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Default Extension="pict" ContentType="image/pict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embeddings/Microsoft_Equation3.bin" ContentType="application/vnd.openxmlformats-officedocument.oleObject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jpeg" ContentType="image/jpeg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embeddings/Microsoft_Equation1.bin" ContentType="application/vnd.openxmlformats-officedocument.oleObjec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Default Extension="wmf" ContentType="image/x-wmf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embeddings/Microsoft_Equation2.bin" ContentType="application/vnd.openxmlformats-officedocument.oleObject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51" r:id="rId3"/>
    <p:sldId id="361" r:id="rId4"/>
    <p:sldId id="339" r:id="rId5"/>
    <p:sldId id="362" r:id="rId6"/>
    <p:sldId id="363" r:id="rId7"/>
    <p:sldId id="364" r:id="rId8"/>
    <p:sldId id="365" r:id="rId9"/>
    <p:sldId id="388" r:id="rId10"/>
    <p:sldId id="367" r:id="rId11"/>
    <p:sldId id="368" r:id="rId12"/>
    <p:sldId id="366" r:id="rId13"/>
    <p:sldId id="369" r:id="rId14"/>
    <p:sldId id="387" r:id="rId15"/>
    <p:sldId id="389" r:id="rId16"/>
    <p:sldId id="370" r:id="rId17"/>
    <p:sldId id="375" r:id="rId18"/>
    <p:sldId id="377" r:id="rId19"/>
    <p:sldId id="378" r:id="rId20"/>
    <p:sldId id="379" r:id="rId21"/>
    <p:sldId id="390" r:id="rId22"/>
    <p:sldId id="391" r:id="rId23"/>
    <p:sldId id="392" r:id="rId24"/>
    <p:sldId id="393" r:id="rId25"/>
    <p:sldId id="371" r:id="rId26"/>
    <p:sldId id="380" r:id="rId27"/>
    <p:sldId id="372" r:id="rId28"/>
    <p:sldId id="374" r:id="rId29"/>
    <p:sldId id="373" r:id="rId30"/>
    <p:sldId id="381" r:id="rId31"/>
    <p:sldId id="382" r:id="rId32"/>
    <p:sldId id="384" r:id="rId33"/>
    <p:sldId id="385" r:id="rId34"/>
    <p:sldId id="394" r:id="rId35"/>
    <p:sldId id="299" r:id="rId36"/>
    <p:sldId id="300" r:id="rId3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02" autoAdjust="0"/>
    <p:restoredTop sz="94617" autoAdjust="0"/>
  </p:normalViewPr>
  <p:slideViewPr>
    <p:cSldViewPr>
      <p:cViewPr varScale="1">
        <p:scale>
          <a:sx n="99" d="100"/>
          <a:sy n="99" d="100"/>
        </p:scale>
        <p:origin x="-11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ict"/><Relationship Id="rId2" Type="http://schemas.openxmlformats.org/officeDocument/2006/relationships/image" Target="../media/image13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330E5C-2719-1B44-9B8D-592237518FD7}" type="slidenum">
              <a:rPr lang="en-US"/>
              <a:pPr/>
              <a:t>1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70C415-0683-4A45-952F-E18F8BD3D8E4}" type="slidenum">
              <a:rPr lang="en-US"/>
              <a:pPr/>
              <a:t>2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4CDF04-0292-C746-B77D-3DB5683726AA}" type="slidenum">
              <a:rPr lang="en-US"/>
              <a:pPr/>
              <a:t>3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6211B6-5F63-7045-A443-5E941E24994A}" type="slidenum">
              <a:rPr lang="en-US"/>
              <a:pPr/>
              <a:t>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35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36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oleObject" Target="../embeddings/Microsoft_Equation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0C90C-C4B3-E742-9539-4C5C4154058C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</a:t>
            </a:r>
            <a:r>
              <a:rPr lang="en-US" dirty="0" smtClean="0"/>
              <a:t>17:  </a:t>
            </a:r>
            <a:r>
              <a:rPr lang="en-US" dirty="0" smtClean="0"/>
              <a:t>March</a:t>
            </a:r>
            <a:r>
              <a:rPr lang="en-US" dirty="0" smtClean="0"/>
              <a:t> 30, 2015</a:t>
            </a:r>
          </a:p>
          <a:p>
            <a:r>
              <a:rPr lang="en-US" dirty="0" smtClean="0"/>
              <a:t>High Level Synthesis II</a:t>
            </a:r>
          </a:p>
          <a:p>
            <a:r>
              <a:rPr lang="en-US" dirty="0" smtClean="0"/>
              <a:t>Dataflow Graph Sharing</a:t>
            </a:r>
            <a:endParaRPr lang="en-US" dirty="0"/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Extreme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If ignored multiplexing overhead,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what</a:t>
            </a:r>
            <a:r>
              <a:rPr lang="en-US" dirty="0" smtClean="0">
                <a:solidFill>
                  <a:srgbClr val="FF6600"/>
                </a:solidFill>
              </a:rPr>
              <a:t> would </a:t>
            </a:r>
            <a:r>
              <a:rPr lang="en-US" dirty="0" smtClean="0">
                <a:solidFill>
                  <a:srgbClr val="FF6600"/>
                </a:solidFill>
              </a:rPr>
              <a:t>we get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What would we select at the resources and how connected?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VLIW Extreme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5486400" cy="4419600"/>
          </a:xfrm>
        </p:spPr>
        <p:txBody>
          <a:bodyPr/>
          <a:lstStyle/>
          <a:p>
            <a:r>
              <a:rPr lang="en-US" dirty="0" smtClean="0"/>
              <a:t>Sketch</a:t>
            </a:r>
          </a:p>
          <a:p>
            <a:pPr lvl="1"/>
            <a:r>
              <a:rPr lang="en-US" dirty="0" smtClean="0"/>
              <a:t>Each basic block requires a set of operators to achieve minimum path length</a:t>
            </a:r>
          </a:p>
          <a:p>
            <a:pPr lvl="1"/>
            <a:r>
              <a:rPr lang="en-US" dirty="0" smtClean="0"/>
              <a:t>Union sets over all basic </a:t>
            </a:r>
            <a:r>
              <a:rPr lang="en-US" dirty="0" smtClean="0"/>
              <a:t>blocks</a:t>
            </a:r>
          </a:p>
          <a:p>
            <a:pPr lvl="2"/>
            <a:r>
              <a:rPr lang="en-US" dirty="0" smtClean="0"/>
              <a:t>Keep track of max number of each operator type</a:t>
            </a:r>
            <a:endParaRPr lang="en-US" dirty="0" smtClean="0"/>
          </a:p>
          <a:p>
            <a:pPr lvl="1"/>
            <a:r>
              <a:rPr lang="en-US" dirty="0" smtClean="0"/>
              <a:t>Build VLIW with that operator set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Why unsatisfying?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791200" y="1447800"/>
            <a:ext cx="3200400" cy="3200400"/>
            <a:chOff x="4114800" y="1828800"/>
            <a:chExt cx="4419600" cy="4495800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7010400" y="4953000"/>
              <a:ext cx="914400" cy="533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6934200" y="32004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21"/>
            <p:cNvSpPr>
              <a:spLocks noChangeArrowheads="1"/>
            </p:cNvSpPr>
            <p:nvPr/>
          </p:nvSpPr>
          <p:spPr bwMode="auto">
            <a:xfrm>
              <a:off x="6934200" y="35052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10" name="Rectangle 22"/>
            <p:cNvSpPr>
              <a:spLocks noChangeArrowheads="1"/>
            </p:cNvSpPr>
            <p:nvPr/>
          </p:nvSpPr>
          <p:spPr bwMode="auto">
            <a:xfrm>
              <a:off x="6934200" y="38100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11" name="Rectangle 23"/>
            <p:cNvSpPr>
              <a:spLocks noChangeArrowheads="1"/>
            </p:cNvSpPr>
            <p:nvPr/>
          </p:nvSpPr>
          <p:spPr bwMode="auto">
            <a:xfrm>
              <a:off x="6934200" y="41148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24"/>
            <p:cNvSpPr>
              <a:spLocks noChangeArrowheads="1"/>
            </p:cNvSpPr>
            <p:nvPr/>
          </p:nvSpPr>
          <p:spPr bwMode="auto">
            <a:xfrm>
              <a:off x="6934200" y="44196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26"/>
            <p:cNvSpPr>
              <a:spLocks noChangeArrowheads="1"/>
            </p:cNvSpPr>
            <p:nvPr/>
          </p:nvSpPr>
          <p:spPr bwMode="auto">
            <a:xfrm>
              <a:off x="7467600" y="32004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4" name="Rectangle 27"/>
            <p:cNvSpPr>
              <a:spLocks noChangeArrowheads="1"/>
            </p:cNvSpPr>
            <p:nvPr/>
          </p:nvSpPr>
          <p:spPr bwMode="auto">
            <a:xfrm>
              <a:off x="7467600" y="35052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5" name="Rectangle 28"/>
            <p:cNvSpPr>
              <a:spLocks noChangeArrowheads="1"/>
            </p:cNvSpPr>
            <p:nvPr/>
          </p:nvSpPr>
          <p:spPr bwMode="auto">
            <a:xfrm>
              <a:off x="7467600" y="38100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6" name="Rectangle 29"/>
            <p:cNvSpPr>
              <a:spLocks noChangeArrowheads="1"/>
            </p:cNvSpPr>
            <p:nvPr/>
          </p:nvSpPr>
          <p:spPr bwMode="auto">
            <a:xfrm>
              <a:off x="7467600" y="41148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7" name="Rectangle 30"/>
            <p:cNvSpPr>
              <a:spLocks noChangeArrowheads="1"/>
            </p:cNvSpPr>
            <p:nvPr/>
          </p:nvSpPr>
          <p:spPr bwMode="auto">
            <a:xfrm>
              <a:off x="7467600" y="44196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>
              <a:off x="71628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34"/>
            <p:cNvSpPr>
              <a:spLocks noChangeShapeType="1"/>
            </p:cNvSpPr>
            <p:nvPr/>
          </p:nvSpPr>
          <p:spPr bwMode="auto">
            <a:xfrm>
              <a:off x="76962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AutoShape 42"/>
            <p:cNvSpPr>
              <a:spLocks noChangeArrowheads="1"/>
            </p:cNvSpPr>
            <p:nvPr/>
          </p:nvSpPr>
          <p:spPr bwMode="auto">
            <a:xfrm>
              <a:off x="6781800" y="2743200"/>
              <a:ext cx="609600" cy="228600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43"/>
            <p:cNvSpPr>
              <a:spLocks noChangeShapeType="1"/>
            </p:cNvSpPr>
            <p:nvPr/>
          </p:nvSpPr>
          <p:spPr bwMode="auto">
            <a:xfrm>
              <a:off x="70866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AutoShape 45"/>
            <p:cNvSpPr>
              <a:spLocks noChangeArrowheads="1"/>
            </p:cNvSpPr>
            <p:nvPr/>
          </p:nvSpPr>
          <p:spPr bwMode="auto">
            <a:xfrm>
              <a:off x="7315200" y="2743200"/>
              <a:ext cx="609600" cy="228600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46"/>
            <p:cNvSpPr>
              <a:spLocks noChangeShapeType="1"/>
            </p:cNvSpPr>
            <p:nvPr/>
          </p:nvSpPr>
          <p:spPr bwMode="auto">
            <a:xfrm>
              <a:off x="76200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56"/>
            <p:cNvSpPr>
              <a:spLocks noChangeShapeType="1"/>
            </p:cNvSpPr>
            <p:nvPr/>
          </p:nvSpPr>
          <p:spPr bwMode="auto">
            <a:xfrm>
              <a:off x="69342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57"/>
            <p:cNvSpPr>
              <a:spLocks noChangeShapeType="1"/>
            </p:cNvSpPr>
            <p:nvPr/>
          </p:nvSpPr>
          <p:spPr bwMode="auto">
            <a:xfrm>
              <a:off x="72390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58"/>
            <p:cNvSpPr>
              <a:spLocks noChangeShapeType="1"/>
            </p:cNvSpPr>
            <p:nvPr/>
          </p:nvSpPr>
          <p:spPr bwMode="auto">
            <a:xfrm>
              <a:off x="70866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60"/>
            <p:cNvSpPr>
              <a:spLocks noChangeShapeType="1"/>
            </p:cNvSpPr>
            <p:nvPr/>
          </p:nvSpPr>
          <p:spPr bwMode="auto">
            <a:xfrm>
              <a:off x="74676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61"/>
            <p:cNvSpPr>
              <a:spLocks noChangeShapeType="1"/>
            </p:cNvSpPr>
            <p:nvPr/>
          </p:nvSpPr>
          <p:spPr bwMode="auto">
            <a:xfrm>
              <a:off x="77724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62"/>
            <p:cNvSpPr>
              <a:spLocks noChangeShapeType="1"/>
            </p:cNvSpPr>
            <p:nvPr/>
          </p:nvSpPr>
          <p:spPr bwMode="auto">
            <a:xfrm>
              <a:off x="76200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63"/>
            <p:cNvSpPr>
              <a:spLocks noChangeShapeType="1"/>
            </p:cNvSpPr>
            <p:nvPr/>
          </p:nvSpPr>
          <p:spPr bwMode="auto">
            <a:xfrm>
              <a:off x="6096000" y="2514600"/>
              <a:ext cx="2057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64"/>
            <p:cNvSpPr>
              <a:spLocks noChangeShapeType="1"/>
            </p:cNvSpPr>
            <p:nvPr/>
          </p:nvSpPr>
          <p:spPr bwMode="auto">
            <a:xfrm>
              <a:off x="5943600" y="2362200"/>
              <a:ext cx="2590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65"/>
            <p:cNvSpPr>
              <a:spLocks noChangeShapeType="1"/>
            </p:cNvSpPr>
            <p:nvPr/>
          </p:nvSpPr>
          <p:spPr bwMode="auto">
            <a:xfrm>
              <a:off x="5791200" y="18288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67"/>
            <p:cNvSpPr>
              <a:spLocks noChangeShapeType="1"/>
            </p:cNvSpPr>
            <p:nvPr/>
          </p:nvSpPr>
          <p:spPr bwMode="auto">
            <a:xfrm>
              <a:off x="8153400" y="2514600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68"/>
            <p:cNvSpPr>
              <a:spLocks noChangeShapeType="1"/>
            </p:cNvSpPr>
            <p:nvPr/>
          </p:nvSpPr>
          <p:spPr bwMode="auto">
            <a:xfrm flipH="1">
              <a:off x="7467600" y="57150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69"/>
            <p:cNvSpPr>
              <a:spLocks noChangeShapeType="1"/>
            </p:cNvSpPr>
            <p:nvPr/>
          </p:nvSpPr>
          <p:spPr bwMode="auto">
            <a:xfrm flipH="1" flipV="1">
              <a:off x="74676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5715000" y="4953000"/>
              <a:ext cx="914400" cy="838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X</a:t>
              </a:r>
            </a:p>
          </p:txBody>
        </p:sp>
        <p:grpSp>
          <p:nvGrpSpPr>
            <p:cNvPr id="37" name="Group 7"/>
            <p:cNvGrpSpPr>
              <a:grpSpLocks/>
            </p:cNvGrpSpPr>
            <p:nvPr/>
          </p:nvGrpSpPr>
          <p:grpSpPr bwMode="auto">
            <a:xfrm>
              <a:off x="5715000" y="3200400"/>
              <a:ext cx="457200" cy="1524000"/>
              <a:chOff x="3360" y="2160"/>
              <a:chExt cx="288" cy="960"/>
            </a:xfrm>
          </p:grpSpPr>
          <p:sp>
            <p:nvSpPr>
              <p:cNvPr id="93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95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" name="Group 13"/>
            <p:cNvGrpSpPr>
              <a:grpSpLocks/>
            </p:cNvGrpSpPr>
            <p:nvPr/>
          </p:nvGrpSpPr>
          <p:grpSpPr bwMode="auto">
            <a:xfrm>
              <a:off x="6248400" y="3200400"/>
              <a:ext cx="457200" cy="1524000"/>
              <a:chOff x="3360" y="2160"/>
              <a:chExt cx="288" cy="960"/>
            </a:xfrm>
          </p:grpSpPr>
          <p:sp>
            <p:nvSpPr>
              <p:cNvPr id="88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9" name="Line 31"/>
            <p:cNvSpPr>
              <a:spLocks noChangeShapeType="1"/>
            </p:cNvSpPr>
            <p:nvPr/>
          </p:nvSpPr>
          <p:spPr bwMode="auto">
            <a:xfrm>
              <a:off x="59436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32"/>
            <p:cNvSpPr>
              <a:spLocks noChangeShapeType="1"/>
            </p:cNvSpPr>
            <p:nvPr/>
          </p:nvSpPr>
          <p:spPr bwMode="auto">
            <a:xfrm>
              <a:off x="64770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1" name="Group 35"/>
            <p:cNvGrpSpPr>
              <a:grpSpLocks/>
            </p:cNvGrpSpPr>
            <p:nvPr/>
          </p:nvGrpSpPr>
          <p:grpSpPr bwMode="auto">
            <a:xfrm>
              <a:off x="5638800" y="2743200"/>
              <a:ext cx="609600" cy="457200"/>
              <a:chOff x="3312" y="1872"/>
              <a:chExt cx="384" cy="288"/>
            </a:xfrm>
          </p:grpSpPr>
          <p:sp>
            <p:nvSpPr>
              <p:cNvPr id="86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2" name="Group 38"/>
            <p:cNvGrpSpPr>
              <a:grpSpLocks/>
            </p:cNvGrpSpPr>
            <p:nvPr/>
          </p:nvGrpSpPr>
          <p:grpSpPr bwMode="auto">
            <a:xfrm>
              <a:off x="6248400" y="2743200"/>
              <a:ext cx="609600" cy="457200"/>
              <a:chOff x="3312" y="1872"/>
              <a:chExt cx="384" cy="288"/>
            </a:xfrm>
          </p:grpSpPr>
          <p:sp>
            <p:nvSpPr>
              <p:cNvPr id="84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3" name="Line 48"/>
            <p:cNvSpPr>
              <a:spLocks noChangeShapeType="1"/>
            </p:cNvSpPr>
            <p:nvPr/>
          </p:nvSpPr>
          <p:spPr bwMode="auto">
            <a:xfrm>
              <a:off x="57912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49"/>
            <p:cNvSpPr>
              <a:spLocks noChangeShapeType="1"/>
            </p:cNvSpPr>
            <p:nvPr/>
          </p:nvSpPr>
          <p:spPr bwMode="auto">
            <a:xfrm>
              <a:off x="60960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50"/>
            <p:cNvSpPr>
              <a:spLocks noChangeShapeType="1"/>
            </p:cNvSpPr>
            <p:nvPr/>
          </p:nvSpPr>
          <p:spPr bwMode="auto">
            <a:xfrm>
              <a:off x="59436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52"/>
            <p:cNvSpPr>
              <a:spLocks noChangeShapeType="1"/>
            </p:cNvSpPr>
            <p:nvPr/>
          </p:nvSpPr>
          <p:spPr bwMode="auto">
            <a:xfrm>
              <a:off x="64008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53"/>
            <p:cNvSpPr>
              <a:spLocks noChangeShapeType="1"/>
            </p:cNvSpPr>
            <p:nvPr/>
          </p:nvSpPr>
          <p:spPr bwMode="auto">
            <a:xfrm>
              <a:off x="67056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54"/>
            <p:cNvSpPr>
              <a:spLocks noChangeShapeType="1"/>
            </p:cNvSpPr>
            <p:nvPr/>
          </p:nvSpPr>
          <p:spPr bwMode="auto">
            <a:xfrm>
              <a:off x="65532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70"/>
            <p:cNvSpPr>
              <a:spLocks noChangeShapeType="1"/>
            </p:cNvSpPr>
            <p:nvPr/>
          </p:nvSpPr>
          <p:spPr bwMode="auto">
            <a:xfrm>
              <a:off x="6172200" y="5791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71"/>
            <p:cNvSpPr>
              <a:spLocks noChangeShapeType="1"/>
            </p:cNvSpPr>
            <p:nvPr/>
          </p:nvSpPr>
          <p:spPr bwMode="auto">
            <a:xfrm>
              <a:off x="6172200" y="6096000"/>
              <a:ext cx="2362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72"/>
            <p:cNvSpPr>
              <a:spLocks noChangeShapeType="1"/>
            </p:cNvSpPr>
            <p:nvPr/>
          </p:nvSpPr>
          <p:spPr bwMode="auto">
            <a:xfrm flipH="1" flipV="1">
              <a:off x="8534400" y="2362200"/>
              <a:ext cx="0" cy="3733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76"/>
            <p:cNvSpPr>
              <a:spLocks noChangeArrowheads="1"/>
            </p:cNvSpPr>
            <p:nvPr/>
          </p:nvSpPr>
          <p:spPr bwMode="auto">
            <a:xfrm>
              <a:off x="4419600" y="4953000"/>
              <a:ext cx="914400" cy="838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X</a:t>
              </a:r>
            </a:p>
          </p:txBody>
        </p:sp>
        <p:sp>
          <p:nvSpPr>
            <p:cNvPr id="53" name="Rectangle 78"/>
            <p:cNvSpPr>
              <a:spLocks noChangeArrowheads="1"/>
            </p:cNvSpPr>
            <p:nvPr/>
          </p:nvSpPr>
          <p:spPr bwMode="auto">
            <a:xfrm>
              <a:off x="4419600" y="32004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54" name="Rectangle 79"/>
            <p:cNvSpPr>
              <a:spLocks noChangeArrowheads="1"/>
            </p:cNvSpPr>
            <p:nvPr/>
          </p:nvSpPr>
          <p:spPr bwMode="auto">
            <a:xfrm>
              <a:off x="4419600" y="35052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55" name="Rectangle 80"/>
            <p:cNvSpPr>
              <a:spLocks noChangeArrowheads="1"/>
            </p:cNvSpPr>
            <p:nvPr/>
          </p:nvSpPr>
          <p:spPr bwMode="auto">
            <a:xfrm>
              <a:off x="4419600" y="38100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81"/>
            <p:cNvSpPr>
              <a:spLocks noChangeArrowheads="1"/>
            </p:cNvSpPr>
            <p:nvPr/>
          </p:nvSpPr>
          <p:spPr bwMode="auto">
            <a:xfrm>
              <a:off x="4419600" y="41148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82"/>
            <p:cNvSpPr>
              <a:spLocks noChangeArrowheads="1"/>
            </p:cNvSpPr>
            <p:nvPr/>
          </p:nvSpPr>
          <p:spPr bwMode="auto">
            <a:xfrm>
              <a:off x="4419600" y="44196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84"/>
            <p:cNvSpPr>
              <a:spLocks noChangeArrowheads="1"/>
            </p:cNvSpPr>
            <p:nvPr/>
          </p:nvSpPr>
          <p:spPr bwMode="auto">
            <a:xfrm>
              <a:off x="4953000" y="32004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59" name="Rectangle 85"/>
            <p:cNvSpPr>
              <a:spLocks noChangeArrowheads="1"/>
            </p:cNvSpPr>
            <p:nvPr/>
          </p:nvSpPr>
          <p:spPr bwMode="auto">
            <a:xfrm>
              <a:off x="4953000" y="35052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0" name="Rectangle 86"/>
            <p:cNvSpPr>
              <a:spLocks noChangeArrowheads="1"/>
            </p:cNvSpPr>
            <p:nvPr/>
          </p:nvSpPr>
          <p:spPr bwMode="auto">
            <a:xfrm>
              <a:off x="4953000" y="38100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1" name="Rectangle 87"/>
            <p:cNvSpPr>
              <a:spLocks noChangeArrowheads="1"/>
            </p:cNvSpPr>
            <p:nvPr/>
          </p:nvSpPr>
          <p:spPr bwMode="auto">
            <a:xfrm>
              <a:off x="4953000" y="41148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88"/>
            <p:cNvSpPr>
              <a:spLocks noChangeArrowheads="1"/>
            </p:cNvSpPr>
            <p:nvPr/>
          </p:nvSpPr>
          <p:spPr bwMode="auto">
            <a:xfrm>
              <a:off x="4953000" y="44196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89"/>
            <p:cNvSpPr>
              <a:spLocks noChangeShapeType="1"/>
            </p:cNvSpPr>
            <p:nvPr/>
          </p:nvSpPr>
          <p:spPr bwMode="auto">
            <a:xfrm>
              <a:off x="46482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90"/>
            <p:cNvSpPr>
              <a:spLocks noChangeShapeType="1"/>
            </p:cNvSpPr>
            <p:nvPr/>
          </p:nvSpPr>
          <p:spPr bwMode="auto">
            <a:xfrm>
              <a:off x="51816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AutoShape 92"/>
            <p:cNvSpPr>
              <a:spLocks noChangeArrowheads="1"/>
            </p:cNvSpPr>
            <p:nvPr/>
          </p:nvSpPr>
          <p:spPr bwMode="auto">
            <a:xfrm>
              <a:off x="4343400" y="2743200"/>
              <a:ext cx="609600" cy="228600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93"/>
            <p:cNvSpPr>
              <a:spLocks noChangeShapeType="1"/>
            </p:cNvSpPr>
            <p:nvPr/>
          </p:nvSpPr>
          <p:spPr bwMode="auto">
            <a:xfrm>
              <a:off x="46482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AutoShape 95"/>
            <p:cNvSpPr>
              <a:spLocks noChangeArrowheads="1"/>
            </p:cNvSpPr>
            <p:nvPr/>
          </p:nvSpPr>
          <p:spPr bwMode="auto">
            <a:xfrm>
              <a:off x="4953000" y="2743200"/>
              <a:ext cx="609600" cy="228600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96"/>
            <p:cNvSpPr>
              <a:spLocks noChangeShapeType="1"/>
            </p:cNvSpPr>
            <p:nvPr/>
          </p:nvSpPr>
          <p:spPr bwMode="auto">
            <a:xfrm>
              <a:off x="52578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97"/>
            <p:cNvSpPr>
              <a:spLocks noChangeShapeType="1"/>
            </p:cNvSpPr>
            <p:nvPr/>
          </p:nvSpPr>
          <p:spPr bwMode="auto">
            <a:xfrm>
              <a:off x="44958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98"/>
            <p:cNvSpPr>
              <a:spLocks noChangeShapeType="1"/>
            </p:cNvSpPr>
            <p:nvPr/>
          </p:nvSpPr>
          <p:spPr bwMode="auto">
            <a:xfrm>
              <a:off x="48006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99"/>
            <p:cNvSpPr>
              <a:spLocks noChangeShapeType="1"/>
            </p:cNvSpPr>
            <p:nvPr/>
          </p:nvSpPr>
          <p:spPr bwMode="auto">
            <a:xfrm>
              <a:off x="46482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100"/>
            <p:cNvSpPr>
              <a:spLocks noChangeShapeType="1"/>
            </p:cNvSpPr>
            <p:nvPr/>
          </p:nvSpPr>
          <p:spPr bwMode="auto">
            <a:xfrm>
              <a:off x="51054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101"/>
            <p:cNvSpPr>
              <a:spLocks noChangeShapeType="1"/>
            </p:cNvSpPr>
            <p:nvPr/>
          </p:nvSpPr>
          <p:spPr bwMode="auto">
            <a:xfrm>
              <a:off x="54102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102"/>
            <p:cNvSpPr>
              <a:spLocks noChangeShapeType="1"/>
            </p:cNvSpPr>
            <p:nvPr/>
          </p:nvSpPr>
          <p:spPr bwMode="auto">
            <a:xfrm>
              <a:off x="52578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103"/>
            <p:cNvSpPr>
              <a:spLocks noChangeShapeType="1"/>
            </p:cNvSpPr>
            <p:nvPr/>
          </p:nvSpPr>
          <p:spPr bwMode="auto">
            <a:xfrm>
              <a:off x="4876800" y="5791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104"/>
            <p:cNvSpPr>
              <a:spLocks noChangeShapeType="1"/>
            </p:cNvSpPr>
            <p:nvPr/>
          </p:nvSpPr>
          <p:spPr bwMode="auto">
            <a:xfrm flipH="1">
              <a:off x="4114800" y="1828800"/>
              <a:ext cx="1752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105"/>
            <p:cNvSpPr>
              <a:spLocks noChangeShapeType="1"/>
            </p:cNvSpPr>
            <p:nvPr/>
          </p:nvSpPr>
          <p:spPr bwMode="auto">
            <a:xfrm flipH="1">
              <a:off x="4114800" y="63246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106"/>
            <p:cNvSpPr>
              <a:spLocks noChangeShapeType="1"/>
            </p:cNvSpPr>
            <p:nvPr/>
          </p:nvSpPr>
          <p:spPr bwMode="auto">
            <a:xfrm>
              <a:off x="4114800" y="1828800"/>
              <a:ext cx="0" cy="449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107"/>
            <p:cNvSpPr>
              <a:spLocks noChangeShapeType="1"/>
            </p:cNvSpPr>
            <p:nvPr/>
          </p:nvSpPr>
          <p:spPr bwMode="auto">
            <a:xfrm flipH="1">
              <a:off x="4648200" y="23622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108"/>
            <p:cNvSpPr>
              <a:spLocks noChangeShapeType="1"/>
            </p:cNvSpPr>
            <p:nvPr/>
          </p:nvSpPr>
          <p:spPr bwMode="auto">
            <a:xfrm flipH="1">
              <a:off x="4800600" y="25146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118"/>
            <p:cNvSpPr>
              <a:spLocks noChangeArrowheads="1"/>
            </p:cNvSpPr>
            <p:nvPr/>
          </p:nvSpPr>
          <p:spPr bwMode="auto">
            <a:xfrm>
              <a:off x="4572000" y="5943600"/>
              <a:ext cx="457200" cy="460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119"/>
            <p:cNvSpPr>
              <a:spLocks noChangeArrowheads="1"/>
            </p:cNvSpPr>
            <p:nvPr/>
          </p:nvSpPr>
          <p:spPr bwMode="auto">
            <a:xfrm>
              <a:off x="5943600" y="5943600"/>
              <a:ext cx="457200" cy="460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120"/>
            <p:cNvSpPr>
              <a:spLocks noChangeArrowheads="1"/>
            </p:cNvSpPr>
            <p:nvPr/>
          </p:nvSpPr>
          <p:spPr bwMode="auto">
            <a:xfrm>
              <a:off x="7237413" y="5588000"/>
              <a:ext cx="457200" cy="444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Favorable </a:t>
            </a:r>
            <a:r>
              <a:rPr lang="en-US" dirty="0" err="1" smtClean="0"/>
              <a:t>Subgraphs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Particularly beneficial when I/O into </a:t>
            </a:r>
            <a:r>
              <a:rPr lang="en-US" dirty="0" err="1" smtClean="0"/>
              <a:t>subgraph</a:t>
            </a:r>
            <a:r>
              <a:rPr lang="en-US" dirty="0" smtClean="0"/>
              <a:t> small</a:t>
            </a:r>
          </a:p>
          <a:p>
            <a:pPr lvl="1"/>
            <a:r>
              <a:rPr lang="en-US" dirty="0" smtClean="0"/>
              <a:t>Overhead for </a:t>
            </a:r>
            <a:r>
              <a:rPr lang="en-US" dirty="0" err="1" smtClean="0"/>
              <a:t>muxing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proportional </a:t>
            </a:r>
            <a:r>
              <a:rPr lang="en-US" dirty="0" smtClean="0"/>
              <a:t>to inputs</a:t>
            </a:r>
            <a:endParaRPr lang="en-US" dirty="0" smtClean="0"/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886200"/>
            <a:ext cx="2240280" cy="2667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2679700"/>
            <a:ext cx="2990783" cy="417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candidate, reusable </a:t>
            </a:r>
            <a:r>
              <a:rPr lang="en-US" dirty="0" err="1" smtClean="0"/>
              <a:t>subgraphs</a:t>
            </a:r>
            <a:r>
              <a:rPr lang="en-US" dirty="0" err="1" smtClean="0">
                <a:sym typeface="Wingdings"/>
              </a:rPr>
              <a:t>patterns</a:t>
            </a:r>
            <a:endParaRPr lang="en-US" dirty="0" smtClean="0"/>
          </a:p>
          <a:p>
            <a:r>
              <a:rPr lang="en-US" dirty="0" smtClean="0"/>
              <a:t>Select a cover set of patterns</a:t>
            </a:r>
          </a:p>
          <a:p>
            <a:r>
              <a:rPr lang="en-US" dirty="0" smtClean="0"/>
              <a:t>Assign original graph to patterns</a:t>
            </a:r>
          </a:p>
          <a:p>
            <a:pPr lvl="1"/>
            <a:r>
              <a:rPr lang="en-US" dirty="0" smtClean="0"/>
              <a:t>Assess benefits of sharing</a:t>
            </a:r>
          </a:p>
          <a:p>
            <a:r>
              <a:rPr lang="en-US" dirty="0" smtClean="0"/>
              <a:t>Patch together pattern cover with </a:t>
            </a:r>
            <a:br>
              <a:rPr lang="en-US" dirty="0" smtClean="0"/>
            </a:br>
            <a:r>
              <a:rPr lang="en-US" dirty="0" smtClean="0"/>
              <a:t>control and multiplexing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Subgraph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piece of original computational graph</a:t>
            </a:r>
          </a:p>
          <a:p>
            <a:pPr lvl="1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Pattern</a:t>
            </a:r>
          </a:p>
          <a:p>
            <a:pPr lvl="1"/>
            <a:r>
              <a:rPr lang="en-US" dirty="0" smtClean="0"/>
              <a:t>Common (</a:t>
            </a:r>
            <a:r>
              <a:rPr lang="en-US" dirty="0" err="1" smtClean="0"/>
              <a:t>resuable</a:t>
            </a:r>
            <a:r>
              <a:rPr lang="en-US" dirty="0" smtClean="0"/>
              <a:t>) </a:t>
            </a:r>
            <a:r>
              <a:rPr lang="en-US" dirty="0" err="1" smtClean="0"/>
              <a:t>subgraph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Want to find small set of patterns that can efficiently cover the original graph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</a:t>
            </a:r>
            <a:r>
              <a:rPr lang="en-US" dirty="0" smtClean="0"/>
              <a:t> </a:t>
            </a:r>
            <a:r>
              <a:rPr lang="en-US" b="1" dirty="0" smtClean="0"/>
              <a:t>patterns</a:t>
            </a:r>
          </a:p>
          <a:p>
            <a:r>
              <a:rPr lang="en-US" dirty="0" smtClean="0"/>
              <a:t>Select a cover set of patterns</a:t>
            </a:r>
          </a:p>
          <a:p>
            <a:r>
              <a:rPr lang="en-US" dirty="0" smtClean="0"/>
              <a:t>Assign original graph to patterns</a:t>
            </a:r>
          </a:p>
          <a:p>
            <a:pPr lvl="1"/>
            <a:r>
              <a:rPr lang="en-US" dirty="0" smtClean="0"/>
              <a:t>Assess benefits of sharing</a:t>
            </a:r>
          </a:p>
          <a:p>
            <a:r>
              <a:rPr lang="en-US" dirty="0" smtClean="0"/>
              <a:t>Patch together pattern cover with </a:t>
            </a:r>
            <a:br>
              <a:rPr lang="en-US" dirty="0" smtClean="0"/>
            </a:br>
            <a:r>
              <a:rPr lang="en-US" dirty="0" smtClean="0"/>
              <a:t>control and multiplexing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Recurring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might we</a:t>
            </a:r>
            <a:r>
              <a:rPr lang="en-US" dirty="0" smtClean="0">
                <a:solidFill>
                  <a:srgbClr val="FF6600"/>
                </a:solidFill>
              </a:rPr>
              <a:t> identify </a:t>
            </a:r>
            <a:r>
              <a:rPr lang="en-US" dirty="0" smtClean="0">
                <a:solidFill>
                  <a:srgbClr val="FF6600"/>
                </a:solidFill>
              </a:rPr>
              <a:t>the set of candidate patterns?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/>
              <a:t>Subgraphs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set of </a:t>
            </a:r>
            <a:r>
              <a:rPr lang="en-US" dirty="0" err="1" smtClean="0"/>
              <a:t>subgraphs</a:t>
            </a:r>
            <a:r>
              <a:rPr lang="en-US" dirty="0" smtClean="0"/>
              <a:t> of size </a:t>
            </a:r>
            <a:r>
              <a:rPr lang="en-US" dirty="0" err="1" smtClean="0"/>
              <a:t>k</a:t>
            </a:r>
            <a:endParaRPr lang="en-US" dirty="0" smtClean="0"/>
          </a:p>
          <a:p>
            <a:r>
              <a:rPr lang="en-US" dirty="0" smtClean="0"/>
              <a:t>Create </a:t>
            </a:r>
            <a:r>
              <a:rPr lang="en-US" dirty="0" err="1" smtClean="0"/>
              <a:t>subgraphs</a:t>
            </a:r>
            <a:r>
              <a:rPr lang="en-US" dirty="0" smtClean="0"/>
              <a:t> of size k+1 from </a:t>
            </a:r>
            <a:r>
              <a:rPr lang="en-US" dirty="0" err="1" smtClean="0"/>
              <a:t>subgraphs</a:t>
            </a:r>
            <a:r>
              <a:rPr lang="en-US" dirty="0" smtClean="0"/>
              <a:t> of size </a:t>
            </a:r>
            <a:r>
              <a:rPr lang="en-US" dirty="0" err="1" smtClean="0"/>
              <a:t>k</a:t>
            </a:r>
            <a:endParaRPr lang="en-US" dirty="0" smtClean="0"/>
          </a:p>
          <a:p>
            <a:pPr lvl="1"/>
            <a:r>
              <a:rPr lang="en-US" dirty="0" smtClean="0"/>
              <a:t>By adding a neighboring node</a:t>
            </a:r>
          </a:p>
          <a:p>
            <a:pPr lvl="2"/>
            <a:r>
              <a:rPr lang="en-US" dirty="0" smtClean="0"/>
              <a:t>Maybe several such expansions for each </a:t>
            </a:r>
            <a:r>
              <a:rPr lang="en-US" dirty="0" err="1" smtClean="0"/>
              <a:t>k-subgraph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Careful: can end up with exponential </a:t>
            </a:r>
            <a:r>
              <a:rPr lang="en-US" dirty="0" err="1" smtClean="0"/>
              <a:t>subgraphs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r>
              <a:rPr lang="en-US" dirty="0" smtClean="0"/>
              <a:t>Compute candidate graph patterns during </a:t>
            </a:r>
            <a:r>
              <a:rPr lang="en-US" dirty="0" err="1" smtClean="0"/>
              <a:t>subgraph</a:t>
            </a:r>
            <a:r>
              <a:rPr lang="en-US" dirty="0" smtClean="0"/>
              <a:t> generation</a:t>
            </a:r>
          </a:p>
          <a:p>
            <a:pPr lvl="1"/>
            <a:r>
              <a:rPr lang="en-US" dirty="0" smtClean="0"/>
              <a:t>Each </a:t>
            </a:r>
            <a:r>
              <a:rPr lang="en-US" dirty="0" err="1" smtClean="0"/>
              <a:t>subgraph</a:t>
            </a:r>
            <a:r>
              <a:rPr lang="en-US" dirty="0" smtClean="0"/>
              <a:t> may become a candidate</a:t>
            </a:r>
          </a:p>
          <a:p>
            <a:pPr lvl="1"/>
            <a:r>
              <a:rPr lang="en-US" dirty="0" smtClean="0"/>
              <a:t>Keep track of </a:t>
            </a:r>
            <a:r>
              <a:rPr lang="en-US" dirty="0" err="1" smtClean="0"/>
              <a:t>subgraphs</a:t>
            </a:r>
            <a:r>
              <a:rPr lang="en-US" dirty="0" smtClean="0"/>
              <a:t> that might match with candidate patterns</a:t>
            </a:r>
          </a:p>
          <a:p>
            <a:pPr lvl="1"/>
            <a:r>
              <a:rPr lang="en-US" dirty="0" smtClean="0"/>
              <a:t>As add </a:t>
            </a:r>
            <a:r>
              <a:rPr lang="en-US" dirty="0" err="1" smtClean="0"/>
              <a:t>subgraph</a:t>
            </a:r>
            <a:r>
              <a:rPr lang="en-US" dirty="0" smtClean="0"/>
              <a:t>, compare it with candidate patterns and add to list if “close” enough</a:t>
            </a:r>
          </a:p>
          <a:p>
            <a:pPr lvl="1"/>
            <a:r>
              <a:rPr lang="en-US" dirty="0" smtClean="0"/>
              <a:t>At end of a given graph size, prune out patterns with too few potential matches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 enough?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US" b="1" dirty="0" smtClean="0"/>
              <a:t>Conceptually: </a:t>
            </a:r>
            <a:r>
              <a:rPr lang="en-US" dirty="0" smtClean="0"/>
              <a:t>not too expensive to use the candidate pattern</a:t>
            </a:r>
          </a:p>
          <a:p>
            <a:r>
              <a:rPr lang="en-US" b="1" dirty="0" smtClean="0"/>
              <a:t>Concretely: </a:t>
            </a:r>
            <a:r>
              <a:rPr lang="en-US" dirty="0" smtClean="0"/>
              <a:t>compute a distance metric between graph and pattern</a:t>
            </a:r>
          </a:p>
          <a:p>
            <a:pPr lvl="1"/>
            <a:r>
              <a:rPr lang="en-US" dirty="0" smtClean="0"/>
              <a:t>Minimum cost of edits to morph one graph into another</a:t>
            </a:r>
          </a:p>
          <a:p>
            <a:pPr lvl="2"/>
            <a:r>
              <a:rPr lang="en-US" dirty="0" smtClean="0"/>
              <a:t>E.g. </a:t>
            </a:r>
            <a:r>
              <a:rPr lang="en-US" dirty="0" err="1" smtClean="0"/>
              <a:t>relabel</a:t>
            </a:r>
            <a:r>
              <a:rPr lang="en-US" dirty="0" smtClean="0"/>
              <a:t> nodes, remove nodes</a:t>
            </a:r>
          </a:p>
          <a:p>
            <a:pPr lvl="1"/>
            <a:r>
              <a:rPr lang="en-US" dirty="0" smtClean="0"/>
              <a:t>Want to capture potential cost of adding </a:t>
            </a:r>
            <a:r>
              <a:rPr lang="en-US" dirty="0" err="1" smtClean="0"/>
              <a:t>muxes</a:t>
            </a:r>
            <a:r>
              <a:rPr lang="en-US" dirty="0" smtClean="0"/>
              <a:t> and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E9E54-18D6-354C-83C1-C5C74749BCDF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772400" cy="3657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Sharing</a:t>
            </a:r>
          </a:p>
          <a:p>
            <a:r>
              <a:rPr lang="en-US" sz="2800" dirty="0" smtClean="0"/>
              <a:t>Dataflow </a:t>
            </a:r>
            <a:r>
              <a:rPr lang="en-US" sz="2800" dirty="0" err="1" smtClean="0"/>
              <a:t>subgraph</a:t>
            </a:r>
            <a:endParaRPr lang="en-US" sz="2800" dirty="0" smtClean="0"/>
          </a:p>
          <a:p>
            <a:pPr lvl="1"/>
            <a:r>
              <a:rPr lang="en-US" dirty="0" smtClean="0"/>
              <a:t>Pattern identification</a:t>
            </a:r>
          </a:p>
          <a:p>
            <a:pPr lvl="1"/>
            <a:r>
              <a:rPr lang="en-US" dirty="0" smtClean="0"/>
              <a:t>Pattern selection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pPr lvl="2"/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261102" y="0"/>
            <a:ext cx="2882901" cy="6248400"/>
            <a:chOff x="4078" y="96"/>
            <a:chExt cx="1816" cy="3936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078" y="96"/>
              <a:ext cx="156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solidFill>
                    <a:schemeClr val="accent2"/>
                  </a:solidFill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 dirty="0">
                  <a:ea typeface="Arial" charset="0"/>
                  <a:cs typeface="Arial" charset="0"/>
                </a:rPr>
                <a:t>(</a:t>
              </a:r>
              <a:r>
                <a:rPr lang="en-US" dirty="0">
                  <a:solidFill>
                    <a:schemeClr val="accent2"/>
                  </a:solidFill>
                  <a:ea typeface="Arial" charset="0"/>
                  <a:cs typeface="Arial" charset="0"/>
                </a:rPr>
                <a:t>C</a:t>
              </a:r>
              <a:r>
                <a:rPr lang="en-US" dirty="0">
                  <a:ea typeface="Arial" charset="0"/>
                  <a:cs typeface="Arial" charset="0"/>
                </a:rPr>
                <a:t>, MATLAB, …)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ea typeface="Arial" charset="0"/>
                  <a:cs typeface="Arial" charset="0"/>
                </a:rPr>
                <a:t>Gate </a:t>
              </a:r>
              <a:r>
                <a:rPr lang="en-US" dirty="0" err="1">
                  <a:ea typeface="Arial" charset="0"/>
                  <a:cs typeface="Arial" charset="0"/>
                </a:rPr>
                <a:t>Netlist</a:t>
              </a:r>
              <a:endParaRPr lang="en-US" dirty="0">
                <a:ea typeface="Arial" charset="0"/>
                <a:cs typeface="Arial" charset="0"/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790" y="576"/>
              <a:ext cx="915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  <a:ea typeface="Arial" charset="0"/>
                  <a:cs typeface="Arial" charset="0"/>
                </a:rPr>
                <a:t>Sharing</a:t>
              </a:r>
            </a:p>
            <a:p>
              <a:r>
                <a:rPr lang="en-US" sz="2000" dirty="0" smtClean="0">
                  <a:ea typeface="Arial" charset="0"/>
                  <a:cs typeface="Arial" charset="0"/>
                </a:rPr>
                <a:t>Arch</a:t>
              </a:r>
              <a:r>
                <a:rPr lang="en-US" sz="2000" dirty="0">
                  <a:ea typeface="Arial" charset="0"/>
                  <a:cs typeface="Arial" charset="0"/>
                </a:rPr>
                <a:t>. Select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ea typeface="Arial" charset="0"/>
                  <a:cs typeface="Arial" charset="0"/>
                </a:rPr>
                <a:t>Two-level, 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28600"/>
            <a:ext cx="4689987" cy="62309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86200" y="6396335"/>
            <a:ext cx="4051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[Cong &amp; Jiang / FPGA 2008]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Canonicalize</a:t>
            </a:r>
            <a:r>
              <a:rPr lang="en-US" dirty="0" smtClean="0"/>
              <a:t> </a:t>
            </a:r>
            <a:r>
              <a:rPr lang="en-US" dirty="0" err="1" smtClean="0"/>
              <a:t>subgraphs</a:t>
            </a:r>
            <a:r>
              <a:rPr lang="en-US" dirty="0" smtClean="0"/>
              <a:t> so recognize when encounter same </a:t>
            </a:r>
            <a:r>
              <a:rPr lang="en-US" dirty="0" err="1" smtClean="0"/>
              <a:t>subgraph</a:t>
            </a:r>
            <a:r>
              <a:rPr lang="en-US" dirty="0" smtClean="0"/>
              <a:t> again</a:t>
            </a:r>
          </a:p>
          <a:p>
            <a:pPr lvl="1"/>
            <a:r>
              <a:rPr lang="en-US" dirty="0" smtClean="0"/>
              <a:t>Keep set of </a:t>
            </a:r>
            <a:r>
              <a:rPr lang="en-US" dirty="0" err="1" smtClean="0"/>
              <a:t>subgraphs</a:t>
            </a:r>
            <a:r>
              <a:rPr lang="en-US" dirty="0" smtClean="0"/>
              <a:t> </a:t>
            </a:r>
            <a:r>
              <a:rPr lang="en-US" dirty="0" smtClean="0"/>
              <a:t>small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How might we </a:t>
            </a:r>
            <a:r>
              <a:rPr lang="en-US" dirty="0" smtClean="0">
                <a:solidFill>
                  <a:srgbClr val="FF6600"/>
                </a:solidFill>
              </a:rPr>
              <a:t>identify/match </a:t>
            </a:r>
            <a:r>
              <a:rPr lang="en-US" dirty="0" err="1" smtClean="0">
                <a:solidFill>
                  <a:srgbClr val="FF6600"/>
                </a:solidFill>
              </a:rPr>
              <a:t>subgraphs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Subgraph</a:t>
            </a:r>
            <a:r>
              <a:rPr lang="en-US" dirty="0" smtClean="0"/>
              <a:t> Canonicalization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sz="3600" dirty="0" smtClean="0"/>
              <a:t>similar to Common </a:t>
            </a:r>
            <a:r>
              <a:rPr lang="en-US" sz="3600" dirty="0" err="1" smtClean="0"/>
              <a:t>Subexpression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839200" cy="4114800"/>
          </a:xfrm>
        </p:spPr>
        <p:txBody>
          <a:bodyPr/>
          <a:lstStyle/>
          <a:p>
            <a:r>
              <a:rPr lang="en-US" dirty="0" smtClean="0"/>
              <a:t>In topological order (inputs to outputs)</a:t>
            </a:r>
          </a:p>
          <a:p>
            <a:r>
              <a:rPr lang="en-US" dirty="0" smtClean="0"/>
              <a:t>Give name for single operator</a:t>
            </a:r>
          </a:p>
          <a:p>
            <a:r>
              <a:rPr lang="en-US" dirty="0" smtClean="0"/>
              <a:t>Each node, need name for </a:t>
            </a:r>
            <a:r>
              <a:rPr lang="en-US" dirty="0" err="1" smtClean="0"/>
              <a:t>subgraph</a:t>
            </a:r>
            <a:r>
              <a:rPr lang="en-US" dirty="0" smtClean="0"/>
              <a:t> rooted at this node</a:t>
            </a:r>
          </a:p>
          <a:p>
            <a:pPr lvl="1"/>
            <a:r>
              <a:rPr lang="en-US" dirty="0" smtClean="0"/>
              <a:t>Since named/</a:t>
            </a:r>
            <a:r>
              <a:rPr lang="en-US" dirty="0" err="1" smtClean="0"/>
              <a:t>canonicalize</a:t>
            </a:r>
            <a:r>
              <a:rPr lang="en-US" dirty="0" smtClean="0"/>
              <a:t> all predecessors</a:t>
            </a:r>
          </a:p>
          <a:p>
            <a:pPr lvl="2"/>
            <a:r>
              <a:rPr lang="en-US" dirty="0" smtClean="0"/>
              <a:t>Looking for name for a pattern with same operator at the output, and the same </a:t>
            </a:r>
            <a:r>
              <a:rPr lang="en-US" dirty="0" err="1" smtClean="0"/>
              <a:t>subgraph</a:t>
            </a:r>
            <a:r>
              <a:rPr lang="en-US" dirty="0" smtClean="0"/>
              <a:t> on inputs</a:t>
            </a:r>
          </a:p>
          <a:p>
            <a:pPr lvl="2"/>
            <a:r>
              <a:rPr lang="en-US" dirty="0" smtClean="0"/>
              <a:t>Compare existing patterns end with output operator</a:t>
            </a:r>
          </a:p>
          <a:p>
            <a:pPr lvl="3"/>
            <a:r>
              <a:rPr lang="en-US" dirty="0" smtClean="0"/>
              <a:t>Hash </a:t>
            </a:r>
            <a:r>
              <a:rPr lang="en-US" dirty="0" err="1" smtClean="0"/>
              <a:t>operator+inputs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only check things that match hash</a:t>
            </a:r>
          </a:p>
          <a:p>
            <a:pPr lvl="3"/>
            <a:r>
              <a:rPr lang="en-US" dirty="0" smtClean="0">
                <a:sym typeface="Wingdings"/>
              </a:rPr>
              <a:t>Match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use that name, else allocate name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Subgraph</a:t>
            </a:r>
            <a:r>
              <a:rPr lang="en-US" dirty="0" smtClean="0"/>
              <a:t> Canonicalization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Matches partial patterns from inputs</a:t>
            </a:r>
          </a:p>
          <a:p>
            <a:pPr lvl="1"/>
            <a:r>
              <a:rPr lang="en-US" dirty="0" smtClean="0"/>
              <a:t>Not match partial pattern omit part of inputs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981199"/>
            <a:ext cx="4038600" cy="3435057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Subgraph</a:t>
            </a:r>
            <a:r>
              <a:rPr lang="en-US" dirty="0" smtClean="0"/>
              <a:t> Canonicalization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7772400" cy="4114800"/>
          </a:xfrm>
        </p:spPr>
        <p:txBody>
          <a:bodyPr/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Matches partial patterns from inputs</a:t>
            </a:r>
          </a:p>
          <a:p>
            <a:pPr lvl="1"/>
            <a:r>
              <a:rPr lang="en-US" dirty="0" smtClean="0"/>
              <a:t>Not match partial pattern omit part of inputs</a:t>
            </a:r>
          </a:p>
          <a:p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Also create/name patterns at each node with a subset of the inputs</a:t>
            </a:r>
          </a:p>
          <a:p>
            <a:pPr lvl="1"/>
            <a:r>
              <a:rPr lang="en-US" dirty="0" smtClean="0"/>
              <a:t>Means each node has multiple pattern candidates (could explode here)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5082014"/>
            <a:ext cx="5562600" cy="1775986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 </a:t>
            </a:r>
            <a:r>
              <a:rPr lang="en-US" dirty="0" err="1" smtClean="0"/>
              <a:t>Subgraphs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have candidate patterns, need to cover the </a:t>
            </a:r>
            <a:r>
              <a:rPr lang="en-US" dirty="0" smtClean="0"/>
              <a:t>original graph.</a:t>
            </a:r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What’s </a:t>
            </a:r>
            <a:r>
              <a:rPr lang="en-US" dirty="0" smtClean="0">
                <a:solidFill>
                  <a:srgbClr val="FF6600"/>
                </a:solidFill>
              </a:rPr>
              <a:t>our goal?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(cost function)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Minimize area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Minimum added latency</a:t>
            </a:r>
          </a:p>
          <a:p>
            <a:pPr lvl="1"/>
            <a:r>
              <a:rPr lang="en-US" dirty="0" smtClean="0"/>
              <a:t>Delay of BB covered by </a:t>
            </a:r>
            <a:r>
              <a:rPr lang="en-US" dirty="0" err="1" smtClean="0"/>
              <a:t>p</a:t>
            </a:r>
            <a:r>
              <a:rPr lang="en-US" dirty="0" smtClean="0"/>
              <a:t> in </a:t>
            </a:r>
            <a:r>
              <a:rPr lang="en-US" dirty="0" smtClean="0"/>
              <a:t>P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Minimize energy?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38400" y="2895600"/>
          <a:ext cx="3762829" cy="863600"/>
        </p:xfrm>
        <a:graphic>
          <a:graphicData uri="http://schemas.openxmlformats.org/presentationml/2006/ole">
            <p:oleObj spid="_x0000_s147458" name="Equation" r:id="rId3" imgW="1549400" imgH="355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 </a:t>
            </a:r>
            <a:r>
              <a:rPr lang="en-US" dirty="0" err="1" smtClean="0"/>
              <a:t>Subgraph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Given a proposed set of pattern graphs,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how can we cover?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 </a:t>
            </a:r>
            <a:r>
              <a:rPr lang="en-US" dirty="0" err="1" smtClean="0"/>
              <a:t>Subgraph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many sets if we explored them all?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Cover </a:t>
            </a:r>
            <a:r>
              <a:rPr lang="en-US" dirty="0" err="1" smtClean="0"/>
              <a:t>Subgraph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might we cover greedily?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E93A6-97E0-AD4E-AB9F-A40991466AF8}" type="slidenum">
              <a:rPr lang="en-US"/>
              <a:pPr/>
              <a:t>3</a:t>
            </a:fld>
            <a:endParaRPr lang="en-US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Flow Review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06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13" y="1676400"/>
            <a:ext cx="9094787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Cover </a:t>
            </a:r>
            <a:r>
              <a:rPr lang="en-US" dirty="0" err="1" smtClean="0"/>
              <a:t>Subgraph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“most beneficial” pattern</a:t>
            </a:r>
          </a:p>
          <a:p>
            <a:r>
              <a:rPr lang="en-US" dirty="0" smtClean="0"/>
              <a:t>Assign it to the stuff it covers</a:t>
            </a:r>
          </a:p>
          <a:p>
            <a:pPr lvl="1"/>
            <a:r>
              <a:rPr lang="en-US" dirty="0" smtClean="0"/>
              <a:t>Add logic to share accommodate </a:t>
            </a:r>
          </a:p>
          <a:p>
            <a:pPr lvl="1"/>
            <a:r>
              <a:rPr lang="en-US" dirty="0" smtClean="0"/>
              <a:t>Remove those as things that need to be covered</a:t>
            </a:r>
          </a:p>
          <a:p>
            <a:r>
              <a:rPr lang="en-US" dirty="0" smtClean="0"/>
              <a:t>Repeat until all covered or no benefit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Beneficial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would we define pattern benefit?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Beneficial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 – number of patterns can apply to</a:t>
            </a:r>
          </a:p>
          <a:p>
            <a:r>
              <a:rPr lang="en-US" dirty="0" smtClean="0"/>
              <a:t>Area: save </a:t>
            </a:r>
            <a:r>
              <a:rPr lang="en-US" dirty="0" err="1" smtClean="0"/>
              <a:t>muxes</a:t>
            </a:r>
            <a:r>
              <a:rPr lang="en-US" dirty="0" smtClean="0"/>
              <a:t> inside pattern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Latency: prefer parallel (low depth)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151554" name="Object 2"/>
          <p:cNvGraphicFramePr>
            <a:graphicFrameLocks noChangeAspect="1"/>
          </p:cNvGraphicFramePr>
          <p:nvPr/>
        </p:nvGraphicFramePr>
        <p:xfrm>
          <a:off x="2133600" y="5486400"/>
          <a:ext cx="1903413" cy="1035050"/>
        </p:xfrm>
        <a:graphic>
          <a:graphicData uri="http://schemas.openxmlformats.org/presentationml/2006/ole">
            <p:oleObj spid="_x0000_s151554" name="Equation" r:id="rId3" imgW="723900" imgH="393700" progId="Equation.3">
              <p:embed/>
            </p:oleObj>
          </a:graphicData>
        </a:graphic>
      </p:graphicFrame>
      <p:graphicFrame>
        <p:nvGraphicFramePr>
          <p:cNvPr id="151555" name="Content Placeholder 5"/>
          <p:cNvGraphicFramePr>
            <a:graphicFrameLocks noChangeAspect="1"/>
          </p:cNvGraphicFramePr>
          <p:nvPr/>
        </p:nvGraphicFramePr>
        <p:xfrm>
          <a:off x="2057400" y="3352800"/>
          <a:ext cx="5937250" cy="952500"/>
        </p:xfrm>
        <a:graphic>
          <a:graphicData uri="http://schemas.openxmlformats.org/presentationml/2006/ole">
            <p:oleObj spid="_x0000_s151555" name="Equation" r:id="rId4" imgW="2374900" imgH="3810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86200" y="6396335"/>
            <a:ext cx="4051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[Cong &amp; Jiang / FPGA 2008]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Pattern and Graph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24000"/>
            <a:ext cx="6540500" cy="48910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86200" y="6396335"/>
            <a:ext cx="4051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[Cong &amp; Jiang / FPGA 2008]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22718" y="1981200"/>
            <a:ext cx="182128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#Calc –</a:t>
            </a:r>
          </a:p>
          <a:p>
            <a:r>
              <a:rPr lang="en-US" dirty="0" smtClean="0"/>
              <a:t>Average </a:t>
            </a:r>
          </a:p>
          <a:p>
            <a:r>
              <a:rPr lang="en-US" dirty="0" smtClean="0"/>
              <a:t>number of </a:t>
            </a:r>
          </a:p>
          <a:p>
            <a:r>
              <a:rPr lang="en-US" dirty="0" smtClean="0"/>
              <a:t>edit-distance</a:t>
            </a:r>
          </a:p>
          <a:p>
            <a:r>
              <a:rPr lang="en-US" dirty="0" smtClean="0"/>
              <a:t>calculations</a:t>
            </a:r>
          </a:p>
          <a:p>
            <a:r>
              <a:rPr lang="en-US" dirty="0" smtClean="0"/>
              <a:t>per </a:t>
            </a:r>
            <a:r>
              <a:rPr lang="en-US" dirty="0" err="1" smtClean="0"/>
              <a:t>subgraph</a:t>
            </a:r>
            <a:endParaRPr lang="en-US" dirty="0" smtClean="0"/>
          </a:p>
          <a:p>
            <a:r>
              <a:rPr lang="en-US" dirty="0" smtClean="0"/>
              <a:t>match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Impact?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are the energy impacts of sharing?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35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Sharing</a:t>
            </a:r>
          </a:p>
          <a:p>
            <a:r>
              <a:rPr lang="en-US" dirty="0" smtClean="0"/>
              <a:t>Estimation</a:t>
            </a:r>
          </a:p>
          <a:p>
            <a:r>
              <a:rPr lang="en-US" dirty="0" smtClean="0"/>
              <a:t>Techniques</a:t>
            </a:r>
          </a:p>
          <a:p>
            <a:pPr lvl="1"/>
            <a:r>
              <a:rPr lang="en-US" dirty="0" smtClean="0"/>
              <a:t>Graph Matching</a:t>
            </a:r>
          </a:p>
          <a:p>
            <a:pPr lvl="1"/>
            <a:r>
              <a:rPr lang="en-US" dirty="0" smtClean="0"/>
              <a:t>Covering</a:t>
            </a:r>
          </a:p>
          <a:p>
            <a:pPr lvl="1"/>
            <a:r>
              <a:rPr lang="en-US" dirty="0" smtClean="0"/>
              <a:t>Greedy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36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Project Formulation Proposal Due Thursday</a:t>
            </a:r>
          </a:p>
          <a:p>
            <a:pPr lvl="1"/>
            <a:r>
              <a:rPr lang="en-US" dirty="0" smtClean="0"/>
              <a:t>Office Hours or schedule time if want to discuss</a:t>
            </a:r>
            <a:endParaRPr lang="en-US" dirty="0" smtClean="0"/>
          </a:p>
          <a:p>
            <a:r>
              <a:rPr lang="en-US" dirty="0" smtClean="0"/>
              <a:t>Reading </a:t>
            </a:r>
            <a:r>
              <a:rPr lang="en-US" dirty="0"/>
              <a:t>for</a:t>
            </a:r>
            <a:r>
              <a:rPr lang="en-US" dirty="0" smtClean="0"/>
              <a:t> Wednesday </a:t>
            </a:r>
            <a:r>
              <a:rPr lang="en-US" dirty="0" smtClean="0"/>
              <a:t>online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20EF3-11CE-E04B-99EB-8FE627DF726A}" type="slidenum">
              <a:rPr lang="en-US"/>
              <a:pPr/>
              <a:t>4</a:t>
            </a:fld>
            <a:endParaRPr lang="en-US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Concerns?</a:t>
            </a:r>
            <a:endParaRPr lang="en-US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800" dirty="0" smtClean="0">
                <a:solidFill>
                  <a:srgbClr val="FF6600"/>
                </a:solidFill>
              </a:rPr>
              <a:t>What are we still not satisfied with?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Parallelism </a:t>
            </a:r>
            <a:r>
              <a:rPr lang="en-US" sz="2800" dirty="0"/>
              <a:t>in </a:t>
            </a:r>
            <a:r>
              <a:rPr lang="en-US" sz="2800" dirty="0" err="1"/>
              <a:t>hyperblock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Especially if memory </a:t>
            </a:r>
            <a:r>
              <a:rPr lang="en-US" sz="2400" dirty="0" err="1"/>
              <a:t>sequentialized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Disambiguate memories?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Allow multiple memory banks?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Only one </a:t>
            </a:r>
            <a:r>
              <a:rPr lang="en-US" sz="2800" dirty="0" err="1"/>
              <a:t>hyperblock</a:t>
            </a:r>
            <a:r>
              <a:rPr lang="en-US" sz="2800" dirty="0"/>
              <a:t> active at a time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Share hardware between blocks?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Data only used from one side of </a:t>
            </a:r>
            <a:r>
              <a:rPr lang="en-US" sz="2800" dirty="0" err="1"/>
              <a:t>mux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Share hardware between sides?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Most logic in </a:t>
            </a:r>
            <a:r>
              <a:rPr lang="en-US" sz="2800" dirty="0" err="1"/>
              <a:t>hyperblock</a:t>
            </a:r>
            <a:r>
              <a:rPr lang="en-US" sz="2800" dirty="0"/>
              <a:t> idle?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Couldn’t we pipeline execution?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Common </a:t>
            </a:r>
            <a:r>
              <a:rPr lang="en-US" dirty="0" err="1" smtClean="0">
                <a:solidFill>
                  <a:srgbClr val="FF6600"/>
                </a:solidFill>
              </a:rPr>
              <a:t>subgraphs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would we like to 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share?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If trying to avoid slowdown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If willing to make area-time 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tradeoffs?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7845" y="0"/>
            <a:ext cx="3716155" cy="647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772400" cy="1143000"/>
          </a:xfrm>
        </p:spPr>
        <p:txBody>
          <a:bodyPr/>
          <a:lstStyle/>
          <a:p>
            <a:pPr algn="l"/>
            <a:r>
              <a:rPr lang="en-US" dirty="0" err="1" smtClean="0"/>
              <a:t>Subgraph</a:t>
            </a:r>
            <a:r>
              <a:rPr lang="en-US" dirty="0" smtClean="0"/>
              <a:t>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5791200" cy="4114800"/>
          </a:xfrm>
        </p:spPr>
        <p:txBody>
          <a:bodyPr/>
          <a:lstStyle/>
          <a:p>
            <a:r>
              <a:rPr lang="en-US" dirty="0" smtClean="0"/>
              <a:t>Can potentially share identical </a:t>
            </a:r>
            <a:r>
              <a:rPr lang="en-US" dirty="0" err="1" smtClean="0"/>
              <a:t>subgraphs</a:t>
            </a:r>
            <a:endParaRPr lang="en-US" dirty="0" smtClean="0"/>
          </a:p>
          <a:p>
            <a:r>
              <a:rPr lang="en-US" dirty="0" smtClean="0"/>
              <a:t>Can share similar </a:t>
            </a:r>
            <a:r>
              <a:rPr lang="en-US" dirty="0" err="1" smtClean="0"/>
              <a:t>subgraphs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0"/>
            <a:ext cx="3716155" cy="647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</a:t>
            </a:r>
            <a:r>
              <a:rPr lang="en-US" dirty="0" err="1" smtClean="0"/>
              <a:t>Subgraph</a:t>
            </a:r>
            <a:r>
              <a:rPr lang="en-US" dirty="0" smtClean="0"/>
              <a:t>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do we have to do to share </a:t>
            </a:r>
            <a:r>
              <a:rPr lang="en-US" dirty="0" err="1" smtClean="0">
                <a:solidFill>
                  <a:srgbClr val="FF6600"/>
                </a:solidFill>
              </a:rPr>
              <a:t>subgraphs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When is it worthwhile?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How big does graph need to be?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How much overhead to share?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7772400" cy="4114800"/>
          </a:xfrm>
        </p:spPr>
        <p:txBody>
          <a:bodyPr/>
          <a:lstStyle/>
          <a:p>
            <a:r>
              <a:rPr lang="en-US" dirty="0" err="1" smtClean="0"/>
              <a:t>Muxes</a:t>
            </a:r>
            <a:r>
              <a:rPr lang="en-US" dirty="0" smtClean="0"/>
              <a:t> on inputs to an adder</a:t>
            </a:r>
          </a:p>
          <a:p>
            <a:pPr lvl="1"/>
            <a:r>
              <a:rPr lang="en-US" dirty="0" smtClean="0"/>
              <a:t>Probably bigger than just having two adders</a:t>
            </a:r>
          </a:p>
          <a:p>
            <a:pPr lvl="1"/>
            <a:r>
              <a:rPr lang="en-US" dirty="0" smtClean="0"/>
              <a:t>2(Amux) + </a:t>
            </a:r>
            <a:r>
              <a:rPr lang="en-US" dirty="0" err="1" smtClean="0"/>
              <a:t>Aadd</a:t>
            </a:r>
            <a:r>
              <a:rPr lang="en-US" dirty="0" smtClean="0"/>
              <a:t> &gt; 2(Aadd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On FPGA:</a:t>
            </a:r>
          </a:p>
          <a:p>
            <a:pPr lvl="2"/>
            <a:r>
              <a:rPr lang="en-US" dirty="0" smtClean="0"/>
              <a:t>~</a:t>
            </a:r>
            <a:r>
              <a:rPr lang="en-US" dirty="0" smtClean="0"/>
              <a:t>LUT per Adder bit</a:t>
            </a:r>
          </a:p>
          <a:p>
            <a:pPr lvl="2"/>
            <a:r>
              <a:rPr lang="en-US" dirty="0" smtClean="0"/>
              <a:t>~LUT per </a:t>
            </a:r>
            <a:r>
              <a:rPr lang="en-US" dirty="0" err="1" smtClean="0"/>
              <a:t>Mux</a:t>
            </a:r>
            <a:r>
              <a:rPr lang="en-US" dirty="0" smtClean="0"/>
              <a:t> bit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37063"/>
            <a:ext cx="8528050" cy="22209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7772400" cy="4114800"/>
          </a:xfrm>
        </p:spPr>
        <p:txBody>
          <a:bodyPr/>
          <a:lstStyle/>
          <a:p>
            <a:r>
              <a:rPr lang="en-US" dirty="0" err="1" smtClean="0"/>
              <a:t>Muxes</a:t>
            </a:r>
            <a:r>
              <a:rPr lang="en-US" dirty="0" smtClean="0"/>
              <a:t> </a:t>
            </a:r>
            <a:r>
              <a:rPr lang="en-US" dirty="0" smtClean="0"/>
              <a:t>on input to </a:t>
            </a:r>
            <a:r>
              <a:rPr lang="en-US" dirty="0" err="1" smtClean="0"/>
              <a:t>mulitipler</a:t>
            </a:r>
            <a:endParaRPr lang="en-US" dirty="0" smtClean="0"/>
          </a:p>
          <a:p>
            <a:pPr lvl="1"/>
            <a:r>
              <a:rPr lang="en-US" dirty="0" smtClean="0"/>
              <a:t>Probably smaller than two multipliers</a:t>
            </a:r>
          </a:p>
          <a:p>
            <a:pPr lvl="1"/>
            <a:r>
              <a:rPr lang="en-US" dirty="0" smtClean="0"/>
              <a:t>2(</a:t>
            </a:r>
            <a:r>
              <a:rPr lang="en-US" dirty="0" smtClean="0"/>
              <a:t>Amux)+Ampy </a:t>
            </a:r>
            <a:r>
              <a:rPr lang="en-US" dirty="0" smtClean="0"/>
              <a:t>&lt; 2(Ampy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General</a:t>
            </a:r>
          </a:p>
          <a:p>
            <a:pPr lvl="2"/>
            <a:r>
              <a:rPr lang="en-US" dirty="0" err="1" smtClean="0"/>
              <a:t>Area(Amux</a:t>
            </a:r>
            <a:r>
              <a:rPr lang="en-US" dirty="0" smtClean="0"/>
              <a:t>) ~ </a:t>
            </a:r>
            <a:r>
              <a:rPr lang="en-US" dirty="0" smtClean="0"/>
              <a:t>O(N)</a:t>
            </a:r>
          </a:p>
          <a:p>
            <a:pPr lvl="2"/>
            <a:r>
              <a:rPr lang="en-US" dirty="0" err="1" smtClean="0"/>
              <a:t>Area(Ampy</a:t>
            </a:r>
            <a:r>
              <a:rPr lang="en-US" dirty="0" smtClean="0"/>
              <a:t>) ~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159087"/>
            <a:ext cx="7238999" cy="26989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8218</TotalTime>
  <Words>1298</Words>
  <Application>Microsoft Macintosh PowerPoint</Application>
  <PresentationFormat>On-screen Show (4:3)</PresentationFormat>
  <Paragraphs>283</Paragraphs>
  <Slides>36</Slides>
  <Notes>6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Blank Presentation</vt:lpstr>
      <vt:lpstr>Equation</vt:lpstr>
      <vt:lpstr>Microsoft Equation</vt:lpstr>
      <vt:lpstr>ESE535: Electronic Design Automation</vt:lpstr>
      <vt:lpstr>Today</vt:lpstr>
      <vt:lpstr>Flow Review</vt:lpstr>
      <vt:lpstr>Additional Concerns?</vt:lpstr>
      <vt:lpstr>Preclass</vt:lpstr>
      <vt:lpstr>Subgraph Sharing</vt:lpstr>
      <vt:lpstr>Evaluating Subgraph Sharing</vt:lpstr>
      <vt:lpstr>Example</vt:lpstr>
      <vt:lpstr>Example</vt:lpstr>
      <vt:lpstr>Extreme Case</vt:lpstr>
      <vt:lpstr>VLIW Extreme</vt:lpstr>
      <vt:lpstr>Favorable Subgraphs</vt:lpstr>
      <vt:lpstr>Approach</vt:lpstr>
      <vt:lpstr>Terms</vt:lpstr>
      <vt:lpstr>Approach</vt:lpstr>
      <vt:lpstr>Find Recurring Patterns</vt:lpstr>
      <vt:lpstr>Finding Subgraphs</vt:lpstr>
      <vt:lpstr>Optimization</vt:lpstr>
      <vt:lpstr>Close enough?</vt:lpstr>
      <vt:lpstr>Slide 20</vt:lpstr>
      <vt:lpstr>Potential Optimization</vt:lpstr>
      <vt:lpstr>Subgraph Canonicalization (similar to Common Subexpression)</vt:lpstr>
      <vt:lpstr>Subgraph Canonicalization</vt:lpstr>
      <vt:lpstr>Subgraph Canonicalization</vt:lpstr>
      <vt:lpstr>Cover Subgraphs</vt:lpstr>
      <vt:lpstr>Cover Goal</vt:lpstr>
      <vt:lpstr>Cover Subgraph</vt:lpstr>
      <vt:lpstr>Cover Subgraph</vt:lpstr>
      <vt:lpstr>Greedy Cover Subgraph</vt:lpstr>
      <vt:lpstr>Greedy Cover Subgraph</vt:lpstr>
      <vt:lpstr>Most Beneficial Pattern</vt:lpstr>
      <vt:lpstr>Beneficial Pattern</vt:lpstr>
      <vt:lpstr>Pattern and Graph Statistics</vt:lpstr>
      <vt:lpstr>Energy Impact?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58</cp:revision>
  <cp:lastPrinted>2013-03-13T12:38:13Z</cp:lastPrinted>
  <dcterms:created xsi:type="dcterms:W3CDTF">2015-03-29T12:17:37Z</dcterms:created>
  <dcterms:modified xsi:type="dcterms:W3CDTF">2015-03-30T12:50:22Z</dcterms:modified>
</cp:coreProperties>
</file>