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64.xml" ContentType="application/vnd.openxmlformats-officedocument.presentationml.notesSlide+xml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Default Extension="xml" ContentType="application/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60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61.xml" ContentType="application/vnd.openxmlformats-officedocument.presentationml.notesSlide+xml"/>
  <Override PartName="/ppt/notesSlides/notesSlide29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Default Extension="wmf" ContentType="image/x-wmf"/>
  <Override PartName="/ppt/slides/slide7.xml" ContentType="application/vnd.openxmlformats-officedocument.presentationml.slide+xml"/>
  <Override PartName="/ppt/slides/slide3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43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49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257" r:id="rId3"/>
    <p:sldId id="259" r:id="rId4"/>
    <p:sldId id="323" r:id="rId5"/>
    <p:sldId id="327" r:id="rId6"/>
    <p:sldId id="324" r:id="rId7"/>
    <p:sldId id="260" r:id="rId8"/>
    <p:sldId id="261" r:id="rId9"/>
    <p:sldId id="309" r:id="rId10"/>
    <p:sldId id="310" r:id="rId11"/>
    <p:sldId id="326" r:id="rId12"/>
    <p:sldId id="311" r:id="rId13"/>
    <p:sldId id="312" r:id="rId14"/>
    <p:sldId id="313" r:id="rId15"/>
    <p:sldId id="314" r:id="rId16"/>
    <p:sldId id="316" r:id="rId17"/>
    <p:sldId id="317" r:id="rId18"/>
    <p:sldId id="318" r:id="rId19"/>
    <p:sldId id="319" r:id="rId20"/>
    <p:sldId id="320" r:id="rId21"/>
    <p:sldId id="321" r:id="rId22"/>
    <p:sldId id="262" r:id="rId23"/>
    <p:sldId id="264" r:id="rId24"/>
    <p:sldId id="265" r:id="rId25"/>
    <p:sldId id="266" r:id="rId26"/>
    <p:sldId id="268" r:id="rId27"/>
    <p:sldId id="267" r:id="rId28"/>
    <p:sldId id="271" r:id="rId29"/>
    <p:sldId id="269" r:id="rId30"/>
    <p:sldId id="272" r:id="rId31"/>
    <p:sldId id="289" r:id="rId32"/>
    <p:sldId id="288" r:id="rId33"/>
    <p:sldId id="270" r:id="rId34"/>
    <p:sldId id="273" r:id="rId35"/>
    <p:sldId id="274" r:id="rId36"/>
    <p:sldId id="275" r:id="rId37"/>
    <p:sldId id="276" r:id="rId38"/>
    <p:sldId id="290" r:id="rId39"/>
    <p:sldId id="277" r:id="rId40"/>
    <p:sldId id="278" r:id="rId41"/>
    <p:sldId id="32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92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2" r:id="rId60"/>
    <p:sldId id="301" r:id="rId61"/>
    <p:sldId id="303" r:id="rId62"/>
    <p:sldId id="304" r:id="rId63"/>
    <p:sldId id="305" r:id="rId64"/>
    <p:sldId id="306" r:id="rId65"/>
    <p:sldId id="307" r:id="rId66"/>
    <p:sldId id="308" r:id="rId67"/>
    <p:sldId id="258" r:id="rId68"/>
    <p:sldId id="293" r:id="rId6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5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-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F7350766-3630-A742-B877-83B5B3D372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C2EBF770-243A-6C44-A0ED-273E8353D4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A658E-C53B-874A-858D-D03BBE842DFF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D0C86-FE61-A74F-9AFF-101E823E1482}" type="slidenum">
              <a:rPr lang="en-US"/>
              <a:pPr/>
              <a:t>13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197DC-4A94-D94A-ADBF-AAC9D56AEAB6}" type="slidenum">
              <a:rPr lang="en-US"/>
              <a:pPr/>
              <a:t>14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13373-FB9C-434A-8BD5-511910357D9A}" type="slidenum">
              <a:rPr lang="en-US"/>
              <a:pPr/>
              <a:t>15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D913A-1C7D-6346-8A4B-1F75711B9D5C}" type="slidenum">
              <a:rPr lang="en-US"/>
              <a:pPr/>
              <a:t>16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5F921-BC83-0942-BB1A-3CD8AD4E8D54}" type="slidenum">
              <a:rPr lang="en-US"/>
              <a:pPr/>
              <a:t>17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469B9-9A92-444A-9472-DDED0CBF8A59}" type="slidenum">
              <a:rPr lang="en-US"/>
              <a:pPr/>
              <a:t>18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7FE9C-CF91-094C-8590-79C0F22A4741}" type="slidenum">
              <a:rPr lang="en-US"/>
              <a:pPr/>
              <a:t>19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D421D-2DEF-9043-B573-0C1A15A2F277}" type="slidenum">
              <a:rPr lang="en-US"/>
              <a:pPr/>
              <a:t>20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94940-478B-AC4F-A133-6D6E53D96CBC}" type="slidenum">
              <a:rPr lang="en-US"/>
              <a:pPr/>
              <a:t>21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4724E-F9B7-9C42-8629-0B3837F049AE}" type="slidenum">
              <a:rPr lang="en-US"/>
              <a:pPr/>
              <a:t>22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B6092-79B6-B44C-8049-53BF63524B4E}" type="slidenum">
              <a:rPr lang="en-US"/>
              <a:pPr/>
              <a:t>2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1C7731-31B7-2442-B73A-6E957B517DFE}" type="slidenum">
              <a:rPr lang="en-US"/>
              <a:pPr/>
              <a:t>23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5CE10-FA85-C447-ADA5-B50B495C99FC}" type="slidenum">
              <a:rPr lang="en-US"/>
              <a:pPr/>
              <a:t>24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18862-9300-8144-8985-87C360D35DD4}" type="slidenum">
              <a:rPr lang="en-US"/>
              <a:pPr/>
              <a:t>25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FFA920-FCC4-9A40-9721-92F6344D6D7E}" type="slidenum">
              <a:rPr lang="en-US"/>
              <a:pPr/>
              <a:t>26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56D97-A167-654B-8E11-D7F04EC62117}" type="slidenum">
              <a:rPr lang="en-US"/>
              <a:pPr/>
              <a:t>27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D523A-388C-F74A-A0F9-51B03BE190A7}" type="slidenum">
              <a:rPr lang="en-US"/>
              <a:pPr/>
              <a:t>28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487A0-8FCD-EA40-A24B-49F52EAF5989}" type="slidenum">
              <a:rPr lang="en-US"/>
              <a:pPr/>
              <a:t>29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D859F-33E4-4A41-8642-E3BC100929C1}" type="slidenum">
              <a:rPr lang="en-US"/>
              <a:pPr/>
              <a:t>30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740ACC-6E6C-A941-AC1E-66021150A51D}" type="slidenum">
              <a:rPr lang="en-US"/>
              <a:pPr/>
              <a:t>31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98C2D-B938-D345-BEEA-CF7557710DF5}" type="slidenum">
              <a:rPr lang="en-US"/>
              <a:pPr/>
              <a:t>32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2894E-6F62-B947-BE17-F33FA6F43660}" type="slidenum">
              <a:rPr lang="en-US"/>
              <a:pPr/>
              <a:t>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32BD5-25D4-094D-9B04-A4E3FC0CE7F9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ACF16-4DB4-5748-B72F-8C9CC7393073}" type="slidenum">
              <a:rPr lang="en-US"/>
              <a:pPr/>
              <a:t>34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3ED52-55D2-8E4B-A526-17116452DE62}" type="slidenum">
              <a:rPr lang="en-US"/>
              <a:pPr/>
              <a:t>35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DE1CDB-26DE-C544-85FD-A949F259C04F}" type="slidenum">
              <a:rPr lang="en-US"/>
              <a:pPr/>
              <a:t>36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F1F97-F741-8546-AB8B-2DA3E07F62E2}" type="slidenum">
              <a:rPr lang="en-US"/>
              <a:pPr/>
              <a:t>37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7594DE-1D9F-A440-8ED3-40F21C17633A}" type="slidenum">
              <a:rPr lang="en-US"/>
              <a:pPr/>
              <a:t>38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58F23-892E-C14E-B2DE-4E8531C9D07F}" type="slidenum">
              <a:rPr lang="en-US"/>
              <a:pPr/>
              <a:t>39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B2A7A-CB8B-084D-ACDC-DF6C0A033307}" type="slidenum">
              <a:rPr lang="en-US"/>
              <a:pPr/>
              <a:t>40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609E5-6959-214F-A0C3-55FA1DEC80DD}" type="slidenum">
              <a:rPr lang="en-US"/>
              <a:pPr/>
              <a:t>42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65A7B-F8F8-894C-8CD9-600BFA2DF3BE}" type="slidenum">
              <a:rPr lang="en-US"/>
              <a:pPr/>
              <a:t>43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2894E-6F62-B947-BE17-F33FA6F43660}" type="slidenum">
              <a:rPr lang="en-US"/>
              <a:pPr/>
              <a:t>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45677-9998-384C-B506-FAB7C2544210}" type="slidenum">
              <a:rPr lang="en-US"/>
              <a:pPr/>
              <a:t>44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7114F-3270-E24A-9677-FC3686202198}" type="slidenum">
              <a:rPr lang="en-US"/>
              <a:pPr/>
              <a:t>45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E5E744-93C0-6C4B-9FD6-D10B3EECD3D6}" type="slidenum">
              <a:rPr lang="en-US"/>
              <a:pPr/>
              <a:t>46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18E91-2AE5-E241-99B4-2147F0A664CE}" type="slidenum">
              <a:rPr lang="en-US"/>
              <a:pPr/>
              <a:t>47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34881-DB9A-FC42-B267-61365E30476D}" type="slidenum">
              <a:rPr lang="en-US"/>
              <a:pPr/>
              <a:t>48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48F5BB-E278-5C4E-8FEF-9ADE58A4EB74}" type="slidenum">
              <a:rPr lang="en-US"/>
              <a:pPr/>
              <a:t>49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61041-1596-3346-8874-F4526CE18E16}" type="slidenum">
              <a:rPr lang="en-US"/>
              <a:pPr/>
              <a:t>50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183D90-67F7-DF4D-B097-20EB9315895C}" type="slidenum">
              <a:rPr lang="en-US"/>
              <a:pPr/>
              <a:t>51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CE4E8B-85E9-1E46-B15E-124BBB896C2F}" type="slidenum">
              <a:rPr lang="en-US"/>
              <a:pPr/>
              <a:t>52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C35AC-5259-F443-9C44-20D4B6279676}" type="slidenum">
              <a:rPr lang="en-US"/>
              <a:pPr/>
              <a:t>53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88FF6-5097-3147-8C1A-38CBB99C171B}" type="slidenum">
              <a:rPr lang="en-US"/>
              <a:pPr/>
              <a:t>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3904C-91BF-BE46-BE03-8793FE3B18EC}" type="slidenum">
              <a:rPr lang="en-US"/>
              <a:pPr/>
              <a:t>54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A77663-3314-054F-A05F-0254D3C00AAB}" type="slidenum">
              <a:rPr lang="en-US"/>
              <a:pPr/>
              <a:t>55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6539F-B8A1-2544-9589-E9A5FA338005}" type="slidenum">
              <a:rPr lang="en-US"/>
              <a:pPr/>
              <a:t>56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BA974-658F-2B44-9A24-8140AB858755}" type="slidenum">
              <a:rPr lang="en-US"/>
              <a:pPr/>
              <a:t>57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B49624-DEE2-E04D-91A0-7DDA3BBE25D5}" type="slidenum">
              <a:rPr lang="en-US"/>
              <a:pPr/>
              <a:t>58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A8726-97BA-EE46-8714-87E6F5797751}" type="slidenum">
              <a:rPr lang="en-US"/>
              <a:pPr/>
              <a:t>59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3E47A-1591-C246-98D6-E5E9800403D7}" type="slidenum">
              <a:rPr lang="en-US"/>
              <a:pPr/>
              <a:t>60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64A310-3463-BE45-9C02-0EC5BC7398CB}" type="slidenum">
              <a:rPr lang="en-US"/>
              <a:pPr/>
              <a:t>61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4032E-8299-9C4A-BB45-D44BCD05B84E}" type="slidenum">
              <a:rPr lang="en-US"/>
              <a:pPr/>
              <a:t>62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09476-CEE1-2040-BAC4-D5739217C737}" type="slidenum">
              <a:rPr lang="en-US"/>
              <a:pPr/>
              <a:t>63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70B87-5BBA-7D44-A633-0FA0DBAAD056}" type="slidenum">
              <a:rPr lang="en-US"/>
              <a:pPr/>
              <a:t>8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4AAC1-AFC3-4643-8ABC-7D95CB7CAC57}" type="slidenum">
              <a:rPr lang="en-US"/>
              <a:pPr/>
              <a:t>64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BE69F-6AE0-3D4A-9F8C-04878042BA2C}" type="slidenum">
              <a:rPr lang="en-US"/>
              <a:pPr/>
              <a:t>65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DDF4C-7D71-954F-8315-0F670279915D}" type="slidenum">
              <a:rPr lang="en-US"/>
              <a:pPr/>
              <a:t>66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AA350-F9B3-2F49-A324-2FB628D80C06}" type="slidenum">
              <a:rPr lang="en-US"/>
              <a:pPr/>
              <a:t>67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DAEA3-AC7E-7249-ABEF-3DF75EDC4E81}" type="slidenum">
              <a:rPr lang="en-US"/>
              <a:pPr/>
              <a:t>68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7CBB7-6B3B-114D-B67F-88051DA5CC6D}" type="slidenum">
              <a:rPr lang="en-US"/>
              <a:pPr/>
              <a:t>9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45EFE-2401-9F4E-B2EC-3B5701BDF75F}" type="slidenum">
              <a:rPr lang="en-US"/>
              <a:pPr/>
              <a:t>10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074315-59B3-6249-8858-AD7759B7D7E2}" type="slidenum">
              <a:rPr lang="en-US"/>
              <a:pPr/>
              <a:t>12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0839E5-3D23-9D47-B813-5EA9FEBE9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0F4C24-6045-0141-9937-589BFA797E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AE7640-1AF6-3842-B39F-4EFA6F6D8F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412B29-B76A-F34B-A044-A4C69FE8D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ACF231-F86C-6B40-AEB6-4D2A1C420F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91F594-3999-524A-8B2B-A8F396FDCF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52042C-813C-8C45-84F6-ACB364C7FC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B3152D-C863-CC41-BA2F-AA5CE12D9A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6A0E0B1-E5D7-6540-A76C-89243166B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AF1352B-E3CB-834F-A18C-4B17B6F0E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50D8A58-A18C-ED49-B668-F72043D2E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DBA57D-507A-614A-911F-0BA93278FF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6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7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6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7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17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18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441D6-BC2B-B342-A612-E731570871C2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18:  April 1, 2015</a:t>
            </a:r>
          </a:p>
          <a:p>
            <a:r>
              <a:rPr lang="en-US" dirty="0"/>
              <a:t>Modern SAT Solvers</a:t>
            </a:r>
          </a:p>
          <a:p>
            <a:r>
              <a:rPr lang="en-US" dirty="0"/>
              <a:t>({</a:t>
            </a:r>
            <a:r>
              <a:rPr lang="en-US" dirty="0" err="1"/>
              <a:t>z}Chaff</a:t>
            </a:r>
            <a:r>
              <a:rPr lang="en-US" dirty="0"/>
              <a:t>, GRASP</a:t>
            </a:r>
            <a:r>
              <a:rPr lang="en-US" dirty="0" smtClean="0"/>
              <a:t>, </a:t>
            </a:r>
            <a:r>
              <a:rPr lang="en-US" dirty="0" err="1" smtClean="0"/>
              <a:t>miniSAT</a:t>
            </a:r>
            <a:r>
              <a:rPr lang="en-US" dirty="0"/>
              <a:t>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3912-AF13-EC41-8EEE-337414DC4990}" type="slidenum">
              <a:rPr lang="en-US"/>
              <a:pPr/>
              <a:t>10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Convert to 3-SAT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800" dirty="0"/>
              <a:t>A=/B*/C=/(B+C) </a:t>
            </a:r>
            <a:r>
              <a:rPr lang="en-US" sz="2800" dirty="0" err="1">
                <a:sym typeface="Wingdings" charset="2"/>
              </a:rPr>
              <a:t></a:t>
            </a:r>
            <a:r>
              <a:rPr lang="en-US" sz="2800" dirty="0">
                <a:sym typeface="Wingdings" charset="2"/>
              </a:rPr>
              <a:t> universal primitive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 dirty="0"/>
              <a:t>We know can build any logic expression from nor2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 dirty="0"/>
              <a:t>3-CNF for </a:t>
            </a:r>
            <a:r>
              <a:rPr lang="en-US" sz="2800" dirty="0">
                <a:solidFill>
                  <a:schemeClr val="accent2"/>
                </a:solidFill>
              </a:rPr>
              <a:t>A=/B*/C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(A+B+C)*(/A+/B)*(/A+/C)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2000" dirty="0"/>
              <a:t>If (B==0 &amp;&amp; C==0) then A=1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2000" dirty="0"/>
              <a:t>If (B==1 || C==1) then A=0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 dirty="0"/>
              <a:t>To convert any </a:t>
            </a:r>
            <a:r>
              <a:rPr lang="en-US" sz="2800" dirty="0" err="1"/>
              <a:t>boolean</a:t>
            </a:r>
            <a:r>
              <a:rPr lang="en-US" sz="2800" dirty="0"/>
              <a:t> formula to 3-CNF: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Convert to nor2’s</a:t>
            </a:r>
          </a:p>
          <a:p>
            <a:pPr marL="1295400" lvl="2" indent="-381000">
              <a:lnSpc>
                <a:spcPct val="90000"/>
              </a:lnSpc>
              <a:buFontTx/>
              <a:buChar char="–"/>
            </a:pPr>
            <a:r>
              <a:rPr lang="en-US" sz="2000" dirty="0"/>
              <a:t>Or </a:t>
            </a:r>
            <a:r>
              <a:rPr lang="en-US" sz="2000" dirty="0" err="1"/>
              <a:t>norX</a:t>
            </a:r>
            <a:r>
              <a:rPr lang="en-US" sz="2000" dirty="0"/>
              <a:t> if not limited to 3-CNF formulas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Then use </a:t>
            </a:r>
            <a:r>
              <a:rPr lang="en-US" sz="2400" dirty="0">
                <a:solidFill>
                  <a:srgbClr val="3333CC"/>
                </a:solidFill>
              </a:rPr>
              <a:t>above</a:t>
            </a:r>
            <a:r>
              <a:rPr lang="en-US" sz="2400" dirty="0"/>
              <a:t> to convert nor2 expressions to set of clauses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Combine</a:t>
            </a:r>
            <a:r>
              <a:rPr lang="en-US" sz="2400" dirty="0" smtClean="0"/>
              <a:t> (conjunct=AND) the </a:t>
            </a:r>
            <a:r>
              <a:rPr lang="en-US" sz="2400" dirty="0"/>
              <a:t>clauses resulting from all the </a:t>
            </a:r>
            <a:r>
              <a:rPr lang="en-US" sz="2400" dirty="0" err="1"/>
              <a:t>nor’s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3-SAT 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of </a:t>
            </a:r>
            <a:r>
              <a:rPr lang="en-US" dirty="0" smtClean="0"/>
              <a:t>conversion to 3-SAT </a:t>
            </a:r>
            <a:endParaRPr lang="en-US" dirty="0" smtClean="0"/>
          </a:p>
          <a:p>
            <a:pPr lvl="1"/>
            <a:r>
              <a:rPr lang="en-US" dirty="0" smtClean="0"/>
              <a:t>simply to show that the problem hardness doesn’t change for clauses of any size larger than 3-SAT</a:t>
            </a:r>
          </a:p>
          <a:p>
            <a:pPr lvl="1"/>
            <a:r>
              <a:rPr lang="en-US" dirty="0" smtClean="0"/>
              <a:t>(2-SAT is an easier problem)</a:t>
            </a:r>
          </a:p>
          <a:p>
            <a:r>
              <a:rPr lang="en-US" dirty="0" smtClean="0"/>
              <a:t>We will work directly with larger clauses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2B29-B76A-F34B-A044-A4C69FE8DD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D589-D63D-924E-B2D8-0C49EC536C60}" type="slidenum">
              <a:rPr lang="en-US"/>
              <a:pPr/>
              <a:t>12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Brute Force Exhaustive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6600"/>
                </a:solidFill>
              </a:rPr>
              <a:t>How could we find satisfying assignment?</a:t>
            </a:r>
          </a:p>
          <a:p>
            <a:endParaRPr lang="en-US"/>
          </a:p>
          <a:p>
            <a:r>
              <a:rPr lang="en-US">
                <a:solidFill>
                  <a:srgbClr val="FF6600"/>
                </a:solidFill>
              </a:rPr>
              <a:t>How long would it take?</a:t>
            </a:r>
          </a:p>
          <a:p>
            <a:pPr lvl="1"/>
            <a:r>
              <a:rPr lang="en-US">
                <a:solidFill>
                  <a:srgbClr val="FF6600"/>
                </a:solidFill>
              </a:rPr>
              <a:t>With N binary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73B78-D618-C547-A199-A8AA37C6B05E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124960" name="Group 32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62" name="Line 3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957" name="Group 29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24958" name="Line 3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9" name="Line 3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954" name="Group 26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6" name="Line 2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953" name="Group 25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24950" name="Line 22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52" name="Line 2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947" name="Group 19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24948" name="Line 20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Formulation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r>
              <a:rPr lang="en-US"/>
              <a:t>Think of as search tree on variables</a:t>
            </a:r>
          </a:p>
          <a:p>
            <a:r>
              <a:rPr lang="en-US"/>
              <a:t>Each variable can be true or false</a:t>
            </a:r>
          </a:p>
          <a:p>
            <a:pPr lvl="1"/>
            <a:r>
              <a:rPr lang="en-US"/>
              <a:t>Branch on values</a:t>
            </a:r>
          </a:p>
          <a:p>
            <a:r>
              <a:rPr lang="en-US"/>
              <a:t>All variables determined at leaves of tree</a:t>
            </a:r>
          </a:p>
        </p:txBody>
      </p:sp>
      <p:sp>
        <p:nvSpPr>
          <p:cNvPr id="124935" name="Oval 7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4937" name="Oval 9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4938" name="Oval 10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4939" name="Oval 11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4940" name="Oval 12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4942" name="Line 14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943" name="Line 15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4946" name="Group 18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24945" name="Line 17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44" name="Line 16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4933" name="Oval 5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4934" name="Oval 6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4964" name="Text Box 36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4965" name="Text Box 37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4966" name="Text Box 38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4967" name="Text Box 39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4968" name="Text Box 40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4969" name="Text Box 41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BA2A9-6F3F-444C-85B1-5FD7FCA7BFBB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28003" name="Line 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04" name="Line 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005" name="Group 5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28006" name="Line 6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008" name="Group 8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28009" name="Line 9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10" name="Line 10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011" name="Group 11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28012" name="Line 12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13" name="Line 13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8014" name="Group 14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28015" name="Line 15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16" name="Line 16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01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Avoid searching down to leaf on all </a:t>
            </a:r>
            <a:r>
              <a:rPr lang="en-US" dirty="0" err="1">
                <a:solidFill>
                  <a:schemeClr val="accent2"/>
                </a:solidFill>
              </a:rPr>
              <a:t>subtrees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“Prune” away branches of tree</a:t>
            </a:r>
          </a:p>
        </p:txBody>
      </p:sp>
      <p:sp>
        <p:nvSpPr>
          <p:cNvPr id="128019" name="Oval 19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0" name="Oval 20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21" name="Oval 21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2" name="Oval 22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3" name="Oval 23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8026" name="Group 26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28027" name="Line 27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28" name="Line 28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8029" name="Oval 29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28030" name="Oval 30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8032" name="Text Box 32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8033" name="Text Box 33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8034" name="Text Box 34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8035" name="Text Box 35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8036" name="Text Box 36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7C9A-0C1E-8441-90C4-A442E2C73CE5}" type="slidenum">
              <a:rPr lang="en-US"/>
              <a:pPr/>
              <a:t>15</a:t>
            </a:fld>
            <a:endParaRPr lang="en-US"/>
          </a:p>
        </p:txBody>
      </p:sp>
      <p:sp>
        <p:nvSpPr>
          <p:cNvPr id="130085" name="AutoShape 37"/>
          <p:cNvSpPr>
            <a:spLocks noChangeArrowheads="1"/>
          </p:cNvSpPr>
          <p:nvPr/>
        </p:nvSpPr>
        <p:spPr bwMode="auto">
          <a:xfrm flipV="1">
            <a:off x="7162800" y="2514600"/>
            <a:ext cx="1981200" cy="25146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0050" name="Group 2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30051" name="Line 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2" name="Line 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053" name="Group 5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30054" name="Line 6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5" name="Line 7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056" name="Group 8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30057" name="Line 9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8" name="Line 10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059" name="Group 11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30060" name="Line 12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61" name="Line 13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0062" name="Group 14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30063" name="Line 15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64" name="Line 16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006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30066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572000" cy="4114800"/>
          </a:xfrm>
        </p:spPr>
        <p:txBody>
          <a:bodyPr/>
          <a:lstStyle/>
          <a:p>
            <a:r>
              <a:rPr lang="en-US"/>
              <a:t>(A+B+C)*(/A+/B)*(/A+/C)</a:t>
            </a:r>
          </a:p>
          <a:p>
            <a:r>
              <a:rPr lang="en-US"/>
              <a:t>Consider A=1</a:t>
            </a:r>
          </a:p>
        </p:txBody>
      </p:sp>
      <p:sp>
        <p:nvSpPr>
          <p:cNvPr id="130067" name="Oval 19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68" name="Oval 20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69" name="Oval 21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0" name="Oval 22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1" name="Oval 23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0072" name="Line 24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73" name="Line 25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0074" name="Group 26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30075" name="Line 27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76" name="Line 28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0077" name="Oval 29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0078" name="Oval 30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0080" name="Text Box 32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0081" name="Text Box 33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0082" name="Text Box 34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0083" name="Text Box 35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0084" name="Text Box 36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85" grpId="0" animBg="1"/>
      <p:bldP spid="13006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AE3B-104E-F744-A90B-13FF1EDF644E}" type="slidenum">
              <a:rPr lang="en-US"/>
              <a:pPr/>
              <a:t>16</a:t>
            </a:fld>
            <a:endParaRPr lang="en-US"/>
          </a:p>
        </p:txBody>
      </p:sp>
      <p:sp>
        <p:nvSpPr>
          <p:cNvPr id="134146" name="AutoShape 2"/>
          <p:cNvSpPr>
            <a:spLocks noChangeArrowheads="1"/>
          </p:cNvSpPr>
          <p:nvPr/>
        </p:nvSpPr>
        <p:spPr bwMode="auto">
          <a:xfrm flipV="1">
            <a:off x="7162800" y="2514600"/>
            <a:ext cx="1981200" cy="25146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4147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34148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49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4150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34151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52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4153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34154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55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4156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34157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58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4159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34160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61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416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34163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572000" cy="4114800"/>
          </a:xfrm>
        </p:spPr>
        <p:txBody>
          <a:bodyPr/>
          <a:lstStyle/>
          <a:p>
            <a:r>
              <a:rPr lang="en-US"/>
              <a:t>(A+B+C)*(/A+/B)*(/A+/C)</a:t>
            </a:r>
          </a:p>
          <a:p>
            <a:r>
              <a:rPr lang="en-US"/>
              <a:t>Consider A=1</a:t>
            </a:r>
          </a:p>
          <a:p>
            <a:r>
              <a:rPr lang="en-US"/>
              <a:t>In this subtree becomes</a:t>
            </a:r>
          </a:p>
          <a:p>
            <a:pPr lvl="1">
              <a:buFontTx/>
              <a:buNone/>
            </a:pPr>
            <a:r>
              <a:rPr lang="en-US"/>
              <a:t>     /B*/C</a:t>
            </a:r>
          </a:p>
          <a:p>
            <a:pPr lvl="1"/>
            <a:endParaRPr lang="en-US"/>
          </a:p>
        </p:txBody>
      </p:sp>
      <p:sp>
        <p:nvSpPr>
          <p:cNvPr id="134164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4165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4166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4167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4168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4169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170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4171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34172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173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4174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4175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4176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4177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4178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4179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4180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4181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50758-B4B4-D342-8F4E-DD6344C37C2B}" type="slidenum">
              <a:rPr lang="en-US"/>
              <a:pPr/>
              <a:t>17</a:t>
            </a:fld>
            <a:endParaRPr lang="en-US"/>
          </a:p>
        </p:txBody>
      </p:sp>
      <p:sp>
        <p:nvSpPr>
          <p:cNvPr id="136194" name="AutoShape 2"/>
          <p:cNvSpPr>
            <a:spLocks noChangeArrowheads="1"/>
          </p:cNvSpPr>
          <p:nvPr/>
        </p:nvSpPr>
        <p:spPr bwMode="auto">
          <a:xfrm flipV="1">
            <a:off x="8105775" y="3352800"/>
            <a:ext cx="990600" cy="16002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6195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36196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197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198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36199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00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201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36202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03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204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36205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06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207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36208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09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621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36211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572000" cy="4114800"/>
          </a:xfrm>
        </p:spPr>
        <p:txBody>
          <a:bodyPr/>
          <a:lstStyle/>
          <a:p>
            <a:r>
              <a:rPr lang="en-US"/>
              <a:t>(A+B+C)*(/A+/B)*(/A+/C)</a:t>
            </a:r>
          </a:p>
          <a:p>
            <a:r>
              <a:rPr lang="en-US"/>
              <a:t>Consider A=1</a:t>
            </a:r>
          </a:p>
          <a:p>
            <a:r>
              <a:rPr lang="en-US"/>
              <a:t>In this subtree becomes</a:t>
            </a:r>
          </a:p>
          <a:p>
            <a:pPr lvl="1">
              <a:buFontTx/>
              <a:buNone/>
            </a:pPr>
            <a:r>
              <a:rPr lang="en-US"/>
              <a:t>       /B*/C</a:t>
            </a:r>
          </a:p>
          <a:p>
            <a:r>
              <a:rPr lang="en-US"/>
              <a:t>Consider B=1</a:t>
            </a:r>
          </a:p>
          <a:p>
            <a:endParaRPr lang="en-US"/>
          </a:p>
        </p:txBody>
      </p:sp>
      <p:sp>
        <p:nvSpPr>
          <p:cNvPr id="136212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6213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6214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6215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6216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6217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218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6219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36220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221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6222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6223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6224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6225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6226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6227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6228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6229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8B352-C34C-7440-86BD-22A82C958416}" type="slidenum">
              <a:rPr lang="en-US"/>
              <a:pPr/>
              <a:t>18</a:t>
            </a:fld>
            <a:endParaRPr lang="en-US"/>
          </a:p>
        </p:txBody>
      </p:sp>
      <p:sp>
        <p:nvSpPr>
          <p:cNvPr id="138242" name="AutoShape 2"/>
          <p:cNvSpPr>
            <a:spLocks noChangeArrowheads="1"/>
          </p:cNvSpPr>
          <p:nvPr/>
        </p:nvSpPr>
        <p:spPr bwMode="auto">
          <a:xfrm flipV="1">
            <a:off x="8105775" y="3352800"/>
            <a:ext cx="990600" cy="16002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8243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45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246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38247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48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249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38250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51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252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38253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54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255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38256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57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8258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38259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572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(A+B+C)*(/A+/B)*(/A+/C)</a:t>
            </a:r>
          </a:p>
          <a:p>
            <a:pPr>
              <a:lnSpc>
                <a:spcPct val="90000"/>
              </a:lnSpc>
            </a:pPr>
            <a:r>
              <a:rPr lang="en-US"/>
              <a:t>Consider A=1</a:t>
            </a:r>
          </a:p>
          <a:p>
            <a:pPr>
              <a:lnSpc>
                <a:spcPct val="90000"/>
              </a:lnSpc>
            </a:pPr>
            <a:r>
              <a:rPr lang="en-US"/>
              <a:t>In this subtree becomes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/B*/C</a:t>
            </a:r>
          </a:p>
          <a:p>
            <a:pPr>
              <a:lnSpc>
                <a:spcPct val="90000"/>
              </a:lnSpc>
            </a:pPr>
            <a:r>
              <a:rPr lang="en-US"/>
              <a:t>Consider B=1</a:t>
            </a:r>
          </a:p>
          <a:p>
            <a:pPr lvl="1">
              <a:lnSpc>
                <a:spcPct val="90000"/>
              </a:lnSpc>
            </a:pPr>
            <a:r>
              <a:rPr lang="en-US"/>
              <a:t>Becomes false</a:t>
            </a:r>
          </a:p>
          <a:p>
            <a:pPr lvl="1">
              <a:lnSpc>
                <a:spcPct val="90000"/>
              </a:lnSpc>
            </a:pPr>
            <a:r>
              <a:rPr lang="en-US"/>
              <a:t>Regardless of C</a:t>
            </a:r>
          </a:p>
          <a:p>
            <a:pPr lvl="1">
              <a:lnSpc>
                <a:spcPct val="90000"/>
              </a:lnSpc>
            </a:pPr>
            <a:r>
              <a:rPr lang="en-US"/>
              <a:t>Don’t need to explore tree further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38260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8261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8262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8263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8264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38265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266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8267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38268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269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8270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38271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38272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8273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8274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8275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8276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8277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97E7-1112-B747-BF99-2EE7AC64689C}" type="slidenum">
              <a:rPr lang="en-US"/>
              <a:pPr/>
              <a:t>19</a:t>
            </a:fld>
            <a:endParaRPr lang="en-US"/>
          </a:p>
        </p:txBody>
      </p:sp>
      <p:sp>
        <p:nvSpPr>
          <p:cNvPr id="140290" name="AutoShape 2"/>
          <p:cNvSpPr>
            <a:spLocks noChangeArrowheads="1"/>
          </p:cNvSpPr>
          <p:nvPr/>
        </p:nvSpPr>
        <p:spPr bwMode="auto">
          <a:xfrm flipV="1">
            <a:off x="8105775" y="3352800"/>
            <a:ext cx="990600" cy="16002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0291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40292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93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40295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96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0297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40298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99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0300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40301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02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0303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40304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05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0306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40307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5029200" cy="4953000"/>
          </a:xfrm>
        </p:spPr>
        <p:txBody>
          <a:bodyPr/>
          <a:lstStyle/>
          <a:p>
            <a:r>
              <a:rPr lang="en-US"/>
              <a:t>(A+B+C)*(/A+/B)*(/A+/C)</a:t>
            </a:r>
          </a:p>
          <a:p>
            <a:r>
              <a:rPr lang="en-US"/>
              <a:t>Consider A=1</a:t>
            </a:r>
          </a:p>
          <a:p>
            <a:r>
              <a:rPr lang="en-US"/>
              <a:t>In this subtree becomes</a:t>
            </a:r>
          </a:p>
          <a:p>
            <a:pPr lvl="1">
              <a:buFontTx/>
              <a:buNone/>
            </a:pPr>
            <a:r>
              <a:rPr lang="en-US"/>
              <a:t>   /B*/C</a:t>
            </a:r>
          </a:p>
          <a:p>
            <a:r>
              <a:rPr lang="en-US" b="1"/>
              <a:t>Implication</a:t>
            </a:r>
          </a:p>
          <a:p>
            <a:pPr lvl="1"/>
            <a:r>
              <a:rPr lang="en-US"/>
              <a:t>When there is only one literal left in a clause</a:t>
            </a:r>
          </a:p>
          <a:p>
            <a:pPr lvl="1"/>
            <a:r>
              <a:rPr lang="en-US"/>
              <a:t>Can conclude it must be true</a:t>
            </a:r>
          </a:p>
          <a:p>
            <a:pPr lvl="1"/>
            <a:r>
              <a:rPr lang="en-US">
                <a:sym typeface="Wingdings" charset="2"/>
              </a:rPr>
              <a:t> </a:t>
            </a:r>
            <a:r>
              <a:rPr lang="en-US"/>
              <a:t>Select it and prune other branch</a:t>
            </a:r>
          </a:p>
        </p:txBody>
      </p:sp>
      <p:sp>
        <p:nvSpPr>
          <p:cNvPr id="140308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0309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0310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0311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0312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0313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314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0315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40316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317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0318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40319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0320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0321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0322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0323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0324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0325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DF6D-7F80-0943-BACD-534151168EC7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SAT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Pruning Search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Davis-Putnam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Data Structures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Optimizations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Watch2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VSIDS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?restarts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Learning (time permit)</a:t>
            </a:r>
            <a:endParaRPr lang="en-US" sz="2800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ECD5-1AF9-5841-9839-652522D61F96}" type="slidenum">
              <a:rPr lang="en-US"/>
              <a:pPr/>
              <a:t>20</a:t>
            </a:fld>
            <a:endParaRPr lang="en-US"/>
          </a:p>
        </p:txBody>
      </p:sp>
      <p:sp>
        <p:nvSpPr>
          <p:cNvPr id="142338" name="AutoShape 2"/>
          <p:cNvSpPr>
            <a:spLocks noChangeArrowheads="1"/>
          </p:cNvSpPr>
          <p:nvPr/>
        </p:nvSpPr>
        <p:spPr bwMode="auto">
          <a:xfrm flipV="1">
            <a:off x="8105775" y="3352800"/>
            <a:ext cx="990600" cy="16002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2339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42340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41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342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42343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44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345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42346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47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348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42349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50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2351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42352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53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354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Key Trick</a:t>
            </a:r>
          </a:p>
        </p:txBody>
      </p:sp>
      <p:sp>
        <p:nvSpPr>
          <p:cNvPr id="142355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5029200" cy="4953000"/>
          </a:xfrm>
        </p:spPr>
        <p:txBody>
          <a:bodyPr/>
          <a:lstStyle/>
          <a:p>
            <a:r>
              <a:rPr lang="en-US"/>
              <a:t>(…)*B*/B*(…)</a:t>
            </a:r>
          </a:p>
          <a:p>
            <a:r>
              <a:rPr lang="en-US" b="1"/>
              <a:t>Contradiction</a:t>
            </a:r>
          </a:p>
          <a:p>
            <a:pPr lvl="1"/>
            <a:r>
              <a:rPr lang="en-US"/>
              <a:t>If implications lead to a conflicting assignments</a:t>
            </a:r>
          </a:p>
          <a:p>
            <a:pPr lvl="1"/>
            <a:r>
              <a:rPr lang="en-US"/>
              <a:t>Can conclude this subtree is unsatisfiable</a:t>
            </a:r>
          </a:p>
          <a:p>
            <a:pPr lvl="1"/>
            <a:r>
              <a:rPr lang="en-US"/>
              <a:t>Prune branch</a:t>
            </a:r>
          </a:p>
        </p:txBody>
      </p:sp>
      <p:sp>
        <p:nvSpPr>
          <p:cNvPr id="142356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2357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2358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2359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2360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2361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362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2363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42364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365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2366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42367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2368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2369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2370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2371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2372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2373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E79-F668-1C47-9F83-B91D277AAA44}" type="slidenum">
              <a:rPr lang="en-US"/>
              <a:pPr/>
              <a:t>21</a:t>
            </a:fld>
            <a:endParaRPr lang="en-US"/>
          </a:p>
        </p:txBody>
      </p:sp>
      <p:sp>
        <p:nvSpPr>
          <p:cNvPr id="144386" name="AutoShape 2"/>
          <p:cNvSpPr>
            <a:spLocks noChangeArrowheads="1"/>
          </p:cNvSpPr>
          <p:nvPr/>
        </p:nvSpPr>
        <p:spPr bwMode="auto">
          <a:xfrm flipV="1">
            <a:off x="8105775" y="3352800"/>
            <a:ext cx="990600" cy="1600200"/>
          </a:xfrm>
          <a:custGeom>
            <a:avLst/>
            <a:gdLst>
              <a:gd name="G0" fmla="+- 2400 0 0"/>
              <a:gd name="G1" fmla="+- 21600 0 2400"/>
              <a:gd name="G2" fmla="*/ 2400 1 2"/>
              <a:gd name="G3" fmla="+- 21600 0 G2"/>
              <a:gd name="G4" fmla="+/ 2400 21600 2"/>
              <a:gd name="G5" fmla="+/ G1 0 2"/>
              <a:gd name="G6" fmla="*/ 21600 21600 2400"/>
              <a:gd name="G7" fmla="*/ G6 1 2"/>
              <a:gd name="G8" fmla="+- 21600 0 G7"/>
              <a:gd name="G9" fmla="*/ 21600 1 2"/>
              <a:gd name="G10" fmla="+- 2400 0 G9"/>
              <a:gd name="G11" fmla="?: G10 G8 0"/>
              <a:gd name="G12" fmla="?: G10 G7 21600"/>
              <a:gd name="T0" fmla="*/ 20400 w 21600"/>
              <a:gd name="T1" fmla="*/ 10800 h 21600"/>
              <a:gd name="T2" fmla="*/ 10800 w 21600"/>
              <a:gd name="T3" fmla="*/ 21600 h 21600"/>
              <a:gd name="T4" fmla="*/ 1200 w 21600"/>
              <a:gd name="T5" fmla="*/ 10800 h 21600"/>
              <a:gd name="T6" fmla="*/ 10800 w 21600"/>
              <a:gd name="T7" fmla="*/ 0 h 21600"/>
              <a:gd name="T8" fmla="*/ 3000 w 21600"/>
              <a:gd name="T9" fmla="*/ 3000 h 21600"/>
              <a:gd name="T10" fmla="*/ 18600 w 21600"/>
              <a:gd name="T11" fmla="*/ 18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400" y="21600"/>
                </a:lnTo>
                <a:lnTo>
                  <a:pt x="19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4387" name="Group 3"/>
          <p:cNvGrpSpPr>
            <a:grpSpLocks/>
          </p:cNvGrpSpPr>
          <p:nvPr/>
        </p:nvGrpSpPr>
        <p:grpSpPr bwMode="auto">
          <a:xfrm>
            <a:off x="8229600" y="3886200"/>
            <a:ext cx="685800" cy="685800"/>
            <a:chOff x="3456" y="2448"/>
            <a:chExt cx="432" cy="432"/>
          </a:xfrm>
        </p:grpSpPr>
        <p:sp>
          <p:nvSpPr>
            <p:cNvPr id="144388" name="Line 4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89" name="Line 5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4390" name="Group 6"/>
          <p:cNvGrpSpPr>
            <a:grpSpLocks/>
          </p:cNvGrpSpPr>
          <p:nvPr/>
        </p:nvGrpSpPr>
        <p:grpSpPr bwMode="auto">
          <a:xfrm>
            <a:off x="7391400" y="3886200"/>
            <a:ext cx="685800" cy="685800"/>
            <a:chOff x="3456" y="2448"/>
            <a:chExt cx="432" cy="432"/>
          </a:xfrm>
        </p:grpSpPr>
        <p:sp>
          <p:nvSpPr>
            <p:cNvPr id="144391" name="Line 7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92" name="Line 8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4393" name="Group 9"/>
          <p:cNvGrpSpPr>
            <a:grpSpLocks/>
          </p:cNvGrpSpPr>
          <p:nvPr/>
        </p:nvGrpSpPr>
        <p:grpSpPr bwMode="auto">
          <a:xfrm>
            <a:off x="6477000" y="3886200"/>
            <a:ext cx="685800" cy="685800"/>
            <a:chOff x="3456" y="2448"/>
            <a:chExt cx="432" cy="432"/>
          </a:xfrm>
        </p:grpSpPr>
        <p:sp>
          <p:nvSpPr>
            <p:cNvPr id="144394" name="Line 10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95" name="Line 11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4396" name="Group 12"/>
          <p:cNvGrpSpPr>
            <a:grpSpLocks/>
          </p:cNvGrpSpPr>
          <p:nvPr/>
        </p:nvGrpSpPr>
        <p:grpSpPr bwMode="auto">
          <a:xfrm>
            <a:off x="5486400" y="3886200"/>
            <a:ext cx="685800" cy="685800"/>
            <a:chOff x="3456" y="2448"/>
            <a:chExt cx="432" cy="432"/>
          </a:xfrm>
        </p:grpSpPr>
        <p:sp>
          <p:nvSpPr>
            <p:cNvPr id="144397" name="Line 13"/>
            <p:cNvSpPr>
              <a:spLocks noChangeShapeType="1"/>
            </p:cNvSpPr>
            <p:nvPr/>
          </p:nvSpPr>
          <p:spPr bwMode="auto">
            <a:xfrm flipH="1">
              <a:off x="345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398" name="Line 14"/>
            <p:cNvSpPr>
              <a:spLocks noChangeShapeType="1"/>
            </p:cNvSpPr>
            <p:nvPr/>
          </p:nvSpPr>
          <p:spPr bwMode="auto">
            <a:xfrm>
              <a:off x="3696" y="2448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4399" name="Group 15"/>
          <p:cNvGrpSpPr>
            <a:grpSpLocks/>
          </p:cNvGrpSpPr>
          <p:nvPr/>
        </p:nvGrpSpPr>
        <p:grpSpPr bwMode="auto">
          <a:xfrm>
            <a:off x="7696200" y="3200400"/>
            <a:ext cx="914400" cy="381000"/>
            <a:chOff x="3696" y="2016"/>
            <a:chExt cx="576" cy="240"/>
          </a:xfrm>
        </p:grpSpPr>
        <p:sp>
          <p:nvSpPr>
            <p:cNvPr id="144400" name="Line 16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01" name="Line 17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4402" name="Rectangle 1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Prospect</a:t>
            </a:r>
          </a:p>
        </p:txBody>
      </p:sp>
      <p:sp>
        <p:nvSpPr>
          <p:cNvPr id="144403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447800"/>
            <a:ext cx="5029200" cy="4953000"/>
          </a:xfrm>
        </p:spPr>
        <p:txBody>
          <a:bodyPr/>
          <a:lstStyle/>
          <a:p>
            <a:r>
              <a:rPr lang="en-US"/>
              <a:t>Use </a:t>
            </a:r>
            <a:r>
              <a:rPr lang="en-US" b="1"/>
              <a:t>implications</a:t>
            </a:r>
            <a:r>
              <a:rPr lang="en-US"/>
              <a:t> and </a:t>
            </a:r>
            <a:r>
              <a:rPr lang="en-US" b="1"/>
              <a:t>contradictions</a:t>
            </a:r>
            <a:r>
              <a:rPr lang="en-US"/>
              <a:t> to prune subtrees and avoid visiting full space</a:t>
            </a:r>
          </a:p>
        </p:txBody>
      </p:sp>
      <p:sp>
        <p:nvSpPr>
          <p:cNvPr id="144404" name="Oval 20"/>
          <p:cNvSpPr>
            <a:spLocks noChangeArrowheads="1"/>
          </p:cNvSpPr>
          <p:nvPr/>
        </p:nvSpPr>
        <p:spPr bwMode="auto">
          <a:xfrm>
            <a:off x="5486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4405" name="Oval 21"/>
          <p:cNvSpPr>
            <a:spLocks noChangeArrowheads="1"/>
          </p:cNvSpPr>
          <p:nvPr/>
        </p:nvSpPr>
        <p:spPr bwMode="auto">
          <a:xfrm>
            <a:off x="77724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4406" name="Oval 22"/>
          <p:cNvSpPr>
            <a:spLocks noChangeArrowheads="1"/>
          </p:cNvSpPr>
          <p:nvPr/>
        </p:nvSpPr>
        <p:spPr bwMode="auto">
          <a:xfrm>
            <a:off x="64770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4407" name="Oval 23"/>
          <p:cNvSpPr>
            <a:spLocks noChangeArrowheads="1"/>
          </p:cNvSpPr>
          <p:nvPr/>
        </p:nvSpPr>
        <p:spPr bwMode="auto">
          <a:xfrm>
            <a:off x="73914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4408" name="Oval 24"/>
          <p:cNvSpPr>
            <a:spLocks noChangeArrowheads="1"/>
          </p:cNvSpPr>
          <p:nvPr/>
        </p:nvSpPr>
        <p:spPr bwMode="auto">
          <a:xfrm>
            <a:off x="82296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44409" name="Line 25"/>
          <p:cNvSpPr>
            <a:spLocks noChangeShapeType="1"/>
          </p:cNvSpPr>
          <p:nvPr/>
        </p:nvSpPr>
        <p:spPr bwMode="auto">
          <a:xfrm flipH="1">
            <a:off x="6629400" y="2209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10" name="Line 26"/>
          <p:cNvSpPr>
            <a:spLocks noChangeShapeType="1"/>
          </p:cNvSpPr>
          <p:nvPr/>
        </p:nvSpPr>
        <p:spPr bwMode="auto">
          <a:xfrm>
            <a:off x="74676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4411" name="Group 27"/>
          <p:cNvGrpSpPr>
            <a:grpSpLocks/>
          </p:cNvGrpSpPr>
          <p:nvPr/>
        </p:nvGrpSpPr>
        <p:grpSpPr bwMode="auto">
          <a:xfrm>
            <a:off x="5867400" y="3200400"/>
            <a:ext cx="914400" cy="381000"/>
            <a:chOff x="3696" y="2016"/>
            <a:chExt cx="576" cy="240"/>
          </a:xfrm>
        </p:grpSpPr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4080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 flipH="1">
              <a:off x="3696" y="2016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4414" name="Oval 30"/>
          <p:cNvSpPr>
            <a:spLocks noChangeArrowheads="1"/>
          </p:cNvSpPr>
          <p:nvPr/>
        </p:nvSpPr>
        <p:spPr bwMode="auto">
          <a:xfrm>
            <a:off x="6934200" y="1676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44415" name="Oval 31"/>
          <p:cNvSpPr>
            <a:spLocks noChangeArrowheads="1"/>
          </p:cNvSpPr>
          <p:nvPr/>
        </p:nvSpPr>
        <p:spPr bwMode="auto">
          <a:xfrm>
            <a:off x="6019800" y="25908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44416" name="Text Box 32"/>
          <p:cNvSpPr txBox="1">
            <a:spLocks noChangeArrowheads="1"/>
          </p:cNvSpPr>
          <p:nvPr/>
        </p:nvSpPr>
        <p:spPr bwMode="auto">
          <a:xfrm>
            <a:off x="66135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4417" name="Text Box 33"/>
          <p:cNvSpPr txBox="1">
            <a:spLocks noChangeArrowheads="1"/>
          </p:cNvSpPr>
          <p:nvPr/>
        </p:nvSpPr>
        <p:spPr bwMode="auto">
          <a:xfrm>
            <a:off x="76041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4418" name="Text Box 34"/>
          <p:cNvSpPr txBox="1">
            <a:spLocks noChangeArrowheads="1"/>
          </p:cNvSpPr>
          <p:nvPr/>
        </p:nvSpPr>
        <p:spPr bwMode="auto">
          <a:xfrm>
            <a:off x="57753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4419" name="Text Box 35"/>
          <p:cNvSpPr txBox="1">
            <a:spLocks noChangeArrowheads="1"/>
          </p:cNvSpPr>
          <p:nvPr/>
        </p:nvSpPr>
        <p:spPr bwMode="auto">
          <a:xfrm>
            <a:off x="66897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44420" name="Text Box 36"/>
          <p:cNvSpPr txBox="1">
            <a:spLocks noChangeArrowheads="1"/>
          </p:cNvSpPr>
          <p:nvPr/>
        </p:nvSpPr>
        <p:spPr bwMode="auto">
          <a:xfrm>
            <a:off x="5241925" y="4079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44421" name="Text Box 37"/>
          <p:cNvSpPr txBox="1">
            <a:spLocks noChangeArrowheads="1"/>
          </p:cNvSpPr>
          <p:nvPr/>
        </p:nvSpPr>
        <p:spPr bwMode="auto">
          <a:xfrm>
            <a:off x="60960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9A4F-756C-F449-8771-E43C65DE0ABA}" type="slidenum">
              <a:rPr lang="en-US"/>
              <a:pPr/>
              <a:t>22</a:t>
            </a:fld>
            <a:endParaRPr 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819400"/>
            <a:ext cx="37147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Pruning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7772400" cy="4114800"/>
          </a:xfrm>
        </p:spPr>
        <p:txBody>
          <a:bodyPr/>
          <a:lstStyle/>
          <a:p>
            <a:r>
              <a:rPr lang="en-US"/>
              <a:t>Solve with pruning search</a:t>
            </a:r>
          </a:p>
          <a:p>
            <a:pPr lvl="1"/>
            <a:r>
              <a:rPr lang="en-US"/>
              <a:t>Pick an unassigned variable</a:t>
            </a:r>
          </a:p>
          <a:p>
            <a:pPr lvl="1"/>
            <a:r>
              <a:rPr lang="en-US"/>
              <a:t>Branch on true/false</a:t>
            </a:r>
          </a:p>
          <a:p>
            <a:pPr lvl="1"/>
            <a:r>
              <a:rPr lang="en-US"/>
              <a:t>Compute implications</a:t>
            </a:r>
          </a:p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208588" y="1600200"/>
            <a:ext cx="39354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(A+B+/C)*(/B+D)*(C+/A+/E)</a:t>
            </a:r>
          </a:p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FA3D-0A33-9641-8406-464FAAF434F6}" type="slidenum">
              <a:rPr lang="en-US"/>
              <a:pPr/>
              <a:t>23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Davis-Putnam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while (true)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if (!decide()) </a:t>
            </a:r>
            <a:r>
              <a:rPr lang="en-US" i="1" dirty="0">
                <a:solidFill>
                  <a:schemeClr val="accent2"/>
                </a:solidFill>
              </a:rPr>
              <a:t>//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chemeClr val="accent2"/>
                </a:solidFill>
              </a:rPr>
              <a:t>no unassigned </a:t>
            </a:r>
            <a:r>
              <a:rPr lang="en-US" i="1" dirty="0" err="1">
                <a:solidFill>
                  <a:schemeClr val="accent2"/>
                </a:solidFill>
              </a:rPr>
              <a:t>vars</a:t>
            </a:r>
            <a:endParaRPr lang="en-US" i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</a:t>
            </a:r>
            <a:r>
              <a:rPr lang="en-US" dirty="0" err="1"/>
              <a:t>return(satisfiable</a:t>
            </a:r>
            <a:r>
              <a:rPr lang="en-US" dirty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while ( !</a:t>
            </a:r>
            <a:r>
              <a:rPr lang="en-US" dirty="0" err="1"/>
              <a:t>bcp</a:t>
            </a:r>
            <a:r>
              <a:rPr lang="en-US" dirty="0"/>
              <a:t>()) { </a:t>
            </a:r>
            <a:r>
              <a:rPr lang="en-US" i="1" dirty="0">
                <a:solidFill>
                  <a:schemeClr val="accent2"/>
                </a:solidFill>
              </a:rPr>
              <a:t>// constraint propagation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if (!</a:t>
            </a:r>
            <a:r>
              <a:rPr lang="en-US" dirty="0" err="1"/>
              <a:t>resolveConflict</a:t>
            </a:r>
            <a:r>
              <a:rPr lang="en-US" dirty="0"/>
              <a:t>()) </a:t>
            </a:r>
            <a:r>
              <a:rPr lang="en-US" i="1" dirty="0">
                <a:solidFill>
                  <a:schemeClr val="accent2"/>
                </a:solidFill>
              </a:rPr>
              <a:t>// backtrack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     </a:t>
            </a:r>
            <a:r>
              <a:rPr lang="en-US" dirty="0" err="1"/>
              <a:t>return(not</a:t>
            </a:r>
            <a:r>
              <a:rPr lang="en-US" dirty="0"/>
              <a:t> </a:t>
            </a:r>
            <a:r>
              <a:rPr lang="en-US" dirty="0" err="1"/>
              <a:t>satisfiable</a:t>
            </a:r>
            <a:r>
              <a:rPr lang="en-US" dirty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A38A-63D8-CC42-9AAC-8E1243549D47}" type="slidenum">
              <a:rPr lang="en-US"/>
              <a:pPr/>
              <a:t>24</a:t>
            </a:fld>
            <a:endParaRPr lang="en-US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819400"/>
            <a:ext cx="56673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/>
              <a:t>decide()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5715000" cy="4114800"/>
          </a:xfrm>
        </p:spPr>
        <p:txBody>
          <a:bodyPr/>
          <a:lstStyle/>
          <a:p>
            <a:r>
              <a:rPr lang="en-US"/>
              <a:t>Picks an unassigned variable</a:t>
            </a:r>
          </a:p>
          <a:p>
            <a:r>
              <a:rPr lang="en-US"/>
              <a:t>Gives it a value</a:t>
            </a:r>
          </a:p>
          <a:p>
            <a:r>
              <a:rPr lang="en-US"/>
              <a:t>Push on </a:t>
            </a:r>
            <a:r>
              <a:rPr lang="en-US" i="1"/>
              <a:t>decision stack</a:t>
            </a:r>
          </a:p>
          <a:p>
            <a:pPr lvl="1"/>
            <a:r>
              <a:rPr lang="en-US"/>
              <a:t>Efficient structure for depth-first search tree</a:t>
            </a:r>
          </a:p>
          <a:p>
            <a:pPr lvl="1"/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00600" y="1828800"/>
            <a:ext cx="3935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(A+B+/C)*(/B+D)*(C+/A+/E)</a:t>
            </a:r>
          </a:p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F7B5-D3BA-1B47-820C-6E08D505BBB2}" type="slidenum">
              <a:rPr lang="en-US"/>
              <a:pPr/>
              <a:t>25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Structures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Decision “stack”</a:t>
            </a:r>
          </a:p>
          <a:p>
            <a:r>
              <a:rPr lang="en-US" dirty="0" smtClean="0"/>
              <a:t>Variable </a:t>
            </a:r>
            <a:r>
              <a:rPr lang="en-US" dirty="0"/>
              <a:t>“array”</a:t>
            </a:r>
          </a:p>
          <a:p>
            <a:r>
              <a:rPr lang="en-US" dirty="0"/>
              <a:t>Clause “DB”</a:t>
            </a:r>
          </a:p>
          <a:p>
            <a:pPr lvl="1"/>
            <a:r>
              <a:rPr lang="en-US" dirty="0"/>
              <a:t>Each clause is a set of </a:t>
            </a:r>
            <a:r>
              <a:rPr lang="en-US" dirty="0" smtClean="0"/>
              <a:t>variables</a:t>
            </a:r>
            <a:endParaRPr lang="en-US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419600"/>
            <a:ext cx="67341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800600" y="1828800"/>
            <a:ext cx="3935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(A+B+/C)*(/B+D)*(C+/A+/E)</a:t>
            </a:r>
          </a:p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EDCDA-6CF6-3940-AC66-1F6C43A51E8A}" type="slidenum">
              <a:rPr lang="en-US"/>
              <a:pPr/>
              <a:t>26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1143000"/>
          </a:xfrm>
        </p:spPr>
        <p:txBody>
          <a:bodyPr/>
          <a:lstStyle/>
          <a:p>
            <a:r>
              <a:rPr lang="en-US" dirty="0" err="1" smtClean="0"/>
              <a:t>bcp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boolean</a:t>
            </a:r>
            <a:r>
              <a:rPr lang="en-US" dirty="0" smtClean="0"/>
              <a:t> constraint propagation)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800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 we need to do on each variable assignment?</a:t>
            </a:r>
          </a:p>
          <a:p>
            <a:pPr lvl="1"/>
            <a:r>
              <a:rPr lang="en-US" dirty="0"/>
              <a:t>Find implications</a:t>
            </a:r>
          </a:p>
          <a:p>
            <a:pPr lvl="2"/>
            <a:r>
              <a:rPr lang="en-US" dirty="0"/>
              <a:t>Implication when all other literals in a clause are </a:t>
            </a:r>
            <a:r>
              <a:rPr lang="en-US" b="1" dirty="0"/>
              <a:t>false</a:t>
            </a:r>
          </a:p>
          <a:p>
            <a:pPr lvl="2"/>
            <a:r>
              <a:rPr lang="en-US" dirty="0"/>
              <a:t>Look through all clauses this assignment effects</a:t>
            </a:r>
          </a:p>
          <a:p>
            <a:pPr lvl="2"/>
            <a:r>
              <a:rPr lang="en-US" dirty="0"/>
              <a:t>See if any now have all </a:t>
            </a:r>
            <a:r>
              <a:rPr lang="en-US" b="1" dirty="0"/>
              <a:t>false</a:t>
            </a:r>
            <a:r>
              <a:rPr lang="en-US" dirty="0"/>
              <a:t> and one unassigned</a:t>
            </a:r>
          </a:p>
          <a:p>
            <a:pPr lvl="1"/>
            <a:r>
              <a:rPr lang="en-US" dirty="0"/>
              <a:t>Assign implied values</a:t>
            </a:r>
          </a:p>
          <a:p>
            <a:pPr lvl="1"/>
            <a:r>
              <a:rPr lang="en-US" dirty="0"/>
              <a:t>Propagate that assignment</a:t>
            </a:r>
          </a:p>
          <a:p>
            <a:pPr lvl="1"/>
            <a:r>
              <a:rPr lang="en-US" dirty="0"/>
              <a:t>Conflict if get implications for </a:t>
            </a:r>
            <a:r>
              <a:rPr lang="en-US" b="1" dirty="0"/>
              <a:t>true</a:t>
            </a:r>
            <a:r>
              <a:rPr lang="en-US" dirty="0"/>
              <a:t> and </a:t>
            </a:r>
            <a:r>
              <a:rPr lang="en-US" b="1" dirty="0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851A-4DD9-8947-B116-0D2F3A81C83C}" type="slidenum">
              <a:rPr lang="en-US"/>
              <a:pPr/>
              <a:t>27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bcp()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Q=new queue();</a:t>
            </a:r>
          </a:p>
          <a:p>
            <a:pPr>
              <a:lnSpc>
                <a:spcPct val="90000"/>
              </a:lnSpc>
            </a:pPr>
            <a:r>
              <a:rPr lang="en-US" sz="2800"/>
              <a:t>Q.insert(top of decision stack); </a:t>
            </a:r>
          </a:p>
          <a:p>
            <a:pPr>
              <a:lnSpc>
                <a:spcPct val="90000"/>
              </a:lnSpc>
            </a:pPr>
            <a:r>
              <a:rPr lang="en-US" sz="2800"/>
              <a:t>while (!Q.empty())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V=Q.pop();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each clause C in DB with V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C now satisfied, mark as such (remove from DB)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C has one unassigned literal, rest </a:t>
            </a:r>
            <a:r>
              <a:rPr lang="en-US" sz="2000" b="1"/>
              <a:t>false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Vnew=unassigned literal in C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val=value Vnew must take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If (Vnew assigned to value other than val)</a:t>
            </a:r>
          </a:p>
          <a:p>
            <a:pPr lvl="4">
              <a:lnSpc>
                <a:spcPct val="90000"/>
              </a:lnSpc>
            </a:pPr>
            <a:r>
              <a:rPr lang="en-US" sz="2000"/>
              <a:t>return (</a:t>
            </a:r>
            <a:r>
              <a:rPr lang="en-US" sz="2000" b="1"/>
              <a:t>false</a:t>
            </a:r>
            <a:r>
              <a:rPr lang="en-US" sz="2000"/>
              <a:t>); // conflict</a:t>
            </a:r>
          </a:p>
          <a:p>
            <a:pPr lvl="3">
              <a:lnSpc>
                <a:spcPct val="90000"/>
              </a:lnSpc>
            </a:pPr>
            <a:r>
              <a:rPr lang="en-US" sz="2000"/>
              <a:t>Q.add(Vnew=val);</a:t>
            </a:r>
          </a:p>
          <a:p>
            <a:pPr>
              <a:lnSpc>
                <a:spcPct val="90000"/>
              </a:lnSpc>
            </a:pPr>
            <a:r>
              <a:rPr lang="en-US" sz="2800"/>
              <a:t>return(</a:t>
            </a:r>
            <a:r>
              <a:rPr lang="en-US" sz="2800" b="1"/>
              <a:t>true</a:t>
            </a:r>
            <a:r>
              <a:rPr lang="en-US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9CC6-9D8C-7740-B1C0-57F483129745}" type="slidenum">
              <a:rPr lang="en-US"/>
              <a:pPr/>
              <a:t>28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variable has a list pointing to all clauses in which it appears?</a:t>
            </a:r>
          </a:p>
          <a:p>
            <a:pPr lvl="1"/>
            <a:r>
              <a:rPr lang="en-US"/>
              <a:t>Avoid need to look at every clause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733800"/>
            <a:ext cx="3733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4800600"/>
            <a:ext cx="3935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(A+B+/C)*(/B+D)*(C+/A+/E)</a:t>
            </a:r>
          </a:p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5709A-F1E3-7C4D-BF13-7E14B7353449}" type="slidenum">
              <a:rPr lang="en-US"/>
              <a:pPr/>
              <a:t>29</a:t>
            </a:fld>
            <a:endParaRPr 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3295650"/>
            <a:ext cx="669607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Tracking Implications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572000" cy="4267200"/>
          </a:xfrm>
        </p:spPr>
        <p:txBody>
          <a:bodyPr/>
          <a:lstStyle/>
          <a:p>
            <a:r>
              <a:rPr lang="en-US"/>
              <a:t>Each implication made at some tree level</a:t>
            </a:r>
          </a:p>
          <a:p>
            <a:pPr lvl="1"/>
            <a:r>
              <a:rPr lang="en-US"/>
              <a:t>Associated with some entry on decision stack</a:t>
            </a:r>
          </a:p>
          <a:p>
            <a:pPr lvl="1"/>
            <a:r>
              <a:rPr lang="en-US"/>
              <a:t>Has associated decision stack height</a:t>
            </a:r>
          </a:p>
          <a:p>
            <a:r>
              <a:rPr lang="en-US"/>
              <a:t>On backtrack </a:t>
            </a:r>
          </a:p>
          <a:p>
            <a:pPr lvl="1"/>
            <a:r>
              <a:rPr lang="en-US"/>
              <a:t>Unassign implications above changed decision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08588" y="1295400"/>
            <a:ext cx="39354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latin typeface="Arial" charset="0"/>
                <a:ea typeface="Arial" charset="0"/>
                <a:cs typeface="Arial" charset="0"/>
              </a:rPr>
              <a:t>(A+B+/C)*(/B+D)*(C+/A+/E)</a:t>
            </a:r>
          </a:p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99D1-CF35-124D-AD54-621D9C34D1FF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(almost)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SAT: Boolean </a:t>
            </a:r>
            <a:r>
              <a:rPr lang="en-US" dirty="0" err="1"/>
              <a:t>Satisfiability</a:t>
            </a:r>
            <a:endParaRPr lang="en-US" dirty="0"/>
          </a:p>
          <a:p>
            <a:r>
              <a:rPr lang="en-US" b="1" dirty="0"/>
              <a:t>Given:</a:t>
            </a:r>
            <a:r>
              <a:rPr lang="en-US" dirty="0"/>
              <a:t> logical formula </a:t>
            </a:r>
            <a:r>
              <a:rPr lang="en-US" dirty="0" err="1" smtClean="0"/>
              <a:t>g</a:t>
            </a:r>
            <a:endParaRPr lang="en-US" dirty="0" smtClean="0"/>
          </a:p>
          <a:p>
            <a:r>
              <a:rPr lang="en-US" dirty="0"/>
              <a:t>Find a set of variable assignments that makes </a:t>
            </a:r>
            <a:r>
              <a:rPr lang="en-US" dirty="0" err="1"/>
              <a:t>g</a:t>
            </a:r>
            <a:r>
              <a:rPr lang="en-US" dirty="0"/>
              <a:t> </a:t>
            </a:r>
            <a:r>
              <a:rPr lang="en-US" b="1" dirty="0"/>
              <a:t>true</a:t>
            </a:r>
            <a:r>
              <a:rPr lang="en-US" dirty="0"/>
              <a:t> </a:t>
            </a:r>
          </a:p>
          <a:p>
            <a:r>
              <a:rPr lang="en-US" dirty="0"/>
              <a:t>Or conclude no such assignment exists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97E51-415D-1A45-8596-14CB0BACE1CC}" type="slidenum">
              <a:rPr lang="en-US"/>
              <a:pPr/>
              <a:t>30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Track Variable Assignment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/>
              <a:t>Each clause has counter</a:t>
            </a:r>
          </a:p>
          <a:p>
            <a:pPr lvl="1"/>
            <a:r>
              <a:rPr lang="en-US"/>
              <a:t>Count number of unassigned literals</a:t>
            </a:r>
          </a:p>
          <a:p>
            <a:pPr lvl="1"/>
            <a:r>
              <a:rPr lang="en-US"/>
              <a:t>Decrement when assign </a:t>
            </a:r>
            <a:r>
              <a:rPr lang="en-US" b="1"/>
              <a:t>false</a:t>
            </a:r>
            <a:r>
              <a:rPr lang="en-US"/>
              <a:t> literal</a:t>
            </a:r>
          </a:p>
          <a:p>
            <a:pPr lvl="1"/>
            <a:r>
              <a:rPr lang="en-US"/>
              <a:t>Mark clause as satisfied when assign </a:t>
            </a:r>
            <a:r>
              <a:rPr lang="en-US" b="1"/>
              <a:t>true</a:t>
            </a:r>
            <a:r>
              <a:rPr lang="en-US"/>
              <a:t> literal (remove from clause database?)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572000"/>
            <a:ext cx="60198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087F-1EFE-884E-AE2B-ADE9818953CD}" type="slidenum">
              <a:rPr lang="en-US"/>
              <a:pPr/>
              <a:t>31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Track Variable Assignment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8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clause has counter</a:t>
            </a:r>
          </a:p>
          <a:p>
            <a:pPr lvl="1">
              <a:lnSpc>
                <a:spcPct val="90000"/>
              </a:lnSpc>
            </a:pPr>
            <a:r>
              <a:rPr lang="en-US"/>
              <a:t>Count number of unassigned literals</a:t>
            </a:r>
          </a:p>
          <a:p>
            <a:pPr lvl="1">
              <a:lnSpc>
                <a:spcPct val="90000"/>
              </a:lnSpc>
            </a:pPr>
            <a:r>
              <a:rPr lang="en-US"/>
              <a:t>Decrement when assign </a:t>
            </a:r>
            <a:r>
              <a:rPr lang="en-US" b="1"/>
              <a:t>false</a:t>
            </a:r>
            <a:r>
              <a:rPr lang="en-US"/>
              <a:t> literal</a:t>
            </a:r>
          </a:p>
          <a:p>
            <a:pPr lvl="1">
              <a:lnSpc>
                <a:spcPct val="90000"/>
              </a:lnSpc>
            </a:pPr>
            <a:r>
              <a:rPr lang="en-US"/>
              <a:t>Mark clause as satisfied when assign </a:t>
            </a:r>
            <a:r>
              <a:rPr lang="en-US" b="1"/>
              <a:t>true</a:t>
            </a:r>
            <a:r>
              <a:rPr lang="en-US"/>
              <a:t> literal (remove from clause database?)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884488"/>
            <a:ext cx="41624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E8C8-AE5A-754F-90AC-736E3770A1E5}" type="slidenum">
              <a:rPr lang="en-US"/>
              <a:pPr/>
              <a:t>32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Track Variable Assignment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772400" cy="4114800"/>
          </a:xfrm>
        </p:spPr>
        <p:txBody>
          <a:bodyPr/>
          <a:lstStyle/>
          <a:p>
            <a:r>
              <a:rPr lang="en-US" sz="2800"/>
              <a:t>Each clause has counter</a:t>
            </a:r>
          </a:p>
          <a:p>
            <a:pPr lvl="1"/>
            <a:r>
              <a:rPr lang="en-US" sz="2400"/>
              <a:t>Count number of unassigned literals</a:t>
            </a:r>
          </a:p>
          <a:p>
            <a:pPr lvl="1"/>
            <a:r>
              <a:rPr lang="en-US" sz="2400"/>
              <a:t>Decrement when assign </a:t>
            </a:r>
            <a:r>
              <a:rPr lang="en-US" sz="2400" b="1"/>
              <a:t>false</a:t>
            </a:r>
            <a:r>
              <a:rPr lang="en-US" sz="2400"/>
              <a:t> literal</a:t>
            </a:r>
          </a:p>
          <a:p>
            <a:pPr lvl="1"/>
            <a:r>
              <a:rPr lang="en-US" sz="2400"/>
              <a:t>Mark clause as satisfied when assign </a:t>
            </a:r>
            <a:r>
              <a:rPr lang="en-US" sz="2400" b="1"/>
              <a:t>true</a:t>
            </a:r>
            <a:r>
              <a:rPr lang="en-US" sz="2400"/>
              <a:t> literal</a:t>
            </a:r>
          </a:p>
          <a:p>
            <a:pPr lvl="1"/>
            <a:r>
              <a:rPr lang="en-US" sz="2400">
                <a:solidFill>
                  <a:schemeClr val="accent2"/>
                </a:solidFill>
              </a:rPr>
              <a:t>Counter avoids need to check all variable assignments in clause on every assignment</a:t>
            </a:r>
          </a:p>
          <a:p>
            <a:pPr lvl="1"/>
            <a:r>
              <a:rPr lang="en-US" sz="2400"/>
              <a:t>Watch for counter decrement 2</a:t>
            </a:r>
            <a:r>
              <a:rPr lang="en-US" sz="2400">
                <a:sym typeface="Wingdings" charset="2"/>
              </a:rPr>
              <a:t>1</a:t>
            </a:r>
          </a:p>
          <a:p>
            <a:pPr lvl="2"/>
            <a:r>
              <a:rPr lang="en-US"/>
              <a:t>That’s when a literal is implied.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5181600"/>
            <a:ext cx="489108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3D61-F269-7042-993E-D1BD1D200989}" type="slidenum">
              <a:rPr lang="en-US"/>
              <a:pPr/>
              <a:t>33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resolveConflict()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6600"/>
                </a:solidFill>
              </a:rPr>
              <a:t>What does </a:t>
            </a:r>
            <a:r>
              <a:rPr lang="en-US" sz="2800" dirty="0" err="1">
                <a:solidFill>
                  <a:srgbClr val="FF6600"/>
                </a:solidFill>
              </a:rPr>
              <a:t>resolveConflict</a:t>
            </a:r>
            <a:r>
              <a:rPr lang="en-US" sz="2800" dirty="0">
                <a:solidFill>
                  <a:srgbClr val="FF6600"/>
                </a:solidFill>
              </a:rPr>
              <a:t> need to do?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Look at most recent decision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can go other way, switch value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(clear implications to this depth)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Else pop and </a:t>
            </a:r>
            <a:r>
              <a:rPr lang="en-US" sz="2400" dirty="0" err="1"/>
              <a:t>recurse</a:t>
            </a:r>
            <a:r>
              <a:rPr lang="en-US" sz="2400" dirty="0"/>
              <a:t> on previous decision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pop top decision, 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Unsatisfiable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Alternates: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Treat literals separately 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Unassign</a:t>
            </a:r>
            <a:r>
              <a:rPr lang="en-US" dirty="0"/>
              <a:t> and pick another literal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Learning (later in lecture)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May allow more direct backtracking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A98EB-5017-A041-A753-1F98B94E1066}" type="slidenum">
              <a:rPr lang="en-US"/>
              <a:pPr/>
              <a:t>34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Chaff Optimizations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EE60-1B7F-754B-B0E2-E0B785C56362}" type="slidenum">
              <a:rPr lang="en-US"/>
              <a:pPr/>
              <a:t>35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will this perform?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10,000’s of variables</a:t>
            </a:r>
          </a:p>
          <a:p>
            <a:pPr>
              <a:lnSpc>
                <a:spcPct val="90000"/>
              </a:lnSpc>
            </a:pPr>
            <a:r>
              <a:rPr lang="en-US" dirty="0"/>
              <a:t>100,000’s of clauses  (millions)</a:t>
            </a:r>
          </a:p>
          <a:p>
            <a:pPr>
              <a:lnSpc>
                <a:spcPct val="90000"/>
              </a:lnSpc>
            </a:pPr>
            <a:r>
              <a:rPr lang="en-US" dirty="0"/>
              <a:t>Every assignment walks to the clause database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Cache performance?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How big is L1 cache? L2 cache?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6600"/>
                </a:solidFill>
              </a:rPr>
              <a:t>Ratio of main-memory speed to L1 cache speed?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95F4B-4130-614C-B59B-96055B0F4A04}" type="slidenum">
              <a:rPr lang="en-US"/>
              <a:pPr/>
              <a:t>36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 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343400"/>
          </a:xfrm>
        </p:spPr>
        <p:txBody>
          <a:bodyPr/>
          <a:lstStyle/>
          <a:p>
            <a:r>
              <a:rPr lang="en-US" dirty="0"/>
              <a:t>Currently, visit every clause on each assignment</a:t>
            </a:r>
          </a:p>
          <a:p>
            <a:pPr lvl="1"/>
            <a:r>
              <a:rPr lang="en-US" dirty="0"/>
              <a:t>Clause with K variables</a:t>
            </a:r>
          </a:p>
          <a:p>
            <a:pPr lvl="1"/>
            <a:r>
              <a:rPr lang="en-US" dirty="0"/>
              <a:t>Visited K-1 times </a:t>
            </a:r>
          </a:p>
          <a:p>
            <a:pPr lvl="1"/>
            <a:r>
              <a:rPr lang="en-US" dirty="0"/>
              <a:t>K-2 of which just to discover it’s not the last</a:t>
            </a:r>
          </a:p>
          <a:p>
            <a:r>
              <a:rPr lang="en-US" dirty="0">
                <a:solidFill>
                  <a:srgbClr val="FF6600"/>
                </a:solidFill>
              </a:rPr>
              <a:t>Can we avoid visiting every clause on every assignment?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Every clause in which a variable appears?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317FF-DEC6-EC43-AE63-C7AE3B0860F9}" type="slidenum">
              <a:rPr lang="en-US"/>
              <a:pPr/>
              <a:t>37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Avoiding Clause Visits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572000"/>
          </a:xfrm>
        </p:spPr>
        <p:txBody>
          <a:bodyPr/>
          <a:lstStyle/>
          <a:p>
            <a:r>
              <a:rPr lang="en-US" b="1"/>
              <a:t>Idea:</a:t>
            </a:r>
            <a:r>
              <a:rPr lang="en-US"/>
              <a:t> watch only 2 variables in each clause</a:t>
            </a:r>
          </a:p>
          <a:p>
            <a:r>
              <a:rPr lang="en-US"/>
              <a:t>Only care about final set of next to last variable</a:t>
            </a:r>
          </a:p>
          <a:p>
            <a:r>
              <a:rPr lang="en-US"/>
              <a:t>If set other k-2, won’t force an implication</a:t>
            </a:r>
          </a:p>
          <a:p>
            <a:r>
              <a:rPr lang="en-US"/>
              <a:t>When set one of these (and everything else set) </a:t>
            </a:r>
          </a:p>
          <a:p>
            <a:pPr lvl="1"/>
            <a:r>
              <a:rPr lang="en-US"/>
              <a:t>Then we have an implication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3BECC-1281-3C4E-B828-FFDC11CB4754}" type="slidenum">
              <a:rPr lang="en-US"/>
              <a:pPr/>
              <a:t>38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Watch 2 Data Structure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590800"/>
            <a:ext cx="4057650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590800"/>
            <a:ext cx="3733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815EB-7959-7A49-9F5F-3495CD36A3B3}" type="slidenum">
              <a:rPr lang="en-US"/>
              <a:pPr/>
              <a:t>39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Avoiding Clause Visits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572000"/>
          </a:xfrm>
        </p:spPr>
        <p:txBody>
          <a:bodyPr/>
          <a:lstStyle/>
          <a:p>
            <a:r>
              <a:rPr lang="en-US" b="1" dirty="0"/>
              <a:t>Idea:</a:t>
            </a:r>
            <a:r>
              <a:rPr lang="en-US" dirty="0"/>
              <a:t> watch only 2 variables in each clause</a:t>
            </a:r>
          </a:p>
          <a:p>
            <a:r>
              <a:rPr lang="en-US" dirty="0"/>
              <a:t>Only care about final set of next to last variable</a:t>
            </a:r>
          </a:p>
          <a:p>
            <a:r>
              <a:rPr lang="en-US" dirty="0">
                <a:solidFill>
                  <a:srgbClr val="FF6600"/>
                </a:solidFill>
              </a:rPr>
              <a:t>What if we set one of these two “watched” variables?</a:t>
            </a:r>
          </a:p>
          <a:p>
            <a:pPr lvl="1"/>
            <a:r>
              <a:rPr lang="en-US" dirty="0"/>
              <a:t>If not last, change the watch to one of the unset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Example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Can I find an assignment that causes this output to become true, false?</a:t>
            </a:r>
          </a:p>
          <a:p>
            <a:pPr lvl="1"/>
            <a:r>
              <a:rPr lang="en-US" dirty="0" smtClean="0"/>
              <a:t>Automatic Test Pattern Generation (ATPG)</a:t>
            </a:r>
          </a:p>
          <a:p>
            <a:pPr lvl="1"/>
            <a:r>
              <a:rPr lang="en-US" dirty="0" smtClean="0"/>
              <a:t>Static Timing Analysis (false paths)</a:t>
            </a:r>
            <a:endParaRPr lang="en-US" dirty="0" smtClean="0"/>
          </a:p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Is this optimized logic the same as the specification logic?</a:t>
            </a:r>
          </a:p>
          <a:p>
            <a:r>
              <a:rPr lang="en-US" dirty="0" smtClean="0"/>
              <a:t>Provisioning</a:t>
            </a:r>
            <a:r>
              <a:rPr lang="en-US" dirty="0" smtClean="0"/>
              <a:t>/</a:t>
            </a:r>
            <a:r>
              <a:rPr lang="en-US" dirty="0" smtClean="0"/>
              <a:t>Scheduling</a:t>
            </a:r>
          </a:p>
          <a:p>
            <a:r>
              <a:rPr lang="en-US" dirty="0" smtClean="0"/>
              <a:t>Partitioning, Placement, Routing</a:t>
            </a:r>
            <a:endParaRPr lang="en-US" dirty="0" smtClean="0"/>
          </a:p>
          <a:p>
            <a:r>
              <a:rPr lang="en-US" dirty="0" smtClean="0"/>
              <a:t>FSM </a:t>
            </a:r>
            <a:r>
              <a:rPr lang="en-US" dirty="0" smtClean="0"/>
              <a:t>Encoding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2B29-B76A-F34B-A044-A4C69FE8DDC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5F93-E8F9-E04B-8879-029F84F64146}" type="slidenum">
              <a:rPr lang="en-US"/>
              <a:pPr/>
              <a:t>40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Watch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watched literal becomes </a:t>
            </a:r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Check if any non-watched true</a:t>
            </a:r>
          </a:p>
          <a:p>
            <a:pPr lvl="1"/>
            <a:r>
              <a:rPr lang="en-US" dirty="0"/>
              <a:t>Check if all non-watched are set</a:t>
            </a:r>
          </a:p>
          <a:p>
            <a:pPr lvl="2"/>
            <a:r>
              <a:rPr lang="en-US" sz="2800" dirty="0"/>
              <a:t>if so, set implication on other watched</a:t>
            </a:r>
          </a:p>
          <a:p>
            <a:pPr lvl="2"/>
            <a:r>
              <a:rPr lang="en-US" sz="2800" dirty="0"/>
              <a:t>else, update watch </a:t>
            </a:r>
            <a:r>
              <a:rPr lang="en-US" sz="2800" dirty="0" smtClean="0"/>
              <a:t>literal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Review </a:t>
            </a:r>
            <a:br>
              <a:rPr lang="en-US" dirty="0" smtClean="0"/>
            </a:br>
            <a:r>
              <a:rPr lang="en-US" dirty="0" smtClean="0"/>
              <a:t>Watch 2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What do in each case?</a:t>
            </a:r>
          </a:p>
          <a:p>
            <a:r>
              <a:rPr lang="en-US" dirty="0" smtClean="0"/>
              <a:t>Set variable true (any)</a:t>
            </a:r>
          </a:p>
          <a:p>
            <a:r>
              <a:rPr lang="en-US" dirty="0" smtClean="0"/>
              <a:t>Set variable false</a:t>
            </a:r>
          </a:p>
          <a:p>
            <a:pPr lvl="1"/>
            <a:r>
              <a:rPr lang="en-US" dirty="0" smtClean="0"/>
              <a:t>Non-watched</a:t>
            </a:r>
          </a:p>
          <a:p>
            <a:pPr lvl="1"/>
            <a:r>
              <a:rPr lang="en-US" dirty="0" smtClean="0"/>
              <a:t>Watched</a:t>
            </a:r>
          </a:p>
          <a:p>
            <a:pPr lvl="2"/>
            <a:r>
              <a:rPr lang="en-US" dirty="0" smtClean="0"/>
              <a:t>There is an undetermined, </a:t>
            </a:r>
            <a:br>
              <a:rPr lang="en-US" dirty="0" smtClean="0"/>
            </a:br>
            <a:r>
              <a:rPr lang="en-US" dirty="0" smtClean="0"/>
              <a:t>non-watched variable</a:t>
            </a:r>
          </a:p>
          <a:p>
            <a:pPr lvl="2"/>
            <a:r>
              <a:rPr lang="en-US" dirty="0" smtClean="0"/>
              <a:t>There is </a:t>
            </a:r>
            <a:r>
              <a:rPr lang="en-US" b="1" dirty="0" smtClean="0"/>
              <a:t>no</a:t>
            </a:r>
            <a:r>
              <a:rPr lang="en-US" dirty="0" smtClean="0"/>
              <a:t> undetermined, </a:t>
            </a:r>
            <a:br>
              <a:rPr lang="en-US" dirty="0" smtClean="0"/>
            </a:br>
            <a:r>
              <a:rPr lang="en-US" dirty="0" smtClean="0"/>
              <a:t>non-watched variable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2B29-B76A-F34B-A044-A4C69FE8DDC3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488846"/>
            <a:ext cx="3886200" cy="15396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334696"/>
            <a:ext cx="3886200" cy="18035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0" y="2286000"/>
            <a:ext cx="4000500" cy="13990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5388964"/>
            <a:ext cx="3733800" cy="1469036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60F8-C142-BE4B-B0A3-14D1DDC21CCB}" type="slidenum">
              <a:rPr lang="en-US"/>
              <a:pPr/>
              <a:t>42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Watch pair is arbitrary</a:t>
            </a:r>
          </a:p>
          <a:p>
            <a:r>
              <a:rPr lang="en-US"/>
              <a:t>Unassigning a variable (during backtrack)</a:t>
            </a:r>
          </a:p>
          <a:p>
            <a:pPr lvl="1"/>
            <a:r>
              <a:rPr lang="en-US"/>
              <a:t>Does not require reset of watch set</a:t>
            </a:r>
          </a:p>
          <a:p>
            <a:pPr lvl="1"/>
            <a:r>
              <a:rPr lang="en-US"/>
              <a:t>Constant time to “unset” a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C848C-9388-314D-BA6B-AB5FB9F6E6A0}" type="slidenum">
              <a:rPr lang="en-US"/>
              <a:pPr/>
              <a:t>43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Challenge 2: Variable Ordering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do we decide() which variable to use next?</a:t>
            </a:r>
          </a:p>
          <a:p>
            <a:pPr lvl="1"/>
            <a:r>
              <a:rPr lang="en-US" dirty="0"/>
              <a:t>Want to pick one that facilitates lots of pruning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4315-A6C4-894D-8A6F-F9C2C235195A}" type="slidenum">
              <a:rPr lang="en-US"/>
              <a:pPr/>
              <a:t>44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Ordering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572000"/>
          </a:xfrm>
        </p:spPr>
        <p:txBody>
          <a:bodyPr/>
          <a:lstStyle/>
          <a:p>
            <a:r>
              <a:rPr lang="en-US" dirty="0"/>
              <a:t>Old Ideas:</a:t>
            </a:r>
          </a:p>
          <a:p>
            <a:pPr lvl="1"/>
            <a:r>
              <a:rPr lang="en-US" dirty="0"/>
              <a:t>Random </a:t>
            </a:r>
          </a:p>
          <a:p>
            <a:pPr lvl="1"/>
            <a:r>
              <a:rPr lang="en-US" dirty="0"/>
              <a:t>(DLIS) Dynamic largest individual sum</a:t>
            </a:r>
          </a:p>
          <a:p>
            <a:pPr lvl="2"/>
            <a:r>
              <a:rPr lang="en-US" dirty="0"/>
              <a:t>Used most frequently in unresolved clauses</a:t>
            </a:r>
            <a:endParaRPr lang="en-US" dirty="0" smtClean="0"/>
          </a:p>
          <a:p>
            <a:pPr lvl="2"/>
            <a:r>
              <a:rPr lang="en-US" dirty="0" smtClean="0"/>
              <a:t>Potential weakness:</a:t>
            </a:r>
          </a:p>
          <a:p>
            <a:pPr lvl="3"/>
            <a:r>
              <a:rPr lang="en-US" dirty="0"/>
              <a:t>Must re-sort with every variable assignment?</a:t>
            </a:r>
          </a:p>
          <a:p>
            <a:pPr lvl="1"/>
            <a:r>
              <a:rPr lang="en-US" dirty="0"/>
              <a:t>…none clearly superior</a:t>
            </a:r>
          </a:p>
          <a:p>
            <a:pPr lvl="2"/>
            <a:r>
              <a:rPr lang="en-US" dirty="0"/>
              <a:t>DLIS competitive</a:t>
            </a:r>
          </a:p>
          <a:p>
            <a:pPr lvl="2"/>
            <a:r>
              <a:rPr lang="en-US" dirty="0"/>
              <a:t>Rand good on CAD benchmarks?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EADA-FDA4-C548-8C6D-A2D6F44737C1}" type="slidenum">
              <a:rPr lang="en-US"/>
              <a:pPr/>
              <a:t>45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New: VSIDS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Variable State Independent Decaying Sum</a:t>
            </a:r>
          </a:p>
          <a:p>
            <a:pPr lvl="1"/>
            <a:r>
              <a:rPr lang="en-US"/>
              <a:t>Each literal has a counter</a:t>
            </a:r>
          </a:p>
          <a:p>
            <a:pPr lvl="1"/>
            <a:r>
              <a:rPr lang="en-US"/>
              <a:t>When clause added to DB, increment counter for each literal</a:t>
            </a:r>
          </a:p>
          <a:p>
            <a:pPr lvl="1"/>
            <a:r>
              <a:rPr lang="en-US"/>
              <a:t>Select unassigned literal with highest count</a:t>
            </a:r>
          </a:p>
          <a:p>
            <a:pPr lvl="1"/>
            <a:r>
              <a:rPr lang="en-US"/>
              <a:t>Periodically, all counters are divided by a constant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852D-CD46-6948-A235-25DA70EDA3A8}" type="slidenum">
              <a:rPr lang="en-US"/>
              <a:pPr/>
              <a:t>46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New: VSIDS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Variable State Independent Decaying Sum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literal has a counter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When clause added to DB, increment counter for each literal</a:t>
            </a:r>
          </a:p>
          <a:p>
            <a:pPr lvl="2">
              <a:lnSpc>
                <a:spcPct val="90000"/>
              </a:lnSpc>
            </a:pPr>
            <a:r>
              <a:rPr lang="en-US"/>
              <a:t>Remove clauses when satisfied?</a:t>
            </a:r>
          </a:p>
          <a:p>
            <a:pPr lvl="2">
              <a:lnSpc>
                <a:spcPct val="90000"/>
              </a:lnSpc>
            </a:pPr>
            <a:r>
              <a:rPr lang="en-US"/>
              <a:t>Reinsert on backtrack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Select unassigned literal with highest count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Periodically, all counters are divided by a constant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959F7-A8EA-DC42-91C0-CC2E23CD3941}" type="slidenum">
              <a:rPr lang="en-US"/>
              <a:pPr/>
              <a:t>47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New: VSIDS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Variable State Independent Decaying Sum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Each literal has a counter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When clause added to DB, increment counter for each literal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Select unassigned literal with highest count</a:t>
            </a:r>
          </a:p>
          <a:p>
            <a:pPr lvl="2">
              <a:lnSpc>
                <a:spcPct val="90000"/>
              </a:lnSpc>
            </a:pPr>
            <a:r>
              <a:rPr lang="en-US"/>
              <a:t>Don’t need to re-sort each selection</a:t>
            </a:r>
          </a:p>
          <a:p>
            <a:pPr lvl="2">
              <a:lnSpc>
                <a:spcPct val="90000"/>
              </a:lnSpc>
            </a:pPr>
            <a:r>
              <a:rPr lang="en-US"/>
              <a:t>Only re-sort on backtrack</a:t>
            </a:r>
          </a:p>
          <a:p>
            <a:pPr lvl="2">
              <a:lnSpc>
                <a:spcPct val="90000"/>
              </a:lnSpc>
            </a:pPr>
            <a:r>
              <a:rPr lang="en-US"/>
              <a:t>Maybe priority queue insert?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Periodically, all counters are divided by a constant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D2D7-3B4F-364F-8718-BAA5962C8F1D}" type="slidenum">
              <a:rPr lang="en-US"/>
              <a:pPr/>
              <a:t>48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VSIDS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Goal:</a:t>
            </a:r>
            <a:r>
              <a:rPr lang="en-US"/>
              <a:t> satisfy </a:t>
            </a:r>
            <a:r>
              <a:rPr lang="en-US" i="1"/>
              <a:t>recent</a:t>
            </a:r>
            <a:r>
              <a:rPr lang="en-US"/>
              <a:t> conflict clauses</a:t>
            </a:r>
          </a:p>
          <a:p>
            <a:pPr>
              <a:lnSpc>
                <a:spcPct val="90000"/>
              </a:lnSpc>
            </a:pPr>
            <a:r>
              <a:rPr lang="en-US"/>
              <a:t>Decaying sum weights things being added</a:t>
            </a:r>
          </a:p>
          <a:p>
            <a:pPr lvl="1">
              <a:lnSpc>
                <a:spcPct val="90000"/>
              </a:lnSpc>
            </a:pPr>
            <a:r>
              <a:rPr lang="en-US"/>
              <a:t>Clauses not conflicting for a while, have values reduced</a:t>
            </a:r>
          </a:p>
          <a:p>
            <a:pPr lvl="2">
              <a:lnSpc>
                <a:spcPct val="90000"/>
              </a:lnSpc>
            </a:pPr>
            <a:r>
              <a:rPr lang="en-US"/>
              <a:t>(? Avoid walking through them by increasing weight on new stuff rather than decreasing all old?)</a:t>
            </a:r>
          </a:p>
          <a:p>
            <a:pPr>
              <a:lnSpc>
                <a:spcPct val="90000"/>
              </a:lnSpc>
            </a:pPr>
            <a:r>
              <a:rPr lang="en-US" b="1"/>
              <a:t>Impact:</a:t>
            </a:r>
            <a:r>
              <a:rPr lang="en-US"/>
              <a:t> order of magnitude speedup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174-0804-0142-9268-674ABE8AE84F}" type="slidenum">
              <a:rPr lang="en-US"/>
              <a:pPr/>
              <a:t>49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Restarts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/>
              <a:t>Periodically restart</a:t>
            </a:r>
          </a:p>
          <a:p>
            <a:pPr lvl="1"/>
            <a:r>
              <a:rPr lang="en-US"/>
              <a:t>Clearing the state of all variables </a:t>
            </a:r>
          </a:p>
          <a:p>
            <a:pPr lvl="2"/>
            <a:r>
              <a:rPr lang="en-US"/>
              <a:t>i.e. clear decision stack</a:t>
            </a:r>
          </a:p>
          <a:p>
            <a:pPr lvl="1"/>
            <a:r>
              <a:rPr lang="en-US"/>
              <a:t>Leave clauses in clause database</a:t>
            </a:r>
          </a:p>
          <a:p>
            <a:pPr lvl="2"/>
            <a:r>
              <a:rPr lang="en-US"/>
              <a:t>? Keep ordering based on recent costs</a:t>
            </a:r>
          </a:p>
          <a:p>
            <a:pPr lvl="2"/>
            <a:r>
              <a:rPr lang="en-US"/>
              <a:t>? Re-insert clauses must reinsert on restart?</a:t>
            </a:r>
          </a:p>
          <a:p>
            <a:pPr lvl="1"/>
            <a:r>
              <a:rPr lang="en-US"/>
              <a:t>State of clause database drives variable ordering</a:t>
            </a:r>
          </a:p>
          <a:p>
            <a:pPr lvl="2"/>
            <a:r>
              <a:rPr lang="en-US"/>
              <a:t>Benefit: new variable ordering based on lessons of previous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Satisfying assignment for 1?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Satisfying assignment for 2?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2B29-B76A-F34B-A044-A4C69FE8DD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601B-8747-0044-AB24-E3EB097148D9}" type="slidenum">
              <a:rPr lang="en-US"/>
              <a:pPr/>
              <a:t>50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Overall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orders of magnitude benefit on unsatisfiable instances</a:t>
            </a:r>
          </a:p>
          <a:p>
            <a:r>
              <a:rPr lang="en-US"/>
              <a:t>One order of magnitude on satisfiable instances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891B-E402-DB4F-83B8-769F872BE329}" type="slidenum">
              <a:rPr lang="en-US"/>
              <a:pPr/>
              <a:t>51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Learning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(time permitting)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337D-7230-F441-9B8F-6A89D746CD6B}" type="slidenum">
              <a:rPr lang="en-US"/>
              <a:pPr/>
              <a:t>52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encounter a conflict</a:t>
            </a:r>
          </a:p>
          <a:p>
            <a:pPr lvl="1"/>
            <a:r>
              <a:rPr lang="en-US"/>
              <a:t>Determine variable assignment contributing to conflict</a:t>
            </a:r>
          </a:p>
          <a:p>
            <a:pPr lvl="1"/>
            <a:r>
              <a:rPr lang="en-US"/>
              <a:t>Add new clause to database</a:t>
            </a:r>
          </a:p>
          <a:p>
            <a:r>
              <a:rPr lang="en-US"/>
              <a:t>New clause allows pruning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3DAD-54A9-1C44-A615-6E562B18D661}" type="slidenum">
              <a:rPr lang="en-US"/>
              <a:pPr/>
              <a:t>53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Davis-Putnam w/ Learning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while (true) {</a:t>
            </a:r>
          </a:p>
          <a:p>
            <a:pPr>
              <a:buFontTx/>
              <a:buNone/>
            </a:pPr>
            <a:r>
              <a:rPr lang="en-US" sz="2800" dirty="0"/>
              <a:t>   if (!decide()) </a:t>
            </a:r>
            <a:r>
              <a:rPr lang="en-US" sz="2800" i="1" dirty="0">
                <a:solidFill>
                  <a:schemeClr val="accent2"/>
                </a:solidFill>
              </a:rPr>
              <a:t>//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i="1" dirty="0">
                <a:solidFill>
                  <a:schemeClr val="accent2"/>
                </a:solidFill>
              </a:rPr>
              <a:t>no unassigned </a:t>
            </a:r>
            <a:r>
              <a:rPr lang="en-US" sz="2800" i="1" dirty="0" err="1">
                <a:solidFill>
                  <a:schemeClr val="accent2"/>
                </a:solidFill>
              </a:rPr>
              <a:t>vars</a:t>
            </a:r>
            <a:endParaRPr lang="en-US" sz="2800" i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800" dirty="0"/>
              <a:t>        </a:t>
            </a:r>
            <a:r>
              <a:rPr lang="en-US" sz="2800" dirty="0" err="1"/>
              <a:t>return(satisfiable</a:t>
            </a:r>
            <a:r>
              <a:rPr lang="en-US" sz="2800" dirty="0"/>
              <a:t>);</a:t>
            </a:r>
          </a:p>
          <a:p>
            <a:pPr>
              <a:buFontTx/>
              <a:buNone/>
            </a:pPr>
            <a:r>
              <a:rPr lang="en-US" sz="2800" dirty="0"/>
              <a:t>   while ( !</a:t>
            </a:r>
            <a:r>
              <a:rPr lang="en-US" sz="2800" dirty="0" err="1"/>
              <a:t>bcp</a:t>
            </a:r>
            <a:r>
              <a:rPr lang="en-US" sz="2800" dirty="0"/>
              <a:t>()) { </a:t>
            </a:r>
            <a:r>
              <a:rPr lang="en-US" sz="2800" i="1" dirty="0">
                <a:solidFill>
                  <a:schemeClr val="accent2"/>
                </a:solidFill>
              </a:rPr>
              <a:t>// constraint propagation</a:t>
            </a:r>
          </a:p>
          <a:p>
            <a:pPr>
              <a:buFontTx/>
              <a:buNone/>
            </a:pPr>
            <a:r>
              <a:rPr lang="en-US" sz="2800" i="1" dirty="0">
                <a:solidFill>
                  <a:schemeClr val="accent2"/>
                </a:solidFill>
              </a:rPr>
              <a:t>        </a:t>
            </a:r>
            <a:r>
              <a:rPr lang="en-US" sz="2800" dirty="0" err="1"/>
              <a:t>analyzeConflicts</a:t>
            </a:r>
            <a:r>
              <a:rPr lang="en-US" sz="2800" dirty="0"/>
              <a:t>();</a:t>
            </a:r>
            <a:r>
              <a:rPr lang="en-US" sz="2800" i="1" dirty="0">
                <a:solidFill>
                  <a:schemeClr val="accent2"/>
                </a:solidFill>
              </a:rPr>
              <a:t> // learning</a:t>
            </a:r>
          </a:p>
          <a:p>
            <a:pPr>
              <a:buFontTx/>
              <a:buNone/>
            </a:pPr>
            <a:r>
              <a:rPr lang="en-US" sz="2800" dirty="0"/>
              <a:t>        if (!</a:t>
            </a:r>
            <a:r>
              <a:rPr lang="en-US" sz="2800" dirty="0" err="1"/>
              <a:t>resolveConflict</a:t>
            </a:r>
            <a:r>
              <a:rPr lang="en-US" sz="2800" dirty="0"/>
              <a:t>()) </a:t>
            </a:r>
            <a:r>
              <a:rPr lang="en-US" sz="2800" i="1" dirty="0">
                <a:solidFill>
                  <a:schemeClr val="accent2"/>
                </a:solidFill>
              </a:rPr>
              <a:t>// backtrack</a:t>
            </a:r>
          </a:p>
          <a:p>
            <a:pPr>
              <a:buFontTx/>
              <a:buNone/>
            </a:pPr>
            <a:r>
              <a:rPr lang="en-US" sz="2800" dirty="0"/>
              <a:t>             </a:t>
            </a:r>
            <a:r>
              <a:rPr lang="en-US" sz="2800" dirty="0" err="1"/>
              <a:t>return(not</a:t>
            </a:r>
            <a:r>
              <a:rPr lang="en-US" sz="2800" dirty="0"/>
              <a:t> </a:t>
            </a:r>
            <a:r>
              <a:rPr lang="en-US" sz="2800" dirty="0" err="1"/>
              <a:t>satisfiable</a:t>
            </a:r>
            <a:r>
              <a:rPr lang="en-US" sz="2800" dirty="0"/>
              <a:t>);</a:t>
            </a:r>
          </a:p>
          <a:p>
            <a:pPr>
              <a:buFontTx/>
              <a:buNone/>
            </a:pPr>
            <a:r>
              <a:rPr lang="en-US" sz="2800" dirty="0"/>
              <a:t>     }</a:t>
            </a:r>
          </a:p>
          <a:p>
            <a:pPr>
              <a:buFontTx/>
              <a:buNone/>
            </a:pPr>
            <a:r>
              <a:rPr lang="en-US" sz="2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43686-28BA-8948-A1E8-4185164957D2}" type="slidenum">
              <a:rPr lang="en-US"/>
              <a:pPr/>
              <a:t>54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 Graph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perform bcp propagation</a:t>
            </a:r>
          </a:p>
          <a:p>
            <a:pPr lvl="1"/>
            <a:r>
              <a:rPr lang="en-US"/>
              <a:t>When set variable, insert back link to previous variable set forcing this variable set</a:t>
            </a:r>
          </a:p>
          <a:p>
            <a:pPr lvl="1"/>
            <a:r>
              <a:rPr lang="en-US"/>
              <a:t>Graph captures what this implication depends upon</a:t>
            </a:r>
          </a:p>
          <a:p>
            <a:r>
              <a:rPr lang="en-US"/>
              <a:t>When encounter a conflict</a:t>
            </a:r>
          </a:p>
          <a:p>
            <a:pPr lvl="1"/>
            <a:r>
              <a:rPr lang="en-US"/>
              <a:t>Identify what variable values caused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701B-FBE1-2246-90CC-0B5A433937DA}" type="slidenum">
              <a:rPr lang="en-US"/>
              <a:pPr/>
              <a:t>55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endParaRPr lang="en-US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625" y="798513"/>
            <a:ext cx="8539163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057400" y="6172200"/>
            <a:ext cx="598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charset="0"/>
              </a:rPr>
              <a:t>Marques-Silva/Sakallah TRCOMP v48n5p506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F1312-05FD-C34D-A94F-0F30A76C814E}" type="slidenum">
              <a:rPr lang="en-US"/>
              <a:pPr/>
              <a:t>56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Conflict Resolution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8768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x1 &amp; /x9 &amp; /x10 &amp; /x11 lead to conflict</a:t>
            </a:r>
          </a:p>
          <a:p>
            <a:pPr>
              <a:lnSpc>
                <a:spcPct val="90000"/>
              </a:lnSpc>
            </a:pPr>
            <a:r>
              <a:rPr lang="en-US" sz="2800"/>
              <a:t>/(x1 &amp; /x9 &amp; /x10 &amp; /x11)</a:t>
            </a:r>
          </a:p>
          <a:p>
            <a:pPr>
              <a:lnSpc>
                <a:spcPct val="90000"/>
              </a:lnSpc>
            </a:pPr>
            <a:r>
              <a:rPr lang="en-US" sz="2800"/>
              <a:t>/x1+x9+x10+x11     </a:t>
            </a:r>
            <a:r>
              <a:rPr lang="en-US" sz="2800">
                <a:sym typeface="Wingdings" charset="2"/>
              </a:rPr>
              <a:t>  new clause for DB</a:t>
            </a:r>
            <a:endParaRPr lang="en-US" sz="280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0238" y="1295400"/>
            <a:ext cx="597376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99A7-1511-724A-9E6D-06735639262E}" type="slidenum">
              <a:rPr lang="en-US"/>
              <a:pPr/>
              <a:t>57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/>
              <a:t>New Clause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endParaRPr lang="en-US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8002588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04800" y="1752600"/>
            <a:ext cx="2514600" cy="441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65125" y="1793875"/>
            <a:ext cx="25304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New clause does not include x12, x13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May encounter this case again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85800" y="5943600"/>
            <a:ext cx="581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/x1+x9+x10+x11     </a:t>
            </a:r>
            <a:r>
              <a:rPr lang="en-US">
                <a:latin typeface="Arial" charset="0"/>
                <a:sym typeface="Wingdings" charset="2"/>
              </a:rPr>
              <a:t>  new clause for DB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D072F-C4F1-514E-A295-AAB682077443}" type="slidenum">
              <a:rPr lang="en-US"/>
              <a:pPr/>
              <a:t>58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More Implications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8768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x4 &amp; /x10 &amp; /x11 lead to conflict</a:t>
            </a:r>
          </a:p>
          <a:p>
            <a:pPr>
              <a:lnSpc>
                <a:spcPct val="90000"/>
              </a:lnSpc>
            </a:pPr>
            <a:r>
              <a:rPr lang="en-US" sz="2800"/>
              <a:t>/x4+x10+x11     </a:t>
            </a:r>
            <a:r>
              <a:rPr lang="en-US" sz="2800">
                <a:sym typeface="Wingdings" charset="2"/>
              </a:rPr>
              <a:t>  new clause for DB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charset="2"/>
              </a:rPr>
              <a:t>Also (/x1+x9+x4) since x1*/x9  x4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0238" y="1295400"/>
            <a:ext cx="597376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C6ADE-0F42-7F40-BEB9-371DB1ADDA52}" type="slidenum">
              <a:rPr lang="en-US"/>
              <a:pPr/>
              <a:t>59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/>
              <a:t>New Clauses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endParaRPr lang="en-US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8002588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04800" y="1752600"/>
            <a:ext cx="2514600" cy="441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5125" y="1793875"/>
            <a:ext cx="2530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/x4+x10+x11</a:t>
            </a:r>
          </a:p>
          <a:p>
            <a:pPr lvl="1">
              <a:buFontTx/>
              <a:buChar char="•"/>
            </a:pPr>
            <a:r>
              <a:rPr lang="en-US">
                <a:latin typeface="Arial" charset="0"/>
              </a:rPr>
              <a:t>Doesn’t depend on x9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  <a:sym typeface="Wingdings" charset="2"/>
              </a:rPr>
              <a:t>(/x1+x9+x4)</a:t>
            </a:r>
          </a:p>
          <a:p>
            <a:pPr lvl="1">
              <a:buFontTx/>
              <a:buChar char="•"/>
            </a:pPr>
            <a:r>
              <a:rPr lang="en-US">
                <a:latin typeface="Arial" charset="0"/>
              </a:rPr>
              <a:t>x4 not in decision tree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  <a:sym typeface="Wingdings" charset="2"/>
              </a:rPr>
              <a:t>Will be useful for later pruning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499D1-CF35-124D-AD54-621D9C34D1FF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(more precise)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SAT: Boolean </a:t>
            </a:r>
            <a:r>
              <a:rPr lang="en-US" dirty="0" err="1"/>
              <a:t>Satisfiability</a:t>
            </a:r>
            <a:endParaRPr lang="en-US" dirty="0"/>
          </a:p>
          <a:p>
            <a:r>
              <a:rPr lang="en-US" b="1" dirty="0"/>
              <a:t>Given:</a:t>
            </a:r>
            <a:r>
              <a:rPr lang="en-US" dirty="0"/>
              <a:t> logical formula </a:t>
            </a:r>
            <a:r>
              <a:rPr lang="en-US" dirty="0" err="1"/>
              <a:t>g</a:t>
            </a:r>
            <a:r>
              <a:rPr lang="en-US" dirty="0"/>
              <a:t> in </a:t>
            </a:r>
            <a:r>
              <a:rPr lang="en-US" dirty="0">
                <a:solidFill>
                  <a:schemeClr val="accent6"/>
                </a:solidFill>
              </a:rPr>
              <a:t>CNF</a:t>
            </a:r>
          </a:p>
          <a:p>
            <a:r>
              <a:rPr lang="en-US" dirty="0"/>
              <a:t>Find a set of variable assignments that makes </a:t>
            </a:r>
            <a:r>
              <a:rPr lang="en-US" dirty="0" err="1"/>
              <a:t>g</a:t>
            </a:r>
            <a:r>
              <a:rPr lang="en-US" dirty="0"/>
              <a:t> </a:t>
            </a:r>
            <a:r>
              <a:rPr lang="en-US" b="1" dirty="0"/>
              <a:t>true</a:t>
            </a:r>
            <a:r>
              <a:rPr lang="en-US" dirty="0"/>
              <a:t> </a:t>
            </a:r>
          </a:p>
          <a:p>
            <a:r>
              <a:rPr lang="en-US" dirty="0"/>
              <a:t>Or conclude no such assignment exists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7EA9-34BB-924B-94B0-F8C57D3B3389}" type="slidenum">
              <a:rPr lang="en-US"/>
              <a:pPr/>
              <a:t>60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Unique Implication Point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8006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UIP = vetext that dominates verticies leading to conflict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x1 is UIP (decision variable causing is always a UIP)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x4 is UIP</a:t>
            </a: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0238" y="1295400"/>
            <a:ext cx="5973762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1A18-3EDD-FF4A-A9C4-5E3AF0FF0242}" type="slidenum">
              <a:rPr lang="en-US"/>
              <a:pPr/>
              <a:t>61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Clause Tradeoff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Adding clauses facilitates implications</a:t>
            </a:r>
          </a:p>
          <a:p>
            <a:pPr lvl="1">
              <a:lnSpc>
                <a:spcPct val="90000"/>
              </a:lnSpc>
            </a:pPr>
            <a:r>
              <a:rPr lang="en-US"/>
              <a:t>Increases pruning</a:t>
            </a:r>
          </a:p>
          <a:p>
            <a:pPr lvl="1">
              <a:lnSpc>
                <a:spcPct val="90000"/>
              </a:lnSpc>
            </a:pPr>
            <a:r>
              <a:rPr lang="en-US"/>
              <a:t>Must make less decisions</a:t>
            </a:r>
          </a:p>
          <a:p>
            <a:pPr>
              <a:lnSpc>
                <a:spcPct val="90000"/>
              </a:lnSpc>
            </a:pPr>
            <a:r>
              <a:rPr lang="en-US"/>
              <a:t>Adding clauses increases size of clause database</a:t>
            </a:r>
          </a:p>
          <a:p>
            <a:pPr lvl="1">
              <a:lnSpc>
                <a:spcPct val="90000"/>
              </a:lnSpc>
            </a:pPr>
            <a:r>
              <a:rPr lang="en-US"/>
              <a:t>Increases memory</a:t>
            </a:r>
          </a:p>
          <a:p>
            <a:pPr lvl="1">
              <a:lnSpc>
                <a:spcPct val="90000"/>
              </a:lnSpc>
            </a:pPr>
            <a:r>
              <a:rPr lang="en-US"/>
              <a:t>Could add exponential clauses</a:t>
            </a:r>
          </a:p>
          <a:p>
            <a:pPr lvl="1">
              <a:lnSpc>
                <a:spcPct val="90000"/>
              </a:lnSpc>
            </a:pPr>
            <a:r>
              <a:rPr lang="en-US"/>
              <a:t>Forces more work to push implications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705D-5C0F-E449-8652-1BF143824212}" type="slidenum">
              <a:rPr lang="en-US"/>
              <a:pPr/>
              <a:t>62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Learned Clauses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r>
              <a:rPr lang="en-US" sz="2800"/>
              <a:t>Runtime = Decisions * ImplicationTime</a:t>
            </a:r>
          </a:p>
          <a:p>
            <a:pPr lvl="1"/>
            <a:r>
              <a:rPr lang="en-US" sz="2400"/>
              <a:t>Decisions decreasing</a:t>
            </a:r>
          </a:p>
          <a:p>
            <a:pPr lvl="1"/>
            <a:r>
              <a:rPr lang="en-US" sz="2400"/>
              <a:t>Implication Time increasing</a:t>
            </a:r>
          </a:p>
          <a:p>
            <a:r>
              <a:rPr lang="en-US" sz="2800"/>
              <a:t>Starting from 0 learned clauses,</a:t>
            </a:r>
          </a:p>
          <a:p>
            <a:pPr lvl="1"/>
            <a:r>
              <a:rPr lang="en-US" sz="2400"/>
              <a:t>Net decrease in runtime</a:t>
            </a:r>
          </a:p>
          <a:p>
            <a:r>
              <a:rPr lang="en-US" sz="2800"/>
              <a:t>Eventually, Implication Time too large and slows down</a:t>
            </a:r>
          </a:p>
          <a:p>
            <a:r>
              <a:rPr lang="en-US" sz="2800"/>
              <a:t>Optimum with limited number of learned clauses</a:t>
            </a:r>
          </a:p>
          <a:p>
            <a:pPr lvl="1"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5995A-7D28-954E-B244-26ACD51F13B5}" type="slidenum">
              <a:rPr lang="en-US"/>
              <a:pPr/>
              <a:t>63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Limiting Learned Clauses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800"/>
              <a:t>Filter out dominated clauses</a:t>
            </a:r>
          </a:p>
          <a:p>
            <a:r>
              <a:rPr lang="en-US" sz="2800"/>
              <a:t>Keep smaller clauses (fewer literals)</a:t>
            </a:r>
          </a:p>
          <a:p>
            <a:pPr lvl="1"/>
            <a:r>
              <a:rPr lang="en-US" sz="2400"/>
              <a:t>Have most relevance</a:t>
            </a:r>
          </a:p>
          <a:p>
            <a:r>
              <a:rPr lang="en-US" sz="2800"/>
              <a:t>zChaff study suggest inserting only UIP closest to conflict [Zhang et al., ICCAD2001]</a:t>
            </a:r>
          </a:p>
          <a:p>
            <a:r>
              <a:rPr lang="en-US" sz="2800"/>
              <a:t>Treat like cache and evict learned clauses</a:t>
            </a:r>
          </a:p>
          <a:p>
            <a:pPr lvl="1"/>
            <a:r>
              <a:rPr lang="en-US" sz="2400"/>
              <a:t>Use activity statistics as with variables so keep most useful clauses [minisat 1.2]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281A-E355-6847-94FB-FB04DCCDFB3F}" type="slidenum">
              <a:rPr lang="en-US"/>
              <a:pPr/>
              <a:t>64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(Recall)</a:t>
            </a:r>
            <a:r>
              <a:rPr lang="en-US"/>
              <a:t> Restarts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/>
              <a:t>Periodically restart</a:t>
            </a:r>
          </a:p>
          <a:p>
            <a:pPr lvl="1"/>
            <a:r>
              <a:rPr lang="en-US"/>
              <a:t>Clearing the state of all variables </a:t>
            </a:r>
          </a:p>
          <a:p>
            <a:pPr lvl="2"/>
            <a:r>
              <a:rPr lang="en-US"/>
              <a:t>i.e. clear decision stack</a:t>
            </a:r>
          </a:p>
          <a:p>
            <a:pPr lvl="1"/>
            <a:r>
              <a:rPr lang="en-US"/>
              <a:t>Leave clauses in clause database</a:t>
            </a:r>
          </a:p>
          <a:p>
            <a:pPr lvl="1"/>
            <a:r>
              <a:rPr lang="en-US"/>
              <a:t>State of clause database drives variable ordering</a:t>
            </a:r>
          </a:p>
          <a:p>
            <a:pPr lvl="2"/>
            <a:r>
              <a:rPr lang="en-US"/>
              <a:t>Benefit: new variable ordering based on lessons of previous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32090-5D22-FB41-8747-0B7FDF13BFBA}" type="slidenum">
              <a:rPr lang="en-US"/>
              <a:pPr/>
              <a:t>65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Learning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zChaff [ICCAD2001] showed 2x improvement based on tuning the learning scheme</a:t>
            </a:r>
          </a:p>
          <a:p>
            <a:r>
              <a:rPr lang="en-US"/>
              <a:t>Learning can be orders of magnitude benefit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8BB2-4D03-A043-A2DD-DBB4F7EB4F05}" type="slidenum">
              <a:rPr lang="en-US"/>
              <a:pPr/>
              <a:t>66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Impact of Learning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371600"/>
            <a:ext cx="85344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057400" y="6172200"/>
            <a:ext cx="598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Arial" charset="0"/>
              </a:rPr>
              <a:t>Marques-Silva/Sakallah TRCOMP v48n5p506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384A-B38C-7648-A11C-D6E6A22D22E2}" type="slidenum">
              <a:rPr lang="en-US"/>
              <a:pPr/>
              <a:t>67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Technique: SAT</a:t>
            </a:r>
          </a:p>
          <a:p>
            <a:r>
              <a:rPr lang="en-US" dirty="0" smtClean="0"/>
              <a:t>Exploit </a:t>
            </a:r>
            <a:r>
              <a:rPr lang="en-US" dirty="0"/>
              <a:t>Structure</a:t>
            </a:r>
          </a:p>
          <a:p>
            <a:pPr lvl="1"/>
            <a:r>
              <a:rPr lang="en-US" dirty="0"/>
              <a:t>Constraint propagation</a:t>
            </a:r>
          </a:p>
          <a:p>
            <a:pPr lvl="1"/>
            <a:r>
              <a:rPr lang="en-US" dirty="0"/>
              <a:t>Pruning search technique</a:t>
            </a:r>
          </a:p>
          <a:p>
            <a:pPr lvl="1"/>
            <a:r>
              <a:rPr lang="en-US" dirty="0"/>
              <a:t>Learning (discover structure)</a:t>
            </a:r>
          </a:p>
          <a:p>
            <a:r>
              <a:rPr lang="en-US" dirty="0"/>
              <a:t>Constants matter</a:t>
            </a:r>
          </a:p>
          <a:p>
            <a:pPr lvl="1"/>
            <a:r>
              <a:rPr lang="en-US" dirty="0"/>
              <a:t>Exploit hierarchy in modern memory </a:t>
            </a:r>
            <a:r>
              <a:rPr lang="en-US" dirty="0" smtClean="0"/>
              <a:t>systems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E481-FDF5-D34C-B5D2-E3E977ED3071}" type="slidenum">
              <a:rPr lang="en-US"/>
              <a:pPr/>
              <a:t>68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Project </a:t>
            </a:r>
            <a:r>
              <a:rPr lang="en-US" dirty="0" smtClean="0"/>
              <a:t>Formulation Proposals – Thursday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Reading </a:t>
            </a:r>
            <a:r>
              <a:rPr lang="en-US" dirty="0" smtClean="0"/>
              <a:t>for Monday on</a:t>
            </a:r>
            <a:r>
              <a:rPr lang="en-US" dirty="0" smtClean="0"/>
              <a:t> Canvas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D1DF-0611-1641-A1FD-B6B638C93A9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CNF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Conjunctive Normal Form</a:t>
            </a:r>
          </a:p>
          <a:p>
            <a:r>
              <a:rPr lang="en-US"/>
              <a:t>Logical AND of a set of </a:t>
            </a:r>
            <a:r>
              <a:rPr lang="en-US" b="1"/>
              <a:t>clauses</a:t>
            </a:r>
          </a:p>
          <a:p>
            <a:pPr lvl="1"/>
            <a:r>
              <a:rPr lang="en-US"/>
              <a:t>Product of sums</a:t>
            </a:r>
          </a:p>
          <a:p>
            <a:r>
              <a:rPr lang="en-US" b="1"/>
              <a:t>Clauses:</a:t>
            </a:r>
            <a:r>
              <a:rPr lang="en-US"/>
              <a:t> logical OR of a set of literals</a:t>
            </a:r>
          </a:p>
          <a:p>
            <a:r>
              <a:rPr lang="en-US" b="1"/>
              <a:t>Literal:</a:t>
            </a:r>
            <a:r>
              <a:rPr lang="en-US"/>
              <a:t> a variable or its complement</a:t>
            </a:r>
          </a:p>
          <a:p>
            <a:r>
              <a:rPr lang="en-US" i="1"/>
              <a:t>E.g.</a:t>
            </a:r>
            <a:r>
              <a:rPr lang="en-US"/>
              <a:t> </a:t>
            </a:r>
          </a:p>
          <a:p>
            <a:pPr lvl="1">
              <a:buFontTx/>
              <a:buNone/>
            </a:pPr>
            <a:r>
              <a:rPr lang="en-US" sz="3200"/>
              <a:t>		    (A+B+/C)*(/B+D)*(C+/A+/E)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78ECA-42DB-F649-A8F9-B2D58D7C56C9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CNF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Conjunctive Normal Form</a:t>
            </a:r>
          </a:p>
          <a:p>
            <a:r>
              <a:rPr lang="en-US"/>
              <a:t>Logical AND of a set of </a:t>
            </a:r>
            <a:r>
              <a:rPr lang="en-US" b="1"/>
              <a:t>clauses</a:t>
            </a:r>
          </a:p>
          <a:p>
            <a:r>
              <a:rPr lang="en-US"/>
              <a:t>To be satisfied:</a:t>
            </a:r>
          </a:p>
          <a:p>
            <a:pPr lvl="1"/>
            <a:r>
              <a:rPr lang="en-US"/>
              <a:t>Every clause must be made </a:t>
            </a:r>
            <a:r>
              <a:rPr lang="en-US" b="1"/>
              <a:t>true</a:t>
            </a:r>
          </a:p>
          <a:p>
            <a:r>
              <a:rPr lang="en-US" sz="3600"/>
              <a:t>  (A+B+/C)*(/B+D)*(C+/A+/E)</a:t>
            </a:r>
          </a:p>
          <a:p>
            <a:pPr lvl="1"/>
            <a:r>
              <a:rPr lang="en-US" sz="3200"/>
              <a:t>If know D=</a:t>
            </a:r>
            <a:r>
              <a:rPr lang="en-US" sz="3200" b="1"/>
              <a:t>false</a:t>
            </a:r>
          </a:p>
          <a:p>
            <a:pPr lvl="2">
              <a:buFontTx/>
              <a:buNone/>
            </a:pPr>
            <a:r>
              <a:rPr lang="en-US" sz="2800">
                <a:sym typeface="Wingdings" charset="2"/>
              </a:rPr>
              <a:t> B must be </a:t>
            </a:r>
            <a:r>
              <a:rPr lang="en-US" sz="2800" b="1">
                <a:sym typeface="Wingdings" charset="2"/>
              </a:rPr>
              <a:t>false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3DBB0-C808-D34D-BD0F-FA53FD503379}" type="slidenum">
              <a:rPr lang="en-US"/>
              <a:pPr/>
              <a:t>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3-SAT Universal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express any set of </a:t>
            </a:r>
            <a:r>
              <a:rPr lang="en-US" dirty="0" err="1"/>
              <a:t>boolean</a:t>
            </a:r>
            <a:r>
              <a:rPr lang="en-US" dirty="0"/>
              <a:t> constraints in CNF </a:t>
            </a:r>
            <a:r>
              <a:rPr lang="en-US" dirty="0" smtClean="0"/>
              <a:t>with </a:t>
            </a:r>
            <a:r>
              <a:rPr lang="en-US" dirty="0"/>
              <a:t>at most 3 literals per clause</a:t>
            </a:r>
          </a:p>
          <a:p>
            <a:r>
              <a:rPr lang="en-US" dirty="0"/>
              <a:t>Canonical NP-complete problem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4253</TotalTime>
  <Words>3486</Words>
  <Application>Microsoft Macintosh PowerPoint</Application>
  <PresentationFormat>On-screen Show (4:3)</PresentationFormat>
  <Paragraphs>745</Paragraphs>
  <Slides>68</Slides>
  <Notes>64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Blank Presentation</vt:lpstr>
      <vt:lpstr>ESE535: Electronic Design Automation</vt:lpstr>
      <vt:lpstr>Today</vt:lpstr>
      <vt:lpstr>Problem (almost)</vt:lpstr>
      <vt:lpstr>Example Uses</vt:lpstr>
      <vt:lpstr>Preclass</vt:lpstr>
      <vt:lpstr>Problem (more precise)</vt:lpstr>
      <vt:lpstr>CNF</vt:lpstr>
      <vt:lpstr>CNF</vt:lpstr>
      <vt:lpstr>3-SAT Universal</vt:lpstr>
      <vt:lpstr>Convert to 3-SAT</vt:lpstr>
      <vt:lpstr>3-SAT Universal</vt:lpstr>
      <vt:lpstr>Brute Force Exhaustive</vt:lpstr>
      <vt:lpstr>Search Formulation</vt:lpstr>
      <vt:lpstr>Key Trick</vt:lpstr>
      <vt:lpstr>Key Trick</vt:lpstr>
      <vt:lpstr>Key Trick</vt:lpstr>
      <vt:lpstr>Key Trick</vt:lpstr>
      <vt:lpstr>Key Trick</vt:lpstr>
      <vt:lpstr>Key Trick</vt:lpstr>
      <vt:lpstr>Key Trick</vt:lpstr>
      <vt:lpstr>Prospect</vt:lpstr>
      <vt:lpstr>Pruning Search</vt:lpstr>
      <vt:lpstr>Davis-Putnam</vt:lpstr>
      <vt:lpstr>decide()</vt:lpstr>
      <vt:lpstr>Data Structures</vt:lpstr>
      <vt:lpstr>bcp  (boolean constraint propagation)</vt:lpstr>
      <vt:lpstr>bcp()</vt:lpstr>
      <vt:lpstr>Variable Array</vt:lpstr>
      <vt:lpstr>Tracking Implications</vt:lpstr>
      <vt:lpstr>Track Variable Assignment</vt:lpstr>
      <vt:lpstr>Track Variable Assignment</vt:lpstr>
      <vt:lpstr>Track Variable Assignment</vt:lpstr>
      <vt:lpstr>resolveConflict()</vt:lpstr>
      <vt:lpstr>Chaff Optimizations</vt:lpstr>
      <vt:lpstr>How will this perform?</vt:lpstr>
      <vt:lpstr>Challenge 1</vt:lpstr>
      <vt:lpstr>Avoiding Clause Visits</vt:lpstr>
      <vt:lpstr>Watch 2 Data Structure</vt:lpstr>
      <vt:lpstr>Avoiding Clause Visits</vt:lpstr>
      <vt:lpstr>Watch 2</vt:lpstr>
      <vt:lpstr>Review  Watch 2 Cases</vt:lpstr>
      <vt:lpstr>Note </vt:lpstr>
      <vt:lpstr>Challenge 2: Variable Ordering</vt:lpstr>
      <vt:lpstr>Variable Ordering</vt:lpstr>
      <vt:lpstr>New: VSIDS</vt:lpstr>
      <vt:lpstr>New: VSIDS</vt:lpstr>
      <vt:lpstr>New: VSIDS</vt:lpstr>
      <vt:lpstr>VSIDS</vt:lpstr>
      <vt:lpstr>Restarts</vt:lpstr>
      <vt:lpstr>Overall</vt:lpstr>
      <vt:lpstr>Learning</vt:lpstr>
      <vt:lpstr>Learning</vt:lpstr>
      <vt:lpstr>Davis-Putnam w/ Learning</vt:lpstr>
      <vt:lpstr>Implication Graph</vt:lpstr>
      <vt:lpstr>Example</vt:lpstr>
      <vt:lpstr>Conflict Resolution</vt:lpstr>
      <vt:lpstr>New Clause</vt:lpstr>
      <vt:lpstr>More Implications</vt:lpstr>
      <vt:lpstr>New Clauses</vt:lpstr>
      <vt:lpstr>Unique Implication Point</vt:lpstr>
      <vt:lpstr>Clause Tradeoff</vt:lpstr>
      <vt:lpstr>Learned Clauses</vt:lpstr>
      <vt:lpstr>Limiting Learned Clauses</vt:lpstr>
      <vt:lpstr>(Recall) Restarts</vt:lpstr>
      <vt:lpstr>Impact of Learning</vt:lpstr>
      <vt:lpstr>Impact of Learning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48</cp:revision>
  <cp:lastPrinted>2015-04-01T12:25:03Z</cp:lastPrinted>
  <dcterms:created xsi:type="dcterms:W3CDTF">2015-03-31T14:02:57Z</dcterms:created>
  <dcterms:modified xsi:type="dcterms:W3CDTF">2015-04-01T12:25:08Z</dcterms:modified>
</cp:coreProperties>
</file>