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notesSlides/notesSlide30.xml" ContentType="application/vnd.openxmlformats-officedocument.presentationml.notesSlide+xml"/>
  <Override PartName="/ppt/notesSlides/notesSlide13.xml" ContentType="application/vnd.openxmlformats-officedocument.presentationml.notesSlide+xml"/>
  <Default Extension="wmf" ContentType="image/x-wmf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34.xml" ContentType="application/vnd.openxmlformats-officedocument.presentationml.notesSlide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35.xml" ContentType="application/vnd.openxmlformats-officedocument.presentationml.notesSlide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Slides/notesSlide54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notesSlides/notesSlide5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2.xml" ContentType="application/vnd.openxmlformats-officedocument.presentationml.notesSlide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notesSlides/notesSlide40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56" r:id="rId2"/>
    <p:sldId id="261" r:id="rId3"/>
    <p:sldId id="262" r:id="rId4"/>
    <p:sldId id="26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5" r:id="rId16"/>
    <p:sldId id="323" r:id="rId17"/>
    <p:sldId id="321" r:id="rId18"/>
    <p:sldId id="314" r:id="rId19"/>
    <p:sldId id="264" r:id="rId20"/>
    <p:sldId id="266" r:id="rId21"/>
    <p:sldId id="328" r:id="rId22"/>
    <p:sldId id="265" r:id="rId23"/>
    <p:sldId id="267" r:id="rId24"/>
    <p:sldId id="329" r:id="rId25"/>
    <p:sldId id="268" r:id="rId26"/>
    <p:sldId id="269" r:id="rId27"/>
    <p:sldId id="270" r:id="rId28"/>
    <p:sldId id="271" r:id="rId29"/>
    <p:sldId id="272" r:id="rId30"/>
    <p:sldId id="273" r:id="rId31"/>
    <p:sldId id="301" r:id="rId32"/>
    <p:sldId id="302" r:id="rId33"/>
    <p:sldId id="317" r:id="rId34"/>
    <p:sldId id="274" r:id="rId35"/>
    <p:sldId id="275" r:id="rId36"/>
    <p:sldId id="299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300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318" r:id="rId54"/>
    <p:sldId id="292" r:id="rId55"/>
    <p:sldId id="293" r:id="rId56"/>
    <p:sldId id="319" r:id="rId57"/>
    <p:sldId id="320" r:id="rId58"/>
    <p:sldId id="326" r:id="rId59"/>
    <p:sldId id="294" r:id="rId60"/>
    <p:sldId id="295" r:id="rId61"/>
    <p:sldId id="296" r:id="rId62"/>
    <p:sldId id="297" r:id="rId63"/>
    <p:sldId id="298" r:id="rId64"/>
    <p:sldId id="324" r:id="rId6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FF00"/>
    <a:srgbClr val="00CC00"/>
    <a:srgbClr val="CC0099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5" autoAdjust="0"/>
    <p:restoredTop sz="94649" autoAdjust="0"/>
  </p:normalViewPr>
  <p:slideViewPr>
    <p:cSldViewPr>
      <p:cViewPr varScale="1">
        <p:scale>
          <a:sx n="115" d="100"/>
          <a:sy n="115" d="100"/>
        </p:scale>
        <p:origin x="-6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08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C263BCE-5EBF-2B46-B9EF-A7D68BC724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095D214-FB26-C647-98B8-E3553E9349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F3D78-AB2F-D945-B39A-35F286B7A2D4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D77F2-30E8-0443-8394-EAC8F58A1816}" type="slidenum">
              <a:rPr lang="en-US"/>
              <a:pPr/>
              <a:t>10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AADFC-A239-234D-BEA3-FC6FD6FA822B}" type="slidenum">
              <a:rPr lang="en-US"/>
              <a:pPr/>
              <a:t>11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2B7A5-B078-9B4F-BF5B-1B4197F4D5D6}" type="slidenum">
              <a:rPr lang="en-US"/>
              <a:pPr/>
              <a:t>12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A6859-0B30-6F45-9844-EB267DB7385D}" type="slidenum">
              <a:rPr lang="en-US"/>
              <a:pPr/>
              <a:t>13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35BE9-B90F-DD4A-B626-C5232455636D}" type="slidenum">
              <a:rPr lang="en-US"/>
              <a:pPr/>
              <a:t>14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B7DF60-8617-A745-BD19-9F0BA7BE3741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24C7D-C415-3845-BC03-0863C543D940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1D2E6-8D5C-D44D-8E3D-462FC6AEEFDE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3E2D0-9650-CF43-9157-3A3D32597DD6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959AE-F7F9-C04E-BA07-B1F7ED711F9E}" type="slidenum">
              <a:rPr lang="en-US"/>
              <a:pPr/>
              <a:t>19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5063E-54F3-A744-AC43-FBA5310F4828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2F7C5-68C2-7841-9EDF-310E8CA8ED80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450B4-AFAE-8245-81C7-9DA1CE0AC9B1}" type="slidenum">
              <a:rPr lang="en-US"/>
              <a:pPr/>
              <a:t>22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3A3B4-8A6F-B348-8BF2-D2597E518ED9}" type="slidenum">
              <a:rPr lang="en-US"/>
              <a:pPr/>
              <a:t>23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3A3B4-8A6F-B348-8BF2-D2597E518ED9}" type="slidenum">
              <a:rPr lang="en-US"/>
              <a:pPr/>
              <a:t>24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07768-F77E-504D-A13F-41BD0C80624A}" type="slidenum">
              <a:rPr lang="en-US"/>
              <a:pPr/>
              <a:t>25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729B7-5999-EB41-80AF-3923BE45FFBF}" type="slidenum">
              <a:rPr lang="en-US"/>
              <a:pPr/>
              <a:t>26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9" tIns="48324" rIns="96649" bIns="48324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DA1455-7A62-2047-A051-143FBD88FCA1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A534D-29D1-304A-A8A8-79B151B4987C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B987C-DCE1-114C-9D83-439BAB6C23BA}" type="slidenum">
              <a:rPr lang="en-US"/>
              <a:pPr/>
              <a:t>29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06B77-6E50-8C4E-9EA5-ED65E91BC9A5}" type="slidenum">
              <a:rPr lang="en-US"/>
              <a:pPr/>
              <a:t>30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7A9AE-546A-8048-B3A1-191B56AF6EFF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A9B3D-F9A7-524C-8983-6B45BA2D7521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11E65-E89E-2D42-BF14-79D748BABD28}" type="slidenum">
              <a:rPr lang="en-US"/>
              <a:pPr/>
              <a:t>32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AAD7A-264B-EF4A-85EB-E997926BDC98}" type="slidenum">
              <a:rPr lang="en-US"/>
              <a:pPr/>
              <a:t>33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2E5B8-AD66-2944-B689-4535B21FC846}" type="slidenum">
              <a:rPr lang="en-US"/>
              <a:pPr/>
              <a:t>34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4C28-E91E-5E43-A098-45E6462B7362}" type="slidenum">
              <a:rPr lang="en-US"/>
              <a:pPr/>
              <a:t>35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44955-23C4-0341-8D4A-EA3BAF094F7D}" type="slidenum">
              <a:rPr lang="en-US"/>
              <a:pPr/>
              <a:t>36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A0397-3EF9-F241-8E53-2674B2BF1ED4}" type="slidenum">
              <a:rPr lang="en-US"/>
              <a:pPr/>
              <a:t>37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97AD4-76EB-4A4E-A1A6-22D939DBD065}" type="slidenum">
              <a:rPr lang="en-US"/>
              <a:pPr/>
              <a:t>38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C5BC1-D872-2B47-BE31-E5F0403B5E49}" type="slidenum">
              <a:rPr lang="en-US"/>
              <a:pPr/>
              <a:t>39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6B87B-3696-E64C-9C86-65A410564A3B}" type="slidenum">
              <a:rPr lang="en-US"/>
              <a:pPr/>
              <a:t>40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2FD78-931F-514A-BE9F-076554B655D8}" type="slidenum">
              <a:rPr lang="en-US"/>
              <a:pPr/>
              <a:t>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8A38F-1852-8B48-912D-542EA2E70AF6}" type="slidenum">
              <a:rPr lang="en-US"/>
              <a:pPr/>
              <a:t>41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A06D8-3FD6-E744-8E47-A9C82E41805F}" type="slidenum">
              <a:rPr lang="en-US"/>
              <a:pPr/>
              <a:t>42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B743B-572F-C74B-9BE2-E463132224D4}" type="slidenum">
              <a:rPr lang="en-US"/>
              <a:pPr/>
              <a:t>43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5FD78-A331-8B4E-BE89-7DF6FEEB92D6}" type="slidenum">
              <a:rPr lang="en-US"/>
              <a:pPr/>
              <a:t>44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B5892-DA52-2640-974A-DA3C5710770F}" type="slidenum">
              <a:rPr lang="en-US"/>
              <a:pPr/>
              <a:t>45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C89BA-E915-734A-B26C-18A1FC30748B}" type="slidenum">
              <a:rPr lang="en-US"/>
              <a:pPr/>
              <a:t>46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B6D36-D768-B64A-AD1C-FBEF7E432BE2}" type="slidenum">
              <a:rPr lang="en-US"/>
              <a:pPr/>
              <a:t>47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3852F-6174-B443-9712-5A29102DC5BB}" type="slidenum">
              <a:rPr lang="en-US"/>
              <a:pPr/>
              <a:t>48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52077-5FCB-FE46-853D-C49BD91116C3}" type="slidenum">
              <a:rPr lang="en-US"/>
              <a:pPr/>
              <a:t>49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A37C0-18FF-3546-9278-DCA3EE1DBF3F}" type="slidenum">
              <a:rPr lang="en-US"/>
              <a:pPr/>
              <a:t>50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BE93C-6F1A-0245-8170-86DFD54C96F4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E6441-3376-A447-A2CD-D8D4506DE503}" type="slidenum">
              <a:rPr lang="en-US"/>
              <a:pPr/>
              <a:t>51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4BCA0-431B-CF45-889E-95953B4E2742}" type="slidenum">
              <a:rPr lang="en-US"/>
              <a:pPr/>
              <a:t>52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D4AD0-138F-B346-8E76-02028F2FD876}" type="slidenum">
              <a:rPr lang="en-US"/>
              <a:pPr/>
              <a:t>53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61F4C-AC4E-1E42-91E3-4691C612DF19}" type="slidenum">
              <a:rPr lang="en-US"/>
              <a:pPr/>
              <a:t>54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B7F96-5590-DE4D-B7AD-3ACCDB2A1A6D}" type="slidenum">
              <a:rPr lang="en-US"/>
              <a:pPr/>
              <a:t>55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77D55-1CB4-8B48-9AD3-0789EA4F0894}" type="slidenum">
              <a:rPr lang="en-US"/>
              <a:pPr/>
              <a:t>56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4F26E-2949-B844-A76A-6BF607E1F71E}" type="slidenum">
              <a:rPr lang="en-US"/>
              <a:pPr/>
              <a:t>57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944B1-87E3-6849-A980-89CA58B483F9}" type="slidenum">
              <a:rPr lang="en-US"/>
              <a:pPr/>
              <a:t>59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A9D9C-2747-9240-80B0-6EB8F7BE348D}" type="slidenum">
              <a:rPr lang="en-US"/>
              <a:pPr/>
              <a:t>60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F6F73-F916-F846-B4D2-77C2FE308FB4}" type="slidenum">
              <a:rPr lang="en-US"/>
              <a:pPr/>
              <a:t>61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0F576-D5F9-3E45-BDB0-111B29F9010E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9D3E9-30C5-B546-B217-7926216D1118}" type="slidenum">
              <a:rPr lang="en-US"/>
              <a:pPr/>
              <a:t>62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9A361-D3B6-CB48-BBB5-F5F98DC86F2C}" type="slidenum">
              <a:rPr lang="en-US"/>
              <a:pPr/>
              <a:t>63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94F4-FAFC-064D-8048-830240E7CAA1}" type="slidenum">
              <a:rPr lang="en-US"/>
              <a:pPr/>
              <a:t>64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10374-476B-9C4B-88F0-27E74095A28B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535D8-B79B-8640-AB6D-624788F3F8DA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8F4D5-C407-6245-97BC-04AAA3F47303}" type="slidenum">
              <a:rPr lang="en-US"/>
              <a:pPr/>
              <a:t>9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BD0405-1CB4-1A4D-994F-B891EF73C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ACE533-7863-6E48-92E0-FBF1F287D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11A3EC-A862-814C-9142-4701E5F29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4B6D72-87D2-6042-9AFB-E0A32DB14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DB9CB5-D30F-D647-8474-406959D49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A74A98-B130-6F42-A4EA-2080745A9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386FC3A-53C1-0646-A117-5282F7311B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9E2568-19E3-2843-B605-81798C866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7D2CE9-4114-8A4C-968F-30DA00857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461DE8-CB41-8F4F-9E99-DBF46D16D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7C8E0C-1C68-1046-A641-19329F8FE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4F121A-8DC2-F14A-9419-F6A37F26F1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50E6-BD6E-8F4B-AE0D-BA891CE25567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19:  April 6, 2015</a:t>
            </a:r>
          </a:p>
          <a:p>
            <a:r>
              <a:rPr lang="en-US" dirty="0"/>
              <a:t>Two-Level Logic-Synthesis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5579B-077B-7242-B3BC-4FBA24133235}" type="slidenum">
              <a:rPr lang="en-US"/>
              <a:pPr/>
              <a:t>10</a:t>
            </a:fld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Programmable Wired-</a:t>
            </a:r>
            <a:r>
              <a:rPr lang="en-US" b="1"/>
              <a:t>or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/>
              <a:t>Memory configurable PLA model</a:t>
            </a:r>
          </a:p>
        </p:txBody>
      </p:sp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51777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047E-4083-0D49-A6A8-96A4EDE5393C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Diagram Wired-</a:t>
            </a:r>
            <a:r>
              <a:rPr lang="en-US" b="1"/>
              <a:t>or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2468" name="Picture 4" descr="wired_or_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743200"/>
            <a:ext cx="6035675" cy="2536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8213-B3C1-8744-9261-FC7143FB17FC}" type="slidenum">
              <a:rPr lang="en-US"/>
              <a:pPr/>
              <a:t>12</a:t>
            </a:fld>
            <a:endParaRPr lang="en-US"/>
          </a:p>
        </p:txBody>
      </p:sp>
      <p:pic>
        <p:nvPicPr>
          <p:cNvPr id="63490" name="Picture 2" descr="wired_or_arr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268663"/>
            <a:ext cx="4983163" cy="3589337"/>
          </a:xfrm>
          <a:prstGeom prst="rect">
            <a:avLst/>
          </a:prstGeom>
          <a:noFill/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Wired-</a:t>
            </a:r>
            <a:r>
              <a:rPr lang="en-US" b="1"/>
              <a:t>or</a:t>
            </a:r>
            <a:r>
              <a:rPr lang="en-US"/>
              <a:t> array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Build into array</a:t>
            </a:r>
          </a:p>
          <a:p>
            <a:pPr lvl="1"/>
            <a:r>
              <a:rPr lang="en-US"/>
              <a:t>Compute many different </a:t>
            </a:r>
            <a:r>
              <a:rPr lang="en-US" b="1"/>
              <a:t>or </a:t>
            </a:r>
            <a:r>
              <a:rPr lang="en-US"/>
              <a:t>functions from set of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2C20-7B81-D742-AA04-25D217FA02B1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Combined </a:t>
            </a:r>
            <a:r>
              <a:rPr lang="en-US" b="1"/>
              <a:t>or</a:t>
            </a:r>
            <a:r>
              <a:rPr lang="en-US"/>
              <a:t>-arrays to PLA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Combine two or (</a:t>
            </a:r>
            <a:r>
              <a:rPr lang="en-US" b="1"/>
              <a:t>nor</a:t>
            </a:r>
            <a:r>
              <a:rPr lang="en-US"/>
              <a:t>) arrays to produce PLA (</a:t>
            </a:r>
            <a:r>
              <a:rPr lang="en-US" b="1"/>
              <a:t>or-and</a:t>
            </a:r>
            <a:r>
              <a:rPr lang="en-US"/>
              <a:t> / </a:t>
            </a:r>
            <a:r>
              <a:rPr lang="en-US" b="1"/>
              <a:t>and</a:t>
            </a:r>
            <a:r>
              <a:rPr lang="en-US"/>
              <a:t>-</a:t>
            </a:r>
            <a:r>
              <a:rPr lang="en-US" b="1"/>
              <a:t>or</a:t>
            </a:r>
            <a:r>
              <a:rPr lang="en-US"/>
              <a:t> array)</a:t>
            </a:r>
          </a:p>
        </p:txBody>
      </p:sp>
      <p:pic>
        <p:nvPicPr>
          <p:cNvPr id="64516" name="Picture 4" descr="pla8x8x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330575"/>
            <a:ext cx="5562600" cy="352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1B305-A807-244C-876B-066C0F986C76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implement each</a:t>
            </a:r>
            <a:r>
              <a:rPr lang="en-US" b="1"/>
              <a:t> and </a:t>
            </a:r>
            <a:r>
              <a:rPr lang="en-US"/>
              <a:t>on single line in first array</a:t>
            </a:r>
          </a:p>
          <a:p>
            <a:r>
              <a:rPr lang="en-US"/>
              <a:t>Can implement each </a:t>
            </a:r>
            <a:r>
              <a:rPr lang="en-US" b="1"/>
              <a:t>or </a:t>
            </a:r>
            <a:r>
              <a:rPr lang="en-US"/>
              <a:t>on single line in second array</a:t>
            </a:r>
          </a:p>
        </p:txBody>
      </p:sp>
      <p:pic>
        <p:nvPicPr>
          <p:cNvPr id="65540" name="Picture 4" descr="pla8x8x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733800"/>
            <a:ext cx="4648200" cy="2947988"/>
          </a:xfrm>
          <a:prstGeom prst="rect">
            <a:avLst/>
          </a:prstGeom>
          <a:noFill/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28600" y="4191000"/>
            <a:ext cx="35702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Strictly speaking:</a:t>
            </a:r>
          </a:p>
          <a:p>
            <a:r>
              <a:rPr lang="en-US">
                <a:latin typeface="Arial" charset="0"/>
              </a:rPr>
              <a:t>   </a:t>
            </a:r>
            <a:r>
              <a:rPr lang="en-US" b="1">
                <a:latin typeface="Arial" charset="0"/>
              </a:rPr>
              <a:t>or </a:t>
            </a:r>
            <a:r>
              <a:rPr lang="en-US">
                <a:latin typeface="Arial" charset="0"/>
              </a:rPr>
              <a:t>in first term </a:t>
            </a:r>
            <a:r>
              <a:rPr lang="en-US" b="1">
                <a:latin typeface="Arial" charset="0"/>
              </a:rPr>
              <a:t>and</a:t>
            </a:r>
          </a:p>
          <a:p>
            <a:r>
              <a:rPr lang="en-US">
                <a:latin typeface="Arial" charset="0"/>
              </a:rPr>
              <a:t>   in second,</a:t>
            </a:r>
          </a:p>
          <a:p>
            <a:r>
              <a:rPr lang="en-US">
                <a:latin typeface="Arial" charset="0"/>
              </a:rPr>
              <a:t>   but with both polarities</a:t>
            </a:r>
          </a:p>
          <a:p>
            <a:r>
              <a:rPr lang="en-US">
                <a:latin typeface="Arial" charset="0"/>
              </a:rPr>
              <a:t>   of inputs, can invert so </a:t>
            </a:r>
          </a:p>
          <a:p>
            <a:r>
              <a:rPr lang="en-US">
                <a:latin typeface="Arial" charset="0"/>
              </a:rPr>
              <a:t>   is </a:t>
            </a:r>
            <a:r>
              <a:rPr lang="en-US" b="1">
                <a:latin typeface="Arial" charset="0"/>
              </a:rPr>
              <a:t>and-or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  <p:bldP spid="655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BA33-205B-9B49-827D-909D6B3FCCB6}" type="slidenum">
              <a:rPr lang="en-US"/>
              <a:pPr/>
              <a:t>15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Nanowire PLA</a:t>
            </a:r>
          </a:p>
        </p:txBody>
      </p:sp>
      <p:pic>
        <p:nvPicPr>
          <p:cNvPr id="675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981200"/>
            <a:ext cx="8915400" cy="4097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2CA8-7236-8946-AEFC-F46F82E67BCB}" type="slidenum">
              <a:rPr lang="en-US"/>
              <a:pPr/>
              <a:t>16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PLA and PAL</a:t>
            </a:r>
          </a:p>
        </p:txBody>
      </p:sp>
      <p:pic>
        <p:nvPicPr>
          <p:cNvPr id="77827" name="Picture 3" descr="pla_arr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1371600"/>
            <a:ext cx="5562600" cy="3238500"/>
          </a:xfrm>
          <a:prstGeom prst="rect">
            <a:avLst/>
          </a:prstGeom>
          <a:noFill/>
        </p:spPr>
      </p:pic>
      <p:pic>
        <p:nvPicPr>
          <p:cNvPr id="77828" name="Picture 4" descr="pal_arr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3289300"/>
            <a:ext cx="4572000" cy="3568700"/>
          </a:xfrm>
          <a:prstGeom prst="rect">
            <a:avLst/>
          </a:prstGeom>
          <a:noFill/>
        </p:spPr>
      </p:pic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28600" y="5410200"/>
            <a:ext cx="473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PAL = Programmable Array Logic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050925" y="5983288"/>
            <a:ext cx="35889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PAL has </a:t>
            </a:r>
            <a:r>
              <a:rPr lang="en-US" b="1" dirty="0">
                <a:latin typeface="Arial" charset="0"/>
              </a:rPr>
              <a:t>fixed</a:t>
            </a:r>
            <a:r>
              <a:rPr lang="en-US" dirty="0" smtClean="0">
                <a:latin typeface="Arial" charset="0"/>
              </a:rPr>
              <a:t> OR </a:t>
            </a:r>
            <a:r>
              <a:rPr lang="en-US" dirty="0">
                <a:latin typeface="Arial" charset="0"/>
              </a:rPr>
              <a:t>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4DA61-FB7D-7E43-97B3-FE2D51FF678E}" type="slidenum">
              <a:rPr lang="en-US"/>
              <a:pPr/>
              <a:t>17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…back to optimization…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9CA7-0D79-FA47-905D-53CE1E0DFE9B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EDA Use for 2-level Logic Min.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Minimum size PAL, PLA, …</a:t>
            </a:r>
          </a:p>
          <a:p>
            <a:pPr lvl="1"/>
            <a:r>
              <a:rPr lang="en-US"/>
              <a:t>Programmable Logic Array</a:t>
            </a:r>
          </a:p>
          <a:p>
            <a:pPr lvl="1"/>
            <a:r>
              <a:rPr lang="en-US"/>
              <a:t>Programmable Array Logic</a:t>
            </a:r>
          </a:p>
          <a:p>
            <a:r>
              <a:rPr lang="en-US"/>
              <a:t>Minimum number of gates for two-level implementation</a:t>
            </a:r>
          </a:p>
          <a:p>
            <a:r>
              <a:rPr lang="en-US"/>
              <a:t>Starting point for multi-level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B7AA-6D4A-3343-8CFE-FC0A6D542DCF}" type="slidenum">
              <a:rPr lang="en-US"/>
              <a:pPr/>
              <a:t>19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Set covering problem</a:t>
            </a:r>
          </a:p>
          <a:p>
            <a:pPr lvl="1"/>
            <a:r>
              <a:rPr lang="en-US"/>
              <a:t>NP-hard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9E2C-8F62-FA4E-BF2F-0754FEFDC678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7772400" cy="4114800"/>
          </a:xfrm>
        </p:spPr>
        <p:txBody>
          <a:bodyPr/>
          <a:lstStyle/>
          <a:p>
            <a:r>
              <a:rPr lang="en-US" dirty="0"/>
              <a:t>Two-Level Logic Optimization</a:t>
            </a:r>
          </a:p>
          <a:p>
            <a:pPr lvl="1"/>
            <a:r>
              <a:rPr lang="en-US" dirty="0"/>
              <a:t>Problem</a:t>
            </a:r>
          </a:p>
          <a:p>
            <a:pPr lvl="1"/>
            <a:r>
              <a:rPr lang="en-US" dirty="0"/>
              <a:t>Definitions</a:t>
            </a:r>
          </a:p>
          <a:p>
            <a:pPr lvl="1"/>
            <a:r>
              <a:rPr lang="en-US" dirty="0"/>
              <a:t>Basic Algorithm: </a:t>
            </a:r>
            <a:r>
              <a:rPr lang="en-US" dirty="0" err="1"/>
              <a:t>Quine-</a:t>
            </a:r>
            <a:r>
              <a:rPr lang="en-US" dirty="0" err="1" smtClean="0"/>
              <a:t>McCluskey</a:t>
            </a:r>
            <a:endParaRPr lang="en-US" dirty="0"/>
          </a:p>
          <a:p>
            <a:pPr lvl="1"/>
            <a:r>
              <a:rPr lang="en-US" dirty="0"/>
              <a:t>Improvements</a:t>
            </a:r>
          </a:p>
          <a:p>
            <a:pPr lvl="1"/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ea typeface="Arial" charset="0"/>
                  <a:cs typeface="Arial" charset="0"/>
                </a:rPr>
                <a:t>Two-</a:t>
              </a:r>
              <a:r>
                <a:rPr lang="en-US" sz="2000" dirty="0" smtClean="0">
                  <a:solidFill>
                    <a:srgbClr val="0000FF"/>
                  </a:solidFill>
                  <a:ea typeface="Arial" charset="0"/>
                  <a:cs typeface="Arial" charset="0"/>
                </a:rPr>
                <a:t>level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A77D7-AA07-B643-99C5-91E623DD735F}" type="slidenum">
              <a:rPr lang="en-US"/>
              <a:pPr/>
              <a:t>20</a:t>
            </a:fld>
            <a:endParaRPr lang="en-US"/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 (1)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Literals -- a, /a, b, /b, …. </a:t>
            </a:r>
          </a:p>
          <a:p>
            <a:pPr lvl="1"/>
            <a:r>
              <a:rPr lang="en-US"/>
              <a:t>Qualified, single inputs</a:t>
            </a:r>
          </a:p>
          <a:p>
            <a:r>
              <a:rPr lang="en-US"/>
              <a:t>Minterms -- </a:t>
            </a:r>
          </a:p>
          <a:p>
            <a:pPr lvl="1"/>
            <a:r>
              <a:rPr lang="en-US"/>
              <a:t>full set of literals covering one input case</a:t>
            </a:r>
          </a:p>
          <a:p>
            <a:pPr lvl="1"/>
            <a:r>
              <a:rPr lang="en-US"/>
              <a:t>in y=a*b+a*c</a:t>
            </a:r>
          </a:p>
          <a:p>
            <a:pPr lvl="2"/>
            <a:r>
              <a:rPr lang="en-US"/>
              <a:t>a*b*c</a:t>
            </a:r>
          </a:p>
          <a:p>
            <a:pPr lvl="2"/>
            <a:r>
              <a:rPr lang="en-US"/>
              <a:t>a*/b*c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Product Term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6D72-87D2-6042-9AFB-E0A32DB140A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3" descr="pla_arr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886200"/>
            <a:ext cx="5562600" cy="32385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Each product = row in PLA is known as a </a:t>
            </a:r>
            <a:r>
              <a:rPr lang="en-US" b="1" dirty="0" smtClean="0"/>
              <a:t>Product Term </a:t>
            </a:r>
            <a:r>
              <a:rPr lang="en-US" dirty="0" smtClean="0"/>
              <a:t>or </a:t>
            </a:r>
            <a:r>
              <a:rPr lang="en-US" b="1" dirty="0" smtClean="0"/>
              <a:t>PTERM</a:t>
            </a:r>
          </a:p>
          <a:p>
            <a:r>
              <a:rPr lang="en-US" dirty="0" smtClean="0"/>
              <a:t>With fixed number of inputs and outputs, area is determined by the number of </a:t>
            </a:r>
            <a:r>
              <a:rPr lang="en-US" dirty="0" err="1" smtClean="0"/>
              <a:t>PTERMs</a:t>
            </a:r>
            <a:r>
              <a:rPr lang="en-US" dirty="0" smtClean="0"/>
              <a:t>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0C10-3919-1C4C-8CC1-188B29B246FF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PLA/PAL – to first order costs is:</a:t>
            </a:r>
          </a:p>
          <a:p>
            <a:pPr lvl="1">
              <a:lnSpc>
                <a:spcPct val="90000"/>
              </a:lnSpc>
            </a:pPr>
            <a:r>
              <a:rPr lang="en-US"/>
              <a:t>number of product terms</a:t>
            </a:r>
          </a:p>
          <a:p>
            <a:pPr>
              <a:lnSpc>
                <a:spcPct val="90000"/>
              </a:lnSpc>
            </a:pPr>
            <a:r>
              <a:rPr lang="en-US"/>
              <a:t>Abstract (mis, sis)</a:t>
            </a:r>
          </a:p>
          <a:p>
            <a:pPr lvl="1">
              <a:lnSpc>
                <a:spcPct val="90000"/>
              </a:lnSpc>
            </a:pPr>
            <a:r>
              <a:rPr lang="en-US"/>
              <a:t>{multilevel,sequential} interactive synthesis</a:t>
            </a:r>
          </a:p>
          <a:p>
            <a:pPr lvl="1">
              <a:lnSpc>
                <a:spcPct val="90000"/>
              </a:lnSpc>
            </a:pPr>
            <a:r>
              <a:rPr lang="en-US"/>
              <a:t>number of literals</a:t>
            </a:r>
          </a:p>
          <a:p>
            <a:pPr lvl="2">
              <a:lnSpc>
                <a:spcPct val="90000"/>
              </a:lnSpc>
            </a:pPr>
            <a:r>
              <a:rPr lang="en-US"/>
              <a:t>cost(y=a*b+a*/c )=4</a:t>
            </a:r>
          </a:p>
          <a:p>
            <a:pPr>
              <a:lnSpc>
                <a:spcPct val="90000"/>
              </a:lnSpc>
            </a:pPr>
            <a:r>
              <a:rPr lang="en-US"/>
              <a:t>General (simple, multi-level)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Symbol" charset="2"/>
              </a:rPr>
              <a:t></a:t>
            </a:r>
            <a:r>
              <a:rPr lang="en-US">
                <a:sym typeface="Math1" pitchFamily="2" charset="2"/>
              </a:rPr>
              <a:t>cost(product-term)</a:t>
            </a:r>
          </a:p>
          <a:p>
            <a:pPr lvl="2">
              <a:lnSpc>
                <a:spcPct val="90000"/>
              </a:lnSpc>
            </a:pPr>
            <a:r>
              <a:rPr lang="en-US"/>
              <a:t>e.g. nand2=4, nand3=5,nand4=6…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94F-B67F-0648-B357-D07317782D28}" type="slidenum">
              <a:rPr lang="en-US"/>
              <a:pPr/>
              <a:t>23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Cube:</a:t>
            </a:r>
          </a:p>
          <a:p>
            <a:pPr lvl="1"/>
            <a:r>
              <a:rPr lang="en-US"/>
              <a:t>product covering one or more minterms</a:t>
            </a:r>
          </a:p>
          <a:p>
            <a:pPr lvl="1"/>
            <a:r>
              <a:rPr lang="en-US"/>
              <a:t>Y=a*b+a*c</a:t>
            </a:r>
          </a:p>
          <a:p>
            <a:pPr lvl="1"/>
            <a:r>
              <a:rPr lang="en-US"/>
              <a:t>cubes:	</a:t>
            </a:r>
          </a:p>
          <a:p>
            <a:pPr lvl="2"/>
            <a:r>
              <a:rPr lang="en-US"/>
              <a:t>a*b*c       abc</a:t>
            </a:r>
          </a:p>
          <a:p>
            <a:pPr lvl="2"/>
            <a:r>
              <a:rPr lang="en-US"/>
              <a:t>a*b          ab</a:t>
            </a:r>
          </a:p>
          <a:p>
            <a:pPr lvl="2"/>
            <a:r>
              <a:rPr lang="en-US"/>
              <a:t>a*c          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D094F-B67F-0648-B357-D07317782D28}" type="slidenum">
              <a:rPr lang="en-US"/>
              <a:pPr/>
              <a:t>24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Terminology (2)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04800"/>
            <a:ext cx="3867889" cy="3041650"/>
          </a:xfrm>
          <a:prstGeom prst="rect">
            <a:avLst/>
          </a:prstGeom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772400" cy="4114800"/>
          </a:xfrm>
        </p:spPr>
        <p:txBody>
          <a:bodyPr/>
          <a:lstStyle/>
          <a:p>
            <a:r>
              <a:rPr lang="en-US" dirty="0"/>
              <a:t>Cube:</a:t>
            </a:r>
          </a:p>
          <a:p>
            <a:pPr lvl="1"/>
            <a:r>
              <a:rPr lang="en-US" dirty="0"/>
              <a:t>product covering one or more </a:t>
            </a:r>
            <a:r>
              <a:rPr lang="en-US" dirty="0" err="1"/>
              <a:t>minterms</a:t>
            </a:r>
            <a:endParaRPr lang="en-US" dirty="0" smtClean="0"/>
          </a:p>
          <a:p>
            <a:pPr lvl="1"/>
            <a:r>
              <a:rPr lang="en-US" dirty="0" smtClean="0"/>
              <a:t>Think of as </a:t>
            </a:r>
            <a:r>
              <a:rPr lang="en-US" dirty="0" err="1" smtClean="0"/>
              <a:t>n</a:t>
            </a:r>
            <a:r>
              <a:rPr lang="en-US" dirty="0" smtClean="0"/>
              <a:t>-dimensional space</a:t>
            </a:r>
          </a:p>
          <a:p>
            <a:pPr lvl="1"/>
            <a:r>
              <a:rPr lang="en-US" dirty="0" smtClean="0"/>
              <a:t>Looking </a:t>
            </a:r>
            <a:r>
              <a:rPr lang="en-US" dirty="0" smtClean="0"/>
              <a:t>for a </a:t>
            </a:r>
            <a:r>
              <a:rPr lang="en-US" dirty="0" err="1" smtClean="0"/>
              <a:t>k</a:t>
            </a:r>
            <a:r>
              <a:rPr lang="en-US" dirty="0" smtClean="0"/>
              <a:t>&lt;=</a:t>
            </a:r>
            <a:r>
              <a:rPr lang="en-US" dirty="0" err="1" smtClean="0"/>
              <a:t>n</a:t>
            </a:r>
            <a:r>
              <a:rPr lang="en-US" dirty="0" smtClean="0"/>
              <a:t> cube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05353"/>
            <a:ext cx="9055100" cy="2552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26A14-FF76-E649-8E76-45F06674B677}" type="slidenum">
              <a:rPr lang="en-US"/>
              <a:pPr/>
              <a:t>25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Cover: </a:t>
            </a:r>
          </a:p>
          <a:p>
            <a:pPr lvl="1"/>
            <a:r>
              <a:rPr lang="en-US"/>
              <a:t>set of cubes </a:t>
            </a:r>
          </a:p>
          <a:p>
            <a:pPr lvl="1"/>
            <a:r>
              <a:rPr lang="en-US"/>
              <a:t>sum products</a:t>
            </a:r>
          </a:p>
          <a:p>
            <a:pPr lvl="1"/>
            <a:r>
              <a:rPr lang="en-US"/>
              <a:t>{abc, a/bc, ab/c}</a:t>
            </a:r>
          </a:p>
          <a:p>
            <a:pPr lvl="1"/>
            <a:r>
              <a:rPr lang="en-US"/>
              <a:t>{ab,ac}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0AC1-A7A4-4B4B-A072-F91061F7560A}" type="slidenum">
              <a:rPr lang="en-US"/>
              <a:pPr/>
              <a:t>26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Truth Table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represent function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05000" y="2971800"/>
            <a:ext cx="1250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b c    y</a:t>
            </a:r>
          </a:p>
          <a:p>
            <a:r>
              <a:rPr lang="en-US"/>
              <a:t>0 0 0    0</a:t>
            </a:r>
          </a:p>
          <a:p>
            <a:r>
              <a:rPr lang="en-US"/>
              <a:t>0 0 1    0</a:t>
            </a:r>
          </a:p>
          <a:p>
            <a:r>
              <a:rPr lang="en-US"/>
              <a:t>0 1 0    0</a:t>
            </a:r>
          </a:p>
          <a:p>
            <a:r>
              <a:rPr lang="en-US"/>
              <a:t>0 1 1    0</a:t>
            </a:r>
          </a:p>
          <a:p>
            <a:r>
              <a:rPr lang="en-US"/>
              <a:t>1 0 0    0</a:t>
            </a:r>
          </a:p>
          <a:p>
            <a:r>
              <a:rPr lang="en-US"/>
              <a:t>1 0 1    1</a:t>
            </a:r>
          </a:p>
          <a:p>
            <a:r>
              <a:rPr lang="en-US"/>
              <a:t>1 1 0    1</a:t>
            </a:r>
          </a:p>
          <a:p>
            <a:r>
              <a:rPr lang="en-US"/>
              <a:t>1 1 1    1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05400" y="3429000"/>
            <a:ext cx="1250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b c    y</a:t>
            </a:r>
          </a:p>
          <a:p>
            <a:r>
              <a:rPr lang="en-US"/>
              <a:t>1 0 1    1</a:t>
            </a:r>
          </a:p>
          <a:p>
            <a:r>
              <a:rPr lang="en-US"/>
              <a:t>1 1 0    1</a:t>
            </a:r>
          </a:p>
          <a:p>
            <a:r>
              <a:rPr lang="en-US"/>
              <a:t>1 1 1    1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03725" y="2708275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Specify on-set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991A-F26C-E741-9D43-D87038EE0098}" type="slidenum">
              <a:rPr lang="en-US"/>
              <a:pPr/>
              <a:t>27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Cube/Logic Specification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Canonical order for variables</a:t>
            </a:r>
          </a:p>
          <a:p>
            <a:r>
              <a:rPr lang="en-US"/>
              <a:t>Use {0,1,-} to indicate input appearance in cube</a:t>
            </a:r>
          </a:p>
          <a:p>
            <a:pPr lvl="1">
              <a:buFontTx/>
              <a:buChar char="•"/>
            </a:pPr>
            <a:r>
              <a:rPr lang="en-US"/>
              <a:t>0 </a:t>
            </a:r>
            <a:r>
              <a:rPr lang="en-US">
                <a:sym typeface="Symbol" charset="2"/>
              </a:rPr>
              <a:t></a:t>
            </a:r>
            <a:r>
              <a:rPr lang="en-US"/>
              <a:t> inverted                   abc    111</a:t>
            </a:r>
          </a:p>
          <a:p>
            <a:pPr lvl="1">
              <a:buFontTx/>
              <a:buChar char="•"/>
            </a:pPr>
            <a:r>
              <a:rPr lang="en-US"/>
              <a:t>1 </a:t>
            </a:r>
            <a:r>
              <a:rPr lang="en-US">
                <a:sym typeface="Symbol" charset="2"/>
              </a:rPr>
              <a:t></a:t>
            </a:r>
            <a:r>
              <a:rPr lang="en-US"/>
              <a:t> not inverted             a/bc   101</a:t>
            </a:r>
          </a:p>
          <a:p>
            <a:pPr lvl="1">
              <a:buFontTx/>
              <a:buChar char="•"/>
            </a:pPr>
            <a:r>
              <a:rPr lang="en-US"/>
              <a:t> - </a:t>
            </a:r>
            <a:r>
              <a:rPr lang="en-US">
                <a:sym typeface="Symbol" charset="2"/>
              </a:rPr>
              <a:t></a:t>
            </a:r>
            <a:r>
              <a:rPr lang="en-US"/>
              <a:t> not present             ac      1-1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5105400"/>
            <a:ext cx="1250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b c    y</a:t>
            </a:r>
          </a:p>
          <a:p>
            <a:r>
              <a:rPr lang="en-US"/>
              <a:t>1 0 1    1</a:t>
            </a:r>
          </a:p>
          <a:p>
            <a:r>
              <a:rPr lang="en-US"/>
              <a:t>1 1 0    1</a:t>
            </a:r>
          </a:p>
          <a:p>
            <a:r>
              <a:rPr lang="en-US"/>
              <a:t>1 1 1    1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86400" y="5638800"/>
            <a:ext cx="120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1 - 1    1</a:t>
            </a:r>
          </a:p>
          <a:p>
            <a:r>
              <a:rPr lang="en-US"/>
              <a:t>1 1 -    1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200400" y="5410200"/>
            <a:ext cx="12509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1 0 1    1</a:t>
            </a:r>
          </a:p>
          <a:p>
            <a:r>
              <a:rPr lang="en-US"/>
              <a:t>1 1 0    1</a:t>
            </a:r>
          </a:p>
          <a:p>
            <a:r>
              <a:rPr lang="en-US"/>
              <a:t>1 1 1    1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7315200" y="5638800"/>
            <a:ext cx="104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1 - 1    </a:t>
            </a:r>
          </a:p>
          <a:p>
            <a:r>
              <a:rPr lang="en-US"/>
              <a:t>1 1 -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1144-6FD3-6B4A-A832-B2BF701B58BF}" type="slidenum">
              <a:rPr lang="en-US"/>
              <a:pPr/>
              <a:t>28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Three sets:</a:t>
            </a:r>
          </a:p>
          <a:p>
            <a:pPr lvl="1"/>
            <a:r>
              <a:rPr lang="en-US" sz="2400"/>
              <a:t>on-set (must be set to one by cover)</a:t>
            </a:r>
          </a:p>
          <a:p>
            <a:pPr lvl="1"/>
            <a:r>
              <a:rPr lang="en-US" sz="2400"/>
              <a:t>off-set (must be set to zero by cover)</a:t>
            </a:r>
          </a:p>
          <a:p>
            <a:pPr lvl="1"/>
            <a:r>
              <a:rPr lang="en-US" sz="2400"/>
              <a:t>don’t care set (can be zero or one)</a:t>
            </a:r>
          </a:p>
          <a:p>
            <a:r>
              <a:rPr lang="en-US" sz="2800"/>
              <a:t>Don’t Cares </a:t>
            </a:r>
          </a:p>
          <a:p>
            <a:pPr lvl="1"/>
            <a:r>
              <a:rPr lang="en-US" sz="2400"/>
              <a:t>allow freedom in covering (reduce cost)</a:t>
            </a:r>
          </a:p>
          <a:p>
            <a:pPr lvl="1"/>
            <a:r>
              <a:rPr lang="en-US" sz="2400"/>
              <a:t>arise from cases where value doesn’t matter</a:t>
            </a:r>
          </a:p>
          <a:p>
            <a:pPr lvl="2"/>
            <a:r>
              <a:rPr lang="en-US" sz="2000" i="1"/>
              <a:t>e.g.</a:t>
            </a:r>
            <a:r>
              <a:rPr lang="en-US" sz="2000"/>
              <a:t> outputs in non-existent FSM state</a:t>
            </a:r>
          </a:p>
          <a:p>
            <a:pPr lvl="2"/>
            <a:r>
              <a:rPr lang="en-US" sz="2000"/>
              <a:t>       data bus value when not driving 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52AC3-9F09-B941-ACA1-CD12E875473B}" type="slidenum">
              <a:rPr lang="en-US"/>
              <a:pPr/>
              <a:t>29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Multiple Outputs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2133600"/>
            <a:ext cx="1327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b     y x</a:t>
            </a:r>
          </a:p>
          <a:p>
            <a:r>
              <a:rPr lang="en-US"/>
              <a:t>0 0     1 1</a:t>
            </a:r>
          </a:p>
          <a:p>
            <a:r>
              <a:rPr lang="en-US"/>
              <a:t>0 1     0 0</a:t>
            </a:r>
          </a:p>
          <a:p>
            <a:r>
              <a:rPr lang="en-US"/>
              <a:t>1 0     0 0</a:t>
            </a:r>
          </a:p>
          <a:p>
            <a:r>
              <a:rPr lang="en-US"/>
              <a:t>1 1     0 1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0" y="3048000"/>
            <a:ext cx="1504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b  y x   o</a:t>
            </a:r>
          </a:p>
          <a:p>
            <a:r>
              <a:rPr lang="en-US"/>
              <a:t>0 0  1 -    1</a:t>
            </a:r>
          </a:p>
          <a:p>
            <a:r>
              <a:rPr lang="en-US"/>
              <a:t>0 0   -  1  1</a:t>
            </a:r>
          </a:p>
          <a:p>
            <a:r>
              <a:rPr lang="en-US"/>
              <a:t>0 1   0 -   1</a:t>
            </a:r>
          </a:p>
          <a:p>
            <a:r>
              <a:rPr lang="en-US"/>
              <a:t>0 1   - 0   1</a:t>
            </a:r>
          </a:p>
          <a:p>
            <a:r>
              <a:rPr lang="en-US"/>
              <a:t>1 0  0 -    1</a:t>
            </a:r>
          </a:p>
          <a:p>
            <a:r>
              <a:rPr lang="en-US"/>
              <a:t>1 0  - 0    1</a:t>
            </a:r>
          </a:p>
          <a:p>
            <a:r>
              <a:rPr lang="en-US"/>
              <a:t>1 1  0 -    1</a:t>
            </a:r>
          </a:p>
          <a:p>
            <a:r>
              <a:rPr lang="en-US"/>
              <a:t>1 1  -  1   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93725" y="1565275"/>
            <a:ext cx="171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Truth Table: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413125" y="1565275"/>
            <a:ext cx="2095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Convert to </a:t>
            </a:r>
          </a:p>
          <a:p>
            <a:r>
              <a:rPr lang="en-US"/>
              <a:t>   single-output </a:t>
            </a:r>
          </a:p>
          <a:p>
            <a:r>
              <a:rPr lang="en-US"/>
              <a:t>   problem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248400" y="1828800"/>
            <a:ext cx="152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On-set</a:t>
            </a:r>
          </a:p>
          <a:p>
            <a:r>
              <a:rPr lang="en-US"/>
              <a:t>   for result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705600" y="3048000"/>
            <a:ext cx="819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001-</a:t>
            </a:r>
          </a:p>
          <a:p>
            <a:r>
              <a:rPr lang="en-US"/>
              <a:t>00-1</a:t>
            </a:r>
          </a:p>
          <a:p>
            <a:r>
              <a:rPr lang="en-US"/>
              <a:t>010 -</a:t>
            </a:r>
          </a:p>
          <a:p>
            <a:r>
              <a:rPr lang="en-US"/>
              <a:t>01- 0</a:t>
            </a:r>
          </a:p>
          <a:p>
            <a:r>
              <a:rPr lang="en-US"/>
              <a:t>100 -</a:t>
            </a:r>
          </a:p>
          <a:p>
            <a:r>
              <a:rPr lang="en-US"/>
              <a:t>10- 0</a:t>
            </a:r>
          </a:p>
          <a:p>
            <a:r>
              <a:rPr lang="en-US"/>
              <a:t>110 -</a:t>
            </a:r>
          </a:p>
          <a:p>
            <a:r>
              <a:rPr lang="en-US"/>
              <a:t>11- 1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557E8-5109-4F46-B618-438FC8BF8701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b="1"/>
              <a:t>Given</a:t>
            </a:r>
            <a:r>
              <a:rPr lang="en-US"/>
              <a:t>: Expression in combinational logic</a:t>
            </a:r>
          </a:p>
          <a:p>
            <a:r>
              <a:rPr lang="en-US" b="1"/>
              <a:t>Find</a:t>
            </a:r>
            <a:r>
              <a:rPr lang="en-US"/>
              <a:t>: Minimum (cost) sum-of-products expression</a:t>
            </a:r>
          </a:p>
          <a:p>
            <a:r>
              <a:rPr lang="en-US"/>
              <a:t>Ex.</a:t>
            </a:r>
          </a:p>
          <a:p>
            <a:pPr lvl="1"/>
            <a:r>
              <a:rPr lang="en-US"/>
              <a:t>Y=a*b*c + a*b*/c + a*/b*c</a:t>
            </a:r>
          </a:p>
          <a:p>
            <a:pPr lvl="1"/>
            <a:r>
              <a:rPr lang="en-US"/>
              <a:t>Y=a*b + a*c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4412-A38D-F441-BF33-E88B9A3803DD}" type="slidenum">
              <a:rPr lang="en-US"/>
              <a:pPr/>
              <a:t>30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Outputs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reduce to single output case</a:t>
            </a:r>
          </a:p>
          <a:p>
            <a:pPr lvl="1"/>
            <a:r>
              <a:rPr lang="en-US"/>
              <a:t>write equations on inputs and each output</a:t>
            </a:r>
          </a:p>
          <a:p>
            <a:pPr lvl="2"/>
            <a:r>
              <a:rPr lang="en-US"/>
              <a:t>with onset for relation being true</a:t>
            </a:r>
          </a:p>
          <a:p>
            <a:pPr lvl="1"/>
            <a:r>
              <a:rPr lang="en-US"/>
              <a:t>after cover </a:t>
            </a:r>
          </a:p>
          <a:p>
            <a:pPr lvl="2"/>
            <a:r>
              <a:rPr lang="en-US"/>
              <a:t>remove literals associated with outputs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310D-F78B-2943-B0CA-DBCA7827B91D}" type="slidenum">
              <a:rPr lang="en-US"/>
              <a:pPr/>
              <a:t>31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Outputs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Could Optimize separately</a:t>
            </a:r>
          </a:p>
          <a:p>
            <a:r>
              <a:rPr lang="en-US"/>
              <a:t>By optimizing together</a:t>
            </a:r>
          </a:p>
          <a:p>
            <a:pPr lvl="1"/>
            <a:r>
              <a:rPr lang="en-US"/>
              <a:t>Maximize sharing of cubes/product-terms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5CE7-4EB9-2E4A-9819-AD51220F25EC}" type="slidenum">
              <a:rPr lang="en-US"/>
              <a:pPr/>
              <a:t>32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Outputs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429000" cy="4114800"/>
          </a:xfrm>
        </p:spPr>
        <p:txBody>
          <a:bodyPr/>
          <a:lstStyle/>
          <a:p>
            <a:r>
              <a:rPr lang="en-US"/>
              <a:t>Consider:</a:t>
            </a:r>
          </a:p>
          <a:p>
            <a:pPr lvl="1"/>
            <a:r>
              <a:rPr lang="en-US"/>
              <a:t>X=/a/b+ab+ac</a:t>
            </a:r>
          </a:p>
          <a:p>
            <a:pPr lvl="1"/>
            <a:r>
              <a:rPr lang="en-US"/>
              <a:t>Y=/bc</a:t>
            </a:r>
          </a:p>
          <a:p>
            <a:r>
              <a:rPr lang="en-US"/>
              <a:t>Trivial solution has 4 product terms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648200" y="1905000"/>
            <a:ext cx="10985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000 10 </a:t>
            </a:r>
          </a:p>
          <a:p>
            <a:r>
              <a:rPr lang="en-US"/>
              <a:t>001 11</a:t>
            </a:r>
          </a:p>
          <a:p>
            <a:r>
              <a:rPr lang="en-US"/>
              <a:t>010 00</a:t>
            </a:r>
          </a:p>
          <a:p>
            <a:r>
              <a:rPr lang="en-US"/>
              <a:t>011 00</a:t>
            </a:r>
          </a:p>
          <a:p>
            <a:r>
              <a:rPr lang="en-US"/>
              <a:t>100 00</a:t>
            </a:r>
          </a:p>
          <a:p>
            <a:r>
              <a:rPr lang="en-US"/>
              <a:t>101 11</a:t>
            </a:r>
          </a:p>
          <a:p>
            <a:r>
              <a:rPr lang="en-US"/>
              <a:t>110 10</a:t>
            </a:r>
          </a:p>
          <a:p>
            <a:r>
              <a:rPr lang="en-US"/>
              <a:t>111 10</a:t>
            </a:r>
          </a:p>
        </p:txBody>
      </p:sp>
      <p:grpSp>
        <p:nvGrpSpPr>
          <p:cNvPr id="52241" name="Group 17"/>
          <p:cNvGrpSpPr>
            <a:grpSpLocks/>
          </p:cNvGrpSpPr>
          <p:nvPr/>
        </p:nvGrpSpPr>
        <p:grpSpPr bwMode="auto">
          <a:xfrm>
            <a:off x="5562600" y="1905000"/>
            <a:ext cx="1784350" cy="3013075"/>
            <a:chOff x="3504" y="1200"/>
            <a:chExt cx="1124" cy="1898"/>
          </a:xfrm>
        </p:grpSpPr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3936" y="1200"/>
              <a:ext cx="692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000 10 </a:t>
              </a:r>
            </a:p>
            <a:p>
              <a:r>
                <a:rPr lang="en-US"/>
                <a:t>-01 11</a:t>
              </a:r>
            </a:p>
            <a:p>
              <a:r>
                <a:rPr lang="en-US"/>
                <a:t>01- 00</a:t>
              </a:r>
            </a:p>
            <a:p>
              <a:endParaRPr lang="en-US"/>
            </a:p>
            <a:p>
              <a:r>
                <a:rPr lang="en-US"/>
                <a:t>100 00</a:t>
              </a:r>
            </a:p>
            <a:p>
              <a:endParaRPr lang="en-US"/>
            </a:p>
            <a:p>
              <a:r>
                <a:rPr lang="en-US"/>
                <a:t>11- 10</a:t>
              </a:r>
            </a:p>
            <a:p>
              <a:endParaRPr lang="en-US"/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3552" y="273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V="1">
              <a:off x="3600" y="2784"/>
              <a:ext cx="384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>
              <a:off x="3552" y="1536"/>
              <a:ext cx="33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V="1">
              <a:off x="3552" y="1632"/>
              <a:ext cx="336" cy="91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>
              <a:off x="3504" y="1824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 flipV="1">
              <a:off x="3504" y="1872"/>
              <a:ext cx="432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5223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7CD5-9312-6340-8F22-E15F91D0DD90}" type="slidenum">
              <a:rPr lang="en-US"/>
              <a:pPr/>
              <a:t>33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Outputs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Consider:</a:t>
            </a:r>
          </a:p>
          <a:p>
            <a:pPr lvl="1">
              <a:lnSpc>
                <a:spcPct val="90000"/>
              </a:lnSpc>
            </a:pPr>
            <a:r>
              <a:rPr lang="en-US"/>
              <a:t>X=/a/b+ab+ac</a:t>
            </a:r>
          </a:p>
          <a:p>
            <a:pPr lvl="1">
              <a:lnSpc>
                <a:spcPct val="90000"/>
              </a:lnSpc>
            </a:pPr>
            <a:r>
              <a:rPr lang="en-US"/>
              <a:t>Y=/bc</a:t>
            </a:r>
          </a:p>
          <a:p>
            <a:pPr>
              <a:lnSpc>
                <a:spcPct val="90000"/>
              </a:lnSpc>
            </a:pPr>
            <a:r>
              <a:rPr lang="en-US"/>
              <a:t>Now read off cover:</a:t>
            </a:r>
          </a:p>
          <a:p>
            <a:pPr lvl="1">
              <a:lnSpc>
                <a:spcPct val="90000"/>
              </a:lnSpc>
            </a:pPr>
            <a:r>
              <a:rPr lang="en-US"/>
              <a:t>Y=</a:t>
            </a:r>
            <a:r>
              <a:rPr lang="en-US">
                <a:solidFill>
                  <a:schemeClr val="accent2"/>
                </a:solidFill>
              </a:rPr>
              <a:t>/bc</a:t>
            </a:r>
          </a:p>
          <a:p>
            <a:pPr lvl="1">
              <a:lnSpc>
                <a:spcPct val="90000"/>
              </a:lnSpc>
            </a:pPr>
            <a:r>
              <a:rPr lang="en-US"/>
              <a:t>A</a:t>
            </a:r>
            <a:r>
              <a:rPr lang="en-US">
                <a:solidFill>
                  <a:srgbClr val="00CC00"/>
                </a:solidFill>
              </a:rPr>
              <a:t>=/a/b/c</a:t>
            </a:r>
            <a:r>
              <a:rPr lang="en-US"/>
              <a:t>+</a:t>
            </a:r>
            <a:r>
              <a:rPr lang="en-US">
                <a:solidFill>
                  <a:schemeClr val="accent2"/>
                </a:solidFill>
              </a:rPr>
              <a:t>/bc</a:t>
            </a:r>
            <a:r>
              <a:rPr lang="en-US"/>
              <a:t>+</a:t>
            </a:r>
            <a:r>
              <a:rPr lang="en-US">
                <a:solidFill>
                  <a:srgbClr val="CC0099"/>
                </a:solidFill>
              </a:rPr>
              <a:t>ab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   =/a/b+</a:t>
            </a:r>
            <a:r>
              <a:rPr lang="en-US">
                <a:solidFill>
                  <a:schemeClr val="accent2"/>
                </a:solidFill>
              </a:rPr>
              <a:t>/bc</a:t>
            </a:r>
            <a:r>
              <a:rPr lang="en-US"/>
              <a:t>+</a:t>
            </a:r>
            <a:r>
              <a:rPr lang="en-US">
                <a:solidFill>
                  <a:srgbClr val="CC0099"/>
                </a:solidFill>
              </a:rPr>
              <a:t>ab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648200" y="1905000"/>
            <a:ext cx="10985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000 10 </a:t>
            </a:r>
          </a:p>
          <a:p>
            <a:r>
              <a:rPr lang="en-US"/>
              <a:t>001 11</a:t>
            </a:r>
          </a:p>
          <a:p>
            <a:r>
              <a:rPr lang="en-US"/>
              <a:t>010 00</a:t>
            </a:r>
          </a:p>
          <a:p>
            <a:r>
              <a:rPr lang="en-US"/>
              <a:t>011 00</a:t>
            </a:r>
          </a:p>
          <a:p>
            <a:r>
              <a:rPr lang="en-US"/>
              <a:t>100 00</a:t>
            </a:r>
          </a:p>
          <a:p>
            <a:r>
              <a:rPr lang="en-US"/>
              <a:t>101 11</a:t>
            </a:r>
          </a:p>
          <a:p>
            <a:r>
              <a:rPr lang="en-US"/>
              <a:t>110 10</a:t>
            </a:r>
          </a:p>
          <a:p>
            <a:r>
              <a:rPr lang="en-US"/>
              <a:t>111 10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248400" y="1905000"/>
            <a:ext cx="10985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000 10 </a:t>
            </a:r>
          </a:p>
          <a:p>
            <a:r>
              <a:rPr lang="en-US">
                <a:solidFill>
                  <a:schemeClr val="accent2"/>
                </a:solidFill>
              </a:rPr>
              <a:t>-01 11</a:t>
            </a:r>
          </a:p>
          <a:p>
            <a:r>
              <a:rPr lang="en-US"/>
              <a:t>01- 00</a:t>
            </a:r>
          </a:p>
          <a:p>
            <a:endParaRPr lang="en-US"/>
          </a:p>
          <a:p>
            <a:r>
              <a:rPr lang="en-US"/>
              <a:t>100 00</a:t>
            </a:r>
          </a:p>
          <a:p>
            <a:endParaRPr lang="en-US"/>
          </a:p>
          <a:p>
            <a:r>
              <a:rPr lang="en-US">
                <a:solidFill>
                  <a:srgbClr val="CC0099"/>
                </a:solidFill>
              </a:rPr>
              <a:t>11- 10</a:t>
            </a:r>
          </a:p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5638800" y="43434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 flipV="1">
            <a:off x="5715000" y="4419600"/>
            <a:ext cx="609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5638800" y="2438400"/>
            <a:ext cx="5334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V="1">
            <a:off x="5638800" y="2590800"/>
            <a:ext cx="5334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5562600" y="2895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V="1">
            <a:off x="5562600" y="2971800"/>
            <a:ext cx="685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5013325" y="5602288"/>
            <a:ext cx="3776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Only need 3 product terms</a:t>
            </a:r>
          </a:p>
          <a:p>
            <a:r>
              <a:rPr lang="en-US">
                <a:latin typeface="Arial" charset="0"/>
              </a:rPr>
              <a:t> (versus 4 w/ no sharing)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CAE8-68D2-F34F-904E-58B4CED73F41}" type="slidenum">
              <a:rPr lang="en-US"/>
              <a:pPr/>
              <a:t>34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Prime Implicants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Implicant -- cube in on-set</a:t>
            </a:r>
          </a:p>
          <a:p>
            <a:pPr lvl="1">
              <a:lnSpc>
                <a:spcPct val="90000"/>
              </a:lnSpc>
            </a:pPr>
            <a:r>
              <a:rPr lang="en-US"/>
              <a:t> (not entirely in don’t-care set)</a:t>
            </a:r>
          </a:p>
          <a:p>
            <a:pPr>
              <a:lnSpc>
                <a:spcPct val="90000"/>
              </a:lnSpc>
            </a:pPr>
            <a:r>
              <a:rPr lang="en-US"/>
              <a:t>Prime Implicant -- implicant, not contained in any other cube</a:t>
            </a:r>
          </a:p>
          <a:p>
            <a:pPr lvl="1">
              <a:lnSpc>
                <a:spcPct val="90000"/>
              </a:lnSpc>
            </a:pPr>
            <a:r>
              <a:rPr lang="en-US"/>
              <a:t>for y=a*b+a*c</a:t>
            </a:r>
          </a:p>
          <a:p>
            <a:pPr lvl="2">
              <a:lnSpc>
                <a:spcPct val="90000"/>
              </a:lnSpc>
            </a:pPr>
            <a:r>
              <a:rPr lang="en-US"/>
              <a:t>a*b is a prime implicant</a:t>
            </a:r>
          </a:p>
          <a:p>
            <a:pPr lvl="2">
              <a:lnSpc>
                <a:spcPct val="90000"/>
              </a:lnSpc>
            </a:pPr>
            <a:r>
              <a:rPr lang="en-US"/>
              <a:t>a*b*c is not a prime implicant (contained in ab, ac)</a:t>
            </a:r>
          </a:p>
          <a:p>
            <a:pPr lvl="1">
              <a:lnSpc>
                <a:spcPct val="90000"/>
              </a:lnSpc>
            </a:pPr>
            <a:r>
              <a:rPr lang="en-US" i="1"/>
              <a:t>I.e.</a:t>
            </a:r>
            <a:r>
              <a:rPr lang="en-US"/>
              <a:t> largest cube still in on-set (on+dc-sets)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C4BF-681D-4F44-AEF5-68412747944A}" type="slidenum">
              <a:rPr lang="en-US"/>
              <a:pPr/>
              <a:t>35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Prime Implicants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Minimum cover will be made up of primes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fewer </a:t>
            </a:r>
            <a:r>
              <a:rPr lang="en-US" sz="2400" dirty="0"/>
              <a:t>products if cover more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fewer </a:t>
            </a:r>
            <a:r>
              <a:rPr lang="en-US" sz="2400" dirty="0"/>
              <a:t>literals in prime than contained cubes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Necessary but not sufficient that minimum cover contain only primes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y</a:t>
            </a:r>
            <a:r>
              <a:rPr lang="en-US" sz="2400" dirty="0"/>
              <a:t>=</a:t>
            </a:r>
            <a:r>
              <a:rPr lang="en-US" sz="2400" dirty="0" err="1"/>
              <a:t>ab+ac+b/c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y</a:t>
            </a:r>
            <a:r>
              <a:rPr lang="en-US" sz="2400" dirty="0"/>
              <a:t>=</a:t>
            </a:r>
            <a:r>
              <a:rPr lang="en-US" sz="2400" dirty="0" err="1"/>
              <a:t>ac+b/c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Number of </a:t>
            </a:r>
            <a:r>
              <a:rPr lang="en-US" sz="2800" dirty="0" err="1"/>
              <a:t>PI’s</a:t>
            </a:r>
            <a:r>
              <a:rPr lang="en-US" sz="2800" dirty="0"/>
              <a:t> can be exponential in input size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more than </a:t>
            </a:r>
            <a:r>
              <a:rPr lang="en-US" sz="2400" dirty="0" err="1"/>
              <a:t>minterms</a:t>
            </a:r>
            <a:r>
              <a:rPr lang="en-US" sz="2400" dirty="0"/>
              <a:t>, even!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all </a:t>
            </a:r>
            <a:r>
              <a:rPr lang="en-US" sz="2400" dirty="0" err="1"/>
              <a:t>PI’s</a:t>
            </a:r>
            <a:r>
              <a:rPr lang="en-US" sz="2400" dirty="0"/>
              <a:t> will be in optimum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00C92-1A54-AF48-BEEB-17FED7831FA0}" type="slidenum">
              <a:rPr lang="en-US"/>
              <a:pPr/>
              <a:t>36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Restate Goal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 in terms of PIs</a:t>
            </a:r>
          </a:p>
          <a:p>
            <a:pPr lvl="1"/>
            <a:r>
              <a:rPr lang="en-US" dirty="0"/>
              <a:t>Find minimum size set of PIs</a:t>
            </a:r>
            <a:r>
              <a:rPr lang="en-US" dirty="0" smtClean="0"/>
              <a:t> that </a:t>
            </a:r>
            <a:r>
              <a:rPr lang="en-US" dirty="0"/>
              <a:t>cover the on-set.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D5FE-A825-6F4A-B6EB-F2C40A1AC016}" type="slidenum">
              <a:rPr lang="en-US"/>
              <a:pPr/>
              <a:t>37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Prime Implicants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Prime Implicant which contains a minterm not covered by any other PI</a:t>
            </a:r>
          </a:p>
          <a:p>
            <a:pPr lvl="1"/>
            <a:r>
              <a:rPr lang="en-US"/>
              <a:t>Essential PI </a:t>
            </a:r>
            <a:r>
              <a:rPr lang="en-US" b="1"/>
              <a:t>must</a:t>
            </a:r>
            <a:r>
              <a:rPr lang="en-US"/>
              <a:t> occur in any cover</a:t>
            </a:r>
          </a:p>
          <a:p>
            <a:pPr lvl="1"/>
            <a:r>
              <a:rPr lang="en-US"/>
              <a:t>y=ab+ac+b/c</a:t>
            </a:r>
          </a:p>
          <a:p>
            <a:pPr lvl="1"/>
            <a:r>
              <a:rPr lang="en-US"/>
              <a:t>ab  11-   110 111 </a:t>
            </a:r>
          </a:p>
          <a:p>
            <a:pPr lvl="1"/>
            <a:r>
              <a:rPr lang="en-US"/>
              <a:t>ac  1-1   101 111</a:t>
            </a:r>
          </a:p>
          <a:p>
            <a:pPr lvl="1"/>
            <a:r>
              <a:rPr lang="en-US"/>
              <a:t>b/c -10   110 010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0" y="45720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* essential (only 101)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48200" y="5105400"/>
            <a:ext cx="303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* essential (only 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  <p:bldP spid="2560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9BF96-5686-B847-8489-6513D0CA85A9}" type="slidenum">
              <a:rPr lang="en-US"/>
              <a:pPr/>
              <a:t>38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Primes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Start with minterms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on-set and dc-set</a:t>
            </a:r>
          </a:p>
          <a:p>
            <a:pPr>
              <a:lnSpc>
                <a:spcPct val="90000"/>
              </a:lnSpc>
            </a:pPr>
            <a:r>
              <a:rPr lang="en-US" sz="2800"/>
              <a:t>merge pairs (distance one apart)</a:t>
            </a:r>
          </a:p>
          <a:p>
            <a:pPr>
              <a:lnSpc>
                <a:spcPct val="90000"/>
              </a:lnSpc>
            </a:pPr>
            <a:r>
              <a:rPr lang="en-US" sz="2800"/>
              <a:t>for each pair merged,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mark source cubes as covered</a:t>
            </a:r>
          </a:p>
          <a:p>
            <a:pPr>
              <a:lnSpc>
                <a:spcPct val="90000"/>
              </a:lnSpc>
            </a:pPr>
            <a:r>
              <a:rPr lang="en-US" sz="2400"/>
              <a:t>repeat merging for resulting cube set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until no more merging possible</a:t>
            </a:r>
          </a:p>
          <a:p>
            <a:pPr>
              <a:lnSpc>
                <a:spcPct val="90000"/>
              </a:lnSpc>
            </a:pPr>
            <a:r>
              <a:rPr lang="en-US" sz="2800"/>
              <a:t>retain all unmarked cubes which aren’t entirely in dc-set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29AD-5636-8848-B1EE-0B3B5CE97FA6}" type="slidenum">
              <a:rPr lang="en-US"/>
              <a:pPr/>
              <a:t>39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Prime Example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41325" y="2098675"/>
            <a:ext cx="1250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0  0000</a:t>
            </a:r>
          </a:p>
          <a:p>
            <a:r>
              <a:rPr lang="en-US"/>
              <a:t> 5  0101 </a:t>
            </a:r>
          </a:p>
          <a:p>
            <a:r>
              <a:rPr lang="en-US"/>
              <a:t> 7  0111</a:t>
            </a:r>
          </a:p>
          <a:p>
            <a:r>
              <a:rPr lang="en-US"/>
              <a:t> 8  1000</a:t>
            </a:r>
          </a:p>
          <a:p>
            <a:r>
              <a:rPr lang="en-US"/>
              <a:t> 9  1001</a:t>
            </a:r>
          </a:p>
          <a:p>
            <a:r>
              <a:rPr lang="en-US"/>
              <a:t>10 1010</a:t>
            </a:r>
          </a:p>
          <a:p>
            <a:r>
              <a:rPr lang="en-US"/>
              <a:t>11 1011</a:t>
            </a:r>
          </a:p>
          <a:p>
            <a:r>
              <a:rPr lang="en-US"/>
              <a:t>14 1110</a:t>
            </a:r>
          </a:p>
          <a:p>
            <a:r>
              <a:rPr lang="en-US"/>
              <a:t>15 1111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3429000"/>
            <a:ext cx="5740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(in-class assignments, back of </a:t>
            </a:r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sheet;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 record solutions on board.)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209800"/>
            <a:ext cx="3280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Note this is </a:t>
            </a:r>
            <a:r>
              <a:rPr lang="en-US" dirty="0" err="1" smtClean="0">
                <a:latin typeface="+mn-lt"/>
              </a:rPr>
              <a:t>preclass</a:t>
            </a:r>
            <a:r>
              <a:rPr lang="en-US" dirty="0" smtClean="0">
                <a:latin typeface="+mn-lt"/>
              </a:rPr>
              <a:t> 3.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1EE71-88C0-4C4C-9D7B-D17FAE51125B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EDA Use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Minimum size PLA, PAL, …</a:t>
            </a:r>
          </a:p>
          <a:p>
            <a:pPr lvl="1"/>
            <a:r>
              <a:rPr lang="en-US"/>
              <a:t>Programmable Logic Array</a:t>
            </a:r>
          </a:p>
          <a:p>
            <a:pPr lvl="1"/>
            <a:r>
              <a:rPr lang="en-US"/>
              <a:t>Programmable Array Logic</a:t>
            </a:r>
          </a:p>
          <a:p>
            <a:r>
              <a:rPr lang="en-US"/>
              <a:t>Minimum number of gates for two-level implementation</a:t>
            </a:r>
          </a:p>
          <a:p>
            <a:r>
              <a:rPr lang="en-US"/>
              <a:t>Starting point for multi-level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AB39C-BC7A-8842-B5D5-46F5407085D2}" type="slidenum">
              <a:rPr lang="en-US"/>
              <a:pPr/>
              <a:t>40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Prime Example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1250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0  0000</a:t>
            </a:r>
          </a:p>
          <a:p>
            <a:r>
              <a:rPr lang="en-US"/>
              <a:t> 5  0101 </a:t>
            </a:r>
          </a:p>
          <a:p>
            <a:r>
              <a:rPr lang="en-US"/>
              <a:t> 7  0111</a:t>
            </a:r>
          </a:p>
          <a:p>
            <a:r>
              <a:rPr lang="en-US"/>
              <a:t> 8  1000</a:t>
            </a:r>
          </a:p>
          <a:p>
            <a:r>
              <a:rPr lang="en-US"/>
              <a:t> 9  1001</a:t>
            </a:r>
          </a:p>
          <a:p>
            <a:r>
              <a:rPr lang="en-US"/>
              <a:t>10 1010</a:t>
            </a:r>
          </a:p>
          <a:p>
            <a:r>
              <a:rPr lang="en-US"/>
              <a:t>11 1011</a:t>
            </a:r>
          </a:p>
          <a:p>
            <a:r>
              <a:rPr lang="en-US"/>
              <a:t>14 1110</a:t>
            </a:r>
          </a:p>
          <a:p>
            <a:r>
              <a:rPr lang="en-US"/>
              <a:t>15 1111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79725" y="2022475"/>
            <a:ext cx="1657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0, 8  -000</a:t>
            </a:r>
          </a:p>
          <a:p>
            <a:r>
              <a:rPr lang="en-US" dirty="0"/>
              <a:t> 5, 7  01-1</a:t>
            </a:r>
          </a:p>
          <a:p>
            <a:r>
              <a:rPr lang="en-US" dirty="0"/>
              <a:t> 7,15 -111</a:t>
            </a:r>
          </a:p>
          <a:p>
            <a:r>
              <a:rPr lang="en-US" dirty="0"/>
              <a:t> 8, 9  100-</a:t>
            </a:r>
          </a:p>
          <a:p>
            <a:r>
              <a:rPr lang="en-US" dirty="0"/>
              <a:t> 8,10 10-0</a:t>
            </a:r>
          </a:p>
          <a:p>
            <a:r>
              <a:rPr lang="en-US" dirty="0"/>
              <a:t> 9,11 10-1</a:t>
            </a:r>
          </a:p>
          <a:p>
            <a:r>
              <a:rPr lang="en-US" dirty="0"/>
              <a:t>10,11 101-</a:t>
            </a:r>
          </a:p>
          <a:p>
            <a:r>
              <a:rPr lang="en-US" dirty="0"/>
              <a:t>10,14 1-10</a:t>
            </a:r>
          </a:p>
          <a:p>
            <a:r>
              <a:rPr lang="en-US" dirty="0"/>
              <a:t>11,15 1-11</a:t>
            </a:r>
          </a:p>
          <a:p>
            <a:r>
              <a:rPr lang="en-US" dirty="0"/>
              <a:t>14,15 111-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247C6-CCD6-2F42-A2DD-FAC4B612EDBB}" type="slidenum">
              <a:rPr lang="en-US"/>
              <a:pPr/>
              <a:t>41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Compute Prime Example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12509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 0  0000</a:t>
            </a:r>
          </a:p>
          <a:p>
            <a:r>
              <a:rPr lang="en-US" dirty="0"/>
              <a:t> 5  0101 </a:t>
            </a:r>
          </a:p>
          <a:p>
            <a:r>
              <a:rPr lang="en-US" dirty="0"/>
              <a:t> 7  0111</a:t>
            </a:r>
          </a:p>
          <a:p>
            <a:r>
              <a:rPr lang="en-US" dirty="0"/>
              <a:t> 8  1000</a:t>
            </a:r>
          </a:p>
          <a:p>
            <a:r>
              <a:rPr lang="en-US" dirty="0"/>
              <a:t> 9  1001</a:t>
            </a:r>
          </a:p>
          <a:p>
            <a:r>
              <a:rPr lang="en-US" dirty="0"/>
              <a:t>10 1010</a:t>
            </a:r>
          </a:p>
          <a:p>
            <a:r>
              <a:rPr lang="en-US" dirty="0"/>
              <a:t>11 1011</a:t>
            </a:r>
          </a:p>
          <a:p>
            <a:r>
              <a:rPr lang="en-US" dirty="0"/>
              <a:t>14 1110</a:t>
            </a:r>
          </a:p>
          <a:p>
            <a:r>
              <a:rPr lang="en-US" dirty="0"/>
              <a:t>15 1111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581400" y="2057400"/>
            <a:ext cx="1504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0, 8  -000</a:t>
            </a:r>
          </a:p>
          <a:p>
            <a:r>
              <a:rPr lang="en-US"/>
              <a:t> 5, 7  01-1</a:t>
            </a:r>
          </a:p>
          <a:p>
            <a:r>
              <a:rPr lang="en-US"/>
              <a:t> 7,15 -111</a:t>
            </a:r>
          </a:p>
          <a:p>
            <a:r>
              <a:rPr lang="en-US"/>
              <a:t> 8, 9  100-</a:t>
            </a:r>
          </a:p>
          <a:p>
            <a:r>
              <a:rPr lang="en-US"/>
              <a:t> 8,10 10-0</a:t>
            </a:r>
          </a:p>
          <a:p>
            <a:r>
              <a:rPr lang="en-US"/>
              <a:t> 9,11 10-1</a:t>
            </a:r>
          </a:p>
          <a:p>
            <a:r>
              <a:rPr lang="en-US"/>
              <a:t>10,11 101-</a:t>
            </a:r>
          </a:p>
          <a:p>
            <a:r>
              <a:rPr lang="en-US"/>
              <a:t>10,14 1-10</a:t>
            </a:r>
          </a:p>
          <a:p>
            <a:r>
              <a:rPr lang="en-US"/>
              <a:t>11,15 1-11</a:t>
            </a:r>
          </a:p>
          <a:p>
            <a:r>
              <a:rPr lang="en-US"/>
              <a:t>14,15 111-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848600" y="1905000"/>
            <a:ext cx="876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/b/c/d</a:t>
            </a:r>
          </a:p>
          <a:p>
            <a:r>
              <a:rPr lang="en-US"/>
              <a:t>/abd</a:t>
            </a:r>
          </a:p>
          <a:p>
            <a:r>
              <a:rPr lang="en-US"/>
              <a:t>bcd</a:t>
            </a:r>
          </a:p>
          <a:p>
            <a:r>
              <a:rPr lang="en-US"/>
              <a:t>a/b</a:t>
            </a:r>
          </a:p>
          <a:p>
            <a:r>
              <a:rPr lang="en-US"/>
              <a:t>ac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752600" y="2057400"/>
            <a:ext cx="1657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0, 8  -000</a:t>
            </a:r>
          </a:p>
          <a:p>
            <a:r>
              <a:rPr lang="en-US"/>
              <a:t> 5, 7  01-1</a:t>
            </a:r>
          </a:p>
          <a:p>
            <a:r>
              <a:rPr lang="en-US"/>
              <a:t> 7,15 -111</a:t>
            </a:r>
          </a:p>
          <a:p>
            <a:r>
              <a:rPr lang="en-US"/>
              <a:t> 8, 9  100-</a:t>
            </a:r>
          </a:p>
          <a:p>
            <a:r>
              <a:rPr lang="en-US"/>
              <a:t> 8,10 10-0</a:t>
            </a:r>
          </a:p>
          <a:p>
            <a:r>
              <a:rPr lang="en-US"/>
              <a:t> 9,11 10-1</a:t>
            </a:r>
          </a:p>
          <a:p>
            <a:r>
              <a:rPr lang="en-US"/>
              <a:t>10,11 101-</a:t>
            </a:r>
          </a:p>
          <a:p>
            <a:r>
              <a:rPr lang="en-US"/>
              <a:t>10,14 1-10</a:t>
            </a:r>
          </a:p>
          <a:p>
            <a:r>
              <a:rPr lang="en-US"/>
              <a:t>11,15 1-11</a:t>
            </a:r>
          </a:p>
          <a:p>
            <a:r>
              <a:rPr lang="en-US"/>
              <a:t>14,15 111-  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429000" y="19050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696200" y="1981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181600" y="3581400"/>
            <a:ext cx="2139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8, 9,10,11   10--</a:t>
            </a:r>
          </a:p>
          <a:p>
            <a:endParaRPr lang="en-US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257800" y="4572000"/>
            <a:ext cx="229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10,11,14,15  1-1-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733800" y="3581400"/>
            <a:ext cx="1219200" cy="68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581400" y="5410200"/>
            <a:ext cx="15240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81400" y="4343400"/>
            <a:ext cx="1524000" cy="381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657600" y="33528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657600" y="48768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657600" y="5181600"/>
            <a:ext cx="1371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 autoUpdateAnimBg="0"/>
      <p:bldP spid="29706" grpId="0"/>
      <p:bldP spid="29707" grpId="0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A6F09-9F15-3E41-97C0-B203D1EC60C4}" type="slidenum">
              <a:rPr lang="en-US"/>
              <a:pPr/>
              <a:t>42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Covering Matrix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US"/>
              <a:t>Minterms </a:t>
            </a:r>
            <a:r>
              <a:rPr lang="en-US">
                <a:sym typeface="Symbol" charset="2"/>
              </a:rPr>
              <a:t></a:t>
            </a:r>
            <a:r>
              <a:rPr lang="en-US"/>
              <a:t> Prime Implicants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0814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/b/c/d   /abd  bcd  a/b  ac </a:t>
            </a:r>
          </a:p>
          <a:p>
            <a:r>
              <a:rPr lang="en-US"/>
              <a:t>0000      X</a:t>
            </a:r>
          </a:p>
          <a:p>
            <a:r>
              <a:rPr lang="en-US"/>
              <a:t>0101                X</a:t>
            </a:r>
          </a:p>
          <a:p>
            <a:r>
              <a:rPr lang="en-US"/>
              <a:t>0111                X     X</a:t>
            </a:r>
          </a:p>
          <a:p>
            <a:r>
              <a:rPr lang="en-US"/>
              <a:t>1000      X                      X</a:t>
            </a:r>
          </a:p>
          <a:p>
            <a:r>
              <a:rPr lang="en-US"/>
              <a:t>1001                               X</a:t>
            </a:r>
          </a:p>
          <a:p>
            <a:r>
              <a:rPr lang="en-US"/>
              <a:t>1010                               X     X</a:t>
            </a:r>
          </a:p>
          <a:p>
            <a:r>
              <a:rPr lang="en-US"/>
              <a:t>1011                               X     X</a:t>
            </a:r>
          </a:p>
          <a:p>
            <a:r>
              <a:rPr lang="en-US"/>
              <a:t>1110                                       X</a:t>
            </a:r>
          </a:p>
          <a:p>
            <a:r>
              <a:rPr lang="en-US"/>
              <a:t>1111                        X            X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934200" y="2286000"/>
            <a:ext cx="19256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charset="0"/>
              </a:rPr>
              <a:t>Goal:</a:t>
            </a:r>
          </a:p>
          <a:p>
            <a:r>
              <a:rPr lang="en-US" sz="2800">
                <a:latin typeface="Arial" charset="0"/>
              </a:rPr>
              <a:t>   minimum</a:t>
            </a:r>
          </a:p>
          <a:p>
            <a:r>
              <a:rPr lang="en-US" sz="2800">
                <a:latin typeface="Arial" charset="0"/>
              </a:rPr>
              <a:t>    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BF8CB-84A2-024B-9AE7-DD4C8C7A7F11}" type="slidenum">
              <a:rPr lang="en-US"/>
              <a:pPr/>
              <a:t>43</a:t>
            </a:fld>
            <a:endParaRPr lang="en-US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400800" y="2971800"/>
            <a:ext cx="457200" cy="388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943600" y="2971800"/>
            <a:ext cx="457200" cy="388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48200" y="3048000"/>
            <a:ext cx="685800" cy="3810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657600" y="3048000"/>
            <a:ext cx="990600" cy="3810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743200" y="3581400"/>
            <a:ext cx="449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743200" y="6096000"/>
            <a:ext cx="449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743200" y="5029200"/>
            <a:ext cx="449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743200" y="3962400"/>
            <a:ext cx="4495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Reduction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pick essential PI</a:t>
            </a:r>
          </a:p>
          <a:p>
            <a:pPr lvl="1"/>
            <a:r>
              <a:rPr lang="en-US"/>
              <a:t>pick and eliminate row and column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895600" y="3114675"/>
            <a:ext cx="40814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/b/c/d   /abd  bcd  a/b  ac </a:t>
            </a:r>
          </a:p>
          <a:p>
            <a:r>
              <a:rPr lang="en-US"/>
              <a:t>0000      X</a:t>
            </a:r>
          </a:p>
          <a:p>
            <a:r>
              <a:rPr lang="en-US"/>
              <a:t>0101                X</a:t>
            </a:r>
          </a:p>
          <a:p>
            <a:r>
              <a:rPr lang="en-US"/>
              <a:t>0111                X     X</a:t>
            </a:r>
          </a:p>
          <a:p>
            <a:r>
              <a:rPr lang="en-US"/>
              <a:t>1000      X                      X</a:t>
            </a:r>
          </a:p>
          <a:p>
            <a:r>
              <a:rPr lang="en-US"/>
              <a:t>1001                               X</a:t>
            </a:r>
          </a:p>
          <a:p>
            <a:r>
              <a:rPr lang="en-US"/>
              <a:t>1010                               X     X</a:t>
            </a:r>
          </a:p>
          <a:p>
            <a:r>
              <a:rPr lang="en-US"/>
              <a:t>1011                               X     X</a:t>
            </a:r>
          </a:p>
          <a:p>
            <a:r>
              <a:rPr lang="en-US"/>
              <a:t>1110                                       X</a:t>
            </a:r>
          </a:p>
          <a:p>
            <a:r>
              <a:rPr lang="en-US"/>
              <a:t>1111                        X           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1981200"/>
            <a:ext cx="2278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Which essential?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8E18-06A2-9545-AFF9-879E65FB5EC9}" type="slidenum">
              <a:rPr lang="en-US"/>
              <a:pPr/>
              <a:t>44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Reduction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case:</a:t>
            </a:r>
          </a:p>
          <a:p>
            <a:pPr lvl="1"/>
            <a:r>
              <a:rPr lang="en-US" dirty="0"/>
              <a:t>Cover determined by </a:t>
            </a:r>
            <a:r>
              <a:rPr lang="en-US" dirty="0" smtClean="0"/>
              <a:t>essentials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Preclass</a:t>
            </a:r>
            <a:r>
              <a:rPr lang="en-US" dirty="0" smtClean="0">
                <a:solidFill>
                  <a:schemeClr val="accent2"/>
                </a:solidFill>
              </a:rPr>
              <a:t> 3: </a:t>
            </a:r>
            <a:r>
              <a:rPr lang="en-US" dirty="0" err="1" smtClean="0">
                <a:solidFill>
                  <a:schemeClr val="accent2"/>
                </a:solidFill>
              </a:rPr>
              <a:t>ac+a/b+/abd+/b/c/d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General case:</a:t>
            </a:r>
          </a:p>
          <a:p>
            <a:pPr lvl="1"/>
            <a:r>
              <a:rPr lang="en-US" dirty="0"/>
              <a:t>Reduces size of </a:t>
            </a:r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7394-C0EB-C140-97FB-82AAEB8A1DB1}" type="slidenum">
              <a:rPr lang="en-US"/>
              <a:pPr/>
              <a:t>45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419600" y="3733800"/>
            <a:ext cx="9144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90800" y="3733800"/>
            <a:ext cx="9144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Dominators: Column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column (PI) covers the same or strictly more than another column</a:t>
            </a:r>
          </a:p>
          <a:p>
            <a:pPr lvl="1"/>
            <a:r>
              <a:rPr lang="en-US"/>
              <a:t>can remove </a:t>
            </a:r>
            <a:r>
              <a:rPr lang="en-US" b="1"/>
              <a:t>dominated</a:t>
            </a:r>
            <a:r>
              <a:rPr lang="en-US"/>
              <a:t> column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812925" y="3927475"/>
            <a:ext cx="3444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B  C  D  E  F  G  H</a:t>
            </a:r>
          </a:p>
          <a:p>
            <a:r>
              <a:rPr lang="en-US"/>
              <a:t>0101    X  X</a:t>
            </a:r>
          </a:p>
          <a:p>
            <a:r>
              <a:rPr lang="en-US"/>
              <a:t>0111         X  X</a:t>
            </a:r>
          </a:p>
          <a:p>
            <a:r>
              <a:rPr lang="en-US"/>
              <a:t>1000                           X  X</a:t>
            </a:r>
          </a:p>
          <a:p>
            <a:r>
              <a:rPr lang="en-US"/>
              <a:t>1010                      X  X</a:t>
            </a:r>
          </a:p>
          <a:p>
            <a:r>
              <a:rPr lang="en-US"/>
              <a:t>1110                  X  X</a:t>
            </a:r>
          </a:p>
          <a:p>
            <a:r>
              <a:rPr lang="en-US"/>
              <a:t>1111             X  X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384925" y="3698875"/>
            <a:ext cx="209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C dominates B</a:t>
            </a:r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400800" y="4648200"/>
            <a:ext cx="16932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Any others?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477000" y="5334000"/>
            <a:ext cx="214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G dominates 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9" grpId="0" autoUpdateAnimBg="0"/>
      <p:bldP spid="33800" grpId="0" autoUpdateAnimBg="0"/>
      <p:bldP spid="12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99352-2B7F-2648-BC4A-B814D71D9F1B}" type="slidenum">
              <a:rPr lang="en-US"/>
              <a:pPr/>
              <a:t>46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Dominators: Column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 column (PI) covers the same or strictly more than another column</a:t>
            </a:r>
          </a:p>
          <a:p>
            <a:pPr lvl="1"/>
            <a:r>
              <a:rPr lang="en-US"/>
              <a:t>can remove </a:t>
            </a:r>
            <a:r>
              <a:rPr lang="en-US" b="1"/>
              <a:t>dominated</a:t>
            </a:r>
            <a:r>
              <a:rPr lang="en-US"/>
              <a:t> column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685800" y="3505200"/>
            <a:ext cx="3521075" cy="3124200"/>
            <a:chOff x="1142" y="2352"/>
            <a:chExt cx="2218" cy="1968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784" y="2352"/>
              <a:ext cx="576" cy="19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1632" y="2352"/>
              <a:ext cx="576" cy="19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142" y="2474"/>
              <a:ext cx="2170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           B  C  D  E  F  G  H</a:t>
              </a:r>
            </a:p>
            <a:p>
              <a:r>
                <a:rPr lang="en-US"/>
                <a:t>0101    X  X</a:t>
              </a:r>
            </a:p>
            <a:p>
              <a:r>
                <a:rPr lang="en-US"/>
                <a:t>0111         X  X</a:t>
              </a:r>
            </a:p>
            <a:p>
              <a:r>
                <a:rPr lang="en-US"/>
                <a:t>1000                           X  X</a:t>
              </a:r>
            </a:p>
            <a:p>
              <a:r>
                <a:rPr lang="en-US"/>
                <a:t>1010                      X  X</a:t>
              </a:r>
            </a:p>
            <a:p>
              <a:r>
                <a:rPr lang="en-US"/>
                <a:t>1110                  X  X</a:t>
              </a:r>
            </a:p>
            <a:p>
              <a:r>
                <a:rPr lang="en-US"/>
                <a:t>1111             X  X</a:t>
              </a:r>
            </a:p>
          </p:txBody>
        </p:sp>
      </p:grp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34000" y="3505200"/>
            <a:ext cx="2936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 C  D  E  F  G  </a:t>
            </a:r>
          </a:p>
          <a:p>
            <a:r>
              <a:rPr lang="en-US"/>
              <a:t>0101     X</a:t>
            </a:r>
          </a:p>
          <a:p>
            <a:r>
              <a:rPr lang="en-US"/>
              <a:t>0111     X  X</a:t>
            </a:r>
          </a:p>
          <a:p>
            <a:r>
              <a:rPr lang="en-US"/>
              <a:t>1000                        X</a:t>
            </a:r>
          </a:p>
          <a:p>
            <a:r>
              <a:rPr lang="en-US"/>
              <a:t>1010                   X  X</a:t>
            </a:r>
          </a:p>
          <a:p>
            <a:r>
              <a:rPr lang="en-US"/>
              <a:t>1110              X  X</a:t>
            </a:r>
          </a:p>
          <a:p>
            <a:r>
              <a:rPr lang="en-US"/>
              <a:t>1111         X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209-10BB-3A48-9E92-C308B899156D}" type="slidenum">
              <a:rPr lang="en-US"/>
              <a:pPr/>
              <a:t>47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" y="4572000"/>
            <a:ext cx="3581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57200" y="3810000"/>
            <a:ext cx="3581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Essentials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Dominance reduction may yield new Essential PIs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2936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 C  D  E  F  G  </a:t>
            </a:r>
          </a:p>
          <a:p>
            <a:r>
              <a:rPr lang="en-US"/>
              <a:t>0101     X</a:t>
            </a:r>
          </a:p>
          <a:p>
            <a:r>
              <a:rPr lang="en-US"/>
              <a:t>0111     X  X</a:t>
            </a:r>
          </a:p>
          <a:p>
            <a:r>
              <a:rPr lang="en-US"/>
              <a:t>1000                        X</a:t>
            </a:r>
          </a:p>
          <a:p>
            <a:r>
              <a:rPr lang="en-US"/>
              <a:t>1010                   X  X</a:t>
            </a:r>
          </a:p>
          <a:p>
            <a:r>
              <a:rPr lang="en-US"/>
              <a:t>1110              X  X</a:t>
            </a:r>
          </a:p>
          <a:p>
            <a:r>
              <a:rPr lang="en-US"/>
              <a:t>1111         X  X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257800" y="4038600"/>
            <a:ext cx="2936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 C  D  E  F  G  </a:t>
            </a:r>
          </a:p>
          <a:p>
            <a:r>
              <a:rPr lang="en-US"/>
              <a:t>1110              X  X</a:t>
            </a:r>
          </a:p>
          <a:p>
            <a:r>
              <a:rPr lang="en-US"/>
              <a:t>1111         X  X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937125" y="3317875"/>
            <a:ext cx="240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C,G now essential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791200" y="5486400"/>
            <a:ext cx="275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 dominates D and F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638800" y="6096000"/>
            <a:ext cx="230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Cover = {C,E,G}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667000"/>
            <a:ext cx="2329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What’s essential?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5181600"/>
            <a:ext cx="159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now?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7" grpId="0" autoUpdateAnimBg="0"/>
      <p:bldP spid="35848" grpId="0" autoUpdateAnimBg="0"/>
      <p:bldP spid="35849" grpId="0" autoUpdateAnimBg="0"/>
      <p:bldP spid="35850" grpId="0" autoUpdateAnimBg="0"/>
      <p:bldP spid="14" grpId="0"/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DD96-DF9D-A640-82CE-C0224746FC41}" type="slidenum">
              <a:rPr lang="en-US"/>
              <a:pPr/>
              <a:t>48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Dominators: Row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/>
              <a:t>If a row has the same (or strictly more) PIs than another row, the larger row dominantes</a:t>
            </a:r>
          </a:p>
          <a:p>
            <a:pPr lvl="1"/>
            <a:r>
              <a:rPr lang="en-US"/>
              <a:t>we can remove the </a:t>
            </a:r>
            <a:r>
              <a:rPr lang="en-US" b="1"/>
              <a:t>dominating</a:t>
            </a:r>
            <a:r>
              <a:rPr lang="en-US"/>
              <a:t> row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(NOTE OPPOSITE OF COLUMN CASE)</a:t>
            </a:r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2936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 C  D  E  F  G  </a:t>
            </a:r>
          </a:p>
          <a:p>
            <a:r>
              <a:rPr lang="en-US"/>
              <a:t>0101     X</a:t>
            </a:r>
          </a:p>
          <a:p>
            <a:r>
              <a:rPr lang="en-US"/>
              <a:t>0111     X  X</a:t>
            </a:r>
          </a:p>
          <a:p>
            <a:r>
              <a:rPr lang="en-US"/>
              <a:t>1000                        X</a:t>
            </a:r>
          </a:p>
          <a:p>
            <a:r>
              <a:rPr lang="en-US"/>
              <a:t>1010                   X  X</a:t>
            </a:r>
          </a:p>
          <a:p>
            <a:r>
              <a:rPr lang="en-US"/>
              <a:t>1110              X  X</a:t>
            </a:r>
          </a:p>
          <a:p>
            <a:r>
              <a:rPr lang="en-US"/>
              <a:t>1111         X  X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013325" y="4079875"/>
            <a:ext cx="280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0111 dominates 0101</a:t>
            </a:r>
          </a:p>
          <a:p>
            <a:r>
              <a:rPr lang="en-US"/>
              <a:t>   remove 0111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105400" y="5334000"/>
            <a:ext cx="2806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1010 dominates 1000</a:t>
            </a:r>
          </a:p>
          <a:p>
            <a:r>
              <a:rPr lang="en-US" dirty="0"/>
              <a:t>   remove 1010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685800" y="48006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09600" y="55626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486400" y="4876800"/>
            <a:ext cx="1141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Others?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0" grpId="0" autoUpdateAnimBg="0"/>
      <p:bldP spid="36871" grpId="0" animBg="1"/>
      <p:bldP spid="36872" grpId="0" animBg="1"/>
      <p:bldP spid="12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AFCB-0CEA-9A45-A46E-D2493CE08766}" type="slidenum">
              <a:rPr lang="en-US"/>
              <a:pPr/>
              <a:t>49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Cyclic Core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After applying reductions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essential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column dominators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row dominators</a:t>
            </a:r>
          </a:p>
          <a:p>
            <a:pPr>
              <a:lnSpc>
                <a:spcPct val="90000"/>
              </a:lnSpc>
            </a:pPr>
            <a:r>
              <a:rPr lang="en-US" dirty="0"/>
              <a:t>May still have a non-trivial covering matrix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How do we move forward from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9656-C29F-D04E-8CDC-A04D7D3674BC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Programmable</a:t>
            </a:r>
            <a:r>
              <a:rPr lang="en-US" dirty="0" smtClean="0"/>
              <a:t> Logic Arrays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/>
              <a:t>PLAs</a:t>
            </a:r>
            <a:r>
              <a:rPr lang="en-US" dirty="0"/>
              <a:t>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060E-98CB-1246-89A0-2E8C91115465}" type="slidenum">
              <a:rPr lang="en-US"/>
              <a:pPr/>
              <a:t>50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736725" y="2174875"/>
            <a:ext cx="39020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A  B  C  D  E   F  G   H</a:t>
            </a:r>
          </a:p>
          <a:p>
            <a:r>
              <a:rPr lang="en-US"/>
              <a:t>0000   X                               X</a:t>
            </a:r>
          </a:p>
          <a:p>
            <a:r>
              <a:rPr lang="en-US"/>
              <a:t>0001   X  X</a:t>
            </a:r>
          </a:p>
          <a:p>
            <a:r>
              <a:rPr lang="en-US"/>
              <a:t>0101        X  X</a:t>
            </a:r>
          </a:p>
          <a:p>
            <a:r>
              <a:rPr lang="en-US"/>
              <a:t>0111             X  X</a:t>
            </a:r>
          </a:p>
          <a:p>
            <a:r>
              <a:rPr lang="en-US"/>
              <a:t>1000                                 X  X</a:t>
            </a:r>
          </a:p>
          <a:p>
            <a:r>
              <a:rPr lang="en-US"/>
              <a:t>1010                            X  X</a:t>
            </a:r>
          </a:p>
          <a:p>
            <a:r>
              <a:rPr lang="en-US"/>
              <a:t>1110                       X  X</a:t>
            </a:r>
          </a:p>
          <a:p>
            <a:r>
              <a:rPr lang="en-US"/>
              <a:t>1111                  X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0CE1A-6A34-5E45-9DB9-2A03D54F7AEB}" type="slidenum">
              <a:rPr lang="en-US"/>
              <a:pPr/>
              <a:t>51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Cyclic Core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Cannot select (e.g. essential) or exclude (e.g. dominated) a PI definitively.</a:t>
            </a:r>
          </a:p>
          <a:p>
            <a:r>
              <a:rPr lang="en-US"/>
              <a:t>Make a guess</a:t>
            </a:r>
          </a:p>
          <a:p>
            <a:pPr lvl="1"/>
            <a:r>
              <a:rPr lang="en-US"/>
              <a:t>A in cover</a:t>
            </a:r>
          </a:p>
          <a:p>
            <a:pPr lvl="1"/>
            <a:r>
              <a:rPr lang="en-US"/>
              <a:t>A not in cover</a:t>
            </a:r>
          </a:p>
          <a:p>
            <a:r>
              <a:rPr lang="en-US"/>
              <a:t>Proceed from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2B88-FFE1-5B49-B679-0961FA445D5F}" type="slidenum">
              <a:rPr lang="en-US"/>
              <a:pPr/>
              <a:t>52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838200" y="2743200"/>
            <a:ext cx="4038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40964" name="Group 4"/>
          <p:cNvGrpSpPr>
            <a:grpSpLocks/>
          </p:cNvGrpSpPr>
          <p:nvPr/>
        </p:nvGrpSpPr>
        <p:grpSpPr bwMode="auto">
          <a:xfrm>
            <a:off x="838200" y="2286000"/>
            <a:ext cx="3902075" cy="3540125"/>
            <a:chOff x="1094" y="1370"/>
            <a:chExt cx="2458" cy="2230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1632" y="1392"/>
              <a:ext cx="240" cy="22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1094" y="1370"/>
              <a:ext cx="2458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          A  B  C  D  E   F  G   H</a:t>
              </a:r>
            </a:p>
            <a:p>
              <a:r>
                <a:rPr lang="en-US"/>
                <a:t>0000   X                               X</a:t>
              </a:r>
            </a:p>
            <a:p>
              <a:r>
                <a:rPr lang="en-US"/>
                <a:t>0001   X  X</a:t>
              </a:r>
            </a:p>
            <a:p>
              <a:r>
                <a:rPr lang="en-US"/>
                <a:t>0101        X  X</a:t>
              </a:r>
            </a:p>
            <a:p>
              <a:r>
                <a:rPr lang="en-US"/>
                <a:t>0111             X  X</a:t>
              </a:r>
            </a:p>
            <a:p>
              <a:r>
                <a:rPr lang="en-US"/>
                <a:t>1000                                 X  X</a:t>
              </a:r>
            </a:p>
            <a:p>
              <a:r>
                <a:rPr lang="en-US"/>
                <a:t>1010                            X  X</a:t>
              </a:r>
            </a:p>
            <a:p>
              <a:r>
                <a:rPr lang="en-US"/>
                <a:t>1110                       X  X</a:t>
              </a:r>
            </a:p>
            <a:p>
              <a:r>
                <a:rPr lang="en-US"/>
                <a:t>1111                  X  X</a:t>
              </a:r>
            </a:p>
          </p:txBody>
        </p:sp>
      </p:grp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410200" y="2971800"/>
            <a:ext cx="3444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B  C  D  E  F  G  H</a:t>
            </a:r>
          </a:p>
          <a:p>
            <a:r>
              <a:rPr lang="en-US"/>
              <a:t>0101    X  X</a:t>
            </a:r>
          </a:p>
          <a:p>
            <a:r>
              <a:rPr lang="en-US"/>
              <a:t>0111         X  X</a:t>
            </a:r>
          </a:p>
          <a:p>
            <a:r>
              <a:rPr lang="en-US"/>
              <a:t>1000                           X  X</a:t>
            </a:r>
          </a:p>
          <a:p>
            <a:r>
              <a:rPr lang="en-US"/>
              <a:t>1010                      X  X</a:t>
            </a:r>
          </a:p>
          <a:p>
            <a:r>
              <a:rPr lang="en-US"/>
              <a:t>1110                  X  X</a:t>
            </a:r>
          </a:p>
          <a:p>
            <a:r>
              <a:rPr lang="en-US"/>
              <a:t>1111             X  X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257800" y="2209800"/>
            <a:ext cx="210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 in Cover: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0" y="2209800"/>
            <a:ext cx="159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now?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7" grpId="0" autoUpdateAnimBg="0"/>
      <p:bldP spid="40968" grpId="0" autoUpdateAnimBg="0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A41-2D9F-024B-89BB-B53841ACFF44}" type="slidenum">
              <a:rPr lang="en-US"/>
              <a:pPr/>
              <a:t>53</a:t>
            </a:fld>
            <a:endParaRPr lang="en-US"/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8153400" y="2971800"/>
            <a:ext cx="304800" cy="2895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6781800" y="2971800"/>
            <a:ext cx="304800" cy="2895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838200" y="2743200"/>
            <a:ext cx="40386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838200" y="2286000"/>
            <a:ext cx="3902075" cy="3540125"/>
            <a:chOff x="1094" y="1370"/>
            <a:chExt cx="2458" cy="2230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632" y="1392"/>
              <a:ext cx="240" cy="22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1094" y="1370"/>
              <a:ext cx="2458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          A  B  C  D  E   F  G   H</a:t>
              </a:r>
            </a:p>
            <a:p>
              <a:r>
                <a:rPr lang="en-US"/>
                <a:t>0000   X                               X</a:t>
              </a:r>
            </a:p>
            <a:p>
              <a:r>
                <a:rPr lang="en-US"/>
                <a:t>0001   X  X</a:t>
              </a:r>
            </a:p>
            <a:p>
              <a:r>
                <a:rPr lang="en-US"/>
                <a:t>0101        X  X</a:t>
              </a:r>
            </a:p>
            <a:p>
              <a:r>
                <a:rPr lang="en-US"/>
                <a:t>0111             X  X</a:t>
              </a:r>
            </a:p>
            <a:p>
              <a:r>
                <a:rPr lang="en-US"/>
                <a:t>1000                                 X  X</a:t>
              </a:r>
            </a:p>
            <a:p>
              <a:r>
                <a:rPr lang="en-US"/>
                <a:t>1010                            X  X</a:t>
              </a:r>
            </a:p>
            <a:p>
              <a:r>
                <a:rPr lang="en-US"/>
                <a:t>1110                       X  X</a:t>
              </a:r>
            </a:p>
            <a:p>
              <a:r>
                <a:rPr lang="en-US"/>
                <a:t>1111                  X  X</a:t>
              </a:r>
            </a:p>
          </p:txBody>
        </p:sp>
      </p:grp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410200" y="2971800"/>
            <a:ext cx="3444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B  C  D  E  F  G  H</a:t>
            </a:r>
          </a:p>
          <a:p>
            <a:r>
              <a:rPr lang="en-US"/>
              <a:t>0101    X  X</a:t>
            </a:r>
          </a:p>
          <a:p>
            <a:r>
              <a:rPr lang="en-US"/>
              <a:t>0111         X  X</a:t>
            </a:r>
          </a:p>
          <a:p>
            <a:r>
              <a:rPr lang="en-US"/>
              <a:t>1000                           X  X</a:t>
            </a:r>
          </a:p>
          <a:p>
            <a:r>
              <a:rPr lang="en-US"/>
              <a:t>1010                      X  X</a:t>
            </a:r>
          </a:p>
          <a:p>
            <a:r>
              <a:rPr lang="en-US"/>
              <a:t>1110                  X  X</a:t>
            </a:r>
          </a:p>
          <a:p>
            <a:r>
              <a:rPr lang="en-US"/>
              <a:t>1111             X  X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5257800" y="2209800"/>
            <a:ext cx="210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 in Cover:</a:t>
            </a:r>
            <a:endParaRPr lang="en-US"/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5775325" y="5907088"/>
            <a:ext cx="2217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 dominates B</a:t>
            </a:r>
          </a:p>
          <a:p>
            <a:r>
              <a:rPr lang="en-US">
                <a:latin typeface="Arial" charset="0"/>
              </a:rPr>
              <a:t>G dominates 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52ED2-4A85-CD43-8A1B-4DC30A0FCD94}" type="slidenum">
              <a:rPr lang="en-US"/>
              <a:pPr/>
              <a:t>54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19800" y="2971800"/>
            <a:ext cx="381000" cy="3505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8305800" y="2971800"/>
            <a:ext cx="381000" cy="3505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953000" y="4114800"/>
            <a:ext cx="3733800" cy="304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953000" y="3429000"/>
            <a:ext cx="3733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304800" y="1676400"/>
            <a:ext cx="3902075" cy="3540125"/>
            <a:chOff x="1094" y="1370"/>
            <a:chExt cx="2458" cy="2230"/>
          </a:xfrm>
        </p:grpSpPr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632" y="1392"/>
              <a:ext cx="240" cy="22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1094" y="1370"/>
              <a:ext cx="2458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           A  B  C  D  E   F  G   H</a:t>
              </a:r>
            </a:p>
            <a:p>
              <a:r>
                <a:rPr lang="en-US"/>
                <a:t>0000   X                               X</a:t>
              </a:r>
            </a:p>
            <a:p>
              <a:r>
                <a:rPr lang="en-US"/>
                <a:t>0001   X  X</a:t>
              </a:r>
            </a:p>
            <a:p>
              <a:r>
                <a:rPr lang="en-US"/>
                <a:t>0101        X  X</a:t>
              </a:r>
            </a:p>
            <a:p>
              <a:r>
                <a:rPr lang="en-US"/>
                <a:t>0111             X  X</a:t>
              </a:r>
            </a:p>
            <a:p>
              <a:r>
                <a:rPr lang="en-US"/>
                <a:t>1000                                 X  X</a:t>
              </a:r>
            </a:p>
            <a:p>
              <a:r>
                <a:rPr lang="en-US"/>
                <a:t>1010                            X  X</a:t>
              </a:r>
            </a:p>
            <a:p>
              <a:r>
                <a:rPr lang="en-US"/>
                <a:t>1110                       X  X</a:t>
              </a:r>
            </a:p>
            <a:p>
              <a:r>
                <a:rPr lang="en-US"/>
                <a:t>1111                  X  X</a:t>
              </a:r>
            </a:p>
          </p:txBody>
        </p:sp>
      </p:grp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257800" y="2209800"/>
            <a:ext cx="272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 not in Cover:</a:t>
            </a:r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4953000" y="4876800"/>
            <a:ext cx="3733800" cy="304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876800" y="2971800"/>
            <a:ext cx="39020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             B  C  D  E   F  G   H</a:t>
            </a:r>
          </a:p>
          <a:p>
            <a:r>
              <a:rPr lang="en-US"/>
              <a:t>0000                                     X</a:t>
            </a:r>
          </a:p>
          <a:p>
            <a:r>
              <a:rPr lang="en-US"/>
              <a:t>0001        X</a:t>
            </a:r>
          </a:p>
          <a:p>
            <a:r>
              <a:rPr lang="en-US"/>
              <a:t>0101        X  X</a:t>
            </a:r>
          </a:p>
          <a:p>
            <a:r>
              <a:rPr lang="en-US"/>
              <a:t>0111             X  X</a:t>
            </a:r>
          </a:p>
          <a:p>
            <a:r>
              <a:rPr lang="en-US"/>
              <a:t>1000                                 X  X</a:t>
            </a:r>
          </a:p>
          <a:p>
            <a:r>
              <a:rPr lang="en-US"/>
              <a:t>1010                            X  X</a:t>
            </a:r>
          </a:p>
          <a:p>
            <a:r>
              <a:rPr lang="en-US"/>
              <a:t>1110                       X  X</a:t>
            </a:r>
          </a:p>
          <a:p>
            <a:r>
              <a:rPr lang="en-US"/>
              <a:t>1111                  X 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1752600"/>
            <a:ext cx="159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now?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  <p:bldP spid="41987" grpId="0" animBg="1"/>
      <p:bldP spid="41988" grpId="0" animBg="1"/>
      <p:bldP spid="41989" grpId="0" animBg="1"/>
      <p:bldP spid="41994" grpId="0" autoUpdateAnimBg="0"/>
      <p:bldP spid="41995" grpId="0" animBg="1"/>
      <p:bldP spid="41996" grpId="0" autoUpdateAnimBg="0"/>
      <p:bldP spid="1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B5C4-87C5-244C-9BAF-EE54F1817BEC}" type="slidenum">
              <a:rPr lang="en-US"/>
              <a:pPr/>
              <a:t>55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Basic Two-Level Minimization</a:t>
            </a:r>
            <a:br>
              <a:rPr lang="en-US" sz="4000"/>
            </a:br>
            <a:r>
              <a:rPr lang="en-US" sz="4000"/>
              <a:t>(espresso-exact)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Generate Prime Implicants</a:t>
            </a:r>
          </a:p>
          <a:p>
            <a:r>
              <a:rPr lang="en-US"/>
              <a:t>Reduce (essential, dominators)</a:t>
            </a:r>
          </a:p>
          <a:p>
            <a:r>
              <a:rPr lang="en-US"/>
              <a:t>If not done,</a:t>
            </a:r>
          </a:p>
          <a:p>
            <a:pPr lvl="1"/>
            <a:r>
              <a:rPr lang="en-US"/>
              <a:t>pick a cube</a:t>
            </a:r>
          </a:p>
          <a:p>
            <a:pPr lvl="1"/>
            <a:r>
              <a:rPr lang="en-US"/>
              <a:t>branch (back to reduce) on selected/not</a:t>
            </a:r>
          </a:p>
          <a:p>
            <a:pPr lvl="2"/>
            <a:r>
              <a:rPr lang="en-US" i="1"/>
              <a:t>i.e.</a:t>
            </a:r>
            <a:r>
              <a:rPr lang="en-US"/>
              <a:t> search tree …  branch and bound</a:t>
            </a:r>
          </a:p>
          <a:p>
            <a:r>
              <a:rPr lang="en-US"/>
              <a:t>Save smallest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9879-D96F-B34C-825C-AD8D36817B0E}" type="slidenum">
              <a:rPr lang="en-US"/>
              <a:pPr/>
              <a:t>56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Branching Search</a:t>
            </a:r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4495800" y="2133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37338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25146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2" name="Oval 8"/>
          <p:cNvSpPr>
            <a:spLocks noChangeArrowheads="1"/>
          </p:cNvSpPr>
          <p:nvPr/>
        </p:nvSpPr>
        <p:spPr bwMode="auto">
          <a:xfrm>
            <a:off x="5105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3" name="Oval 9"/>
          <p:cNvSpPr>
            <a:spLocks noChangeArrowheads="1"/>
          </p:cNvSpPr>
          <p:nvPr/>
        </p:nvSpPr>
        <p:spPr bwMode="auto">
          <a:xfrm>
            <a:off x="40386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48768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5" name="Oval 11"/>
          <p:cNvSpPr>
            <a:spLocks noChangeArrowheads="1"/>
          </p:cNvSpPr>
          <p:nvPr/>
        </p:nvSpPr>
        <p:spPr bwMode="auto">
          <a:xfrm>
            <a:off x="60198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35814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7" name="Oval 13"/>
          <p:cNvSpPr>
            <a:spLocks noChangeArrowheads="1"/>
          </p:cNvSpPr>
          <p:nvPr/>
        </p:nvSpPr>
        <p:spPr bwMode="auto">
          <a:xfrm>
            <a:off x="41148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18" name="Oval 14"/>
          <p:cNvSpPr>
            <a:spLocks noChangeArrowheads="1"/>
          </p:cNvSpPr>
          <p:nvPr/>
        </p:nvSpPr>
        <p:spPr bwMode="auto">
          <a:xfrm>
            <a:off x="30480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20" name="Oval 16"/>
          <p:cNvSpPr>
            <a:spLocks noChangeArrowheads="1"/>
          </p:cNvSpPr>
          <p:nvPr/>
        </p:nvSpPr>
        <p:spPr bwMode="auto">
          <a:xfrm>
            <a:off x="46482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21" name="Oval 17"/>
          <p:cNvSpPr>
            <a:spLocks noChangeArrowheads="1"/>
          </p:cNvSpPr>
          <p:nvPr/>
        </p:nvSpPr>
        <p:spPr bwMode="auto">
          <a:xfrm>
            <a:off x="57150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62484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23" name="Oval 19"/>
          <p:cNvSpPr>
            <a:spLocks noChangeArrowheads="1"/>
          </p:cNvSpPr>
          <p:nvPr/>
        </p:nvSpPr>
        <p:spPr bwMode="auto">
          <a:xfrm>
            <a:off x="51816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48006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 flipH="1">
            <a:off x="4114800" y="2362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 flipH="1">
            <a:off x="3352800" y="2895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>
            <a:off x="3962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 flipH="1">
            <a:off x="5105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5410200" y="2895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 flipH="1">
            <a:off x="2743200" y="3657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>
            <a:off x="3276600" y="3733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flipH="1">
            <a:off x="3810000" y="3733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>
            <a:off x="4267200" y="3733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7" name="Line 33"/>
          <p:cNvSpPr>
            <a:spLocks noChangeShapeType="1"/>
          </p:cNvSpPr>
          <p:nvPr/>
        </p:nvSpPr>
        <p:spPr bwMode="auto">
          <a:xfrm flipH="1">
            <a:off x="4800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>
            <a:off x="5181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Line 35"/>
          <p:cNvSpPr>
            <a:spLocks noChangeShapeType="1"/>
          </p:cNvSpPr>
          <p:nvPr/>
        </p:nvSpPr>
        <p:spPr bwMode="auto">
          <a:xfrm flipH="1">
            <a:off x="5943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>
            <a:off x="6324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2651125" y="2174875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in cover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5105400" y="2133600"/>
            <a:ext cx="193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not in cover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2667000" y="2895600"/>
            <a:ext cx="97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{A,B}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3962400" y="2819400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{A,/B}</a:t>
            </a:r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5775325" y="2784475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and B not in cover</a:t>
            </a: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1889125" y="4384675"/>
            <a:ext cx="125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{A,B,C}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6613525" y="4308475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{/A,/B,/C}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C779-4931-F747-BE41-A01A16768AD5}" type="slidenum">
              <a:rPr lang="en-US"/>
              <a:pPr/>
              <a:t>57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Branching Search w/ Implications</a:t>
            </a:r>
          </a:p>
        </p:txBody>
      </p:sp>
      <p:sp>
        <p:nvSpPr>
          <p:cNvPr id="73731" name="Oval 3"/>
          <p:cNvSpPr>
            <a:spLocks noChangeArrowheads="1"/>
          </p:cNvSpPr>
          <p:nvPr/>
        </p:nvSpPr>
        <p:spPr bwMode="auto">
          <a:xfrm>
            <a:off x="4495800" y="2133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32" name="Oval 4"/>
          <p:cNvSpPr>
            <a:spLocks noChangeArrowheads="1"/>
          </p:cNvSpPr>
          <p:nvPr/>
        </p:nvSpPr>
        <p:spPr bwMode="auto">
          <a:xfrm>
            <a:off x="37338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5105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48768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51816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46" name="Line 18"/>
          <p:cNvSpPr>
            <a:spLocks noChangeShapeType="1"/>
          </p:cNvSpPr>
          <p:nvPr/>
        </p:nvSpPr>
        <p:spPr bwMode="auto">
          <a:xfrm>
            <a:off x="4800600" y="236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>
            <a:off x="4114800" y="2362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 flipH="1">
            <a:off x="5105400" y="2895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5181600" y="3733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2651125" y="2174875"/>
            <a:ext cx="147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in cover</a:t>
            </a: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105400" y="2133600"/>
            <a:ext cx="193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not in cover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2743200" y="5105400"/>
            <a:ext cx="3405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Implications Prune Tree</a:t>
            </a:r>
          </a:p>
          <a:p>
            <a:r>
              <a:rPr lang="en-US">
                <a:latin typeface="Arial" charset="0"/>
              </a:rPr>
              <a:t>    (like BCP in SAT)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2667000" y="4495800"/>
            <a:ext cx="141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{A,/B, C}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5410200" y="4495800"/>
            <a:ext cx="142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{/A,B,/C}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4419600" y="5867400"/>
            <a:ext cx="4068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Only exponential in decision </a:t>
            </a:r>
          </a:p>
          <a:p>
            <a:r>
              <a:rPr lang="en-US">
                <a:latin typeface="Arial" charset="0"/>
              </a:rPr>
              <a:t>      where must branch</a:t>
            </a:r>
          </a:p>
        </p:txBody>
      </p:sp>
      <p:sp>
        <p:nvSpPr>
          <p:cNvPr id="73771" name="Oval 43"/>
          <p:cNvSpPr>
            <a:spLocks noChangeArrowheads="1"/>
          </p:cNvSpPr>
          <p:nvPr/>
        </p:nvSpPr>
        <p:spPr bwMode="auto">
          <a:xfrm>
            <a:off x="4038600" y="3429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72" name="Oval 44"/>
          <p:cNvSpPr>
            <a:spLocks noChangeArrowheads="1"/>
          </p:cNvSpPr>
          <p:nvPr/>
        </p:nvSpPr>
        <p:spPr bwMode="auto">
          <a:xfrm>
            <a:off x="3581400" y="4191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>
            <a:off x="3962400" y="2971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5" name="Line 47"/>
          <p:cNvSpPr>
            <a:spLocks noChangeShapeType="1"/>
          </p:cNvSpPr>
          <p:nvPr/>
        </p:nvSpPr>
        <p:spPr bwMode="auto">
          <a:xfrm flipH="1">
            <a:off x="3810000" y="3733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4175125" y="28606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/B</a:t>
            </a: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4800600" y="2895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7" grpId="0"/>
      <p:bldP spid="7377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Technique?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useful for dataflow </a:t>
            </a:r>
            <a:r>
              <a:rPr lang="en-US" dirty="0" err="1" smtClean="0"/>
              <a:t>subgraph</a:t>
            </a:r>
            <a:r>
              <a:rPr lang="en-US" dirty="0" smtClean="0"/>
              <a:t> selection? (Day </a:t>
            </a:r>
            <a:r>
              <a:rPr lang="en-US" dirty="0" smtClean="0"/>
              <a:t>17)</a:t>
            </a:r>
            <a:endParaRPr lang="en-US" dirty="0" smtClean="0"/>
          </a:p>
          <a:p>
            <a:pPr lvl="1"/>
            <a:r>
              <a:rPr lang="en-US" dirty="0" smtClean="0"/>
              <a:t>Treat application components as rows (</a:t>
            </a:r>
            <a:r>
              <a:rPr lang="en-US" dirty="0" err="1" smtClean="0"/>
              <a:t>minterms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Treat patterns as columns (PIs)</a:t>
            </a:r>
          </a:p>
          <a:p>
            <a:r>
              <a:rPr lang="en-US" dirty="0" smtClean="0"/>
              <a:t>But, more general (complicated) cost model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6D72-87D2-6042-9AFB-E0A32DB140A3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38950-59D1-E445-B372-57C9D48987E4}" type="slidenum">
              <a:rPr lang="en-US"/>
              <a:pPr/>
              <a:t>59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Summarize Minterms (signature cubes)</a:t>
            </a:r>
          </a:p>
          <a:p>
            <a:pPr lvl="1"/>
            <a:r>
              <a:rPr lang="en-US" sz="2400"/>
              <a:t>rows represent collection of minterms with same primes</a:t>
            </a:r>
          </a:p>
          <a:p>
            <a:r>
              <a:rPr lang="en-US" sz="2800"/>
              <a:t>Avoid generating full set of PIs</a:t>
            </a:r>
          </a:p>
          <a:p>
            <a:pPr lvl="1"/>
            <a:r>
              <a:rPr lang="en-US" sz="2400"/>
              <a:t>pre-combining dominators during generation</a:t>
            </a:r>
          </a:p>
          <a:p>
            <a:r>
              <a:rPr lang="en-US" sz="2800"/>
              <a:t>Branch-and-bound pruning</a:t>
            </a:r>
          </a:p>
          <a:p>
            <a:pPr lvl="1"/>
            <a:r>
              <a:rPr lang="en-US" sz="2400"/>
              <a:t>get lower bound on remaining cost of a cover by computing independent set of primes</a:t>
            </a:r>
          </a:p>
          <a:p>
            <a:pPr lvl="2"/>
            <a:r>
              <a:rPr lang="en-US" sz="2000"/>
              <a:t>(not necessarily maximal, that would be NP-hard)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83F7B-1460-2344-8E94-B3F512CD9B5C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r>
              <a:rPr lang="en-US"/>
              <a:t>Directly implement flat (two-level) logic</a:t>
            </a:r>
          </a:p>
          <a:p>
            <a:pPr lvl="1"/>
            <a:r>
              <a:rPr lang="en-US" sz="3200"/>
              <a:t>O=a*b*c*d + !a*b*!d + b*!c*d</a:t>
            </a:r>
          </a:p>
          <a:p>
            <a:pPr lvl="1"/>
            <a:endParaRPr lang="en-US" sz="3200"/>
          </a:p>
          <a:p>
            <a:r>
              <a:rPr lang="en-US"/>
              <a:t>Exploit substrate properties allow wired-OR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E104-3BEA-AA4A-A226-B228D65B20D0}" type="slidenum">
              <a:rPr lang="en-US"/>
              <a:pPr/>
              <a:t>60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Variant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Don’t backtrack when select prime for inclusion/exclusion</a:t>
            </a:r>
          </a:p>
          <a:p>
            <a:pPr lvl="1"/>
            <a:r>
              <a:rPr lang="en-US"/>
              <a:t>pick cover large set of minterms/signatures</a:t>
            </a:r>
          </a:p>
          <a:p>
            <a:pPr lvl="1"/>
            <a:r>
              <a:rPr lang="en-US"/>
              <a:t>weight to select “hard” to cover signatures</a:t>
            </a:r>
          </a:p>
          <a:p>
            <a:r>
              <a:rPr lang="en-US"/>
              <a:t>Generate reduced set of PIs</a:t>
            </a:r>
          </a:p>
          <a:p>
            <a:r>
              <a:rPr lang="en-US"/>
              <a:t>Iterative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9714B-50DF-D54C-9DEF-28A2A14105A8}" type="slidenum">
              <a:rPr lang="en-US"/>
              <a:pPr/>
              <a:t>61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Canonical Form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Can start with </a:t>
            </a:r>
            <a:r>
              <a:rPr lang="en-US" sz="2800" i="1"/>
              <a:t>any</a:t>
            </a:r>
            <a:r>
              <a:rPr lang="en-US" sz="2800"/>
              <a:t> form of logical expression</a:t>
            </a:r>
          </a:p>
          <a:p>
            <a:r>
              <a:rPr lang="en-US" sz="2800"/>
              <a:t>Get unique truth-table/minterms</a:t>
            </a:r>
          </a:p>
          <a:p>
            <a:r>
              <a:rPr lang="en-US" sz="2800"/>
              <a:t>Problem not sensitive to input statement</a:t>
            </a:r>
          </a:p>
          <a:p>
            <a:pPr lvl="1"/>
            <a:r>
              <a:rPr lang="en-US" sz="2400"/>
              <a:t>compare covering (decomposition)</a:t>
            </a:r>
          </a:p>
          <a:p>
            <a:pPr lvl="1"/>
            <a:r>
              <a:rPr lang="en-US" sz="2400"/>
              <a:t>compare sequential programming languages</a:t>
            </a:r>
          </a:p>
          <a:p>
            <a:r>
              <a:rPr lang="en-US" sz="2800" b="1"/>
              <a:t>Cost:</a:t>
            </a:r>
            <a:r>
              <a:rPr lang="en-US" sz="2800"/>
              <a:t> potentially exponential explosion in minterms/PIs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527B-5CB8-3D45-B85E-2006F8F3E7D0}" type="slidenum">
              <a:rPr lang="en-US"/>
              <a:pPr/>
              <a:t>62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Formulate as covering problem</a:t>
            </a:r>
          </a:p>
          <a:p>
            <a:pPr>
              <a:lnSpc>
                <a:spcPct val="90000"/>
              </a:lnSpc>
            </a:pPr>
            <a:r>
              <a:rPr lang="en-US"/>
              <a:t>Solution space restricted to PIs</a:t>
            </a:r>
          </a:p>
          <a:p>
            <a:pPr>
              <a:lnSpc>
                <a:spcPct val="90000"/>
              </a:lnSpc>
            </a:pPr>
            <a:r>
              <a:rPr lang="en-US"/>
              <a:t>Essentials must be in solution</a:t>
            </a:r>
          </a:p>
          <a:p>
            <a:pPr>
              <a:lnSpc>
                <a:spcPct val="90000"/>
              </a:lnSpc>
            </a:pPr>
            <a:r>
              <a:rPr lang="en-US"/>
              <a:t>Use dominators to further reduce space</a:t>
            </a:r>
          </a:p>
          <a:p>
            <a:pPr>
              <a:lnSpc>
                <a:spcPct val="90000"/>
              </a:lnSpc>
            </a:pPr>
            <a:r>
              <a:rPr lang="en-US"/>
              <a:t>Then branching/pruning to explore rest of PIs</a:t>
            </a:r>
          </a:p>
          <a:p>
            <a:pPr>
              <a:lnSpc>
                <a:spcPct val="90000"/>
              </a:lnSpc>
            </a:pPr>
            <a:r>
              <a:rPr lang="en-US"/>
              <a:t>Ways to reduce work</a:t>
            </a:r>
          </a:p>
          <a:p>
            <a:pPr lvl="1">
              <a:lnSpc>
                <a:spcPct val="90000"/>
              </a:lnSpc>
            </a:pPr>
            <a:r>
              <a:rPr lang="en-US"/>
              <a:t>group minterms/PIs together early</a:t>
            </a:r>
          </a:p>
          <a:p>
            <a:pPr lvl="1">
              <a:lnSpc>
                <a:spcPct val="90000"/>
              </a:lnSpc>
            </a:pPr>
            <a:r>
              <a:rPr lang="en-US"/>
              <a:t>mostly fall into this general scheme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4826-9573-BD47-9627-6397E3833EBD}" type="slidenum">
              <a:rPr lang="en-US"/>
              <a:pPr/>
              <a:t>63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Canonical Form</a:t>
            </a:r>
          </a:p>
          <a:p>
            <a:pPr lvl="1"/>
            <a:r>
              <a:rPr lang="en-US" dirty="0"/>
              <a:t>eliminate bias of input specification</a:t>
            </a:r>
          </a:p>
          <a:p>
            <a:r>
              <a:rPr lang="en-US" dirty="0"/>
              <a:t>Technique:</a:t>
            </a:r>
          </a:p>
          <a:p>
            <a:pPr lvl="1"/>
            <a:r>
              <a:rPr lang="en-US" dirty="0"/>
              <a:t>branch-and-</a:t>
            </a:r>
            <a:r>
              <a:rPr lang="en-US" dirty="0" smtClean="0"/>
              <a:t>bound</a:t>
            </a:r>
          </a:p>
          <a:p>
            <a:pPr lvl="1"/>
            <a:r>
              <a:rPr lang="en-US" dirty="0" smtClean="0"/>
              <a:t>pruning search – exploit structure</a:t>
            </a:r>
          </a:p>
          <a:p>
            <a:pPr lvl="1"/>
            <a:r>
              <a:rPr lang="en-US" dirty="0" smtClean="0"/>
              <a:t>Dominators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4774-228D-4C4D-9D0C-DE75CC0E685F}" type="slidenum">
              <a:rPr lang="en-US"/>
              <a:pPr/>
              <a:t>64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for Wednesday online (web)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17E1D-E6F1-BA4E-A550-EE8E68C8CD95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Wired-</a:t>
            </a:r>
            <a:r>
              <a:rPr lang="en-US" b="1"/>
              <a:t>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Connect series of inputs to wire</a:t>
            </a:r>
          </a:p>
          <a:p>
            <a:r>
              <a:rPr lang="en-US"/>
              <a:t>Any of the inputs can drive the wire high</a:t>
            </a:r>
          </a:p>
        </p:txBody>
      </p:sp>
      <p:pic>
        <p:nvPicPr>
          <p:cNvPr id="58372" name="Picture 4" descr="wired_or_mod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5440363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9A04E-8E1B-224B-9701-7DFD884AFAFE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Wired-</a:t>
            </a:r>
            <a:r>
              <a:rPr lang="en-US" b="1"/>
              <a:t>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Obvious Implementation with Transistors </a:t>
            </a:r>
          </a:p>
        </p:txBody>
      </p:sp>
      <p:pic>
        <p:nvPicPr>
          <p:cNvPr id="59396" name="Picture 4" descr="wired_or_tr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352800"/>
            <a:ext cx="5989638" cy="272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78E6-85DA-434F-B7E5-F2B9F3A1790C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Programmable Wired-</a:t>
            </a:r>
            <a:r>
              <a:rPr lang="en-US" b="1"/>
              <a:t>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some memory function to programmable connect (disconnect) wires to OR</a:t>
            </a:r>
          </a:p>
          <a:p>
            <a:r>
              <a:rPr lang="en-US"/>
              <a:t>Fuse:</a:t>
            </a:r>
          </a:p>
        </p:txBody>
      </p:sp>
      <p:pic>
        <p:nvPicPr>
          <p:cNvPr id="60420" name="Picture 4" descr="wired_or_fu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640138"/>
            <a:ext cx="5791200" cy="3217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7328</TotalTime>
  <Words>3400</Words>
  <Application>Microsoft Macintosh PowerPoint</Application>
  <PresentationFormat>On-screen Show (4:3)</PresentationFormat>
  <Paragraphs>801</Paragraphs>
  <Slides>64</Slides>
  <Notes>62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Blank Presentation</vt:lpstr>
      <vt:lpstr>ESE535: Electronic Design Automation</vt:lpstr>
      <vt:lpstr>Today</vt:lpstr>
      <vt:lpstr>Problem</vt:lpstr>
      <vt:lpstr>EDA Use</vt:lpstr>
      <vt:lpstr>Programmable Logic Arrays (PLAs)</vt:lpstr>
      <vt:lpstr>PLA</vt:lpstr>
      <vt:lpstr>Wired-or</vt:lpstr>
      <vt:lpstr>Wired-or</vt:lpstr>
      <vt:lpstr>Programmable Wired-or</vt:lpstr>
      <vt:lpstr>Programmable Wired-or</vt:lpstr>
      <vt:lpstr>Diagram Wired-or</vt:lpstr>
      <vt:lpstr>Wired-or array</vt:lpstr>
      <vt:lpstr>Combined or-arrays to PLA</vt:lpstr>
      <vt:lpstr>PLA</vt:lpstr>
      <vt:lpstr>Nanowire PLA</vt:lpstr>
      <vt:lpstr>PLA and PAL</vt:lpstr>
      <vt:lpstr>…back to optimization…</vt:lpstr>
      <vt:lpstr>EDA Use for 2-level Logic Min.</vt:lpstr>
      <vt:lpstr>Complexity</vt:lpstr>
      <vt:lpstr>Terminology (1)</vt:lpstr>
      <vt:lpstr>Product Term</vt:lpstr>
      <vt:lpstr>Cost</vt:lpstr>
      <vt:lpstr>Terminology (2)</vt:lpstr>
      <vt:lpstr>Terminology (2)</vt:lpstr>
      <vt:lpstr>Terminology (3)</vt:lpstr>
      <vt:lpstr>Truth Table</vt:lpstr>
      <vt:lpstr>Cube/Logic Specification</vt:lpstr>
      <vt:lpstr>In General</vt:lpstr>
      <vt:lpstr>Multiple Outputs</vt:lpstr>
      <vt:lpstr>Multiple Outputs</vt:lpstr>
      <vt:lpstr>Multiple Outputs</vt:lpstr>
      <vt:lpstr>Multiple Outputs</vt:lpstr>
      <vt:lpstr>Multiple Outputs</vt:lpstr>
      <vt:lpstr>Prime Implicants</vt:lpstr>
      <vt:lpstr>Prime Implicants</vt:lpstr>
      <vt:lpstr>Restate Goal</vt:lpstr>
      <vt:lpstr>Essential Prime Implicants</vt:lpstr>
      <vt:lpstr>Computing Primes</vt:lpstr>
      <vt:lpstr>Compute Prime Example</vt:lpstr>
      <vt:lpstr>Compute Prime Example</vt:lpstr>
      <vt:lpstr>Compute Prime Example</vt:lpstr>
      <vt:lpstr>Covering Matrix</vt:lpstr>
      <vt:lpstr>Essential Reduction</vt:lpstr>
      <vt:lpstr>Essential Reduction</vt:lpstr>
      <vt:lpstr>Dominators: Column</vt:lpstr>
      <vt:lpstr>Dominators: Column</vt:lpstr>
      <vt:lpstr>New Essentials</vt:lpstr>
      <vt:lpstr>Dominators: Row</vt:lpstr>
      <vt:lpstr>Cyclic Core</vt:lpstr>
      <vt:lpstr>Example</vt:lpstr>
      <vt:lpstr>Cyclic Core</vt:lpstr>
      <vt:lpstr>Example</vt:lpstr>
      <vt:lpstr>Example</vt:lpstr>
      <vt:lpstr>Example</vt:lpstr>
      <vt:lpstr>Basic Two-Level Minimization (espresso-exact)</vt:lpstr>
      <vt:lpstr>Branching Search</vt:lpstr>
      <vt:lpstr>Branching Search w/ Implications</vt:lpstr>
      <vt:lpstr>Covering Technique?</vt:lpstr>
      <vt:lpstr>Optimization</vt:lpstr>
      <vt:lpstr>Heuristic Variant</vt:lpstr>
      <vt:lpstr>Canonical Form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52</cp:revision>
  <cp:lastPrinted>2015-04-06T11:44:12Z</cp:lastPrinted>
  <dcterms:created xsi:type="dcterms:W3CDTF">2015-04-05T01:26:58Z</dcterms:created>
  <dcterms:modified xsi:type="dcterms:W3CDTF">2015-04-06T11:44:18Z</dcterms:modified>
</cp:coreProperties>
</file>