
<file path=[Content_Types].xml><?xml version="1.0" encoding="utf-8"?>
<Types xmlns="http://schemas.openxmlformats.org/package/2006/content-types"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50.xml" ContentType="application/vnd.openxmlformats-officedocument.presentationml.slide+xml"/>
  <Override PartName="/ppt/slides/slide18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60.xml" ContentType="application/vnd.openxmlformats-officedocument.presentationml.slide+xml"/>
  <Override PartName="/ppt/slides/slide28.xml" ContentType="application/vnd.openxmlformats-officedocument.presentationml.slide+xml"/>
  <Override PartName="/ppt/slides/slide37.xml" ContentType="application/vnd.openxmlformats-officedocument.presentationml.slide+xml"/>
  <Override PartName="/ppt/slides/slide70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9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Default Extension="vml" ContentType="application/vnd.openxmlformats-officedocument.vmlDrawing"/>
  <Override PartName="/ppt/slides/slide66.xml" ContentType="application/vnd.openxmlformats-officedocument.presentationml.slide+xml"/>
  <Override PartName="/ppt/theme/theme1.xml" ContentType="application/vnd.openxmlformats-officedocument.theme+xml"/>
  <Override PartName="/ppt/notesSlides/notesSlide2.xml" ContentType="application/vnd.openxmlformats-officedocument.presentationml.notesSlide+xml"/>
  <Override PartName="/ppt/slides/slide75.xml" ContentType="application/vnd.openxmlformats-officedocument.presentationml.slide+xml"/>
  <Default Extension="jpeg" ContentType="image/jpeg"/>
  <Override PartName="/ppt/notesSlides/notesSlide11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notesSlides/notesSlide40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42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slides/slide19.xml" ContentType="application/vnd.openxmlformats-officedocument.presentationml.slide+xml"/>
  <Override PartName="/ppt/notesSlides/notesSlide27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61.xml" ContentType="application/vnd.openxmlformats-officedocument.presentationml.slide+xml"/>
  <Override PartName="/ppt/slides/slide29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8.xml" ContentType="application/vnd.openxmlformats-officedocument.presentationml.slide+xml"/>
  <Override PartName="/ppt/slides/slide71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7.xml" ContentType="application/vnd.openxmlformats-officedocument.presentationml.slide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4.xml" ContentType="application/vnd.openxmlformats-officedocument.presentationml.slide+xml"/>
  <Default Extension="bin" ContentType="application/vnd.openxmlformats-officedocument.presentationml.printerSettings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slides/slide5.xml" ContentType="application/vnd.openxmlformats-officedocument.presentationml.slide+xml"/>
  <Override PartName="/ppt/notesSlides/notesSlide41.xml" ContentType="application/vnd.openxmlformats-officedocument.presentationml.notesSlide+xml"/>
  <Override PartName="/ppt/slideLayouts/slideLayout6.xml" ContentType="application/vnd.openxmlformats-officedocument.presentationml.slideLayout+xml"/>
  <Default Extension="xml" ContentType="application/xml"/>
  <Override PartName="/ppt/slides/slide43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8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28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s/slide62.xml" ContentType="application/vnd.openxmlformats-officedocument.presentationml.slide+xml"/>
  <Override PartName="/ppt/notesSlides/notesSlide37.xml" ContentType="application/vnd.openxmlformats-officedocument.presentationml.notesSlide+xml"/>
  <Override PartName="/docProps/app.xml" ContentType="application/vnd.openxmlformats-officedocument.extended-properties+xml"/>
  <Override PartName="/ppt/slides/slide39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9.xml" ContentType="application/vnd.openxmlformats-officedocument.presentationml.slide+xml"/>
  <Override PartName="/ppt/slides/slide58.xml" ContentType="application/vnd.openxmlformats-officedocument.presentationml.slide+xml"/>
  <Override PartName="/docProps/core.xml" ContentType="application/vnd.openxmlformats-package.core-properties+xml"/>
  <Override PartName="/ppt/slides/slide68.xml" ContentType="application/vnd.openxmlformats-officedocument.presentationml.slide+xml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slides/slide6.xml" ContentType="application/vnd.openxmlformats-officedocument.presentationml.slide+xml"/>
  <Override PartName="/ppt/notesSlides/notesSlide42.xml" ContentType="application/vnd.openxmlformats-officedocument.presentationml.notesSlide+xml"/>
  <Override PartName="/ppt/slideLayouts/slideLayout7.xml" ContentType="application/vnd.openxmlformats-officedocument.presentationml.slideLayout+xml"/>
  <Default Extension="png" ContentType="image/png"/>
  <Override PartName="/ppt/slides/slide44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63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59.xml" ContentType="application/vnd.openxmlformats-officedocument.presentationml.slide+xml"/>
  <Override PartName="/ppt/slides/slide6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10.xml" ContentType="application/vnd.openxmlformats-officedocument.presentationml.slide+xml"/>
  <Override PartName="/ppt/slides/slide20.xml" ContentType="application/vnd.openxmlformats-officedocument.presentationml.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4.xml" ContentType="application/vnd.openxmlformats-officedocument.presentationml.notesSlide+xml"/>
  <Override PartName="/ppt/viewProps.xml" ContentType="application/vnd.openxmlformats-officedocument.presentationml.viewProps+xml"/>
  <Override PartName="/ppt/embeddings/Microsoft_Equation1.bin" ContentType="application/vnd.openxmlformats-officedocument.oleObject"/>
  <Override PartName="/ppt/slides/slide26.xml" ContentType="application/vnd.openxmlformats-officedocument.presentationml.slide+xml"/>
  <Default Extension="pict" ContentType="image/pict"/>
  <Override PartName="/ppt/notesSlides/notesSlide34.xml" ContentType="application/vnd.openxmlformats-officedocument.presentationml.notesSlide+xml"/>
  <Default Extension="rels" ContentType="application/vnd.openxmlformats-package.relationships+xml"/>
  <Override PartName="/ppt/slides/slide35.xml" ContentType="application/vnd.openxmlformats-officedocument.presentationml.slide+xml"/>
  <Override PartName="/ppt/slides/slide7.xml" ContentType="application/vnd.openxmlformats-officedocument.presentationml.slide+xml"/>
  <Override PartName="/ppt/notesSlides/notesSlide4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slides/slide73.xml" ContentType="application/vnd.openxmlformats-officedocument.presentationml.slide+xml"/>
  <Override PartName="/ppt/notesSlides/notesSlide49.xml" ContentType="application/vnd.openxmlformats-officedocument.presentationml.notesSlide+xml"/>
  <Override PartName="/ppt/presentation.xml" ContentType="application/vnd.openxmlformats-officedocument.presentationml.presentation.main+xml"/>
  <Override PartName="/ppt/notesSlides/notesSlide6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slides/slide8.xml" ContentType="application/vnd.openxmlformats-officedocument.presentationml.slide+xml"/>
  <Override PartName="/ppt/notesSlides/notesSlide4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74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7"/>
  </p:notesMasterIdLst>
  <p:handoutMasterIdLst>
    <p:handoutMasterId r:id="rId78"/>
  </p:handoutMasterIdLst>
  <p:sldIdLst>
    <p:sldId id="256" r:id="rId2"/>
    <p:sldId id="261" r:id="rId3"/>
    <p:sldId id="328" r:id="rId4"/>
    <p:sldId id="329" r:id="rId5"/>
    <p:sldId id="323" r:id="rId6"/>
    <p:sldId id="324" r:id="rId7"/>
    <p:sldId id="325" r:id="rId8"/>
    <p:sldId id="326" r:id="rId9"/>
    <p:sldId id="327" r:id="rId10"/>
    <p:sldId id="322" r:id="rId11"/>
    <p:sldId id="262" r:id="rId12"/>
    <p:sldId id="297" r:id="rId13"/>
    <p:sldId id="263" r:id="rId14"/>
    <p:sldId id="336" r:id="rId15"/>
    <p:sldId id="337" r:id="rId16"/>
    <p:sldId id="338" r:id="rId17"/>
    <p:sldId id="339" r:id="rId18"/>
    <p:sldId id="330" r:id="rId19"/>
    <p:sldId id="331" r:id="rId20"/>
    <p:sldId id="332" r:id="rId21"/>
    <p:sldId id="333" r:id="rId22"/>
    <p:sldId id="334" r:id="rId23"/>
    <p:sldId id="335" r:id="rId24"/>
    <p:sldId id="264" r:id="rId25"/>
    <p:sldId id="265" r:id="rId26"/>
    <p:sldId id="266" r:id="rId27"/>
    <p:sldId id="267" r:id="rId28"/>
    <p:sldId id="303" r:id="rId29"/>
    <p:sldId id="311" r:id="rId30"/>
    <p:sldId id="268" r:id="rId31"/>
    <p:sldId id="270" r:id="rId32"/>
    <p:sldId id="269" r:id="rId33"/>
    <p:sldId id="299" r:id="rId34"/>
    <p:sldId id="342" r:id="rId35"/>
    <p:sldId id="298" r:id="rId36"/>
    <p:sldId id="271" r:id="rId37"/>
    <p:sldId id="272" r:id="rId38"/>
    <p:sldId id="304" r:id="rId39"/>
    <p:sldId id="308" r:id="rId40"/>
    <p:sldId id="340" r:id="rId41"/>
    <p:sldId id="344" r:id="rId42"/>
    <p:sldId id="343" r:id="rId43"/>
    <p:sldId id="345" r:id="rId44"/>
    <p:sldId id="346" r:id="rId45"/>
    <p:sldId id="347" r:id="rId46"/>
    <p:sldId id="341" r:id="rId47"/>
    <p:sldId id="370" r:id="rId48"/>
    <p:sldId id="371" r:id="rId49"/>
    <p:sldId id="372" r:id="rId50"/>
    <p:sldId id="373" r:id="rId51"/>
    <p:sldId id="293" r:id="rId52"/>
    <p:sldId id="294" r:id="rId53"/>
    <p:sldId id="310" r:id="rId54"/>
    <p:sldId id="348" r:id="rId55"/>
    <p:sldId id="349" r:id="rId56"/>
    <p:sldId id="350" r:id="rId57"/>
    <p:sldId id="351" r:id="rId58"/>
    <p:sldId id="352" r:id="rId59"/>
    <p:sldId id="353" r:id="rId60"/>
    <p:sldId id="354" r:id="rId61"/>
    <p:sldId id="355" r:id="rId62"/>
    <p:sldId id="356" r:id="rId63"/>
    <p:sldId id="357" r:id="rId64"/>
    <p:sldId id="358" r:id="rId65"/>
    <p:sldId id="359" r:id="rId66"/>
    <p:sldId id="360" r:id="rId67"/>
    <p:sldId id="361" r:id="rId68"/>
    <p:sldId id="362" r:id="rId69"/>
    <p:sldId id="363" r:id="rId70"/>
    <p:sldId id="364" r:id="rId71"/>
    <p:sldId id="365" r:id="rId72"/>
    <p:sldId id="366" r:id="rId73"/>
    <p:sldId id="367" r:id="rId74"/>
    <p:sldId id="368" r:id="rId75"/>
    <p:sldId id="369" r:id="rId7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D60093"/>
    <a:srgbClr val="339933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65" autoAdjust="0"/>
    <p:restoredTop sz="94718" autoAdjust="0"/>
  </p:normalViewPr>
  <p:slideViewPr>
    <p:cSldViewPr>
      <p:cViewPr varScale="1">
        <p:scale>
          <a:sx n="99" d="100"/>
          <a:sy n="99" d="100"/>
        </p:scale>
        <p:origin x="-115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presProps" Target="presProps.xml"/><Relationship Id="rId81" Type="http://schemas.openxmlformats.org/officeDocument/2006/relationships/viewProps" Target="viewProps.xml"/><Relationship Id="rId82" Type="http://schemas.openxmlformats.org/officeDocument/2006/relationships/theme" Target="theme/theme1.xml"/><Relationship Id="rId83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notesMaster" Target="notesMasters/notesMaster1.xml"/><Relationship Id="rId78" Type="http://schemas.openxmlformats.org/officeDocument/2006/relationships/handoutMaster" Target="handoutMasters/handoutMaster1.xml"/><Relationship Id="rId79" Type="http://schemas.openxmlformats.org/officeDocument/2006/relationships/printerSettings" Target="printerSettings/printerSettings1.bin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89347688-A0EB-E14E-9E37-EEF0CA54F9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CE7EACE8-FE6B-5E42-A143-E696A539A0E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974281-1603-7448-930F-8733A73A140C}" type="slidenum">
              <a:rPr lang="en-US"/>
              <a:pPr/>
              <a:t>1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A3AC6B-6968-FC48-92A2-40B319F337D0}" type="slidenum">
              <a:rPr lang="en-US"/>
              <a:pPr/>
              <a:t>26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C7F545-DEEC-C049-8135-CEE8B694E18E}" type="slidenum">
              <a:rPr lang="en-US"/>
              <a:pPr/>
              <a:t>27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FE71FA-004D-5547-A6FC-F4E73DF41F58}" type="slidenum">
              <a:rPr lang="en-US"/>
              <a:pPr/>
              <a:t>28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C7ACD6-2251-E744-9426-597B92030EDE}" type="slidenum">
              <a:rPr lang="en-US"/>
              <a:pPr/>
              <a:t>29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354910-C9B6-AF4A-86EA-7D6F1CF62BA4}" type="slidenum">
              <a:rPr lang="en-US"/>
              <a:pPr/>
              <a:t>30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73880D-E176-364F-9956-C15CD66DE251}" type="slidenum">
              <a:rPr lang="en-US"/>
              <a:pPr/>
              <a:t>31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6A0F8C-C5E1-7D44-BA51-B3591B3D0125}" type="slidenum">
              <a:rPr lang="en-US"/>
              <a:pPr/>
              <a:t>32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5511F9-39CD-2141-89B3-D806A3D43299}" type="slidenum">
              <a:rPr lang="en-US"/>
              <a:pPr/>
              <a:t>33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197F4A-167A-644C-8A74-1A8C50CDFAEA}" type="slidenum">
              <a:rPr lang="en-US"/>
              <a:pPr/>
              <a:t>35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3C8F9E-ABE4-9840-A2C5-643F846891FE}" type="slidenum">
              <a:rPr lang="en-US"/>
              <a:pPr/>
              <a:t>36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F98508-73A1-A041-B07D-60122DD21880}" type="slidenum">
              <a:rPr lang="en-US"/>
              <a:pPr/>
              <a:t>2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A54388-46B7-3D40-A65F-8A8AB6EE5391}" type="slidenum">
              <a:rPr lang="en-US"/>
              <a:pPr/>
              <a:t>37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576D67-A7C5-6A4D-B550-6AB81B94DC0B}" type="slidenum">
              <a:rPr lang="en-US"/>
              <a:pPr/>
              <a:t>38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D29938-9814-034C-B098-84BF18BA1556}" type="slidenum">
              <a:rPr lang="en-US"/>
              <a:pPr/>
              <a:t>39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12F6DC-7CE2-6343-B077-9FA0FB2D4F0D}" type="slidenum">
              <a:rPr lang="en-US"/>
              <a:pPr/>
              <a:t>42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2F9ED5-8249-044F-968F-27FAFB017F1A}" type="slidenum">
              <a:rPr lang="en-US"/>
              <a:pPr/>
              <a:t>43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80AC7C-53B8-5549-B348-F9C27447C305}" type="slidenum">
              <a:rPr lang="en-US"/>
              <a:pPr/>
              <a:t>44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644F22-57AD-A546-9918-4E0A7F975728}" type="slidenum">
              <a:rPr lang="en-US"/>
              <a:pPr/>
              <a:t>51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3C2D17-10A7-D446-B34A-DC7E897019E9}" type="slidenum">
              <a:rPr lang="en-US"/>
              <a:pPr/>
              <a:t>52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9D53A7-AE59-CB49-9411-290907AFF62A}" type="slidenum">
              <a:rPr lang="en-US"/>
              <a:pPr/>
              <a:t>53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69A242-514E-0041-B730-FCF4B7E92C21}" type="slidenum">
              <a:rPr lang="en-US"/>
              <a:pPr/>
              <a:t>54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48C8B5-97B2-6F49-BB8A-4D4D12579B50}" type="slidenum">
              <a:rPr lang="en-US"/>
              <a:pPr/>
              <a:t>3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03D039-A266-544B-B0DC-8558A4A29528}" type="slidenum">
              <a:rPr lang="en-US"/>
              <a:pPr/>
              <a:t>55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D2720E-A2ED-C744-A7C7-B0033FB44E1C}" type="slidenum">
              <a:rPr lang="en-US"/>
              <a:pPr/>
              <a:t>56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BEF8EC-6019-2D40-B08F-3969321FC5CE}" type="slidenum">
              <a:rPr lang="en-US"/>
              <a:pPr/>
              <a:t>57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C8D58B-D88E-6A47-BA69-836CA1F59568}" type="slidenum">
              <a:rPr lang="en-US"/>
              <a:pPr/>
              <a:t>58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2F71E7-9A2A-7B4B-8BE9-50F2D5FA871A}" type="slidenum">
              <a:rPr lang="en-US"/>
              <a:pPr/>
              <a:t>59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2B5AD-0C7A-1045-B131-715DB42B7D49}" type="slidenum">
              <a:rPr lang="en-US"/>
              <a:pPr/>
              <a:t>60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829287-AE40-EE48-9C04-700F581A0DA2}" type="slidenum">
              <a:rPr lang="en-US"/>
              <a:pPr/>
              <a:t>61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CE906-6800-8242-B981-D713294FBBE6}" type="slidenum">
              <a:rPr lang="en-US"/>
              <a:pPr/>
              <a:t>62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5ACFB9-4989-D648-B0C4-D554F2464320}" type="slidenum">
              <a:rPr lang="en-US"/>
              <a:pPr/>
              <a:t>63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608B10-12CA-D249-AE72-DB9EB2134088}" type="slidenum">
              <a:rPr lang="en-US"/>
              <a:pPr/>
              <a:t>64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C2112F-7E82-3045-B966-1185372A312F}" type="slidenum">
              <a:rPr lang="en-US"/>
              <a:pPr/>
              <a:t>4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BB17BC-2D31-DC4D-A952-7136F785BB3B}" type="slidenum">
              <a:rPr lang="en-US"/>
              <a:pPr/>
              <a:t>65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C2E25B-84F3-D340-917C-DFA54ACDC737}" type="slidenum">
              <a:rPr lang="en-US"/>
              <a:pPr/>
              <a:t>66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12F6DC-7CE2-6343-B077-9FA0FB2D4F0D}" type="slidenum">
              <a:rPr lang="en-US"/>
              <a:pPr/>
              <a:t>67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2F9ED5-8249-044F-968F-27FAFB017F1A}" type="slidenum">
              <a:rPr lang="en-US"/>
              <a:pPr/>
              <a:t>68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80AC7C-53B8-5549-B348-F9C27447C305}" type="slidenum">
              <a:rPr lang="en-US"/>
              <a:pPr/>
              <a:t>69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57291F-2846-C84F-ACD3-E1BBCF3F7791}" type="slidenum">
              <a:rPr lang="en-US"/>
              <a:pPr/>
              <a:t>70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DF35F8-1246-B844-843E-2F83F1A8741E}" type="slidenum">
              <a:rPr lang="en-US"/>
              <a:pPr/>
              <a:t>71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C1F164-E885-CF45-8970-72F20AEA782F}" type="slidenum">
              <a:rPr lang="en-US"/>
              <a:pPr/>
              <a:t>72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A88DB2-BCDC-7B4F-9CCB-891F064DBF2B}" type="slidenum">
              <a:rPr lang="en-US"/>
              <a:pPr/>
              <a:t>73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605F27-DADD-4A40-9817-6A98782EE7A5}" type="slidenum">
              <a:rPr lang="en-US"/>
              <a:pPr/>
              <a:t>74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F859A7-64EC-7C43-B86F-6D63F8C256A6}" type="slidenum">
              <a:rPr lang="en-US"/>
              <a:pPr/>
              <a:t>11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DA57D-93EA-3845-81A5-93159D737401}" type="slidenum">
              <a:rPr lang="en-US"/>
              <a:pPr/>
              <a:t>75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257BD5-8FBE-3041-8188-6B402E0B4D76}" type="slidenum">
              <a:rPr lang="en-US"/>
              <a:pPr/>
              <a:t>12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3B4EE2-43A0-6743-9B3A-905861E62D1C}" type="slidenum">
              <a:rPr lang="en-US"/>
              <a:pPr/>
              <a:t>13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768EBC-3EB8-AD4D-A7B7-79B19F67579A}" type="slidenum">
              <a:rPr lang="en-US"/>
              <a:pPr/>
              <a:t>24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75FC14-6FA7-AA41-ACDD-B34BA7469547}" type="slidenum">
              <a:rPr lang="en-US"/>
              <a:pPr/>
              <a:t>25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B3E3F1-5C89-1C4E-BECE-32FC6A3203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73FEBD9-4833-4A4F-8BC6-5AA3E61CC0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1ED03A-5350-D348-B2BF-6CAE5047E3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B9FA3F9-F912-E94B-BF05-B80F2C6BA9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9FE541-3C1A-5A4B-832C-A64DC8BC76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3FB4350-BBB1-5446-BBD6-B02D017215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0F6318-698C-574B-9811-3F93624DE2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D316A5-0CAD-F04F-9D5F-D1013B59A9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AF4C8FD-700A-8345-9E82-029D8423E0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A215037-CB07-4947-9337-823539A93C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D9D4E04-512B-3542-9578-27D5AA6821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6C6B31-E378-5F4B-B20E-CB7C3AFCCB3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FDF8-F0E8-D549-883F-B0135DD990FD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20:  April 8, 2015</a:t>
            </a:r>
          </a:p>
          <a:p>
            <a:r>
              <a:rPr lang="en-US" dirty="0"/>
              <a:t>Sequential Optimization</a:t>
            </a:r>
          </a:p>
          <a:p>
            <a:r>
              <a:rPr lang="en-US" dirty="0"/>
              <a:t>(FSM Encoding)</a:t>
            </a:r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Tw</a:t>
            </a:r>
            <a:r>
              <a:rPr lang="en-US" dirty="0" smtClean="0">
                <a:solidFill>
                  <a:schemeClr val="tx1"/>
                </a:solidFill>
              </a:rPr>
              <a:t>o-Level FSM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3F9-F912-E94B-BF05-B80F2C6BA94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524000"/>
            <a:ext cx="5934405" cy="48190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2756-9977-3F4D-8670-2810C81FE22C}" type="slidenum">
              <a:rPr lang="en-US"/>
              <a:pPr/>
              <a:t>11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Finite-State Machine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Logical behavior depends on state</a:t>
            </a:r>
          </a:p>
          <a:p>
            <a:r>
              <a:rPr lang="en-US"/>
              <a:t>In response to inputs, may change state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2438400" y="4114800"/>
            <a:ext cx="3810000" cy="1489075"/>
            <a:chOff x="1584" y="1968"/>
            <a:chExt cx="2400" cy="938"/>
          </a:xfrm>
        </p:grpSpPr>
        <p:sp>
          <p:nvSpPr>
            <p:cNvPr id="10245" name="Oval 5"/>
            <p:cNvSpPr>
              <a:spLocks noChangeArrowheads="1"/>
            </p:cNvSpPr>
            <p:nvPr/>
          </p:nvSpPr>
          <p:spPr bwMode="auto">
            <a:xfrm>
              <a:off x="1584" y="2400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6" name="Oval 6"/>
            <p:cNvSpPr>
              <a:spLocks noChangeArrowheads="1"/>
            </p:cNvSpPr>
            <p:nvPr/>
          </p:nvSpPr>
          <p:spPr bwMode="auto">
            <a:xfrm>
              <a:off x="3456" y="2400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7" name="Oval 7"/>
            <p:cNvSpPr>
              <a:spLocks noChangeArrowheads="1"/>
            </p:cNvSpPr>
            <p:nvPr/>
          </p:nvSpPr>
          <p:spPr bwMode="auto">
            <a:xfrm>
              <a:off x="2544" y="2400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1968" y="2544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2928" y="2544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250" name="Group 10"/>
            <p:cNvGrpSpPr>
              <a:grpSpLocks/>
            </p:cNvGrpSpPr>
            <p:nvPr/>
          </p:nvGrpSpPr>
          <p:grpSpPr bwMode="auto">
            <a:xfrm>
              <a:off x="1584" y="2256"/>
              <a:ext cx="480" cy="144"/>
              <a:chOff x="1584" y="2256"/>
              <a:chExt cx="480" cy="144"/>
            </a:xfrm>
          </p:grpSpPr>
          <p:sp>
            <p:nvSpPr>
              <p:cNvPr id="10251" name="Line 11"/>
              <p:cNvSpPr>
                <a:spLocks noChangeShapeType="1"/>
              </p:cNvSpPr>
              <p:nvPr/>
            </p:nvSpPr>
            <p:spPr bwMode="auto">
              <a:xfrm flipV="1">
                <a:off x="1872" y="2256"/>
                <a:ext cx="192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2" name="Line 12"/>
              <p:cNvSpPr>
                <a:spLocks noChangeShapeType="1"/>
              </p:cNvSpPr>
              <p:nvPr/>
            </p:nvSpPr>
            <p:spPr bwMode="auto">
              <a:xfrm flipH="1">
                <a:off x="1584" y="2256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3" name="Line 13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96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254" name="Group 14"/>
            <p:cNvGrpSpPr>
              <a:grpSpLocks/>
            </p:cNvGrpSpPr>
            <p:nvPr/>
          </p:nvGrpSpPr>
          <p:grpSpPr bwMode="auto">
            <a:xfrm>
              <a:off x="2544" y="2256"/>
              <a:ext cx="480" cy="144"/>
              <a:chOff x="1584" y="2256"/>
              <a:chExt cx="480" cy="144"/>
            </a:xfrm>
          </p:grpSpPr>
          <p:sp>
            <p:nvSpPr>
              <p:cNvPr id="10255" name="Line 15"/>
              <p:cNvSpPr>
                <a:spLocks noChangeShapeType="1"/>
              </p:cNvSpPr>
              <p:nvPr/>
            </p:nvSpPr>
            <p:spPr bwMode="auto">
              <a:xfrm flipV="1">
                <a:off x="1872" y="2256"/>
                <a:ext cx="192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6" name="Line 16"/>
              <p:cNvSpPr>
                <a:spLocks noChangeShapeType="1"/>
              </p:cNvSpPr>
              <p:nvPr/>
            </p:nvSpPr>
            <p:spPr bwMode="auto">
              <a:xfrm flipH="1">
                <a:off x="1584" y="2256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7" name="Line 17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96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258" name="Group 18"/>
            <p:cNvGrpSpPr>
              <a:grpSpLocks/>
            </p:cNvGrpSpPr>
            <p:nvPr/>
          </p:nvGrpSpPr>
          <p:grpSpPr bwMode="auto">
            <a:xfrm>
              <a:off x="3504" y="2256"/>
              <a:ext cx="480" cy="144"/>
              <a:chOff x="1584" y="2256"/>
              <a:chExt cx="480" cy="144"/>
            </a:xfrm>
          </p:grpSpPr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 flipV="1">
                <a:off x="1872" y="2256"/>
                <a:ext cx="192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0" name="Line 20"/>
              <p:cNvSpPr>
                <a:spLocks noChangeShapeType="1"/>
              </p:cNvSpPr>
              <p:nvPr/>
            </p:nvSpPr>
            <p:spPr bwMode="auto">
              <a:xfrm flipH="1">
                <a:off x="1584" y="2256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1" name="Line 21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96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62" name="Text Box 22"/>
            <p:cNvSpPr txBox="1">
              <a:spLocks noChangeArrowheads="1"/>
            </p:cNvSpPr>
            <p:nvPr/>
          </p:nvSpPr>
          <p:spPr bwMode="auto">
            <a:xfrm>
              <a:off x="2054" y="2570"/>
              <a:ext cx="3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1/0</a:t>
              </a:r>
            </a:p>
          </p:txBody>
        </p:sp>
        <p:sp>
          <p:nvSpPr>
            <p:cNvPr id="10263" name="Text Box 23"/>
            <p:cNvSpPr txBox="1">
              <a:spLocks noChangeArrowheads="1"/>
            </p:cNvSpPr>
            <p:nvPr/>
          </p:nvSpPr>
          <p:spPr bwMode="auto">
            <a:xfrm>
              <a:off x="3014" y="2618"/>
              <a:ext cx="3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0/0</a:t>
              </a:r>
            </a:p>
          </p:txBody>
        </p:sp>
        <p:sp>
          <p:nvSpPr>
            <p:cNvPr id="10264" name="Text Box 24"/>
            <p:cNvSpPr txBox="1">
              <a:spLocks noChangeArrowheads="1"/>
            </p:cNvSpPr>
            <p:nvPr/>
          </p:nvSpPr>
          <p:spPr bwMode="auto">
            <a:xfrm>
              <a:off x="3590" y="1994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-/1</a:t>
              </a:r>
            </a:p>
          </p:txBody>
        </p:sp>
        <p:sp>
          <p:nvSpPr>
            <p:cNvPr id="10265" name="Text Box 25"/>
            <p:cNvSpPr txBox="1">
              <a:spLocks noChangeArrowheads="1"/>
            </p:cNvSpPr>
            <p:nvPr/>
          </p:nvSpPr>
          <p:spPr bwMode="auto">
            <a:xfrm>
              <a:off x="1584" y="1968"/>
              <a:ext cx="3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0/1</a:t>
              </a:r>
            </a:p>
          </p:txBody>
        </p:sp>
        <p:sp>
          <p:nvSpPr>
            <p:cNvPr id="10266" name="Text Box 26"/>
            <p:cNvSpPr txBox="1">
              <a:spLocks noChangeArrowheads="1"/>
            </p:cNvSpPr>
            <p:nvPr/>
          </p:nvSpPr>
          <p:spPr bwMode="auto">
            <a:xfrm>
              <a:off x="2592" y="1968"/>
              <a:ext cx="3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1/0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4215A-277B-5F4A-9F93-8BF771DA1204}" type="slidenum">
              <a:rPr lang="en-US"/>
              <a:pPr/>
              <a:t>12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Encoding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State encoding is a logical entity</a:t>
            </a:r>
          </a:p>
          <a:p>
            <a:r>
              <a:rPr lang="en-US"/>
              <a:t>No </a:t>
            </a:r>
            <a:r>
              <a:rPr lang="en-US" i="1"/>
              <a:t>a priori</a:t>
            </a:r>
            <a:r>
              <a:rPr lang="en-US"/>
              <a:t> reason any particular state has any particular encoding</a:t>
            </a:r>
          </a:p>
          <a:p>
            <a:r>
              <a:rPr lang="en-US"/>
              <a:t>Use freedom to simply logic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19FA-BB66-D445-8094-D4E5CCDA4963}" type="slidenum">
              <a:rPr lang="en-US"/>
              <a:pPr/>
              <a:t>13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Finite State Machine</a:t>
            </a:r>
          </a:p>
        </p:txBody>
      </p:sp>
      <p:grpSp>
        <p:nvGrpSpPr>
          <p:cNvPr id="11291" name="Group 27"/>
          <p:cNvGrpSpPr>
            <a:grpSpLocks/>
          </p:cNvGrpSpPr>
          <p:nvPr/>
        </p:nvGrpSpPr>
        <p:grpSpPr bwMode="auto">
          <a:xfrm>
            <a:off x="2438400" y="2286000"/>
            <a:ext cx="3810000" cy="1489075"/>
            <a:chOff x="1536" y="1440"/>
            <a:chExt cx="2400" cy="938"/>
          </a:xfrm>
        </p:grpSpPr>
        <p:sp>
          <p:nvSpPr>
            <p:cNvPr id="11268" name="Oval 4"/>
            <p:cNvSpPr>
              <a:spLocks noChangeArrowheads="1"/>
            </p:cNvSpPr>
            <p:nvPr/>
          </p:nvSpPr>
          <p:spPr bwMode="auto">
            <a:xfrm>
              <a:off x="1536" y="1872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9" name="Oval 5"/>
            <p:cNvSpPr>
              <a:spLocks noChangeArrowheads="1"/>
            </p:cNvSpPr>
            <p:nvPr/>
          </p:nvSpPr>
          <p:spPr bwMode="auto">
            <a:xfrm>
              <a:off x="3408" y="1872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0" name="Oval 6"/>
            <p:cNvSpPr>
              <a:spLocks noChangeArrowheads="1"/>
            </p:cNvSpPr>
            <p:nvPr/>
          </p:nvSpPr>
          <p:spPr bwMode="auto">
            <a:xfrm>
              <a:off x="2496" y="1872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>
              <a:off x="1920" y="2016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>
              <a:off x="2880" y="2016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273" name="Group 9"/>
            <p:cNvGrpSpPr>
              <a:grpSpLocks/>
            </p:cNvGrpSpPr>
            <p:nvPr/>
          </p:nvGrpSpPr>
          <p:grpSpPr bwMode="auto">
            <a:xfrm>
              <a:off x="1536" y="1728"/>
              <a:ext cx="480" cy="144"/>
              <a:chOff x="1584" y="2256"/>
              <a:chExt cx="480" cy="144"/>
            </a:xfrm>
          </p:grpSpPr>
          <p:sp>
            <p:nvSpPr>
              <p:cNvPr id="11274" name="Line 10"/>
              <p:cNvSpPr>
                <a:spLocks noChangeShapeType="1"/>
              </p:cNvSpPr>
              <p:nvPr/>
            </p:nvSpPr>
            <p:spPr bwMode="auto">
              <a:xfrm flipV="1">
                <a:off x="1872" y="2256"/>
                <a:ext cx="192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5" name="Line 11"/>
              <p:cNvSpPr>
                <a:spLocks noChangeShapeType="1"/>
              </p:cNvSpPr>
              <p:nvPr/>
            </p:nvSpPr>
            <p:spPr bwMode="auto">
              <a:xfrm flipH="1">
                <a:off x="1584" y="2256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6" name="Line 12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96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77" name="Group 13"/>
            <p:cNvGrpSpPr>
              <a:grpSpLocks/>
            </p:cNvGrpSpPr>
            <p:nvPr/>
          </p:nvGrpSpPr>
          <p:grpSpPr bwMode="auto">
            <a:xfrm>
              <a:off x="2496" y="1728"/>
              <a:ext cx="480" cy="144"/>
              <a:chOff x="1584" y="2256"/>
              <a:chExt cx="480" cy="144"/>
            </a:xfrm>
          </p:grpSpPr>
          <p:sp>
            <p:nvSpPr>
              <p:cNvPr id="11278" name="Line 14"/>
              <p:cNvSpPr>
                <a:spLocks noChangeShapeType="1"/>
              </p:cNvSpPr>
              <p:nvPr/>
            </p:nvSpPr>
            <p:spPr bwMode="auto">
              <a:xfrm flipV="1">
                <a:off x="1872" y="2256"/>
                <a:ext cx="192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9" name="Line 15"/>
              <p:cNvSpPr>
                <a:spLocks noChangeShapeType="1"/>
              </p:cNvSpPr>
              <p:nvPr/>
            </p:nvSpPr>
            <p:spPr bwMode="auto">
              <a:xfrm flipH="1">
                <a:off x="1584" y="2256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80" name="Line 16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96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81" name="Group 17"/>
            <p:cNvGrpSpPr>
              <a:grpSpLocks/>
            </p:cNvGrpSpPr>
            <p:nvPr/>
          </p:nvGrpSpPr>
          <p:grpSpPr bwMode="auto">
            <a:xfrm>
              <a:off x="3456" y="1728"/>
              <a:ext cx="480" cy="144"/>
              <a:chOff x="1584" y="2256"/>
              <a:chExt cx="480" cy="144"/>
            </a:xfrm>
          </p:grpSpPr>
          <p:sp>
            <p:nvSpPr>
              <p:cNvPr id="11282" name="Line 18"/>
              <p:cNvSpPr>
                <a:spLocks noChangeShapeType="1"/>
              </p:cNvSpPr>
              <p:nvPr/>
            </p:nvSpPr>
            <p:spPr bwMode="auto">
              <a:xfrm flipV="1">
                <a:off x="1872" y="2256"/>
                <a:ext cx="192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83" name="Line 19"/>
              <p:cNvSpPr>
                <a:spLocks noChangeShapeType="1"/>
              </p:cNvSpPr>
              <p:nvPr/>
            </p:nvSpPr>
            <p:spPr bwMode="auto">
              <a:xfrm flipH="1">
                <a:off x="1584" y="2256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84" name="Line 20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96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85" name="Text Box 21"/>
            <p:cNvSpPr txBox="1">
              <a:spLocks noChangeArrowheads="1"/>
            </p:cNvSpPr>
            <p:nvPr/>
          </p:nvSpPr>
          <p:spPr bwMode="auto">
            <a:xfrm>
              <a:off x="2006" y="2042"/>
              <a:ext cx="3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1/0</a:t>
              </a:r>
            </a:p>
          </p:txBody>
        </p:sp>
        <p:sp>
          <p:nvSpPr>
            <p:cNvPr id="11286" name="Text Box 22"/>
            <p:cNvSpPr txBox="1">
              <a:spLocks noChangeArrowheads="1"/>
            </p:cNvSpPr>
            <p:nvPr/>
          </p:nvSpPr>
          <p:spPr bwMode="auto">
            <a:xfrm>
              <a:off x="2966" y="2090"/>
              <a:ext cx="3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0/0</a:t>
              </a:r>
            </a:p>
          </p:txBody>
        </p:sp>
        <p:sp>
          <p:nvSpPr>
            <p:cNvPr id="11287" name="Text Box 23"/>
            <p:cNvSpPr txBox="1">
              <a:spLocks noChangeArrowheads="1"/>
            </p:cNvSpPr>
            <p:nvPr/>
          </p:nvSpPr>
          <p:spPr bwMode="auto">
            <a:xfrm>
              <a:off x="3542" y="1466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-/1</a:t>
              </a:r>
            </a:p>
          </p:txBody>
        </p:sp>
        <p:sp>
          <p:nvSpPr>
            <p:cNvPr id="11288" name="Text Box 24"/>
            <p:cNvSpPr txBox="1">
              <a:spLocks noChangeArrowheads="1"/>
            </p:cNvSpPr>
            <p:nvPr/>
          </p:nvSpPr>
          <p:spPr bwMode="auto">
            <a:xfrm>
              <a:off x="1536" y="1440"/>
              <a:ext cx="3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0/1</a:t>
              </a:r>
            </a:p>
          </p:txBody>
        </p:sp>
        <p:sp>
          <p:nvSpPr>
            <p:cNvPr id="11289" name="Text Box 25"/>
            <p:cNvSpPr txBox="1">
              <a:spLocks noChangeArrowheads="1"/>
            </p:cNvSpPr>
            <p:nvPr/>
          </p:nvSpPr>
          <p:spPr bwMode="auto">
            <a:xfrm>
              <a:off x="2544" y="1440"/>
              <a:ext cx="3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1/0</a:t>
              </a:r>
            </a:p>
          </p:txBody>
        </p:sp>
      </p:grp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1752600" y="4038600"/>
            <a:ext cx="14382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 S1  S1 1</a:t>
            </a:r>
          </a:p>
          <a:p>
            <a:r>
              <a:rPr lang="en-US"/>
              <a:t>1 S1  S2 0</a:t>
            </a:r>
          </a:p>
          <a:p>
            <a:r>
              <a:rPr lang="en-US"/>
              <a:t>1 S2  S2 0</a:t>
            </a:r>
          </a:p>
          <a:p>
            <a:r>
              <a:rPr lang="en-US"/>
              <a:t>0 S2  S3 0</a:t>
            </a:r>
          </a:p>
          <a:p>
            <a:r>
              <a:rPr lang="en-US"/>
              <a:t>1 S3  S3 1</a:t>
            </a:r>
          </a:p>
          <a:p>
            <a:r>
              <a:rPr lang="en-US"/>
              <a:t>0 S3  S3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Motivating Example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3F9-F912-E94B-BF05-B80F2C6BA94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1—3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many </a:t>
            </a:r>
            <a:r>
              <a:rPr lang="en-US" dirty="0" err="1" smtClean="0">
                <a:solidFill>
                  <a:srgbClr val="FF6600"/>
                </a:solidFill>
              </a:rPr>
              <a:t>PTERMs</a:t>
            </a:r>
            <a:r>
              <a:rPr lang="en-US" dirty="0" smtClean="0">
                <a:solidFill>
                  <a:srgbClr val="FF6600"/>
                </a:solidFill>
              </a:rPr>
              <a:t> after optimization?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What caused savings?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3F9-F912-E94B-BF05-B80F2C6BA94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2590800"/>
            <a:ext cx="95410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01010</a:t>
            </a:r>
          </a:p>
          <a:p>
            <a:r>
              <a:rPr lang="en-US" dirty="0" smtClean="0"/>
              <a:t>01111</a:t>
            </a:r>
          </a:p>
          <a:p>
            <a:r>
              <a:rPr lang="en-US" dirty="0" smtClean="0"/>
              <a:t>10010</a:t>
            </a:r>
          </a:p>
          <a:p>
            <a:r>
              <a:rPr lang="en-US" dirty="0" smtClean="0"/>
              <a:t>10101</a:t>
            </a:r>
          </a:p>
          <a:p>
            <a:r>
              <a:rPr lang="en-US" dirty="0" smtClean="0"/>
              <a:t>11011</a:t>
            </a:r>
          </a:p>
          <a:p>
            <a:r>
              <a:rPr lang="en-US" dirty="0" smtClean="0"/>
              <a:t>11101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4—5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many </a:t>
            </a:r>
            <a:r>
              <a:rPr lang="en-US" dirty="0" err="1" smtClean="0">
                <a:solidFill>
                  <a:srgbClr val="FF6600"/>
                </a:solidFill>
              </a:rPr>
              <a:t>PTERMs</a:t>
            </a:r>
            <a:r>
              <a:rPr lang="en-US" dirty="0" smtClean="0">
                <a:solidFill>
                  <a:srgbClr val="FF6600"/>
                </a:solidFill>
              </a:rPr>
              <a:t> after optimization?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What caused savings?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3F9-F912-E94B-BF05-B80F2C6BA94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2514600"/>
            <a:ext cx="95410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r>
              <a:rPr lang="en-US" dirty="0" smtClean="0"/>
              <a:t>--</a:t>
            </a:r>
            <a:endParaRPr lang="en-US" dirty="0" smtClean="0"/>
          </a:p>
          <a:p>
            <a:r>
              <a:rPr lang="en-US" dirty="0" smtClean="0"/>
              <a:t>001--</a:t>
            </a:r>
          </a:p>
          <a:p>
            <a:r>
              <a:rPr lang="en-US" dirty="0" smtClean="0"/>
              <a:t>01010</a:t>
            </a:r>
          </a:p>
          <a:p>
            <a:r>
              <a:rPr lang="en-US" dirty="0" smtClean="0"/>
              <a:t>01111</a:t>
            </a:r>
          </a:p>
          <a:p>
            <a:r>
              <a:rPr lang="en-US" dirty="0" smtClean="0"/>
              <a:t>10010</a:t>
            </a:r>
          </a:p>
          <a:p>
            <a:r>
              <a:rPr lang="en-US" dirty="0" smtClean="0"/>
              <a:t>10101</a:t>
            </a:r>
          </a:p>
          <a:p>
            <a:r>
              <a:rPr lang="en-US" dirty="0" smtClean="0"/>
              <a:t>11011</a:t>
            </a:r>
          </a:p>
          <a:p>
            <a:r>
              <a:rPr lang="en-US" dirty="0" smtClean="0"/>
              <a:t>11101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2514600"/>
            <a:ext cx="95410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r>
              <a:rPr lang="en-US" dirty="0" smtClean="0">
                <a:solidFill>
                  <a:srgbClr val="339933"/>
                </a:solidFill>
              </a:rPr>
              <a:t>10</a:t>
            </a:r>
          </a:p>
          <a:p>
            <a:r>
              <a:rPr lang="en-US" dirty="0" smtClean="0"/>
              <a:t>001</a:t>
            </a:r>
            <a:r>
              <a:rPr lang="en-US" dirty="0" smtClean="0">
                <a:solidFill>
                  <a:srgbClr val="339933"/>
                </a:solidFill>
              </a:rPr>
              <a:t>01</a:t>
            </a:r>
          </a:p>
          <a:p>
            <a:r>
              <a:rPr lang="en-US" dirty="0" smtClean="0"/>
              <a:t>01010</a:t>
            </a:r>
          </a:p>
          <a:p>
            <a:r>
              <a:rPr lang="en-US" dirty="0" smtClean="0"/>
              <a:t>01111</a:t>
            </a:r>
          </a:p>
          <a:p>
            <a:r>
              <a:rPr lang="en-US" dirty="0" smtClean="0"/>
              <a:t>10010</a:t>
            </a:r>
          </a:p>
          <a:p>
            <a:r>
              <a:rPr lang="en-US" dirty="0" smtClean="0"/>
              <a:t>10101</a:t>
            </a:r>
          </a:p>
          <a:p>
            <a:r>
              <a:rPr lang="en-US" dirty="0" smtClean="0"/>
              <a:t>11011</a:t>
            </a:r>
          </a:p>
          <a:p>
            <a:r>
              <a:rPr lang="en-US" dirty="0" smtClean="0"/>
              <a:t>11101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Anyone get smaller?  Encoding?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3F9-F912-E94B-BF05-B80F2C6BA94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Coding</a:t>
            </a:r>
          </a:p>
          <a:p>
            <a:pPr lvl="1"/>
            <a:r>
              <a:rPr lang="en-US" dirty="0" smtClean="0"/>
              <a:t>Use a single input cube to select an output</a:t>
            </a:r>
          </a:p>
          <a:p>
            <a:pPr lvl="1"/>
            <a:r>
              <a:rPr lang="en-US" dirty="0" smtClean="0"/>
              <a:t>Capture the union of things that behave similarly on a single cube</a:t>
            </a:r>
          </a:p>
          <a:p>
            <a:r>
              <a:rPr lang="en-US" dirty="0" smtClean="0"/>
              <a:t>Output Coding</a:t>
            </a:r>
          </a:p>
          <a:p>
            <a:pPr lvl="1"/>
            <a:r>
              <a:rPr lang="en-US" dirty="0" smtClean="0"/>
              <a:t>Only need to cover the 1’s</a:t>
            </a:r>
          </a:p>
          <a:p>
            <a:pPr lvl="1"/>
            <a:r>
              <a:rPr lang="en-US" dirty="0" smtClean="0"/>
              <a:t>Share logic producing 1’s between states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038600" y="2133600"/>
          <a:ext cx="4724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800"/>
                <a:gridCol w="7874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2590800"/>
            <a:ext cx="33553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What input cases produce 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same output?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F8AC-A9B3-7A46-B819-861962FA2A23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Encoding</a:t>
            </a:r>
          </a:p>
          <a:p>
            <a:pPr lvl="1"/>
            <a:r>
              <a:rPr lang="en-US" dirty="0"/>
              <a:t>Input</a:t>
            </a:r>
          </a:p>
          <a:p>
            <a:pPr lvl="1"/>
            <a:r>
              <a:rPr lang="en-US" dirty="0"/>
              <a:t>Output</a:t>
            </a:r>
          </a:p>
          <a:p>
            <a:r>
              <a:rPr lang="en-US" dirty="0"/>
              <a:t>State Encoding</a:t>
            </a:r>
          </a:p>
          <a:p>
            <a:pPr lvl="1"/>
            <a:r>
              <a:rPr lang="en-US" dirty="0"/>
              <a:t>“exact” two-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…at least input constraints</a:t>
            </a:r>
          </a:p>
          <a:p>
            <a:pPr lvl="2"/>
            <a:r>
              <a:rPr lang="en-US" dirty="0" smtClean="0"/>
              <a:t>Flavor </a:t>
            </a:r>
            <a:r>
              <a:rPr lang="en-US" smtClean="0"/>
              <a:t>of output</a:t>
            </a:r>
          </a:p>
          <a:p>
            <a:pPr lvl="1"/>
            <a:r>
              <a:rPr lang="en-US" dirty="0" smtClean="0"/>
              <a:t>Energy-oriented</a:t>
            </a:r>
          </a:p>
          <a:p>
            <a:pPr lvl="1"/>
            <a:endParaRPr lang="en-US" dirty="0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Gate Netlist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8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  <a:ea typeface="Arial" charset="0"/>
                  <a:cs typeface="Arial" charset="0"/>
                </a:rPr>
                <a:t>Two-</a:t>
              </a:r>
              <a:r>
                <a:rPr lang="en-US" sz="2000" dirty="0" smtClean="0">
                  <a:solidFill>
                    <a:schemeClr val="tx2"/>
                  </a:solidFill>
                  <a:ea typeface="Arial" charset="0"/>
                  <a:cs typeface="Arial" charset="0"/>
                </a:rPr>
                <a:t>level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 dirty="0">
                  <a:solidFill>
                    <a:schemeClr val="accent4"/>
                  </a:solidFill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038600" y="2133600"/>
          <a:ext cx="4724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800"/>
                <a:gridCol w="7874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ST2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ST2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ST2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ST2</a:t>
                      </a:r>
                      <a:endParaRPr lang="en-US" dirty="0"/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  <a:endParaRPr lang="en-US" dirty="0"/>
                    </a:p>
                  </a:txBody>
                  <a:tcPr>
                    <a:solidFill>
                      <a:srgbClr val="66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  <a:endParaRPr lang="en-US" dirty="0"/>
                    </a:p>
                  </a:txBody>
                  <a:tcPr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2590800"/>
            <a:ext cx="2902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Produce same output?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/>
        </p:nvGraphicFramePr>
        <p:xfrm>
          <a:off x="304800" y="2819400"/>
          <a:ext cx="4724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800"/>
                <a:gridCol w="7874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ST2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ST2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ST2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ST2</a:t>
                      </a:r>
                      <a:endParaRPr lang="en-US" dirty="0"/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  <a:endParaRPr lang="en-US" dirty="0"/>
                    </a:p>
                  </a:txBody>
                  <a:tcPr>
                    <a:solidFill>
                      <a:srgbClr val="66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  <a:endParaRPr lang="en-US" dirty="0"/>
                    </a:p>
                  </a:txBody>
                  <a:tcPr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419600" y="1828800"/>
          <a:ext cx="4724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800"/>
                <a:gridCol w="7874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ST1+ST2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trike="sngStrike" dirty="0" smtClean="0"/>
                        <a:t>ST2</a:t>
                      </a:r>
                      <a:endParaRPr lang="en-US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trike="sngStrike" dirty="0" smtClean="0"/>
                        <a:t>0</a:t>
                      </a:r>
                      <a:endParaRPr lang="en-US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trike="sngStrike" dirty="0" smtClean="0"/>
                        <a:t>ST2</a:t>
                      </a:r>
                      <a:endParaRPr lang="en-US" strike="sngStrik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ST2+ST3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trike="sngStrike" dirty="0" smtClean="0"/>
                        <a:t>ST3</a:t>
                      </a:r>
                      <a:endParaRPr lang="en-US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trike="sngStrike" dirty="0" smtClean="0"/>
                        <a:t>1</a:t>
                      </a:r>
                      <a:endParaRPr lang="en-US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trike="sngStrike" dirty="0" smtClean="0"/>
                        <a:t>ST1</a:t>
                      </a:r>
                      <a:endParaRPr lang="en-US" strike="sngStrik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685800" y="1981200"/>
          <a:ext cx="3810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7874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State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 State</a:t>
                      </a:r>
                      <a:endParaRPr lang="en-US" dirty="0"/>
                    </a:p>
                  </a:txBody>
                  <a:tcPr marL="73742" marR="737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ST1+ST2</a:t>
                      </a:r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ST2</a:t>
                      </a:r>
                      <a:endParaRPr lang="en-US" dirty="0"/>
                    </a:p>
                  </a:txBody>
                  <a:tcPr marL="73742" marR="737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 marL="73742" marR="737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trike="sngStrike" dirty="0" smtClean="0"/>
                        <a:t>ST2</a:t>
                      </a:r>
                      <a:endParaRPr lang="en-US" strike="sngStrike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strike="sngStrike" dirty="0" smtClean="0"/>
                        <a:t>0</a:t>
                      </a:r>
                      <a:endParaRPr lang="en-US" strike="sngStrike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strike="sngStrike" dirty="0" smtClean="0"/>
                        <a:t>ST2</a:t>
                      </a:r>
                      <a:endParaRPr lang="en-US" strike="sngStrike" dirty="0"/>
                    </a:p>
                  </a:txBody>
                  <a:tcPr marL="73742" marR="737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ST2+ST3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  <a:endParaRPr lang="en-US" dirty="0"/>
                    </a:p>
                  </a:txBody>
                  <a:tcPr marL="73742" marR="737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 marL="73742" marR="737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trike="sngStrike" dirty="0" smtClean="0"/>
                        <a:t>ST3</a:t>
                      </a:r>
                      <a:endParaRPr lang="en-US" strike="sngStrike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strike="sngStrike" dirty="0" smtClean="0"/>
                        <a:t>1</a:t>
                      </a:r>
                      <a:endParaRPr lang="en-US" strike="sngStrike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strike="sngStrike" dirty="0" smtClean="0"/>
                        <a:t>ST1</a:t>
                      </a:r>
                      <a:endParaRPr lang="en-US" strike="sngStrike" dirty="0"/>
                    </a:p>
                  </a:txBody>
                  <a:tcPr marL="73742" marR="73742"/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If we can code ST1+ST2 and ST2+ST3 as cubes, we can save due to input encodings.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could we make these cubes?	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3b state code?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2b state code?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685800" y="1981200"/>
          <a:ext cx="3810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7874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State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 State</a:t>
                      </a:r>
                      <a:endParaRPr lang="en-US" dirty="0"/>
                    </a:p>
                  </a:txBody>
                  <a:tcPr marL="73742" marR="737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ST1+ST2</a:t>
                      </a:r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ST2</a:t>
                      </a:r>
                      <a:endParaRPr lang="en-US" dirty="0"/>
                    </a:p>
                  </a:txBody>
                  <a:tcPr marL="73742" marR="737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 marL="73742" marR="737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ST2+ST3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ST1</a:t>
                      </a:r>
                      <a:endParaRPr lang="en-US" dirty="0"/>
                    </a:p>
                  </a:txBody>
                  <a:tcPr marL="73742" marR="737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73742" marR="7374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ST3</a:t>
                      </a:r>
                      <a:endParaRPr lang="en-US" dirty="0"/>
                    </a:p>
                  </a:txBody>
                  <a:tcPr marL="73742" marR="73742"/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495800" cy="41148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Assume 2 bit state code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many </a:t>
            </a:r>
            <a:r>
              <a:rPr lang="en-US" dirty="0" err="1" smtClean="0">
                <a:solidFill>
                  <a:srgbClr val="FF6600"/>
                </a:solidFill>
              </a:rPr>
              <a:t>Pterms</a:t>
            </a:r>
            <a:r>
              <a:rPr lang="en-US" dirty="0" smtClean="0">
                <a:solidFill>
                  <a:srgbClr val="FF6600"/>
                </a:solidFill>
              </a:rPr>
              <a:t> if ST3=00?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(and assume get input groupings on cube)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many if ST3=11?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What’s a good code?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54F4-8116-4642-8930-23B2AB9FCAA2}" type="slidenum">
              <a:rPr lang="en-US"/>
              <a:pPr/>
              <a:t>24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/>
              <a:t>Real</a:t>
            </a:r>
            <a:r>
              <a:rPr lang="en-US" sz="2800"/>
              <a:t>: pick state encodings (si’s) so as to minimize the implementation area</a:t>
            </a:r>
          </a:p>
          <a:p>
            <a:pPr lvl="1"/>
            <a:r>
              <a:rPr lang="en-US" sz="2400"/>
              <a:t>two-level </a:t>
            </a:r>
          </a:p>
          <a:p>
            <a:pPr lvl="1"/>
            <a:r>
              <a:rPr lang="en-US" sz="2400"/>
              <a:t>multi-level</a:t>
            </a:r>
          </a:p>
          <a:p>
            <a:r>
              <a:rPr lang="en-US" sz="2800"/>
              <a:t>Simplified variants</a:t>
            </a:r>
          </a:p>
          <a:p>
            <a:pPr lvl="1"/>
            <a:r>
              <a:rPr lang="en-US" sz="2400"/>
              <a:t>minimize product terms</a:t>
            </a:r>
          </a:p>
          <a:p>
            <a:pPr lvl="1"/>
            <a:r>
              <a:rPr lang="en-US" sz="2400"/>
              <a:t>achieving minimum product terms, minimize state size</a:t>
            </a:r>
          </a:p>
          <a:p>
            <a:pPr lvl="1"/>
            <a:r>
              <a:rPr lang="en-US" sz="2400"/>
              <a:t>minimize literals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0"/>
            <a:ext cx="4038600" cy="3279538"/>
          </a:xfrm>
          <a:prstGeom prst="rect">
            <a:avLst/>
          </a:prstGeom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36A26-4DBE-1946-B03C-C340CDCB5738}" type="slidenum">
              <a:rPr lang="en-US"/>
              <a:pPr/>
              <a:t>25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Two-Level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0"/>
            <a:ext cx="7772400" cy="3505200"/>
          </a:xfrm>
        </p:spPr>
        <p:txBody>
          <a:bodyPr/>
          <a:lstStyle/>
          <a:p>
            <a:r>
              <a:rPr lang="en-US" dirty="0" err="1"/>
              <a:t>A</a:t>
            </a:r>
            <a:r>
              <a:rPr lang="en-US" baseline="-25000" dirty="0" err="1"/>
              <a:t>pla</a:t>
            </a:r>
            <a:r>
              <a:rPr lang="en-US" dirty="0"/>
              <a:t> = (2*</a:t>
            </a:r>
            <a:r>
              <a:rPr lang="en-US" dirty="0" err="1"/>
              <a:t>ins+outs</a:t>
            </a:r>
            <a:r>
              <a:rPr lang="en-US" dirty="0"/>
              <a:t>)*prods+ flops*</a:t>
            </a:r>
            <a:r>
              <a:rPr lang="en-US" dirty="0" err="1"/>
              <a:t>wflop</a:t>
            </a:r>
            <a:endParaRPr lang="en-US" dirty="0"/>
          </a:p>
          <a:p>
            <a:r>
              <a:rPr lang="en-US" dirty="0"/>
              <a:t>inputs = PIs + </a:t>
            </a:r>
            <a:r>
              <a:rPr lang="en-US" dirty="0" err="1"/>
              <a:t>state_bits</a:t>
            </a:r>
            <a:endParaRPr lang="en-US" dirty="0"/>
          </a:p>
          <a:p>
            <a:r>
              <a:rPr lang="en-US" dirty="0"/>
              <a:t>outputs = </a:t>
            </a:r>
            <a:r>
              <a:rPr lang="en-US" dirty="0" err="1"/>
              <a:t>state_bits+POs</a:t>
            </a:r>
            <a:endParaRPr lang="en-US" dirty="0"/>
          </a:p>
          <a:p>
            <a:r>
              <a:rPr lang="en-US" dirty="0"/>
              <a:t>products terms (prods)</a:t>
            </a:r>
          </a:p>
          <a:p>
            <a:pPr lvl="1"/>
            <a:r>
              <a:rPr lang="en-US" sz="3200" dirty="0"/>
              <a:t>depend on state-bit encoding</a:t>
            </a:r>
          </a:p>
          <a:p>
            <a:pPr lvl="1"/>
            <a:r>
              <a:rPr lang="en-US" sz="3200" dirty="0">
                <a:solidFill>
                  <a:schemeClr val="accent2"/>
                </a:solidFill>
              </a:rPr>
              <a:t>this is where we have leverage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5FF8-3581-7B46-BB9E-B4BA16512271}" type="slidenum">
              <a:rPr lang="en-US"/>
              <a:pPr/>
              <a:t>26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Multilevel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More sharing </a:t>
            </a:r>
            <a:r>
              <a:rPr lang="en-US">
                <a:sym typeface="Wingdings" charset="2"/>
              </a:rPr>
              <a:t></a:t>
            </a:r>
            <a:r>
              <a:rPr lang="en-US"/>
              <a:t> less implementation area</a:t>
            </a:r>
          </a:p>
          <a:p>
            <a:r>
              <a:rPr lang="en-US"/>
              <a:t>Pick encoding to increase sharing</a:t>
            </a:r>
          </a:p>
          <a:p>
            <a:pPr lvl="1"/>
            <a:r>
              <a:rPr lang="en-US"/>
              <a:t>maximize common sub expressions</a:t>
            </a:r>
          </a:p>
          <a:p>
            <a:pPr lvl="1"/>
            <a:r>
              <a:rPr lang="en-US"/>
              <a:t>maximize common cubes</a:t>
            </a:r>
          </a:p>
          <a:p>
            <a:r>
              <a:rPr lang="en-US"/>
              <a:t>Effects of multi-level minimization hard to characterize (not predictable)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3327-5627-6A46-8738-8E5142713A6C}" type="slidenum">
              <a:rPr lang="en-US"/>
              <a:pPr/>
              <a:t>27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Two-Level Optimization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495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b="1"/>
              <a:t>Idea</a:t>
            </a:r>
            <a:r>
              <a:rPr lang="en-US" sz="2800"/>
              <a:t>: do </a:t>
            </a:r>
            <a:r>
              <a:rPr lang="en-US" sz="2800">
                <a:solidFill>
                  <a:schemeClr val="accent2"/>
                </a:solidFill>
              </a:rPr>
              <a:t>symbolic</a:t>
            </a:r>
            <a:r>
              <a:rPr lang="en-US" sz="2800"/>
              <a:t> minimization of two-level form</a:t>
            </a:r>
          </a:p>
          <a:p>
            <a:pPr marL="990600" lvl="1" indent="-533400"/>
            <a:r>
              <a:rPr lang="en-US" sz="2400"/>
              <a:t>This represents effects of sharing</a:t>
            </a:r>
          </a:p>
          <a:p>
            <a:pPr marL="609600" indent="-609600">
              <a:buFontTx/>
              <a:buAutoNum type="arabicPeriod"/>
            </a:pPr>
            <a:r>
              <a:rPr lang="en-US" sz="2800"/>
              <a:t>Generate encoding constraints from this</a:t>
            </a:r>
          </a:p>
          <a:p>
            <a:pPr marL="990600" lvl="1" indent="-533400"/>
            <a:r>
              <a:rPr lang="en-US" sz="2400"/>
              <a:t>Properties code must have to maximize sharing</a:t>
            </a:r>
          </a:p>
          <a:p>
            <a:pPr marL="609600" indent="-609600">
              <a:buFontTx/>
              <a:buAutoNum type="arabicPeriod"/>
            </a:pPr>
            <a:r>
              <a:rPr lang="en-US" sz="2800"/>
              <a:t>Cover </a:t>
            </a:r>
          </a:p>
          <a:p>
            <a:pPr marL="990600" lvl="1" indent="-533400"/>
            <a:r>
              <a:rPr lang="en-US" sz="2400"/>
              <a:t>Like two-level (mostly…)</a:t>
            </a:r>
          </a:p>
          <a:p>
            <a:pPr marL="609600" indent="-609600">
              <a:buFontTx/>
              <a:buAutoNum type="arabicPeriod"/>
            </a:pPr>
            <a:r>
              <a:rPr lang="en-US" sz="2800"/>
              <a:t>Select Codes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40D6-3677-3D42-96D3-F5F774698042}" type="slidenum">
              <a:rPr lang="en-US"/>
              <a:pPr/>
              <a:t>28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Kinds of Sharing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5715000" y="4191000"/>
            <a:ext cx="14112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1101 out1</a:t>
            </a:r>
          </a:p>
          <a:p>
            <a:r>
              <a:rPr lang="en-US"/>
              <a:t>1100 out2</a:t>
            </a:r>
          </a:p>
          <a:p>
            <a:r>
              <a:rPr lang="en-US"/>
              <a:t>1111 out3</a:t>
            </a:r>
          </a:p>
          <a:p>
            <a:r>
              <a:rPr lang="en-US"/>
              <a:t>0000 out4</a:t>
            </a:r>
          </a:p>
          <a:p>
            <a:r>
              <a:rPr lang="en-US"/>
              <a:t>0001 out4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7620000" y="3733800"/>
            <a:ext cx="1270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Out1=11</a:t>
            </a:r>
          </a:p>
          <a:p>
            <a:r>
              <a:rPr lang="en-US"/>
              <a:t>Out2=01</a:t>
            </a:r>
          </a:p>
          <a:p>
            <a:r>
              <a:rPr lang="en-US"/>
              <a:t>Out3=10</a:t>
            </a:r>
          </a:p>
          <a:p>
            <a:r>
              <a:rPr lang="en-US"/>
              <a:t>Out4=00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7772400" y="5486400"/>
            <a:ext cx="11239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110- 01</a:t>
            </a:r>
          </a:p>
          <a:p>
            <a:r>
              <a:rPr lang="en-US"/>
              <a:t>11-1 10</a:t>
            </a:r>
          </a:p>
          <a:p>
            <a:endParaRPr lang="en-US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4419600" y="1828800"/>
            <a:ext cx="37496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Arial" charset="0"/>
              </a:rPr>
              <a:t>Output sharing:</a:t>
            </a:r>
          </a:p>
          <a:p>
            <a:r>
              <a:rPr lang="en-US" sz="2800">
                <a:latin typeface="Arial" charset="0"/>
              </a:rPr>
              <a:t>   share input cubes </a:t>
            </a:r>
          </a:p>
          <a:p>
            <a:r>
              <a:rPr lang="en-US" sz="2800">
                <a:latin typeface="Arial" charset="0"/>
              </a:rPr>
              <a:t>   to produce individual</a:t>
            </a:r>
          </a:p>
          <a:p>
            <a:r>
              <a:rPr lang="en-US" sz="2800">
                <a:latin typeface="Arial" charset="0"/>
              </a:rPr>
              <a:t>   output bits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304800" y="1828800"/>
            <a:ext cx="3705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Arial" charset="0"/>
              </a:rPr>
              <a:t>Input sharing:</a:t>
            </a:r>
          </a:p>
          <a:p>
            <a:r>
              <a:rPr lang="en-US" sz="2800">
                <a:latin typeface="Arial" charset="0"/>
              </a:rPr>
              <a:t>   encode inputs so </a:t>
            </a:r>
          </a:p>
          <a:p>
            <a:r>
              <a:rPr lang="en-US" sz="2800">
                <a:latin typeface="Arial" charset="0"/>
              </a:rPr>
              <a:t>   cover set  to reduce </a:t>
            </a:r>
          </a:p>
          <a:p>
            <a:r>
              <a:rPr lang="en-US" sz="2800">
                <a:latin typeface="Arial" charset="0"/>
              </a:rPr>
              <a:t>   product  terms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381000" y="3962400"/>
            <a:ext cx="14874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9933"/>
                </a:solidFill>
              </a:rPr>
              <a:t>10 inp1 01</a:t>
            </a:r>
          </a:p>
          <a:p>
            <a:r>
              <a:rPr lang="en-US"/>
              <a:t>01 inp1 10</a:t>
            </a:r>
          </a:p>
          <a:p>
            <a:r>
              <a:rPr lang="en-US">
                <a:solidFill>
                  <a:srgbClr val="339933"/>
                </a:solidFill>
              </a:rPr>
              <a:t>1- inp2 01</a:t>
            </a:r>
          </a:p>
          <a:p>
            <a:r>
              <a:rPr lang="en-US"/>
              <a:t>01 inp2 01</a:t>
            </a:r>
          </a:p>
          <a:p>
            <a:r>
              <a:rPr lang="en-US">
                <a:solidFill>
                  <a:srgbClr val="FF0000"/>
                </a:solidFill>
              </a:rPr>
              <a:t>11 inp3 01</a:t>
            </a:r>
          </a:p>
          <a:p>
            <a:r>
              <a:rPr lang="en-US"/>
              <a:t>01 inp3 10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2057400" y="3581400"/>
            <a:ext cx="2295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9933"/>
                </a:solidFill>
              </a:rPr>
              <a:t>10 inp1+inp2=01</a:t>
            </a:r>
          </a:p>
          <a:p>
            <a:r>
              <a:rPr lang="en-US">
                <a:solidFill>
                  <a:srgbClr val="FF0000"/>
                </a:solidFill>
              </a:rPr>
              <a:t>11 inp2+inp3=01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2133600" y="4876800"/>
            <a:ext cx="1219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Inp1=10</a:t>
            </a:r>
          </a:p>
          <a:p>
            <a:r>
              <a:rPr lang="en-US"/>
              <a:t>Inp2=11</a:t>
            </a:r>
          </a:p>
          <a:p>
            <a:r>
              <a:rPr lang="en-US"/>
              <a:t>Inp3=01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3886200" y="4495800"/>
            <a:ext cx="12509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9933"/>
                </a:solidFill>
              </a:rPr>
              <a:t>10 1- 01</a:t>
            </a:r>
          </a:p>
          <a:p>
            <a:r>
              <a:rPr lang="en-US"/>
              <a:t>01 10 10</a:t>
            </a:r>
          </a:p>
          <a:p>
            <a:r>
              <a:rPr lang="en-US">
                <a:solidFill>
                  <a:srgbClr val="FF0000"/>
                </a:solidFill>
              </a:rPr>
              <a:t>11 –1 01</a:t>
            </a:r>
          </a:p>
          <a:p>
            <a:r>
              <a:rPr lang="en-US"/>
              <a:t>01 11 01</a:t>
            </a:r>
          </a:p>
          <a:p>
            <a:r>
              <a:rPr lang="en-US"/>
              <a:t>01 01 10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autoUpdateAnimBg="0"/>
      <p:bldP spid="52230" grpId="0" autoUpdateAnimBg="0"/>
      <p:bldP spid="52231" grpId="0" autoUpdateAnimBg="0"/>
      <p:bldP spid="52234" grpId="0" autoUpdateAnimBg="0"/>
      <p:bldP spid="52235" grpId="0" autoUpdateAnimBg="0"/>
      <p:bldP spid="52237" grpId="0" autoUpdateAnimBg="0"/>
      <p:bldP spid="52238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24E6-7B1F-684A-AF61-CA496FFA6C59}" type="slidenum">
              <a:rPr lang="en-US"/>
              <a:pPr/>
              <a:t>29</a:t>
            </a:fld>
            <a:endParaRPr 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Input Encoding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C7B5-A9A3-6D4F-BDC8-012E518B4E2F}" type="slidenum">
              <a:rPr lang="en-US"/>
              <a:pPr/>
              <a:t>3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Encoding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Pick codes for input cases to simplify logic</a:t>
            </a:r>
          </a:p>
          <a:p>
            <a:r>
              <a:rPr lang="en-US" i="1"/>
              <a:t>E.g.</a:t>
            </a:r>
            <a:r>
              <a:rPr lang="en-US"/>
              <a:t> Instruction Decoding</a:t>
            </a:r>
          </a:p>
          <a:p>
            <a:pPr lvl="1"/>
            <a:r>
              <a:rPr lang="en-US"/>
              <a:t>ADD, SUB, MUL, OR</a:t>
            </a:r>
          </a:p>
          <a:p>
            <a:r>
              <a:rPr lang="en-US"/>
              <a:t>Have freedom in code assigned</a:t>
            </a:r>
          </a:p>
          <a:p>
            <a:r>
              <a:rPr lang="en-US"/>
              <a:t>Pick code to minimize logic</a:t>
            </a:r>
          </a:p>
          <a:p>
            <a:pPr lvl="1"/>
            <a:r>
              <a:rPr lang="en-US" i="1"/>
              <a:t>E.g.</a:t>
            </a:r>
            <a:r>
              <a:rPr lang="en-US"/>
              <a:t> number of product terms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622FA-89AC-7342-B1F8-3CEC4150673E}" type="slidenum">
              <a:rPr lang="en-US"/>
              <a:pPr/>
              <a:t>30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Two-Level Input Oriented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Minimize product rows </a:t>
            </a:r>
          </a:p>
          <a:p>
            <a:pPr lvl="1"/>
            <a:r>
              <a:rPr lang="en-US"/>
              <a:t>by exploiting common-cube</a:t>
            </a:r>
          </a:p>
          <a:p>
            <a:pPr lvl="1"/>
            <a:r>
              <a:rPr lang="en-US"/>
              <a:t>next-state expressions</a:t>
            </a:r>
          </a:p>
          <a:p>
            <a:pPr lvl="1"/>
            <a:endParaRPr lang="en-US"/>
          </a:p>
          <a:p>
            <a:pPr lvl="1"/>
            <a:r>
              <a:rPr lang="en-US">
                <a:solidFill>
                  <a:srgbClr val="FF0000"/>
                </a:solidFill>
              </a:rPr>
              <a:t>Does not account for possible sharing of terms to cover outputs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6096000"/>
            <a:ext cx="589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[DeMicheli+Brayton+SV/TR CAD v4n3p269]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B301-2D3C-7545-823B-3502215A714C}" type="slidenum">
              <a:rPr lang="en-US"/>
              <a:pPr/>
              <a:t>31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Outline Two-Level Input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953000"/>
          </a:xfrm>
        </p:spPr>
        <p:txBody>
          <a:bodyPr/>
          <a:lstStyle/>
          <a:p>
            <a:r>
              <a:rPr lang="en-US" sz="2800"/>
              <a:t>Represent states as one-hot codes</a:t>
            </a:r>
          </a:p>
          <a:p>
            <a:r>
              <a:rPr lang="en-US" sz="2800"/>
              <a:t>Minimize using two-level optimization</a:t>
            </a:r>
          </a:p>
          <a:p>
            <a:pPr lvl="1"/>
            <a:r>
              <a:rPr lang="en-US" sz="2400"/>
              <a:t>Include: combine compatible next states</a:t>
            </a:r>
          </a:p>
          <a:p>
            <a:pPr lvl="2"/>
            <a:r>
              <a:rPr lang="en-US" sz="2000"/>
              <a:t>1 S1  S2 0</a:t>
            </a:r>
          </a:p>
          <a:p>
            <a:pPr lvl="2"/>
            <a:r>
              <a:rPr lang="en-US" sz="2000"/>
              <a:t>1 S2  S2 0 </a:t>
            </a:r>
            <a:r>
              <a:rPr lang="en-US" sz="2000">
                <a:sym typeface="Wingdings" charset="2"/>
              </a:rPr>
              <a:t> 1 {S1,S2} S2 0</a:t>
            </a:r>
            <a:endParaRPr lang="en-US" sz="2000"/>
          </a:p>
          <a:p>
            <a:r>
              <a:rPr lang="en-US" sz="2800"/>
              <a:t>Get disjunct on states deriving next state</a:t>
            </a:r>
          </a:p>
          <a:p>
            <a:r>
              <a:rPr lang="en-US" sz="2800"/>
              <a:t>Assuming no sharing due to outputs</a:t>
            </a:r>
          </a:p>
          <a:p>
            <a:pPr lvl="1"/>
            <a:r>
              <a:rPr lang="en-US" sz="2400"/>
              <a:t>gives minimum number of product terms</a:t>
            </a:r>
          </a:p>
          <a:p>
            <a:r>
              <a:rPr lang="en-US" sz="2800"/>
              <a:t>Cover to achieve</a:t>
            </a:r>
          </a:p>
          <a:p>
            <a:pPr lvl="1"/>
            <a:r>
              <a:rPr lang="en-US" sz="2400"/>
              <a:t>Try to do so with minimum number of state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37153-6D13-D64B-B7B6-9B737807AD60}" type="slidenum">
              <a:rPr lang="en-US"/>
              <a:pPr/>
              <a:t>32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Multiple Valued Input Set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</p:spPr>
        <p:txBody>
          <a:bodyPr/>
          <a:lstStyle/>
          <a:p>
            <a:r>
              <a:rPr lang="en-US"/>
              <a:t>Treat input states as a multi-valued (not just 0,1) input variable</a:t>
            </a:r>
          </a:p>
          <a:p>
            <a:r>
              <a:rPr lang="en-US"/>
              <a:t>Effectively encode in </a:t>
            </a:r>
            <a:r>
              <a:rPr lang="en-US" b="1"/>
              <a:t>one-hot</a:t>
            </a:r>
            <a:r>
              <a:rPr lang="en-US"/>
              <a:t> form</a:t>
            </a:r>
          </a:p>
          <a:p>
            <a:pPr lvl="1"/>
            <a:r>
              <a:rPr lang="en-US"/>
              <a:t>One-hot: each state gets a bit, only one on</a:t>
            </a:r>
          </a:p>
          <a:p>
            <a:r>
              <a:rPr lang="en-US"/>
              <a:t>Use to merge together input state sets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676400" y="4267200"/>
            <a:ext cx="14382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 S1  S1 1</a:t>
            </a:r>
          </a:p>
          <a:p>
            <a:r>
              <a:rPr lang="en-US"/>
              <a:t>1 S1  S2 0</a:t>
            </a:r>
          </a:p>
          <a:p>
            <a:r>
              <a:rPr lang="en-US"/>
              <a:t>1 S2  S2 0</a:t>
            </a:r>
          </a:p>
          <a:p>
            <a:r>
              <a:rPr lang="en-US"/>
              <a:t>0 S2  S3 0</a:t>
            </a:r>
          </a:p>
          <a:p>
            <a:r>
              <a:rPr lang="en-US"/>
              <a:t>1 S3  S3 1</a:t>
            </a:r>
          </a:p>
          <a:p>
            <a:r>
              <a:rPr lang="en-US"/>
              <a:t>0 S3  S3 1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495800" y="4343400"/>
            <a:ext cx="15732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0 100  S1 1</a:t>
            </a:r>
          </a:p>
          <a:p>
            <a:r>
              <a:rPr lang="en-US"/>
              <a:t>1 100  S2 0</a:t>
            </a:r>
          </a:p>
          <a:p>
            <a:r>
              <a:rPr lang="en-US"/>
              <a:t>1 010  S2 0</a:t>
            </a:r>
          </a:p>
          <a:p>
            <a:r>
              <a:rPr lang="en-US"/>
              <a:t>0 010  S3 0</a:t>
            </a:r>
          </a:p>
          <a:p>
            <a:r>
              <a:rPr lang="en-US"/>
              <a:t>1 001  S3 1</a:t>
            </a:r>
          </a:p>
          <a:p>
            <a:r>
              <a:rPr lang="en-US"/>
              <a:t>0 001  S3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8F43-459A-1646-8D99-0A6489464465}" type="slidenum">
              <a:rPr lang="en-US"/>
              <a:pPr/>
              <a:t>33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One-hot Minimum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One-hot gives minimum number of product terms</a:t>
            </a:r>
          </a:p>
          <a:p>
            <a:r>
              <a:rPr lang="en-US" i="1"/>
              <a:t>i.e.</a:t>
            </a:r>
            <a:r>
              <a:rPr lang="en-US"/>
              <a:t> Can</a:t>
            </a:r>
            <a:r>
              <a:rPr lang="en-US" b="1"/>
              <a:t> always</a:t>
            </a:r>
            <a:r>
              <a:rPr lang="en-US"/>
              <a:t> maximally combine input sets into single product term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One-Hot Example (</a:t>
            </a:r>
            <a:r>
              <a:rPr lang="en-US" dirty="0" err="1" smtClean="0"/>
              <a:t>preclass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3F9-F912-E94B-BF05-B80F2C6BA94A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2362200"/>
            <a:ext cx="151856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ST1 </a:t>
            </a:r>
            <a:r>
              <a:rPr lang="en-US" dirty="0" smtClean="0">
                <a:solidFill>
                  <a:srgbClr val="660066"/>
                </a:solidFill>
              </a:rPr>
              <a:t>0 ST2</a:t>
            </a:r>
          </a:p>
          <a:p>
            <a:r>
              <a:rPr lang="en-US" dirty="0" smtClean="0"/>
              <a:t>ST1 1 ST3</a:t>
            </a:r>
          </a:p>
          <a:p>
            <a:r>
              <a:rPr lang="en-US" dirty="0" smtClean="0"/>
              <a:t>ST2 </a:t>
            </a:r>
            <a:r>
              <a:rPr lang="en-US" dirty="0" smtClean="0">
                <a:solidFill>
                  <a:srgbClr val="660066"/>
                </a:solidFill>
              </a:rPr>
              <a:t>0 ST2</a:t>
            </a:r>
          </a:p>
          <a:p>
            <a:r>
              <a:rPr lang="en-US" dirty="0" smtClean="0"/>
              <a:t>ST2 </a:t>
            </a:r>
            <a:r>
              <a:rPr lang="en-US" dirty="0" smtClean="0">
                <a:solidFill>
                  <a:srgbClr val="339933"/>
                </a:solidFill>
              </a:rPr>
              <a:t>1 ST1</a:t>
            </a:r>
          </a:p>
          <a:p>
            <a:r>
              <a:rPr lang="en-US" dirty="0" smtClean="0"/>
              <a:t>ST3 0 ST3</a:t>
            </a:r>
          </a:p>
          <a:p>
            <a:r>
              <a:rPr lang="en-US" dirty="0" smtClean="0"/>
              <a:t>ST3 </a:t>
            </a:r>
            <a:r>
              <a:rPr lang="en-US" dirty="0" smtClean="0">
                <a:solidFill>
                  <a:srgbClr val="339933"/>
                </a:solidFill>
              </a:rPr>
              <a:t>1 ST1</a:t>
            </a:r>
            <a:endParaRPr lang="en-US" dirty="0">
              <a:solidFill>
                <a:srgbClr val="33993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1752600"/>
            <a:ext cx="1415772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100 0 010</a:t>
            </a:r>
          </a:p>
          <a:p>
            <a:r>
              <a:rPr lang="en-US" dirty="0" smtClean="0"/>
              <a:t>100 1 001</a:t>
            </a:r>
          </a:p>
          <a:p>
            <a:r>
              <a:rPr lang="en-US" dirty="0" smtClean="0"/>
              <a:t>010 0 010</a:t>
            </a:r>
          </a:p>
          <a:p>
            <a:r>
              <a:rPr lang="en-US" dirty="0" smtClean="0"/>
              <a:t>010 1 100</a:t>
            </a:r>
          </a:p>
          <a:p>
            <a:r>
              <a:rPr lang="en-US" dirty="0" smtClean="0"/>
              <a:t>001 0 001</a:t>
            </a:r>
          </a:p>
          <a:p>
            <a:r>
              <a:rPr lang="en-US" dirty="0" smtClean="0"/>
              <a:t>001 1 100</a:t>
            </a:r>
          </a:p>
          <a:p>
            <a:r>
              <a:rPr lang="en-US" dirty="0" smtClean="0"/>
              <a:t>11-  -  ---</a:t>
            </a:r>
          </a:p>
          <a:p>
            <a:r>
              <a:rPr lang="en-US" dirty="0" smtClean="0"/>
              <a:t>1-1  -  ---</a:t>
            </a:r>
          </a:p>
          <a:p>
            <a:r>
              <a:rPr lang="en-US" dirty="0" smtClean="0"/>
              <a:t>-11  -  ---</a:t>
            </a:r>
          </a:p>
          <a:p>
            <a:r>
              <a:rPr lang="en-US" dirty="0" smtClean="0"/>
              <a:t>000 -  ---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2514600"/>
            <a:ext cx="14868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One-hot:</a:t>
            </a:r>
          </a:p>
          <a:p>
            <a:r>
              <a:rPr lang="en-US" dirty="0" smtClean="0"/>
              <a:t>  ST1=100</a:t>
            </a:r>
          </a:p>
          <a:p>
            <a:r>
              <a:rPr lang="en-US" dirty="0" smtClean="0"/>
              <a:t>  ST2=010</a:t>
            </a:r>
          </a:p>
          <a:p>
            <a:r>
              <a:rPr lang="en-US" dirty="0" smtClean="0"/>
              <a:t>  ST3=001</a:t>
            </a:r>
            <a:endParaRPr lang="en-US" dirty="0"/>
          </a:p>
        </p:txBody>
      </p:sp>
      <p:sp>
        <p:nvSpPr>
          <p:cNvPr id="9" name="Text Box 1034"/>
          <p:cNvSpPr txBox="1">
            <a:spLocks noChangeArrowheads="1"/>
          </p:cNvSpPr>
          <p:nvPr/>
        </p:nvSpPr>
        <p:spPr bwMode="auto">
          <a:xfrm>
            <a:off x="0" y="5257800"/>
            <a:ext cx="4481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Arial" charset="0"/>
              </a:rPr>
              <a:t>Key:</a:t>
            </a:r>
            <a:r>
              <a:rPr lang="en-US" dirty="0">
                <a:latin typeface="Arial" charset="0"/>
              </a:rPr>
              <a:t> can define a cube to </a:t>
            </a:r>
          </a:p>
          <a:p>
            <a:r>
              <a:rPr lang="en-US" dirty="0">
                <a:latin typeface="Arial" charset="0"/>
              </a:rPr>
              <a:t>         cover any subset of states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62600" y="1752600"/>
            <a:ext cx="1415772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100 0 010</a:t>
            </a:r>
          </a:p>
          <a:p>
            <a:r>
              <a:rPr lang="en-US" dirty="0" smtClean="0"/>
              <a:t>100 1 001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010 0 010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010 1 100</a:t>
            </a:r>
          </a:p>
          <a:p>
            <a:r>
              <a:rPr lang="en-US" dirty="0" smtClean="0"/>
              <a:t>001 0 001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001 1 100</a:t>
            </a:r>
          </a:p>
          <a:p>
            <a:r>
              <a:rPr lang="en-US" dirty="0" smtClean="0"/>
              <a:t>11-  -  ---</a:t>
            </a:r>
          </a:p>
          <a:p>
            <a:r>
              <a:rPr lang="en-US" dirty="0" smtClean="0"/>
              <a:t>1-1  -  ---</a:t>
            </a:r>
          </a:p>
          <a:p>
            <a:r>
              <a:rPr lang="en-US" dirty="0" smtClean="0"/>
              <a:t>-11  -  ---</a:t>
            </a:r>
          </a:p>
          <a:p>
            <a:r>
              <a:rPr lang="en-US" dirty="0" smtClean="0"/>
              <a:t>000 -  ---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67600" y="2133600"/>
            <a:ext cx="141577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--0 0 010</a:t>
            </a:r>
          </a:p>
          <a:p>
            <a:r>
              <a:rPr lang="en-US" dirty="0" smtClean="0"/>
              <a:t>100 1 001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0-- 1 100</a:t>
            </a:r>
          </a:p>
          <a:p>
            <a:r>
              <a:rPr lang="en-US" dirty="0" smtClean="0"/>
              <a:t>001 0 001</a:t>
            </a:r>
          </a:p>
          <a:p>
            <a:endParaRPr lang="en-US" dirty="0"/>
          </a:p>
        </p:txBody>
      </p:sp>
      <p:sp>
        <p:nvSpPr>
          <p:cNvPr id="13" name="Text Box 1033"/>
          <p:cNvSpPr txBox="1">
            <a:spLocks noChangeArrowheads="1"/>
          </p:cNvSpPr>
          <p:nvPr/>
        </p:nvSpPr>
        <p:spPr bwMode="auto">
          <a:xfrm>
            <a:off x="3200400" y="6172200"/>
            <a:ext cx="46008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-</a:t>
            </a:r>
            <a:r>
              <a:rPr lang="en-US" dirty="0">
                <a:solidFill>
                  <a:schemeClr val="accent2"/>
                </a:solidFill>
              </a:rPr>
              <a:t>-0 </a:t>
            </a:r>
            <a:r>
              <a:rPr lang="en-US" dirty="0" smtClean="0">
                <a:solidFill>
                  <a:schemeClr val="accent2"/>
                </a:solidFill>
              </a:rPr>
              <a:t>0 010  </a:t>
            </a:r>
            <a:r>
              <a:rPr lang="en-US" dirty="0">
                <a:solidFill>
                  <a:schemeClr val="accent2"/>
                </a:solidFill>
              </a:rPr>
              <a:t>says</a:t>
            </a:r>
            <a:r>
              <a:rPr lang="en-US" dirty="0" smtClean="0">
                <a:solidFill>
                  <a:schemeClr val="accent2"/>
                </a:solidFill>
              </a:rPr>
              <a:t> (ST1+ST2) 0</a:t>
            </a:r>
            <a:r>
              <a:rPr lang="en-US" dirty="0" smtClean="0">
                <a:solidFill>
                  <a:schemeClr val="accent2"/>
                </a:solidFill>
                <a:sym typeface="Wingdings" charset="2"/>
              </a:rPr>
              <a:t> ST2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0600" y="1295400"/>
            <a:ext cx="3555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Single cube for ST1+ST2 ? 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602D-EDD0-CE46-9FDC-D34CB26B0716}" type="slidenum">
              <a:rPr lang="en-US"/>
              <a:pPr/>
              <a:t>35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Combining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Follows from standard 2-level optimization with don’t-care minimization</a:t>
            </a:r>
          </a:p>
          <a:p>
            <a:r>
              <a:rPr lang="en-US"/>
              <a:t>Effectively groups together common predecessor states as shown</a:t>
            </a:r>
          </a:p>
          <a:p>
            <a:r>
              <a:rPr lang="en-US"/>
              <a:t>(can define to combine directly)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C61C-7EC0-4148-8019-BA1F32E04434}" type="slidenum">
              <a:rPr lang="en-US"/>
              <a:pPr/>
              <a:t>36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142448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0 S  s6 00</a:t>
            </a:r>
          </a:p>
          <a:p>
            <a:r>
              <a:rPr lang="en-US" dirty="0"/>
              <a:t>0 s2 s5 00</a:t>
            </a:r>
          </a:p>
          <a:p>
            <a:r>
              <a:rPr lang="en-US" dirty="0"/>
              <a:t>0 s3 s5 00</a:t>
            </a:r>
          </a:p>
          <a:p>
            <a:r>
              <a:rPr lang="en-US" dirty="0"/>
              <a:t>0 s4 s6 00</a:t>
            </a:r>
          </a:p>
          <a:p>
            <a:r>
              <a:rPr lang="en-US" dirty="0"/>
              <a:t>0 s5 S  10</a:t>
            </a:r>
          </a:p>
          <a:p>
            <a:r>
              <a:rPr lang="en-US" dirty="0"/>
              <a:t>0 s6 S  01</a:t>
            </a:r>
          </a:p>
          <a:p>
            <a:r>
              <a:rPr lang="en-US" dirty="0"/>
              <a:t>0 s7 s5 00</a:t>
            </a:r>
          </a:p>
          <a:p>
            <a:r>
              <a:rPr lang="en-US" dirty="0"/>
              <a:t>1</a:t>
            </a:r>
            <a:r>
              <a:rPr lang="en-US" dirty="0" smtClean="0"/>
              <a:t> s6 s2 </a:t>
            </a:r>
            <a:r>
              <a:rPr lang="en-US" dirty="0"/>
              <a:t>01</a:t>
            </a:r>
          </a:p>
          <a:p>
            <a:r>
              <a:rPr lang="en-US" dirty="0"/>
              <a:t>1 </a:t>
            </a:r>
            <a:r>
              <a:rPr lang="en-US" dirty="0" smtClean="0"/>
              <a:t>s5 s2 </a:t>
            </a:r>
            <a:r>
              <a:rPr lang="en-US" dirty="0"/>
              <a:t>10</a:t>
            </a:r>
          </a:p>
          <a:p>
            <a:r>
              <a:rPr lang="en-US" dirty="0"/>
              <a:t>1 </a:t>
            </a:r>
            <a:r>
              <a:rPr lang="en-US" dirty="0" smtClean="0"/>
              <a:t>s4 s6 </a:t>
            </a:r>
            <a:r>
              <a:rPr lang="en-US" dirty="0"/>
              <a:t>10</a:t>
            </a:r>
          </a:p>
          <a:p>
            <a:r>
              <a:rPr lang="en-US" dirty="0"/>
              <a:t>1 </a:t>
            </a:r>
            <a:r>
              <a:rPr lang="en-US" dirty="0" smtClean="0"/>
              <a:t>s7 </a:t>
            </a:r>
            <a:r>
              <a:rPr lang="en-US" dirty="0"/>
              <a:t>s6 10</a:t>
            </a:r>
          </a:p>
          <a:p>
            <a:r>
              <a:rPr lang="en-US" dirty="0"/>
              <a:t>1</a:t>
            </a:r>
            <a:r>
              <a:rPr lang="en-US" dirty="0" smtClean="0"/>
              <a:t> S  s4 00</a:t>
            </a:r>
            <a:endParaRPr lang="en-US" dirty="0"/>
          </a:p>
          <a:p>
            <a:r>
              <a:rPr lang="en-US" dirty="0"/>
              <a:t>1</a:t>
            </a:r>
            <a:r>
              <a:rPr lang="en-US" dirty="0" smtClean="0"/>
              <a:t> s2 s3 00</a:t>
            </a:r>
            <a:endParaRPr lang="en-US" dirty="0"/>
          </a:p>
          <a:p>
            <a:r>
              <a:rPr lang="en-US" dirty="0"/>
              <a:t>1 </a:t>
            </a:r>
            <a:r>
              <a:rPr lang="en-US" dirty="0" smtClean="0"/>
              <a:t>s3 s7 </a:t>
            </a:r>
            <a:r>
              <a:rPr lang="en-US" dirty="0"/>
              <a:t>00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057400" y="1295400"/>
            <a:ext cx="307975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0 1000000  0000010 00</a:t>
            </a:r>
          </a:p>
          <a:p>
            <a:r>
              <a:rPr lang="en-US">
                <a:solidFill>
                  <a:schemeClr val="accent2"/>
                </a:solidFill>
              </a:rPr>
              <a:t>0 0100000  0000100 00</a:t>
            </a:r>
          </a:p>
          <a:p>
            <a:r>
              <a:rPr lang="en-US">
                <a:solidFill>
                  <a:schemeClr val="accent2"/>
                </a:solidFill>
              </a:rPr>
              <a:t>0 0010000  0000100 00</a:t>
            </a:r>
          </a:p>
          <a:p>
            <a:r>
              <a:rPr lang="en-US"/>
              <a:t>0 0001000  0000010 00</a:t>
            </a:r>
          </a:p>
          <a:p>
            <a:r>
              <a:rPr lang="en-US"/>
              <a:t>0 0000100  1000000 10</a:t>
            </a:r>
          </a:p>
          <a:p>
            <a:r>
              <a:rPr lang="en-US"/>
              <a:t>0 0000010  1000000 01</a:t>
            </a:r>
          </a:p>
          <a:p>
            <a:r>
              <a:rPr lang="en-US">
                <a:solidFill>
                  <a:schemeClr val="accent2"/>
                </a:solidFill>
              </a:rPr>
              <a:t>0 0000001  0000100 00</a:t>
            </a:r>
          </a:p>
          <a:p>
            <a:r>
              <a:rPr lang="en-US"/>
              <a:t>1 0000010  0100000 01</a:t>
            </a:r>
          </a:p>
          <a:p>
            <a:r>
              <a:rPr lang="en-US"/>
              <a:t>1 0000100  0100000 10</a:t>
            </a:r>
          </a:p>
          <a:p>
            <a:r>
              <a:rPr lang="en-US"/>
              <a:t>1 0001000  0000010 10</a:t>
            </a:r>
          </a:p>
          <a:p>
            <a:r>
              <a:rPr lang="en-US"/>
              <a:t>1 0000001  0000010 10</a:t>
            </a:r>
          </a:p>
          <a:p>
            <a:r>
              <a:rPr lang="en-US"/>
              <a:t>1 1000000  0001000 00</a:t>
            </a:r>
          </a:p>
          <a:p>
            <a:r>
              <a:rPr lang="en-US"/>
              <a:t>1 0100000  0010000 00</a:t>
            </a:r>
          </a:p>
          <a:p>
            <a:r>
              <a:rPr lang="en-US"/>
              <a:t>1 0010000  0000001 00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638800" y="2362200"/>
            <a:ext cx="30797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0 0110001  0000100 00</a:t>
            </a:r>
          </a:p>
          <a:p>
            <a:r>
              <a:rPr lang="en-US"/>
              <a:t>0 1001000  0000010 00</a:t>
            </a:r>
          </a:p>
          <a:p>
            <a:r>
              <a:rPr lang="en-US"/>
              <a:t>1 0001001  0000010 10</a:t>
            </a:r>
          </a:p>
          <a:p>
            <a:r>
              <a:rPr lang="en-US"/>
              <a:t>0 0000010  1000000 01</a:t>
            </a:r>
          </a:p>
          <a:p>
            <a:r>
              <a:rPr lang="en-US"/>
              <a:t>1 0000100  0100000 10</a:t>
            </a:r>
          </a:p>
          <a:p>
            <a:r>
              <a:rPr lang="en-US"/>
              <a:t>0 0000100  1000000 10</a:t>
            </a:r>
          </a:p>
          <a:p>
            <a:r>
              <a:rPr lang="en-US"/>
              <a:t>1 1000000  0001000 00</a:t>
            </a:r>
          </a:p>
          <a:p>
            <a:r>
              <a:rPr lang="en-US"/>
              <a:t>1 0000010  0100000 01</a:t>
            </a:r>
          </a:p>
          <a:p>
            <a:r>
              <a:rPr lang="en-US"/>
              <a:t>1 0100000  0010000 00</a:t>
            </a:r>
          </a:p>
          <a:p>
            <a:r>
              <a:rPr lang="en-US"/>
              <a:t>1 0010000  0000001 00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681B-D152-E447-8936-259A6E94ECA8}" type="slidenum">
              <a:rPr lang="en-US"/>
              <a:pPr/>
              <a:t>37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Two-Level Input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One-hot identifies multivalue minimum number of product terms</a:t>
            </a:r>
          </a:p>
          <a:p>
            <a:pPr>
              <a:lnSpc>
                <a:spcPct val="90000"/>
              </a:lnSpc>
            </a:pPr>
            <a:r>
              <a:rPr lang="en-US" sz="2800"/>
              <a:t>May be fewer product terms if get sharing (don’t cares) in generating the next state expressions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(was not part of optimization)</a:t>
            </a:r>
          </a:p>
          <a:p>
            <a:pPr>
              <a:lnSpc>
                <a:spcPct val="90000"/>
              </a:lnSpc>
            </a:pPr>
            <a:r>
              <a:rPr lang="en-US" sz="2800"/>
              <a:t>Encoding places each disjunct on a unique cube face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Can distinguish with a single cube</a:t>
            </a:r>
          </a:p>
          <a:p>
            <a:pPr>
              <a:lnSpc>
                <a:spcPct val="90000"/>
              </a:lnSpc>
            </a:pPr>
            <a:r>
              <a:rPr lang="en-US" sz="2800"/>
              <a:t>Can use fewer bits than one-hot 	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this part typically heuristic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Remember one-hot already minimized prod terms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34D77-999A-E04A-9E12-F05DDD17FAF1}" type="slidenum">
              <a:rPr lang="en-US"/>
              <a:pPr/>
              <a:t>38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Encoding Example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57200" y="1219200"/>
            <a:ext cx="1463675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 S   s6 00</a:t>
            </a:r>
          </a:p>
          <a:p>
            <a:r>
              <a:rPr lang="en-US"/>
              <a:t>0 s2 s5 00</a:t>
            </a:r>
          </a:p>
          <a:p>
            <a:r>
              <a:rPr lang="en-US"/>
              <a:t>0 s3 s5 00</a:t>
            </a:r>
          </a:p>
          <a:p>
            <a:r>
              <a:rPr lang="en-US"/>
              <a:t>0 s4 s6 00</a:t>
            </a:r>
          </a:p>
          <a:p>
            <a:r>
              <a:rPr lang="en-US"/>
              <a:t>0 s5 S  10</a:t>
            </a:r>
          </a:p>
          <a:p>
            <a:r>
              <a:rPr lang="en-US"/>
              <a:t>0 s6 S  01</a:t>
            </a:r>
          </a:p>
          <a:p>
            <a:r>
              <a:rPr lang="en-US"/>
              <a:t>0 s7 s5 00</a:t>
            </a:r>
          </a:p>
          <a:p>
            <a:r>
              <a:rPr lang="en-US"/>
              <a:t>1 S  s4 01</a:t>
            </a:r>
          </a:p>
          <a:p>
            <a:r>
              <a:rPr lang="en-US"/>
              <a:t>1 s2 s3 10</a:t>
            </a:r>
          </a:p>
          <a:p>
            <a:r>
              <a:rPr lang="en-US"/>
              <a:t>1 s3 s7 10</a:t>
            </a:r>
          </a:p>
          <a:p>
            <a:r>
              <a:rPr lang="en-US"/>
              <a:t>1 s4 s6 10</a:t>
            </a:r>
          </a:p>
          <a:p>
            <a:r>
              <a:rPr lang="en-US"/>
              <a:t>1 s5 s2 00</a:t>
            </a:r>
          </a:p>
          <a:p>
            <a:r>
              <a:rPr lang="en-US"/>
              <a:t>1 s6 s2 00</a:t>
            </a:r>
          </a:p>
          <a:p>
            <a:r>
              <a:rPr lang="en-US"/>
              <a:t>1 s7 s6 00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2209800" y="2209800"/>
            <a:ext cx="30797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0 0110001  0000100 00</a:t>
            </a:r>
          </a:p>
          <a:p>
            <a:pPr algn="ctr"/>
            <a:r>
              <a:rPr lang="en-US"/>
              <a:t>0 1001000  0000010 00</a:t>
            </a:r>
          </a:p>
          <a:p>
            <a:pPr algn="ctr"/>
            <a:r>
              <a:rPr lang="en-US"/>
              <a:t>1 0001001  0000010 10</a:t>
            </a:r>
          </a:p>
          <a:p>
            <a:pPr algn="ctr"/>
            <a:r>
              <a:rPr lang="en-US"/>
              <a:t>0 0000010  1000000 01</a:t>
            </a:r>
          </a:p>
          <a:p>
            <a:pPr algn="ctr"/>
            <a:r>
              <a:rPr lang="en-US"/>
              <a:t>1 0000100  0100000 10</a:t>
            </a:r>
          </a:p>
          <a:p>
            <a:pPr algn="ctr"/>
            <a:r>
              <a:rPr lang="en-US"/>
              <a:t>0 0000100  1000000 10</a:t>
            </a:r>
          </a:p>
          <a:p>
            <a:pPr algn="ctr"/>
            <a:r>
              <a:rPr lang="en-US"/>
              <a:t>1 1000000  0001000 00</a:t>
            </a:r>
          </a:p>
          <a:p>
            <a:pPr algn="ctr"/>
            <a:r>
              <a:rPr lang="en-US"/>
              <a:t>1 0000010  0100000 01</a:t>
            </a:r>
          </a:p>
          <a:p>
            <a:pPr algn="ctr"/>
            <a:r>
              <a:rPr lang="en-US"/>
              <a:t>1 0100000  0010000 00</a:t>
            </a:r>
          </a:p>
          <a:p>
            <a:pPr algn="ctr"/>
            <a:r>
              <a:rPr lang="en-US"/>
              <a:t>1 0010000  0000001 00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6080125" y="1793875"/>
            <a:ext cx="9969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S  010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s2 110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s3 101</a:t>
            </a:r>
          </a:p>
          <a:p>
            <a:r>
              <a:rPr lang="en-US" dirty="0" smtClean="0"/>
              <a:t>s4 </a:t>
            </a:r>
            <a:r>
              <a:rPr lang="en-US" dirty="0"/>
              <a:t>000</a:t>
            </a:r>
          </a:p>
          <a:p>
            <a:r>
              <a:rPr lang="en-US" dirty="0"/>
              <a:t>s5 001</a:t>
            </a:r>
          </a:p>
          <a:p>
            <a:r>
              <a:rPr lang="en-US" dirty="0"/>
              <a:t>s6 011</a:t>
            </a:r>
          </a:p>
          <a:p>
            <a:r>
              <a:rPr lang="en-US" dirty="0">
                <a:solidFill>
                  <a:schemeClr val="accent2"/>
                </a:solidFill>
              </a:rPr>
              <a:t>s7 100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6019800" y="4724400"/>
            <a:ext cx="18684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s2+s3+s7=1--</a:t>
            </a:r>
          </a:p>
          <a:p>
            <a:r>
              <a:rPr lang="en-US">
                <a:solidFill>
                  <a:schemeClr val="accent2"/>
                </a:solidFill>
              </a:rPr>
              <a:t>No 111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 autoUpdateAnimBg="0"/>
      <p:bldP spid="53257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8B2A-47F8-AA44-908B-ED0EB3155A1D}" type="slidenum">
              <a:rPr lang="en-US"/>
              <a:pPr/>
              <a:t>39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Encoding Example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30797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0 0110001  0000100 00</a:t>
            </a:r>
          </a:p>
          <a:p>
            <a:pPr algn="ctr"/>
            <a:r>
              <a:rPr lang="en-US">
                <a:solidFill>
                  <a:srgbClr val="FF6600"/>
                </a:solidFill>
              </a:rPr>
              <a:t>0 1001000  0000010 00</a:t>
            </a:r>
          </a:p>
          <a:p>
            <a:pPr algn="ctr"/>
            <a:r>
              <a:rPr lang="en-US">
                <a:solidFill>
                  <a:srgbClr val="339933"/>
                </a:solidFill>
              </a:rPr>
              <a:t>1 0001001  0000010 10</a:t>
            </a:r>
          </a:p>
          <a:p>
            <a:pPr algn="ctr"/>
            <a:r>
              <a:rPr lang="en-US"/>
              <a:t>0 0000010  1000000 01</a:t>
            </a:r>
          </a:p>
          <a:p>
            <a:pPr algn="ctr"/>
            <a:r>
              <a:rPr lang="en-US"/>
              <a:t>1 0000100  0100000 10</a:t>
            </a:r>
          </a:p>
          <a:p>
            <a:pPr algn="ctr"/>
            <a:r>
              <a:rPr lang="en-US"/>
              <a:t>0 0000100  1000000 10</a:t>
            </a:r>
          </a:p>
          <a:p>
            <a:pPr algn="ctr"/>
            <a:r>
              <a:rPr lang="en-US"/>
              <a:t>1 1000000  0001000 00</a:t>
            </a:r>
          </a:p>
          <a:p>
            <a:pPr algn="ctr"/>
            <a:r>
              <a:rPr lang="en-US"/>
              <a:t>1 0000010  0100000 01</a:t>
            </a:r>
          </a:p>
          <a:p>
            <a:pPr algn="ctr"/>
            <a:r>
              <a:rPr lang="en-US"/>
              <a:t>1 0100000  0010000 00</a:t>
            </a:r>
          </a:p>
          <a:p>
            <a:pPr algn="ctr"/>
            <a:r>
              <a:rPr lang="en-US"/>
              <a:t>1 0010000  0000001 00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962400" y="1752600"/>
            <a:ext cx="9969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S  </a:t>
            </a:r>
            <a:r>
              <a:rPr lang="en-US" dirty="0">
                <a:solidFill>
                  <a:srgbClr val="FF6600"/>
                </a:solidFill>
              </a:rPr>
              <a:t>010</a:t>
            </a:r>
          </a:p>
          <a:p>
            <a:r>
              <a:rPr lang="en-US" dirty="0">
                <a:solidFill>
                  <a:schemeClr val="accent2"/>
                </a:solidFill>
              </a:rPr>
              <a:t>s2 110</a:t>
            </a:r>
          </a:p>
          <a:p>
            <a:r>
              <a:rPr lang="en-US" dirty="0">
                <a:solidFill>
                  <a:schemeClr val="accent2"/>
                </a:solidFill>
              </a:rPr>
              <a:t>s3 101</a:t>
            </a:r>
          </a:p>
          <a:p>
            <a:r>
              <a:rPr lang="en-US" dirty="0">
                <a:solidFill>
                  <a:srgbClr val="FF6600"/>
                </a:solidFill>
              </a:rPr>
              <a:t>s4 000</a:t>
            </a:r>
          </a:p>
          <a:p>
            <a:r>
              <a:rPr lang="en-US" dirty="0"/>
              <a:t>s5 001</a:t>
            </a:r>
          </a:p>
          <a:p>
            <a:r>
              <a:rPr lang="en-US" dirty="0"/>
              <a:t>s6 011</a:t>
            </a:r>
          </a:p>
          <a:p>
            <a:r>
              <a:rPr lang="en-US" dirty="0">
                <a:solidFill>
                  <a:schemeClr val="accent2"/>
                </a:solidFill>
              </a:rPr>
              <a:t>s7 100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3429000" y="5943600"/>
            <a:ext cx="1876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s2+s3+s7=1--</a:t>
            </a:r>
          </a:p>
          <a:p>
            <a:r>
              <a:rPr lang="en-US">
                <a:solidFill>
                  <a:schemeClr val="accent2"/>
                </a:solidFill>
              </a:rPr>
              <a:t>(no 111 code)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5854700" y="1905000"/>
            <a:ext cx="18859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0 1--   001 00</a:t>
            </a:r>
          </a:p>
          <a:p>
            <a:pPr algn="ctr"/>
            <a:r>
              <a:rPr lang="en-US">
                <a:solidFill>
                  <a:srgbClr val="FF6600"/>
                </a:solidFill>
              </a:rPr>
              <a:t>0 0-0   011 00</a:t>
            </a:r>
          </a:p>
          <a:p>
            <a:pPr algn="ctr"/>
            <a:r>
              <a:rPr lang="en-US">
                <a:solidFill>
                  <a:srgbClr val="339933"/>
                </a:solidFill>
              </a:rPr>
              <a:t>1 -00   011 10</a:t>
            </a:r>
          </a:p>
          <a:p>
            <a:pPr algn="ctr"/>
            <a:r>
              <a:rPr lang="en-US"/>
              <a:t>0 011  010 01</a:t>
            </a:r>
          </a:p>
          <a:p>
            <a:pPr algn="ctr"/>
            <a:r>
              <a:rPr lang="en-US"/>
              <a:t>1 001  110 10</a:t>
            </a:r>
          </a:p>
          <a:p>
            <a:pPr algn="ctr"/>
            <a:r>
              <a:rPr lang="en-US"/>
              <a:t>0 001  010 10</a:t>
            </a:r>
          </a:p>
          <a:p>
            <a:pPr algn="ctr"/>
            <a:r>
              <a:rPr lang="en-US"/>
              <a:t>1 010  000 00</a:t>
            </a:r>
          </a:p>
          <a:p>
            <a:pPr algn="ctr"/>
            <a:r>
              <a:rPr lang="en-US"/>
              <a:t>1 011  110 01</a:t>
            </a:r>
          </a:p>
          <a:p>
            <a:pPr algn="ctr"/>
            <a:r>
              <a:rPr lang="en-US"/>
              <a:t>1 110  101 00</a:t>
            </a:r>
          </a:p>
          <a:p>
            <a:pPr algn="ctr"/>
            <a:r>
              <a:rPr lang="en-US"/>
              <a:t>1 101  100 00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3886200" y="5257800"/>
            <a:ext cx="13869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S+</a:t>
            </a:r>
            <a:r>
              <a:rPr lang="en-US" dirty="0">
                <a:solidFill>
                  <a:srgbClr val="FF6600"/>
                </a:solidFill>
              </a:rPr>
              <a:t>s4=0-0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4038600" y="4724400"/>
            <a:ext cx="147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9933"/>
                </a:solidFill>
              </a:rPr>
              <a:t>s4+s7=-00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1" grpId="0" autoUpdateAnimBg="0"/>
      <p:bldP spid="57352" grpId="0"/>
      <p:bldP spid="573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24C7-4D18-B044-B742-6BB0EAAF3245}" type="slidenum">
              <a:rPr lang="en-US"/>
              <a:pPr/>
              <a:t>4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Output Encoding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419600"/>
          </a:xfrm>
        </p:spPr>
        <p:txBody>
          <a:bodyPr/>
          <a:lstStyle/>
          <a:p>
            <a:r>
              <a:rPr lang="en-US"/>
              <a:t>Opposite problem</a:t>
            </a:r>
          </a:p>
          <a:p>
            <a:r>
              <a:rPr lang="en-US"/>
              <a:t>Pick codes for output symbols </a:t>
            </a:r>
          </a:p>
          <a:p>
            <a:r>
              <a:rPr lang="en-US" i="1"/>
              <a:t>E.g.</a:t>
            </a:r>
            <a:r>
              <a:rPr lang="en-US"/>
              <a:t> allocation selection</a:t>
            </a:r>
          </a:p>
          <a:p>
            <a:pPr lvl="1"/>
            <a:r>
              <a:rPr lang="en-US"/>
              <a:t>Prefer N, Prefer S, Prefer E, Prefer W, No Preference</a:t>
            </a:r>
          </a:p>
          <a:p>
            <a:r>
              <a:rPr lang="en-US"/>
              <a:t>Again, freedom in coding</a:t>
            </a:r>
          </a:p>
          <a:p>
            <a:r>
              <a:rPr lang="en-US"/>
              <a:t>Use to maximize sharing </a:t>
            </a:r>
          </a:p>
          <a:p>
            <a:pPr lvl="1"/>
            <a:r>
              <a:rPr lang="en-US"/>
              <a:t>Common product terms, CSE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Input and Output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3F9-F912-E94B-BF05-B80F2C6BA94A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constraints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state sets can select with single cube </a:t>
            </a:r>
          </a:p>
          <a:p>
            <a:pPr lvl="1"/>
            <a:r>
              <a:rPr lang="en-US" dirty="0" smtClean="0">
                <a:sym typeface="Wingdings"/>
              </a:rPr>
              <a:t>(previous section)</a:t>
            </a:r>
          </a:p>
          <a:p>
            <a:r>
              <a:rPr lang="en-US" dirty="0" smtClean="0">
                <a:sym typeface="Wingdings"/>
              </a:rPr>
              <a:t>Output constraints </a:t>
            </a:r>
          </a:p>
          <a:p>
            <a:pPr lvl="1"/>
            <a:r>
              <a:rPr lang="en-US" dirty="0" smtClean="0">
                <a:sym typeface="Wingdings"/>
              </a:rPr>
              <a:t>Track set of states encode together</a:t>
            </a:r>
          </a:p>
          <a:p>
            <a:pPr lvl="1"/>
            <a:r>
              <a:rPr lang="en-US" dirty="0" smtClean="0">
                <a:sym typeface="Wingdings"/>
              </a:rPr>
              <a:t>OR of asserted </a:t>
            </a:r>
            <a:r>
              <a:rPr lang="en-US" dirty="0" err="1" smtClean="0">
                <a:sym typeface="Wingdings"/>
              </a:rPr>
              <a:t>minterms</a:t>
            </a:r>
            <a:r>
              <a:rPr lang="en-US" dirty="0" smtClean="0">
                <a:sym typeface="Wingdings"/>
              </a:rPr>
              <a:t> is desired state</a:t>
            </a:r>
          </a:p>
          <a:p>
            <a:r>
              <a:rPr lang="en-US" dirty="0" smtClean="0">
                <a:sym typeface="Wingdings"/>
              </a:rPr>
              <a:t>Encode constraints</a:t>
            </a:r>
          </a:p>
          <a:p>
            <a:r>
              <a:rPr lang="en-US" dirty="0" smtClean="0">
                <a:sym typeface="Wingdings"/>
              </a:rPr>
              <a:t>Solve with SAT solver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3F9-F912-E94B-BF05-B80F2C6BA94A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D0A25-D11F-CE4E-92CB-4B8B452328B8}" type="slidenum">
              <a:rPr lang="en-US"/>
              <a:pPr/>
              <a:t>42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Encoding Constraints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458200" cy="4114800"/>
          </a:xfrm>
        </p:spPr>
        <p:txBody>
          <a:bodyPr/>
          <a:lstStyle/>
          <a:p>
            <a:r>
              <a:rPr lang="en-US"/>
              <a:t>Minterm to symbolic state v </a:t>
            </a:r>
          </a:p>
          <a:p>
            <a:pPr lvl="1"/>
            <a:r>
              <a:rPr lang="en-US"/>
              <a:t>should assert v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For all minterms m</a:t>
            </a:r>
          </a:p>
          <a:p>
            <a:pPr lvl="1"/>
            <a:r>
              <a:rPr lang="en-US" sz="2400">
                <a:sym typeface="Symbol" charset="2"/>
              </a:rPr>
              <a:t></a:t>
            </a:r>
            <a:r>
              <a:rPr lang="en-US" sz="2400">
                <a:sym typeface="Math1" pitchFamily="2" charset="2"/>
              </a:rPr>
              <a:t>all GPIs [(</a:t>
            </a:r>
            <a:r>
              <a:rPr lang="en-US" sz="2400">
                <a:sym typeface="Symbol" charset="2"/>
              </a:rPr>
              <a:t></a:t>
            </a:r>
            <a:r>
              <a:rPr lang="en-US" sz="2400">
                <a:sym typeface="Math1" pitchFamily="2" charset="2"/>
              </a:rPr>
              <a:t>all symbolic tags) e(tag state)] = e(v)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A5CF3-2E58-2046-9AAD-B7679169AC25}" type="slidenum">
              <a:rPr lang="en-US"/>
              <a:pPr/>
              <a:t>43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dirty="0" smtClean="0"/>
              <a:t>Example: Output Constraints</a:t>
            </a:r>
            <a:endParaRPr lang="en-US" dirty="0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057400" y="2514600"/>
            <a:ext cx="21812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110- (out1,out2)</a:t>
            </a:r>
          </a:p>
          <a:p>
            <a:r>
              <a:rPr lang="en-US">
                <a:solidFill>
                  <a:srgbClr val="FF6600"/>
                </a:solidFill>
              </a:rPr>
              <a:t>11-1 (out1,out3)</a:t>
            </a:r>
          </a:p>
          <a:p>
            <a:r>
              <a:rPr lang="en-US"/>
              <a:t>000- (out4)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905000" y="5562600"/>
            <a:ext cx="6681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1101 e(out1)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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e(out2)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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 e(out1)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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e(out3)=e(out1)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04800" y="2438400"/>
            <a:ext cx="14112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1101 out1</a:t>
            </a:r>
          </a:p>
          <a:p>
            <a:r>
              <a:rPr lang="en-US"/>
              <a:t>1100 out2</a:t>
            </a:r>
          </a:p>
          <a:p>
            <a:r>
              <a:rPr lang="en-US"/>
              <a:t>1111 out3</a:t>
            </a:r>
          </a:p>
          <a:p>
            <a:r>
              <a:rPr lang="en-US"/>
              <a:t>0000 out4</a:t>
            </a:r>
          </a:p>
          <a:p>
            <a:r>
              <a:rPr lang="en-US"/>
              <a:t>0001 out4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0" y="3505200"/>
            <a:ext cx="45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x</a:t>
            </a:r>
          </a:p>
          <a:p>
            <a:r>
              <a:rPr lang="en-US"/>
              <a:t>x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4953000" y="1752600"/>
            <a:ext cx="27908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Consider 1101 (out1)</a:t>
            </a:r>
          </a:p>
          <a:p>
            <a:r>
              <a:rPr lang="en-US"/>
              <a:t>  covered by</a:t>
            </a:r>
          </a:p>
          <a:p>
            <a:r>
              <a:rPr lang="en-US"/>
              <a:t>    110- (out1,out2)</a:t>
            </a:r>
          </a:p>
          <a:p>
            <a:r>
              <a:rPr lang="en-US"/>
              <a:t>    11-1 (out1,out3)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5029200" y="3581400"/>
            <a:ext cx="3338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110- </a:t>
            </a:r>
            <a:r>
              <a:rPr lang="en-US">
                <a:sym typeface="Wingdings" charset="2"/>
              </a:rPr>
              <a:t> e(out1) </a:t>
            </a:r>
            <a:r>
              <a:rPr lang="en-US">
                <a:sym typeface="Symbol" charset="2"/>
              </a:rPr>
              <a:t> e(out2)</a:t>
            </a:r>
          </a:p>
          <a:p>
            <a:r>
              <a:rPr lang="en-US">
                <a:sym typeface="Symbol" charset="2"/>
              </a:rPr>
              <a:t>11-1 </a:t>
            </a:r>
            <a:r>
              <a:rPr lang="en-US">
                <a:sym typeface="Wingdings" charset="2"/>
              </a:rPr>
              <a:t> e(out1) </a:t>
            </a:r>
            <a:r>
              <a:rPr lang="en-US">
                <a:sym typeface="Symbol" charset="2"/>
              </a:rPr>
              <a:t> e(out3)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3505200" y="4495800"/>
            <a:ext cx="460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OR-plane gives me OR of these two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2971800" y="5105400"/>
            <a:ext cx="332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Want output to be e(out1)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0" y="1066800"/>
            <a:ext cx="83820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sym typeface="Symbol" charset="2"/>
              </a:rPr>
              <a:t></a:t>
            </a:r>
            <a:r>
              <a:rPr lang="en-US" sz="2800">
                <a:solidFill>
                  <a:schemeClr val="accent2"/>
                </a:solidFill>
                <a:sym typeface="Math1" pitchFamily="2" charset="2"/>
              </a:rPr>
              <a:t>all GPIs [(</a:t>
            </a:r>
            <a:r>
              <a:rPr lang="en-US" sz="2800">
                <a:solidFill>
                  <a:schemeClr val="accent2"/>
                </a:solidFill>
                <a:sym typeface="Symbol" charset="2"/>
              </a:rPr>
              <a:t></a:t>
            </a:r>
            <a:r>
              <a:rPr lang="en-US" sz="2800">
                <a:solidFill>
                  <a:schemeClr val="accent2"/>
                </a:solidFill>
                <a:sym typeface="Math1" pitchFamily="2" charset="2"/>
              </a:rPr>
              <a:t>all symbolic tags) e(tag state)] = e(v)</a:t>
            </a:r>
          </a:p>
          <a:p>
            <a:endParaRPr lang="en-US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utoUpdateAnimBg="0"/>
      <p:bldP spid="29700" grpId="0" autoUpdateAnimBg="0"/>
      <p:bldP spid="29704" grpId="0"/>
      <p:bldP spid="29705" grpId="0"/>
      <p:bldP spid="29706" grpId="0"/>
      <p:bldP spid="29707" grpId="0"/>
      <p:bldP spid="2970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6FC5-7180-C44F-9C33-726A42738072}" type="slidenum">
              <a:rPr lang="en-US"/>
              <a:pPr/>
              <a:t>44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Example: Output Constraints</a:t>
            </a:r>
            <a:endParaRPr lang="en-US" dirty="0"/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2057400" y="2514600"/>
            <a:ext cx="21812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110- (out1,out2)</a:t>
            </a:r>
          </a:p>
          <a:p>
            <a:r>
              <a:rPr lang="en-US">
                <a:solidFill>
                  <a:srgbClr val="FF6600"/>
                </a:solidFill>
              </a:rPr>
              <a:t>11-1 (out1,out3)</a:t>
            </a:r>
          </a:p>
          <a:p>
            <a:r>
              <a:rPr lang="en-US"/>
              <a:t>000- (out4)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2057400" y="3962400"/>
            <a:ext cx="6681788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1101 e(out1)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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e(out2)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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 e(out1)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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e(out3)=e(out1)</a:t>
            </a:r>
          </a:p>
          <a:p>
            <a:r>
              <a:rPr lang="en-US"/>
              <a:t>1100 e(out1) </a:t>
            </a:r>
            <a:r>
              <a:rPr lang="en-US" sz="3200">
                <a:latin typeface="Arial" charset="0"/>
                <a:sym typeface="Symbol" charset="2"/>
              </a:rPr>
              <a:t></a:t>
            </a:r>
            <a:r>
              <a:rPr lang="en-US">
                <a:sym typeface="Math1" pitchFamily="2" charset="2"/>
              </a:rPr>
              <a:t>e(out2)=e(out2) </a:t>
            </a:r>
          </a:p>
          <a:p>
            <a:r>
              <a:rPr lang="en-US"/>
              <a:t>1111 e(out1) </a:t>
            </a:r>
            <a:r>
              <a:rPr lang="en-US" sz="3200">
                <a:latin typeface="Arial" charset="0"/>
                <a:sym typeface="Symbol" charset="2"/>
              </a:rPr>
              <a:t></a:t>
            </a:r>
            <a:r>
              <a:rPr lang="en-US">
                <a:sym typeface="Math1" pitchFamily="2" charset="2"/>
              </a:rPr>
              <a:t>e(out3)=e(out3)</a:t>
            </a:r>
          </a:p>
          <a:p>
            <a:r>
              <a:rPr lang="en-US">
                <a:sym typeface="Math1" pitchFamily="2" charset="2"/>
              </a:rPr>
              <a:t>0000 e(out4)=e(out4)</a:t>
            </a:r>
          </a:p>
          <a:p>
            <a:r>
              <a:rPr lang="en-US">
                <a:sym typeface="Math1" pitchFamily="2" charset="2"/>
              </a:rPr>
              <a:t>0001 e(out4)=e(out4)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304800" y="2438400"/>
            <a:ext cx="14112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1101 out1</a:t>
            </a:r>
          </a:p>
          <a:p>
            <a:r>
              <a:rPr lang="en-US"/>
              <a:t>1100 out2</a:t>
            </a:r>
          </a:p>
          <a:p>
            <a:r>
              <a:rPr lang="en-US"/>
              <a:t>1111 out3</a:t>
            </a:r>
          </a:p>
          <a:p>
            <a:r>
              <a:rPr lang="en-US"/>
              <a:t>0000 out4</a:t>
            </a:r>
          </a:p>
          <a:p>
            <a:r>
              <a:rPr lang="en-US"/>
              <a:t>0001 out4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5943600" y="1600200"/>
            <a:ext cx="23161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Sample Solution:</a:t>
            </a:r>
          </a:p>
          <a:p>
            <a:r>
              <a:rPr lang="en-US"/>
              <a:t>  out1=11</a:t>
            </a:r>
          </a:p>
          <a:p>
            <a:r>
              <a:rPr lang="en-US"/>
              <a:t>  out2=01</a:t>
            </a:r>
          </a:p>
          <a:p>
            <a:r>
              <a:rPr lang="en-US"/>
              <a:t>  out3=10</a:t>
            </a:r>
          </a:p>
          <a:p>
            <a:r>
              <a:rPr lang="en-US"/>
              <a:t>  out4=00</a:t>
            </a:r>
          </a:p>
          <a:p>
            <a:r>
              <a:rPr lang="en-US"/>
              <a:t>Think about PLA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0" y="3505200"/>
            <a:ext cx="45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x</a:t>
            </a:r>
          </a:p>
          <a:p>
            <a:r>
              <a:rPr lang="en-US"/>
              <a:t>x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0" y="1066800"/>
            <a:ext cx="83820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sym typeface="Symbol" charset="2"/>
              </a:rPr>
              <a:t></a:t>
            </a:r>
            <a:r>
              <a:rPr lang="en-US" sz="2800">
                <a:solidFill>
                  <a:schemeClr val="accent2"/>
                </a:solidFill>
                <a:sym typeface="Math1" pitchFamily="2" charset="2"/>
              </a:rPr>
              <a:t>all GPIs [(</a:t>
            </a:r>
            <a:r>
              <a:rPr lang="en-US" sz="2800">
                <a:solidFill>
                  <a:schemeClr val="accent2"/>
                </a:solidFill>
                <a:sym typeface="Symbol" charset="2"/>
              </a:rPr>
              <a:t></a:t>
            </a:r>
            <a:r>
              <a:rPr lang="en-US" sz="2800">
                <a:solidFill>
                  <a:schemeClr val="accent2"/>
                </a:solidFill>
                <a:sym typeface="Math1" pitchFamily="2" charset="2"/>
              </a:rPr>
              <a:t>all symbolic tags) e(tag state)] = e(v)</a:t>
            </a:r>
          </a:p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7772400" y="2438400"/>
            <a:ext cx="1123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9933"/>
                </a:solidFill>
              </a:rPr>
              <a:t>110- 01</a:t>
            </a:r>
          </a:p>
          <a:p>
            <a:r>
              <a:rPr lang="en-US">
                <a:solidFill>
                  <a:srgbClr val="339933"/>
                </a:solidFill>
              </a:rPr>
              <a:t>11-1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utoUpdateAnimBg="0"/>
      <p:bldP spid="65542" grpId="0" autoUpdateAnimBg="0"/>
      <p:bldP spid="6554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constraints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state sets can select with single cube </a:t>
            </a:r>
          </a:p>
          <a:p>
            <a:pPr lvl="1"/>
            <a:r>
              <a:rPr lang="en-US" dirty="0" smtClean="0">
                <a:sym typeface="Wingdings"/>
              </a:rPr>
              <a:t>(previous section)</a:t>
            </a:r>
          </a:p>
          <a:p>
            <a:r>
              <a:rPr lang="en-US" dirty="0" smtClean="0">
                <a:sym typeface="Wingdings"/>
              </a:rPr>
              <a:t>Output constraints </a:t>
            </a:r>
          </a:p>
          <a:p>
            <a:pPr lvl="1"/>
            <a:r>
              <a:rPr lang="en-US" dirty="0" smtClean="0">
                <a:sym typeface="Wingdings"/>
              </a:rPr>
              <a:t>Track set of states encode together</a:t>
            </a:r>
          </a:p>
          <a:p>
            <a:pPr lvl="1"/>
            <a:r>
              <a:rPr lang="en-US" dirty="0" smtClean="0">
                <a:sym typeface="Wingdings"/>
              </a:rPr>
              <a:t>OR of asserted </a:t>
            </a:r>
            <a:r>
              <a:rPr lang="en-US" dirty="0" err="1" smtClean="0">
                <a:sym typeface="Wingdings"/>
              </a:rPr>
              <a:t>minterms</a:t>
            </a:r>
            <a:r>
              <a:rPr lang="en-US" dirty="0" smtClean="0">
                <a:sym typeface="Wingdings"/>
              </a:rPr>
              <a:t> is desired state</a:t>
            </a:r>
          </a:p>
          <a:p>
            <a:r>
              <a:rPr lang="en-US" dirty="0" smtClean="0">
                <a:sym typeface="Wingdings"/>
              </a:rPr>
              <a:t>Encode constraints</a:t>
            </a:r>
          </a:p>
          <a:p>
            <a:r>
              <a:rPr lang="en-US" dirty="0" smtClean="0">
                <a:sym typeface="Wingdings"/>
              </a:rPr>
              <a:t>Solve with SAT solver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3F9-F912-E94B-BF05-B80F2C6BA94A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Encoding for </a:t>
            </a:r>
            <a:br>
              <a:rPr lang="en-US" dirty="0" smtClean="0"/>
            </a:br>
            <a:r>
              <a:rPr lang="en-US" dirty="0" smtClean="0"/>
              <a:t>Energy Minimization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3F9-F912-E94B-BF05-B80F2C6BA94A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Energy-Minimization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would select encodings to minimize energy?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3F9-F912-E94B-BF05-B80F2C6BA94A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3124200"/>
            <a:ext cx="4038600" cy="32795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Energy-Minimization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Spend energy when state bits switch</a:t>
            </a:r>
          </a:p>
          <a:p>
            <a:pPr lvl="1"/>
            <a:r>
              <a:rPr lang="en-US" dirty="0" smtClean="0"/>
              <a:t>Driving outputs, driving inputs</a:t>
            </a:r>
          </a:p>
          <a:p>
            <a:r>
              <a:rPr lang="en-US" dirty="0" smtClean="0"/>
              <a:t>Minimize distance</a:t>
            </a:r>
            <a:br>
              <a:rPr lang="en-US" dirty="0" smtClean="0"/>
            </a:br>
            <a:r>
              <a:rPr lang="en-US" dirty="0" smtClean="0"/>
              <a:t>between states</a:t>
            </a:r>
          </a:p>
          <a:p>
            <a:pPr lvl="1"/>
            <a:r>
              <a:rPr lang="en-US" dirty="0" smtClean="0"/>
              <a:t>Esp. common state</a:t>
            </a:r>
            <a:br>
              <a:rPr lang="en-US" dirty="0" smtClean="0"/>
            </a:br>
            <a:r>
              <a:rPr lang="en-US" dirty="0" smtClean="0"/>
              <a:t>transitions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3F9-F912-E94B-BF05-B80F2C6BA94A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3048000"/>
            <a:ext cx="4038600" cy="32795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Energy Cost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3F9-F912-E94B-BF05-B80F2C6BA94A}" type="slidenum">
              <a:rPr lang="en-US" smtClean="0"/>
              <a:pPr/>
              <a:t>49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idx="1"/>
          </p:nvPr>
        </p:nvGraphicFramePr>
        <p:xfrm>
          <a:off x="1066800" y="4648200"/>
          <a:ext cx="6675437" cy="1430337"/>
        </p:xfrm>
        <a:graphic>
          <a:graphicData uri="http://schemas.openxmlformats.org/presentationml/2006/ole">
            <p:oleObj spid="_x0000_s198658" name="Equation" r:id="rId3" imgW="1778000" imgH="381000" progId="Equation.3">
              <p:embed/>
            </p:oleObj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3300" y="1524000"/>
            <a:ext cx="4330700" cy="283112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FSM Reminder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approach?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Greedy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Simulated Annealing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ILP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3F9-F912-E94B-BF05-B80F2C6BA94A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DB6B8-3B0E-BF4D-BE04-4D2A49061385}" type="slidenum">
              <a:rPr lang="en-US"/>
              <a:pPr/>
              <a:t>51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80772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Encoding can have a big effect on </a:t>
            </a:r>
            <a:r>
              <a:rPr lang="en-US" sz="2800" dirty="0" smtClean="0"/>
              <a:t>area, energy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Freedom in encoding allows us to maximize opportunities for sharing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Can do minimization around </a:t>
            </a:r>
            <a:r>
              <a:rPr lang="en-US" sz="2800" dirty="0" err="1"/>
              <a:t>unencoded</a:t>
            </a:r>
            <a:r>
              <a:rPr lang="en-US" sz="2800" dirty="0"/>
              <a:t> to understand structure in problem outside of encoding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Can adapt two-level covering to include and generate constraints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Multilevel limited by our understanding of structure we can find in expressions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heuristics try to maximize expected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AE02-98BA-4B43-AE78-E66B3C0EFE48}" type="slidenum">
              <a:rPr lang="en-US"/>
              <a:pPr/>
              <a:t>52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Today’s Big Ideas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Exploit freedom</a:t>
            </a:r>
          </a:p>
          <a:p>
            <a:pPr>
              <a:lnSpc>
                <a:spcPct val="90000"/>
              </a:lnSpc>
            </a:pPr>
            <a:r>
              <a:rPr lang="en-US"/>
              <a:t>Bounding solutions</a:t>
            </a:r>
          </a:p>
          <a:p>
            <a:pPr>
              <a:lnSpc>
                <a:spcPct val="90000"/>
              </a:lnSpc>
            </a:pPr>
            <a:r>
              <a:rPr lang="en-US"/>
              <a:t>Dominators</a:t>
            </a:r>
          </a:p>
          <a:p>
            <a:pPr>
              <a:lnSpc>
                <a:spcPct val="90000"/>
              </a:lnSpc>
            </a:pPr>
            <a:r>
              <a:rPr lang="en-US"/>
              <a:t>Formulation and Reduction</a:t>
            </a:r>
          </a:p>
          <a:p>
            <a:pPr>
              <a:lnSpc>
                <a:spcPct val="90000"/>
              </a:lnSpc>
            </a:pPr>
            <a:r>
              <a:rPr lang="en-US"/>
              <a:t>Technique:</a:t>
            </a:r>
          </a:p>
          <a:p>
            <a:pPr lvl="1">
              <a:lnSpc>
                <a:spcPct val="90000"/>
              </a:lnSpc>
            </a:pPr>
            <a:r>
              <a:rPr lang="en-US"/>
              <a:t>branch and bound</a:t>
            </a:r>
          </a:p>
          <a:p>
            <a:pPr lvl="1">
              <a:lnSpc>
                <a:spcPct val="90000"/>
              </a:lnSpc>
            </a:pPr>
            <a:r>
              <a:rPr lang="en-US"/>
              <a:t>SAT</a:t>
            </a:r>
          </a:p>
          <a:p>
            <a:pPr lvl="1">
              <a:lnSpc>
                <a:spcPct val="90000"/>
              </a:lnSpc>
            </a:pPr>
            <a:r>
              <a:rPr lang="en-US"/>
              <a:t>Understanding structure of problem</a:t>
            </a:r>
          </a:p>
          <a:p>
            <a:pPr lvl="2">
              <a:lnSpc>
                <a:spcPct val="90000"/>
              </a:lnSpc>
            </a:pPr>
            <a:r>
              <a:rPr lang="en-US"/>
              <a:t>Creating structure in the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18F41-72D1-3549-AC15-6660A78C094E}" type="slidenum">
              <a:rPr lang="en-US"/>
              <a:pPr/>
              <a:t>53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Monday </a:t>
            </a:r>
            <a:r>
              <a:rPr lang="en-US" dirty="0"/>
              <a:t>Reading on </a:t>
            </a:r>
            <a:r>
              <a:rPr lang="en-US" dirty="0" smtClean="0"/>
              <a:t>Web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454F-D15F-DD43-A44A-561C05B9166E}" type="slidenum">
              <a:rPr lang="en-US"/>
              <a:pPr/>
              <a:t>54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Input and </a:t>
            </a:r>
            <a:r>
              <a:rPr lang="en-US" dirty="0" smtClean="0"/>
              <a:t>Output Details</a:t>
            </a:r>
            <a:endParaRPr 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Don’t expect to cover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88D7F-D63A-404E-9C75-2FCF5A66C95C}" type="slidenum">
              <a:rPr lang="en-US"/>
              <a:pPr/>
              <a:t>55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Problem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Track both input and output encoding constraints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E4B17-5E56-2745-9B8B-372F1548E953}" type="slidenum">
              <a:rPr lang="en-US"/>
              <a:pPr/>
              <a:t>56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Two-Level Strategy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Generate “Generalized” Prime Implicants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Extract/identify encoding constraints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Cover with minimum number of GPIs that makes encodeable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Encode symbolic values</a:t>
            </a:r>
          </a:p>
          <a:p>
            <a:pPr marL="609600" indent="-609600"/>
            <a:endParaRPr 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12725" y="6061075"/>
            <a:ext cx="5062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[Devadas+Newton/TR CAD v10n1p13]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450A-8C70-3441-82A1-E7022BFE5C55}" type="slidenum">
              <a:rPr lang="en-US"/>
              <a:pPr/>
              <a:t>57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Output Symbolic Sets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Maintain output state, PIs as a set</a:t>
            </a:r>
          </a:p>
          <a:p>
            <a:r>
              <a:rPr lang="en-US"/>
              <a:t>Represent inputs one-hot as before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971800" y="3505200"/>
            <a:ext cx="15732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0 100  S1 1</a:t>
            </a:r>
          </a:p>
          <a:p>
            <a:r>
              <a:rPr lang="en-US"/>
              <a:t>1 100  S2 0</a:t>
            </a:r>
          </a:p>
          <a:p>
            <a:r>
              <a:rPr lang="en-US"/>
              <a:t>1 010  S2 0</a:t>
            </a:r>
          </a:p>
          <a:p>
            <a:r>
              <a:rPr lang="en-US"/>
              <a:t>0 010  S3 0</a:t>
            </a:r>
          </a:p>
          <a:p>
            <a:r>
              <a:rPr lang="en-US"/>
              <a:t>1 001  S3 1</a:t>
            </a:r>
          </a:p>
          <a:p>
            <a:r>
              <a:rPr lang="en-US"/>
              <a:t>0 001  S3 1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105400" y="3505200"/>
            <a:ext cx="21320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0 100  (S1) (o1)</a:t>
            </a:r>
          </a:p>
          <a:p>
            <a:r>
              <a:rPr lang="en-US"/>
              <a:t>1 100  (S2) ()</a:t>
            </a:r>
          </a:p>
          <a:p>
            <a:r>
              <a:rPr lang="en-US"/>
              <a:t>1 010  (S2) ()</a:t>
            </a:r>
          </a:p>
          <a:p>
            <a:r>
              <a:rPr lang="en-US"/>
              <a:t>0 010  (S3) ()</a:t>
            </a:r>
          </a:p>
          <a:p>
            <a:r>
              <a:rPr lang="en-US"/>
              <a:t>1 001  (S3) (o1)</a:t>
            </a:r>
          </a:p>
          <a:p>
            <a:r>
              <a:rPr lang="en-US"/>
              <a:t>0 001  (S3) (o1)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838200" y="3505200"/>
            <a:ext cx="14382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 S1  S1 1</a:t>
            </a:r>
          </a:p>
          <a:p>
            <a:r>
              <a:rPr lang="en-US"/>
              <a:t>1 S1  S2 0</a:t>
            </a:r>
          </a:p>
          <a:p>
            <a:r>
              <a:rPr lang="en-US"/>
              <a:t>1 S2  S2 0</a:t>
            </a:r>
          </a:p>
          <a:p>
            <a:r>
              <a:rPr lang="en-US"/>
              <a:t>0 S2  S3 0</a:t>
            </a:r>
          </a:p>
          <a:p>
            <a:r>
              <a:rPr lang="en-US"/>
              <a:t>1 S3  S3 1</a:t>
            </a:r>
          </a:p>
          <a:p>
            <a:r>
              <a:rPr lang="en-US"/>
              <a:t>0 S3  S3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A1D3-3D6E-A443-88B3-6C003553BA5B}" type="slidenum">
              <a:rPr lang="en-US"/>
              <a:pPr/>
              <a:t>58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Generate GPIs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Same basic idea as PI generation </a:t>
            </a:r>
          </a:p>
          <a:p>
            <a:pPr lvl="1"/>
            <a:r>
              <a:rPr lang="en-US"/>
              <a:t>Quine-McKlusky</a:t>
            </a:r>
          </a:p>
          <a:p>
            <a:r>
              <a:rPr lang="en-US"/>
              <a:t>…but different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B40A5-2976-944E-9ABB-EA4E3E6DC8EE}" type="slidenum">
              <a:rPr lang="en-US"/>
              <a:pPr/>
              <a:t>59</a:t>
            </a:fld>
            <a:endParaRPr lang="en-US"/>
          </a:p>
        </p:txBody>
      </p:sp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Merging</a:t>
            </a: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Cubes merge if</a:t>
            </a:r>
          </a:p>
          <a:p>
            <a:pPr lvl="1"/>
            <a:r>
              <a:rPr lang="en-US"/>
              <a:t>distance one in input  </a:t>
            </a:r>
          </a:p>
          <a:p>
            <a:pPr lvl="2"/>
            <a:r>
              <a:rPr lang="en-US"/>
              <a:t>000 100</a:t>
            </a:r>
          </a:p>
          <a:p>
            <a:pPr lvl="2"/>
            <a:r>
              <a:rPr lang="en-US"/>
              <a:t>001 100 </a:t>
            </a:r>
            <a:r>
              <a:rPr lang="en-US">
                <a:sym typeface="Wingdings" charset="2"/>
              </a:rPr>
              <a:t> 00- 100</a:t>
            </a:r>
            <a:endParaRPr lang="en-US"/>
          </a:p>
          <a:p>
            <a:pPr lvl="1"/>
            <a:r>
              <a:rPr lang="en-US"/>
              <a:t>inputs same, differ in multi-valued input (state)</a:t>
            </a:r>
          </a:p>
          <a:p>
            <a:pPr lvl="2"/>
            <a:r>
              <a:rPr lang="en-US"/>
              <a:t>000 100</a:t>
            </a:r>
          </a:p>
          <a:p>
            <a:pPr lvl="2"/>
            <a:r>
              <a:rPr lang="en-US"/>
              <a:t>000 010 </a:t>
            </a:r>
            <a:r>
              <a:rPr lang="en-US">
                <a:sym typeface="Wingdings" charset="2"/>
              </a:rPr>
              <a:t> 000 110</a:t>
            </a: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Finite-State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What’s a FSM?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Or DFA = Deterministic Finite Automata?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FE46-99AD-1B4D-B7E0-FEF947D11B0B}" type="slidenum">
              <a:rPr lang="en-US"/>
              <a:pPr/>
              <a:t>60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Merging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When merge</a:t>
            </a:r>
          </a:p>
          <a:p>
            <a:pPr lvl="1">
              <a:lnSpc>
                <a:spcPct val="90000"/>
              </a:lnSpc>
            </a:pPr>
            <a:r>
              <a:rPr lang="en-US"/>
              <a:t>binary valued output contain outputs asserted in both (and)</a:t>
            </a:r>
          </a:p>
          <a:p>
            <a:pPr lvl="2">
              <a:lnSpc>
                <a:spcPct val="90000"/>
              </a:lnSpc>
            </a:pPr>
            <a:r>
              <a:rPr lang="en-US"/>
              <a:t>000 100 (foo) (o1,o2)</a:t>
            </a:r>
          </a:p>
          <a:p>
            <a:pPr lvl="2">
              <a:lnSpc>
                <a:spcPct val="90000"/>
              </a:lnSpc>
            </a:pPr>
            <a:r>
              <a:rPr lang="en-US"/>
              <a:t>001 100 (bar) (o1,o3) </a:t>
            </a:r>
            <a:r>
              <a:rPr lang="en-US">
                <a:sym typeface="Wingdings" charset="2"/>
              </a:rPr>
              <a:t> 00- 100 ? (o1)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next state tag is union of states in merged cubes</a:t>
            </a:r>
          </a:p>
          <a:p>
            <a:pPr lvl="2">
              <a:lnSpc>
                <a:spcPct val="90000"/>
              </a:lnSpc>
            </a:pPr>
            <a:r>
              <a:rPr lang="en-US"/>
              <a:t>000 100 (foo) (o1,o2)</a:t>
            </a:r>
          </a:p>
          <a:p>
            <a:pPr lvl="2">
              <a:lnSpc>
                <a:spcPct val="90000"/>
              </a:lnSpc>
            </a:pPr>
            <a:r>
              <a:rPr lang="en-US"/>
              <a:t>001 100 (bar) (o1,o3) </a:t>
            </a:r>
            <a:r>
              <a:rPr lang="en-US">
                <a:sym typeface="Wingdings" charset="2"/>
              </a:rPr>
              <a:t> 00- 100 (foo,bar) (o1)</a:t>
            </a: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bldLvl="2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9EB80-FF9B-854C-8B50-D9CECE6E2A32}" type="slidenum">
              <a:rPr lang="en-US"/>
              <a:pPr/>
              <a:t>61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Merged Outputs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Merged outputs</a:t>
            </a:r>
          </a:p>
          <a:p>
            <a:pPr lvl="1"/>
            <a:r>
              <a:rPr lang="en-US"/>
              <a:t>Set of things asserted by this input</a:t>
            </a:r>
          </a:p>
          <a:p>
            <a:pPr lvl="1"/>
            <a:r>
              <a:rPr lang="en-US"/>
              <a:t>States would like to turn on together</a:t>
            </a:r>
          </a:p>
          <a:p>
            <a:pPr lvl="2"/>
            <a:r>
              <a:rPr lang="en-US"/>
              <a:t>000 100 (foo) (o1,o2)</a:t>
            </a:r>
          </a:p>
          <a:p>
            <a:pPr lvl="2"/>
            <a:r>
              <a:rPr lang="en-US"/>
              <a:t>001 100 (bar) (o1,o3) </a:t>
            </a:r>
            <a:r>
              <a:rPr lang="en-US">
                <a:sym typeface="Wingdings" charset="2"/>
              </a:rPr>
              <a:t> 00- 100 (foo,bar) (o1)</a:t>
            </a:r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D432-A084-9349-B35B-7D6421F81E4D}" type="slidenum">
              <a:rPr lang="en-US"/>
              <a:pPr/>
              <a:t>62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Cancellation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K+1 cube cancels k-cube </a:t>
            </a:r>
            <a:r>
              <a:rPr lang="en-US" sz="2800" b="1"/>
              <a:t>only if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multivalued input is identical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AND next state and output identical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000 100 (foo) (o1)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001 100 (foo) (o1)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Also cancel if multivalued input contains all inputs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000 111 (foo) (o1)</a:t>
            </a:r>
          </a:p>
          <a:p>
            <a:pPr>
              <a:lnSpc>
                <a:spcPct val="90000"/>
              </a:lnSpc>
            </a:pPr>
            <a:r>
              <a:rPr lang="en-US" sz="2800"/>
              <a:t>Discard cube with next state containing all symbolic states and null output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111 100 (foo,bar,baz…) () </a:t>
            </a:r>
            <a:r>
              <a:rPr lang="en-US" sz="2400">
                <a:sym typeface="Wingdings" charset="2"/>
              </a:rPr>
              <a:t> does nothing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bldLvl="2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A96F-3138-7E4C-A62F-8C401F4EA5B8}" type="slidenum">
              <a:rPr lang="en-US"/>
              <a:pPr/>
              <a:t>63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Example</a:t>
            </a:r>
            <a:br>
              <a:rPr lang="en-US" sz="4000" dirty="0"/>
            </a:br>
            <a:r>
              <a:rPr lang="en-US" sz="4000" dirty="0">
                <a:solidFill>
                  <a:srgbClr val="FF0000"/>
                </a:solidFill>
              </a:rPr>
              <a:t>(copy to board…</a:t>
            </a:r>
            <a:r>
              <a:rPr lang="en-US" sz="4000" dirty="0" smtClean="0">
                <a:solidFill>
                  <a:srgbClr val="FF0000"/>
                </a:solidFill>
              </a:rPr>
              <a:t>work;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Note </a:t>
            </a:r>
            <a:r>
              <a:rPr lang="en-US" sz="3200" dirty="0" err="1" smtClean="0">
                <a:solidFill>
                  <a:srgbClr val="FF0000"/>
                </a:solidFill>
              </a:rPr>
              <a:t>inclass</a:t>
            </a:r>
            <a:r>
              <a:rPr lang="en-US" sz="3200" dirty="0" smtClean="0">
                <a:solidFill>
                  <a:srgbClr val="FF0000"/>
                </a:solidFill>
              </a:rPr>
              <a:t> exercise, back of </a:t>
            </a:r>
            <a:r>
              <a:rPr lang="en-US" sz="3200" dirty="0" err="1" smtClean="0">
                <a:solidFill>
                  <a:srgbClr val="FF0000"/>
                </a:solidFill>
              </a:rPr>
              <a:t>preclass</a:t>
            </a:r>
            <a:r>
              <a:rPr lang="en-US" sz="4000" dirty="0" smtClean="0">
                <a:solidFill>
                  <a:srgbClr val="FF0000"/>
                </a:solidFill>
              </a:rPr>
              <a:t>)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85800" y="2362200"/>
            <a:ext cx="21320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0 100  (S1) (o1)</a:t>
            </a:r>
          </a:p>
          <a:p>
            <a:r>
              <a:rPr lang="en-US" dirty="0"/>
              <a:t>1 100  (S2) ()</a:t>
            </a:r>
          </a:p>
          <a:p>
            <a:r>
              <a:rPr lang="en-US" dirty="0"/>
              <a:t>1 010  (S2) ()</a:t>
            </a:r>
          </a:p>
          <a:p>
            <a:r>
              <a:rPr lang="en-US" dirty="0"/>
              <a:t>0 010  (S3) ()</a:t>
            </a:r>
          </a:p>
          <a:p>
            <a:r>
              <a:rPr lang="en-US" dirty="0"/>
              <a:t>1 001  (S3) (o1)</a:t>
            </a:r>
          </a:p>
          <a:p>
            <a:r>
              <a:rPr lang="en-US" dirty="0"/>
              <a:t>0 001  (S3) (o1)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64C4C-644F-D842-A558-35FCFBE4C9C1}" type="slidenum">
              <a:rPr lang="en-US"/>
              <a:pPr/>
              <a:t>64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Cancellation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K+1 cube cancels k-cube </a:t>
            </a:r>
            <a:r>
              <a:rPr lang="en-US" sz="2800" b="1"/>
              <a:t>only if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multivalued input is identical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AND next state and output identical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000 100 (foo) (o1)     00- 100 (foo) (o1)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001 100 (foo) (o1)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Also cancel if multivalued input contains all inputs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000 111 (foo) (o1)</a:t>
            </a:r>
          </a:p>
          <a:p>
            <a:pPr>
              <a:lnSpc>
                <a:spcPct val="90000"/>
              </a:lnSpc>
            </a:pPr>
            <a:r>
              <a:rPr lang="en-US" sz="2800"/>
              <a:t>Discard cube with next state containing all symbolic states and null output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111 100 (foo,bar,baz….) () </a:t>
            </a:r>
            <a:r>
              <a:rPr lang="en-US" sz="2400">
                <a:sym typeface="Wingdings" charset="2"/>
              </a:rPr>
              <a:t> does nothing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A513-C604-EF40-BAFE-22FF9B3B8C37}" type="slidenum">
              <a:rPr lang="en-US"/>
              <a:pPr/>
              <a:t>65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2209800"/>
            <a:ext cx="23606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0 100  (S1) (o1)</a:t>
            </a:r>
          </a:p>
          <a:p>
            <a:r>
              <a:rPr lang="en-US"/>
              <a:t>1 100  (S2) ()</a:t>
            </a:r>
          </a:p>
          <a:p>
            <a:r>
              <a:rPr lang="en-US"/>
              <a:t>1 010  (S2) ()</a:t>
            </a:r>
          </a:p>
          <a:p>
            <a:r>
              <a:rPr lang="en-US"/>
              <a:t>0 010  (S3) ()</a:t>
            </a:r>
          </a:p>
          <a:p>
            <a:r>
              <a:rPr lang="en-US"/>
              <a:t>1 001  (S3) (o1) x</a:t>
            </a:r>
          </a:p>
          <a:p>
            <a:r>
              <a:rPr lang="en-US"/>
              <a:t>0 001  (S3) (o1) x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895600" y="2209800"/>
            <a:ext cx="2682875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- 100  (S1,S2) ()</a:t>
            </a:r>
          </a:p>
          <a:p>
            <a:r>
              <a:rPr lang="en-US"/>
              <a:t>0 110  (S1,S3) ()    x</a:t>
            </a:r>
          </a:p>
          <a:p>
            <a:r>
              <a:rPr lang="en-US"/>
              <a:t>0 101  (S1,S3) (o1)</a:t>
            </a:r>
          </a:p>
          <a:p>
            <a:r>
              <a:rPr lang="en-US"/>
              <a:t>1 110  (S2)</a:t>
            </a:r>
          </a:p>
          <a:p>
            <a:r>
              <a:rPr lang="en-US"/>
              <a:t>1 101  (S2,S3) ()    x</a:t>
            </a:r>
          </a:p>
          <a:p>
            <a:r>
              <a:rPr lang="en-US"/>
              <a:t>-  010  (S2,S3) ()   </a:t>
            </a:r>
          </a:p>
          <a:p>
            <a:r>
              <a:rPr lang="en-US"/>
              <a:t>1 011  (S2,S3) ()    x</a:t>
            </a:r>
          </a:p>
          <a:p>
            <a:r>
              <a:rPr lang="en-US"/>
              <a:t>0 011  (S3)      ()    </a:t>
            </a:r>
          </a:p>
          <a:p>
            <a:r>
              <a:rPr lang="en-US"/>
              <a:t>- 001  (S3)       (o1)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096000" y="2286000"/>
            <a:ext cx="28019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0 111 (S1,S3)       ()</a:t>
            </a:r>
          </a:p>
          <a:p>
            <a:r>
              <a:rPr lang="en-US"/>
              <a:t>- 011 (S2,S3)        ()</a:t>
            </a:r>
          </a:p>
          <a:p>
            <a:r>
              <a:rPr lang="en-US"/>
              <a:t>1 111 (S2,S3)       ()</a:t>
            </a:r>
          </a:p>
          <a:p>
            <a:r>
              <a:rPr lang="en-US"/>
              <a:t>- 110 (S1,S2,S3)  () x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H="1" flipV="1">
            <a:off x="2286000" y="4419600"/>
            <a:ext cx="609600" cy="914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H="1" flipV="1">
            <a:off x="2286000" y="4038600"/>
            <a:ext cx="609600" cy="1371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5486400" y="2514600"/>
            <a:ext cx="6096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5486400" y="3276600"/>
            <a:ext cx="6858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5486400" y="3276600"/>
            <a:ext cx="685800" cy="1219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12FD-56F0-134D-9B89-4AD4F0216D6A}" type="slidenum">
              <a:rPr lang="en-US"/>
              <a:pPr/>
              <a:t>66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Covering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Cover with branch-and-bound similar to two-level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row dominance only if </a:t>
            </a:r>
          </a:p>
          <a:p>
            <a:pPr lvl="2">
              <a:lnSpc>
                <a:spcPct val="90000"/>
              </a:lnSpc>
            </a:pPr>
            <a:r>
              <a:rPr lang="en-US"/>
              <a:t>tags of two GPIs are identical</a:t>
            </a:r>
          </a:p>
          <a:p>
            <a:pPr lvl="2">
              <a:lnSpc>
                <a:spcPct val="90000"/>
              </a:lnSpc>
            </a:pPr>
            <a:r>
              <a:rPr lang="en-US"/>
              <a:t>OR tag of first is subset of second</a:t>
            </a:r>
          </a:p>
          <a:p>
            <a:pPr>
              <a:lnSpc>
                <a:spcPct val="90000"/>
              </a:lnSpc>
            </a:pPr>
            <a:r>
              <a:rPr lang="en-US" sz="2800"/>
              <a:t>Once cover, check encodeability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[talk about next]</a:t>
            </a:r>
          </a:p>
          <a:p>
            <a:pPr>
              <a:lnSpc>
                <a:spcPct val="90000"/>
              </a:lnSpc>
            </a:pPr>
            <a:r>
              <a:rPr lang="en-US" sz="2800"/>
              <a:t>If fail, branch-and-bound again on additional GPIs to add to satisfy encodeability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D0A25-D11F-CE4E-92CB-4B8B452328B8}" type="slidenum">
              <a:rPr lang="en-US"/>
              <a:pPr/>
              <a:t>67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Encoding Constraints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458200" cy="4114800"/>
          </a:xfrm>
        </p:spPr>
        <p:txBody>
          <a:bodyPr/>
          <a:lstStyle/>
          <a:p>
            <a:r>
              <a:rPr lang="en-US"/>
              <a:t>Minterm to symbolic state v </a:t>
            </a:r>
          </a:p>
          <a:p>
            <a:pPr lvl="1"/>
            <a:r>
              <a:rPr lang="en-US"/>
              <a:t>should assert v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For all minterms m</a:t>
            </a:r>
          </a:p>
          <a:p>
            <a:pPr lvl="1"/>
            <a:r>
              <a:rPr lang="en-US" sz="2400">
                <a:sym typeface="Symbol" charset="2"/>
              </a:rPr>
              <a:t></a:t>
            </a:r>
            <a:r>
              <a:rPr lang="en-US" sz="2400">
                <a:sym typeface="Math1" pitchFamily="2" charset="2"/>
              </a:rPr>
              <a:t>all GPIs [(</a:t>
            </a:r>
            <a:r>
              <a:rPr lang="en-US" sz="2400">
                <a:sym typeface="Symbol" charset="2"/>
              </a:rPr>
              <a:t></a:t>
            </a:r>
            <a:r>
              <a:rPr lang="en-US" sz="2400">
                <a:sym typeface="Math1" pitchFamily="2" charset="2"/>
              </a:rPr>
              <a:t>all symbolic tags) e(tag state)] = e(v)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7239000" y="1828800"/>
            <a:ext cx="14382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 S1  S1 1</a:t>
            </a:r>
          </a:p>
          <a:p>
            <a:r>
              <a:rPr lang="en-US"/>
              <a:t>1 S1  S2 0</a:t>
            </a:r>
          </a:p>
          <a:p>
            <a:r>
              <a:rPr lang="en-US"/>
              <a:t>1 S2  S2 0</a:t>
            </a:r>
          </a:p>
          <a:p>
            <a:r>
              <a:rPr lang="en-US"/>
              <a:t>0 S2  S3 0</a:t>
            </a:r>
          </a:p>
          <a:p>
            <a:r>
              <a:rPr lang="en-US"/>
              <a:t>1 S3  S3 1</a:t>
            </a:r>
          </a:p>
          <a:p>
            <a:r>
              <a:rPr lang="en-US"/>
              <a:t>0 S3  S3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A5CF3-2E58-2046-9AAD-B7679169AC25}" type="slidenum">
              <a:rPr lang="en-US"/>
              <a:pPr/>
              <a:t>68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057400" y="2514600"/>
            <a:ext cx="21812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110- (out1,out2)</a:t>
            </a:r>
          </a:p>
          <a:p>
            <a:r>
              <a:rPr lang="en-US">
                <a:solidFill>
                  <a:srgbClr val="FF6600"/>
                </a:solidFill>
              </a:rPr>
              <a:t>11-1 (out1,out3)</a:t>
            </a:r>
          </a:p>
          <a:p>
            <a:r>
              <a:rPr lang="en-US"/>
              <a:t>000- (out4)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905000" y="5562600"/>
            <a:ext cx="6681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1101 e(out1)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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e(out2)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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 e(out1)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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e(out3)=e(out1)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04800" y="2438400"/>
            <a:ext cx="14112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1101 out1</a:t>
            </a:r>
          </a:p>
          <a:p>
            <a:r>
              <a:rPr lang="en-US"/>
              <a:t>1100 out2</a:t>
            </a:r>
          </a:p>
          <a:p>
            <a:r>
              <a:rPr lang="en-US"/>
              <a:t>1111 out3</a:t>
            </a:r>
          </a:p>
          <a:p>
            <a:r>
              <a:rPr lang="en-US"/>
              <a:t>0000 out4</a:t>
            </a:r>
          </a:p>
          <a:p>
            <a:r>
              <a:rPr lang="en-US"/>
              <a:t>0001 out4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0" y="3505200"/>
            <a:ext cx="45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x</a:t>
            </a:r>
          </a:p>
          <a:p>
            <a:r>
              <a:rPr lang="en-US"/>
              <a:t>x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4953000" y="1752600"/>
            <a:ext cx="27908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Consider 1101 (out1)</a:t>
            </a:r>
          </a:p>
          <a:p>
            <a:r>
              <a:rPr lang="en-US"/>
              <a:t>  covered by</a:t>
            </a:r>
          </a:p>
          <a:p>
            <a:r>
              <a:rPr lang="en-US"/>
              <a:t>    110- (out1,out2)</a:t>
            </a:r>
          </a:p>
          <a:p>
            <a:r>
              <a:rPr lang="en-US"/>
              <a:t>    11-1 (out1,out3)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5029200" y="3581400"/>
            <a:ext cx="3338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110- </a:t>
            </a:r>
            <a:r>
              <a:rPr lang="en-US">
                <a:sym typeface="Wingdings" charset="2"/>
              </a:rPr>
              <a:t> e(out1) </a:t>
            </a:r>
            <a:r>
              <a:rPr lang="en-US">
                <a:sym typeface="Symbol" charset="2"/>
              </a:rPr>
              <a:t> e(out2)</a:t>
            </a:r>
          </a:p>
          <a:p>
            <a:r>
              <a:rPr lang="en-US">
                <a:sym typeface="Symbol" charset="2"/>
              </a:rPr>
              <a:t>11-1 </a:t>
            </a:r>
            <a:r>
              <a:rPr lang="en-US">
                <a:sym typeface="Wingdings" charset="2"/>
              </a:rPr>
              <a:t> e(out1) </a:t>
            </a:r>
            <a:r>
              <a:rPr lang="en-US">
                <a:sym typeface="Symbol" charset="2"/>
              </a:rPr>
              <a:t> e(out3)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3505200" y="4495800"/>
            <a:ext cx="460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OR-plane gives me OR of these two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2971800" y="5105400"/>
            <a:ext cx="332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Want output to be e(out1)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0" y="1066800"/>
            <a:ext cx="83820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sym typeface="Symbol" charset="2"/>
              </a:rPr>
              <a:t></a:t>
            </a:r>
            <a:r>
              <a:rPr lang="en-US" sz="2800">
                <a:solidFill>
                  <a:schemeClr val="accent2"/>
                </a:solidFill>
                <a:sym typeface="Math1" pitchFamily="2" charset="2"/>
              </a:rPr>
              <a:t>all GPIs [(</a:t>
            </a:r>
            <a:r>
              <a:rPr lang="en-US" sz="2800">
                <a:solidFill>
                  <a:schemeClr val="accent2"/>
                </a:solidFill>
                <a:sym typeface="Symbol" charset="2"/>
              </a:rPr>
              <a:t></a:t>
            </a:r>
            <a:r>
              <a:rPr lang="en-US" sz="2800">
                <a:solidFill>
                  <a:schemeClr val="accent2"/>
                </a:solidFill>
                <a:sym typeface="Math1" pitchFamily="2" charset="2"/>
              </a:rPr>
              <a:t>all symbolic tags) e(tag state)] = e(v)</a:t>
            </a:r>
          </a:p>
          <a:p>
            <a:endParaRPr lang="en-US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utoUpdateAnimBg="0"/>
      <p:bldP spid="29700" grpId="0" autoUpdateAnimBg="0"/>
      <p:bldP spid="29704" grpId="0"/>
      <p:bldP spid="29705" grpId="0"/>
      <p:bldP spid="29706" grpId="0"/>
      <p:bldP spid="29707" grpId="0"/>
      <p:bldP spid="29708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6FC5-7180-C44F-9C33-726A42738072}" type="slidenum">
              <a:rPr lang="en-US"/>
              <a:pPr/>
              <a:t>69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2057400" y="2514600"/>
            <a:ext cx="21812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110- (out1,out2)</a:t>
            </a:r>
          </a:p>
          <a:p>
            <a:r>
              <a:rPr lang="en-US">
                <a:solidFill>
                  <a:srgbClr val="FF6600"/>
                </a:solidFill>
              </a:rPr>
              <a:t>11-1 (out1,out3)</a:t>
            </a:r>
          </a:p>
          <a:p>
            <a:r>
              <a:rPr lang="en-US"/>
              <a:t>000- (out4)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2057400" y="3962400"/>
            <a:ext cx="6681788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1101 e(out1)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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e(out2)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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 e(out1)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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e(out3)=e(out1)</a:t>
            </a:r>
          </a:p>
          <a:p>
            <a:r>
              <a:rPr lang="en-US"/>
              <a:t>1100 e(out1) </a:t>
            </a:r>
            <a:r>
              <a:rPr lang="en-US" sz="3200">
                <a:latin typeface="Arial" charset="0"/>
                <a:sym typeface="Symbol" charset="2"/>
              </a:rPr>
              <a:t></a:t>
            </a:r>
            <a:r>
              <a:rPr lang="en-US">
                <a:sym typeface="Math1" pitchFamily="2" charset="2"/>
              </a:rPr>
              <a:t>e(out2)=e(out2) </a:t>
            </a:r>
          </a:p>
          <a:p>
            <a:r>
              <a:rPr lang="en-US"/>
              <a:t>1111 e(out1) </a:t>
            </a:r>
            <a:r>
              <a:rPr lang="en-US" sz="3200">
                <a:latin typeface="Arial" charset="0"/>
                <a:sym typeface="Symbol" charset="2"/>
              </a:rPr>
              <a:t></a:t>
            </a:r>
            <a:r>
              <a:rPr lang="en-US">
                <a:sym typeface="Math1" pitchFamily="2" charset="2"/>
              </a:rPr>
              <a:t>e(out3)=e(out3)</a:t>
            </a:r>
          </a:p>
          <a:p>
            <a:r>
              <a:rPr lang="en-US">
                <a:sym typeface="Math1" pitchFamily="2" charset="2"/>
              </a:rPr>
              <a:t>0000 e(out4)=e(out4)</a:t>
            </a:r>
          </a:p>
          <a:p>
            <a:r>
              <a:rPr lang="en-US">
                <a:sym typeface="Math1" pitchFamily="2" charset="2"/>
              </a:rPr>
              <a:t>0001 e(out4)=e(out4)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304800" y="2438400"/>
            <a:ext cx="14112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1101 out1</a:t>
            </a:r>
          </a:p>
          <a:p>
            <a:r>
              <a:rPr lang="en-US"/>
              <a:t>1100 out2</a:t>
            </a:r>
          </a:p>
          <a:p>
            <a:r>
              <a:rPr lang="en-US"/>
              <a:t>1111 out3</a:t>
            </a:r>
          </a:p>
          <a:p>
            <a:r>
              <a:rPr lang="en-US"/>
              <a:t>0000 out4</a:t>
            </a:r>
          </a:p>
          <a:p>
            <a:r>
              <a:rPr lang="en-US"/>
              <a:t>0001 out4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5943600" y="1600200"/>
            <a:ext cx="23161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Sample Solution:</a:t>
            </a:r>
          </a:p>
          <a:p>
            <a:r>
              <a:rPr lang="en-US"/>
              <a:t>  out1=11</a:t>
            </a:r>
          </a:p>
          <a:p>
            <a:r>
              <a:rPr lang="en-US"/>
              <a:t>  out2=01</a:t>
            </a:r>
          </a:p>
          <a:p>
            <a:r>
              <a:rPr lang="en-US"/>
              <a:t>  out3=10</a:t>
            </a:r>
          </a:p>
          <a:p>
            <a:r>
              <a:rPr lang="en-US"/>
              <a:t>  out4=00</a:t>
            </a:r>
          </a:p>
          <a:p>
            <a:r>
              <a:rPr lang="en-US"/>
              <a:t>Think about PLA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0" y="3505200"/>
            <a:ext cx="45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x</a:t>
            </a:r>
          </a:p>
          <a:p>
            <a:r>
              <a:rPr lang="en-US"/>
              <a:t>x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0" y="1066800"/>
            <a:ext cx="83820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sym typeface="Symbol" charset="2"/>
              </a:rPr>
              <a:t></a:t>
            </a:r>
            <a:r>
              <a:rPr lang="en-US" sz="2800">
                <a:solidFill>
                  <a:schemeClr val="accent2"/>
                </a:solidFill>
                <a:sym typeface="Math1" pitchFamily="2" charset="2"/>
              </a:rPr>
              <a:t>all GPIs [(</a:t>
            </a:r>
            <a:r>
              <a:rPr lang="en-US" sz="2800">
                <a:solidFill>
                  <a:schemeClr val="accent2"/>
                </a:solidFill>
                <a:sym typeface="Symbol" charset="2"/>
              </a:rPr>
              <a:t></a:t>
            </a:r>
            <a:r>
              <a:rPr lang="en-US" sz="2800">
                <a:solidFill>
                  <a:schemeClr val="accent2"/>
                </a:solidFill>
                <a:sym typeface="Math1" pitchFamily="2" charset="2"/>
              </a:rPr>
              <a:t>all symbolic tags) e(tag state)] = e(v)</a:t>
            </a:r>
          </a:p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7772400" y="2438400"/>
            <a:ext cx="1123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9933"/>
                </a:solidFill>
              </a:rPr>
              <a:t>110- 01</a:t>
            </a:r>
          </a:p>
          <a:p>
            <a:r>
              <a:rPr lang="en-US">
                <a:solidFill>
                  <a:srgbClr val="339933"/>
                </a:solidFill>
              </a:rPr>
              <a:t>11-1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utoUpdateAnimBg="0"/>
      <p:bldP spid="65542" grpId="0" autoUpdateAnimBg="0"/>
      <p:bldP spid="655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FSM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Logic depends on past inputs</a:t>
            </a:r>
          </a:p>
          <a:p>
            <a:r>
              <a:rPr lang="en-US" dirty="0" smtClean="0"/>
              <a:t>Behaves differently based on state</a:t>
            </a:r>
          </a:p>
          <a:p>
            <a:r>
              <a:rPr lang="en-US" dirty="0" smtClean="0"/>
              <a:t>Logic selects outputs and next state</a:t>
            </a:r>
          </a:p>
          <a:p>
            <a:pPr lvl="1"/>
            <a:r>
              <a:rPr lang="en-US" dirty="0" smtClean="0"/>
              <a:t>Based on inputs and current state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3711564"/>
            <a:ext cx="4306460" cy="31464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899A-7FD0-5645-9737-D9DDD6E940EA}" type="slidenum">
              <a:rPr lang="en-US"/>
              <a:pPr/>
              <a:t>70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Satisfy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Dominance and disjunctive relationships from encoding constraints</a:t>
            </a:r>
          </a:p>
          <a:p>
            <a:r>
              <a:rPr lang="en-US" sz="2800" i="1"/>
              <a:t>e.g.</a:t>
            </a:r>
          </a:p>
          <a:p>
            <a:pPr lvl="1"/>
            <a:r>
              <a:rPr lang="en-US" sz="2400"/>
              <a:t> e(out1) </a:t>
            </a:r>
            <a:r>
              <a:rPr lang="en-US" sz="3200">
                <a:sym typeface="Symbol" charset="2"/>
              </a:rPr>
              <a:t></a:t>
            </a:r>
            <a:r>
              <a:rPr lang="en-US" sz="2400">
                <a:sym typeface="Math1" pitchFamily="2" charset="2"/>
              </a:rPr>
              <a:t> e(out2) </a:t>
            </a:r>
            <a:r>
              <a:rPr lang="en-US" sz="3200">
                <a:sym typeface="Symbol" charset="2"/>
              </a:rPr>
              <a:t></a:t>
            </a:r>
            <a:r>
              <a:rPr lang="en-US" sz="2400">
                <a:sym typeface="Math1" pitchFamily="2" charset="2"/>
              </a:rPr>
              <a:t> e(out1) </a:t>
            </a:r>
            <a:r>
              <a:rPr lang="en-US" sz="3200">
                <a:sym typeface="Symbol" charset="2"/>
              </a:rPr>
              <a:t></a:t>
            </a:r>
            <a:r>
              <a:rPr lang="en-US" sz="2400">
                <a:sym typeface="Math1" pitchFamily="2" charset="2"/>
              </a:rPr>
              <a:t> e(out3)=e(out1)</a:t>
            </a:r>
          </a:p>
          <a:p>
            <a:pPr lvl="1"/>
            <a:r>
              <a:rPr lang="en-US" sz="2400">
                <a:sym typeface="Math1" pitchFamily="2" charset="2"/>
              </a:rPr>
              <a:t>one of:</a:t>
            </a:r>
          </a:p>
          <a:p>
            <a:pPr lvl="2"/>
            <a:r>
              <a:rPr lang="en-US">
                <a:sym typeface="Math1" pitchFamily="2" charset="2"/>
              </a:rPr>
              <a:t>e(out2)&gt;e(out1)    </a:t>
            </a:r>
            <a:r>
              <a:rPr lang="en-US" sz="2000">
                <a:sym typeface="Math1" pitchFamily="2" charset="2"/>
              </a:rPr>
              <a:t>[i.e. e(out1) </a:t>
            </a:r>
            <a:r>
              <a:rPr lang="en-US">
                <a:sym typeface="Symbol" charset="2"/>
              </a:rPr>
              <a:t></a:t>
            </a:r>
            <a:r>
              <a:rPr lang="en-US" sz="2000">
                <a:sym typeface="Symbol" charset="2"/>
              </a:rPr>
              <a:t>e(out2)=e(out1)]</a:t>
            </a:r>
            <a:endParaRPr lang="en-US" sz="1800">
              <a:sym typeface="Math1" pitchFamily="2" charset="2"/>
            </a:endParaRPr>
          </a:p>
          <a:p>
            <a:pPr lvl="2"/>
            <a:r>
              <a:rPr lang="en-US">
                <a:sym typeface="Math1" pitchFamily="2" charset="2"/>
              </a:rPr>
              <a:t>e(out3)&gt;e(out1)    </a:t>
            </a:r>
            <a:r>
              <a:rPr lang="en-US" sz="2000">
                <a:sym typeface="Math1" pitchFamily="2" charset="2"/>
              </a:rPr>
              <a:t>[i.e. e(out1) </a:t>
            </a:r>
            <a:r>
              <a:rPr lang="en-US">
                <a:sym typeface="Symbol" charset="2"/>
              </a:rPr>
              <a:t></a:t>
            </a:r>
            <a:r>
              <a:rPr lang="en-US" sz="2000">
                <a:sym typeface="Symbol" charset="2"/>
              </a:rPr>
              <a:t>e(out3)=e(out1)]</a:t>
            </a:r>
            <a:endParaRPr lang="en-US" sz="1800">
              <a:sym typeface="Math1" pitchFamily="2" charset="2"/>
            </a:endParaRPr>
          </a:p>
          <a:p>
            <a:pPr lvl="2"/>
            <a:r>
              <a:rPr lang="en-US">
                <a:sym typeface="Math1" pitchFamily="2" charset="2"/>
              </a:rPr>
              <a:t>e(out2)|e(out3)</a:t>
            </a:r>
            <a:r>
              <a:rPr lang="en-US">
                <a:sym typeface="Symbol" charset="2"/>
              </a:rPr>
              <a:t></a:t>
            </a:r>
            <a:r>
              <a:rPr lang="en-US">
                <a:sym typeface="Math1" pitchFamily="2" charset="2"/>
              </a:rPr>
              <a:t> e(out1)</a:t>
            </a:r>
            <a:endParaRPr lang="en-US"/>
          </a:p>
          <a:p>
            <a:endParaRPr 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553200" y="2667000"/>
            <a:ext cx="2393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None/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&gt; Means strictly </a:t>
            </a:r>
          </a:p>
          <a:p>
            <a:pPr>
              <a:buFont typeface="Wingdings" charset="2"/>
              <a:buNone/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more bits 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4D37-D803-9240-885E-2F4007ECF46F}" type="slidenum">
              <a:rPr lang="en-US"/>
              <a:pPr/>
              <a:t>71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Encodeability Graph</a:t>
            </a:r>
          </a:p>
        </p:txBody>
      </p:sp>
      <p:sp>
        <p:nvSpPr>
          <p:cNvPr id="66564" name="Oval 4"/>
          <p:cNvSpPr>
            <a:spLocks noChangeArrowheads="1"/>
          </p:cNvSpPr>
          <p:nvPr/>
        </p:nvSpPr>
        <p:spPr bwMode="auto">
          <a:xfrm>
            <a:off x="1295400" y="4038600"/>
            <a:ext cx="9144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5" name="Oval 5"/>
          <p:cNvSpPr>
            <a:spLocks noChangeArrowheads="1"/>
          </p:cNvSpPr>
          <p:nvPr/>
        </p:nvSpPr>
        <p:spPr bwMode="auto">
          <a:xfrm>
            <a:off x="1295400" y="2590800"/>
            <a:ext cx="9144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7" name="Oval 7"/>
          <p:cNvSpPr>
            <a:spLocks noChangeArrowheads="1"/>
          </p:cNvSpPr>
          <p:nvPr/>
        </p:nvSpPr>
        <p:spPr bwMode="auto">
          <a:xfrm>
            <a:off x="3124200" y="2590800"/>
            <a:ext cx="9144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6568" name="AutoShape 8"/>
          <p:cNvCxnSpPr>
            <a:cxnSpLocks noChangeShapeType="1"/>
            <a:stCxn id="66564" idx="0"/>
            <a:endCxn id="66565" idx="4"/>
          </p:cNvCxnSpPr>
          <p:nvPr/>
        </p:nvCxnSpPr>
        <p:spPr bwMode="auto">
          <a:xfrm flipV="1">
            <a:off x="1752600" y="3429000"/>
            <a:ext cx="0" cy="609600"/>
          </a:xfrm>
          <a:prstGeom prst="straightConnector1">
            <a:avLst/>
          </a:prstGeom>
          <a:noFill/>
          <a:ln w="38100">
            <a:solidFill>
              <a:srgbClr val="339933"/>
            </a:solidFill>
            <a:round/>
            <a:headEnd/>
            <a:tailEnd type="triangle" w="med" len="med"/>
          </a:ln>
          <a:effectLst/>
        </p:spPr>
      </p:cxnSp>
      <p:cxnSp>
        <p:nvCxnSpPr>
          <p:cNvPr id="66569" name="AutoShape 9"/>
          <p:cNvCxnSpPr>
            <a:cxnSpLocks noChangeShapeType="1"/>
            <a:stCxn id="66567" idx="2"/>
            <a:endCxn id="66565" idx="6"/>
          </p:cNvCxnSpPr>
          <p:nvPr/>
        </p:nvCxnSpPr>
        <p:spPr bwMode="auto">
          <a:xfrm flipH="1">
            <a:off x="2209800" y="3009900"/>
            <a:ext cx="914400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66570" name="AutoShape 10"/>
          <p:cNvCxnSpPr>
            <a:cxnSpLocks noChangeShapeType="1"/>
            <a:stCxn id="66565" idx="2"/>
            <a:endCxn id="66564" idx="2"/>
          </p:cNvCxnSpPr>
          <p:nvPr/>
        </p:nvCxnSpPr>
        <p:spPr bwMode="auto">
          <a:xfrm rot="10800000" flipH="1" flipV="1">
            <a:off x="1295400" y="3009900"/>
            <a:ext cx="1588" cy="1447800"/>
          </a:xfrm>
          <a:prstGeom prst="bentConnector3">
            <a:avLst>
              <a:gd name="adj1" fmla="val -1440000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6571" name="AutoShape 11"/>
          <p:cNvCxnSpPr>
            <a:cxnSpLocks noChangeShapeType="1"/>
            <a:stCxn id="66565" idx="0"/>
            <a:endCxn id="66567" idx="0"/>
          </p:cNvCxnSpPr>
          <p:nvPr/>
        </p:nvCxnSpPr>
        <p:spPr bwMode="auto">
          <a:xfrm rot="5400000" flipV="1">
            <a:off x="2666206" y="1677194"/>
            <a:ext cx="1588" cy="1828800"/>
          </a:xfrm>
          <a:prstGeom prst="bentConnector3">
            <a:avLst>
              <a:gd name="adj1" fmla="val -1440000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6572" name="AutoShape 12"/>
          <p:cNvCxnSpPr>
            <a:cxnSpLocks noChangeShapeType="1"/>
            <a:stCxn id="66564" idx="7"/>
            <a:endCxn id="66565" idx="5"/>
          </p:cNvCxnSpPr>
          <p:nvPr/>
        </p:nvCxnSpPr>
        <p:spPr bwMode="auto">
          <a:xfrm flipV="1">
            <a:off x="2076450" y="3306763"/>
            <a:ext cx="0" cy="854075"/>
          </a:xfrm>
          <a:prstGeom prst="straightConnector1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  <a:effectLst/>
        </p:spPr>
      </p:cxnSp>
      <p:cxnSp>
        <p:nvCxnSpPr>
          <p:cNvPr id="66573" name="AutoShape 13"/>
          <p:cNvCxnSpPr>
            <a:cxnSpLocks noChangeShapeType="1"/>
            <a:stCxn id="66565" idx="5"/>
            <a:endCxn id="66567" idx="3"/>
          </p:cNvCxnSpPr>
          <p:nvPr/>
        </p:nvCxnSpPr>
        <p:spPr bwMode="auto">
          <a:xfrm>
            <a:off x="2076450" y="3306763"/>
            <a:ext cx="1181100" cy="0"/>
          </a:xfrm>
          <a:prstGeom prst="straightConnector1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  <a:effectLst/>
        </p:spPr>
      </p:cxn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1447800" y="27432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out1</a:t>
            </a:r>
          </a:p>
        </p:txBody>
      </p:sp>
      <p:sp>
        <p:nvSpPr>
          <p:cNvPr id="66575" name="Text Box 15"/>
          <p:cNvSpPr txBox="1">
            <a:spLocks noChangeArrowheads="1"/>
          </p:cNvSpPr>
          <p:nvPr/>
        </p:nvSpPr>
        <p:spPr bwMode="auto">
          <a:xfrm>
            <a:off x="3200400" y="27432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out2</a:t>
            </a:r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1431925" y="4232275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out3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419600" y="3048000"/>
            <a:ext cx="914400" cy="838200"/>
            <a:chOff x="2016" y="2544"/>
            <a:chExt cx="576" cy="528"/>
          </a:xfrm>
        </p:grpSpPr>
        <p:sp>
          <p:nvSpPr>
            <p:cNvPr id="66566" name="Oval 6"/>
            <p:cNvSpPr>
              <a:spLocks noChangeArrowheads="1"/>
            </p:cNvSpPr>
            <p:nvPr/>
          </p:nvSpPr>
          <p:spPr bwMode="auto">
            <a:xfrm>
              <a:off x="2016" y="2544"/>
              <a:ext cx="576" cy="5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7" name="Text Box 17"/>
            <p:cNvSpPr txBox="1">
              <a:spLocks noChangeArrowheads="1"/>
            </p:cNvSpPr>
            <p:nvPr/>
          </p:nvSpPr>
          <p:spPr bwMode="auto">
            <a:xfrm>
              <a:off x="2112" y="2640"/>
              <a:ext cx="4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out4</a:t>
              </a:r>
            </a:p>
          </p:txBody>
        </p:sp>
      </p:grpSp>
      <p:sp>
        <p:nvSpPr>
          <p:cNvPr id="66579" name="Freeform 19"/>
          <p:cNvSpPr>
            <a:spLocks/>
          </p:cNvSpPr>
          <p:nvPr/>
        </p:nvSpPr>
        <p:spPr bwMode="auto">
          <a:xfrm>
            <a:off x="1981200" y="3200400"/>
            <a:ext cx="533400" cy="4445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240" y="240"/>
              </a:cxn>
              <a:cxn ang="0">
                <a:pos x="336" y="0"/>
              </a:cxn>
            </a:cxnLst>
            <a:rect l="0" t="0" r="r" b="b"/>
            <a:pathLst>
              <a:path w="336" h="280">
                <a:moveTo>
                  <a:pt x="0" y="240"/>
                </a:moveTo>
                <a:cubicBezTo>
                  <a:pt x="92" y="260"/>
                  <a:pt x="184" y="280"/>
                  <a:pt x="240" y="240"/>
                </a:cubicBezTo>
                <a:cubicBezTo>
                  <a:pt x="296" y="200"/>
                  <a:pt x="316" y="100"/>
                  <a:pt x="336" y="0"/>
                </a:cubicBezTo>
              </a:path>
            </a:pathLst>
          </a:custGeom>
          <a:noFill/>
          <a:ln w="9525">
            <a:solidFill>
              <a:srgbClr val="D6009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2362200" y="4267200"/>
            <a:ext cx="6681788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1101 e(out1)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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e(out2)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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 e(out1)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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e(out3)=e(out1)</a:t>
            </a:r>
          </a:p>
          <a:p>
            <a:r>
              <a:rPr lang="en-US"/>
              <a:t>1100 e(out1) </a:t>
            </a:r>
            <a:r>
              <a:rPr lang="en-US" sz="3200">
                <a:latin typeface="Arial" charset="0"/>
                <a:sym typeface="Symbol" charset="2"/>
              </a:rPr>
              <a:t></a:t>
            </a:r>
            <a:r>
              <a:rPr lang="en-US">
                <a:sym typeface="Math1" pitchFamily="2" charset="2"/>
              </a:rPr>
              <a:t>e(out2)=e(out2) </a:t>
            </a:r>
          </a:p>
          <a:p>
            <a:r>
              <a:rPr lang="en-US"/>
              <a:t>1111 e(out1) </a:t>
            </a:r>
            <a:r>
              <a:rPr lang="en-US" sz="3200">
                <a:latin typeface="Arial" charset="0"/>
                <a:sym typeface="Symbol" charset="2"/>
              </a:rPr>
              <a:t></a:t>
            </a:r>
            <a:r>
              <a:rPr lang="en-US">
                <a:sym typeface="Math1" pitchFamily="2" charset="2"/>
              </a:rPr>
              <a:t>e(out3)=e(out3)</a:t>
            </a:r>
          </a:p>
          <a:p>
            <a:r>
              <a:rPr lang="en-US">
                <a:sym typeface="Math1" pitchFamily="2" charset="2"/>
              </a:rPr>
              <a:t>0000 e(out4)=e(out4)</a:t>
            </a:r>
          </a:p>
          <a:p>
            <a:r>
              <a:rPr lang="en-US">
                <a:sym typeface="Math1" pitchFamily="2" charset="2"/>
              </a:rPr>
              <a:t>0001 e(out4)=e(out4)</a:t>
            </a:r>
          </a:p>
        </p:txBody>
      </p:sp>
      <p:sp>
        <p:nvSpPr>
          <p:cNvPr id="66582" name="Text Box 22"/>
          <p:cNvSpPr txBox="1">
            <a:spLocks noChangeArrowheads="1"/>
          </p:cNvSpPr>
          <p:nvPr/>
        </p:nvSpPr>
        <p:spPr bwMode="auto">
          <a:xfrm>
            <a:off x="2346325" y="194627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1100</a:t>
            </a:r>
          </a:p>
        </p:txBody>
      </p:sp>
      <p:sp>
        <p:nvSpPr>
          <p:cNvPr id="66583" name="Text Box 23"/>
          <p:cNvSpPr txBox="1">
            <a:spLocks noChangeArrowheads="1"/>
          </p:cNvSpPr>
          <p:nvPr/>
        </p:nvSpPr>
        <p:spPr bwMode="auto">
          <a:xfrm>
            <a:off x="304800" y="3505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1111</a:t>
            </a:r>
          </a:p>
        </p:txBody>
      </p:sp>
      <p:sp>
        <p:nvSpPr>
          <p:cNvPr id="66584" name="Text Box 24"/>
          <p:cNvSpPr txBox="1">
            <a:spLocks noChangeArrowheads="1"/>
          </p:cNvSpPr>
          <p:nvPr/>
        </p:nvSpPr>
        <p:spPr bwMode="auto">
          <a:xfrm>
            <a:off x="5027613" y="2057400"/>
            <a:ext cx="411638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2"/>
            <a:r>
              <a:rPr lang="en-US">
                <a:solidFill>
                  <a:srgbClr val="FF0000"/>
                </a:solidFill>
                <a:sym typeface="Math1" pitchFamily="2" charset="2"/>
              </a:rPr>
              <a:t>One of:</a:t>
            </a:r>
          </a:p>
          <a:p>
            <a:pPr lvl="2"/>
            <a:r>
              <a:rPr lang="en-US">
                <a:solidFill>
                  <a:srgbClr val="FF0000"/>
                </a:solidFill>
                <a:sym typeface="Math1" pitchFamily="2" charset="2"/>
              </a:rPr>
              <a:t>  </a:t>
            </a:r>
            <a:r>
              <a:rPr lang="en-US">
                <a:solidFill>
                  <a:schemeClr val="accent2"/>
                </a:solidFill>
                <a:sym typeface="Math1" pitchFamily="2" charset="2"/>
              </a:rPr>
              <a:t>e(out2)&gt;e(out1)</a:t>
            </a:r>
          </a:p>
          <a:p>
            <a:pPr lvl="2"/>
            <a:r>
              <a:rPr lang="en-US">
                <a:solidFill>
                  <a:srgbClr val="FF0000"/>
                </a:solidFill>
                <a:sym typeface="Math1" pitchFamily="2" charset="2"/>
              </a:rPr>
              <a:t>  </a:t>
            </a:r>
            <a:r>
              <a:rPr lang="en-US">
                <a:solidFill>
                  <a:srgbClr val="339933"/>
                </a:solidFill>
                <a:sym typeface="Math1" pitchFamily="2" charset="2"/>
              </a:rPr>
              <a:t>e(out3)&gt;e(out1)</a:t>
            </a:r>
          </a:p>
          <a:p>
            <a:pPr lvl="2"/>
            <a:r>
              <a:rPr lang="en-US">
                <a:solidFill>
                  <a:srgbClr val="FF0000"/>
                </a:solidFill>
                <a:sym typeface="Math1" pitchFamily="2" charset="2"/>
              </a:rPr>
              <a:t>  </a:t>
            </a:r>
            <a:r>
              <a:rPr lang="en-US">
                <a:solidFill>
                  <a:srgbClr val="D60093"/>
                </a:solidFill>
                <a:sym typeface="Math1" pitchFamily="2" charset="2"/>
              </a:rPr>
              <a:t>e(out1)</a:t>
            </a:r>
            <a:r>
              <a:rPr lang="en-US">
                <a:solidFill>
                  <a:srgbClr val="D60093"/>
                </a:solidFill>
                <a:sym typeface="Symbol" charset="2"/>
              </a:rPr>
              <a:t></a:t>
            </a:r>
            <a:r>
              <a:rPr lang="en-US">
                <a:solidFill>
                  <a:srgbClr val="D60093"/>
                </a:solidFill>
                <a:sym typeface="Math1" pitchFamily="2" charset="2"/>
              </a:rPr>
              <a:t>e(out2)|e(out3)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A599-A799-674A-B8B4-D12B99217729}" type="slidenum">
              <a:rPr lang="en-US"/>
              <a:pPr/>
              <a:t>72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/>
              <a:t>Encoding Constraints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No directed cycles (proper dominance)</a:t>
            </a:r>
          </a:p>
          <a:p>
            <a:pPr>
              <a:lnSpc>
                <a:spcPct val="90000"/>
              </a:lnSpc>
            </a:pPr>
            <a:r>
              <a:rPr lang="en-US"/>
              <a:t>Siblings in disjunctive have no directed paths between </a:t>
            </a:r>
          </a:p>
          <a:p>
            <a:pPr lvl="1">
              <a:lnSpc>
                <a:spcPct val="90000"/>
              </a:lnSpc>
            </a:pPr>
            <a:r>
              <a:rPr lang="en-US"/>
              <a:t>(one cannot dominate other)</a:t>
            </a:r>
          </a:p>
          <a:p>
            <a:pPr>
              <a:lnSpc>
                <a:spcPct val="90000"/>
              </a:lnSpc>
            </a:pPr>
            <a:r>
              <a:rPr lang="en-US"/>
              <a:t>No two disjunctive equality can have exactly the same siblings for different parents</a:t>
            </a:r>
          </a:p>
          <a:p>
            <a:pPr>
              <a:lnSpc>
                <a:spcPct val="90000"/>
              </a:lnSpc>
            </a:pPr>
            <a:r>
              <a:rPr lang="en-US"/>
              <a:t>Parent of disjunctive should not dominate all sibling arcs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60F1-DC63-6046-903C-09CFCF1CFDE4}" type="slidenum">
              <a:rPr lang="en-US"/>
              <a:pPr/>
              <a:t>73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Encodeability Graph</a:t>
            </a:r>
          </a:p>
        </p:txBody>
      </p:sp>
      <p:sp>
        <p:nvSpPr>
          <p:cNvPr id="67587" name="Oval 3"/>
          <p:cNvSpPr>
            <a:spLocks noChangeArrowheads="1"/>
          </p:cNvSpPr>
          <p:nvPr/>
        </p:nvSpPr>
        <p:spPr bwMode="auto">
          <a:xfrm>
            <a:off x="1295400" y="4038600"/>
            <a:ext cx="9144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8" name="Oval 4"/>
          <p:cNvSpPr>
            <a:spLocks noChangeArrowheads="1"/>
          </p:cNvSpPr>
          <p:nvPr/>
        </p:nvSpPr>
        <p:spPr bwMode="auto">
          <a:xfrm>
            <a:off x="1295400" y="2590800"/>
            <a:ext cx="9144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9" name="Oval 5"/>
          <p:cNvSpPr>
            <a:spLocks noChangeArrowheads="1"/>
          </p:cNvSpPr>
          <p:nvPr/>
        </p:nvSpPr>
        <p:spPr bwMode="auto">
          <a:xfrm>
            <a:off x="3124200" y="2590800"/>
            <a:ext cx="9144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7590" name="AutoShape 6"/>
          <p:cNvCxnSpPr>
            <a:cxnSpLocks noChangeShapeType="1"/>
            <a:stCxn id="67587" idx="0"/>
            <a:endCxn id="67588" idx="4"/>
          </p:cNvCxnSpPr>
          <p:nvPr/>
        </p:nvCxnSpPr>
        <p:spPr bwMode="auto">
          <a:xfrm flipV="1">
            <a:off x="1752600" y="3429000"/>
            <a:ext cx="0" cy="609600"/>
          </a:xfrm>
          <a:prstGeom prst="straightConnector1">
            <a:avLst/>
          </a:prstGeom>
          <a:noFill/>
          <a:ln w="38100">
            <a:solidFill>
              <a:srgbClr val="339933"/>
            </a:solidFill>
            <a:round/>
            <a:headEnd/>
            <a:tailEnd type="triangle" w="med" len="med"/>
          </a:ln>
          <a:effectLst/>
        </p:spPr>
      </p:cxnSp>
      <p:cxnSp>
        <p:nvCxnSpPr>
          <p:cNvPr id="67591" name="AutoShape 7"/>
          <p:cNvCxnSpPr>
            <a:cxnSpLocks noChangeShapeType="1"/>
            <a:stCxn id="67589" idx="2"/>
            <a:endCxn id="67588" idx="6"/>
          </p:cNvCxnSpPr>
          <p:nvPr/>
        </p:nvCxnSpPr>
        <p:spPr bwMode="auto">
          <a:xfrm flipH="1">
            <a:off x="2209800" y="3009900"/>
            <a:ext cx="914400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67592" name="AutoShape 8"/>
          <p:cNvCxnSpPr>
            <a:cxnSpLocks noChangeShapeType="1"/>
            <a:stCxn id="67588" idx="2"/>
            <a:endCxn id="67587" idx="2"/>
          </p:cNvCxnSpPr>
          <p:nvPr/>
        </p:nvCxnSpPr>
        <p:spPr bwMode="auto">
          <a:xfrm rot="10800000" flipH="1" flipV="1">
            <a:off x="1295400" y="3009900"/>
            <a:ext cx="1588" cy="1447800"/>
          </a:xfrm>
          <a:prstGeom prst="bentConnector3">
            <a:avLst>
              <a:gd name="adj1" fmla="val -1440000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7593" name="AutoShape 9"/>
          <p:cNvCxnSpPr>
            <a:cxnSpLocks noChangeShapeType="1"/>
            <a:stCxn id="67588" idx="0"/>
            <a:endCxn id="67589" idx="0"/>
          </p:cNvCxnSpPr>
          <p:nvPr/>
        </p:nvCxnSpPr>
        <p:spPr bwMode="auto">
          <a:xfrm rot="5400000" flipV="1">
            <a:off x="2666206" y="1677194"/>
            <a:ext cx="1588" cy="1828800"/>
          </a:xfrm>
          <a:prstGeom prst="bentConnector3">
            <a:avLst>
              <a:gd name="adj1" fmla="val -1440000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7594" name="AutoShape 10"/>
          <p:cNvCxnSpPr>
            <a:cxnSpLocks noChangeShapeType="1"/>
            <a:stCxn id="67587" idx="7"/>
            <a:endCxn id="67588" idx="5"/>
          </p:cNvCxnSpPr>
          <p:nvPr/>
        </p:nvCxnSpPr>
        <p:spPr bwMode="auto">
          <a:xfrm flipV="1">
            <a:off x="2076450" y="3306763"/>
            <a:ext cx="0" cy="854075"/>
          </a:xfrm>
          <a:prstGeom prst="straightConnector1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  <a:effectLst/>
        </p:spPr>
      </p:cxnSp>
      <p:cxnSp>
        <p:nvCxnSpPr>
          <p:cNvPr id="67595" name="AutoShape 11"/>
          <p:cNvCxnSpPr>
            <a:cxnSpLocks noChangeShapeType="1"/>
            <a:stCxn id="67588" idx="5"/>
            <a:endCxn id="67589" idx="3"/>
          </p:cNvCxnSpPr>
          <p:nvPr/>
        </p:nvCxnSpPr>
        <p:spPr bwMode="auto">
          <a:xfrm>
            <a:off x="2076450" y="3306763"/>
            <a:ext cx="1181100" cy="0"/>
          </a:xfrm>
          <a:prstGeom prst="straightConnector1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  <a:effectLst/>
        </p:spPr>
      </p:cxnSp>
      <p:sp>
        <p:nvSpPr>
          <p:cNvPr id="67596" name="Text Box 12"/>
          <p:cNvSpPr txBox="1">
            <a:spLocks noChangeArrowheads="1"/>
          </p:cNvSpPr>
          <p:nvPr/>
        </p:nvSpPr>
        <p:spPr bwMode="auto">
          <a:xfrm>
            <a:off x="1447800" y="27432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out1</a:t>
            </a:r>
          </a:p>
        </p:txBody>
      </p:sp>
      <p:sp>
        <p:nvSpPr>
          <p:cNvPr id="67597" name="Text Box 13"/>
          <p:cNvSpPr txBox="1">
            <a:spLocks noChangeArrowheads="1"/>
          </p:cNvSpPr>
          <p:nvPr/>
        </p:nvSpPr>
        <p:spPr bwMode="auto">
          <a:xfrm>
            <a:off x="3200400" y="27432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out2</a:t>
            </a:r>
          </a:p>
        </p:txBody>
      </p: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1431925" y="4232275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out3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733800" y="3581400"/>
            <a:ext cx="914400" cy="838200"/>
            <a:chOff x="2016" y="2544"/>
            <a:chExt cx="576" cy="528"/>
          </a:xfrm>
        </p:grpSpPr>
        <p:sp>
          <p:nvSpPr>
            <p:cNvPr id="67600" name="Oval 16"/>
            <p:cNvSpPr>
              <a:spLocks noChangeArrowheads="1"/>
            </p:cNvSpPr>
            <p:nvPr/>
          </p:nvSpPr>
          <p:spPr bwMode="auto">
            <a:xfrm>
              <a:off x="2016" y="2544"/>
              <a:ext cx="576" cy="5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01" name="Text Box 17"/>
            <p:cNvSpPr txBox="1">
              <a:spLocks noChangeArrowheads="1"/>
            </p:cNvSpPr>
            <p:nvPr/>
          </p:nvSpPr>
          <p:spPr bwMode="auto">
            <a:xfrm>
              <a:off x="2112" y="2640"/>
              <a:ext cx="4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out4</a:t>
              </a:r>
            </a:p>
          </p:txBody>
        </p:sp>
      </p:grpSp>
      <p:sp>
        <p:nvSpPr>
          <p:cNvPr id="67602" name="Freeform 18"/>
          <p:cNvSpPr>
            <a:spLocks/>
          </p:cNvSpPr>
          <p:nvPr/>
        </p:nvSpPr>
        <p:spPr bwMode="auto">
          <a:xfrm>
            <a:off x="1981200" y="3200400"/>
            <a:ext cx="533400" cy="4445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240" y="240"/>
              </a:cxn>
              <a:cxn ang="0">
                <a:pos x="336" y="0"/>
              </a:cxn>
            </a:cxnLst>
            <a:rect l="0" t="0" r="r" b="b"/>
            <a:pathLst>
              <a:path w="336" h="280">
                <a:moveTo>
                  <a:pt x="0" y="240"/>
                </a:moveTo>
                <a:cubicBezTo>
                  <a:pt x="92" y="260"/>
                  <a:pt x="184" y="280"/>
                  <a:pt x="240" y="240"/>
                </a:cubicBezTo>
                <a:cubicBezTo>
                  <a:pt x="296" y="200"/>
                  <a:pt x="316" y="100"/>
                  <a:pt x="336" y="0"/>
                </a:cubicBezTo>
              </a:path>
            </a:pathLst>
          </a:custGeom>
          <a:noFill/>
          <a:ln w="9525">
            <a:solidFill>
              <a:srgbClr val="D6009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3" name="Text Box 19"/>
          <p:cNvSpPr txBox="1">
            <a:spLocks noChangeArrowheads="1"/>
          </p:cNvSpPr>
          <p:nvPr/>
        </p:nvSpPr>
        <p:spPr bwMode="auto">
          <a:xfrm>
            <a:off x="2362200" y="4267200"/>
            <a:ext cx="6681788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1101 e(out1)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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e(out2)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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 e(out1) </a:t>
            </a:r>
            <a:r>
              <a:rPr lang="en-US" sz="3200">
                <a:solidFill>
                  <a:srgbClr val="FF6600"/>
                </a:solidFill>
                <a:latin typeface="Arial" charset="0"/>
                <a:sym typeface="Symbol" charset="2"/>
              </a:rPr>
              <a:t></a:t>
            </a:r>
            <a:r>
              <a:rPr lang="en-US">
                <a:solidFill>
                  <a:srgbClr val="FF6600"/>
                </a:solidFill>
                <a:sym typeface="Math1" pitchFamily="2" charset="2"/>
              </a:rPr>
              <a:t>e(out3)=e(out1)</a:t>
            </a:r>
          </a:p>
          <a:p>
            <a:r>
              <a:rPr lang="en-US"/>
              <a:t>1100 e(out1) </a:t>
            </a:r>
            <a:r>
              <a:rPr lang="en-US" sz="3200">
                <a:latin typeface="Arial" charset="0"/>
                <a:sym typeface="Symbol" charset="2"/>
              </a:rPr>
              <a:t></a:t>
            </a:r>
            <a:r>
              <a:rPr lang="en-US">
                <a:sym typeface="Math1" pitchFamily="2" charset="2"/>
              </a:rPr>
              <a:t>e(out2)=e(out2) </a:t>
            </a:r>
          </a:p>
          <a:p>
            <a:r>
              <a:rPr lang="en-US"/>
              <a:t>1111 e(out1) </a:t>
            </a:r>
            <a:r>
              <a:rPr lang="en-US" sz="3200">
                <a:latin typeface="Arial" charset="0"/>
                <a:sym typeface="Symbol" charset="2"/>
              </a:rPr>
              <a:t></a:t>
            </a:r>
            <a:r>
              <a:rPr lang="en-US">
                <a:sym typeface="Math1" pitchFamily="2" charset="2"/>
              </a:rPr>
              <a:t>e(out3)=e(out3)</a:t>
            </a:r>
          </a:p>
          <a:p>
            <a:r>
              <a:rPr lang="en-US">
                <a:sym typeface="Math1" pitchFamily="2" charset="2"/>
              </a:rPr>
              <a:t>0000 e(out4)=e(out4)</a:t>
            </a:r>
          </a:p>
          <a:p>
            <a:r>
              <a:rPr lang="en-US">
                <a:sym typeface="Math1" pitchFamily="2" charset="2"/>
              </a:rPr>
              <a:t>0001 e(out4)=e(out4)</a:t>
            </a:r>
          </a:p>
        </p:txBody>
      </p:sp>
      <p:sp>
        <p:nvSpPr>
          <p:cNvPr id="67604" name="Text Box 20"/>
          <p:cNvSpPr txBox="1">
            <a:spLocks noChangeArrowheads="1"/>
          </p:cNvSpPr>
          <p:nvPr/>
        </p:nvSpPr>
        <p:spPr bwMode="auto">
          <a:xfrm>
            <a:off x="2346325" y="194627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1100</a:t>
            </a:r>
          </a:p>
        </p:txBody>
      </p:sp>
      <p:sp>
        <p:nvSpPr>
          <p:cNvPr id="67605" name="Text Box 21"/>
          <p:cNvSpPr txBox="1">
            <a:spLocks noChangeArrowheads="1"/>
          </p:cNvSpPr>
          <p:nvPr/>
        </p:nvSpPr>
        <p:spPr bwMode="auto">
          <a:xfrm>
            <a:off x="304800" y="3505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1111</a:t>
            </a:r>
          </a:p>
        </p:txBody>
      </p:sp>
      <p:sp>
        <p:nvSpPr>
          <p:cNvPr id="67606" name="Text Box 22"/>
          <p:cNvSpPr txBox="1">
            <a:spLocks noChangeArrowheads="1"/>
          </p:cNvSpPr>
          <p:nvPr/>
        </p:nvSpPr>
        <p:spPr bwMode="auto">
          <a:xfrm>
            <a:off x="4876800" y="2057400"/>
            <a:ext cx="41163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2"/>
            <a:r>
              <a:rPr lang="en-US">
                <a:solidFill>
                  <a:srgbClr val="FF0000"/>
                </a:solidFill>
                <a:sym typeface="Math1" pitchFamily="2" charset="2"/>
              </a:rPr>
              <a:t>One of:</a:t>
            </a:r>
          </a:p>
          <a:p>
            <a:pPr lvl="2"/>
            <a:r>
              <a:rPr lang="en-US">
                <a:solidFill>
                  <a:srgbClr val="FF0000"/>
                </a:solidFill>
                <a:sym typeface="Math1" pitchFamily="2" charset="2"/>
              </a:rPr>
              <a:t>  </a:t>
            </a:r>
            <a:r>
              <a:rPr lang="en-US">
                <a:solidFill>
                  <a:schemeClr val="accent2"/>
                </a:solidFill>
                <a:sym typeface="Math1" pitchFamily="2" charset="2"/>
              </a:rPr>
              <a:t>e(out2)&gt;e(out1)</a:t>
            </a:r>
          </a:p>
          <a:p>
            <a:pPr lvl="2"/>
            <a:r>
              <a:rPr lang="en-US">
                <a:solidFill>
                  <a:srgbClr val="FF0000"/>
                </a:solidFill>
                <a:sym typeface="Math1" pitchFamily="2" charset="2"/>
              </a:rPr>
              <a:t>  </a:t>
            </a:r>
            <a:r>
              <a:rPr lang="en-US">
                <a:solidFill>
                  <a:srgbClr val="339933"/>
                </a:solidFill>
                <a:sym typeface="Math1" pitchFamily="2" charset="2"/>
              </a:rPr>
              <a:t>e(out3)&gt;e(out1)</a:t>
            </a:r>
          </a:p>
          <a:p>
            <a:pPr lvl="2"/>
            <a:r>
              <a:rPr lang="en-US">
                <a:solidFill>
                  <a:srgbClr val="FF0000"/>
                </a:solidFill>
                <a:sym typeface="Math1" pitchFamily="2" charset="2"/>
              </a:rPr>
              <a:t>  </a:t>
            </a:r>
            <a:r>
              <a:rPr lang="en-US">
                <a:solidFill>
                  <a:srgbClr val="D60093"/>
                </a:solidFill>
                <a:sym typeface="Math1" pitchFamily="2" charset="2"/>
              </a:rPr>
              <a:t>e(out1)</a:t>
            </a:r>
            <a:r>
              <a:rPr lang="en-US">
                <a:solidFill>
                  <a:srgbClr val="D60093"/>
                </a:solidFill>
                <a:sym typeface="Symbol" charset="2"/>
              </a:rPr>
              <a:t></a:t>
            </a:r>
            <a:r>
              <a:rPr lang="en-US">
                <a:solidFill>
                  <a:srgbClr val="D60093"/>
                </a:solidFill>
                <a:sym typeface="Math1" pitchFamily="2" charset="2"/>
              </a:rPr>
              <a:t>e(out2)|e(out3)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800600" y="2438400"/>
            <a:ext cx="3352800" cy="457200"/>
            <a:chOff x="3024" y="1536"/>
            <a:chExt cx="2112" cy="288"/>
          </a:xfrm>
        </p:grpSpPr>
        <p:sp>
          <p:nvSpPr>
            <p:cNvPr id="67607" name="Line 23"/>
            <p:cNvSpPr>
              <a:spLocks noChangeShapeType="1"/>
            </p:cNvSpPr>
            <p:nvPr/>
          </p:nvSpPr>
          <p:spPr bwMode="auto">
            <a:xfrm>
              <a:off x="3600" y="1680"/>
              <a:ext cx="15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08" name="Text Box 24"/>
            <p:cNvSpPr txBox="1">
              <a:spLocks noChangeArrowheads="1"/>
            </p:cNvSpPr>
            <p:nvPr/>
          </p:nvSpPr>
          <p:spPr bwMode="auto">
            <a:xfrm>
              <a:off x="3024" y="1536"/>
              <a:ext cx="5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cycle</a:t>
              </a: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4800600" y="2819400"/>
            <a:ext cx="3352800" cy="457200"/>
            <a:chOff x="3024" y="1536"/>
            <a:chExt cx="2112" cy="288"/>
          </a:xfrm>
        </p:grpSpPr>
        <p:sp>
          <p:nvSpPr>
            <p:cNvPr id="67611" name="Line 27"/>
            <p:cNvSpPr>
              <a:spLocks noChangeShapeType="1"/>
            </p:cNvSpPr>
            <p:nvPr/>
          </p:nvSpPr>
          <p:spPr bwMode="auto">
            <a:xfrm>
              <a:off x="3600" y="1680"/>
              <a:ext cx="15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12" name="Text Box 28"/>
            <p:cNvSpPr txBox="1">
              <a:spLocks noChangeArrowheads="1"/>
            </p:cNvSpPr>
            <p:nvPr/>
          </p:nvSpPr>
          <p:spPr bwMode="auto">
            <a:xfrm>
              <a:off x="3024" y="1536"/>
              <a:ext cx="5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cycle</a:t>
              </a:r>
            </a:p>
          </p:txBody>
        </p:sp>
      </p:grpSp>
      <p:sp>
        <p:nvSpPr>
          <p:cNvPr id="67613" name="Text Box 29"/>
          <p:cNvSpPr txBox="1">
            <a:spLocks noChangeArrowheads="1"/>
          </p:cNvSpPr>
          <p:nvPr/>
        </p:nvSpPr>
        <p:spPr bwMode="auto">
          <a:xfrm>
            <a:off x="2667000" y="27432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1524000" y="35814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4876800" y="3733800"/>
            <a:ext cx="4116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Arial" charset="0"/>
              </a:rPr>
              <a:t>No cycles </a:t>
            </a:r>
            <a:r>
              <a:rPr lang="en-US" sz="2800">
                <a:latin typeface="Arial" charset="0"/>
                <a:sym typeface="Wingdings" charset="2"/>
              </a:rPr>
              <a:t> encodeable</a:t>
            </a:r>
            <a:endParaRPr lang="en-US" sz="2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13" grpId="0"/>
      <p:bldP spid="67614" grpId="0"/>
      <p:bldP spid="6761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203D0-F572-5F41-9BBB-B1320425182B}" type="slidenum">
              <a:rPr lang="en-US"/>
              <a:pPr/>
              <a:t>74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Determining Encoding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 turn into boolean satisfiability problem for a target code length</a:t>
            </a:r>
          </a:p>
          <a:p>
            <a:r>
              <a:rPr lang="en-US"/>
              <a:t>All selected encoding constraints become boolean expressions</a:t>
            </a:r>
          </a:p>
          <a:p>
            <a:r>
              <a:rPr lang="en-US"/>
              <a:t>Also uniqueness 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2840F-C4B5-C14D-8110-D7E93BC46149}" type="slidenum">
              <a:rPr lang="en-US"/>
              <a:pPr/>
              <a:t>75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we’ve done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Define another problem</a:t>
            </a:r>
          </a:p>
          <a:p>
            <a:pPr lvl="1"/>
            <a:r>
              <a:rPr lang="en-US"/>
              <a:t>Constrained coding</a:t>
            </a:r>
          </a:p>
          <a:p>
            <a:r>
              <a:rPr lang="en-US"/>
              <a:t>This identifies the necessary coding constraints</a:t>
            </a:r>
          </a:p>
          <a:p>
            <a:pPr lvl="1"/>
            <a:r>
              <a:rPr lang="en-US"/>
              <a:t>Solve optimally with SAT solver</a:t>
            </a:r>
          </a:p>
          <a:p>
            <a:pPr lvl="1"/>
            <a:r>
              <a:rPr lang="en-US"/>
              <a:t>Or attack heuristically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FSM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are examples where need an FSM rather than just combination logic?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FSM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are examples where need an FSM rather than just combination logic?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Parsing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Protocols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Datapath</a:t>
            </a:r>
            <a:r>
              <a:rPr lang="en-US" dirty="0" smtClean="0">
                <a:solidFill>
                  <a:schemeClr val="tx2"/>
                </a:solidFill>
              </a:rPr>
              <a:t> control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Data dependent branching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2013 --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5393</TotalTime>
  <Words>4708</Words>
  <Application>Microsoft Macintosh PowerPoint</Application>
  <PresentationFormat>On-screen Show (4:3)</PresentationFormat>
  <Paragraphs>1069</Paragraphs>
  <Slides>75</Slides>
  <Notes>50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7" baseType="lpstr">
      <vt:lpstr>Blank Presentation</vt:lpstr>
      <vt:lpstr>Microsoft Equation</vt:lpstr>
      <vt:lpstr>ESE535: Electronic Design Automation</vt:lpstr>
      <vt:lpstr>Today</vt:lpstr>
      <vt:lpstr>Input Encoding</vt:lpstr>
      <vt:lpstr>Output Encoding</vt:lpstr>
      <vt:lpstr>FSM Reminder</vt:lpstr>
      <vt:lpstr>Finite-State Machine</vt:lpstr>
      <vt:lpstr>FSM</vt:lpstr>
      <vt:lpstr>FSM Examples</vt:lpstr>
      <vt:lpstr>FSM Examples</vt:lpstr>
      <vt:lpstr>Two-Level FSM</vt:lpstr>
      <vt:lpstr>Finite-State Machine</vt:lpstr>
      <vt:lpstr>State Encoding</vt:lpstr>
      <vt:lpstr>Finite State Machine</vt:lpstr>
      <vt:lpstr>Motivating Example</vt:lpstr>
      <vt:lpstr>Preclass 1—3 </vt:lpstr>
      <vt:lpstr>Preclass 4—5 </vt:lpstr>
      <vt:lpstr>Preclass 6</vt:lpstr>
      <vt:lpstr>Two Issues</vt:lpstr>
      <vt:lpstr>Preclass</vt:lpstr>
      <vt:lpstr>Preclass</vt:lpstr>
      <vt:lpstr>Preclass</vt:lpstr>
      <vt:lpstr>Preclass</vt:lpstr>
      <vt:lpstr>Preclass</vt:lpstr>
      <vt:lpstr>Problem:</vt:lpstr>
      <vt:lpstr>Two-Level</vt:lpstr>
      <vt:lpstr>Multilevel</vt:lpstr>
      <vt:lpstr>Two-Level Optimization</vt:lpstr>
      <vt:lpstr>Kinds of Sharing</vt:lpstr>
      <vt:lpstr>Input Encoding</vt:lpstr>
      <vt:lpstr>Two-Level Input Oriented</vt:lpstr>
      <vt:lpstr>Outline Two-Level Input</vt:lpstr>
      <vt:lpstr>Multiple Valued Input Set</vt:lpstr>
      <vt:lpstr>One-hot Minimum</vt:lpstr>
      <vt:lpstr>One-Hot Example (preclass)</vt:lpstr>
      <vt:lpstr>State Combining</vt:lpstr>
      <vt:lpstr>Example</vt:lpstr>
      <vt:lpstr>Two-Level Input</vt:lpstr>
      <vt:lpstr>Encoding Example</vt:lpstr>
      <vt:lpstr>Encoding Example</vt:lpstr>
      <vt:lpstr>Input and Output</vt:lpstr>
      <vt:lpstr>Idea</vt:lpstr>
      <vt:lpstr>Encoding Constraints</vt:lpstr>
      <vt:lpstr>Example: Output Constraints</vt:lpstr>
      <vt:lpstr>Example: Output Constraints</vt:lpstr>
      <vt:lpstr>Idea</vt:lpstr>
      <vt:lpstr>Encoding for  Energy Minimization</vt:lpstr>
      <vt:lpstr>Energy-Minimization</vt:lpstr>
      <vt:lpstr>Energy-Minimization</vt:lpstr>
      <vt:lpstr>Energy Cost</vt:lpstr>
      <vt:lpstr>Energy Encoding</vt:lpstr>
      <vt:lpstr>Summary</vt:lpstr>
      <vt:lpstr>Today’s Big Ideas</vt:lpstr>
      <vt:lpstr>Admin</vt:lpstr>
      <vt:lpstr>Input and Output Details</vt:lpstr>
      <vt:lpstr>General Problem</vt:lpstr>
      <vt:lpstr>General Two-Level Strategy</vt:lpstr>
      <vt:lpstr>Output Symbolic Sets</vt:lpstr>
      <vt:lpstr>Generate GPIs</vt:lpstr>
      <vt:lpstr>Merging</vt:lpstr>
      <vt:lpstr>Merging</vt:lpstr>
      <vt:lpstr>Merged Outputs</vt:lpstr>
      <vt:lpstr>Cancellation</vt:lpstr>
      <vt:lpstr>Example (copy to board…work; Note inclass exercise, back of preclass)</vt:lpstr>
      <vt:lpstr>Cancellation</vt:lpstr>
      <vt:lpstr>Example</vt:lpstr>
      <vt:lpstr>Covering</vt:lpstr>
      <vt:lpstr>Encoding Constraints</vt:lpstr>
      <vt:lpstr>Example</vt:lpstr>
      <vt:lpstr>Example</vt:lpstr>
      <vt:lpstr>To Satisfy</vt:lpstr>
      <vt:lpstr>Encodeability Graph</vt:lpstr>
      <vt:lpstr>Encoding Constraints</vt:lpstr>
      <vt:lpstr>Encodeability Graph</vt:lpstr>
      <vt:lpstr>Determining Encoding</vt:lpstr>
      <vt:lpstr>What we’ve done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66</cp:revision>
  <cp:lastPrinted>2015-04-08T12:30:15Z</cp:lastPrinted>
  <dcterms:created xsi:type="dcterms:W3CDTF">2015-04-07T14:54:16Z</dcterms:created>
  <dcterms:modified xsi:type="dcterms:W3CDTF">2015-04-08T12:30:19Z</dcterms:modified>
</cp:coreProperties>
</file>