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12.xml" ContentType="application/vnd.openxmlformats-officedocument.presentationml.notes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20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8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notesSlides/notesSlide2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95" r:id="rId4"/>
    <p:sldId id="283" r:id="rId5"/>
    <p:sldId id="289" r:id="rId6"/>
    <p:sldId id="261" r:id="rId7"/>
    <p:sldId id="280" r:id="rId8"/>
    <p:sldId id="262" r:id="rId9"/>
    <p:sldId id="305" r:id="rId10"/>
    <p:sldId id="306" r:id="rId11"/>
    <p:sldId id="307" r:id="rId12"/>
    <p:sldId id="308" r:id="rId13"/>
    <p:sldId id="304" r:id="rId14"/>
    <p:sldId id="263" r:id="rId15"/>
    <p:sldId id="264" r:id="rId16"/>
    <p:sldId id="266" r:id="rId17"/>
    <p:sldId id="267" r:id="rId18"/>
    <p:sldId id="268" r:id="rId19"/>
    <p:sldId id="269" r:id="rId20"/>
    <p:sldId id="270" r:id="rId21"/>
    <p:sldId id="286" r:id="rId22"/>
    <p:sldId id="287" r:id="rId23"/>
    <p:sldId id="265" r:id="rId24"/>
    <p:sldId id="271" r:id="rId25"/>
    <p:sldId id="273" r:id="rId26"/>
    <p:sldId id="259" r:id="rId27"/>
    <p:sldId id="275" r:id="rId28"/>
    <p:sldId id="288" r:id="rId29"/>
    <p:sldId id="284" r:id="rId30"/>
    <p:sldId id="258" r:id="rId31"/>
    <p:sldId id="282" r:id="rId3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66FFFF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61" autoAdjust="0"/>
    <p:restoredTop sz="94677" autoAdjust="0"/>
  </p:normalViewPr>
  <p:slideViewPr>
    <p:cSldViewPr>
      <p:cViewPr varScale="1">
        <p:scale>
          <a:sx n="115" d="100"/>
          <a:sy n="115" d="100"/>
        </p:scale>
        <p:origin x="-69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0" rIns="96662" bIns="48330" numCol="1" anchor="t" anchorCtr="0" compatLnSpc="1">
            <a:prstTxWarp prst="textNoShape">
              <a:avLst/>
            </a:prstTxWarp>
          </a:bodyPr>
          <a:lstStyle>
            <a:lvl1pPr defTabSz="965200">
              <a:defRPr sz="1300"/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0" rIns="96662" bIns="4833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0" rIns="96662" bIns="48330" numCol="1" anchor="b" anchorCtr="0" compatLnSpc="1">
            <a:prstTxWarp prst="textNoShape">
              <a:avLst/>
            </a:prstTxWarp>
          </a:bodyPr>
          <a:lstStyle>
            <a:lvl1pPr defTabSz="965200">
              <a:defRPr sz="1300"/>
            </a:lvl1pPr>
          </a:lstStyle>
          <a:p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0" rIns="96662" bIns="4833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fld id="{C471FE3A-0ABA-C04E-8D79-75ECA6D5CB0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0" rIns="96662" bIns="48330" numCol="1" anchor="t" anchorCtr="0" compatLnSpc="1">
            <a:prstTxWarp prst="textNoShape">
              <a:avLst/>
            </a:prstTxWarp>
          </a:bodyPr>
          <a:lstStyle>
            <a:lvl1pPr defTabSz="965200">
              <a:defRPr sz="13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0" rIns="96662" bIns="4833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0" rIns="96662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0" rIns="96662" bIns="48330" numCol="1" anchor="b" anchorCtr="0" compatLnSpc="1">
            <a:prstTxWarp prst="textNoShape">
              <a:avLst/>
            </a:prstTxWarp>
          </a:bodyPr>
          <a:lstStyle>
            <a:lvl1pPr defTabSz="965200">
              <a:defRPr sz="13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0" rIns="96662" bIns="4833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fld id="{764A8BD7-5B59-3E45-B5FA-5198EEE3421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AFE630-03EE-5042-9A17-03FCFC9239DC}" type="slidenum">
              <a:rPr lang="en-US"/>
              <a:pPr/>
              <a:t>1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BBBFC2-AA0F-944B-8A33-D82D6F2FD73A}" type="slidenum">
              <a:rPr lang="en-US"/>
              <a:pPr/>
              <a:t>16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715880-1A69-834D-A1A2-A5D1C86003B7}" type="slidenum">
              <a:rPr lang="en-US"/>
              <a:pPr/>
              <a:t>17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9F58D6-71DB-3143-AEDA-C062BEE277BA}" type="slidenum">
              <a:rPr lang="en-US"/>
              <a:pPr/>
              <a:t>18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9C2319-39DF-454D-87A6-F2D5854C0151}" type="slidenum">
              <a:rPr lang="en-US"/>
              <a:pPr/>
              <a:t>19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98AA86-4070-9E4F-83CF-90F0FB824C47}" type="slidenum">
              <a:rPr lang="en-US"/>
              <a:pPr/>
              <a:t>20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95DC14-BC95-954C-82F2-1DB809D5B20D}" type="slidenum">
              <a:rPr lang="en-US"/>
              <a:pPr/>
              <a:t>22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524EA0-2F53-8648-8228-6BC528FAFF68}" type="slidenum">
              <a:rPr lang="en-US"/>
              <a:pPr/>
              <a:t>23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56C06F-2D61-0A49-A774-D2FEC20F9ACB}" type="slidenum">
              <a:rPr lang="en-US"/>
              <a:pPr/>
              <a:t>24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A75D5A-0D28-EC43-A8FA-F9B29352ABD2}" type="slidenum">
              <a:rPr lang="en-US"/>
              <a:pPr/>
              <a:t>25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53C4CD-48AC-9C49-AB84-B93D21345147}" type="slidenum">
              <a:rPr lang="en-US"/>
              <a:pPr/>
              <a:t>26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42C8DD-5FEE-8A4B-BCFA-9917C14B2E8D}" type="slidenum">
              <a:rPr lang="en-US"/>
              <a:pPr/>
              <a:t>2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C15C73-2D6A-3A40-83FA-6A30F33A0B2C}" type="slidenum">
              <a:rPr lang="en-US"/>
              <a:pPr/>
              <a:t>27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9604E9-1D88-3E46-95E7-D172AA80D431}" type="slidenum">
              <a:rPr lang="en-US"/>
              <a:pPr/>
              <a:t>29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3EA1C6-A74D-9442-B76F-B8F66352B1D5}" type="slidenum">
              <a:rPr lang="en-US"/>
              <a:pPr/>
              <a:t>30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C20B9C-F563-2747-BCC6-80343BCF4021}" type="slidenum">
              <a:rPr lang="en-US"/>
              <a:pPr/>
              <a:t>31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32CC18-BD62-C548-9DC7-86B8CB12D4EB}" type="slidenum">
              <a:rPr lang="en-US"/>
              <a:pPr/>
              <a:t>4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E117B5-FC11-8747-AE81-B8B8965F70E1}" type="slidenum">
              <a:rPr lang="en-US"/>
              <a:pPr/>
              <a:t>6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7F8F5A-98B1-7546-B409-258617089DB2}" type="slidenum">
              <a:rPr lang="en-US"/>
              <a:pPr/>
              <a:t>7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6F246D-ADFF-C344-9314-6489685E6A90}" type="slidenum">
              <a:rPr lang="en-US"/>
              <a:pPr/>
              <a:t>8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8CB4C5-40AD-0D41-9D69-6583909D0D2D}" type="slidenum">
              <a:rPr lang="en-US"/>
              <a:pPr/>
              <a:t>13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8CB4C5-40AD-0D41-9D69-6583909D0D2D}" type="slidenum">
              <a:rPr lang="en-US"/>
              <a:pPr/>
              <a:t>14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95DC14-BC95-954C-82F2-1DB809D5B20D}" type="slidenum">
              <a:rPr lang="en-US"/>
              <a:pPr/>
              <a:t>15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4831F94-F4AD-9E43-BB0D-6CC6BC4985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8647D41-D3F2-8B4F-BF40-4F5DCCC9A4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B5F7D79-343D-5D42-88CF-ABEF76639E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59092AE-B2BA-1244-9E94-8A4F104E71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543C59D-AB70-3245-BF8B-F8BC6041B4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AC40055-DF8D-454A-8388-1FB314FAC0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7F6F86-FA0F-AC47-A3B9-54E5C5B852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53E1942-CEEC-C145-8303-C49A689058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35D829E-8CE5-DE47-B69D-AC6A33BB90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C975E8C-8CB3-2041-A53D-666B481B50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F8870A8-36A5-C049-8FF7-4F05593ED0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latin typeface="+mn-lt"/>
              </a:defRPr>
            </a:lvl1pPr>
          </a:lstStyle>
          <a:p>
            <a:fld id="{6D3D4269-6348-A741-B6EB-07C36BDE1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074C6-B1EC-9740-A546-B1BA7C7505B1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ESE535:</a:t>
            </a:r>
            <a:br>
              <a:rPr lang="en-US"/>
            </a:br>
            <a:r>
              <a:rPr lang="en-US"/>
              <a:t>Electronic Design Automation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/>
              <a:t>Day</a:t>
            </a:r>
            <a:r>
              <a:rPr lang="en-US" dirty="0" smtClean="0"/>
              <a:t> </a:t>
            </a:r>
            <a:r>
              <a:rPr lang="en-US" dirty="0" smtClean="0"/>
              <a:t>21:  </a:t>
            </a:r>
            <a:r>
              <a:rPr lang="en-US" dirty="0" smtClean="0"/>
              <a:t>April </a:t>
            </a:r>
            <a:r>
              <a:rPr lang="en-US" dirty="0" smtClean="0"/>
              <a:t>13, 2015</a:t>
            </a:r>
          </a:p>
          <a:p>
            <a:r>
              <a:rPr lang="en-US" dirty="0"/>
              <a:t>FSM Equivalence Checking</a:t>
            </a:r>
          </a:p>
        </p:txBody>
      </p:sp>
      <p:pic>
        <p:nvPicPr>
          <p:cNvPr id="2053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Instance of “Coupon Collector” Problem</a:t>
            </a:r>
          </a:p>
          <a:p>
            <a:pPr lvl="1"/>
            <a:r>
              <a:rPr lang="en-US" dirty="0" smtClean="0"/>
              <a:t>If there are C unique “Coupons” that can be selected uniformly at random</a:t>
            </a:r>
          </a:p>
          <a:p>
            <a:pPr lvl="1"/>
            <a:r>
              <a:rPr lang="en-US" dirty="0" smtClean="0"/>
              <a:t>How many coupons will a collector need to get to have a full set of C?</a:t>
            </a:r>
          </a:p>
          <a:p>
            <a:r>
              <a:rPr lang="en-US" dirty="0" smtClean="0"/>
              <a:t>Need C </a:t>
            </a:r>
            <a:r>
              <a:rPr lang="en-US" dirty="0" err="1" smtClean="0"/>
              <a:t>ln</a:t>
            </a:r>
            <a:r>
              <a:rPr lang="en-US" dirty="0" smtClean="0"/>
              <a:t> (C) to have a 50% chance of a full set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92AE-B2BA-1244-9E94-8A4F104E71D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Random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92AE-B2BA-1244-9E94-8A4F104E71D9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066800"/>
            <a:ext cx="7646197" cy="52197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29000" y="6248400"/>
            <a:ext cx="4632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+mn-lt"/>
              </a:rPr>
              <a:t>[DeHon, LLNSD Chapter, </a:t>
            </a:r>
            <a:r>
              <a:rPr lang="en-US" sz="2000" dirty="0" err="1" smtClean="0">
                <a:solidFill>
                  <a:srgbClr val="3366FF"/>
                </a:solidFill>
                <a:latin typeface="+mn-lt"/>
              </a:rPr>
              <a:t>Kluwer</a:t>
            </a:r>
            <a:r>
              <a:rPr lang="en-US" sz="2000" dirty="0" smtClean="0">
                <a:solidFill>
                  <a:srgbClr val="3366FF"/>
                </a:solidFill>
                <a:latin typeface="+mn-lt"/>
              </a:rPr>
              <a:t> 2004]</a:t>
            </a:r>
            <a:endParaRPr lang="en-US" sz="2000" dirty="0">
              <a:solidFill>
                <a:srgbClr val="3366F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 testing</a:t>
            </a:r>
          </a:p>
          <a:p>
            <a:pPr lvl="1"/>
            <a:r>
              <a:rPr lang="en-US" dirty="0" smtClean="0"/>
              <a:t>Powerful</a:t>
            </a:r>
          </a:p>
          <a:p>
            <a:pPr lvl="1"/>
            <a:r>
              <a:rPr lang="en-US" dirty="0" smtClean="0"/>
              <a:t>Not an efficient way to guarantee finds all behaviors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can we do better?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92AE-B2BA-1244-9E94-8A4F104E71D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A0F1-87FD-8E43-A262-C9A6BCA3A5E1}" type="slidenum">
              <a:rPr lang="en-US"/>
              <a:pPr/>
              <a:t>13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Smarter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153400" cy="4572000"/>
          </a:xfrm>
        </p:spPr>
        <p:txBody>
          <a:bodyPr/>
          <a:lstStyle/>
          <a:p>
            <a:r>
              <a:rPr lang="en-US" sz="2800" dirty="0"/>
              <a:t>Create composite FSM</a:t>
            </a:r>
          </a:p>
          <a:p>
            <a:pPr lvl="1"/>
            <a:r>
              <a:rPr lang="en-US" sz="2400" dirty="0"/>
              <a:t>Start with both </a:t>
            </a:r>
            <a:r>
              <a:rPr lang="en-US" sz="2400" dirty="0" err="1"/>
              <a:t>FSMs</a:t>
            </a:r>
            <a:endParaRPr lang="en-US" sz="2400" dirty="0"/>
          </a:p>
          <a:p>
            <a:pPr lvl="1"/>
            <a:r>
              <a:rPr lang="en-US" sz="2400" dirty="0"/>
              <a:t>Connect common inputs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together </a:t>
            </a:r>
            <a:r>
              <a:rPr lang="en-US" sz="2400" dirty="0"/>
              <a:t>(Feed both </a:t>
            </a:r>
            <a:r>
              <a:rPr lang="en-US" sz="2400" dirty="0" err="1"/>
              <a:t>FSMs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XOR together outputs of two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err="1" smtClean="0"/>
              <a:t>FSMs</a:t>
            </a:r>
            <a:r>
              <a:rPr lang="en-US" sz="2400" dirty="0" smtClean="0"/>
              <a:t> </a:t>
            </a:r>
            <a:endParaRPr lang="en-US" sz="2400" dirty="0"/>
          </a:p>
          <a:p>
            <a:pPr lvl="2"/>
            <a:r>
              <a:rPr lang="en-US" sz="2000" dirty="0" err="1"/>
              <a:t>Xor’s</a:t>
            </a:r>
            <a:r>
              <a:rPr lang="en-US" sz="2000" dirty="0"/>
              <a:t> will be 1 if they disagree,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2000" dirty="0" smtClean="0"/>
              <a:t>     0 otherwise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1384300"/>
            <a:ext cx="3514692" cy="5473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A0F1-87FD-8E43-A262-C9A6BCA3A5E1}" type="slidenum">
              <a:rPr lang="en-US"/>
              <a:pPr/>
              <a:t>14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Smarter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153400" cy="4572000"/>
          </a:xfrm>
        </p:spPr>
        <p:txBody>
          <a:bodyPr/>
          <a:lstStyle/>
          <a:p>
            <a:r>
              <a:rPr lang="en-US" sz="2800" dirty="0"/>
              <a:t>Create composite FSM</a:t>
            </a:r>
          </a:p>
          <a:p>
            <a:pPr lvl="1"/>
            <a:r>
              <a:rPr lang="en-US" sz="2400" dirty="0"/>
              <a:t>Start with both </a:t>
            </a:r>
            <a:r>
              <a:rPr lang="en-US" sz="2400" dirty="0" err="1"/>
              <a:t>FSMs</a:t>
            </a:r>
            <a:endParaRPr lang="en-US" sz="2400" dirty="0"/>
          </a:p>
          <a:p>
            <a:pPr lvl="1"/>
            <a:r>
              <a:rPr lang="en-US" sz="2400" dirty="0"/>
              <a:t>Connect common inputs together (Feed both </a:t>
            </a:r>
            <a:r>
              <a:rPr lang="en-US" sz="2400" dirty="0" err="1"/>
              <a:t>FSMs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XOR together outputs of two </a:t>
            </a:r>
            <a:r>
              <a:rPr lang="en-US" sz="2400" dirty="0" err="1"/>
              <a:t>FSMs</a:t>
            </a:r>
            <a:r>
              <a:rPr lang="en-US" sz="2400" dirty="0"/>
              <a:t> </a:t>
            </a:r>
          </a:p>
          <a:p>
            <a:pPr lvl="2"/>
            <a:r>
              <a:rPr lang="en-US" sz="2000" dirty="0" err="1"/>
              <a:t>Xor’s</a:t>
            </a:r>
            <a:r>
              <a:rPr lang="en-US" sz="2000" dirty="0"/>
              <a:t> will be 1 if they disagree, 0 otherwise</a:t>
            </a:r>
          </a:p>
          <a:p>
            <a:r>
              <a:rPr lang="en-US" sz="2800" dirty="0"/>
              <a:t>Ask if the new machine ever generate a 1 on an </a:t>
            </a:r>
            <a:r>
              <a:rPr lang="en-US" sz="2800" dirty="0" err="1"/>
              <a:t>xor</a:t>
            </a:r>
            <a:r>
              <a:rPr lang="en-US" sz="2800" dirty="0"/>
              <a:t> output (signal disagreement)</a:t>
            </a:r>
            <a:endParaRPr lang="en-US" sz="2800" dirty="0" smtClean="0"/>
          </a:p>
          <a:p>
            <a:pPr lvl="1"/>
            <a:r>
              <a:rPr lang="en-US" sz="2400" dirty="0" smtClean="0"/>
              <a:t>Any 1 is </a:t>
            </a:r>
            <a:r>
              <a:rPr lang="en-US" sz="2400" dirty="0"/>
              <a:t>a proof of non-equivalence</a:t>
            </a:r>
            <a:endParaRPr lang="en-US" sz="2400" dirty="0" smtClean="0"/>
          </a:p>
          <a:p>
            <a:pPr lvl="1"/>
            <a:r>
              <a:rPr lang="en-US" sz="2400" dirty="0" smtClean="0"/>
              <a:t>Never produce a 1 </a:t>
            </a:r>
            <a:r>
              <a:rPr lang="en-US" sz="2400" dirty="0" err="1">
                <a:sym typeface="Wingdings" charset="2"/>
              </a:rPr>
              <a:t></a:t>
            </a:r>
            <a:r>
              <a:rPr lang="en-US" sz="2400" dirty="0">
                <a:sym typeface="Wingdings" charset="2"/>
              </a:rPr>
              <a:t> equivalent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3648" y="0"/>
            <a:ext cx="1810352" cy="281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E699F-022B-D046-B455-7974F8D315F2}" type="slidenum">
              <a:rPr lang="en-US"/>
              <a:pPr/>
              <a:t>15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Creating Composite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FSM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r>
              <a:rPr lang="en-US" sz="2800" dirty="0"/>
              <a:t>Assume know start state for each FSM</a:t>
            </a:r>
          </a:p>
          <a:p>
            <a:r>
              <a:rPr lang="en-US" sz="2800" dirty="0"/>
              <a:t>Each state in composite is labeled by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smtClean="0"/>
              <a:t>the </a:t>
            </a:r>
            <a:r>
              <a:rPr lang="en-US" sz="2800" dirty="0"/>
              <a:t>pair {S1</a:t>
            </a:r>
            <a:r>
              <a:rPr lang="en-US" sz="2800" baseline="-25000" dirty="0"/>
              <a:t>i</a:t>
            </a:r>
            <a:r>
              <a:rPr lang="en-US" sz="2800" dirty="0"/>
              <a:t>, S2</a:t>
            </a:r>
            <a:r>
              <a:rPr lang="en-US" sz="2800" baseline="-25000" dirty="0"/>
              <a:t>j</a:t>
            </a:r>
            <a:r>
              <a:rPr lang="en-US" sz="2800" dirty="0"/>
              <a:t>}</a:t>
            </a:r>
            <a:endParaRPr lang="en-US" sz="2800" dirty="0" smtClean="0"/>
          </a:p>
          <a:p>
            <a:pPr lvl="1"/>
            <a:r>
              <a:rPr lang="en-US" sz="2400" dirty="0" smtClean="0">
                <a:solidFill>
                  <a:srgbClr val="FF6600"/>
                </a:solidFill>
              </a:rPr>
              <a:t>How many such states?</a:t>
            </a:r>
          </a:p>
          <a:p>
            <a:pPr lvl="1"/>
            <a:r>
              <a:rPr lang="en-US" sz="2400" dirty="0" smtClean="0">
                <a:solidFill>
                  <a:srgbClr val="FF6600"/>
                </a:solidFill>
              </a:rPr>
              <a:t>Compare to number of strings of length #states?</a:t>
            </a:r>
          </a:p>
          <a:p>
            <a:r>
              <a:rPr lang="en-US" sz="2800" dirty="0"/>
              <a:t>Start in {S1</a:t>
            </a:r>
            <a:r>
              <a:rPr lang="en-US" sz="2800" baseline="-25000" dirty="0"/>
              <a:t>0</a:t>
            </a:r>
            <a:r>
              <a:rPr lang="en-US" sz="2800" dirty="0"/>
              <a:t>, S2</a:t>
            </a:r>
            <a:r>
              <a:rPr lang="en-US" sz="2800" baseline="-25000" dirty="0"/>
              <a:t>0</a:t>
            </a:r>
            <a:r>
              <a:rPr lang="en-US" sz="2800" dirty="0"/>
              <a:t>} </a:t>
            </a:r>
          </a:p>
          <a:p>
            <a:r>
              <a:rPr lang="en-US" sz="2800" dirty="0"/>
              <a:t>For each symbol </a:t>
            </a:r>
            <a:r>
              <a:rPr lang="en-US" sz="2800" i="1" dirty="0"/>
              <a:t>a</a:t>
            </a:r>
            <a:r>
              <a:rPr lang="en-US" sz="2800" dirty="0"/>
              <a:t>, create a new edge:</a:t>
            </a:r>
          </a:p>
          <a:p>
            <a:pPr lvl="1"/>
            <a:r>
              <a:rPr lang="en-US" sz="2400" dirty="0"/>
              <a:t>T(a,{S1</a:t>
            </a:r>
            <a:r>
              <a:rPr lang="en-US" sz="2400" baseline="-25000" dirty="0"/>
              <a:t>0</a:t>
            </a:r>
            <a:r>
              <a:rPr lang="en-US" sz="2400" dirty="0"/>
              <a:t>, S2</a:t>
            </a:r>
            <a:r>
              <a:rPr lang="en-US" sz="2400" baseline="-25000" dirty="0"/>
              <a:t>0</a:t>
            </a:r>
            <a:r>
              <a:rPr lang="en-US" sz="2400" dirty="0"/>
              <a:t>})</a:t>
            </a:r>
            <a:r>
              <a:rPr lang="en-US" sz="2400" dirty="0">
                <a:sym typeface="Wingdings" charset="2"/>
              </a:rPr>
              <a:t> </a:t>
            </a:r>
            <a:r>
              <a:rPr lang="en-US" sz="2400" dirty="0"/>
              <a:t>{S1</a:t>
            </a:r>
            <a:r>
              <a:rPr lang="en-US" sz="2400" baseline="-25000" dirty="0"/>
              <a:t>i</a:t>
            </a:r>
            <a:r>
              <a:rPr lang="en-US" sz="2400" dirty="0"/>
              <a:t>, S2</a:t>
            </a:r>
            <a:r>
              <a:rPr lang="en-US" sz="2400" baseline="-25000" dirty="0"/>
              <a:t>j</a:t>
            </a:r>
            <a:r>
              <a:rPr lang="en-US" sz="2400" dirty="0"/>
              <a:t>} </a:t>
            </a:r>
          </a:p>
          <a:p>
            <a:pPr lvl="2"/>
            <a:r>
              <a:rPr lang="en-US" sz="2000" dirty="0"/>
              <a:t>If T</a:t>
            </a:r>
            <a:r>
              <a:rPr lang="en-US" sz="2000" baseline="-25000" dirty="0"/>
              <a:t>1</a:t>
            </a:r>
            <a:r>
              <a:rPr lang="en-US" sz="2000" dirty="0"/>
              <a:t>(a, S1</a:t>
            </a:r>
            <a:r>
              <a:rPr lang="en-US" sz="2000" baseline="-25000" dirty="0"/>
              <a:t>0</a:t>
            </a:r>
            <a:r>
              <a:rPr lang="en-US" sz="2000" dirty="0"/>
              <a:t>)</a:t>
            </a:r>
            <a:r>
              <a:rPr lang="en-US" sz="2000" dirty="0">
                <a:sym typeface="Wingdings" charset="2"/>
              </a:rPr>
              <a:t> </a:t>
            </a:r>
            <a:r>
              <a:rPr lang="en-US" sz="2000" dirty="0"/>
              <a:t>S1</a:t>
            </a:r>
            <a:r>
              <a:rPr lang="en-US" sz="2000" baseline="-25000" dirty="0"/>
              <a:t>i, </a:t>
            </a:r>
            <a:r>
              <a:rPr lang="en-US" sz="2000" dirty="0"/>
              <a:t>and T</a:t>
            </a:r>
            <a:r>
              <a:rPr lang="en-US" sz="2000" baseline="-25000" dirty="0"/>
              <a:t>2</a:t>
            </a:r>
            <a:r>
              <a:rPr lang="en-US" sz="2000" dirty="0"/>
              <a:t>(a, S2</a:t>
            </a:r>
            <a:r>
              <a:rPr lang="en-US" sz="2000" baseline="-25000" dirty="0"/>
              <a:t>0</a:t>
            </a:r>
            <a:r>
              <a:rPr lang="en-US" sz="2000" dirty="0"/>
              <a:t>)</a:t>
            </a:r>
            <a:r>
              <a:rPr lang="en-US" sz="2000" dirty="0">
                <a:sym typeface="Wingdings" charset="2"/>
              </a:rPr>
              <a:t> </a:t>
            </a:r>
            <a:r>
              <a:rPr lang="en-US" sz="2000" dirty="0"/>
              <a:t>S2</a:t>
            </a:r>
            <a:r>
              <a:rPr lang="en-US" sz="2000" baseline="-25000" dirty="0"/>
              <a:t>j</a:t>
            </a:r>
          </a:p>
          <a:p>
            <a:r>
              <a:rPr lang="en-US" sz="2800" dirty="0"/>
              <a:t>Repeat for each composite state reached</a:t>
            </a:r>
          </a:p>
          <a:p>
            <a:endParaRPr lang="en-US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3648" y="0"/>
            <a:ext cx="1810352" cy="281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44B14-673F-3649-AD46-D7344427AF02}" type="slidenum">
              <a:rPr lang="en-US"/>
              <a:pPr/>
              <a:t>16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Composite</a:t>
            </a:r>
            <a:r>
              <a:rPr lang="en-US" dirty="0" smtClean="0"/>
              <a:t> FSM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much work?</a:t>
            </a:r>
          </a:p>
          <a:p>
            <a:pPr lvl="1">
              <a:buNone/>
            </a:pPr>
            <a:r>
              <a:rPr lang="en-US" dirty="0" smtClean="0"/>
              <a:t>   At </a:t>
            </a:r>
            <a:r>
              <a:rPr lang="en-US" dirty="0"/>
              <a:t>most |alphabet|*|State1|*|State2| edges == work</a:t>
            </a:r>
          </a:p>
          <a:p>
            <a:r>
              <a:rPr lang="en-US" dirty="0"/>
              <a:t>Can group together original edges</a:t>
            </a:r>
          </a:p>
          <a:p>
            <a:pPr lvl="1"/>
            <a:r>
              <a:rPr lang="en-US" i="1" dirty="0"/>
              <a:t>i.e.</a:t>
            </a:r>
            <a:r>
              <a:rPr lang="en-US" dirty="0"/>
              <a:t> in each state compute intersections of outgoing edges</a:t>
            </a:r>
          </a:p>
          <a:p>
            <a:pPr lvl="1"/>
            <a:r>
              <a:rPr lang="en-US" dirty="0"/>
              <a:t>Really at most |E</a:t>
            </a:r>
            <a:r>
              <a:rPr lang="en-US" baseline="-25000" dirty="0"/>
              <a:t>1</a:t>
            </a:r>
            <a:r>
              <a:rPr lang="en-US" dirty="0"/>
              <a:t>|*|E</a:t>
            </a:r>
            <a:r>
              <a:rPr lang="en-US" baseline="-25000" dirty="0"/>
              <a:t>2</a:t>
            </a:r>
            <a:r>
              <a:rPr lang="en-US" dirty="0"/>
              <a:t>|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98587-0CE0-FF4E-9F2C-042EC525C7A5}" type="slidenum">
              <a:rPr lang="en-US"/>
              <a:pPr/>
              <a:t>17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Non-Equivalence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848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State {S1</a:t>
            </a:r>
            <a:r>
              <a:rPr lang="en-US" baseline="-25000" dirty="0"/>
              <a:t>i</a:t>
            </a:r>
            <a:r>
              <a:rPr lang="en-US" dirty="0"/>
              <a:t>, S2</a:t>
            </a:r>
            <a:r>
              <a:rPr lang="en-US" baseline="-25000" dirty="0"/>
              <a:t>j</a:t>
            </a:r>
            <a:r>
              <a:rPr lang="en-US" dirty="0" smtClean="0"/>
              <a:t>} demonstrates non-equivalence </a:t>
            </a:r>
            <a:r>
              <a:rPr lang="en-US" dirty="0" err="1" smtClean="0"/>
              <a:t>iff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{S1</a:t>
            </a:r>
            <a:r>
              <a:rPr lang="en-US" baseline="-25000" dirty="0" smtClean="0"/>
              <a:t>i</a:t>
            </a:r>
            <a:r>
              <a:rPr lang="en-US" dirty="0" smtClean="0"/>
              <a:t>, S2</a:t>
            </a:r>
            <a:r>
              <a:rPr lang="en-US" baseline="-25000" dirty="0" smtClean="0"/>
              <a:t>j</a:t>
            </a:r>
            <a:r>
              <a:rPr lang="en-US" dirty="0" smtClean="0"/>
              <a:t>} reachable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 some input, State S1</a:t>
            </a:r>
            <a:r>
              <a:rPr lang="en-US" baseline="-25000" dirty="0"/>
              <a:t>i </a:t>
            </a:r>
            <a:r>
              <a:rPr lang="en-US" dirty="0"/>
              <a:t>and S2</a:t>
            </a:r>
            <a:r>
              <a:rPr lang="en-US" baseline="-25000" dirty="0"/>
              <a:t>j</a:t>
            </a:r>
            <a:r>
              <a:rPr lang="en-US" dirty="0"/>
              <a:t> produce different outputs </a:t>
            </a:r>
          </a:p>
          <a:p>
            <a:pPr>
              <a:lnSpc>
                <a:spcPct val="90000"/>
              </a:lnSpc>
            </a:pPr>
            <a:r>
              <a:rPr lang="en-US" dirty="0"/>
              <a:t>If S1</a:t>
            </a:r>
            <a:r>
              <a:rPr lang="en-US" baseline="-25000" dirty="0"/>
              <a:t>i </a:t>
            </a:r>
            <a:r>
              <a:rPr lang="en-US" dirty="0"/>
              <a:t>and S2</a:t>
            </a:r>
            <a:r>
              <a:rPr lang="en-US" baseline="-25000" dirty="0"/>
              <a:t>j </a:t>
            </a:r>
            <a:r>
              <a:rPr lang="en-US" dirty="0"/>
              <a:t>have the</a:t>
            </a:r>
            <a:r>
              <a:rPr lang="en-US" baseline="-25000" dirty="0"/>
              <a:t> </a:t>
            </a:r>
            <a:r>
              <a:rPr lang="en-US" dirty="0"/>
              <a:t> same outputs for all composite states, it is impossible to distinguish the machines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They are equivalent</a:t>
            </a:r>
          </a:p>
          <a:p>
            <a:pPr>
              <a:lnSpc>
                <a:spcPct val="90000"/>
              </a:lnSpc>
            </a:pPr>
            <a:r>
              <a:rPr lang="en-US" dirty="0"/>
              <a:t>A </a:t>
            </a:r>
            <a:r>
              <a:rPr lang="en-US" b="1" dirty="0"/>
              <a:t>reachable</a:t>
            </a:r>
            <a:r>
              <a:rPr lang="en-US" dirty="0"/>
              <a:t> state with differing outputs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Implies the machines are not identical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78316-B963-6243-852C-A1A9ABBAD820}" type="slidenum">
              <a:rPr lang="en-US"/>
              <a:pPr/>
              <a:t>18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Empty Language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that we have a composite state machine, with this</a:t>
            </a:r>
            <a:r>
              <a:rPr lang="en-US" dirty="0" smtClean="0"/>
              <a:t> construction</a:t>
            </a:r>
          </a:p>
          <a:p>
            <a:r>
              <a:rPr lang="en-US" b="1" dirty="0"/>
              <a:t>Question</a:t>
            </a:r>
            <a:r>
              <a:rPr lang="en-US" dirty="0"/>
              <a:t>: does this composite state machine</a:t>
            </a:r>
            <a:r>
              <a:rPr lang="en-US" dirty="0" smtClean="0"/>
              <a:t> ever produce a 1?  </a:t>
            </a:r>
            <a:endParaRPr lang="en-US" dirty="0"/>
          </a:p>
          <a:p>
            <a:pPr lvl="1"/>
            <a:r>
              <a:rPr lang="en-US" dirty="0"/>
              <a:t>Is there a reachable state</a:t>
            </a:r>
            <a:r>
              <a:rPr lang="en-US" dirty="0" smtClean="0"/>
              <a:t> that has </a:t>
            </a:r>
            <a:r>
              <a:rPr lang="en-US" dirty="0"/>
              <a:t>differing outputs?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EFEF-C667-CF40-B45F-89BAFCB9BCD3}" type="slidenum">
              <a:rPr lang="en-US"/>
              <a:pPr/>
              <a:t>19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Answering Empty Language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Start at composite start state {S1</a:t>
            </a:r>
            <a:r>
              <a:rPr lang="en-US" baseline="-25000" dirty="0"/>
              <a:t>0</a:t>
            </a:r>
            <a:r>
              <a:rPr lang="en-US" dirty="0"/>
              <a:t>, S2</a:t>
            </a:r>
            <a:r>
              <a:rPr lang="en-US" baseline="-25000" dirty="0"/>
              <a:t>0</a:t>
            </a:r>
            <a:r>
              <a:rPr lang="en-US" dirty="0"/>
              <a:t>} </a:t>
            </a:r>
          </a:p>
          <a:p>
            <a:pPr>
              <a:lnSpc>
                <a:spcPct val="90000"/>
              </a:lnSpc>
            </a:pPr>
            <a:r>
              <a:rPr lang="en-US" dirty="0"/>
              <a:t>Search for path to</a:t>
            </a:r>
            <a:r>
              <a:rPr lang="en-US" dirty="0" smtClean="0"/>
              <a:t> a differing state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Use any search (BFS, DFS)</a:t>
            </a:r>
          </a:p>
          <a:p>
            <a:pPr>
              <a:lnSpc>
                <a:spcPct val="90000"/>
              </a:lnSpc>
            </a:pPr>
            <a:r>
              <a:rPr lang="en-US" dirty="0"/>
              <a:t>End when find</a:t>
            </a:r>
            <a:r>
              <a:rPr lang="en-US" dirty="0" smtClean="0"/>
              <a:t> differing </a:t>
            </a:r>
            <a:r>
              <a:rPr lang="en-US" dirty="0"/>
              <a:t>state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Not equivalent</a:t>
            </a:r>
          </a:p>
          <a:p>
            <a:pPr>
              <a:lnSpc>
                <a:spcPct val="90000"/>
              </a:lnSpc>
            </a:pPr>
            <a:r>
              <a:rPr lang="en-US" dirty="0"/>
              <a:t>OR when have explored entire reachable graph </a:t>
            </a:r>
            <a:r>
              <a:rPr lang="en-US" dirty="0" err="1"/>
              <a:t>w</a:t>
            </a:r>
            <a:r>
              <a:rPr lang="en-US" dirty="0"/>
              <a:t>/out finding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Are equivalent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319D-D800-8542-89AF-C38A3121570C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Sequential Verification</a:t>
            </a:r>
          </a:p>
          <a:p>
            <a:pPr lvl="1"/>
            <a:r>
              <a:rPr lang="en-US"/>
              <a:t>FSM equivalence</a:t>
            </a:r>
          </a:p>
          <a:p>
            <a:pPr lvl="1"/>
            <a:r>
              <a:rPr lang="en-US"/>
              <a:t>Issues</a:t>
            </a:r>
          </a:p>
          <a:p>
            <a:pPr lvl="2"/>
            <a:r>
              <a:rPr lang="en-US"/>
              <a:t>Extracting STG</a:t>
            </a:r>
          </a:p>
          <a:p>
            <a:pPr lvl="2"/>
            <a:r>
              <a:rPr lang="en-US"/>
              <a:t>Valid state reduction</a:t>
            </a:r>
          </a:p>
          <a:p>
            <a:pPr lvl="2"/>
            <a:r>
              <a:rPr lang="en-US"/>
              <a:t>Incomplete Specification</a:t>
            </a:r>
          </a:p>
          <a:p>
            <a:pPr lvl="1"/>
            <a:endParaRPr lang="en-US"/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6264275" y="0"/>
            <a:ext cx="2879725" cy="6248400"/>
            <a:chOff x="4080" y="96"/>
            <a:chExt cx="1814" cy="3936"/>
          </a:xfrm>
        </p:grpSpPr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4080" y="96"/>
              <a:ext cx="155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ea typeface="Arial" charset="0"/>
                  <a:cs typeface="Arial" charset="0"/>
                </a:rPr>
                <a:t>Behavioral </a:t>
              </a:r>
            </a:p>
            <a:p>
              <a:pPr algn="ctr"/>
              <a:r>
                <a:rPr lang="en-US">
                  <a:ea typeface="Arial" charset="0"/>
                  <a:cs typeface="Arial" charset="0"/>
                </a:rPr>
                <a:t>(C, MATLAB, …)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4512" y="1056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RTL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4224" y="2352"/>
              <a:ext cx="11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Gate Netlist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4416" y="3072"/>
              <a:ext cx="6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Layout</a:t>
              </a: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4704" y="6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4704" y="1344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4704" y="2688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4704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4416" y="374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Masks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4790" y="631"/>
              <a:ext cx="97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Arch. Select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Schedule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4799" y="1296"/>
              <a:ext cx="8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FSM </a:t>
              </a:r>
              <a:r>
                <a:rPr lang="en-US" sz="2000" dirty="0">
                  <a:ea typeface="Arial" charset="0"/>
                  <a:cs typeface="Arial" charset="0"/>
                </a:rPr>
                <a:t>assign</a:t>
              </a: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4800" y="1536"/>
              <a:ext cx="109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  <a:ea typeface="Arial" charset="0"/>
                  <a:cs typeface="Arial" charset="0"/>
                </a:rPr>
                <a:t>Two-</a:t>
              </a:r>
              <a:r>
                <a:rPr lang="en-US" sz="2000" dirty="0" smtClean="0">
                  <a:solidFill>
                    <a:schemeClr val="tx2"/>
                  </a:solidFill>
                  <a:ea typeface="Arial" charset="0"/>
                  <a:cs typeface="Arial" charset="0"/>
                </a:rPr>
                <a:t>level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Multilevel opt.</a:t>
              </a:r>
            </a:p>
            <a:p>
              <a:r>
                <a:rPr lang="en-US" sz="2000" dirty="0">
                  <a:solidFill>
                    <a:schemeClr val="accent4"/>
                  </a:solidFill>
                  <a:ea typeface="Arial" charset="0"/>
                  <a:cs typeface="Arial" charset="0"/>
                </a:rPr>
                <a:t>Covering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Retiming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4838" y="2599"/>
              <a:ext cx="8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Placement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Routing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6953E-BFE7-1D4E-BFA3-AAAB2E4449FE}" type="slidenum">
              <a:rPr lang="en-US"/>
              <a:pPr/>
              <a:t>20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Reachability Search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Worst: explore all edges at most once</a:t>
            </a:r>
          </a:p>
          <a:p>
            <a:pPr lvl="1"/>
            <a:r>
              <a:rPr lang="en-US" dirty="0"/>
              <a:t>O(|E|)=O(|E</a:t>
            </a:r>
            <a:r>
              <a:rPr lang="en-US" baseline="-25000" dirty="0"/>
              <a:t>1</a:t>
            </a:r>
            <a:r>
              <a:rPr lang="en-US" dirty="0"/>
              <a:t>|*|E</a:t>
            </a:r>
            <a:r>
              <a:rPr lang="en-US" baseline="-25000" dirty="0"/>
              <a:t>2</a:t>
            </a:r>
            <a:r>
              <a:rPr lang="en-US" dirty="0"/>
              <a:t>|)</a:t>
            </a:r>
            <a:endParaRPr lang="en-US" dirty="0" smtClean="0"/>
          </a:p>
          <a:p>
            <a:r>
              <a:rPr lang="en-US" dirty="0" smtClean="0"/>
              <a:t>When we know the start states, </a:t>
            </a:r>
            <a:br>
              <a:rPr lang="en-US" dirty="0" smtClean="0"/>
            </a:br>
            <a:r>
              <a:rPr lang="en-US" dirty="0" smtClean="0"/>
              <a:t>we can combine </a:t>
            </a:r>
            <a:r>
              <a:rPr lang="en-US" dirty="0"/>
              <a:t>composition construction and search</a:t>
            </a:r>
          </a:p>
          <a:p>
            <a:pPr lvl="1"/>
            <a:r>
              <a:rPr lang="en-US" i="1" dirty="0"/>
              <a:t>i.e.</a:t>
            </a:r>
            <a:r>
              <a:rPr lang="en-US" dirty="0"/>
              <a:t> only follow edges which fill-in as </a:t>
            </a:r>
            <a:r>
              <a:rPr lang="en-US" dirty="0" smtClean="0"/>
              <a:t>search</a:t>
            </a:r>
          </a:p>
          <a:p>
            <a:pPr lvl="1"/>
            <a:r>
              <a:rPr lang="en-US" dirty="0" smtClean="0"/>
              <a:t>(way described)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92AE-B2BA-1244-9E94-8A4F104E71D9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1600200" y="2209800"/>
            <a:ext cx="838200" cy="762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s0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1600200" y="3352800"/>
            <a:ext cx="838200" cy="762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s1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600200" y="4495800"/>
            <a:ext cx="838200" cy="762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s2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5" name="Straight Arrow Connector 14"/>
          <p:cNvCxnSpPr>
            <a:stCxn id="7" idx="4"/>
            <a:endCxn id="8" idx="0"/>
          </p:cNvCxnSpPr>
          <p:nvPr/>
        </p:nvCxnSpPr>
        <p:spPr bwMode="auto">
          <a:xfrm rot="5400000">
            <a:off x="1828800" y="3162300"/>
            <a:ext cx="381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8" idx="4"/>
            <a:endCxn id="9" idx="0"/>
          </p:cNvCxnSpPr>
          <p:nvPr/>
        </p:nvCxnSpPr>
        <p:spPr bwMode="auto">
          <a:xfrm rot="5400000">
            <a:off x="1828800" y="4305300"/>
            <a:ext cx="381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Curved Connector 30"/>
          <p:cNvCxnSpPr>
            <a:stCxn id="9" idx="4"/>
            <a:endCxn id="7" idx="0"/>
          </p:cNvCxnSpPr>
          <p:nvPr/>
        </p:nvCxnSpPr>
        <p:spPr bwMode="auto">
          <a:xfrm rot="5400000" flipH="1">
            <a:off x="495300" y="3733800"/>
            <a:ext cx="3048000" cy="1588"/>
          </a:xfrm>
          <a:prstGeom prst="curvedConnector5">
            <a:avLst>
              <a:gd name="adj1" fmla="val -7500"/>
              <a:gd name="adj2" fmla="val 78825567"/>
              <a:gd name="adj3" fmla="val 1075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2286000" y="2971800"/>
            <a:ext cx="543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-/0</a:t>
            </a:r>
            <a:endParaRPr lang="en-US" dirty="0"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86000" y="4114800"/>
            <a:ext cx="543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-/1</a:t>
            </a:r>
            <a:endParaRPr lang="en-US" dirty="0"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28600" y="3352800"/>
            <a:ext cx="543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-/1</a:t>
            </a:r>
            <a:endParaRPr lang="en-US" dirty="0">
              <a:latin typeface="+mn-lt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4800600" y="2286000"/>
            <a:ext cx="3581400" cy="3048794"/>
            <a:chOff x="3657600" y="2209800"/>
            <a:chExt cx="3581400" cy="3048794"/>
          </a:xfrm>
        </p:grpSpPr>
        <p:sp>
          <p:nvSpPr>
            <p:cNvPr id="10" name="Oval 9"/>
            <p:cNvSpPr/>
            <p:nvPr/>
          </p:nvSpPr>
          <p:spPr bwMode="auto">
            <a:xfrm>
              <a:off x="4953000" y="2209800"/>
              <a:ext cx="838200" cy="7620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q0</a:t>
              </a: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953000" y="3352800"/>
              <a:ext cx="838200" cy="7620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q1</a:t>
              </a: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4953000" y="4495800"/>
              <a:ext cx="838200" cy="7620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q3</a:t>
              </a: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6400800" y="3352800"/>
              <a:ext cx="838200" cy="7620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q2</a:t>
              </a: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19" name="Straight Arrow Connector 18"/>
            <p:cNvCxnSpPr>
              <a:stCxn id="10" idx="4"/>
              <a:endCxn id="11" idx="0"/>
            </p:cNvCxnSpPr>
            <p:nvPr/>
          </p:nvCxnSpPr>
          <p:spPr bwMode="auto">
            <a:xfrm rot="5400000">
              <a:off x="5181600" y="3162300"/>
              <a:ext cx="381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11" idx="4"/>
              <a:endCxn id="12" idx="0"/>
            </p:cNvCxnSpPr>
            <p:nvPr/>
          </p:nvCxnSpPr>
          <p:spPr bwMode="auto">
            <a:xfrm rot="5400000">
              <a:off x="5181600" y="4305300"/>
              <a:ext cx="381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10" idx="5"/>
              <a:endCxn id="13" idx="0"/>
            </p:cNvCxnSpPr>
            <p:nvPr/>
          </p:nvCxnSpPr>
          <p:spPr bwMode="auto">
            <a:xfrm rot="16200000" flipH="1">
              <a:off x="5997878" y="2530778"/>
              <a:ext cx="492592" cy="11514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13" idx="4"/>
              <a:endCxn id="12" idx="7"/>
            </p:cNvCxnSpPr>
            <p:nvPr/>
          </p:nvCxnSpPr>
          <p:spPr bwMode="auto">
            <a:xfrm rot="5400000">
              <a:off x="5997878" y="3785370"/>
              <a:ext cx="492592" cy="11514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Curved Connector 26"/>
            <p:cNvCxnSpPr>
              <a:stCxn id="12" idx="4"/>
              <a:endCxn id="10" idx="0"/>
            </p:cNvCxnSpPr>
            <p:nvPr/>
          </p:nvCxnSpPr>
          <p:spPr bwMode="auto">
            <a:xfrm rot="5400000" flipH="1">
              <a:off x="3848100" y="3733800"/>
              <a:ext cx="3048000" cy="1588"/>
            </a:xfrm>
            <a:prstGeom prst="curvedConnector5">
              <a:avLst>
                <a:gd name="adj1" fmla="val -7500"/>
                <a:gd name="adj2" fmla="val 70047481"/>
                <a:gd name="adj3" fmla="val 1075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7" name="TextBox 36"/>
            <p:cNvSpPr txBox="1"/>
            <p:nvPr/>
          </p:nvSpPr>
          <p:spPr>
            <a:xfrm>
              <a:off x="3657600" y="3505200"/>
              <a:ext cx="5438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-/1</a:t>
              </a:r>
              <a:endParaRPr lang="en-US" dirty="0">
                <a:latin typeface="+mn-lt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486400" y="4038600"/>
              <a:ext cx="5438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-/1</a:t>
              </a:r>
              <a:endParaRPr lang="en-US" dirty="0">
                <a:latin typeface="+mn-lt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477000" y="4267200"/>
              <a:ext cx="5438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-/0</a:t>
              </a:r>
              <a:endParaRPr lang="en-US" dirty="0">
                <a:latin typeface="+mn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324600" y="2667000"/>
              <a:ext cx="6125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1/0</a:t>
              </a:r>
              <a:endParaRPr lang="en-US" dirty="0">
                <a:latin typeface="+mn-lt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334000" y="2895600"/>
              <a:ext cx="6125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0/0</a:t>
              </a:r>
              <a:endParaRPr lang="en-US" dirty="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E699F-022B-D046-B455-7974F8D315F2}" type="slidenum">
              <a:rPr lang="en-US"/>
              <a:pPr/>
              <a:t>22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Creating Composite FSM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r>
              <a:rPr lang="en-US" sz="2800" dirty="0"/>
              <a:t>Assume know start state for each FSM</a:t>
            </a:r>
          </a:p>
          <a:p>
            <a:r>
              <a:rPr lang="en-US" sz="2800" dirty="0"/>
              <a:t>Each state in composite is labeled by the pair {S1</a:t>
            </a:r>
            <a:r>
              <a:rPr lang="en-US" sz="2800" baseline="-25000" dirty="0"/>
              <a:t>i</a:t>
            </a:r>
            <a:r>
              <a:rPr lang="en-US" sz="2800" dirty="0"/>
              <a:t>, S2</a:t>
            </a:r>
            <a:r>
              <a:rPr lang="en-US" sz="2800" baseline="-25000" dirty="0"/>
              <a:t>j</a:t>
            </a:r>
            <a:r>
              <a:rPr lang="en-US" sz="2800" dirty="0"/>
              <a:t>}</a:t>
            </a:r>
            <a:endParaRPr lang="en-US" sz="2800" dirty="0" smtClean="0"/>
          </a:p>
          <a:p>
            <a:r>
              <a:rPr lang="en-US" sz="2800" dirty="0" smtClean="0"/>
              <a:t>Start </a:t>
            </a:r>
            <a:r>
              <a:rPr lang="en-US" sz="2800" dirty="0"/>
              <a:t>in {S1</a:t>
            </a:r>
            <a:r>
              <a:rPr lang="en-US" sz="2800" baseline="-25000" dirty="0"/>
              <a:t>0</a:t>
            </a:r>
            <a:r>
              <a:rPr lang="en-US" sz="2800" dirty="0"/>
              <a:t>, S2</a:t>
            </a:r>
            <a:r>
              <a:rPr lang="en-US" sz="2800" baseline="-25000" dirty="0"/>
              <a:t>0</a:t>
            </a:r>
            <a:r>
              <a:rPr lang="en-US" sz="2800" dirty="0"/>
              <a:t>} </a:t>
            </a:r>
          </a:p>
          <a:p>
            <a:r>
              <a:rPr lang="en-US" sz="2800" dirty="0"/>
              <a:t>For each symbol </a:t>
            </a:r>
            <a:r>
              <a:rPr lang="en-US" sz="2800" i="1" dirty="0"/>
              <a:t>a</a:t>
            </a:r>
            <a:r>
              <a:rPr lang="en-US" sz="2800" dirty="0"/>
              <a:t>, create a new edge:</a:t>
            </a:r>
          </a:p>
          <a:p>
            <a:pPr lvl="1"/>
            <a:r>
              <a:rPr lang="en-US" sz="2400" dirty="0"/>
              <a:t>T(a,{S1</a:t>
            </a:r>
            <a:r>
              <a:rPr lang="en-US" sz="2400" baseline="-25000" dirty="0"/>
              <a:t>0</a:t>
            </a:r>
            <a:r>
              <a:rPr lang="en-US" sz="2400" dirty="0"/>
              <a:t>, S2</a:t>
            </a:r>
            <a:r>
              <a:rPr lang="en-US" sz="2400" baseline="-25000" dirty="0"/>
              <a:t>0</a:t>
            </a:r>
            <a:r>
              <a:rPr lang="en-US" sz="2400" dirty="0"/>
              <a:t>})</a:t>
            </a:r>
            <a:r>
              <a:rPr lang="en-US" sz="2400" dirty="0">
                <a:sym typeface="Wingdings" charset="2"/>
              </a:rPr>
              <a:t> </a:t>
            </a:r>
            <a:r>
              <a:rPr lang="en-US" sz="2400" dirty="0"/>
              <a:t>{S1</a:t>
            </a:r>
            <a:r>
              <a:rPr lang="en-US" sz="2400" baseline="-25000" dirty="0"/>
              <a:t>i</a:t>
            </a:r>
            <a:r>
              <a:rPr lang="en-US" sz="2400" dirty="0"/>
              <a:t>, S2</a:t>
            </a:r>
            <a:r>
              <a:rPr lang="en-US" sz="2400" baseline="-25000" dirty="0"/>
              <a:t>j</a:t>
            </a:r>
            <a:r>
              <a:rPr lang="en-US" sz="2400" dirty="0"/>
              <a:t>} </a:t>
            </a:r>
          </a:p>
          <a:p>
            <a:pPr lvl="2"/>
            <a:r>
              <a:rPr lang="en-US" sz="2000" dirty="0"/>
              <a:t>If T</a:t>
            </a:r>
            <a:r>
              <a:rPr lang="en-US" sz="2000" baseline="-25000" dirty="0"/>
              <a:t>1</a:t>
            </a:r>
            <a:r>
              <a:rPr lang="en-US" sz="2000" dirty="0"/>
              <a:t>(a, S1</a:t>
            </a:r>
            <a:r>
              <a:rPr lang="en-US" sz="2000" baseline="-25000" dirty="0"/>
              <a:t>0</a:t>
            </a:r>
            <a:r>
              <a:rPr lang="en-US" sz="2000" dirty="0"/>
              <a:t>)</a:t>
            </a:r>
            <a:r>
              <a:rPr lang="en-US" sz="2000" dirty="0">
                <a:sym typeface="Wingdings" charset="2"/>
              </a:rPr>
              <a:t> </a:t>
            </a:r>
            <a:r>
              <a:rPr lang="en-US" sz="2000" dirty="0"/>
              <a:t>S1</a:t>
            </a:r>
            <a:r>
              <a:rPr lang="en-US" sz="2000" baseline="-25000" dirty="0"/>
              <a:t>i, </a:t>
            </a:r>
            <a:r>
              <a:rPr lang="en-US" sz="2000" dirty="0"/>
              <a:t>and T</a:t>
            </a:r>
            <a:r>
              <a:rPr lang="en-US" sz="2000" baseline="-25000" dirty="0"/>
              <a:t>2</a:t>
            </a:r>
            <a:r>
              <a:rPr lang="en-US" sz="2000" dirty="0"/>
              <a:t>(a, S2</a:t>
            </a:r>
            <a:r>
              <a:rPr lang="en-US" sz="2000" baseline="-25000" dirty="0"/>
              <a:t>0</a:t>
            </a:r>
            <a:r>
              <a:rPr lang="en-US" sz="2000" dirty="0"/>
              <a:t>)</a:t>
            </a:r>
            <a:r>
              <a:rPr lang="en-US" sz="2000" dirty="0">
                <a:sym typeface="Wingdings" charset="2"/>
              </a:rPr>
              <a:t> </a:t>
            </a:r>
            <a:r>
              <a:rPr lang="en-US" sz="2000" dirty="0" smtClean="0"/>
              <a:t>S2</a:t>
            </a:r>
            <a:r>
              <a:rPr lang="en-US" sz="2000" baseline="-25000" dirty="0" smtClean="0"/>
              <a:t>j</a:t>
            </a:r>
          </a:p>
          <a:p>
            <a:pPr lvl="2"/>
            <a:r>
              <a:rPr lang="en-US" sz="2000" dirty="0" smtClean="0"/>
              <a:t>Check that both state machines produce same outputs on input symbol </a:t>
            </a:r>
            <a:r>
              <a:rPr lang="en-US" sz="2000" i="1" dirty="0" smtClean="0"/>
              <a:t>a</a:t>
            </a:r>
            <a:endParaRPr lang="en-US" sz="2000" i="1" baseline="-25000" dirty="0" smtClean="0"/>
          </a:p>
          <a:p>
            <a:r>
              <a:rPr lang="en-US" sz="2800" dirty="0"/>
              <a:t>Repeat for each composite state reached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8714B-4275-3F49-9247-5510AED961BA}" type="slidenum">
              <a:rPr lang="en-US"/>
              <a:pPr/>
              <a:t>23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0" y="2057400"/>
            <a:ext cx="8919776" cy="3433465"/>
            <a:chOff x="-306259" y="2057400"/>
            <a:chExt cx="8919776" cy="3433465"/>
          </a:xfrm>
        </p:grpSpPr>
        <p:sp>
          <p:nvSpPr>
            <p:cNvPr id="12294" name="Oval 6"/>
            <p:cNvSpPr>
              <a:spLocks noChangeArrowheads="1"/>
            </p:cNvSpPr>
            <p:nvPr/>
          </p:nvSpPr>
          <p:spPr bwMode="auto">
            <a:xfrm>
              <a:off x="457200" y="4191000"/>
              <a:ext cx="609600" cy="5334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s3</a:t>
              </a:r>
            </a:p>
          </p:txBody>
        </p:sp>
        <p:sp>
          <p:nvSpPr>
            <p:cNvPr id="12296" name="Oval 8"/>
            <p:cNvSpPr>
              <a:spLocks noChangeArrowheads="1"/>
            </p:cNvSpPr>
            <p:nvPr/>
          </p:nvSpPr>
          <p:spPr bwMode="auto">
            <a:xfrm>
              <a:off x="2667000" y="4191000"/>
              <a:ext cx="609600" cy="5334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s4</a:t>
              </a:r>
            </a:p>
          </p:txBody>
        </p:sp>
        <p:cxnSp>
          <p:nvCxnSpPr>
            <p:cNvPr id="12299" name="AutoShape 11"/>
            <p:cNvCxnSpPr>
              <a:cxnSpLocks noChangeShapeType="1"/>
              <a:stCxn id="12293" idx="3"/>
              <a:endCxn id="12294" idx="0"/>
            </p:cNvCxnSpPr>
            <p:nvPr/>
          </p:nvCxnSpPr>
          <p:spPr bwMode="auto">
            <a:xfrm rot="5400000">
              <a:off x="500880" y="3840605"/>
              <a:ext cx="611515" cy="89274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300" name="AutoShape 12"/>
            <p:cNvCxnSpPr>
              <a:cxnSpLocks noChangeShapeType="1"/>
              <a:stCxn id="12293" idx="5"/>
              <a:endCxn id="12296" idx="0"/>
            </p:cNvCxnSpPr>
            <p:nvPr/>
          </p:nvCxnSpPr>
          <p:spPr bwMode="auto">
            <a:xfrm rot="16200000" flipH="1">
              <a:off x="1821306" y="3040505"/>
              <a:ext cx="611515" cy="1689474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301" name="AutoShape 13"/>
            <p:cNvCxnSpPr>
              <a:cxnSpLocks noChangeShapeType="1"/>
              <a:stCxn id="12294" idx="5"/>
              <a:endCxn id="12296" idx="1"/>
            </p:cNvCxnSpPr>
            <p:nvPr/>
          </p:nvCxnSpPr>
          <p:spPr bwMode="auto">
            <a:xfrm rot="5400000" flipH="1" flipV="1">
              <a:off x="1677987" y="3568701"/>
              <a:ext cx="377825" cy="1778000"/>
            </a:xfrm>
            <a:prstGeom prst="curvedConnector5">
              <a:avLst>
                <a:gd name="adj1" fmla="val -81093"/>
                <a:gd name="adj2" fmla="val 50000"/>
                <a:gd name="adj3" fmla="val 12478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302" name="AutoShape 14"/>
            <p:cNvCxnSpPr>
              <a:cxnSpLocks noChangeShapeType="1"/>
              <a:stCxn id="12294" idx="2"/>
              <a:endCxn id="12293" idx="2"/>
            </p:cNvCxnSpPr>
            <p:nvPr/>
          </p:nvCxnSpPr>
          <p:spPr bwMode="auto">
            <a:xfrm rot="10800000" flipH="1">
              <a:off x="457200" y="3390900"/>
              <a:ext cx="304800" cy="1066800"/>
            </a:xfrm>
            <a:prstGeom prst="curvedConnector3">
              <a:avLst>
                <a:gd name="adj1" fmla="val -75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303" name="AutoShape 15"/>
            <p:cNvCxnSpPr>
              <a:cxnSpLocks noChangeShapeType="1"/>
              <a:stCxn id="12295" idx="3"/>
              <a:endCxn id="12294" idx="7"/>
            </p:cNvCxnSpPr>
            <p:nvPr/>
          </p:nvCxnSpPr>
          <p:spPr bwMode="auto">
            <a:xfrm rot="5400000">
              <a:off x="1255712" y="3302001"/>
              <a:ext cx="688975" cy="12446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304" name="AutoShape 16"/>
            <p:cNvCxnSpPr>
              <a:cxnSpLocks noChangeShapeType="1"/>
              <a:stCxn id="12295" idx="5"/>
              <a:endCxn id="12296" idx="7"/>
            </p:cNvCxnSpPr>
            <p:nvPr/>
          </p:nvCxnSpPr>
          <p:spPr bwMode="auto">
            <a:xfrm rot="16200000" flipH="1">
              <a:off x="2576512" y="3657601"/>
              <a:ext cx="688975" cy="5334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305" name="AutoShape 17"/>
            <p:cNvCxnSpPr>
              <a:cxnSpLocks noChangeShapeType="1"/>
              <a:stCxn id="12296" idx="3"/>
              <a:endCxn id="12294" idx="6"/>
            </p:cNvCxnSpPr>
            <p:nvPr/>
          </p:nvCxnSpPr>
          <p:spPr bwMode="auto">
            <a:xfrm rot="16200000" flipV="1">
              <a:off x="1816893" y="3707607"/>
              <a:ext cx="188913" cy="1689100"/>
            </a:xfrm>
            <a:prstGeom prst="curvedConnector4">
              <a:avLst>
                <a:gd name="adj1" fmla="val -162185"/>
                <a:gd name="adj2" fmla="val 7029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306" name="AutoShape 18"/>
            <p:cNvCxnSpPr>
              <a:cxnSpLocks noChangeShapeType="1"/>
              <a:stCxn id="12296" idx="5"/>
              <a:endCxn id="12295" idx="6"/>
            </p:cNvCxnSpPr>
            <p:nvPr/>
          </p:nvCxnSpPr>
          <p:spPr bwMode="auto">
            <a:xfrm rot="16200000" flipV="1">
              <a:off x="2337593" y="3796507"/>
              <a:ext cx="1255713" cy="444500"/>
            </a:xfrm>
            <a:prstGeom prst="curvedConnector4">
              <a:avLst>
                <a:gd name="adj1" fmla="val -24398"/>
                <a:gd name="adj2" fmla="val -7143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2292" name="Oval 4"/>
            <p:cNvSpPr>
              <a:spLocks noChangeArrowheads="1"/>
            </p:cNvSpPr>
            <p:nvPr/>
          </p:nvSpPr>
          <p:spPr bwMode="auto">
            <a:xfrm>
              <a:off x="1524000" y="2057400"/>
              <a:ext cx="609600" cy="5334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s0</a:t>
              </a:r>
            </a:p>
          </p:txBody>
        </p:sp>
        <p:sp>
          <p:nvSpPr>
            <p:cNvPr id="12293" name="Oval 5"/>
            <p:cNvSpPr>
              <a:spLocks noChangeArrowheads="1"/>
            </p:cNvSpPr>
            <p:nvPr/>
          </p:nvSpPr>
          <p:spPr bwMode="auto">
            <a:xfrm>
              <a:off x="762000" y="3124200"/>
              <a:ext cx="609600" cy="5334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s1</a:t>
              </a:r>
            </a:p>
          </p:txBody>
        </p:sp>
        <p:sp>
          <p:nvSpPr>
            <p:cNvPr id="12295" name="Oval 7"/>
            <p:cNvSpPr>
              <a:spLocks noChangeArrowheads="1"/>
            </p:cNvSpPr>
            <p:nvPr/>
          </p:nvSpPr>
          <p:spPr bwMode="auto">
            <a:xfrm>
              <a:off x="2133600" y="3124200"/>
              <a:ext cx="609600" cy="5334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s2</a:t>
              </a:r>
            </a:p>
          </p:txBody>
        </p:sp>
        <p:cxnSp>
          <p:nvCxnSpPr>
            <p:cNvPr id="12297" name="AutoShape 9"/>
            <p:cNvCxnSpPr>
              <a:cxnSpLocks noChangeShapeType="1"/>
              <a:stCxn id="12292" idx="3"/>
              <a:endCxn id="12293" idx="0"/>
            </p:cNvCxnSpPr>
            <p:nvPr/>
          </p:nvCxnSpPr>
          <p:spPr bwMode="auto">
            <a:xfrm rot="5400000">
              <a:off x="1034280" y="2545205"/>
              <a:ext cx="611515" cy="546474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298" name="AutoShape 10"/>
            <p:cNvCxnSpPr>
              <a:cxnSpLocks noChangeShapeType="1"/>
              <a:stCxn id="12292" idx="5"/>
              <a:endCxn id="12295" idx="0"/>
            </p:cNvCxnSpPr>
            <p:nvPr/>
          </p:nvCxnSpPr>
          <p:spPr bwMode="auto">
            <a:xfrm rot="16200000" flipH="1">
              <a:off x="1935956" y="2621757"/>
              <a:ext cx="611187" cy="393700"/>
            </a:xfrm>
            <a:prstGeom prst="curvedConnector3">
              <a:avLst>
                <a:gd name="adj1" fmla="val 5636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2308" name="Text Box 20"/>
            <p:cNvSpPr txBox="1">
              <a:spLocks noChangeArrowheads="1"/>
            </p:cNvSpPr>
            <p:nvPr/>
          </p:nvSpPr>
          <p:spPr bwMode="auto">
            <a:xfrm>
              <a:off x="914400" y="24384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0/0</a:t>
              </a:r>
              <a:endParaRPr lang="en-US" dirty="0">
                <a:latin typeface="+mn-lt"/>
              </a:endParaRPr>
            </a:p>
          </p:txBody>
        </p:sp>
        <p:sp>
          <p:nvSpPr>
            <p:cNvPr id="12320" name="Oval 32"/>
            <p:cNvSpPr>
              <a:spLocks noChangeArrowheads="1"/>
            </p:cNvSpPr>
            <p:nvPr/>
          </p:nvSpPr>
          <p:spPr bwMode="auto">
            <a:xfrm>
              <a:off x="6340475" y="2438400"/>
              <a:ext cx="609600" cy="5334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q0</a:t>
              </a:r>
            </a:p>
          </p:txBody>
        </p:sp>
        <p:sp>
          <p:nvSpPr>
            <p:cNvPr id="12321" name="Oval 33"/>
            <p:cNvSpPr>
              <a:spLocks noChangeArrowheads="1"/>
            </p:cNvSpPr>
            <p:nvPr/>
          </p:nvSpPr>
          <p:spPr bwMode="auto">
            <a:xfrm>
              <a:off x="5807075" y="3505200"/>
              <a:ext cx="609600" cy="5334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q1</a:t>
              </a:r>
            </a:p>
          </p:txBody>
        </p:sp>
        <p:sp>
          <p:nvSpPr>
            <p:cNvPr id="12322" name="Oval 34"/>
            <p:cNvSpPr>
              <a:spLocks noChangeArrowheads="1"/>
            </p:cNvSpPr>
            <p:nvPr/>
          </p:nvSpPr>
          <p:spPr bwMode="auto">
            <a:xfrm>
              <a:off x="6950075" y="3505200"/>
              <a:ext cx="609600" cy="5334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q2</a:t>
              </a:r>
            </a:p>
          </p:txBody>
        </p:sp>
        <p:cxnSp>
          <p:nvCxnSpPr>
            <p:cNvPr id="12323" name="AutoShape 35"/>
            <p:cNvCxnSpPr>
              <a:cxnSpLocks noChangeShapeType="1"/>
              <a:stCxn id="12320" idx="3"/>
              <a:endCxn id="12321" idx="0"/>
            </p:cNvCxnSpPr>
            <p:nvPr/>
          </p:nvCxnSpPr>
          <p:spPr bwMode="auto">
            <a:xfrm rot="5400000">
              <a:off x="5965031" y="3040857"/>
              <a:ext cx="611187" cy="317500"/>
            </a:xfrm>
            <a:prstGeom prst="curvedConnector3">
              <a:avLst>
                <a:gd name="adj1" fmla="val 5636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324" name="AutoShape 36"/>
            <p:cNvCxnSpPr>
              <a:cxnSpLocks noChangeShapeType="1"/>
              <a:stCxn id="12320" idx="5"/>
              <a:endCxn id="12322" idx="0"/>
            </p:cNvCxnSpPr>
            <p:nvPr/>
          </p:nvCxnSpPr>
          <p:spPr bwMode="auto">
            <a:xfrm rot="16200000" flipH="1">
              <a:off x="6752431" y="3002757"/>
              <a:ext cx="611187" cy="393700"/>
            </a:xfrm>
            <a:prstGeom prst="curvedConnector3">
              <a:avLst>
                <a:gd name="adj1" fmla="val 5636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329" name="AutoShape 41"/>
            <p:cNvCxnSpPr>
              <a:cxnSpLocks noChangeShapeType="1"/>
              <a:stCxn id="12321" idx="3"/>
              <a:endCxn id="12321" idx="1"/>
            </p:cNvCxnSpPr>
            <p:nvPr/>
          </p:nvCxnSpPr>
          <p:spPr bwMode="auto">
            <a:xfrm rot="5400000" flipH="1" flipV="1">
              <a:off x="5707856" y="3771107"/>
              <a:ext cx="377825" cy="1588"/>
            </a:xfrm>
            <a:prstGeom prst="curvedConnector5">
              <a:avLst>
                <a:gd name="adj1" fmla="val -81093"/>
                <a:gd name="adj2" fmla="val -27500005"/>
                <a:gd name="adj3" fmla="val 181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330" name="AutoShape 42"/>
            <p:cNvCxnSpPr>
              <a:cxnSpLocks noChangeShapeType="1"/>
              <a:stCxn id="12322" idx="5"/>
              <a:endCxn id="12322" idx="7"/>
            </p:cNvCxnSpPr>
            <p:nvPr/>
          </p:nvCxnSpPr>
          <p:spPr bwMode="auto">
            <a:xfrm rot="5400000" flipH="1" flipV="1">
              <a:off x="7282656" y="3771107"/>
              <a:ext cx="377825" cy="1588"/>
            </a:xfrm>
            <a:prstGeom prst="curvedConnector5">
              <a:avLst>
                <a:gd name="adj1" fmla="val -81093"/>
                <a:gd name="adj2" fmla="val 24799995"/>
                <a:gd name="adj3" fmla="val 181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331" name="AutoShape 43"/>
            <p:cNvCxnSpPr>
              <a:cxnSpLocks noChangeShapeType="1"/>
              <a:stCxn id="12321" idx="5"/>
              <a:endCxn id="12322" idx="1"/>
            </p:cNvCxnSpPr>
            <p:nvPr/>
          </p:nvCxnSpPr>
          <p:spPr bwMode="auto">
            <a:xfrm rot="5400000" flipH="1" flipV="1">
              <a:off x="6494462" y="3416301"/>
              <a:ext cx="377825" cy="711200"/>
            </a:xfrm>
            <a:prstGeom prst="curvedConnector5">
              <a:avLst>
                <a:gd name="adj1" fmla="val -81093"/>
                <a:gd name="adj2" fmla="val 60264"/>
                <a:gd name="adj3" fmla="val 181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332" name="AutoShape 44"/>
            <p:cNvCxnSpPr>
              <a:cxnSpLocks noChangeShapeType="1"/>
              <a:stCxn id="12322" idx="3"/>
              <a:endCxn id="12321" idx="7"/>
            </p:cNvCxnSpPr>
            <p:nvPr/>
          </p:nvCxnSpPr>
          <p:spPr bwMode="auto">
            <a:xfrm rot="16200000" flipV="1">
              <a:off x="6494462" y="3416301"/>
              <a:ext cx="377825" cy="711200"/>
            </a:xfrm>
            <a:prstGeom prst="curvedConnector5">
              <a:avLst>
                <a:gd name="adj1" fmla="val -81093"/>
                <a:gd name="adj2" fmla="val 66741"/>
                <a:gd name="adj3" fmla="val 181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48" name="Text Box 20"/>
            <p:cNvSpPr txBox="1">
              <a:spLocks noChangeArrowheads="1"/>
            </p:cNvSpPr>
            <p:nvPr/>
          </p:nvSpPr>
          <p:spPr bwMode="auto">
            <a:xfrm>
              <a:off x="2209800" y="24384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1/0</a:t>
              </a:r>
              <a:endParaRPr lang="en-US" dirty="0">
                <a:latin typeface="+mn-lt"/>
              </a:endParaRPr>
            </a:p>
          </p:txBody>
        </p:sp>
        <p:sp>
          <p:nvSpPr>
            <p:cNvPr id="49" name="Text Box 20"/>
            <p:cNvSpPr txBox="1">
              <a:spLocks noChangeArrowheads="1"/>
            </p:cNvSpPr>
            <p:nvPr/>
          </p:nvSpPr>
          <p:spPr bwMode="auto">
            <a:xfrm>
              <a:off x="304800" y="35814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0/1</a:t>
              </a:r>
              <a:endParaRPr lang="en-US" dirty="0">
                <a:latin typeface="+mn-lt"/>
              </a:endParaRPr>
            </a:p>
          </p:txBody>
        </p:sp>
        <p:sp>
          <p:nvSpPr>
            <p:cNvPr id="50" name="Text Box 20"/>
            <p:cNvSpPr txBox="1">
              <a:spLocks noChangeArrowheads="1"/>
            </p:cNvSpPr>
            <p:nvPr/>
          </p:nvSpPr>
          <p:spPr bwMode="auto">
            <a:xfrm>
              <a:off x="2057400" y="449455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0/0</a:t>
              </a:r>
              <a:endParaRPr lang="en-US" dirty="0">
                <a:latin typeface="+mn-lt"/>
              </a:endParaRPr>
            </a:p>
          </p:txBody>
        </p:sp>
        <p:sp>
          <p:nvSpPr>
            <p:cNvPr id="51" name="Text Box 20"/>
            <p:cNvSpPr txBox="1">
              <a:spLocks noChangeArrowheads="1"/>
            </p:cNvSpPr>
            <p:nvPr/>
          </p:nvSpPr>
          <p:spPr bwMode="auto">
            <a:xfrm>
              <a:off x="1676400" y="339927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0/0</a:t>
              </a:r>
              <a:endParaRPr lang="en-US" dirty="0">
                <a:latin typeface="+mn-lt"/>
              </a:endParaRPr>
            </a:p>
          </p:txBody>
        </p:sp>
        <p:sp>
          <p:nvSpPr>
            <p:cNvPr id="52" name="Text Box 20"/>
            <p:cNvSpPr txBox="1">
              <a:spLocks noChangeArrowheads="1"/>
            </p:cNvSpPr>
            <p:nvPr/>
          </p:nvSpPr>
          <p:spPr bwMode="auto">
            <a:xfrm>
              <a:off x="1232208" y="336704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1/0</a:t>
              </a:r>
              <a:endParaRPr lang="en-US" dirty="0">
                <a:latin typeface="+mn-lt"/>
              </a:endParaRPr>
            </a:p>
          </p:txBody>
        </p:sp>
        <p:sp>
          <p:nvSpPr>
            <p:cNvPr id="57" name="Text Box 20"/>
            <p:cNvSpPr txBox="1">
              <a:spLocks noChangeArrowheads="1"/>
            </p:cNvSpPr>
            <p:nvPr/>
          </p:nvSpPr>
          <p:spPr bwMode="auto">
            <a:xfrm>
              <a:off x="-306259" y="37338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0/1</a:t>
              </a:r>
              <a:endParaRPr lang="en-US" dirty="0">
                <a:latin typeface="+mn-lt"/>
              </a:endParaRPr>
            </a:p>
          </p:txBody>
        </p:sp>
        <p:sp>
          <p:nvSpPr>
            <p:cNvPr id="58" name="Text Box 20"/>
            <p:cNvSpPr txBox="1">
              <a:spLocks noChangeArrowheads="1"/>
            </p:cNvSpPr>
            <p:nvPr/>
          </p:nvSpPr>
          <p:spPr bwMode="auto">
            <a:xfrm>
              <a:off x="990600" y="50292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1/0</a:t>
              </a:r>
              <a:endParaRPr lang="en-US" dirty="0">
                <a:latin typeface="+mn-lt"/>
              </a:endParaRPr>
            </a:p>
          </p:txBody>
        </p:sp>
        <p:sp>
          <p:nvSpPr>
            <p:cNvPr id="59" name="Text Box 20"/>
            <p:cNvSpPr txBox="1">
              <a:spLocks noChangeArrowheads="1"/>
            </p:cNvSpPr>
            <p:nvPr/>
          </p:nvSpPr>
          <p:spPr bwMode="auto">
            <a:xfrm>
              <a:off x="3505200" y="36576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1/1</a:t>
              </a:r>
              <a:endParaRPr lang="en-US" dirty="0">
                <a:latin typeface="+mn-lt"/>
              </a:endParaRPr>
            </a:p>
          </p:txBody>
        </p:sp>
        <p:sp>
          <p:nvSpPr>
            <p:cNvPr id="60" name="Text Box 20"/>
            <p:cNvSpPr txBox="1">
              <a:spLocks noChangeArrowheads="1"/>
            </p:cNvSpPr>
            <p:nvPr/>
          </p:nvSpPr>
          <p:spPr bwMode="auto">
            <a:xfrm>
              <a:off x="2667000" y="35814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1/1</a:t>
              </a:r>
              <a:endParaRPr lang="en-US" dirty="0">
                <a:latin typeface="+mn-lt"/>
              </a:endParaRPr>
            </a:p>
          </p:txBody>
        </p:sp>
        <p:sp>
          <p:nvSpPr>
            <p:cNvPr id="61" name="Text Box 20"/>
            <p:cNvSpPr txBox="1">
              <a:spLocks noChangeArrowheads="1"/>
            </p:cNvSpPr>
            <p:nvPr/>
          </p:nvSpPr>
          <p:spPr bwMode="auto">
            <a:xfrm>
              <a:off x="5793680" y="275869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0/0</a:t>
              </a:r>
              <a:endParaRPr lang="en-US" dirty="0">
                <a:latin typeface="+mn-lt"/>
              </a:endParaRPr>
            </a:p>
          </p:txBody>
        </p:sp>
        <p:sp>
          <p:nvSpPr>
            <p:cNvPr id="62" name="Text Box 20"/>
            <p:cNvSpPr txBox="1">
              <a:spLocks noChangeArrowheads="1"/>
            </p:cNvSpPr>
            <p:nvPr/>
          </p:nvSpPr>
          <p:spPr bwMode="auto">
            <a:xfrm>
              <a:off x="6856760" y="277293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1/0</a:t>
              </a:r>
              <a:endParaRPr lang="en-US" dirty="0">
                <a:latin typeface="+mn-lt"/>
              </a:endParaRPr>
            </a:p>
          </p:txBody>
        </p:sp>
        <p:sp>
          <p:nvSpPr>
            <p:cNvPr id="63" name="Text Box 20"/>
            <p:cNvSpPr txBox="1">
              <a:spLocks noChangeArrowheads="1"/>
            </p:cNvSpPr>
            <p:nvPr/>
          </p:nvSpPr>
          <p:spPr bwMode="auto">
            <a:xfrm>
              <a:off x="8001000" y="35052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1/1</a:t>
              </a:r>
              <a:endParaRPr lang="en-US" dirty="0">
                <a:latin typeface="+mn-lt"/>
              </a:endParaRPr>
            </a:p>
          </p:txBody>
        </p:sp>
        <p:sp>
          <p:nvSpPr>
            <p:cNvPr id="64" name="Text Box 20"/>
            <p:cNvSpPr txBox="1">
              <a:spLocks noChangeArrowheads="1"/>
            </p:cNvSpPr>
            <p:nvPr/>
          </p:nvSpPr>
          <p:spPr bwMode="auto">
            <a:xfrm>
              <a:off x="4800600" y="35814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0/1</a:t>
              </a:r>
              <a:endParaRPr lang="en-US" dirty="0">
                <a:latin typeface="+mn-lt"/>
              </a:endParaRPr>
            </a:p>
          </p:txBody>
        </p:sp>
        <p:sp>
          <p:nvSpPr>
            <p:cNvPr id="65" name="Text Box 20"/>
            <p:cNvSpPr txBox="1">
              <a:spLocks noChangeArrowheads="1"/>
            </p:cNvSpPr>
            <p:nvPr/>
          </p:nvSpPr>
          <p:spPr bwMode="auto">
            <a:xfrm>
              <a:off x="6096000" y="41910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1/0</a:t>
              </a:r>
              <a:endParaRPr lang="en-US" dirty="0">
                <a:latin typeface="+mn-lt"/>
              </a:endParaRPr>
            </a:p>
          </p:txBody>
        </p:sp>
        <p:sp>
          <p:nvSpPr>
            <p:cNvPr id="66" name="Text Box 20"/>
            <p:cNvSpPr txBox="1">
              <a:spLocks noChangeArrowheads="1"/>
            </p:cNvSpPr>
            <p:nvPr/>
          </p:nvSpPr>
          <p:spPr bwMode="auto">
            <a:xfrm>
              <a:off x="6705600" y="41910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0/0</a:t>
              </a:r>
              <a:endParaRPr lang="en-US" dirty="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B058-9D2A-6F45-8F61-9E04E74F3CDB}" type="slidenum">
              <a:rPr lang="en-US"/>
              <a:pPr/>
              <a:t>24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Issues to Address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Obtaining State Transition Graph from Logic</a:t>
            </a:r>
          </a:p>
          <a:p>
            <a:r>
              <a:rPr lang="en-US" dirty="0"/>
              <a:t>Incompletely specified FSM?</a:t>
            </a:r>
          </a:p>
          <a:p>
            <a:r>
              <a:rPr lang="en-US" dirty="0"/>
              <a:t>Know valid (possible) states</a:t>
            </a:r>
            <a:r>
              <a:rPr lang="en-US" dirty="0" smtClean="0"/>
              <a:t>?</a:t>
            </a:r>
          </a:p>
          <a:p>
            <a:r>
              <a:rPr lang="en-US" dirty="0" smtClean="0"/>
              <a:t>Know start state?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ABBD-D0D4-9844-B603-C249FD693130}" type="slidenum">
              <a:rPr lang="en-US"/>
              <a:pPr/>
              <a:t>25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Getting STG from Logic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0010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Brute Force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For each state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For each input </a:t>
            </a:r>
            <a:r>
              <a:rPr lang="en-US" dirty="0" err="1"/>
              <a:t>minterm</a:t>
            </a:r>
            <a:endParaRPr lang="en-US" dirty="0"/>
          </a:p>
          <a:p>
            <a:pPr lvl="3">
              <a:lnSpc>
                <a:spcPct val="90000"/>
              </a:lnSpc>
            </a:pPr>
            <a:r>
              <a:rPr lang="en-US" dirty="0"/>
              <a:t>Simulate/compute output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Add edges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Compute set of states will transition to</a:t>
            </a:r>
          </a:p>
          <a:p>
            <a:pPr>
              <a:lnSpc>
                <a:spcPct val="90000"/>
              </a:lnSpc>
            </a:pPr>
            <a:r>
              <a:rPr lang="en-US" dirty="0"/>
              <a:t>Smarter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Exploit cube grouping, search pruning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Cover </a:t>
            </a:r>
            <a:r>
              <a:rPr lang="en-US" i="1" dirty="0">
                <a:solidFill>
                  <a:srgbClr val="3366FF"/>
                </a:solidFill>
              </a:rPr>
              <a:t>sets</a:t>
            </a:r>
            <a:r>
              <a:rPr lang="en-US" i="1" dirty="0"/>
              <a:t> </a:t>
            </a:r>
            <a:r>
              <a:rPr lang="en-US" dirty="0"/>
              <a:t>of inputs together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Coming attraction: PODEM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38D7E-588D-4343-B54D-63F3FEF6166B}" type="slidenum">
              <a:rPr lang="en-US"/>
              <a:pPr/>
              <a:t>26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Incomplete State Specification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419600"/>
          </a:xfrm>
        </p:spPr>
        <p:txBody>
          <a:bodyPr/>
          <a:lstStyle/>
          <a:p>
            <a:r>
              <a:rPr lang="en-US"/>
              <a:t>Add edge for unspecified transition to </a:t>
            </a:r>
          </a:p>
          <a:p>
            <a:pPr lvl="1"/>
            <a:r>
              <a:rPr lang="en-US"/>
              <a:t>Single, new, terminal state</a:t>
            </a:r>
          </a:p>
          <a:p>
            <a:r>
              <a:rPr lang="en-US"/>
              <a:t>Reachability of this state may indicate problem</a:t>
            </a:r>
          </a:p>
          <a:p>
            <a:pPr lvl="1"/>
            <a:r>
              <a:rPr lang="en-US"/>
              <a:t>Actually, if both transition to this new state for same cases</a:t>
            </a:r>
          </a:p>
          <a:p>
            <a:pPr lvl="2"/>
            <a:r>
              <a:rPr lang="en-US"/>
              <a:t>Might say are equivalent</a:t>
            </a:r>
          </a:p>
          <a:p>
            <a:pPr lvl="2"/>
            <a:r>
              <a:rPr lang="en-US"/>
              <a:t>Just need to distinguish one machine in this state and other not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ED422-419A-424E-9F71-70105D270566}" type="slidenum">
              <a:rPr lang="en-US"/>
              <a:pPr/>
              <a:t>27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Valid States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Composite state construction and reachability further show what’s reachable</a:t>
            </a:r>
          </a:p>
          <a:p>
            <a:r>
              <a:rPr lang="en-US"/>
              <a:t>So, end up finding set of valid states</a:t>
            </a:r>
          </a:p>
          <a:p>
            <a:pPr lvl="1"/>
            <a:r>
              <a:rPr lang="en-US"/>
              <a:t>Not all possible states from state 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State?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Worst-case:</a:t>
            </a:r>
          </a:p>
          <a:p>
            <a:pPr lvl="1"/>
            <a:r>
              <a:rPr lang="en-US" dirty="0" smtClean="0"/>
              <a:t>Try verifying for all possible start state pairs</a:t>
            </a:r>
          </a:p>
          <a:p>
            <a:pPr lvl="1"/>
            <a:r>
              <a:rPr lang="en-US" dirty="0" smtClean="0"/>
              <a:t>Identify start state pairs that lead to equivalence</a:t>
            </a:r>
          </a:p>
          <a:p>
            <a:pPr lvl="2"/>
            <a:r>
              <a:rPr lang="en-US" dirty="0" smtClean="0"/>
              <a:t>Candidate start pairs</a:t>
            </a:r>
          </a:p>
          <a:p>
            <a:r>
              <a:rPr lang="en-US" dirty="0" smtClean="0"/>
              <a:t>More likely have one (specification) where know start state</a:t>
            </a:r>
          </a:p>
          <a:p>
            <a:pPr lvl="1"/>
            <a:r>
              <a:rPr lang="en-US" dirty="0" smtClean="0"/>
              <a:t>Only need to test with all possible start states for the other FSM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92AE-B2BA-1244-9E94-8A4F104E71D9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558D-908B-AA42-8E5C-2C0FDA187A44}" type="slidenum">
              <a:rPr lang="en-US"/>
              <a:pPr/>
              <a:t>29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Finite state means</a:t>
            </a:r>
          </a:p>
          <a:p>
            <a:pPr lvl="1"/>
            <a:r>
              <a:rPr lang="en-US" dirty="0"/>
              <a:t>Can test with finite input strings</a:t>
            </a:r>
          </a:p>
          <a:p>
            <a:r>
              <a:rPr lang="en-US" dirty="0"/>
              <a:t>Composition</a:t>
            </a:r>
          </a:p>
          <a:p>
            <a:pPr lvl="1"/>
            <a:r>
              <a:rPr lang="en-US" dirty="0"/>
              <a:t>Turn it into a question about a single FSM</a:t>
            </a:r>
          </a:p>
          <a:p>
            <a:r>
              <a:rPr lang="en-US" dirty="0" err="1"/>
              <a:t>Reachability</a:t>
            </a:r>
            <a:endParaRPr lang="en-US" dirty="0"/>
          </a:p>
          <a:p>
            <a:pPr lvl="1"/>
            <a:r>
              <a:rPr lang="en-US" dirty="0"/>
              <a:t>Allows us to use poly-time search on FSM to </a:t>
            </a:r>
            <a:r>
              <a:rPr lang="en-US" b="1" dirty="0"/>
              <a:t>prove</a:t>
            </a:r>
            <a:r>
              <a:rPr lang="en-US" dirty="0"/>
              <a:t> </a:t>
            </a:r>
            <a:r>
              <a:rPr lang="en-US" dirty="0" smtClean="0"/>
              <a:t>equivalence</a:t>
            </a:r>
          </a:p>
          <a:p>
            <a:pPr lvl="2"/>
            <a:r>
              <a:rPr lang="en-US" dirty="0" smtClean="0"/>
              <a:t>Or find differentiating input sequence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FSM Equivalence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92AE-B2BA-1244-9E94-8A4F104E71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1DB8-8D6B-F74A-9442-491BD5F0D5D6}" type="slidenum">
              <a:rPr lang="en-US"/>
              <a:pPr/>
              <a:t>30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/>
              <a:t>Big Ideas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5029200"/>
          </a:xfrm>
        </p:spPr>
        <p:txBody>
          <a:bodyPr/>
          <a:lstStyle/>
          <a:p>
            <a:r>
              <a:rPr lang="en-US" sz="2800" dirty="0"/>
              <a:t>Equivalence</a:t>
            </a:r>
          </a:p>
          <a:p>
            <a:pPr lvl="1"/>
            <a:r>
              <a:rPr lang="en-US" sz="2400" dirty="0"/>
              <a:t>Same observable behavior</a:t>
            </a:r>
          </a:p>
          <a:p>
            <a:pPr lvl="1"/>
            <a:r>
              <a:rPr lang="en-US" sz="2400" dirty="0"/>
              <a:t>Internal implementation irrelevant </a:t>
            </a:r>
          </a:p>
          <a:p>
            <a:pPr lvl="2"/>
            <a:r>
              <a:rPr lang="en-US" sz="2000" dirty="0"/>
              <a:t>Number/organization of states, encoding of state bits…</a:t>
            </a:r>
          </a:p>
          <a:p>
            <a:r>
              <a:rPr lang="en-US" sz="2800" dirty="0"/>
              <a:t>Exploit structure</a:t>
            </a:r>
          </a:p>
          <a:p>
            <a:pPr lvl="1"/>
            <a:r>
              <a:rPr lang="en-US" sz="2400" dirty="0"/>
              <a:t>Finite</a:t>
            </a:r>
            <a:r>
              <a:rPr lang="en-US" sz="2400" dirty="0" smtClean="0"/>
              <a:t> States </a:t>
            </a:r>
            <a:r>
              <a:rPr lang="en-US" sz="2400" dirty="0"/>
              <a:t>… necessity of </a:t>
            </a:r>
            <a:r>
              <a:rPr lang="en-US" sz="2400" dirty="0" err="1"/>
              <a:t>reconvergent</a:t>
            </a:r>
            <a:r>
              <a:rPr lang="en-US" sz="2400" dirty="0"/>
              <a:t> paths</a:t>
            </a:r>
            <a:endParaRPr lang="en-US" sz="2400" dirty="0" smtClean="0"/>
          </a:p>
          <a:p>
            <a:pPr lvl="1"/>
            <a:r>
              <a:rPr lang="en-US" sz="2400" dirty="0" smtClean="0"/>
              <a:t>Structured </a:t>
            </a:r>
            <a:r>
              <a:rPr lang="en-US" sz="2400" dirty="0"/>
              <a:t>Search – group together cubes</a:t>
            </a:r>
          </a:p>
          <a:p>
            <a:pPr lvl="1"/>
            <a:r>
              <a:rPr lang="en-US" sz="2400" dirty="0"/>
              <a:t>Limit to valid/reachable states</a:t>
            </a:r>
          </a:p>
          <a:p>
            <a:r>
              <a:rPr lang="en-US" sz="2800" dirty="0"/>
              <a:t>Proving invariants vs. empirical verification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9299-CEE9-C74B-BC92-16F3B3BEBD69}" type="slidenum">
              <a:rPr lang="en-US"/>
              <a:pPr/>
              <a:t>31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114800"/>
          </a:xfrm>
        </p:spPr>
        <p:txBody>
          <a:bodyPr/>
          <a:lstStyle/>
          <a:p>
            <a:r>
              <a:rPr lang="en-US" dirty="0" smtClean="0"/>
              <a:t>Reading </a:t>
            </a:r>
            <a:r>
              <a:rPr lang="en-US" dirty="0" smtClean="0"/>
              <a:t>for next two lectures on blackboard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738A1-3C96-8346-B125-05F605645EFD}" type="slidenum">
              <a:rPr lang="en-US"/>
              <a:pPr/>
              <a:t>4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Write at two levels</a:t>
            </a:r>
          </a:p>
          <a:p>
            <a:pPr lvl="1"/>
            <a:r>
              <a:rPr lang="en-US"/>
              <a:t>Java prototype and VHDL implementation</a:t>
            </a:r>
          </a:p>
          <a:p>
            <a:pPr lvl="1"/>
            <a:r>
              <a:rPr lang="en-US"/>
              <a:t>VHDL specification and gate-level implementation</a:t>
            </a:r>
          </a:p>
          <a:p>
            <a:r>
              <a:rPr lang="en-US"/>
              <a:t>Write at high level and synthesize/optimize</a:t>
            </a:r>
          </a:p>
          <a:p>
            <a:pPr lvl="1"/>
            <a:r>
              <a:rPr lang="en-US"/>
              <a:t>Want to verify that synthesis/transforms did not introduce an 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state machine with N states: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long of an input sequence do I need to visit any of the N states?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(i.e. if someone picks a state,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       how long of an input sequence might you need to select a path to that state?)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92AE-B2BA-1244-9E94-8A4F104E71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6CA73-7474-CB47-9B29-4AB0638CE0F5}" type="slidenum">
              <a:rPr lang="en-US"/>
              <a:pPr/>
              <a:t>6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Cornerstone Result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848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Given two FSM’s, can test their equivalence in finite time</a:t>
            </a:r>
          </a:p>
          <a:p>
            <a:pPr>
              <a:lnSpc>
                <a:spcPct val="90000"/>
              </a:lnSpc>
            </a:pPr>
            <a:r>
              <a:rPr lang="en-US" i="1"/>
              <a:t>N.B.:</a:t>
            </a:r>
          </a:p>
          <a:p>
            <a:pPr lvl="1">
              <a:lnSpc>
                <a:spcPct val="90000"/>
              </a:lnSpc>
            </a:pPr>
            <a:r>
              <a:rPr lang="en-US"/>
              <a:t>Can visit all states in a FSM with finite input strings</a:t>
            </a:r>
          </a:p>
          <a:p>
            <a:pPr lvl="2">
              <a:lnSpc>
                <a:spcPct val="90000"/>
              </a:lnSpc>
            </a:pPr>
            <a:r>
              <a:rPr lang="en-US"/>
              <a:t>No longer than number of states</a:t>
            </a:r>
          </a:p>
          <a:p>
            <a:pPr lvl="2">
              <a:lnSpc>
                <a:spcPct val="90000"/>
              </a:lnSpc>
            </a:pPr>
            <a:r>
              <a:rPr lang="en-US"/>
              <a:t>Any string longer must have visited some state more than once (by pigeon-hole principle)</a:t>
            </a:r>
          </a:p>
          <a:p>
            <a:pPr lvl="2">
              <a:lnSpc>
                <a:spcPct val="90000"/>
              </a:lnSpc>
            </a:pPr>
            <a:r>
              <a:rPr lang="en-US"/>
              <a:t>Cannot distinguish any prefix longer than number of states from some shorter prefix which eliminates cycle (pumping lemma)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4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77E9A-82D4-074C-AE18-01D89F8D9E17}" type="slidenum">
              <a:rPr lang="en-US"/>
              <a:pPr/>
              <a:t>7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FSM Equivalence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Given same sequence of inputs</a:t>
            </a:r>
          </a:p>
          <a:p>
            <a:pPr lvl="1"/>
            <a:r>
              <a:rPr lang="en-US" dirty="0"/>
              <a:t>Returns same sequence of outputs</a:t>
            </a:r>
          </a:p>
          <a:p>
            <a:endParaRPr lang="en-US" dirty="0"/>
          </a:p>
          <a:p>
            <a:r>
              <a:rPr lang="en-US" dirty="0"/>
              <a:t>Observation means can reason about finite sequence prefixes and extend to </a:t>
            </a:r>
            <a:r>
              <a:rPr lang="en-US" dirty="0">
                <a:solidFill>
                  <a:schemeClr val="accent2"/>
                </a:solidFill>
              </a:rPr>
              <a:t>infinite sequences </a:t>
            </a:r>
            <a:r>
              <a:rPr lang="en-US" dirty="0"/>
              <a:t>which </a:t>
            </a:r>
            <a:r>
              <a:rPr lang="en-US" dirty="0" err="1"/>
              <a:t>FSMs</a:t>
            </a:r>
            <a:r>
              <a:rPr lang="en-US" dirty="0"/>
              <a:t> are defined 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D679-CCDC-D442-A11D-C32B2AFE3EEC}" type="slidenum">
              <a:rPr lang="en-US"/>
              <a:pPr/>
              <a:t>8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Equivalence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Brute Force:</a:t>
            </a:r>
          </a:p>
          <a:p>
            <a:pPr lvl="1"/>
            <a:r>
              <a:rPr lang="en-US" dirty="0"/>
              <a:t>Generate all strings of length |state|</a:t>
            </a:r>
          </a:p>
          <a:p>
            <a:pPr lvl="2"/>
            <a:r>
              <a:rPr lang="en-US" dirty="0"/>
              <a:t> (for larger FSM =</a:t>
            </a:r>
            <a:r>
              <a:rPr lang="en-US" dirty="0" smtClean="0"/>
              <a:t> the one with the most </a:t>
            </a:r>
            <a:r>
              <a:rPr lang="en-US" dirty="0"/>
              <a:t>states)</a:t>
            </a:r>
          </a:p>
          <a:p>
            <a:pPr lvl="1"/>
            <a:r>
              <a:rPr lang="en-US" dirty="0"/>
              <a:t>Feed to both </a:t>
            </a:r>
            <a:r>
              <a:rPr lang="en-US" dirty="0" err="1"/>
              <a:t>FSMs</a:t>
            </a:r>
            <a:r>
              <a:rPr lang="en-US" dirty="0"/>
              <a:t> with these strings</a:t>
            </a:r>
          </a:p>
          <a:p>
            <a:pPr lvl="1"/>
            <a:r>
              <a:rPr lang="en-US" dirty="0"/>
              <a:t>Observe any differences?</a:t>
            </a:r>
          </a:p>
          <a:p>
            <a:r>
              <a:rPr lang="en-US" dirty="0">
                <a:solidFill>
                  <a:srgbClr val="FF6600"/>
                </a:solidFill>
              </a:rPr>
              <a:t>How many such strings?</a:t>
            </a:r>
          </a:p>
          <a:p>
            <a:pPr lvl="1"/>
            <a:r>
              <a:rPr lang="en-US" dirty="0"/>
              <a:t>|</a:t>
            </a:r>
            <a:r>
              <a:rPr lang="en-US" dirty="0" err="1"/>
              <a:t>Alphabet|</a:t>
            </a:r>
            <a:r>
              <a:rPr lang="en-US" baseline="30000" dirty="0" err="1"/>
              <a:t>states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does this say about random testing?</a:t>
            </a:r>
          </a:p>
          <a:p>
            <a:r>
              <a:rPr lang="en-US" dirty="0" err="1" smtClean="0"/>
              <a:t>P(generate</a:t>
            </a:r>
            <a:r>
              <a:rPr lang="en-US" dirty="0" smtClean="0"/>
              <a:t> string)=1/|alphabet|</a:t>
            </a:r>
            <a:r>
              <a:rPr lang="en-US" baseline="30000" dirty="0" smtClean="0"/>
              <a:t>|states|</a:t>
            </a:r>
          </a:p>
          <a:p>
            <a:r>
              <a:rPr lang="en-US" dirty="0" err="1" smtClean="0"/>
              <a:t>P(generate</a:t>
            </a:r>
            <a:r>
              <a:rPr lang="en-US" dirty="0" smtClean="0"/>
              <a:t> string)</a:t>
            </a:r>
            <a:r>
              <a:rPr lang="en-US" dirty="0" smtClean="0"/>
              <a:t>=|</a:t>
            </a:r>
            <a:r>
              <a:rPr lang="en-US" dirty="0" smtClean="0"/>
              <a:t>alphabet</a:t>
            </a:r>
            <a:r>
              <a:rPr lang="en-US" dirty="0" smtClean="0"/>
              <a:t>|</a:t>
            </a:r>
            <a:r>
              <a:rPr lang="en-US" baseline="30000" dirty="0" smtClean="0"/>
              <a:t>-|states|</a:t>
            </a:r>
          </a:p>
          <a:p>
            <a:r>
              <a:rPr lang="en-US" dirty="0" err="1" smtClean="0"/>
              <a:t>P(miss</a:t>
            </a:r>
            <a:r>
              <a:rPr lang="en-US" dirty="0" smtClean="0"/>
              <a:t> string) = 1-P(generate string)</a:t>
            </a:r>
          </a:p>
          <a:p>
            <a:r>
              <a:rPr lang="en-US" dirty="0" err="1" smtClean="0"/>
              <a:t>P(miss</a:t>
            </a:r>
            <a:r>
              <a:rPr lang="en-US" dirty="0" smtClean="0"/>
              <a:t> string, </a:t>
            </a:r>
            <a:r>
              <a:rPr lang="en-US" dirty="0" err="1" smtClean="0"/>
              <a:t>n</a:t>
            </a:r>
            <a:r>
              <a:rPr lang="en-US" dirty="0" smtClean="0"/>
              <a:t> tests)=</a:t>
            </a:r>
            <a:r>
              <a:rPr lang="en-US" dirty="0" err="1" smtClean="0"/>
              <a:t>P(miss</a:t>
            </a:r>
            <a:r>
              <a:rPr lang="en-US" dirty="0" smtClean="0"/>
              <a:t> </a:t>
            </a:r>
            <a:r>
              <a:rPr lang="en-US" dirty="0" err="1" smtClean="0"/>
              <a:t>string)</a:t>
            </a:r>
            <a:r>
              <a:rPr lang="en-US" baseline="30000" dirty="0" err="1" smtClean="0"/>
              <a:t>n</a:t>
            </a:r>
            <a:endParaRPr lang="en-US" baseline="30000" dirty="0" smtClean="0"/>
          </a:p>
          <a:p>
            <a:r>
              <a:rPr lang="en-US" dirty="0" err="1" smtClean="0"/>
              <a:t>P(gen</a:t>
            </a:r>
            <a:r>
              <a:rPr lang="en-US" dirty="0" smtClean="0"/>
              <a:t> </a:t>
            </a:r>
            <a:r>
              <a:rPr lang="en-US" dirty="0" err="1" smtClean="0"/>
              <a:t>str</a:t>
            </a:r>
            <a:r>
              <a:rPr lang="en-US" dirty="0" smtClean="0"/>
              <a:t>, </a:t>
            </a:r>
            <a:r>
              <a:rPr lang="en-US" dirty="0" err="1" smtClean="0"/>
              <a:t>n</a:t>
            </a:r>
            <a:r>
              <a:rPr lang="en-US" dirty="0" smtClean="0"/>
              <a:t> test)=1-(1-</a:t>
            </a:r>
            <a:r>
              <a:rPr lang="en-US" dirty="0" smtClean="0"/>
              <a:t>|alphabet|</a:t>
            </a:r>
            <a:r>
              <a:rPr lang="en-US" baseline="30000" dirty="0" smtClean="0"/>
              <a:t>-|states</a:t>
            </a:r>
            <a:r>
              <a:rPr lang="en-US" baseline="30000" dirty="0" smtClean="0"/>
              <a:t>|</a:t>
            </a:r>
            <a:r>
              <a:rPr lang="en-US" dirty="0" smtClean="0"/>
              <a:t>)</a:t>
            </a:r>
            <a:r>
              <a:rPr lang="en-US" baseline="30000" dirty="0" smtClean="0"/>
              <a:t>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92AE-B2BA-1244-9E94-8A4F104E71D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7491</TotalTime>
  <Words>1703</Words>
  <Application>Microsoft Macintosh PowerPoint</Application>
  <PresentationFormat>On-screen Show (4:3)</PresentationFormat>
  <Paragraphs>322</Paragraphs>
  <Slides>31</Slides>
  <Notes>23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Blank Presentation</vt:lpstr>
      <vt:lpstr>ESE535: Electronic Design Automation</vt:lpstr>
      <vt:lpstr>Today</vt:lpstr>
      <vt:lpstr>FSM Equivalence</vt:lpstr>
      <vt:lpstr>Motivation</vt:lpstr>
      <vt:lpstr>Question</vt:lpstr>
      <vt:lpstr>Cornerstone Result</vt:lpstr>
      <vt:lpstr>FSM Equivalence</vt:lpstr>
      <vt:lpstr>Equivalence</vt:lpstr>
      <vt:lpstr>Random Testing</vt:lpstr>
      <vt:lpstr>Random Testing</vt:lpstr>
      <vt:lpstr>Random Testing</vt:lpstr>
      <vt:lpstr>Random Testing</vt:lpstr>
      <vt:lpstr>Smarter</vt:lpstr>
      <vt:lpstr>Smarter</vt:lpstr>
      <vt:lpstr>Creating Composite  FSM</vt:lpstr>
      <vt:lpstr>Composite FSM</vt:lpstr>
      <vt:lpstr>Non-Equivalence</vt:lpstr>
      <vt:lpstr>Empty Language</vt:lpstr>
      <vt:lpstr>Answering Empty Language</vt:lpstr>
      <vt:lpstr>Reachability Search</vt:lpstr>
      <vt:lpstr>Example</vt:lpstr>
      <vt:lpstr>Creating Composite FSM</vt:lpstr>
      <vt:lpstr>Example</vt:lpstr>
      <vt:lpstr>Issues to Address</vt:lpstr>
      <vt:lpstr>Getting STG from Logic</vt:lpstr>
      <vt:lpstr>Incomplete State Specification</vt:lpstr>
      <vt:lpstr>Valid States</vt:lpstr>
      <vt:lpstr>Start State?</vt:lpstr>
      <vt:lpstr>Summary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51</cp:revision>
  <cp:lastPrinted>2015-04-13T11:26:07Z</cp:lastPrinted>
  <dcterms:created xsi:type="dcterms:W3CDTF">2015-04-12T03:18:20Z</dcterms:created>
  <dcterms:modified xsi:type="dcterms:W3CDTF">2015-04-13T11:26:13Z</dcterms:modified>
</cp:coreProperties>
</file>