
<file path=[Content_Types].xml><?xml version="1.0" encoding="utf-8"?>
<Types xmlns="http://schemas.openxmlformats.org/package/2006/content-types">
  <Override PartName="/ppt/slides/slide14.xml" ContentType="application/vnd.openxmlformats-officedocument.presentationml.slide+xml"/>
  <Override PartName="/ppt/slideLayouts/slideLayout8.xml" ContentType="application/vnd.openxmlformats-officedocument.presentationml.slideLayout+xml"/>
  <Override PartName="/ppt/slides/slide33.xml" ContentType="application/vnd.openxmlformats-officedocument.presentationml.slide+xml"/>
  <Override PartName="/ppt/notesSlides/notesSlide30.xml" ContentType="application/vnd.openxmlformats-officedocument.presentationml.notesSlide+xml"/>
  <Default Extension="bin" ContentType="application/vnd.openxmlformats-officedocument.presentationml.printerSettings"/>
  <Override PartName="/ppt/notesSlides/notesSlide13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2.xml" ContentType="application/vnd.openxmlformats-officedocument.presentationml.notesSlide+xml"/>
  <Override PartName="/ppt/slides/slide18.xml" ContentType="application/vnd.openxmlformats-officedocument.presentationml.slide+xml"/>
  <Override PartName="/ppt/slides/slide37.xml" ContentType="application/vnd.openxmlformats-officedocument.presentationml.slide+xml"/>
  <Override PartName="/ppt/slides/slide3.xml" ContentType="application/vnd.openxmlformats-officedocument.presentationml.slide+xml"/>
  <Override PartName="/ppt/notesSlides/notesSlide34.xml" ContentType="application/vnd.openxmlformats-officedocument.presentationml.notesSlide+xml"/>
  <Override PartName="/ppt/slideLayouts/slideLayout1.xml" ContentType="application/vnd.openxmlformats-officedocument.presentationml.slideLayout+xml"/>
  <Override PartName="/ppt/slides/slide23.xml" ContentType="application/vnd.openxmlformats-officedocument.presentationml.slide+xml"/>
  <Override PartName="/ppt/slides/slide42.xml" ContentType="application/vnd.openxmlformats-officedocument.presentationml.slide+xml"/>
  <Override PartName="/ppt/theme/theme1.xml" ContentType="application/vnd.openxmlformats-officedocument.theme+xml"/>
  <Override PartName="/ppt/slideLayouts/slideLayout10.xml" ContentType="application/vnd.openxmlformats-officedocument.presentationml.slideLayout+xml"/>
  <Override PartName="/ppt/notesSlides/notesSlide17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22.xml" ContentType="application/vnd.openxmlformats-officedocument.presentationml.notesSlide+xml"/>
  <Override PartName="/ppt/slides/slide7.xml" ContentType="application/vnd.openxmlformats-officedocument.presentationml.slide+xml"/>
  <Override PartName="/ppt/slideLayouts/slideLayout5.xml" ContentType="application/vnd.openxmlformats-officedocument.presentationml.slideLayout+xml"/>
  <Override PartName="/ppt/slides/slide30.xml" ContentType="application/vnd.openxmlformats-officedocument.presentationml.slide+xml"/>
  <Override PartName="/ppt/slides/slide27.xml" ContentType="application/vnd.openxmlformats-officedocument.presentationml.slide+xml"/>
  <Override PartName="/ppt/slides/slide11.xml" ContentType="application/vnd.openxmlformats-officedocument.presentationml.slide+xml"/>
  <Override PartName="/ppt/slides/slide46.xml" ContentType="application/vnd.openxmlformats-officedocument.presentationml.slide+xml"/>
  <Override PartName="/ppt/notesSlides/notesSlide41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45.xml" ContentType="application/vnd.openxmlformats-officedocument.presentationml.notesSlide+xml"/>
  <Override PartName="/ppt/slideLayouts/slideLayout9.xml" ContentType="application/vnd.openxmlformats-officedocument.presentationml.slideLayout+xml"/>
  <Override PartName="/ppt/slides/slide34.xml" ContentType="application/vnd.openxmlformats-officedocument.presentationml.slide+xml"/>
  <Override PartName="/ppt/slides/slide15.xml" ContentType="application/vnd.openxmlformats-officedocument.presentationml.slide+xml"/>
  <Override PartName="/ppt/notesSlides/notesSlide31.xml" ContentType="application/vnd.openxmlformats-officedocument.presentationml.notes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notesSlides/notesSlide14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19.xml" ContentType="application/vnd.openxmlformats-officedocument.presentationml.slide+xml"/>
  <Override PartName="/ppt/slides/slide38.xml" ContentType="application/vnd.openxmlformats-officedocument.presentationml.slide+xml"/>
  <Override PartName="/ppt/slides/slide4.xml" ContentType="application/vnd.openxmlformats-officedocument.presentationml.slide+xml"/>
  <Override PartName="/ppt/notesSlides/notesSlide35.xml" ContentType="application/vnd.openxmlformats-officedocument.presentationml.notesSlide+xml"/>
  <Override PartName="/ppt/slideLayouts/slideLayout2.xml" ContentType="application/vnd.openxmlformats-officedocument.presentationml.slideLayout+xml"/>
  <Override PartName="/ppt/slides/slide24.xml" ContentType="application/vnd.openxmlformats-officedocument.presentationml.slide+xml"/>
  <Override PartName="/ppt/slides/slide43.xml" ContentType="application/vnd.openxmlformats-officedocument.presentationml.slide+xml"/>
  <Override PartName="/ppt/theme/theme2.xml" ContentType="application/vnd.openxmlformats-officedocument.theme+xml"/>
  <Override PartName="/ppt/handoutMasters/handoutMaster1.xml" ContentType="application/vnd.openxmlformats-officedocument.presentationml.handoutMaster+xml"/>
  <Override PartName="/ppt/slideLayouts/slideLayout11.xml" ContentType="application/vnd.openxmlformats-officedocument.presentationml.slideLayout+xml"/>
  <Override PartName="/ppt/notesSlides/notesSlide18.xml" ContentType="application/vnd.openxmlformats-officedocument.presentationml.notesSlide+xml"/>
  <Override PartName="/ppt/notesSlides/notesSlide37.xml" ContentType="application/vnd.openxmlformats-officedocument.presentationml.notesSlide+xml"/>
  <Override PartName="/docProps/core.xml" ContentType="application/vnd.openxmlformats-package.core-properties+xml"/>
  <Override PartName="/ppt/notesSlides/notesSlide7.xml" ContentType="application/vnd.openxmlformats-officedocument.presentationml.notesSlide+xml"/>
  <Default Extension="jpeg" ContentType="image/jpeg"/>
  <Override PartName="/ppt/notesSlides/notesSlide23.xml" ContentType="application/vnd.openxmlformats-officedocument.presentationml.notesSlide+xml"/>
  <Override PartName="/ppt/slides/slide8.xml" ContentType="application/vnd.openxmlformats-officedocument.presentationml.slide+xml"/>
  <Override PartName="/ppt/slides/slide12.xml" ContentType="application/vnd.openxmlformats-officedocument.presentationml.slide+xml"/>
  <Override PartName="/ppt/notesSlides/notesSlide42.xml" ContentType="application/vnd.openxmlformats-officedocument.presentationml.notesSlide+xml"/>
  <Override PartName="/ppt/slides/slide28.xml" ContentType="application/vnd.openxmlformats-officedocument.presentationml.slide+xml"/>
  <Override PartName="/ppt/slides/slide47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31.xml" ContentType="application/vnd.openxmlformats-officedocument.presentationml.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Default Extension="rels" ContentType="application/vnd.openxmlformats-package.relationships+xml"/>
  <Override PartName="/ppt/notesSlides/notesSlide27.xml" ContentType="application/vnd.openxmlformats-officedocument.presentationml.notesSlide+xml"/>
  <Override PartName="/ppt/slides/slide16.xml" ContentType="application/vnd.openxmlformats-officedocument.presentationml.slide+xml"/>
  <Override PartName="/ppt/slides/slide35.xml" ContentType="application/vnd.openxmlformats-officedocument.presentationml.slide+xml"/>
  <Override PartName="/ppt/slides/slide1.xml" ContentType="application/vnd.openxmlformats-officedocument.presentationml.slide+xml"/>
  <Override PartName="/ppt/notesSlides/notesSlide32.xml" ContentType="application/vnd.openxmlformats-officedocument.presentationml.notesSlide+xml"/>
  <Override PartName="/ppt/slides/slide21.xml" ContentType="application/vnd.openxmlformats-officedocument.presentationml.slide+xml"/>
  <Override PartName="/ppt/slides/slide40.xml" ContentType="application/vnd.openxmlformats-officedocument.presentationml.slide+xml"/>
  <Override PartName="/ppt/notesSlides/notesSlide15.xml" ContentType="application/vnd.openxmlformats-officedocument.presentationml.notesSlide+xml"/>
  <Override PartName="/ppt/notesSlides/notesSlide4.xml" ContentType="application/vnd.openxmlformats-officedocument.presentationml.notesSlide+xml"/>
  <Override PartName="/ppt/slides/slide39.xml" ContentType="application/vnd.openxmlformats-officedocument.presentationml.slide+xml"/>
  <Override PartName="/ppt/notesSlides/notesSlide20.xml" ContentType="application/vnd.openxmlformats-officedocument.presentationml.notesSlide+xml"/>
  <Override PartName="/ppt/slides/slide5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3.xml" ContentType="application/vnd.openxmlformats-officedocument.presentationml.slideLayout+xml"/>
  <Override PartName="/ppt/slides/slide25.xml" ContentType="application/vnd.openxmlformats-officedocument.presentationml.slide+xml"/>
  <Override PartName="/ppt/slides/slide44.xml" ContentType="application/vnd.openxmlformats-officedocument.presentationml.slide+xml"/>
  <Override PartName="/ppt/theme/theme3.xml" ContentType="application/vnd.openxmlformats-officedocument.theme+xml"/>
  <Override PartName="/ppt/notesSlides/notesSlide19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24.xml" ContentType="application/vnd.openxmlformats-officedocument.presentationml.notesSlide+xml"/>
  <Override PartName="/ppt/slides/slide9.xml" ContentType="application/vnd.openxmlformats-officedocument.presentationml.slide+xml"/>
  <Override PartName="/ppt/slides/slide13.xml" ContentType="application/vnd.openxmlformats-officedocument.presentationml.slide+xml"/>
  <Default Extension="xml" ContentType="application/xml"/>
  <Override PartName="/ppt/tableStyles.xml" ContentType="application/vnd.openxmlformats-officedocument.presentationml.tableStyles+xml"/>
  <Override PartName="/ppt/notesSlides/notesSlide43.xml" ContentType="application/vnd.openxmlformats-officedocument.presentationml.notesSlide+xml"/>
  <Override PartName="/ppt/notesSlides/notesSlide10.xml" ContentType="application/vnd.openxmlformats-officedocument.presentationml.notesSlide+xml"/>
  <Override PartName="/ppt/slideLayouts/slideLayout7.xml" ContentType="application/vnd.openxmlformats-officedocument.presentationml.slideLayout+xml"/>
  <Override PartName="/ppt/slides/slide32.xml" ContentType="application/vnd.openxmlformats-officedocument.presentationml.slide+xml"/>
  <Override PartName="/ppt/slides/slide29.xml" ContentType="application/vnd.openxmlformats-officedocument.presentationml.slide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ppt/notesMasters/notesMaster1.xml" ContentType="application/vnd.openxmlformats-officedocument.presentationml.notesMaster+xml"/>
  <Override PartName="/ppt/notesSlides/notesSlide12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1.xml" ContentType="application/vnd.openxmlformats-officedocument.presentationml.notesSlide+xml"/>
  <Override PartName="/ppt/slides/slide17.xml" ContentType="application/vnd.openxmlformats-officedocument.presentationml.slide+xml"/>
  <Override PartName="/ppt/slides/slide36.xml" ContentType="application/vnd.openxmlformats-officedocument.presentationml.slide+xml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notesSlides/notesSlide33.xml" ContentType="application/vnd.openxmlformats-officedocument.presentationml.notesSlide+xml"/>
  <Override PartName="/ppt/slides/slide22.xml" ContentType="application/vnd.openxmlformats-officedocument.presentationml.slide+xml"/>
  <Override PartName="/ppt/slides/slide41.xml" ContentType="application/vnd.openxmlformats-officedocument.presentationml.slide+xml"/>
  <Override PartName="/ppt/notesSlides/notesSlide16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40.xml" ContentType="application/vnd.openxmlformats-officedocument.presentationml.notesSlide+xml"/>
  <Override PartName="/ppt/slideLayouts/slideLayout4.xml" ContentType="application/vnd.openxmlformats-officedocument.presentationml.slideLayout+xml"/>
  <Override PartName="/ppt/slides/slide10.xml" ContentType="application/vnd.openxmlformats-officedocument.presentationml.slide+xml"/>
  <Override PartName="/ppt/slides/slide26.xml" ContentType="application/vnd.openxmlformats-officedocument.presentationml.slide+xml"/>
  <Override PartName="/ppt/slides/slide45.xml" ContentType="application/vnd.openxmlformats-officedocument.presentationml.slide+xml"/>
  <Override PartName="/ppt/slides/slide6.xml" ContentType="application/vnd.openxmlformats-officedocument.presentationml.slide+xml"/>
  <Override PartName="/ppt/notesSlides/notesSlide39.xml" ContentType="application/vnd.openxmlformats-officedocument.presentationml.notesSlide+xml"/>
  <Default Extension="png" ContentType="image/png"/>
  <Override PartName="/ppt/notesSlides/notesSlide25.xml" ContentType="application/vnd.openxmlformats-officedocument.presentationml.notesSlide+xml"/>
  <Override PartName="/ppt/notesSlides/notesSlide44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trictFirstAndLastChars="0" saveSubsetFonts="1" autoCompressPictures="0">
  <p:sldMasterIdLst>
    <p:sldMasterId id="2147483648" r:id="rId1"/>
  </p:sldMasterIdLst>
  <p:notesMasterIdLst>
    <p:notesMasterId r:id="rId49"/>
  </p:notesMasterIdLst>
  <p:handoutMasterIdLst>
    <p:handoutMasterId r:id="rId50"/>
  </p:handoutMasterIdLst>
  <p:sldIdLst>
    <p:sldId id="256" r:id="rId2"/>
    <p:sldId id="261" r:id="rId3"/>
    <p:sldId id="262" r:id="rId4"/>
    <p:sldId id="264" r:id="rId5"/>
    <p:sldId id="265" r:id="rId6"/>
    <p:sldId id="325" r:id="rId7"/>
    <p:sldId id="266" r:id="rId8"/>
    <p:sldId id="334" r:id="rId9"/>
    <p:sldId id="307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309" r:id="rId20"/>
    <p:sldId id="308" r:id="rId21"/>
    <p:sldId id="276" r:id="rId22"/>
    <p:sldId id="277" r:id="rId23"/>
    <p:sldId id="278" r:id="rId24"/>
    <p:sldId id="279" r:id="rId25"/>
    <p:sldId id="322" r:id="rId26"/>
    <p:sldId id="280" r:id="rId27"/>
    <p:sldId id="281" r:id="rId28"/>
    <p:sldId id="282" r:id="rId29"/>
    <p:sldId id="283" r:id="rId30"/>
    <p:sldId id="284" r:id="rId31"/>
    <p:sldId id="326" r:id="rId32"/>
    <p:sldId id="327" r:id="rId33"/>
    <p:sldId id="285" r:id="rId34"/>
    <p:sldId id="286" r:id="rId35"/>
    <p:sldId id="323" r:id="rId36"/>
    <p:sldId id="324" r:id="rId37"/>
    <p:sldId id="289" r:id="rId38"/>
    <p:sldId id="290" r:id="rId39"/>
    <p:sldId id="291" r:id="rId40"/>
    <p:sldId id="292" r:id="rId41"/>
    <p:sldId id="293" r:id="rId42"/>
    <p:sldId id="294" r:id="rId43"/>
    <p:sldId id="295" r:id="rId44"/>
    <p:sldId id="330" r:id="rId45"/>
    <p:sldId id="305" r:id="rId46"/>
    <p:sldId id="306" r:id="rId47"/>
    <p:sldId id="321" r:id="rId48"/>
  </p:sldIdLst>
  <p:sldSz cx="9144000" cy="6858000" type="screen4x3"/>
  <p:notesSz cx="7315200" cy="9601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prnPr prnWhat="handouts6" frameSlides="1"/>
  <p:clrMru>
    <a:srgbClr val="FF0000"/>
    <a:srgbClr val="008000"/>
    <a:srgbClr val="CC0099"/>
    <a:srgbClr val="FF66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SorterView">
  <p:normalViewPr>
    <p:restoredLeft sz="15640" autoAdjust="0"/>
    <p:restoredTop sz="94780" autoAdjust="0"/>
  </p:normalViewPr>
  <p:slideViewPr>
    <p:cSldViewPr>
      <p:cViewPr varScale="1">
        <p:scale>
          <a:sx n="115" d="100"/>
          <a:sy n="115" d="100"/>
        </p:scale>
        <p:origin x="-696" y="-1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50" Type="http://schemas.openxmlformats.org/officeDocument/2006/relationships/handoutMaster" Target="handoutMasters/handoutMaster1.xml"/><Relationship Id="rId51" Type="http://schemas.openxmlformats.org/officeDocument/2006/relationships/printerSettings" Target="printerSettings/printerSettings1.bin"/><Relationship Id="rId52" Type="http://schemas.openxmlformats.org/officeDocument/2006/relationships/presProps" Target="presProps.xml"/><Relationship Id="rId53" Type="http://schemas.openxmlformats.org/officeDocument/2006/relationships/viewProps" Target="viewProps.xml"/><Relationship Id="rId54" Type="http://schemas.openxmlformats.org/officeDocument/2006/relationships/theme" Target="theme/theme1.xml"/><Relationship Id="rId55" Type="http://schemas.openxmlformats.org/officeDocument/2006/relationships/tableStyles" Target="tableStyles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slide" Target="slides/slide46.xml"/><Relationship Id="rId48" Type="http://schemas.openxmlformats.org/officeDocument/2006/relationships/slide" Target="slides/slide47.xml"/><Relationship Id="rId4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4" tIns="48327" rIns="96654" bIns="48327" numCol="1" anchor="t" anchorCtr="0" compatLnSpc="1">
            <a:prstTxWarp prst="textNoShape">
              <a:avLst/>
            </a:prstTxWarp>
          </a:bodyPr>
          <a:lstStyle>
            <a:lvl1pPr defTabSz="966788">
              <a:defRPr sz="1200"/>
            </a:lvl1pPr>
          </a:lstStyle>
          <a:p>
            <a:endParaRPr lang="en-US"/>
          </a:p>
        </p:txBody>
      </p:sp>
      <p:sp>
        <p:nvSpPr>
          <p:cNvPr id="7065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4963" y="0"/>
            <a:ext cx="3170237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4" tIns="48327" rIns="96654" bIns="48327" numCol="1" anchor="t" anchorCtr="0" compatLnSpc="1">
            <a:prstTxWarp prst="textNoShape">
              <a:avLst/>
            </a:prstTxWarp>
          </a:bodyPr>
          <a:lstStyle>
            <a:lvl1pPr algn="r" defTabSz="966788">
              <a:defRPr sz="1200"/>
            </a:lvl1pPr>
          </a:lstStyle>
          <a:p>
            <a:endParaRPr lang="en-US"/>
          </a:p>
        </p:txBody>
      </p:sp>
      <p:sp>
        <p:nvSpPr>
          <p:cNvPr id="7066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0188"/>
            <a:ext cx="3170238" cy="48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4" tIns="48327" rIns="96654" bIns="48327" numCol="1" anchor="b" anchorCtr="0" compatLnSpc="1">
            <a:prstTxWarp prst="textNoShape">
              <a:avLst/>
            </a:prstTxWarp>
          </a:bodyPr>
          <a:lstStyle>
            <a:lvl1pPr defTabSz="966788">
              <a:defRPr sz="1200"/>
            </a:lvl1pPr>
          </a:lstStyle>
          <a:p>
            <a:endParaRPr lang="en-US"/>
          </a:p>
        </p:txBody>
      </p:sp>
      <p:sp>
        <p:nvSpPr>
          <p:cNvPr id="7066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4963" y="9120188"/>
            <a:ext cx="3170237" cy="48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4" tIns="48327" rIns="96654" bIns="48327" numCol="1" anchor="b" anchorCtr="0" compatLnSpc="1">
            <a:prstTxWarp prst="textNoShape">
              <a:avLst/>
            </a:prstTxWarp>
          </a:bodyPr>
          <a:lstStyle>
            <a:lvl1pPr algn="r" defTabSz="966788">
              <a:defRPr sz="1200"/>
            </a:lvl1pPr>
          </a:lstStyle>
          <a:p>
            <a:fld id="{984B6488-CAF1-8142-B9DB-9CD3EBCD2A8E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4" tIns="48327" rIns="96654" bIns="48327" numCol="1" anchor="t" anchorCtr="0" compatLnSpc="1">
            <a:prstTxWarp prst="textNoShape">
              <a:avLst/>
            </a:prstTxWarp>
          </a:bodyPr>
          <a:lstStyle>
            <a:lvl1pPr defTabSz="966788">
              <a:defRPr sz="1200"/>
            </a:lvl1pPr>
          </a:lstStyle>
          <a:p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4963" y="0"/>
            <a:ext cx="3170237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4" tIns="48327" rIns="96654" bIns="48327" numCol="1" anchor="t" anchorCtr="0" compatLnSpc="1">
            <a:prstTxWarp prst="textNoShape">
              <a:avLst/>
            </a:prstTxWarp>
          </a:bodyPr>
          <a:lstStyle>
            <a:lvl1pPr algn="r" defTabSz="966788">
              <a:defRPr sz="1200"/>
            </a:lvl1pPr>
          </a:lstStyle>
          <a:p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60475" y="720725"/>
            <a:ext cx="4799013" cy="35988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6313" y="4560888"/>
            <a:ext cx="5362575" cy="431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4" tIns="48327" rIns="96654" bIns="4832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188"/>
            <a:ext cx="3170238" cy="48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4" tIns="48327" rIns="96654" bIns="48327" numCol="1" anchor="b" anchorCtr="0" compatLnSpc="1">
            <a:prstTxWarp prst="textNoShape">
              <a:avLst/>
            </a:prstTxWarp>
          </a:bodyPr>
          <a:lstStyle>
            <a:lvl1pPr defTabSz="966788">
              <a:defRPr sz="1200"/>
            </a:lvl1pPr>
          </a:lstStyle>
          <a:p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4963" y="9120188"/>
            <a:ext cx="3170237" cy="48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4" tIns="48327" rIns="96654" bIns="48327" numCol="1" anchor="b" anchorCtr="0" compatLnSpc="1">
            <a:prstTxWarp prst="textNoShape">
              <a:avLst/>
            </a:prstTxWarp>
          </a:bodyPr>
          <a:lstStyle>
            <a:lvl1pPr algn="r" defTabSz="966788">
              <a:defRPr sz="1200"/>
            </a:lvl1pPr>
          </a:lstStyle>
          <a:p>
            <a:fld id="{BA64273A-B77E-A242-8F6F-106BDA270B6A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2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2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_rels/notesSlide2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8.xml"/></Relationships>
</file>

<file path=ppt/notesSlides/_rels/notesSlide2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9.xml"/></Relationships>
</file>

<file path=ppt/notesSlides/_rels/notesSlide2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0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1.xml"/></Relationships>
</file>

<file path=ppt/notesSlides/_rels/notesSlide3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2.xml"/></Relationships>
</file>

<file path=ppt/notesSlides/_rels/notesSlide3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3.xml"/></Relationships>
</file>

<file path=ppt/notesSlides/_rels/notesSlide3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4.xml"/></Relationships>
</file>

<file path=ppt/notesSlides/_rels/notesSlide3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5.xml"/></Relationships>
</file>

<file path=ppt/notesSlides/_rels/notesSlide3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6.xml"/></Relationships>
</file>

<file path=ppt/notesSlides/_rels/notesSlide3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7.xml"/></Relationships>
</file>

<file path=ppt/notesSlides/_rels/notesSlide3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8.xml"/></Relationships>
</file>

<file path=ppt/notesSlides/_rels/notesSlide3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9.xml"/></Relationships>
</file>

<file path=ppt/notesSlides/_rels/notesSlide3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0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1.xml"/></Relationships>
</file>

<file path=ppt/notesSlides/_rels/notesSlide4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2.xml"/></Relationships>
</file>

<file path=ppt/notesSlides/_rels/notesSlide4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3.xml"/></Relationships>
</file>

<file path=ppt/notesSlides/_rels/notesSlide4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5.xml"/></Relationships>
</file>

<file path=ppt/notesSlides/_rels/notesSlide4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6.xml"/></Relationships>
</file>

<file path=ppt/notesSlides/_rels/notesSlide4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7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9CB3338-ADE3-704D-9972-F50EE2EF2701}" type="slidenum">
              <a:rPr lang="en-US"/>
              <a:pPr/>
              <a:t>1</a:t>
            </a:fld>
            <a:endParaRPr lang="en-US"/>
          </a:p>
        </p:txBody>
      </p:sp>
      <p:sp>
        <p:nvSpPr>
          <p:cNvPr id="80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533EC4C-7E40-C04A-8441-430D068C3A72}" type="slidenum">
              <a:rPr lang="en-US"/>
              <a:pPr/>
              <a:t>11</a:t>
            </a:fld>
            <a:endParaRPr lang="en-US"/>
          </a:p>
        </p:txBody>
      </p:sp>
      <p:sp>
        <p:nvSpPr>
          <p:cNvPr id="901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01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72BC88B-0AEE-0044-A20D-CA1DB8807302}" type="slidenum">
              <a:rPr lang="en-US"/>
              <a:pPr/>
              <a:t>12</a:t>
            </a:fld>
            <a:endParaRPr lang="en-US"/>
          </a:p>
        </p:txBody>
      </p:sp>
      <p:sp>
        <p:nvSpPr>
          <p:cNvPr id="911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1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CAEFD08-C1FF-5E4A-AFF2-F9CFD6E2A9E5}" type="slidenum">
              <a:rPr lang="en-US"/>
              <a:pPr/>
              <a:t>13</a:t>
            </a:fld>
            <a:endParaRPr lang="en-US"/>
          </a:p>
        </p:txBody>
      </p:sp>
      <p:sp>
        <p:nvSpPr>
          <p:cNvPr id="921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EE38C68-4969-AA41-8122-5524CE48B9FE}" type="slidenum">
              <a:rPr lang="en-US"/>
              <a:pPr/>
              <a:t>14</a:t>
            </a:fld>
            <a:endParaRPr lang="en-US"/>
          </a:p>
        </p:txBody>
      </p:sp>
      <p:sp>
        <p:nvSpPr>
          <p:cNvPr id="931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31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03C597B-0835-874D-9435-6988988C8D8D}" type="slidenum">
              <a:rPr lang="en-US"/>
              <a:pPr/>
              <a:t>15</a:t>
            </a:fld>
            <a:endParaRPr lang="en-US"/>
          </a:p>
        </p:txBody>
      </p:sp>
      <p:sp>
        <p:nvSpPr>
          <p:cNvPr id="942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42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F610862-41D6-EF42-B066-EBD6E18BFE9A}" type="slidenum">
              <a:rPr lang="en-US"/>
              <a:pPr/>
              <a:t>16</a:t>
            </a:fld>
            <a:endParaRPr lang="en-US"/>
          </a:p>
        </p:txBody>
      </p:sp>
      <p:sp>
        <p:nvSpPr>
          <p:cNvPr id="952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52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E4A7C61-6348-9E4F-9D3D-90CB3AB69706}" type="slidenum">
              <a:rPr lang="en-US"/>
              <a:pPr/>
              <a:t>17</a:t>
            </a:fld>
            <a:endParaRPr lang="en-US"/>
          </a:p>
        </p:txBody>
      </p:sp>
      <p:sp>
        <p:nvSpPr>
          <p:cNvPr id="962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1D482E5-5D14-2A49-BA0E-B7A24FAA51D2}" type="slidenum">
              <a:rPr lang="en-US"/>
              <a:pPr/>
              <a:t>18</a:t>
            </a:fld>
            <a:endParaRPr lang="en-US"/>
          </a:p>
        </p:txBody>
      </p:sp>
      <p:sp>
        <p:nvSpPr>
          <p:cNvPr id="972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72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8BAA69E-5A82-FE42-92D4-8D68D21B97C9}" type="slidenum">
              <a:rPr lang="en-US"/>
              <a:pPr/>
              <a:t>19</a:t>
            </a:fld>
            <a:endParaRPr lang="en-US"/>
          </a:p>
        </p:txBody>
      </p:sp>
      <p:sp>
        <p:nvSpPr>
          <p:cNvPr id="983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83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983C35C-55AA-084A-9E7C-47CDFB7BF254}" type="slidenum">
              <a:rPr lang="en-US"/>
              <a:pPr/>
              <a:t>20</a:t>
            </a:fld>
            <a:endParaRPr lang="en-US"/>
          </a:p>
        </p:txBody>
      </p:sp>
      <p:sp>
        <p:nvSpPr>
          <p:cNvPr id="993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93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0FB0853-30D4-D541-8629-B42F3A5B9B96}" type="slidenum">
              <a:rPr lang="en-US"/>
              <a:pPr/>
              <a:t>2</a:t>
            </a:fld>
            <a:endParaRPr lang="en-US"/>
          </a:p>
        </p:txBody>
      </p:sp>
      <p:sp>
        <p:nvSpPr>
          <p:cNvPr id="819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A688411-1C9B-3141-B9FB-46E8053F99B1}" type="slidenum">
              <a:rPr lang="en-US"/>
              <a:pPr/>
              <a:t>21</a:t>
            </a:fld>
            <a:endParaRPr lang="en-US"/>
          </a:p>
        </p:txBody>
      </p:sp>
      <p:sp>
        <p:nvSpPr>
          <p:cNvPr id="1003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03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C917C5C-3147-6F4A-B475-4C5DA7AD77FD}" type="slidenum">
              <a:rPr lang="en-US"/>
              <a:pPr/>
              <a:t>22</a:t>
            </a:fld>
            <a:endParaRPr lang="en-US"/>
          </a:p>
        </p:txBody>
      </p:sp>
      <p:sp>
        <p:nvSpPr>
          <p:cNvPr id="1013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13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961D64A-D808-9B47-B4A5-F0361D4F4B4B}" type="slidenum">
              <a:rPr lang="en-US"/>
              <a:pPr/>
              <a:t>23</a:t>
            </a:fld>
            <a:endParaRPr lang="en-US"/>
          </a:p>
        </p:txBody>
      </p:sp>
      <p:sp>
        <p:nvSpPr>
          <p:cNvPr id="1024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31178AD-A66E-7747-8604-85790C7853DF}" type="slidenum">
              <a:rPr lang="en-US"/>
              <a:pPr/>
              <a:t>24</a:t>
            </a:fld>
            <a:endParaRPr lang="en-US"/>
          </a:p>
        </p:txBody>
      </p:sp>
      <p:sp>
        <p:nvSpPr>
          <p:cNvPr id="1034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34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91EE563-EF33-AC44-B85E-C4843BA52AF1}" type="slidenum">
              <a:rPr lang="en-US"/>
              <a:pPr/>
              <a:t>25</a:t>
            </a:fld>
            <a:endParaRPr lang="en-US"/>
          </a:p>
        </p:txBody>
      </p:sp>
      <p:sp>
        <p:nvSpPr>
          <p:cNvPr id="1044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44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06C3D16-C05E-1C42-BD75-4877FC890167}" type="slidenum">
              <a:rPr lang="en-US"/>
              <a:pPr/>
              <a:t>26</a:t>
            </a:fld>
            <a:endParaRPr lang="en-US"/>
          </a:p>
        </p:txBody>
      </p:sp>
      <p:sp>
        <p:nvSpPr>
          <p:cNvPr id="1054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54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DC336B4-7BA7-7C43-B803-BEA6614FB670}" type="slidenum">
              <a:rPr lang="en-US"/>
              <a:pPr/>
              <a:t>27</a:t>
            </a:fld>
            <a:endParaRPr lang="en-US"/>
          </a:p>
        </p:txBody>
      </p:sp>
      <p:sp>
        <p:nvSpPr>
          <p:cNvPr id="1064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64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3B38B37-04A5-8C42-B535-D65853B4FCCC}" type="slidenum">
              <a:rPr lang="en-US"/>
              <a:pPr/>
              <a:t>28</a:t>
            </a:fld>
            <a:endParaRPr lang="en-US"/>
          </a:p>
        </p:txBody>
      </p:sp>
      <p:sp>
        <p:nvSpPr>
          <p:cNvPr id="1075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75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AEBBD23-9EC0-CE4C-A7C3-8258ED779A29}" type="slidenum">
              <a:rPr lang="en-US"/>
              <a:pPr/>
              <a:t>29</a:t>
            </a:fld>
            <a:endParaRPr lang="en-US"/>
          </a:p>
        </p:txBody>
      </p:sp>
      <p:sp>
        <p:nvSpPr>
          <p:cNvPr id="1085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85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DAFB3D3-EA5C-4443-99E4-8E6610F68E34}" type="slidenum">
              <a:rPr lang="en-US"/>
              <a:pPr/>
              <a:t>30</a:t>
            </a:fld>
            <a:endParaRPr lang="en-US"/>
          </a:p>
        </p:txBody>
      </p:sp>
      <p:sp>
        <p:nvSpPr>
          <p:cNvPr id="1095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95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F318D2A-CADB-884C-BBD0-3CA9098B4ECF}" type="slidenum">
              <a:rPr lang="en-US"/>
              <a:pPr/>
              <a:t>3</a:t>
            </a:fld>
            <a:endParaRPr lang="en-US"/>
          </a:p>
        </p:txBody>
      </p:sp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B395851-E2D0-F248-B9B5-34FBE3C4D71B}" type="slidenum">
              <a:rPr lang="en-US"/>
              <a:pPr/>
              <a:t>31</a:t>
            </a:fld>
            <a:endParaRPr lang="en-US"/>
          </a:p>
        </p:txBody>
      </p:sp>
      <p:sp>
        <p:nvSpPr>
          <p:cNvPr id="144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4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E476B67-957B-2547-9DD4-3BA5F5FFB73E}" type="slidenum">
              <a:rPr lang="en-US"/>
              <a:pPr/>
              <a:t>32</a:t>
            </a:fld>
            <a:endParaRPr lang="en-US"/>
          </a:p>
        </p:txBody>
      </p:sp>
      <p:sp>
        <p:nvSpPr>
          <p:cNvPr id="146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6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4B5E7DB-AAC7-5249-B377-6F3401CED4A9}" type="slidenum">
              <a:rPr lang="en-US"/>
              <a:pPr/>
              <a:t>33</a:t>
            </a:fld>
            <a:endParaRPr lang="en-US"/>
          </a:p>
        </p:txBody>
      </p:sp>
      <p:sp>
        <p:nvSpPr>
          <p:cNvPr id="1105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05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3BC06FA-80B3-CF40-9DAF-0B0E9DECC8D8}" type="slidenum">
              <a:rPr lang="en-US"/>
              <a:pPr/>
              <a:t>34</a:t>
            </a:fld>
            <a:endParaRPr lang="en-US"/>
          </a:p>
        </p:txBody>
      </p:sp>
      <p:sp>
        <p:nvSpPr>
          <p:cNvPr id="1116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16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3E5EA17-7599-B54C-BFE4-3C646DCD393B}" type="slidenum">
              <a:rPr lang="en-US"/>
              <a:pPr/>
              <a:t>35</a:t>
            </a:fld>
            <a:endParaRPr lang="en-US"/>
          </a:p>
        </p:txBody>
      </p:sp>
      <p:sp>
        <p:nvSpPr>
          <p:cNvPr id="1126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5B8532B-049D-0848-A72F-4E2D4CFFEF86}" type="slidenum">
              <a:rPr lang="en-US"/>
              <a:pPr/>
              <a:t>36</a:t>
            </a:fld>
            <a:endParaRPr lang="en-US"/>
          </a:p>
        </p:txBody>
      </p:sp>
      <p:sp>
        <p:nvSpPr>
          <p:cNvPr id="1136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8F6DDFB-B89D-9A4B-8A5E-CE467E146CC1}" type="slidenum">
              <a:rPr lang="en-US"/>
              <a:pPr/>
              <a:t>37</a:t>
            </a:fld>
            <a:endParaRPr lang="en-US"/>
          </a:p>
        </p:txBody>
      </p:sp>
      <p:sp>
        <p:nvSpPr>
          <p:cNvPr id="1167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67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A89F22D-1D05-9F48-8053-6D134343F818}" type="slidenum">
              <a:rPr lang="en-US"/>
              <a:pPr/>
              <a:t>38</a:t>
            </a:fld>
            <a:endParaRPr lang="en-US"/>
          </a:p>
        </p:txBody>
      </p:sp>
      <p:sp>
        <p:nvSpPr>
          <p:cNvPr id="1177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77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81D59D8-3F21-2544-A0E0-06EFE4CE2C95}" type="slidenum">
              <a:rPr lang="en-US"/>
              <a:pPr/>
              <a:t>39</a:t>
            </a:fld>
            <a:endParaRPr lang="en-US"/>
          </a:p>
        </p:txBody>
      </p:sp>
      <p:sp>
        <p:nvSpPr>
          <p:cNvPr id="1187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87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B6FC184-55C7-734B-8562-C481DD1B2290}" type="slidenum">
              <a:rPr lang="en-US"/>
              <a:pPr/>
              <a:t>40</a:t>
            </a:fld>
            <a:endParaRPr lang="en-US"/>
          </a:p>
        </p:txBody>
      </p:sp>
      <p:sp>
        <p:nvSpPr>
          <p:cNvPr id="1198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98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2734A90-AC47-2E49-9187-E90E7CA308B6}" type="slidenum">
              <a:rPr lang="en-US"/>
              <a:pPr/>
              <a:t>4</a:t>
            </a:fld>
            <a:endParaRPr lang="en-US"/>
          </a:p>
        </p:txBody>
      </p:sp>
      <p:sp>
        <p:nvSpPr>
          <p:cNvPr id="839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DD47678-DCF1-8640-A1C6-CFBBEE480EF9}" type="slidenum">
              <a:rPr lang="en-US"/>
              <a:pPr/>
              <a:t>41</a:t>
            </a:fld>
            <a:endParaRPr lang="en-US"/>
          </a:p>
        </p:txBody>
      </p:sp>
      <p:sp>
        <p:nvSpPr>
          <p:cNvPr id="1208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08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F4602CA-D118-294E-A00D-DC7FF747A081}" type="slidenum">
              <a:rPr lang="en-US"/>
              <a:pPr/>
              <a:t>42</a:t>
            </a:fld>
            <a:endParaRPr lang="en-US"/>
          </a:p>
        </p:txBody>
      </p:sp>
      <p:sp>
        <p:nvSpPr>
          <p:cNvPr id="1218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18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1934292-DEA3-1348-8119-411E7A8023E6}" type="slidenum">
              <a:rPr lang="en-US"/>
              <a:pPr/>
              <a:t>43</a:t>
            </a:fld>
            <a:endParaRPr lang="en-US"/>
          </a:p>
        </p:txBody>
      </p:sp>
      <p:sp>
        <p:nvSpPr>
          <p:cNvPr id="1228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8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7ADB70E-78A0-B64A-8F15-45794F0C3C33}" type="slidenum">
              <a:rPr lang="en-US"/>
              <a:pPr/>
              <a:t>45</a:t>
            </a:fld>
            <a:endParaRPr lang="en-US"/>
          </a:p>
        </p:txBody>
      </p:sp>
      <p:sp>
        <p:nvSpPr>
          <p:cNvPr id="135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5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F11B28A-8C4C-BB42-B19D-5153613233EB}" type="slidenum">
              <a:rPr lang="en-US"/>
              <a:pPr/>
              <a:t>46</a:t>
            </a:fld>
            <a:endParaRPr lang="en-US"/>
          </a:p>
        </p:txBody>
      </p:sp>
      <p:sp>
        <p:nvSpPr>
          <p:cNvPr id="1372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7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2780EDF-47CE-5E41-B0E2-D6CE4E014AC8}" type="slidenum">
              <a:rPr lang="en-US"/>
              <a:pPr/>
              <a:t>47</a:t>
            </a:fld>
            <a:endParaRPr lang="en-US"/>
          </a:p>
        </p:txBody>
      </p:sp>
      <p:sp>
        <p:nvSpPr>
          <p:cNvPr id="136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6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8A238E8-D43C-944A-8B49-D74039F56537}" type="slidenum">
              <a:rPr lang="en-US"/>
              <a:pPr/>
              <a:t>5</a:t>
            </a:fld>
            <a:endParaRPr lang="en-US"/>
          </a:p>
        </p:txBody>
      </p:sp>
      <p:sp>
        <p:nvSpPr>
          <p:cNvPr id="84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0A15E42-1F42-3A43-86CE-2C1B501CE3D0}" type="slidenum">
              <a:rPr lang="en-US"/>
              <a:pPr/>
              <a:t>6</a:t>
            </a:fld>
            <a:endParaRPr lang="en-US"/>
          </a:p>
        </p:txBody>
      </p:sp>
      <p:sp>
        <p:nvSpPr>
          <p:cNvPr id="86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FC5DA40-EC30-304E-9B4A-5678F1A394A1}" type="slidenum">
              <a:rPr lang="en-US"/>
              <a:pPr/>
              <a:t>7</a:t>
            </a:fld>
            <a:endParaRPr lang="en-US"/>
          </a:p>
        </p:txBody>
      </p:sp>
      <p:sp>
        <p:nvSpPr>
          <p:cNvPr id="870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0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0777C94-FE7F-8746-8FBC-503D1E5AA672}" type="slidenum">
              <a:rPr lang="en-US"/>
              <a:pPr/>
              <a:t>9</a:t>
            </a:fld>
            <a:endParaRPr lang="en-US"/>
          </a:p>
        </p:txBody>
      </p:sp>
      <p:sp>
        <p:nvSpPr>
          <p:cNvPr id="880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80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9DAD58E-AB8C-C949-A874-F2292CEBB70D}" type="slidenum">
              <a:rPr lang="en-US"/>
              <a:pPr/>
              <a:t>10</a:t>
            </a:fld>
            <a:endParaRPr lang="en-US"/>
          </a:p>
        </p:txBody>
      </p:sp>
      <p:sp>
        <p:nvSpPr>
          <p:cNvPr id="89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Penn ESE353 Spring 2015 -- DeHon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B17DDE28-0107-5547-B769-35FA00836D3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Penn ESE353 Spring 2015 -- DeHon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55CC1E7B-71E3-8649-9453-CCA8C51C942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Penn ESE353 Spring 2015 -- DeHon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6A103954-0C2E-D64A-92E8-E11B94FA2E8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Penn ESE353 Spring 2015 -- DeHon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9ED70AFD-63AC-2747-A044-C621B2B93FA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Penn ESE353 Spring 2015 -- DeHon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C31C72EC-146D-D84E-AF41-E75D4610C14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Penn ESE353 Spring 2015 -- DeHon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D5501228-0207-F448-B6F0-AB34C281E07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Penn ESE353 Spring 2015 -- DeHon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97E1AF4D-E4BC-4B47-9222-F2969743298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Penn ESE353 Spring 2015 -- DeHon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40258E6F-96FD-E04B-9A7F-6243959699F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Penn ESE353 Spring 2015 -- DeHon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17B3F644-718E-724F-9ED1-2097D34106F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Penn ESE353 Spring 2015 -- DeHon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F9090F97-3BB0-D748-80D3-A6E1260A05E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Penn ESE353 Spring 2015 -- DeHon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0CC5921E-14FE-BF46-9634-D0B93BD2909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0" y="6477000"/>
            <a:ext cx="3505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chemeClr val="accent2"/>
                </a:solidFill>
                <a:latin typeface="+mn-lt"/>
              </a:defRPr>
            </a:lvl1pPr>
          </a:lstStyle>
          <a:p>
            <a:r>
              <a:rPr lang="en-US" smtClean="0"/>
              <a:t>Penn ESE353 Spring 2015 -- DeHon</a:t>
            </a: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390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800">
                <a:latin typeface="+mn-lt"/>
              </a:defRPr>
            </a:lvl1pPr>
          </a:lstStyle>
          <a:p>
            <a:fld id="{93E39937-110D-D64B-9D8D-3A80608829F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ＭＳ Ｐゴシック" charset="-128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ＭＳ Ｐゴシック" charset="-128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ＭＳ Ｐゴシック" charset="-128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ＭＳ Ｐゴシック" charset="-128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9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5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9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0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3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33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34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35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6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9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40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41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3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4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ESE353 Spring 2015 -- DeHon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AB531-7538-F740-B182-A9BE0D64A4AC}" type="slidenum">
              <a:rPr lang="en-US"/>
              <a:pPr/>
              <a:t>1</a:t>
            </a:fld>
            <a:endParaRPr lang="en-US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533400"/>
            <a:ext cx="7772400" cy="1143000"/>
          </a:xfrm>
        </p:spPr>
        <p:txBody>
          <a:bodyPr/>
          <a:lstStyle/>
          <a:p>
            <a:r>
              <a:rPr lang="en-US"/>
              <a:t>ESE535:</a:t>
            </a:r>
            <a:br>
              <a:rPr lang="en-US"/>
            </a:br>
            <a:r>
              <a:rPr lang="en-US"/>
              <a:t>Electronic Design Automation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429000"/>
            <a:ext cx="6400800" cy="1752600"/>
          </a:xfrm>
        </p:spPr>
        <p:txBody>
          <a:bodyPr/>
          <a:lstStyle/>
          <a:p>
            <a:r>
              <a:rPr lang="en-US" dirty="0"/>
              <a:t>Day</a:t>
            </a:r>
            <a:r>
              <a:rPr lang="en-US" dirty="0" smtClean="0"/>
              <a:t> </a:t>
            </a:r>
            <a:r>
              <a:rPr lang="en-US" dirty="0" smtClean="0"/>
              <a:t>22:  </a:t>
            </a:r>
            <a:r>
              <a:rPr lang="en-US" dirty="0" smtClean="0"/>
              <a:t>April</a:t>
            </a:r>
            <a:r>
              <a:rPr lang="en-US" dirty="0" smtClean="0"/>
              <a:t> 15, 2015</a:t>
            </a:r>
          </a:p>
          <a:p>
            <a:r>
              <a:rPr lang="en-US" dirty="0"/>
              <a:t>Multi-level Synthesis</a:t>
            </a:r>
          </a:p>
        </p:txBody>
      </p:sp>
      <p:pic>
        <p:nvPicPr>
          <p:cNvPr id="2053" name="Picture 5" descr="penn_logo_noname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191250" y="6038850"/>
            <a:ext cx="2952750" cy="8191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ESE353 Spring 2015 -- DeHon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CF8CA9-35CF-6746-97C2-A425D7AE7558}" type="slidenum">
              <a:rPr lang="en-US"/>
              <a:pPr/>
              <a:t>10</a:t>
            </a:fld>
            <a:endParaRPr lang="en-US"/>
          </a:p>
        </p:txBody>
      </p:sp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Multi-level Transformations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Decomposition</a:t>
            </a:r>
          </a:p>
          <a:p>
            <a:r>
              <a:rPr lang="en-US" dirty="0"/>
              <a:t>Extraction</a:t>
            </a:r>
          </a:p>
          <a:p>
            <a:r>
              <a:rPr lang="en-US" dirty="0"/>
              <a:t>Factoring</a:t>
            </a:r>
          </a:p>
          <a:p>
            <a:r>
              <a:rPr lang="en-US" dirty="0"/>
              <a:t>Substitution</a:t>
            </a:r>
          </a:p>
          <a:p>
            <a:r>
              <a:rPr lang="en-US" dirty="0"/>
              <a:t>Collapsing</a:t>
            </a:r>
            <a:endParaRPr lang="en-US" dirty="0" smtClean="0"/>
          </a:p>
          <a:p>
            <a:pPr>
              <a:buNone/>
            </a:pPr>
            <a:endParaRPr lang="en-US" sz="2400" dirty="0" smtClean="0">
              <a:solidFill>
                <a:srgbClr val="CC0099"/>
              </a:solidFill>
            </a:endParaRPr>
          </a:p>
          <a:p>
            <a:pPr>
              <a:buNone/>
            </a:pPr>
            <a:endParaRPr lang="en-US" sz="2400" dirty="0">
              <a:solidFill>
                <a:srgbClr val="CC0099"/>
              </a:solidFill>
            </a:endParaRPr>
          </a:p>
          <a:p>
            <a:pPr>
              <a:buNone/>
            </a:pPr>
            <a:r>
              <a:rPr lang="en-US" sz="2400" dirty="0" smtClean="0">
                <a:solidFill>
                  <a:srgbClr val="CC0099"/>
                </a:solidFill>
              </a:rPr>
              <a:t>[</a:t>
            </a:r>
            <a:r>
              <a:rPr lang="en-US" sz="2400" dirty="0">
                <a:solidFill>
                  <a:srgbClr val="CC0099"/>
                </a:solidFill>
              </a:rPr>
              <a:t>copy these to board so stay up as we move forward]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ESE353 Spring 2015 -- DeHon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2F1AB-A5C7-6948-8EAB-B6EA8A6855E2}" type="slidenum">
              <a:rPr lang="en-US"/>
              <a:pPr/>
              <a:t>11</a:t>
            </a:fld>
            <a:endParaRPr lang="en-US"/>
          </a:p>
        </p:txBody>
      </p:sp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Decomposition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F=abc+abd+/a/c/d+/b/c/d</a:t>
            </a:r>
          </a:p>
          <a:p>
            <a:pPr lvl="1"/>
            <a:endParaRPr lang="en-US"/>
          </a:p>
          <a:p>
            <a:r>
              <a:rPr lang="en-US"/>
              <a:t>F=XY+/X/Y</a:t>
            </a:r>
          </a:p>
          <a:p>
            <a:r>
              <a:rPr lang="en-US"/>
              <a:t>X=ab</a:t>
            </a:r>
          </a:p>
          <a:p>
            <a:r>
              <a:rPr lang="en-US"/>
              <a:t>Y=c+d</a:t>
            </a:r>
          </a:p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ESE353 Spring 2015 -- DeHon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7F65E1-8D75-B04E-A23E-1C42212734A5}" type="slidenum">
              <a:rPr lang="en-US"/>
              <a:pPr/>
              <a:t>12</a:t>
            </a:fld>
            <a:endParaRPr lang="en-US"/>
          </a:p>
        </p:txBody>
      </p:sp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Decomposition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 dirty="0"/>
              <a:t>F=</a:t>
            </a:r>
            <a:r>
              <a:rPr lang="en-US" sz="2800" dirty="0" err="1"/>
              <a:t>abc+abd+/a/c/d+/b/c/d</a:t>
            </a:r>
            <a:endParaRPr lang="en-US" sz="2800" dirty="0"/>
          </a:p>
          <a:p>
            <a:pPr lvl="1"/>
            <a:r>
              <a:rPr lang="en-US" sz="2400" dirty="0"/>
              <a:t>4 3-input + 1 4-</a:t>
            </a:r>
            <a:r>
              <a:rPr lang="en-US" sz="2400" dirty="0" smtClean="0"/>
              <a:t>input </a:t>
            </a:r>
            <a:r>
              <a:rPr lang="en-US" sz="2400" dirty="0" err="1" smtClean="0">
                <a:sym typeface="Wingdings"/>
              </a:rPr>
              <a:t></a:t>
            </a:r>
            <a:r>
              <a:rPr lang="en-US" sz="2400" dirty="0" smtClean="0"/>
              <a:t> </a:t>
            </a:r>
            <a:r>
              <a:rPr lang="en-US" sz="2400" dirty="0" smtClean="0">
                <a:solidFill>
                  <a:srgbClr val="3333CC"/>
                </a:solidFill>
              </a:rPr>
              <a:t>11 2-input gates</a:t>
            </a:r>
          </a:p>
          <a:p>
            <a:r>
              <a:rPr lang="en-US" sz="2800" dirty="0">
                <a:solidFill>
                  <a:schemeClr val="tx2"/>
                </a:solidFill>
              </a:rPr>
              <a:t>F=XY+/X/Y</a:t>
            </a:r>
          </a:p>
          <a:p>
            <a:r>
              <a:rPr lang="en-US" sz="2800" dirty="0"/>
              <a:t>X=</a:t>
            </a:r>
            <a:r>
              <a:rPr lang="en-US" sz="2800" dirty="0" err="1"/>
              <a:t>ab</a:t>
            </a:r>
            <a:endParaRPr lang="en-US" sz="2800" dirty="0"/>
          </a:p>
          <a:p>
            <a:r>
              <a:rPr lang="en-US" sz="2800" dirty="0"/>
              <a:t>Y=</a:t>
            </a:r>
            <a:r>
              <a:rPr lang="en-US" sz="2800" dirty="0" err="1"/>
              <a:t>c+d</a:t>
            </a:r>
            <a:endParaRPr lang="en-US" sz="2800" dirty="0"/>
          </a:p>
          <a:p>
            <a:pPr lvl="1"/>
            <a:r>
              <a:rPr lang="en-US" sz="2400" dirty="0">
                <a:solidFill>
                  <a:schemeClr val="accent2"/>
                </a:solidFill>
              </a:rPr>
              <a:t>5 2-input gates</a:t>
            </a:r>
          </a:p>
          <a:p>
            <a:pPr lvl="1"/>
            <a:endParaRPr lang="en-US" sz="2400" dirty="0"/>
          </a:p>
          <a:p>
            <a:r>
              <a:rPr lang="en-US" sz="2800" dirty="0"/>
              <a:t>Note: use X and /X, use at multiple places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ESE353 Spring 2015 -- DeHon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8053EA-E019-DD46-9532-9D9716CE4409}" type="slidenum">
              <a:rPr lang="en-US"/>
              <a:pPr/>
              <a:t>13</a:t>
            </a:fld>
            <a:endParaRPr lang="en-US"/>
          </a:p>
        </p:txBody>
      </p:sp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Extraction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en-US"/>
              <a:t>F=(a+b)cd+e</a:t>
            </a:r>
          </a:p>
          <a:p>
            <a:r>
              <a:rPr lang="en-US"/>
              <a:t>G=(a+b)/e</a:t>
            </a:r>
          </a:p>
          <a:p>
            <a:r>
              <a:rPr lang="en-US"/>
              <a:t>H=cde</a:t>
            </a:r>
          </a:p>
        </p:txBody>
      </p:sp>
      <p:sp>
        <p:nvSpPr>
          <p:cNvPr id="18436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/>
              <a:t>F=XY+e</a:t>
            </a:r>
          </a:p>
          <a:p>
            <a:r>
              <a:rPr lang="en-US"/>
              <a:t>G=X/e</a:t>
            </a:r>
          </a:p>
          <a:p>
            <a:r>
              <a:rPr lang="en-US"/>
              <a:t>H=Ye</a:t>
            </a:r>
          </a:p>
          <a:p>
            <a:r>
              <a:rPr lang="en-US"/>
              <a:t>X=a+b</a:t>
            </a:r>
          </a:p>
          <a:p>
            <a:r>
              <a:rPr lang="en-US"/>
              <a:t>Y=cd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ESE353 Spring 2015 -- DeHon</a:t>
            </a:r>
            <a:endParaRPr lang="en-US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CC4D3B-BAFC-BC4D-8E4C-45B45274B7DE}" type="slidenum">
              <a:rPr lang="en-US"/>
              <a:pPr/>
              <a:t>14</a:t>
            </a:fld>
            <a:endParaRPr lang="en-US"/>
          </a:p>
        </p:txBody>
      </p:sp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Extraction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en-US" dirty="0"/>
              <a:t>F=(</a:t>
            </a:r>
            <a:r>
              <a:rPr lang="en-US" dirty="0" err="1"/>
              <a:t>a+b)cd+e</a:t>
            </a:r>
            <a:endParaRPr lang="en-US" dirty="0"/>
          </a:p>
          <a:p>
            <a:r>
              <a:rPr lang="en-US" dirty="0"/>
              <a:t>G=(</a:t>
            </a:r>
            <a:r>
              <a:rPr lang="en-US" dirty="0" err="1"/>
              <a:t>a+b)/e</a:t>
            </a:r>
            <a:endParaRPr lang="en-US" dirty="0"/>
          </a:p>
          <a:p>
            <a:r>
              <a:rPr lang="en-US" dirty="0"/>
              <a:t>H=</a:t>
            </a:r>
            <a:r>
              <a:rPr lang="en-US" dirty="0" err="1"/>
              <a:t>cde</a:t>
            </a:r>
            <a:endParaRPr lang="en-US" dirty="0"/>
          </a:p>
          <a:p>
            <a:endParaRPr lang="en-US" dirty="0"/>
          </a:p>
          <a:p>
            <a:r>
              <a:rPr lang="en-US" dirty="0"/>
              <a:t>2-input: 4</a:t>
            </a:r>
          </a:p>
          <a:p>
            <a:r>
              <a:rPr lang="en-US" dirty="0"/>
              <a:t>3-input: </a:t>
            </a:r>
            <a:r>
              <a:rPr lang="en-US" dirty="0" smtClean="0"/>
              <a:t>2</a:t>
            </a:r>
          </a:p>
          <a:p>
            <a:pPr>
              <a:buNone/>
            </a:pPr>
            <a:r>
              <a:rPr lang="en-US" dirty="0" err="1" smtClean="0">
                <a:solidFill>
                  <a:srgbClr val="3333CC"/>
                </a:solidFill>
                <a:sym typeface="Wingdings"/>
              </a:rPr>
              <a:t></a:t>
            </a:r>
            <a:r>
              <a:rPr lang="en-US" dirty="0" smtClean="0">
                <a:solidFill>
                  <a:srgbClr val="3333CC"/>
                </a:solidFill>
                <a:sym typeface="Wingdings"/>
              </a:rPr>
              <a:t> </a:t>
            </a:r>
            <a:r>
              <a:rPr lang="en-US" dirty="0" smtClean="0">
                <a:solidFill>
                  <a:srgbClr val="3333CC"/>
                </a:solidFill>
              </a:rPr>
              <a:t>8 2-input gates</a:t>
            </a:r>
            <a:endParaRPr lang="en-US" dirty="0">
              <a:solidFill>
                <a:srgbClr val="3333CC"/>
              </a:solidFill>
            </a:endParaRPr>
          </a:p>
        </p:txBody>
      </p:sp>
      <p:sp>
        <p:nvSpPr>
          <p:cNvPr id="19460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/>
              <a:t>F=XY+e</a:t>
            </a:r>
          </a:p>
          <a:p>
            <a:r>
              <a:rPr lang="en-US"/>
              <a:t>G=X/e</a:t>
            </a:r>
          </a:p>
          <a:p>
            <a:r>
              <a:rPr lang="en-US"/>
              <a:t>H=Ye</a:t>
            </a:r>
          </a:p>
          <a:p>
            <a:r>
              <a:rPr lang="en-US"/>
              <a:t>X=a+b</a:t>
            </a:r>
          </a:p>
          <a:p>
            <a:r>
              <a:rPr lang="en-US"/>
              <a:t>Y=cd</a:t>
            </a:r>
          </a:p>
          <a:p>
            <a:endParaRPr lang="en-US"/>
          </a:p>
          <a:p>
            <a:r>
              <a:rPr lang="en-US"/>
              <a:t>2-input: 6</a:t>
            </a:r>
          </a:p>
        </p:txBody>
      </p:sp>
      <p:sp>
        <p:nvSpPr>
          <p:cNvPr id="19461" name="Text Box 5"/>
          <p:cNvSpPr txBox="1">
            <a:spLocks noChangeArrowheads="1"/>
          </p:cNvSpPr>
          <p:nvPr/>
        </p:nvSpPr>
        <p:spPr bwMode="auto">
          <a:xfrm>
            <a:off x="0" y="5715000"/>
            <a:ext cx="8840788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3200">
                <a:latin typeface="Arial" charset="0"/>
              </a:rPr>
              <a:t>Common sub-expressions over </a:t>
            </a:r>
            <a:r>
              <a:rPr lang="en-US" sz="3200" b="1">
                <a:latin typeface="Arial" charset="0"/>
              </a:rPr>
              <a:t>multiple output</a:t>
            </a:r>
            <a:endParaRPr lang="en-US" b="1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ESE353 Spring 2015 -- DeHon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83C64-897A-4841-9B23-3DF15DB43B51}" type="slidenum">
              <a:rPr lang="en-US"/>
              <a:pPr/>
              <a:t>15</a:t>
            </a:fld>
            <a:endParaRPr lang="en-US"/>
          </a:p>
        </p:txBody>
      </p:sp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Factoring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F=ac+ad+bc+bd+e</a:t>
            </a:r>
          </a:p>
          <a:p>
            <a:endParaRPr lang="en-US"/>
          </a:p>
          <a:p>
            <a:r>
              <a:rPr lang="en-US"/>
              <a:t>F=(a+b)(c+d)+e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3" grpId="0" build="p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ESE353 Spring 2015 -- DeHon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059278-BACE-FA4B-9BFA-B853A22EDD3B}" type="slidenum">
              <a:rPr lang="en-US"/>
              <a:pPr/>
              <a:t>16</a:t>
            </a:fld>
            <a:endParaRPr lang="en-US"/>
          </a:p>
        </p:txBody>
      </p:sp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Factoring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F=</a:t>
            </a:r>
            <a:r>
              <a:rPr lang="en-US" dirty="0" err="1"/>
              <a:t>ac+ad+bc+bd+e</a:t>
            </a:r>
            <a:endParaRPr lang="en-US" dirty="0"/>
          </a:p>
          <a:p>
            <a:pPr lvl="1"/>
            <a:r>
              <a:rPr lang="en-US" dirty="0"/>
              <a:t>4 2-input, 1 5-</a:t>
            </a:r>
            <a:r>
              <a:rPr lang="en-US" dirty="0" smtClean="0"/>
              <a:t>input </a:t>
            </a:r>
            <a:r>
              <a:rPr lang="en-US" dirty="0" err="1" smtClean="0">
                <a:sym typeface="Wingdings"/>
              </a:rPr>
              <a:t></a:t>
            </a:r>
            <a:r>
              <a:rPr lang="en-US" dirty="0" smtClean="0">
                <a:sym typeface="Wingdings"/>
              </a:rPr>
              <a:t> </a:t>
            </a:r>
            <a:r>
              <a:rPr lang="en-US" dirty="0" smtClean="0">
                <a:solidFill>
                  <a:srgbClr val="3333CC"/>
                </a:solidFill>
                <a:sym typeface="Wingdings"/>
              </a:rPr>
              <a:t>8 2-input gates</a:t>
            </a:r>
            <a:endParaRPr lang="en-US" dirty="0" smtClean="0">
              <a:solidFill>
                <a:srgbClr val="3333CC"/>
              </a:solidFill>
            </a:endParaRPr>
          </a:p>
          <a:p>
            <a:pPr lvl="1"/>
            <a:r>
              <a:rPr lang="en-US" dirty="0"/>
              <a:t>9 literals</a:t>
            </a:r>
          </a:p>
          <a:p>
            <a:r>
              <a:rPr lang="en-US" dirty="0"/>
              <a:t>F=(</a:t>
            </a:r>
            <a:r>
              <a:rPr lang="en-US" dirty="0" err="1"/>
              <a:t>a+b)(c+d)+e</a:t>
            </a:r>
            <a:r>
              <a:rPr lang="en-US" dirty="0"/>
              <a:t>	</a:t>
            </a:r>
          </a:p>
          <a:p>
            <a:pPr lvl="1"/>
            <a:r>
              <a:rPr lang="en-US" dirty="0">
                <a:solidFill>
                  <a:srgbClr val="3333CC"/>
                </a:solidFill>
              </a:rPr>
              <a:t>4 2-input</a:t>
            </a:r>
          </a:p>
          <a:p>
            <a:pPr lvl="1"/>
            <a:r>
              <a:rPr lang="en-US" dirty="0"/>
              <a:t>5 literals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ESE353 Spring 2015 -- DeHon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F8492-605C-9F4C-9F1B-BC70825AC083}" type="slidenum">
              <a:rPr lang="en-US"/>
              <a:pPr/>
              <a:t>17</a:t>
            </a:fld>
            <a:endParaRPr lang="en-US"/>
          </a:p>
        </p:txBody>
      </p:sp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Substitution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 dirty="0"/>
              <a:t>G=</a:t>
            </a:r>
            <a:r>
              <a:rPr lang="en-US" sz="2800" dirty="0" err="1"/>
              <a:t>a+b</a:t>
            </a:r>
            <a:endParaRPr lang="en-US" sz="2800" dirty="0"/>
          </a:p>
          <a:p>
            <a:r>
              <a:rPr lang="en-US" sz="2800" dirty="0"/>
              <a:t>F=</a:t>
            </a:r>
            <a:r>
              <a:rPr lang="en-US" sz="2800" dirty="0" err="1"/>
              <a:t>a+bc</a:t>
            </a:r>
            <a:endParaRPr lang="en-US" sz="2800" dirty="0"/>
          </a:p>
          <a:p>
            <a:endParaRPr lang="en-US" sz="2800" dirty="0"/>
          </a:p>
          <a:p>
            <a:r>
              <a:rPr lang="en-US" sz="2800" dirty="0"/>
              <a:t>Substitute G into F</a:t>
            </a:r>
          </a:p>
          <a:p>
            <a:r>
              <a:rPr lang="en-US" sz="2800" dirty="0"/>
              <a:t>F=</a:t>
            </a:r>
            <a:r>
              <a:rPr lang="en-US" sz="2800" dirty="0" err="1"/>
              <a:t>G(a+c</a:t>
            </a:r>
            <a:r>
              <a:rPr lang="en-US" sz="2800" dirty="0"/>
              <a:t>)</a:t>
            </a:r>
          </a:p>
          <a:p>
            <a:pPr lvl="1"/>
            <a:r>
              <a:rPr lang="en-US" sz="2400" dirty="0"/>
              <a:t>(verify) F=(</a:t>
            </a:r>
            <a:r>
              <a:rPr lang="en-US" sz="2400" dirty="0" err="1"/>
              <a:t>a+b)(a+c</a:t>
            </a:r>
            <a:r>
              <a:rPr lang="en-US" sz="2400" dirty="0"/>
              <a:t>)=</a:t>
            </a:r>
            <a:r>
              <a:rPr lang="en-US" sz="2400" dirty="0" err="1"/>
              <a:t>aa+ab+ac+bc</a:t>
            </a:r>
            <a:r>
              <a:rPr lang="en-US" sz="2400" dirty="0"/>
              <a:t>=</a:t>
            </a:r>
            <a:r>
              <a:rPr lang="en-US" sz="2400" dirty="0" err="1"/>
              <a:t>a+bc</a:t>
            </a:r>
            <a:endParaRPr lang="en-US" sz="2400" dirty="0"/>
          </a:p>
          <a:p>
            <a:pPr lvl="1"/>
            <a:endParaRPr lang="en-US" sz="2400" dirty="0"/>
          </a:p>
          <a:p>
            <a:r>
              <a:rPr lang="en-US" sz="2800" dirty="0"/>
              <a:t>useful if also have H=</a:t>
            </a:r>
            <a:r>
              <a:rPr lang="en-US" sz="2800" dirty="0" err="1"/>
              <a:t>a+</a:t>
            </a:r>
            <a:r>
              <a:rPr lang="en-US" sz="2800" dirty="0" err="1" smtClean="0"/>
              <a:t>c</a:t>
            </a:r>
            <a:r>
              <a:rPr lang="en-US" sz="2800" dirty="0" smtClean="0"/>
              <a:t>, then F</a:t>
            </a:r>
            <a:r>
              <a:rPr lang="en-US" sz="2800" dirty="0"/>
              <a:t>=</a:t>
            </a:r>
            <a:r>
              <a:rPr lang="en-US" sz="2800" dirty="0" smtClean="0"/>
              <a:t>GH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1" grpId="0" build="p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ESE353 Spring 2015 -- DeHon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F2CE2-24C5-0A40-BCF0-1B82C428EE7D}" type="slidenum">
              <a:rPr lang="en-US"/>
              <a:pPr/>
              <a:t>18</a:t>
            </a:fld>
            <a:endParaRPr lang="en-US"/>
          </a:p>
        </p:txBody>
      </p:sp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Collapsing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 dirty="0"/>
              <a:t>F=</a:t>
            </a:r>
            <a:r>
              <a:rPr lang="en-US" sz="2800" dirty="0" err="1"/>
              <a:t>Ga+/Gb</a:t>
            </a:r>
            <a:endParaRPr lang="en-US" sz="2800" dirty="0"/>
          </a:p>
          <a:p>
            <a:r>
              <a:rPr lang="en-US" sz="2800" dirty="0"/>
              <a:t>G=</a:t>
            </a:r>
            <a:r>
              <a:rPr lang="en-US" sz="2800" dirty="0" err="1"/>
              <a:t>c+d</a:t>
            </a:r>
            <a:endParaRPr lang="en-US" sz="2800" dirty="0"/>
          </a:p>
          <a:p>
            <a:endParaRPr lang="en-US" sz="2800" dirty="0"/>
          </a:p>
          <a:p>
            <a:r>
              <a:rPr lang="en-US" sz="2800" dirty="0"/>
              <a:t>F=</a:t>
            </a:r>
            <a:r>
              <a:rPr lang="en-US" sz="2800" dirty="0" err="1"/>
              <a:t>ac+ad+b/c/d</a:t>
            </a:r>
            <a:endParaRPr lang="en-US" sz="2800" dirty="0"/>
          </a:p>
          <a:p>
            <a:endParaRPr lang="en-US" sz="2800" dirty="0"/>
          </a:p>
          <a:p>
            <a:r>
              <a:rPr lang="en-US" sz="2800" dirty="0"/>
              <a:t>opposite of substitution</a:t>
            </a:r>
          </a:p>
          <a:p>
            <a:pPr lvl="1"/>
            <a:r>
              <a:rPr lang="en-US" sz="2400" dirty="0"/>
              <a:t>sometimes want to collapse and </a:t>
            </a:r>
            <a:r>
              <a:rPr lang="en-US" sz="2400" dirty="0" err="1"/>
              <a:t>refactor</a:t>
            </a:r>
            <a:endParaRPr lang="en-US" sz="2400" dirty="0"/>
          </a:p>
          <a:p>
            <a:pPr lvl="1"/>
            <a:r>
              <a:rPr lang="en-US" sz="2400" dirty="0"/>
              <a:t>especially for delay </a:t>
            </a:r>
            <a:r>
              <a:rPr lang="en-US" sz="2400" dirty="0" smtClean="0"/>
              <a:t>optimization  </a:t>
            </a:r>
            <a:r>
              <a:rPr lang="en-US" sz="2400" dirty="0" smtClean="0">
                <a:solidFill>
                  <a:srgbClr val="3333CC"/>
                </a:solidFill>
              </a:rPr>
              <a:t>[next lecture]</a:t>
            </a:r>
            <a:endParaRPr lang="en-US" sz="2400" dirty="0">
              <a:solidFill>
                <a:srgbClr val="3333CC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5" grpId="0" build="p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ESE353 Spring 2015 -- DeHon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DD9DAB-5690-3048-AC8B-8C5555DF91C5}" type="slidenum">
              <a:rPr lang="en-US"/>
              <a:pPr/>
              <a:t>19</a:t>
            </a:fld>
            <a:endParaRPr lang="en-US"/>
          </a:p>
        </p:txBody>
      </p:sp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/>
              <a:t>Moves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447800"/>
            <a:ext cx="7924800" cy="5181600"/>
          </a:xfrm>
        </p:spPr>
        <p:txBody>
          <a:bodyPr/>
          <a:lstStyle/>
          <a:p>
            <a:r>
              <a:rPr lang="en-US" dirty="0"/>
              <a:t>These transforms define the “moves” we can make to modify our network.</a:t>
            </a:r>
          </a:p>
          <a:p>
            <a:r>
              <a:rPr lang="en-US" dirty="0"/>
              <a:t>Goal is to apply, usually repeatedly, to minimize gates</a:t>
            </a:r>
          </a:p>
          <a:p>
            <a:pPr lvl="1"/>
            <a:r>
              <a:rPr lang="en-US" dirty="0"/>
              <a:t>…then apply as necessary to accelerate design</a:t>
            </a:r>
          </a:p>
          <a:p>
            <a:r>
              <a:rPr lang="en-US" dirty="0"/>
              <a:t>MIS/SIS</a:t>
            </a:r>
          </a:p>
          <a:p>
            <a:pPr lvl="1"/>
            <a:r>
              <a:rPr lang="en-US" dirty="0"/>
              <a:t>Applies to canonical 2-input gates</a:t>
            </a:r>
          </a:p>
          <a:p>
            <a:pPr lvl="1"/>
            <a:r>
              <a:rPr lang="en-US" dirty="0"/>
              <a:t>Then covers with target gate library</a:t>
            </a:r>
          </a:p>
          <a:p>
            <a:pPr lvl="2"/>
            <a:r>
              <a:rPr lang="en-US" dirty="0" smtClean="0"/>
              <a:t> Day</a:t>
            </a:r>
            <a:r>
              <a:rPr lang="en-US" dirty="0" smtClean="0"/>
              <a:t> 3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371" grpId="0" build="p" bldLvl="2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ESE353 Spring 2015 -- DeHon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FBFA8C-AF86-C140-B260-0B6D7B9D0B40}" type="slidenum">
              <a:rPr lang="en-US"/>
              <a:pPr/>
              <a:t>2</a:t>
            </a:fld>
            <a:endParaRPr lang="en-US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Today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981200"/>
            <a:ext cx="7772400" cy="4114800"/>
          </a:xfrm>
        </p:spPr>
        <p:txBody>
          <a:bodyPr/>
          <a:lstStyle/>
          <a:p>
            <a:r>
              <a:rPr lang="en-US" dirty="0"/>
              <a:t>Multilevel Synthesis/Optimization</a:t>
            </a:r>
          </a:p>
          <a:p>
            <a:pPr lvl="1"/>
            <a:r>
              <a:rPr lang="en-US" dirty="0"/>
              <a:t>Why</a:t>
            </a:r>
          </a:p>
          <a:p>
            <a:pPr lvl="1"/>
            <a:r>
              <a:rPr lang="en-US" dirty="0"/>
              <a:t>Transforms -- defined</a:t>
            </a:r>
          </a:p>
          <a:p>
            <a:pPr lvl="1"/>
            <a:r>
              <a:rPr lang="en-US" dirty="0"/>
              <a:t>Division/extraction</a:t>
            </a:r>
          </a:p>
          <a:p>
            <a:pPr lvl="2"/>
            <a:r>
              <a:rPr lang="en-US" dirty="0"/>
              <a:t>How we support transforms</a:t>
            </a:r>
          </a:p>
          <a:p>
            <a:pPr lvl="1">
              <a:buFontTx/>
              <a:buNone/>
            </a:pPr>
            <a:endParaRPr lang="en-US" dirty="0"/>
          </a:p>
          <a:p>
            <a:pPr lvl="1"/>
            <a:endParaRPr lang="en-US" dirty="0"/>
          </a:p>
        </p:txBody>
      </p:sp>
      <p:grpSp>
        <p:nvGrpSpPr>
          <p:cNvPr id="8" name="Group 5"/>
          <p:cNvGrpSpPr>
            <a:grpSpLocks/>
          </p:cNvGrpSpPr>
          <p:nvPr/>
        </p:nvGrpSpPr>
        <p:grpSpPr bwMode="auto">
          <a:xfrm>
            <a:off x="6264275" y="0"/>
            <a:ext cx="2879725" cy="6248400"/>
            <a:chOff x="4080" y="96"/>
            <a:chExt cx="1814" cy="3936"/>
          </a:xfrm>
        </p:grpSpPr>
        <p:sp>
          <p:nvSpPr>
            <p:cNvPr id="9" name="Text Box 6"/>
            <p:cNvSpPr txBox="1">
              <a:spLocks noChangeArrowheads="1"/>
            </p:cNvSpPr>
            <p:nvPr/>
          </p:nvSpPr>
          <p:spPr bwMode="auto">
            <a:xfrm>
              <a:off x="4080" y="96"/>
              <a:ext cx="1555" cy="5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>
                  <a:ea typeface="Arial" charset="0"/>
                  <a:cs typeface="Arial" charset="0"/>
                </a:rPr>
                <a:t>Behavioral </a:t>
              </a:r>
            </a:p>
            <a:p>
              <a:pPr algn="ctr"/>
              <a:r>
                <a:rPr lang="en-US">
                  <a:ea typeface="Arial" charset="0"/>
                  <a:cs typeface="Arial" charset="0"/>
                </a:rPr>
                <a:t>(C, MATLAB, …)</a:t>
              </a:r>
            </a:p>
          </p:txBody>
        </p:sp>
        <p:sp>
          <p:nvSpPr>
            <p:cNvPr id="10" name="Text Box 7"/>
            <p:cNvSpPr txBox="1">
              <a:spLocks noChangeArrowheads="1"/>
            </p:cNvSpPr>
            <p:nvPr/>
          </p:nvSpPr>
          <p:spPr bwMode="auto">
            <a:xfrm>
              <a:off x="4512" y="1056"/>
              <a:ext cx="47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ea typeface="Arial" charset="0"/>
                  <a:cs typeface="Arial" charset="0"/>
                </a:rPr>
                <a:t>RTL</a:t>
              </a:r>
            </a:p>
          </p:txBody>
        </p:sp>
        <p:sp>
          <p:nvSpPr>
            <p:cNvPr id="11" name="Text Box 8"/>
            <p:cNvSpPr txBox="1">
              <a:spLocks noChangeArrowheads="1"/>
            </p:cNvSpPr>
            <p:nvPr/>
          </p:nvSpPr>
          <p:spPr bwMode="auto">
            <a:xfrm>
              <a:off x="4224" y="2352"/>
              <a:ext cx="1119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ea typeface="Arial" charset="0"/>
                  <a:cs typeface="Arial" charset="0"/>
                </a:rPr>
                <a:t>Gate Netlist</a:t>
              </a:r>
            </a:p>
          </p:txBody>
        </p:sp>
        <p:sp>
          <p:nvSpPr>
            <p:cNvPr id="12" name="Text Box 9"/>
            <p:cNvSpPr txBox="1">
              <a:spLocks noChangeArrowheads="1"/>
            </p:cNvSpPr>
            <p:nvPr/>
          </p:nvSpPr>
          <p:spPr bwMode="auto">
            <a:xfrm>
              <a:off x="4416" y="3072"/>
              <a:ext cx="69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ea typeface="Arial" charset="0"/>
                  <a:cs typeface="Arial" charset="0"/>
                </a:rPr>
                <a:t>Layout</a:t>
              </a:r>
            </a:p>
          </p:txBody>
        </p:sp>
        <p:sp>
          <p:nvSpPr>
            <p:cNvPr id="13" name="Line 10"/>
            <p:cNvSpPr>
              <a:spLocks noChangeShapeType="1"/>
            </p:cNvSpPr>
            <p:nvPr/>
          </p:nvSpPr>
          <p:spPr bwMode="auto">
            <a:xfrm>
              <a:off x="4704" y="672"/>
              <a:ext cx="0" cy="33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Line 11"/>
            <p:cNvSpPr>
              <a:spLocks noChangeShapeType="1"/>
            </p:cNvSpPr>
            <p:nvPr/>
          </p:nvSpPr>
          <p:spPr bwMode="auto">
            <a:xfrm>
              <a:off x="4704" y="1344"/>
              <a:ext cx="0" cy="96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" name="Line 12"/>
            <p:cNvSpPr>
              <a:spLocks noChangeShapeType="1"/>
            </p:cNvSpPr>
            <p:nvPr/>
          </p:nvSpPr>
          <p:spPr bwMode="auto">
            <a:xfrm>
              <a:off x="4704" y="2688"/>
              <a:ext cx="0" cy="33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Line 13"/>
            <p:cNvSpPr>
              <a:spLocks noChangeShapeType="1"/>
            </p:cNvSpPr>
            <p:nvPr/>
          </p:nvSpPr>
          <p:spPr bwMode="auto">
            <a:xfrm>
              <a:off x="4704" y="3360"/>
              <a:ext cx="0" cy="33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Text Box 14"/>
            <p:cNvSpPr txBox="1">
              <a:spLocks noChangeArrowheads="1"/>
            </p:cNvSpPr>
            <p:nvPr/>
          </p:nvSpPr>
          <p:spPr bwMode="auto">
            <a:xfrm>
              <a:off x="4416" y="3744"/>
              <a:ext cx="671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ea typeface="Arial" charset="0"/>
                  <a:cs typeface="Arial" charset="0"/>
                </a:rPr>
                <a:t>Masks</a:t>
              </a:r>
            </a:p>
          </p:txBody>
        </p:sp>
        <p:sp>
          <p:nvSpPr>
            <p:cNvPr id="18" name="Text Box 15"/>
            <p:cNvSpPr txBox="1">
              <a:spLocks noChangeArrowheads="1"/>
            </p:cNvSpPr>
            <p:nvPr/>
          </p:nvSpPr>
          <p:spPr bwMode="auto">
            <a:xfrm>
              <a:off x="4790" y="631"/>
              <a:ext cx="978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000">
                  <a:ea typeface="Arial" charset="0"/>
                  <a:cs typeface="Arial" charset="0"/>
                </a:rPr>
                <a:t>Arch. Select</a:t>
              </a:r>
            </a:p>
            <a:p>
              <a:r>
                <a:rPr lang="en-US" sz="2000">
                  <a:ea typeface="Arial" charset="0"/>
                  <a:cs typeface="Arial" charset="0"/>
                </a:rPr>
                <a:t>Schedule</a:t>
              </a:r>
            </a:p>
          </p:txBody>
        </p:sp>
        <p:sp>
          <p:nvSpPr>
            <p:cNvPr id="19" name="Text Box 16"/>
            <p:cNvSpPr txBox="1">
              <a:spLocks noChangeArrowheads="1"/>
            </p:cNvSpPr>
            <p:nvPr/>
          </p:nvSpPr>
          <p:spPr bwMode="auto">
            <a:xfrm>
              <a:off x="4799" y="1296"/>
              <a:ext cx="884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000" dirty="0">
                  <a:ea typeface="Arial" charset="0"/>
                  <a:cs typeface="Arial" charset="0"/>
                </a:rPr>
                <a:t>FSM assign</a:t>
              </a:r>
            </a:p>
          </p:txBody>
        </p:sp>
        <p:sp>
          <p:nvSpPr>
            <p:cNvPr id="20" name="Text Box 17"/>
            <p:cNvSpPr txBox="1">
              <a:spLocks noChangeArrowheads="1"/>
            </p:cNvSpPr>
            <p:nvPr/>
          </p:nvSpPr>
          <p:spPr bwMode="auto">
            <a:xfrm>
              <a:off x="4800" y="1536"/>
              <a:ext cx="1094" cy="8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000" dirty="0">
                  <a:solidFill>
                    <a:schemeClr val="tx2"/>
                  </a:solidFill>
                  <a:ea typeface="Arial" charset="0"/>
                  <a:cs typeface="Arial" charset="0"/>
                </a:rPr>
                <a:t>Two-</a:t>
              </a:r>
              <a:r>
                <a:rPr lang="en-US" sz="2000" dirty="0" smtClean="0">
                  <a:solidFill>
                    <a:schemeClr val="tx2"/>
                  </a:solidFill>
                  <a:ea typeface="Arial" charset="0"/>
                  <a:cs typeface="Arial" charset="0"/>
                </a:rPr>
                <a:t>level</a:t>
              </a:r>
            </a:p>
            <a:p>
              <a:r>
                <a:rPr lang="en-US" sz="2000" dirty="0">
                  <a:solidFill>
                    <a:schemeClr val="accent2"/>
                  </a:solidFill>
                  <a:ea typeface="Arial" charset="0"/>
                  <a:cs typeface="Arial" charset="0"/>
                </a:rPr>
                <a:t>Multilevel opt.</a:t>
              </a:r>
            </a:p>
            <a:p>
              <a:r>
                <a:rPr lang="en-US" sz="2000" dirty="0">
                  <a:solidFill>
                    <a:schemeClr val="accent4"/>
                  </a:solidFill>
                  <a:ea typeface="Arial" charset="0"/>
                  <a:cs typeface="Arial" charset="0"/>
                </a:rPr>
                <a:t>Covering</a:t>
              </a:r>
            </a:p>
            <a:p>
              <a:r>
                <a:rPr lang="en-US" sz="2000" dirty="0">
                  <a:ea typeface="Arial" charset="0"/>
                  <a:cs typeface="Arial" charset="0"/>
                </a:rPr>
                <a:t>Retiming</a:t>
              </a:r>
            </a:p>
          </p:txBody>
        </p:sp>
        <p:sp>
          <p:nvSpPr>
            <p:cNvPr id="21" name="Text Box 18"/>
            <p:cNvSpPr txBox="1">
              <a:spLocks noChangeArrowheads="1"/>
            </p:cNvSpPr>
            <p:nvPr/>
          </p:nvSpPr>
          <p:spPr bwMode="auto">
            <a:xfrm>
              <a:off x="4838" y="2599"/>
              <a:ext cx="872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000" dirty="0">
                  <a:ea typeface="Arial" charset="0"/>
                  <a:cs typeface="Arial" charset="0"/>
                </a:rPr>
                <a:t>Placement</a:t>
              </a:r>
            </a:p>
            <a:p>
              <a:r>
                <a:rPr lang="en-US" sz="2000" dirty="0">
                  <a:ea typeface="Arial" charset="0"/>
                  <a:cs typeface="Arial" charset="0"/>
                </a:rPr>
                <a:t>Routing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ESE353 Spring 2015 -- DeHon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3C323B-DA43-2E46-8D2A-E7F5557DB4C8}" type="slidenum">
              <a:rPr lang="en-US"/>
              <a:pPr/>
              <a:t>20</a:t>
            </a:fld>
            <a:endParaRPr lang="en-US"/>
          </a:p>
        </p:txBody>
      </p:sp>
      <p:sp>
        <p:nvSpPr>
          <p:cNvPr id="573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/>
              <a:t>Division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ESE353 Spring 2015 -- DeHon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3D56F-497C-6B42-BB25-66FE0201ED89}" type="slidenum">
              <a:rPr lang="en-US"/>
              <a:pPr/>
              <a:t>21</a:t>
            </a:fld>
            <a:endParaRPr lang="en-US"/>
          </a:p>
        </p:txBody>
      </p:sp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Division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/>
              <a:t>Given</a:t>
            </a:r>
            <a:r>
              <a:rPr lang="en-US" dirty="0"/>
              <a:t>:  function (</a:t>
            </a:r>
            <a:r>
              <a:rPr lang="en-US" dirty="0" err="1"/>
              <a:t>f</a:t>
            </a:r>
            <a:r>
              <a:rPr lang="en-US" dirty="0"/>
              <a:t>) and divisor (</a:t>
            </a:r>
            <a:r>
              <a:rPr lang="en-US" dirty="0" err="1"/>
              <a:t>p</a:t>
            </a:r>
            <a:r>
              <a:rPr lang="en-US" dirty="0"/>
              <a:t>)</a:t>
            </a:r>
          </a:p>
          <a:p>
            <a:r>
              <a:rPr lang="en-US" b="1" dirty="0"/>
              <a:t>Find</a:t>
            </a:r>
            <a:r>
              <a:rPr lang="en-US" dirty="0"/>
              <a:t>: </a:t>
            </a:r>
            <a:r>
              <a:rPr lang="en-US" dirty="0" smtClean="0"/>
              <a:t>quotient (</a:t>
            </a:r>
            <a:r>
              <a:rPr lang="en-US" dirty="0" err="1" smtClean="0"/>
              <a:t>q</a:t>
            </a:r>
            <a:r>
              <a:rPr lang="en-US" dirty="0" smtClean="0"/>
              <a:t>) </a:t>
            </a:r>
            <a:r>
              <a:rPr lang="en-US" dirty="0"/>
              <a:t>and </a:t>
            </a:r>
            <a:r>
              <a:rPr lang="en-US" dirty="0" smtClean="0"/>
              <a:t>remainder (</a:t>
            </a:r>
            <a:r>
              <a:rPr lang="en-US" dirty="0" err="1" smtClean="0"/>
              <a:t>r</a:t>
            </a:r>
            <a:r>
              <a:rPr lang="en-US" dirty="0" smtClean="0"/>
              <a:t>)</a:t>
            </a:r>
          </a:p>
          <a:p>
            <a:pPr>
              <a:buFontTx/>
              <a:buNone/>
            </a:pPr>
            <a:r>
              <a:rPr lang="en-US" dirty="0"/>
              <a:t>           </a:t>
            </a:r>
            <a:r>
              <a:rPr lang="en-US" dirty="0" err="1"/>
              <a:t>f</a:t>
            </a:r>
            <a:r>
              <a:rPr lang="en-US" dirty="0"/>
              <a:t>=</a:t>
            </a:r>
            <a:r>
              <a:rPr lang="en-US" dirty="0" err="1"/>
              <a:t>pq+r</a:t>
            </a:r>
            <a:endParaRPr lang="en-US" dirty="0"/>
          </a:p>
          <a:p>
            <a:pPr>
              <a:buFontTx/>
              <a:buNone/>
            </a:pPr>
            <a:endParaRPr lang="en-US" dirty="0"/>
          </a:p>
          <a:p>
            <a:pPr>
              <a:buFontTx/>
              <a:buNone/>
            </a:pPr>
            <a:r>
              <a:rPr lang="en-US" i="1" dirty="0"/>
              <a:t>E.g.</a:t>
            </a:r>
            <a:endParaRPr lang="en-US" dirty="0"/>
          </a:p>
          <a:p>
            <a:pPr>
              <a:buFontTx/>
              <a:buNone/>
            </a:pPr>
            <a:r>
              <a:rPr lang="en-US" dirty="0"/>
              <a:t>          </a:t>
            </a:r>
            <a:r>
              <a:rPr lang="en-US" dirty="0" err="1"/>
              <a:t>f</a:t>
            </a:r>
            <a:r>
              <a:rPr lang="en-US" dirty="0"/>
              <a:t>=</a:t>
            </a:r>
            <a:r>
              <a:rPr lang="en-US" dirty="0" err="1"/>
              <a:t>abc+abd+ef</a:t>
            </a:r>
            <a:r>
              <a:rPr lang="en-US" dirty="0"/>
              <a:t>,  </a:t>
            </a:r>
            <a:r>
              <a:rPr lang="en-US" dirty="0" err="1"/>
              <a:t>p</a:t>
            </a:r>
            <a:r>
              <a:rPr lang="en-US" dirty="0"/>
              <a:t>=</a:t>
            </a:r>
            <a:r>
              <a:rPr lang="en-US" dirty="0" err="1"/>
              <a:t>ab</a:t>
            </a:r>
            <a:endParaRPr lang="en-US" dirty="0"/>
          </a:p>
          <a:p>
            <a:pPr>
              <a:buFontTx/>
              <a:buNone/>
            </a:pPr>
            <a:r>
              <a:rPr lang="en-US" dirty="0"/>
              <a:t>                </a:t>
            </a:r>
            <a:r>
              <a:rPr lang="en-US" dirty="0" err="1"/>
              <a:t>q</a:t>
            </a:r>
            <a:r>
              <a:rPr lang="en-US" dirty="0"/>
              <a:t>=</a:t>
            </a:r>
            <a:r>
              <a:rPr lang="en-US" dirty="0" err="1"/>
              <a:t>c+d</a:t>
            </a:r>
            <a:r>
              <a:rPr lang="en-US" dirty="0"/>
              <a:t>, </a:t>
            </a:r>
            <a:r>
              <a:rPr lang="en-US" dirty="0" err="1"/>
              <a:t>r</a:t>
            </a:r>
            <a:r>
              <a:rPr lang="en-US" dirty="0"/>
              <a:t>=</a:t>
            </a:r>
            <a:r>
              <a:rPr lang="en-US" dirty="0" err="1"/>
              <a:t>ef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9" grpId="0" build="p" autoUpdateAnimBg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ESE353 Spring 2015 -- DeHon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16A873-0C7B-284F-B508-EDF75A02B9AB}" type="slidenum">
              <a:rPr lang="en-US"/>
              <a:pPr/>
              <a:t>22</a:t>
            </a:fld>
            <a:endParaRPr lang="en-US"/>
          </a:p>
        </p:txBody>
      </p:sp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Algebraic Division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Use basic rules of algebra, rather than full boolean properties</a:t>
            </a:r>
          </a:p>
          <a:p>
            <a:r>
              <a:rPr lang="en-US"/>
              <a:t>Computationally simple</a:t>
            </a:r>
          </a:p>
          <a:p>
            <a:r>
              <a:rPr lang="en-US"/>
              <a:t>Weaker than boolean division</a:t>
            </a:r>
          </a:p>
          <a:p>
            <a:r>
              <a:rPr lang="en-US"/>
              <a:t>f=a+bc  p=(a+b)</a:t>
            </a:r>
          </a:p>
          <a:p>
            <a:r>
              <a:rPr lang="en-US" b="1"/>
              <a:t>Algebra:</a:t>
            </a:r>
            <a:r>
              <a:rPr lang="en-US"/>
              <a:t> not divisible</a:t>
            </a:r>
          </a:p>
          <a:p>
            <a:r>
              <a:rPr lang="en-US" b="1"/>
              <a:t>Boolean:</a:t>
            </a:r>
            <a:r>
              <a:rPr lang="en-US"/>
              <a:t> q=(a+c), r=0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3" grpId="0" build="p" autoUpdateAnimBg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ESE353 Spring 2015 -- DeHon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7F127-7840-6C4C-93B5-26A5170C8064}" type="slidenum">
              <a:rPr lang="en-US"/>
              <a:pPr/>
              <a:t>23</a:t>
            </a:fld>
            <a:endParaRPr lang="en-US"/>
          </a:p>
        </p:txBody>
      </p:sp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Algebraic Division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b="1"/>
              <a:t>Given</a:t>
            </a:r>
            <a:r>
              <a:rPr lang="en-US"/>
              <a:t>:  function (f) and divisor (p)</a:t>
            </a:r>
          </a:p>
          <a:p>
            <a:pPr>
              <a:buFontTx/>
              <a:buNone/>
            </a:pPr>
            <a:r>
              <a:rPr lang="en-US" b="1"/>
              <a:t>Find</a:t>
            </a:r>
            <a:r>
              <a:rPr lang="en-US"/>
              <a:t>: quotient and remainder</a:t>
            </a:r>
          </a:p>
          <a:p>
            <a:pPr>
              <a:buFontTx/>
              <a:buNone/>
            </a:pPr>
            <a:r>
              <a:rPr lang="en-US"/>
              <a:t>           f=pq+r </a:t>
            </a:r>
          </a:p>
          <a:p>
            <a:r>
              <a:rPr lang="en-US"/>
              <a:t>f and p are expressions (lists of cubes)</a:t>
            </a:r>
          </a:p>
          <a:p>
            <a:pPr lvl="1"/>
            <a:r>
              <a:rPr lang="en-US"/>
              <a:t>p={a</a:t>
            </a:r>
            <a:r>
              <a:rPr lang="en-US" baseline="-25000"/>
              <a:t>1</a:t>
            </a:r>
            <a:r>
              <a:rPr lang="en-US"/>
              <a:t>,a</a:t>
            </a:r>
            <a:r>
              <a:rPr lang="en-US" baseline="-25000"/>
              <a:t>2</a:t>
            </a:r>
            <a:r>
              <a:rPr lang="en-US"/>
              <a:t>,…}</a:t>
            </a:r>
          </a:p>
          <a:p>
            <a:r>
              <a:rPr lang="en-US"/>
              <a:t>Define: h</a:t>
            </a:r>
            <a:r>
              <a:rPr lang="en-US" baseline="-25000"/>
              <a:t>i</a:t>
            </a:r>
            <a:r>
              <a:rPr lang="en-US"/>
              <a:t> ={c</a:t>
            </a:r>
            <a:r>
              <a:rPr lang="en-US" baseline="-25000"/>
              <a:t>j</a:t>
            </a:r>
            <a:r>
              <a:rPr lang="en-US"/>
              <a:t> | a</a:t>
            </a:r>
            <a:r>
              <a:rPr lang="en-US" baseline="-25000"/>
              <a:t>i</a:t>
            </a:r>
            <a:r>
              <a:rPr lang="en-US"/>
              <a:t> * c</a:t>
            </a:r>
            <a:r>
              <a:rPr lang="en-US" baseline="-25000"/>
              <a:t>j</a:t>
            </a:r>
            <a:r>
              <a:rPr lang="en-US">
                <a:sym typeface="Symbol" charset="2"/>
              </a:rPr>
              <a:t></a:t>
            </a:r>
            <a:r>
              <a:rPr lang="en-US"/>
              <a:t>f}</a:t>
            </a:r>
          </a:p>
          <a:p>
            <a:r>
              <a:rPr lang="en-US"/>
              <a:t>f/p = h</a:t>
            </a:r>
            <a:r>
              <a:rPr lang="en-US" baseline="-25000"/>
              <a:t>1</a:t>
            </a:r>
            <a:r>
              <a:rPr lang="en-US">
                <a:sym typeface="Symbol" charset="2"/>
              </a:rPr>
              <a:t></a:t>
            </a:r>
            <a:r>
              <a:rPr lang="en-US"/>
              <a:t>h</a:t>
            </a:r>
            <a:r>
              <a:rPr lang="en-US" baseline="-25000"/>
              <a:t>2 </a:t>
            </a:r>
            <a:r>
              <a:rPr lang="en-US">
                <a:sym typeface="Symbol" charset="2"/>
              </a:rPr>
              <a:t></a:t>
            </a:r>
            <a:r>
              <a:rPr lang="en-US">
                <a:sym typeface="Math1" pitchFamily="2" charset="2"/>
              </a:rPr>
              <a:t> </a:t>
            </a:r>
            <a:r>
              <a:rPr lang="en-US"/>
              <a:t>h</a:t>
            </a:r>
            <a:r>
              <a:rPr lang="en-US" baseline="-25000"/>
              <a:t>3</a:t>
            </a:r>
            <a:r>
              <a:rPr lang="en-US"/>
              <a:t>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ESE353 Spring 2015 -- DeHon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2A6D6A-0663-A84E-BFBA-D7842F323153}" type="slidenum">
              <a:rPr lang="en-US"/>
              <a:pPr/>
              <a:t>24</a:t>
            </a:fld>
            <a:endParaRPr lang="en-US"/>
          </a:p>
        </p:txBody>
      </p:sp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Algebraic Division Example</a:t>
            </a:r>
            <a:br>
              <a:rPr lang="en-US" sz="4000" dirty="0"/>
            </a:br>
            <a:r>
              <a:rPr lang="en-US" sz="4000" dirty="0">
                <a:solidFill>
                  <a:srgbClr val="CC0099"/>
                </a:solidFill>
              </a:rPr>
              <a:t>(adv to alg.; work ex on board)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f=abc+abd+de</a:t>
            </a:r>
          </a:p>
          <a:p>
            <a:r>
              <a:rPr lang="en-US"/>
              <a:t>p=ab+e</a:t>
            </a:r>
          </a:p>
          <a:p>
            <a:endParaRPr lang="en-US"/>
          </a:p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ESE353 Spring 2015 -- DeHon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C9B46-A245-0247-8A18-C897B51213BC}" type="slidenum">
              <a:rPr lang="en-US"/>
              <a:pPr/>
              <a:t>25</a:t>
            </a:fld>
            <a:endParaRPr lang="en-US"/>
          </a:p>
        </p:txBody>
      </p:sp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Algebraic Division</a:t>
            </a:r>
          </a:p>
        </p:txBody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f and p are expressions (lists of cubes)</a:t>
            </a:r>
          </a:p>
          <a:p>
            <a:r>
              <a:rPr lang="en-US"/>
              <a:t>p={a</a:t>
            </a:r>
            <a:r>
              <a:rPr lang="en-US" baseline="-25000"/>
              <a:t>1</a:t>
            </a:r>
            <a:r>
              <a:rPr lang="en-US"/>
              <a:t>,a</a:t>
            </a:r>
            <a:r>
              <a:rPr lang="en-US" baseline="-25000"/>
              <a:t>2</a:t>
            </a:r>
            <a:r>
              <a:rPr lang="en-US"/>
              <a:t>,…}</a:t>
            </a:r>
          </a:p>
          <a:p>
            <a:r>
              <a:rPr lang="en-US"/>
              <a:t>h</a:t>
            </a:r>
            <a:r>
              <a:rPr lang="en-US" baseline="-25000"/>
              <a:t>i</a:t>
            </a:r>
            <a:r>
              <a:rPr lang="en-US"/>
              <a:t> ={c</a:t>
            </a:r>
            <a:r>
              <a:rPr lang="en-US" baseline="-25000"/>
              <a:t>j</a:t>
            </a:r>
            <a:r>
              <a:rPr lang="en-US"/>
              <a:t> | a</a:t>
            </a:r>
            <a:r>
              <a:rPr lang="en-US" baseline="-25000"/>
              <a:t>i</a:t>
            </a:r>
            <a:r>
              <a:rPr lang="en-US"/>
              <a:t> * c</a:t>
            </a:r>
            <a:r>
              <a:rPr lang="en-US" baseline="-25000"/>
              <a:t>j</a:t>
            </a:r>
            <a:r>
              <a:rPr lang="en-US">
                <a:sym typeface="Symbol" charset="2"/>
              </a:rPr>
              <a:t></a:t>
            </a:r>
            <a:r>
              <a:rPr lang="en-US"/>
              <a:t>f}</a:t>
            </a:r>
          </a:p>
          <a:p>
            <a:r>
              <a:rPr lang="en-US"/>
              <a:t>f/p = h</a:t>
            </a:r>
            <a:r>
              <a:rPr lang="en-US" baseline="-25000"/>
              <a:t>1</a:t>
            </a:r>
            <a:r>
              <a:rPr lang="en-US">
                <a:sym typeface="Symbol" charset="2"/>
              </a:rPr>
              <a:t></a:t>
            </a:r>
            <a:r>
              <a:rPr lang="en-US"/>
              <a:t>h</a:t>
            </a:r>
            <a:r>
              <a:rPr lang="en-US" baseline="-25000"/>
              <a:t>2 </a:t>
            </a:r>
            <a:r>
              <a:rPr lang="en-US">
                <a:sym typeface="Symbol" charset="2"/>
              </a:rPr>
              <a:t></a:t>
            </a:r>
            <a:r>
              <a:rPr lang="en-US">
                <a:sym typeface="Math1" pitchFamily="2" charset="2"/>
              </a:rPr>
              <a:t> </a:t>
            </a:r>
            <a:r>
              <a:rPr lang="en-US"/>
              <a:t>h</a:t>
            </a:r>
            <a:r>
              <a:rPr lang="en-US" baseline="-25000"/>
              <a:t>3</a:t>
            </a:r>
            <a:r>
              <a:rPr lang="en-US"/>
              <a:t>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ESE353 Spring 2015 -- DeHon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A37C77-4701-9249-9870-ED12B968DC9A}" type="slidenum">
              <a:rPr lang="en-US"/>
              <a:pPr/>
              <a:t>26</a:t>
            </a:fld>
            <a:endParaRPr lang="en-US"/>
          </a:p>
        </p:txBody>
      </p:sp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Algebraic Division Example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5257800" cy="4114800"/>
          </a:xfrm>
        </p:spPr>
        <p:txBody>
          <a:bodyPr/>
          <a:lstStyle/>
          <a:p>
            <a:r>
              <a:rPr lang="en-US"/>
              <a:t>f=abc+abd+de, p=ab+e</a:t>
            </a:r>
          </a:p>
          <a:p>
            <a:endParaRPr lang="en-US"/>
          </a:p>
          <a:p>
            <a:r>
              <a:rPr lang="en-US"/>
              <a:t>p={</a:t>
            </a:r>
            <a:r>
              <a:rPr lang="en-US">
                <a:solidFill>
                  <a:srgbClr val="CC0099"/>
                </a:solidFill>
              </a:rPr>
              <a:t>ab</a:t>
            </a:r>
            <a:r>
              <a:rPr lang="en-US"/>
              <a:t>,</a:t>
            </a:r>
            <a:r>
              <a:rPr lang="en-US">
                <a:solidFill>
                  <a:srgbClr val="008000"/>
                </a:solidFill>
              </a:rPr>
              <a:t>e</a:t>
            </a:r>
            <a:r>
              <a:rPr lang="en-US"/>
              <a:t>}</a:t>
            </a:r>
          </a:p>
          <a:p>
            <a:r>
              <a:rPr lang="en-US">
                <a:solidFill>
                  <a:srgbClr val="CC0099"/>
                </a:solidFill>
              </a:rPr>
              <a:t>h1={c,d}</a:t>
            </a:r>
            <a:r>
              <a:rPr lang="en-US"/>
              <a:t> </a:t>
            </a:r>
          </a:p>
          <a:p>
            <a:r>
              <a:rPr lang="en-US">
                <a:solidFill>
                  <a:srgbClr val="008000"/>
                </a:solidFill>
              </a:rPr>
              <a:t>h2={d}</a:t>
            </a:r>
          </a:p>
          <a:p>
            <a:r>
              <a:rPr lang="en-US"/>
              <a:t>h1 </a:t>
            </a:r>
            <a:r>
              <a:rPr lang="en-US">
                <a:sym typeface="Symbol" charset="2"/>
              </a:rPr>
              <a:t></a:t>
            </a:r>
            <a:r>
              <a:rPr lang="en-US">
                <a:sym typeface="Math1" pitchFamily="2" charset="2"/>
              </a:rPr>
              <a:t> </a:t>
            </a:r>
            <a:r>
              <a:rPr lang="en-US"/>
              <a:t>h2={d}</a:t>
            </a:r>
          </a:p>
          <a:p>
            <a:r>
              <a:rPr lang="en-US"/>
              <a:t>f/p=d</a:t>
            </a:r>
          </a:p>
        </p:txBody>
      </p:sp>
      <p:sp>
        <p:nvSpPr>
          <p:cNvPr id="28676" name="Rectangle 4"/>
          <p:cNvSpPr>
            <a:spLocks noChangeArrowheads="1"/>
          </p:cNvSpPr>
          <p:nvPr/>
        </p:nvSpPr>
        <p:spPr bwMode="auto">
          <a:xfrm>
            <a:off x="3962400" y="3276600"/>
            <a:ext cx="4876800" cy="251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 sz="3200">
                <a:latin typeface="Arial" charset="0"/>
              </a:rPr>
              <a:t>r=f- p *(f/p)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 sz="3200">
                <a:latin typeface="Arial" charset="0"/>
              </a:rPr>
              <a:t>r=abc+abd+de-(ab+e)d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 sz="3200">
                <a:latin typeface="Arial" charset="0"/>
              </a:rPr>
              <a:t>r=abc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6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67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67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5" grpId="0" build="p" autoUpdateAnimBg="0"/>
      <p:bldP spid="28676" grpId="0" build="p" autoUpdateAnimBg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ESE353 Spring 2015 -- DeHon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21E076-57C2-B54C-98DB-8EF1ACA60A1C}" type="slidenum">
              <a:rPr lang="en-US"/>
              <a:pPr/>
              <a:t>27</a:t>
            </a:fld>
            <a:endParaRPr lang="en-US"/>
          </a:p>
        </p:txBody>
      </p:sp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Algebraic Division Time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O(|f||p|) as described </a:t>
            </a:r>
          </a:p>
          <a:p>
            <a:pPr lvl="1"/>
            <a:r>
              <a:rPr lang="en-US"/>
              <a:t>compare every cube pair</a:t>
            </a:r>
          </a:p>
          <a:p>
            <a:r>
              <a:rPr lang="en-US"/>
              <a:t>Sort cubes first</a:t>
            </a:r>
          </a:p>
          <a:p>
            <a:pPr lvl="1"/>
            <a:r>
              <a:rPr lang="en-US"/>
              <a:t>O((|f|+|p|)log(|f|+|p|)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699" grpId="0" build="p" autoUpdateAnimBg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ESE353 Spring 2015 -- DeHon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C75650-27AB-EA46-A825-1D13D00CF22E}" type="slidenum">
              <a:rPr lang="en-US"/>
              <a:pPr/>
              <a:t>28</a:t>
            </a:fld>
            <a:endParaRPr lang="en-US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Primary Divisor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f/c such that c is a cube</a:t>
            </a:r>
          </a:p>
          <a:p>
            <a:r>
              <a:rPr lang="en-US"/>
              <a:t>f =abc+abde</a:t>
            </a:r>
          </a:p>
          <a:p>
            <a:r>
              <a:rPr lang="en-US"/>
              <a:t>f/a=bc+bde is a primary divisor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3" grpId="0" build="p" autoUpdateAnimBg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ESE353 Spring 2015 -- DeHon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D49B3-3CE8-7B44-990D-0D6A53681342}" type="slidenum">
              <a:rPr lang="en-US"/>
              <a:pPr/>
              <a:t>29</a:t>
            </a:fld>
            <a:endParaRPr lang="en-US"/>
          </a:p>
        </p:txBody>
      </p:sp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Cube Free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The only cube that divides p is 1</a:t>
            </a:r>
          </a:p>
          <a:p>
            <a:endParaRPr lang="en-US"/>
          </a:p>
          <a:p>
            <a:r>
              <a:rPr lang="en-US"/>
              <a:t>c+de is cube free</a:t>
            </a:r>
          </a:p>
          <a:p>
            <a:r>
              <a:rPr lang="en-US"/>
              <a:t>bc+bde is not cube free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7" grpId="0" build="p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ESE353 Spring 2015 -- DeHon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E6900-4DFF-3F49-AB4E-2C729F875AA9}" type="slidenum">
              <a:rPr lang="en-US"/>
              <a:pPr/>
              <a:t>3</a:t>
            </a:fld>
            <a:endParaRPr lang="en-US"/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Multi-</a:t>
            </a:r>
            <a:r>
              <a:rPr lang="en-US" dirty="0" smtClean="0"/>
              <a:t>level Logic</a:t>
            </a:r>
            <a:endParaRPr lang="en-US" dirty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General circuit netlist</a:t>
            </a:r>
          </a:p>
          <a:p>
            <a:r>
              <a:rPr lang="en-US"/>
              <a:t>May have </a:t>
            </a:r>
          </a:p>
          <a:p>
            <a:pPr lvl="1"/>
            <a:r>
              <a:rPr lang="en-US"/>
              <a:t>sums within products</a:t>
            </a:r>
          </a:p>
          <a:p>
            <a:pPr lvl="1"/>
            <a:r>
              <a:rPr lang="en-US"/>
              <a:t>products within sum</a:t>
            </a:r>
          </a:p>
          <a:p>
            <a:pPr lvl="1"/>
            <a:r>
              <a:rPr lang="en-US"/>
              <a:t>arbitrarily deep</a:t>
            </a:r>
          </a:p>
          <a:p>
            <a:pPr lvl="1"/>
            <a:endParaRPr lang="en-US"/>
          </a:p>
          <a:p>
            <a:r>
              <a:rPr lang="en-US"/>
              <a:t>y=((a (b+c)+e)fg+h)i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ESE353 Spring 2015 -- DeHon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FBF18-EAEE-AA4E-9A35-D378B7CBB8EF}" type="slidenum">
              <a:rPr lang="en-US"/>
              <a:pPr/>
              <a:t>30</a:t>
            </a:fld>
            <a:endParaRPr lang="en-US"/>
          </a:p>
        </p:txBody>
      </p:sp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Kernel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Kernels of f are</a:t>
            </a:r>
          </a:p>
          <a:p>
            <a:pPr lvl="1">
              <a:lnSpc>
                <a:spcPct val="90000"/>
              </a:lnSpc>
            </a:pPr>
            <a:r>
              <a:rPr lang="en-US"/>
              <a:t>cube free primary divisors of f</a:t>
            </a:r>
          </a:p>
          <a:p>
            <a:pPr lvl="1">
              <a:lnSpc>
                <a:spcPct val="90000"/>
              </a:lnSpc>
            </a:pPr>
            <a:r>
              <a:rPr lang="en-US" i="1"/>
              <a:t>Informally:</a:t>
            </a:r>
            <a:r>
              <a:rPr lang="en-US"/>
              <a:t> sums w/ cubes factored out</a:t>
            </a:r>
          </a:p>
          <a:p>
            <a:pPr lvl="1">
              <a:lnSpc>
                <a:spcPct val="90000"/>
              </a:lnSpc>
            </a:pPr>
            <a:endParaRPr lang="en-US"/>
          </a:p>
          <a:p>
            <a:pPr>
              <a:lnSpc>
                <a:spcPct val="90000"/>
              </a:lnSpc>
            </a:pPr>
            <a:r>
              <a:rPr lang="en-US"/>
              <a:t>f=abc+abde</a:t>
            </a:r>
          </a:p>
          <a:p>
            <a:pPr>
              <a:lnSpc>
                <a:spcPct val="90000"/>
              </a:lnSpc>
            </a:pPr>
            <a:r>
              <a:rPr lang="en-US"/>
              <a:t>f/ab = c+de is a kernel</a:t>
            </a:r>
          </a:p>
          <a:p>
            <a:pPr>
              <a:lnSpc>
                <a:spcPct val="90000"/>
              </a:lnSpc>
            </a:pPr>
            <a:r>
              <a:rPr lang="en-US"/>
              <a:t>ab is </a:t>
            </a:r>
            <a:r>
              <a:rPr lang="en-US" b="1"/>
              <a:t>cokernel </a:t>
            </a:r>
            <a:r>
              <a:rPr lang="en-US"/>
              <a:t>of f to (c+de)</a:t>
            </a:r>
          </a:p>
          <a:p>
            <a:pPr lvl="1">
              <a:lnSpc>
                <a:spcPct val="90000"/>
              </a:lnSpc>
            </a:pPr>
            <a:r>
              <a:rPr lang="en-US"/>
              <a:t>cokernels always cubes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1" grpId="0" build="p" autoUpdateAnimBg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ESE353 Spring 2015 -- DeHon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D676C-53D9-A14E-9C43-8D8513BD667A}" type="slidenum">
              <a:rPr lang="en-US"/>
              <a:pPr/>
              <a:t>31</a:t>
            </a:fld>
            <a:endParaRPr lang="en-US"/>
          </a:p>
        </p:txBody>
      </p:sp>
      <p:sp>
        <p:nvSpPr>
          <p:cNvPr id="143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Factoring</a:t>
            </a:r>
          </a:p>
        </p:txBody>
      </p:sp>
      <p:sp>
        <p:nvSpPr>
          <p:cNvPr id="143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Gfactor(f)</a:t>
            </a:r>
          </a:p>
          <a:p>
            <a:pPr lvl="1">
              <a:buFontTx/>
              <a:buNone/>
            </a:pPr>
            <a:r>
              <a:rPr lang="en-US"/>
              <a:t>if (terms==1) return(f)</a:t>
            </a:r>
          </a:p>
          <a:p>
            <a:pPr lvl="1">
              <a:buFontTx/>
              <a:buNone/>
            </a:pPr>
            <a:r>
              <a:rPr lang="en-US"/>
              <a:t>p=</a:t>
            </a:r>
            <a:r>
              <a:rPr lang="en-US">
                <a:solidFill>
                  <a:schemeClr val="accent2"/>
                </a:solidFill>
              </a:rPr>
              <a:t>CHOOSE_DIVISOR</a:t>
            </a:r>
            <a:r>
              <a:rPr lang="en-US"/>
              <a:t>(f)</a:t>
            </a:r>
          </a:p>
          <a:p>
            <a:pPr lvl="1">
              <a:buFontTx/>
              <a:buNone/>
            </a:pPr>
            <a:r>
              <a:rPr lang="en-US"/>
              <a:t>(h,r)=DIVIDE(f,p)</a:t>
            </a:r>
          </a:p>
          <a:p>
            <a:pPr lvl="1">
              <a:buFontTx/>
              <a:buNone/>
            </a:pPr>
            <a:r>
              <a:rPr lang="en-US"/>
              <a:t>f=Gfactor(h)*Gfactor(p)+Gfactor(r)</a:t>
            </a:r>
          </a:p>
          <a:p>
            <a:pPr lvl="1">
              <a:buFontTx/>
              <a:buNone/>
            </a:pPr>
            <a:r>
              <a:rPr lang="en-US"/>
              <a:t>return(f) // factored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ESE353 Spring 2015 -- DeHon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8EC575-1E7F-EE43-ADDC-FF4D273E47EE}" type="slidenum">
              <a:rPr lang="en-US"/>
              <a:pPr/>
              <a:t>32</a:t>
            </a:fld>
            <a:endParaRPr lang="en-US"/>
          </a:p>
        </p:txBody>
      </p:sp>
      <p:sp>
        <p:nvSpPr>
          <p:cNvPr id="145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Factoring</a:t>
            </a:r>
          </a:p>
        </p:txBody>
      </p:sp>
      <p:sp>
        <p:nvSpPr>
          <p:cNvPr id="145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Trick is picking divisor</a:t>
            </a:r>
          </a:p>
          <a:p>
            <a:pPr lvl="1"/>
            <a:r>
              <a:rPr lang="en-US"/>
              <a:t>pick from kernels</a:t>
            </a:r>
          </a:p>
          <a:p>
            <a:pPr lvl="1"/>
            <a:r>
              <a:rPr lang="en-US"/>
              <a:t>goal minimize literals </a:t>
            </a:r>
            <a:r>
              <a:rPr lang="en-US" b="1"/>
              <a:t>after</a:t>
            </a:r>
            <a:r>
              <a:rPr lang="en-US"/>
              <a:t> resubstitution</a:t>
            </a:r>
          </a:p>
          <a:p>
            <a:pPr lvl="2"/>
            <a:r>
              <a:rPr lang="en-US"/>
              <a:t>Re-express design using new intermediate variables </a:t>
            </a:r>
          </a:p>
          <a:p>
            <a:pPr lvl="2"/>
            <a:r>
              <a:rPr lang="en-US"/>
              <a:t>Variable and complement</a:t>
            </a:r>
          </a:p>
          <a:p>
            <a:pPr lvl="1"/>
            <a:endParaRPr lang="en-US"/>
          </a:p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ESE353 Spring 2015 -- DeHon</a:t>
            </a:r>
            <a:endParaRPr lang="en-US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FEC91D-64F0-DF4F-9D6C-B16E44195160}" type="slidenum">
              <a:rPr lang="en-US"/>
              <a:pPr/>
              <a:t>33</a:t>
            </a:fld>
            <a:endParaRPr lang="en-US"/>
          </a:p>
        </p:txBody>
      </p:sp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81000"/>
            <a:ext cx="7772400" cy="1143000"/>
          </a:xfrm>
        </p:spPr>
        <p:txBody>
          <a:bodyPr/>
          <a:lstStyle/>
          <a:p>
            <a:r>
              <a:rPr lang="en-US"/>
              <a:t>Kernel Extraction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0" y="1981200"/>
            <a:ext cx="3810000" cy="4114800"/>
          </a:xfrm>
        </p:spPr>
        <p:txBody>
          <a:bodyPr/>
          <a:lstStyle/>
          <a:p>
            <a:r>
              <a:rPr lang="en-US" dirty="0"/>
              <a:t>Find </a:t>
            </a:r>
            <a:r>
              <a:rPr lang="en-US" dirty="0" err="1"/>
              <a:t>c</a:t>
            </a:r>
            <a:r>
              <a:rPr lang="en-US" baseline="-25000" dirty="0" err="1"/>
              <a:t>f</a:t>
            </a:r>
            <a:r>
              <a:rPr lang="en-US" dirty="0"/>
              <a:t> = largest cube factor of </a:t>
            </a:r>
            <a:r>
              <a:rPr lang="en-US" dirty="0" err="1"/>
              <a:t>f</a:t>
            </a:r>
            <a:endParaRPr lang="en-US" dirty="0"/>
          </a:p>
          <a:p>
            <a:r>
              <a:rPr lang="en-US" dirty="0"/>
              <a:t>K=Kernel1(0,f/c</a:t>
            </a:r>
            <a:r>
              <a:rPr lang="en-US" baseline="-25000" dirty="0"/>
              <a:t>f</a:t>
            </a:r>
            <a:r>
              <a:rPr lang="en-US" dirty="0"/>
              <a:t>)</a:t>
            </a:r>
          </a:p>
          <a:p>
            <a:r>
              <a:rPr lang="en-US" dirty="0"/>
              <a:t>if (</a:t>
            </a:r>
            <a:r>
              <a:rPr lang="en-US" dirty="0" err="1"/>
              <a:t>f</a:t>
            </a:r>
            <a:r>
              <a:rPr lang="en-US" dirty="0"/>
              <a:t> is cube-free)</a:t>
            </a:r>
          </a:p>
          <a:p>
            <a:pPr lvl="1"/>
            <a:r>
              <a:rPr lang="en-US" dirty="0" err="1"/>
              <a:t>return(f</a:t>
            </a:r>
            <a:r>
              <a:rPr lang="en-US" dirty="0" err="1">
                <a:sym typeface="Symbol" charset="2"/>
              </a:rPr>
              <a:t></a:t>
            </a:r>
            <a:r>
              <a:rPr lang="en-US" dirty="0" err="1"/>
              <a:t>K</a:t>
            </a:r>
            <a:r>
              <a:rPr lang="en-US" dirty="0"/>
              <a:t>)</a:t>
            </a:r>
          </a:p>
          <a:p>
            <a:r>
              <a:rPr lang="en-US" dirty="0"/>
              <a:t>else</a:t>
            </a:r>
          </a:p>
          <a:p>
            <a:pPr lvl="1"/>
            <a:r>
              <a:rPr lang="en-US" dirty="0" err="1"/>
              <a:t>return(K</a:t>
            </a:r>
            <a:r>
              <a:rPr lang="en-US" dirty="0"/>
              <a:t>)</a:t>
            </a:r>
          </a:p>
          <a:p>
            <a:endParaRPr lang="en-US" dirty="0"/>
          </a:p>
        </p:txBody>
      </p:sp>
      <p:sp>
        <p:nvSpPr>
          <p:cNvPr id="33796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3048000" y="1447800"/>
            <a:ext cx="6096000" cy="4953000"/>
          </a:xfrm>
        </p:spPr>
        <p:txBody>
          <a:bodyPr/>
          <a:lstStyle/>
          <a:p>
            <a:r>
              <a:rPr lang="en-US" dirty="0"/>
              <a:t>Kernel1(j,g)</a:t>
            </a:r>
          </a:p>
          <a:p>
            <a:pPr lvl="1"/>
            <a:r>
              <a:rPr lang="en-US" dirty="0"/>
              <a:t>R=</a:t>
            </a:r>
            <a:r>
              <a:rPr lang="en-US" dirty="0" err="1"/>
              <a:t>g</a:t>
            </a:r>
            <a:endParaRPr lang="en-US" dirty="0"/>
          </a:p>
          <a:p>
            <a:pPr lvl="1"/>
            <a:r>
              <a:rPr lang="en-US" dirty="0"/>
              <a:t>N max index in </a:t>
            </a:r>
            <a:r>
              <a:rPr lang="en-US" dirty="0" err="1"/>
              <a:t>g</a:t>
            </a:r>
            <a:endParaRPr lang="en-US" dirty="0"/>
          </a:p>
          <a:p>
            <a:pPr lvl="1"/>
            <a:r>
              <a:rPr lang="en-US" dirty="0" err="1">
                <a:solidFill>
                  <a:srgbClr val="008000"/>
                </a:solidFill>
              </a:rPr>
              <a:t>for(i</a:t>
            </a:r>
            <a:r>
              <a:rPr lang="en-US" dirty="0">
                <a:solidFill>
                  <a:srgbClr val="008000"/>
                </a:solidFill>
              </a:rPr>
              <a:t>=j+1 to N)</a:t>
            </a:r>
          </a:p>
          <a:p>
            <a:pPr lvl="2"/>
            <a:r>
              <a:rPr lang="en-US" sz="2400" dirty="0"/>
              <a:t>if </a:t>
            </a:r>
            <a:r>
              <a:rPr lang="en-US" sz="2400" dirty="0">
                <a:solidFill>
                  <a:srgbClr val="CC0099"/>
                </a:solidFill>
              </a:rPr>
              <a:t>(</a:t>
            </a:r>
            <a:r>
              <a:rPr lang="en-US" sz="2400" dirty="0" err="1">
                <a:solidFill>
                  <a:srgbClr val="CC0099"/>
                </a:solidFill>
              </a:rPr>
              <a:t>l</a:t>
            </a:r>
            <a:r>
              <a:rPr lang="en-US" sz="2400" baseline="-25000" dirty="0" err="1">
                <a:solidFill>
                  <a:srgbClr val="CC0099"/>
                </a:solidFill>
              </a:rPr>
              <a:t>i</a:t>
            </a:r>
            <a:r>
              <a:rPr lang="en-US" sz="2400" dirty="0">
                <a:solidFill>
                  <a:srgbClr val="CC0099"/>
                </a:solidFill>
              </a:rPr>
              <a:t> in 2 or more cubes)</a:t>
            </a:r>
          </a:p>
          <a:p>
            <a:pPr lvl="3"/>
            <a:r>
              <a:rPr lang="en-US" sz="2400" dirty="0" err="1"/>
              <a:t>c</a:t>
            </a:r>
            <a:r>
              <a:rPr lang="en-US" sz="2400" baseline="-25000" dirty="0" err="1"/>
              <a:t>f</a:t>
            </a:r>
            <a:r>
              <a:rPr lang="en-US" sz="2400" dirty="0"/>
              <a:t>=largest cube divide </a:t>
            </a:r>
            <a:r>
              <a:rPr lang="en-US" sz="2400" dirty="0" err="1"/>
              <a:t>g/l</a:t>
            </a:r>
            <a:r>
              <a:rPr lang="en-US" sz="2400" baseline="-25000" dirty="0" err="1"/>
              <a:t>i</a:t>
            </a:r>
            <a:r>
              <a:rPr lang="en-US" sz="2400" dirty="0"/>
              <a:t> </a:t>
            </a:r>
          </a:p>
          <a:p>
            <a:pPr lvl="3"/>
            <a:r>
              <a:rPr lang="en-US" sz="2400" dirty="0"/>
              <a:t>if </a:t>
            </a:r>
            <a:r>
              <a:rPr lang="en-US" sz="2400" dirty="0">
                <a:solidFill>
                  <a:srgbClr val="008000"/>
                </a:solidFill>
              </a:rPr>
              <a:t>(</a:t>
            </a:r>
            <a:r>
              <a:rPr lang="en-US" sz="2400" dirty="0" err="1">
                <a:solidFill>
                  <a:srgbClr val="008000"/>
                </a:solidFill>
              </a:rPr>
              <a:t>forall</a:t>
            </a:r>
            <a:r>
              <a:rPr lang="en-US" sz="2400" dirty="0">
                <a:solidFill>
                  <a:srgbClr val="008000"/>
                </a:solidFill>
              </a:rPr>
              <a:t> </a:t>
            </a:r>
            <a:r>
              <a:rPr lang="en-US" sz="2400" dirty="0" err="1">
                <a:solidFill>
                  <a:srgbClr val="008000"/>
                </a:solidFill>
              </a:rPr>
              <a:t>k</a:t>
            </a:r>
            <a:r>
              <a:rPr lang="en-US" sz="2400" dirty="0" err="1">
                <a:solidFill>
                  <a:srgbClr val="008000"/>
                </a:solidFill>
                <a:sym typeface="Symbol" charset="2"/>
              </a:rPr>
              <a:t></a:t>
            </a:r>
            <a:r>
              <a:rPr lang="en-US" sz="2400" dirty="0" err="1">
                <a:solidFill>
                  <a:srgbClr val="008000"/>
                </a:solidFill>
              </a:rPr>
              <a:t>i</a:t>
            </a:r>
            <a:r>
              <a:rPr lang="en-US" sz="2400" dirty="0">
                <a:solidFill>
                  <a:srgbClr val="008000"/>
                </a:solidFill>
              </a:rPr>
              <a:t>, </a:t>
            </a:r>
            <a:r>
              <a:rPr lang="en-US" sz="2400" dirty="0" err="1">
                <a:solidFill>
                  <a:srgbClr val="008000"/>
                </a:solidFill>
              </a:rPr>
              <a:t>l</a:t>
            </a:r>
            <a:r>
              <a:rPr lang="en-US" sz="2400" baseline="-25000" dirty="0" err="1">
                <a:solidFill>
                  <a:srgbClr val="008000"/>
                </a:solidFill>
              </a:rPr>
              <a:t>k</a:t>
            </a:r>
            <a:r>
              <a:rPr lang="en-US" sz="2400" dirty="0" err="1">
                <a:solidFill>
                  <a:srgbClr val="008000"/>
                </a:solidFill>
                <a:sym typeface="Symbol" charset="2"/>
              </a:rPr>
              <a:t></a:t>
            </a:r>
            <a:r>
              <a:rPr lang="en-US" sz="2400" dirty="0" err="1">
                <a:solidFill>
                  <a:srgbClr val="008000"/>
                </a:solidFill>
              </a:rPr>
              <a:t>c</a:t>
            </a:r>
            <a:r>
              <a:rPr lang="en-US" sz="2400" baseline="-25000" dirty="0" err="1">
                <a:solidFill>
                  <a:srgbClr val="008000"/>
                </a:solidFill>
              </a:rPr>
              <a:t>f</a:t>
            </a:r>
            <a:r>
              <a:rPr lang="en-US" sz="2400" dirty="0">
                <a:solidFill>
                  <a:srgbClr val="008000"/>
                </a:solidFill>
              </a:rPr>
              <a:t>)</a:t>
            </a:r>
          </a:p>
          <a:p>
            <a:pPr lvl="4"/>
            <a:r>
              <a:rPr lang="en-US" sz="2400" dirty="0"/>
              <a:t>R=R </a:t>
            </a:r>
            <a:r>
              <a:rPr lang="en-US" sz="2400" dirty="0" err="1">
                <a:sym typeface="Symbol" charset="2"/>
              </a:rPr>
              <a:t></a:t>
            </a:r>
            <a:r>
              <a:rPr lang="en-US" sz="2400" dirty="0"/>
              <a:t> KERNEL1(</a:t>
            </a:r>
            <a:r>
              <a:rPr lang="en-US" sz="2400" dirty="0">
                <a:solidFill>
                  <a:srgbClr val="008000"/>
                </a:solidFill>
              </a:rPr>
              <a:t>i</a:t>
            </a:r>
            <a:r>
              <a:rPr lang="en-US" sz="2400" dirty="0"/>
              <a:t>,g/(l</a:t>
            </a:r>
            <a:r>
              <a:rPr lang="en-US" sz="2400" baseline="-25000" dirty="0"/>
              <a:t>i</a:t>
            </a:r>
            <a:r>
              <a:rPr lang="en-US" sz="2400" dirty="0">
                <a:sym typeface="Symbol" charset="2"/>
              </a:rPr>
              <a:t></a:t>
            </a:r>
            <a:r>
              <a:rPr lang="en-US" sz="2400" dirty="0"/>
              <a:t>c</a:t>
            </a:r>
            <a:r>
              <a:rPr lang="en-US" sz="2400" baseline="-25000" dirty="0"/>
              <a:t>f</a:t>
            </a:r>
            <a:r>
              <a:rPr lang="en-US" sz="2400" dirty="0"/>
              <a:t>))</a:t>
            </a:r>
          </a:p>
          <a:p>
            <a:pPr lvl="1"/>
            <a:r>
              <a:rPr lang="en-US" dirty="0" err="1"/>
              <a:t>return(R</a:t>
            </a:r>
            <a:r>
              <a:rPr lang="en-US" dirty="0"/>
              <a:t>)</a:t>
            </a:r>
          </a:p>
        </p:txBody>
      </p:sp>
      <p:grpSp>
        <p:nvGrpSpPr>
          <p:cNvPr id="33800" name="Group 8"/>
          <p:cNvGrpSpPr>
            <a:grpSpLocks/>
          </p:cNvGrpSpPr>
          <p:nvPr/>
        </p:nvGrpSpPr>
        <p:grpSpPr bwMode="auto">
          <a:xfrm>
            <a:off x="7010400" y="304800"/>
            <a:ext cx="2133600" cy="2971800"/>
            <a:chOff x="4416" y="192"/>
            <a:chExt cx="1344" cy="1872"/>
          </a:xfrm>
        </p:grpSpPr>
        <p:sp>
          <p:nvSpPr>
            <p:cNvPr id="33797" name="Text Box 5"/>
            <p:cNvSpPr txBox="1">
              <a:spLocks noChangeArrowheads="1"/>
            </p:cNvSpPr>
            <p:nvPr/>
          </p:nvSpPr>
          <p:spPr bwMode="auto">
            <a:xfrm>
              <a:off x="4748" y="192"/>
              <a:ext cx="1012" cy="97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solidFill>
                    <a:srgbClr val="CC0099"/>
                  </a:solidFill>
                  <a:latin typeface="Arial" charset="0"/>
                </a:rPr>
                <a:t>Must be to</a:t>
              </a:r>
            </a:p>
            <a:p>
              <a:r>
                <a:rPr lang="en-US">
                  <a:solidFill>
                    <a:srgbClr val="CC0099"/>
                  </a:solidFill>
                  <a:latin typeface="Arial" charset="0"/>
                </a:rPr>
                <a:t>Generate </a:t>
              </a:r>
            </a:p>
            <a:p>
              <a:r>
                <a:rPr lang="en-US">
                  <a:solidFill>
                    <a:srgbClr val="CC0099"/>
                  </a:solidFill>
                  <a:latin typeface="Arial" charset="0"/>
                </a:rPr>
                <a:t>Non-trivial</a:t>
              </a:r>
            </a:p>
            <a:p>
              <a:r>
                <a:rPr lang="en-US">
                  <a:solidFill>
                    <a:srgbClr val="CC0099"/>
                  </a:solidFill>
                  <a:latin typeface="Arial" charset="0"/>
                </a:rPr>
                <a:t>kernel</a:t>
              </a:r>
            </a:p>
          </p:txBody>
        </p:sp>
        <p:sp>
          <p:nvSpPr>
            <p:cNvPr id="33798" name="Line 6"/>
            <p:cNvSpPr>
              <a:spLocks noChangeShapeType="1"/>
            </p:cNvSpPr>
            <p:nvPr/>
          </p:nvSpPr>
          <p:spPr bwMode="auto">
            <a:xfrm flipH="1">
              <a:off x="4416" y="1152"/>
              <a:ext cx="336" cy="912"/>
            </a:xfrm>
            <a:prstGeom prst="line">
              <a:avLst/>
            </a:prstGeom>
            <a:noFill/>
            <a:ln w="28575">
              <a:solidFill>
                <a:srgbClr val="CC0099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33799" name="Text Box 7"/>
          <p:cNvSpPr txBox="1">
            <a:spLocks noChangeArrowheads="1"/>
          </p:cNvSpPr>
          <p:nvPr/>
        </p:nvSpPr>
        <p:spPr bwMode="auto">
          <a:xfrm>
            <a:off x="2441173" y="5715000"/>
            <a:ext cx="6702827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>
                <a:solidFill>
                  <a:srgbClr val="008000"/>
                </a:solidFill>
                <a:latin typeface="Arial" charset="0"/>
              </a:rPr>
              <a:t>Consider each literal for </a:t>
            </a:r>
            <a:r>
              <a:rPr lang="en-US" dirty="0" err="1" smtClean="0">
                <a:solidFill>
                  <a:srgbClr val="008000"/>
                </a:solidFill>
                <a:latin typeface="Arial" charset="0"/>
              </a:rPr>
              <a:t>cokernel</a:t>
            </a:r>
            <a:r>
              <a:rPr lang="en-US" dirty="0" smtClean="0">
                <a:solidFill>
                  <a:srgbClr val="008000"/>
                </a:solidFill>
                <a:latin typeface="Arial" charset="0"/>
              </a:rPr>
              <a:t> </a:t>
            </a:r>
            <a:r>
              <a:rPr lang="en-US" dirty="0">
                <a:solidFill>
                  <a:srgbClr val="008000"/>
                </a:solidFill>
                <a:latin typeface="Arial" charset="0"/>
              </a:rPr>
              <a:t>once</a:t>
            </a:r>
          </a:p>
          <a:p>
            <a:r>
              <a:rPr lang="en-US" dirty="0">
                <a:solidFill>
                  <a:srgbClr val="008000"/>
                </a:solidFill>
                <a:latin typeface="Arial" charset="0"/>
              </a:rPr>
              <a:t>(largest</a:t>
            </a:r>
            <a:r>
              <a:rPr lang="en-US" dirty="0" smtClean="0">
                <a:solidFill>
                  <a:srgbClr val="008000"/>
                </a:solidFill>
                <a:latin typeface="Arial" charset="0"/>
              </a:rPr>
              <a:t> </a:t>
            </a:r>
            <a:r>
              <a:rPr lang="en-US" dirty="0" err="1" smtClean="0">
                <a:solidFill>
                  <a:srgbClr val="008000"/>
                </a:solidFill>
                <a:latin typeface="Arial" charset="0"/>
              </a:rPr>
              <a:t>cokernels</a:t>
            </a:r>
            <a:r>
              <a:rPr lang="en-US" dirty="0" smtClean="0">
                <a:solidFill>
                  <a:srgbClr val="008000"/>
                </a:solidFill>
                <a:latin typeface="Arial" charset="0"/>
              </a:rPr>
              <a:t> </a:t>
            </a:r>
            <a:r>
              <a:rPr lang="en-US" dirty="0">
                <a:solidFill>
                  <a:srgbClr val="008000"/>
                </a:solidFill>
                <a:latin typeface="Arial" charset="0"/>
              </a:rPr>
              <a:t>will already have been found)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7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7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79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79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79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79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79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79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79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6" grpId="0" build="p" autoUpdateAnimBg="0"/>
      <p:bldP spid="33799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ESE353 Spring 2015 -- DeHon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7776E-BC6F-A84B-BD67-03C0474B560E}" type="slidenum">
              <a:rPr lang="en-US"/>
              <a:pPr/>
              <a:t>34</a:t>
            </a:fld>
            <a:endParaRPr lang="en-US"/>
          </a:p>
        </p:txBody>
      </p:sp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8153400" cy="1143000"/>
          </a:xfrm>
        </p:spPr>
        <p:txBody>
          <a:bodyPr/>
          <a:lstStyle/>
          <a:p>
            <a:r>
              <a:rPr lang="en-US" sz="4000" dirty="0"/>
              <a:t>Kernel Extract Example</a:t>
            </a:r>
            <a:br>
              <a:rPr lang="en-US" sz="4000" dirty="0"/>
            </a:br>
            <a:r>
              <a:rPr lang="en-US" sz="4000" dirty="0">
                <a:solidFill>
                  <a:srgbClr val="CC0099"/>
                </a:solidFill>
              </a:rPr>
              <a:t>(ex. on board; adv to return to alg.)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en-US"/>
              <a:t>f=abcd+abce+abef</a:t>
            </a:r>
          </a:p>
        </p:txBody>
      </p:sp>
      <p:sp>
        <p:nvSpPr>
          <p:cNvPr id="34820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648200" y="1981200"/>
            <a:ext cx="4114800" cy="411480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ESE353 Spring 2015 -- DeHon</a:t>
            </a:r>
            <a:endParaRPr lang="en-US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A61C3-E321-514E-876D-4C6587D0184E}" type="slidenum">
              <a:rPr lang="en-US"/>
              <a:pPr/>
              <a:t>35</a:t>
            </a:fld>
            <a:endParaRPr lang="en-US"/>
          </a:p>
        </p:txBody>
      </p:sp>
      <p:sp>
        <p:nvSpPr>
          <p:cNvPr id="76802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81000"/>
            <a:ext cx="7772400" cy="1143000"/>
          </a:xfrm>
        </p:spPr>
        <p:txBody>
          <a:bodyPr/>
          <a:lstStyle/>
          <a:p>
            <a:r>
              <a:rPr lang="en-US"/>
              <a:t>Kernel Extraction</a:t>
            </a:r>
          </a:p>
        </p:txBody>
      </p:sp>
      <p:sp>
        <p:nvSpPr>
          <p:cNvPr id="7680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04800" y="1981200"/>
            <a:ext cx="3810000" cy="4114800"/>
          </a:xfrm>
        </p:spPr>
        <p:txBody>
          <a:bodyPr/>
          <a:lstStyle/>
          <a:p>
            <a:r>
              <a:rPr lang="en-US"/>
              <a:t>Find c</a:t>
            </a:r>
            <a:r>
              <a:rPr lang="en-US" baseline="-25000"/>
              <a:t>f</a:t>
            </a:r>
            <a:r>
              <a:rPr lang="en-US"/>
              <a:t> = largest cube factor of f</a:t>
            </a:r>
          </a:p>
          <a:p>
            <a:r>
              <a:rPr lang="en-US"/>
              <a:t>K=Kernel1(0,f/c</a:t>
            </a:r>
            <a:r>
              <a:rPr lang="en-US" baseline="-25000"/>
              <a:t>f</a:t>
            </a:r>
            <a:r>
              <a:rPr lang="en-US"/>
              <a:t>)</a:t>
            </a:r>
          </a:p>
          <a:p>
            <a:r>
              <a:rPr lang="en-US"/>
              <a:t>if (f is cube-free)</a:t>
            </a:r>
          </a:p>
          <a:p>
            <a:pPr lvl="1"/>
            <a:r>
              <a:rPr lang="en-US"/>
              <a:t>return(f</a:t>
            </a:r>
            <a:r>
              <a:rPr lang="en-US">
                <a:sym typeface="Symbol" charset="2"/>
              </a:rPr>
              <a:t></a:t>
            </a:r>
            <a:r>
              <a:rPr lang="en-US"/>
              <a:t>K)</a:t>
            </a:r>
          </a:p>
          <a:p>
            <a:r>
              <a:rPr lang="en-US"/>
              <a:t>else</a:t>
            </a:r>
          </a:p>
          <a:p>
            <a:pPr lvl="1"/>
            <a:r>
              <a:rPr lang="en-US"/>
              <a:t>return(K)</a:t>
            </a:r>
          </a:p>
          <a:p>
            <a:endParaRPr lang="en-US"/>
          </a:p>
        </p:txBody>
      </p:sp>
      <p:sp>
        <p:nvSpPr>
          <p:cNvPr id="76804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3352800" y="1447800"/>
            <a:ext cx="5486400" cy="4953000"/>
          </a:xfrm>
        </p:spPr>
        <p:txBody>
          <a:bodyPr/>
          <a:lstStyle/>
          <a:p>
            <a:r>
              <a:rPr lang="en-US"/>
              <a:t>Kernel1(j,g)</a:t>
            </a:r>
          </a:p>
          <a:p>
            <a:pPr lvl="1"/>
            <a:r>
              <a:rPr lang="en-US"/>
              <a:t>R=g</a:t>
            </a:r>
          </a:p>
          <a:p>
            <a:pPr lvl="1"/>
            <a:r>
              <a:rPr lang="en-US"/>
              <a:t>N max index in g</a:t>
            </a:r>
          </a:p>
          <a:p>
            <a:pPr lvl="1"/>
            <a:r>
              <a:rPr lang="en-US">
                <a:solidFill>
                  <a:srgbClr val="008000"/>
                </a:solidFill>
              </a:rPr>
              <a:t>for(i=j+1 to N)</a:t>
            </a:r>
          </a:p>
          <a:p>
            <a:pPr lvl="2"/>
            <a:r>
              <a:rPr lang="en-US" sz="2400"/>
              <a:t>if </a:t>
            </a:r>
            <a:r>
              <a:rPr lang="en-US" sz="2400">
                <a:solidFill>
                  <a:srgbClr val="CC0099"/>
                </a:solidFill>
              </a:rPr>
              <a:t>(l</a:t>
            </a:r>
            <a:r>
              <a:rPr lang="en-US" sz="2400" baseline="-25000">
                <a:solidFill>
                  <a:srgbClr val="CC0099"/>
                </a:solidFill>
              </a:rPr>
              <a:t>i</a:t>
            </a:r>
            <a:r>
              <a:rPr lang="en-US" sz="2400">
                <a:solidFill>
                  <a:srgbClr val="CC0099"/>
                </a:solidFill>
              </a:rPr>
              <a:t> in 2 or more cubes)</a:t>
            </a:r>
          </a:p>
          <a:p>
            <a:pPr lvl="3"/>
            <a:r>
              <a:rPr lang="en-US" sz="2400"/>
              <a:t>c</a:t>
            </a:r>
            <a:r>
              <a:rPr lang="en-US" sz="2400" baseline="-25000"/>
              <a:t>f</a:t>
            </a:r>
            <a:r>
              <a:rPr lang="en-US" sz="2400"/>
              <a:t>=largest cube divide g/l</a:t>
            </a:r>
            <a:r>
              <a:rPr lang="en-US" sz="2400" baseline="-25000"/>
              <a:t>i</a:t>
            </a:r>
            <a:r>
              <a:rPr lang="en-US" sz="2400"/>
              <a:t> </a:t>
            </a:r>
          </a:p>
          <a:p>
            <a:pPr lvl="3"/>
            <a:r>
              <a:rPr lang="en-US" sz="2400"/>
              <a:t>if </a:t>
            </a:r>
            <a:r>
              <a:rPr lang="en-US" sz="2400">
                <a:solidFill>
                  <a:srgbClr val="008000"/>
                </a:solidFill>
              </a:rPr>
              <a:t>(forall k</a:t>
            </a:r>
            <a:r>
              <a:rPr lang="en-US" sz="2400">
                <a:solidFill>
                  <a:srgbClr val="008000"/>
                </a:solidFill>
                <a:sym typeface="Symbol" charset="2"/>
              </a:rPr>
              <a:t></a:t>
            </a:r>
            <a:r>
              <a:rPr lang="en-US" sz="2400">
                <a:solidFill>
                  <a:srgbClr val="008000"/>
                </a:solidFill>
              </a:rPr>
              <a:t>i, l</a:t>
            </a:r>
            <a:r>
              <a:rPr lang="en-US" sz="2400" baseline="-25000">
                <a:solidFill>
                  <a:srgbClr val="008000"/>
                </a:solidFill>
              </a:rPr>
              <a:t>k</a:t>
            </a:r>
            <a:r>
              <a:rPr lang="en-US" sz="2400">
                <a:solidFill>
                  <a:srgbClr val="008000"/>
                </a:solidFill>
                <a:sym typeface="Symbol" charset="2"/>
              </a:rPr>
              <a:t></a:t>
            </a:r>
            <a:r>
              <a:rPr lang="en-US" sz="2400">
                <a:solidFill>
                  <a:srgbClr val="008000"/>
                </a:solidFill>
              </a:rPr>
              <a:t>c</a:t>
            </a:r>
            <a:r>
              <a:rPr lang="en-US" sz="2400" baseline="-25000">
                <a:solidFill>
                  <a:srgbClr val="008000"/>
                </a:solidFill>
              </a:rPr>
              <a:t>f</a:t>
            </a:r>
            <a:r>
              <a:rPr lang="en-US" sz="2400">
                <a:solidFill>
                  <a:srgbClr val="008000"/>
                </a:solidFill>
              </a:rPr>
              <a:t>)</a:t>
            </a:r>
          </a:p>
          <a:p>
            <a:pPr lvl="4"/>
            <a:r>
              <a:rPr lang="en-US" sz="2400"/>
              <a:t>R=R </a:t>
            </a:r>
            <a:r>
              <a:rPr lang="en-US" sz="2400">
                <a:sym typeface="Symbol" charset="2"/>
              </a:rPr>
              <a:t></a:t>
            </a:r>
            <a:r>
              <a:rPr lang="en-US" sz="2400"/>
              <a:t> KERNEL1(</a:t>
            </a:r>
            <a:r>
              <a:rPr lang="en-US" sz="2400">
                <a:solidFill>
                  <a:srgbClr val="008000"/>
                </a:solidFill>
              </a:rPr>
              <a:t>i</a:t>
            </a:r>
            <a:r>
              <a:rPr lang="en-US" sz="2400"/>
              <a:t>,g/(l</a:t>
            </a:r>
            <a:r>
              <a:rPr lang="en-US" sz="2400" baseline="-25000"/>
              <a:t>i</a:t>
            </a:r>
            <a:r>
              <a:rPr lang="en-US" sz="2400">
                <a:sym typeface="Symbol" charset="2"/>
              </a:rPr>
              <a:t></a:t>
            </a:r>
            <a:r>
              <a:rPr lang="en-US" sz="2400"/>
              <a:t>c</a:t>
            </a:r>
            <a:r>
              <a:rPr lang="en-US" sz="2400" baseline="-25000"/>
              <a:t>f</a:t>
            </a:r>
            <a:r>
              <a:rPr lang="en-US" sz="2400"/>
              <a:t>))</a:t>
            </a:r>
          </a:p>
          <a:p>
            <a:pPr lvl="1"/>
            <a:r>
              <a:rPr lang="en-US"/>
              <a:t>return(R)</a:t>
            </a:r>
          </a:p>
        </p:txBody>
      </p:sp>
      <p:grpSp>
        <p:nvGrpSpPr>
          <p:cNvPr id="76805" name="Group 5"/>
          <p:cNvGrpSpPr>
            <a:grpSpLocks/>
          </p:cNvGrpSpPr>
          <p:nvPr/>
        </p:nvGrpSpPr>
        <p:grpSpPr bwMode="auto">
          <a:xfrm>
            <a:off x="7010400" y="304800"/>
            <a:ext cx="2133600" cy="2971800"/>
            <a:chOff x="4416" y="192"/>
            <a:chExt cx="1344" cy="1872"/>
          </a:xfrm>
        </p:grpSpPr>
        <p:sp>
          <p:nvSpPr>
            <p:cNvPr id="76806" name="Text Box 6"/>
            <p:cNvSpPr txBox="1">
              <a:spLocks noChangeArrowheads="1"/>
            </p:cNvSpPr>
            <p:nvPr/>
          </p:nvSpPr>
          <p:spPr bwMode="auto">
            <a:xfrm>
              <a:off x="4748" y="192"/>
              <a:ext cx="1012" cy="97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solidFill>
                    <a:srgbClr val="CC0099"/>
                  </a:solidFill>
                  <a:latin typeface="Arial" charset="0"/>
                </a:rPr>
                <a:t>Must be to</a:t>
              </a:r>
            </a:p>
            <a:p>
              <a:r>
                <a:rPr lang="en-US">
                  <a:solidFill>
                    <a:srgbClr val="CC0099"/>
                  </a:solidFill>
                  <a:latin typeface="Arial" charset="0"/>
                </a:rPr>
                <a:t>Generate </a:t>
              </a:r>
            </a:p>
            <a:p>
              <a:r>
                <a:rPr lang="en-US">
                  <a:solidFill>
                    <a:srgbClr val="CC0099"/>
                  </a:solidFill>
                  <a:latin typeface="Arial" charset="0"/>
                </a:rPr>
                <a:t>Non-trivial</a:t>
              </a:r>
            </a:p>
            <a:p>
              <a:r>
                <a:rPr lang="en-US">
                  <a:solidFill>
                    <a:srgbClr val="CC0099"/>
                  </a:solidFill>
                  <a:latin typeface="Arial" charset="0"/>
                </a:rPr>
                <a:t>kernel</a:t>
              </a:r>
            </a:p>
          </p:txBody>
        </p:sp>
        <p:sp>
          <p:nvSpPr>
            <p:cNvPr id="76807" name="Line 7"/>
            <p:cNvSpPr>
              <a:spLocks noChangeShapeType="1"/>
            </p:cNvSpPr>
            <p:nvPr/>
          </p:nvSpPr>
          <p:spPr bwMode="auto">
            <a:xfrm flipH="1">
              <a:off x="4416" y="1152"/>
              <a:ext cx="336" cy="912"/>
            </a:xfrm>
            <a:prstGeom prst="line">
              <a:avLst/>
            </a:prstGeom>
            <a:noFill/>
            <a:ln w="28575">
              <a:solidFill>
                <a:srgbClr val="CC0099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76808" name="Text Box 8"/>
          <p:cNvSpPr txBox="1">
            <a:spLocks noChangeArrowheads="1"/>
          </p:cNvSpPr>
          <p:nvPr/>
        </p:nvSpPr>
        <p:spPr bwMode="auto">
          <a:xfrm>
            <a:off x="2209800" y="5791200"/>
            <a:ext cx="6702827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>
                <a:solidFill>
                  <a:srgbClr val="008000"/>
                </a:solidFill>
                <a:latin typeface="Arial" charset="0"/>
              </a:rPr>
              <a:t>Consider each literal for </a:t>
            </a:r>
            <a:r>
              <a:rPr lang="en-US" dirty="0" err="1" smtClean="0">
                <a:solidFill>
                  <a:srgbClr val="008000"/>
                </a:solidFill>
                <a:latin typeface="Arial" charset="0"/>
              </a:rPr>
              <a:t>cokernel</a:t>
            </a:r>
            <a:r>
              <a:rPr lang="en-US" dirty="0" smtClean="0">
                <a:solidFill>
                  <a:srgbClr val="008000"/>
                </a:solidFill>
                <a:latin typeface="Arial" charset="0"/>
              </a:rPr>
              <a:t> </a:t>
            </a:r>
            <a:r>
              <a:rPr lang="en-US" dirty="0">
                <a:solidFill>
                  <a:srgbClr val="008000"/>
                </a:solidFill>
                <a:latin typeface="Arial" charset="0"/>
              </a:rPr>
              <a:t>once</a:t>
            </a:r>
          </a:p>
          <a:p>
            <a:r>
              <a:rPr lang="en-US" dirty="0">
                <a:solidFill>
                  <a:srgbClr val="008000"/>
                </a:solidFill>
                <a:latin typeface="Arial" charset="0"/>
              </a:rPr>
              <a:t>(largest</a:t>
            </a:r>
            <a:r>
              <a:rPr lang="en-US" dirty="0" smtClean="0">
                <a:solidFill>
                  <a:srgbClr val="008000"/>
                </a:solidFill>
                <a:latin typeface="Arial" charset="0"/>
              </a:rPr>
              <a:t> </a:t>
            </a:r>
            <a:r>
              <a:rPr lang="en-US" dirty="0" err="1" smtClean="0">
                <a:solidFill>
                  <a:srgbClr val="008000"/>
                </a:solidFill>
                <a:latin typeface="Arial" charset="0"/>
              </a:rPr>
              <a:t>cokernels</a:t>
            </a:r>
            <a:r>
              <a:rPr lang="en-US" dirty="0" smtClean="0">
                <a:solidFill>
                  <a:srgbClr val="008000"/>
                </a:solidFill>
                <a:latin typeface="Arial" charset="0"/>
              </a:rPr>
              <a:t> </a:t>
            </a:r>
            <a:r>
              <a:rPr lang="en-US" dirty="0">
                <a:solidFill>
                  <a:srgbClr val="008000"/>
                </a:solidFill>
                <a:latin typeface="Arial" charset="0"/>
              </a:rPr>
              <a:t>will already have been found)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ESE353 Spring 2015 -- DeHon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566ED-B67A-BA45-B481-D70751FFFBC8}" type="slidenum">
              <a:rPr lang="en-US"/>
              <a:pPr/>
              <a:t>36</a:t>
            </a:fld>
            <a:endParaRPr lang="en-US"/>
          </a:p>
        </p:txBody>
      </p:sp>
      <p:sp>
        <p:nvSpPr>
          <p:cNvPr id="778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/>
              <a:t>Kernel Extract Example</a:t>
            </a:r>
            <a:br>
              <a:rPr lang="en-US" sz="4000"/>
            </a:br>
            <a:r>
              <a:rPr lang="en-US" sz="4000">
                <a:solidFill>
                  <a:srgbClr val="FF6600"/>
                </a:solidFill>
              </a:rPr>
              <a:t>(stay on prev. slide, ex. on board)</a:t>
            </a:r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en-US"/>
              <a:t>f=abcd+abce+abef</a:t>
            </a:r>
          </a:p>
          <a:p>
            <a:r>
              <a:rPr lang="en-US"/>
              <a:t>c</a:t>
            </a:r>
            <a:r>
              <a:rPr lang="en-US" baseline="-25000"/>
              <a:t>f</a:t>
            </a:r>
            <a:r>
              <a:rPr lang="en-US"/>
              <a:t>=ab</a:t>
            </a:r>
          </a:p>
          <a:p>
            <a:r>
              <a:rPr lang="en-US"/>
              <a:t>f/c</a:t>
            </a:r>
            <a:r>
              <a:rPr lang="en-US" baseline="-25000"/>
              <a:t>f</a:t>
            </a:r>
            <a:r>
              <a:rPr lang="en-US"/>
              <a:t>=cd+ce+ef</a:t>
            </a:r>
          </a:p>
          <a:p>
            <a:r>
              <a:rPr lang="en-US"/>
              <a:t>R={cd+ce+ef}</a:t>
            </a:r>
          </a:p>
          <a:p>
            <a:r>
              <a:rPr lang="en-US"/>
              <a:t>N=6</a:t>
            </a:r>
          </a:p>
          <a:p>
            <a:r>
              <a:rPr lang="en-US"/>
              <a:t>a,b not present</a:t>
            </a:r>
          </a:p>
          <a:p>
            <a:r>
              <a:rPr lang="en-US"/>
              <a:t>(cd+ce+ef)/c=e+d</a:t>
            </a:r>
          </a:p>
          <a:p>
            <a:r>
              <a:rPr lang="en-US"/>
              <a:t>largest cube 1</a:t>
            </a:r>
          </a:p>
        </p:txBody>
      </p:sp>
      <p:sp>
        <p:nvSpPr>
          <p:cNvPr id="77828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648200" y="1981200"/>
            <a:ext cx="4114800" cy="4114800"/>
          </a:xfrm>
        </p:spPr>
        <p:txBody>
          <a:bodyPr/>
          <a:lstStyle/>
          <a:p>
            <a:r>
              <a:rPr lang="en-US"/>
              <a:t>Recurse</a:t>
            </a:r>
            <a:r>
              <a:rPr lang="en-US">
                <a:sym typeface="Wingdings" charset="2"/>
              </a:rPr>
              <a:t></a:t>
            </a:r>
            <a:r>
              <a:rPr lang="en-US"/>
              <a:t>e+d</a:t>
            </a:r>
          </a:p>
          <a:p>
            <a:r>
              <a:rPr lang="en-US"/>
              <a:t>R={cd+ce+ef,e+d}</a:t>
            </a:r>
          </a:p>
          <a:p>
            <a:r>
              <a:rPr lang="en-US"/>
              <a:t>only 1 d</a:t>
            </a:r>
          </a:p>
          <a:p>
            <a:r>
              <a:rPr lang="en-US"/>
              <a:t>(d+ce+ef)/e=c+f</a:t>
            </a:r>
          </a:p>
          <a:p>
            <a:r>
              <a:rPr lang="en-US"/>
              <a:t>Recurse</a:t>
            </a:r>
            <a:r>
              <a:rPr lang="en-US">
                <a:sym typeface="Wingdings" charset="2"/>
              </a:rPr>
              <a:t></a:t>
            </a:r>
            <a:r>
              <a:rPr lang="en-US"/>
              <a:t>c+f</a:t>
            </a:r>
          </a:p>
          <a:p>
            <a:r>
              <a:rPr lang="en-US"/>
              <a:t>R={cd+ce+ef,e+d,c+f}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ESE353 Spring 2015 -- DeHon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AC10F-338C-0D4D-B1E9-2C1FC4035893}" type="slidenum">
              <a:rPr lang="en-US"/>
              <a:pPr/>
              <a:t>37</a:t>
            </a:fld>
            <a:endParaRPr lang="en-US"/>
          </a:p>
        </p:txBody>
      </p:sp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Extraction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4648200"/>
          </a:xfrm>
        </p:spPr>
        <p:txBody>
          <a:bodyPr/>
          <a:lstStyle/>
          <a:p>
            <a:pPr marL="609600" indent="-609600">
              <a:lnSpc>
                <a:spcPct val="90000"/>
              </a:lnSpc>
              <a:buFontTx/>
              <a:buNone/>
            </a:pPr>
            <a:r>
              <a:rPr lang="en-US" sz="2400"/>
              <a:t>Identify cube-free expressions in many functions (common sub expressions)</a:t>
            </a:r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en-US" sz="2400"/>
              <a:t>Generate kernels for each function</a:t>
            </a:r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en-US" sz="2400"/>
              <a:t>select pair such that k1</a:t>
            </a:r>
            <a:r>
              <a:rPr lang="en-US" sz="2400">
                <a:sym typeface="Symbol" charset="2"/>
              </a:rPr>
              <a:t></a:t>
            </a:r>
            <a:r>
              <a:rPr lang="en-US" sz="2400"/>
              <a:t>k2 is not a cube</a:t>
            </a:r>
          </a:p>
          <a:p>
            <a:pPr marL="990600" lvl="1" indent="-533400">
              <a:lnSpc>
                <a:spcPct val="90000"/>
              </a:lnSpc>
              <a:buFontTx/>
              <a:buChar char="•"/>
            </a:pPr>
            <a:r>
              <a:rPr lang="en-US" sz="2000"/>
              <a:t>Note: k1=k2 is simplest case of this</a:t>
            </a:r>
          </a:p>
          <a:p>
            <a:pPr marL="990600" lvl="1" indent="-533400">
              <a:lnSpc>
                <a:spcPct val="90000"/>
              </a:lnSpc>
              <a:buFontTx/>
              <a:buChar char="•"/>
            </a:pPr>
            <a:r>
              <a:rPr lang="en-US" sz="2000"/>
              <a:t>…but intersection case is more powerful</a:t>
            </a:r>
          </a:p>
          <a:p>
            <a:pPr marL="1371600" lvl="2" indent="-457200">
              <a:lnSpc>
                <a:spcPct val="90000"/>
              </a:lnSpc>
            </a:pPr>
            <a:r>
              <a:rPr lang="en-US" sz="1800"/>
              <a:t>Example to come</a:t>
            </a:r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en-US" sz="2400"/>
              <a:t>new variable from intersection </a:t>
            </a:r>
          </a:p>
          <a:p>
            <a:pPr marL="990600" lvl="1" indent="-533400">
              <a:lnSpc>
                <a:spcPct val="90000"/>
              </a:lnSpc>
            </a:pPr>
            <a:r>
              <a:rPr lang="en-US" sz="2000"/>
              <a:t>v= k1</a:t>
            </a:r>
            <a:r>
              <a:rPr lang="en-US" sz="2000">
                <a:sym typeface="Symbol" charset="2"/>
              </a:rPr>
              <a:t></a:t>
            </a:r>
            <a:r>
              <a:rPr lang="en-US" sz="2000"/>
              <a:t>k2 </a:t>
            </a:r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en-US" sz="2400"/>
              <a:t>update functions (resubstitute)</a:t>
            </a:r>
          </a:p>
          <a:p>
            <a:pPr marL="990600" lvl="1" indent="-533400">
              <a:lnSpc>
                <a:spcPct val="90000"/>
              </a:lnSpc>
            </a:pPr>
            <a:r>
              <a:rPr lang="en-US" sz="2400"/>
              <a:t>f</a:t>
            </a:r>
            <a:r>
              <a:rPr lang="en-US" sz="2400" baseline="-25000"/>
              <a:t>i</a:t>
            </a:r>
            <a:r>
              <a:rPr lang="en-US" sz="2400"/>
              <a:t> = v*(f</a:t>
            </a:r>
            <a:r>
              <a:rPr lang="en-US" sz="2400" baseline="-25000"/>
              <a:t>i</a:t>
            </a:r>
            <a:r>
              <a:rPr lang="en-US" sz="2400"/>
              <a:t> /v)+ r</a:t>
            </a:r>
            <a:r>
              <a:rPr lang="en-US" sz="2400" baseline="-25000"/>
              <a:t>i</a:t>
            </a:r>
            <a:r>
              <a:rPr lang="en-US" sz="2400"/>
              <a:t> </a:t>
            </a:r>
          </a:p>
          <a:p>
            <a:pPr marL="990600" lvl="1" indent="-533400">
              <a:lnSpc>
                <a:spcPct val="90000"/>
              </a:lnSpc>
            </a:pPr>
            <a:r>
              <a:rPr lang="en-US" sz="2000"/>
              <a:t>(similar for common cubes)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ESE353 Spring 2015 -- DeHon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EF6ABA-239D-0B4C-AE54-47C5CC392B5E}" type="slidenum">
              <a:rPr lang="en-US"/>
              <a:pPr/>
              <a:t>38</a:t>
            </a:fld>
            <a:endParaRPr lang="en-US"/>
          </a:p>
        </p:txBody>
      </p:sp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Extraction Example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X=ab(c(d+e)+f+g)+g</a:t>
            </a:r>
          </a:p>
          <a:p>
            <a:r>
              <a:rPr lang="en-US"/>
              <a:t>Y=ai(c(d+e)+f+j)+k</a:t>
            </a:r>
          </a:p>
          <a:p>
            <a:endParaRPr lang="en-US"/>
          </a:p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ESE353 Spring 2015 -- DeHon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A64BB-765F-1B46-BB6D-5BF2913F0EE7}" type="slidenum">
              <a:rPr lang="en-US"/>
              <a:pPr/>
              <a:t>39</a:t>
            </a:fld>
            <a:endParaRPr lang="en-US"/>
          </a:p>
        </p:txBody>
      </p:sp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Extraction Example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X=ab(c(d+e)+f+g)+g</a:t>
            </a:r>
          </a:p>
          <a:p>
            <a:r>
              <a:rPr lang="en-US"/>
              <a:t>Y=ai(c(d+e)+f+j)+k</a:t>
            </a:r>
          </a:p>
          <a:p>
            <a:r>
              <a:rPr lang="en-US"/>
              <a:t>d+e kernel of both</a:t>
            </a:r>
          </a:p>
          <a:p>
            <a:r>
              <a:rPr lang="en-US"/>
              <a:t>L=d+e</a:t>
            </a:r>
          </a:p>
          <a:p>
            <a:r>
              <a:rPr lang="en-US"/>
              <a:t>X=ab(cL+f+g)+h</a:t>
            </a:r>
          </a:p>
          <a:p>
            <a:r>
              <a:rPr lang="en-US"/>
              <a:t>Y=ai(cL+f+j)+k</a:t>
            </a:r>
          </a:p>
          <a:p>
            <a:endParaRPr lang="en-US"/>
          </a:p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39" grpId="0" build="p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ESE353 Spring 2015 -- DeHon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B8A67-9756-1E4F-9E9A-208C2AC99278}" type="slidenum">
              <a:rPr lang="en-US"/>
              <a:pPr/>
              <a:t>4</a:t>
            </a:fld>
            <a:endParaRPr lang="en-US"/>
          </a:p>
        </p:txBody>
      </p:sp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</a:t>
            </a:r>
            <a:r>
              <a:rPr lang="en-US" dirty="0" smtClean="0"/>
              <a:t> Multi</a:t>
            </a:r>
            <a:r>
              <a:rPr lang="en-US" dirty="0"/>
              <a:t>-</a:t>
            </a:r>
            <a:r>
              <a:rPr lang="en-US" dirty="0" smtClean="0"/>
              <a:t>level Logic?</a:t>
            </a:r>
            <a:endParaRPr lang="en-US" dirty="0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 dirty="0"/>
              <a:t> </a:t>
            </a:r>
            <a:r>
              <a:rPr lang="en-US" sz="2800" dirty="0" err="1"/>
              <a:t>ab(c+d+e)(f+g</a:t>
            </a:r>
            <a:r>
              <a:rPr lang="en-US" sz="2800" dirty="0"/>
              <a:t>)</a:t>
            </a:r>
          </a:p>
          <a:p>
            <a:endParaRPr lang="en-US" sz="2800" dirty="0"/>
          </a:p>
          <a:p>
            <a:r>
              <a:rPr lang="en-US" sz="2800" dirty="0" err="1"/>
              <a:t>abcf+abdf+abef+abcg+abdg+abeg</a:t>
            </a:r>
            <a:endParaRPr lang="en-US" sz="2800" dirty="0"/>
          </a:p>
          <a:p>
            <a:r>
              <a:rPr lang="en-US" sz="2800" dirty="0"/>
              <a:t>6 product </a:t>
            </a:r>
            <a:r>
              <a:rPr lang="en-US" sz="2800" dirty="0" smtClean="0"/>
              <a:t>terms </a:t>
            </a:r>
            <a:r>
              <a:rPr lang="en-US" sz="2800" dirty="0" err="1" smtClean="0">
                <a:sym typeface="Wingdings"/>
              </a:rPr>
              <a:t></a:t>
            </a:r>
            <a:r>
              <a:rPr lang="en-US" sz="2800" dirty="0" smtClean="0">
                <a:sym typeface="Wingdings"/>
              </a:rPr>
              <a:t>                </a:t>
            </a:r>
            <a:r>
              <a:rPr lang="en-US" sz="2800" dirty="0" smtClean="0">
                <a:solidFill>
                  <a:schemeClr val="accent2"/>
                </a:solidFill>
                <a:sym typeface="Wingdings"/>
              </a:rPr>
              <a:t>23 2-input gates</a:t>
            </a:r>
            <a:endParaRPr lang="en-US" sz="2800" dirty="0" smtClean="0">
              <a:solidFill>
                <a:schemeClr val="accent2"/>
              </a:solidFill>
            </a:endParaRPr>
          </a:p>
          <a:p>
            <a:r>
              <a:rPr lang="en-US" sz="2800" dirty="0"/>
              <a:t>vs. 3 gates: and4,or3,</a:t>
            </a:r>
            <a:r>
              <a:rPr lang="en-US" sz="2800" dirty="0" smtClean="0"/>
              <a:t>or2 </a:t>
            </a:r>
            <a:r>
              <a:rPr lang="en-US" sz="2800" dirty="0" err="1" smtClean="0">
                <a:sym typeface="Wingdings"/>
              </a:rPr>
              <a:t></a:t>
            </a:r>
            <a:r>
              <a:rPr lang="en-US" sz="2800" dirty="0" smtClean="0"/>
              <a:t>   </a:t>
            </a:r>
            <a:r>
              <a:rPr lang="en-US" sz="2800" dirty="0" smtClean="0">
                <a:solidFill>
                  <a:srgbClr val="3333CC"/>
                </a:solidFill>
              </a:rPr>
              <a:t>6 2-input gates</a:t>
            </a:r>
          </a:p>
          <a:p>
            <a:endParaRPr lang="en-US" sz="2800" dirty="0"/>
          </a:p>
          <a:p>
            <a:r>
              <a:rPr lang="en-US" sz="2800" dirty="0">
                <a:solidFill>
                  <a:schemeClr val="accent2"/>
                </a:solidFill>
              </a:rPr>
              <a:t>Aside from </a:t>
            </a:r>
            <a:r>
              <a:rPr lang="en-US" sz="2800" dirty="0" err="1">
                <a:solidFill>
                  <a:schemeClr val="accent2"/>
                </a:solidFill>
              </a:rPr>
              <a:t>Pterm</a:t>
            </a:r>
            <a:r>
              <a:rPr lang="en-US" sz="2800" dirty="0">
                <a:solidFill>
                  <a:schemeClr val="accent2"/>
                </a:solidFill>
              </a:rPr>
              <a:t> sharing between outputs,</a:t>
            </a:r>
          </a:p>
          <a:p>
            <a:pPr lvl="1"/>
            <a:r>
              <a:rPr lang="en-US" sz="2400" dirty="0">
                <a:solidFill>
                  <a:schemeClr val="accent2"/>
                </a:solidFill>
              </a:rPr>
              <a:t>two level cannot share sub-expressions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1" grpId="0" build="p" autoUpdateAnimBg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ESE353 Spring 2015 -- DeHon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11D58E-D8F8-E742-AA0E-1E04EA1B4894}" type="slidenum">
              <a:rPr lang="en-US"/>
              <a:pPr/>
              <a:t>40</a:t>
            </a:fld>
            <a:endParaRPr lang="en-US"/>
          </a:p>
        </p:txBody>
      </p:sp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Extraction Example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L=d+e</a:t>
            </a:r>
          </a:p>
          <a:p>
            <a:r>
              <a:rPr lang="en-US"/>
              <a:t>X=ab(cL+f+g)+h</a:t>
            </a:r>
          </a:p>
          <a:p>
            <a:r>
              <a:rPr lang="en-US"/>
              <a:t>Y=ai(cL+f+j)+k</a:t>
            </a:r>
          </a:p>
          <a:p>
            <a:r>
              <a:rPr lang="en-US"/>
              <a:t>kernels:(cL+f+g), (cL+f+j)</a:t>
            </a:r>
          </a:p>
          <a:p>
            <a:r>
              <a:rPr lang="en-US"/>
              <a:t>extract: M=cL+f</a:t>
            </a:r>
          </a:p>
          <a:p>
            <a:r>
              <a:rPr lang="en-US"/>
              <a:t>X=ab(M+g)+h</a:t>
            </a:r>
          </a:p>
          <a:p>
            <a:r>
              <a:rPr lang="en-US"/>
              <a:t>Y=ai(M+f)+h</a:t>
            </a:r>
          </a:p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63" grpId="0" build="p" autoUpdateAnimBg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ESE353 Spring 2015 -- DeHon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99F88-62F7-C84E-B3F2-103D1D4E74A8}" type="slidenum">
              <a:rPr lang="en-US"/>
              <a:pPr/>
              <a:t>41</a:t>
            </a:fld>
            <a:endParaRPr lang="en-US"/>
          </a:p>
        </p:txBody>
      </p:sp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Extraction Example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en-US"/>
              <a:t>L=d+e</a:t>
            </a:r>
          </a:p>
          <a:p>
            <a:r>
              <a:rPr lang="en-US"/>
              <a:t>M=cL+f</a:t>
            </a:r>
          </a:p>
          <a:p>
            <a:r>
              <a:rPr lang="en-US"/>
              <a:t>X=ab(M+g)+h</a:t>
            </a:r>
          </a:p>
          <a:p>
            <a:r>
              <a:rPr lang="en-US"/>
              <a:t>Y=ai(M+j)+h</a:t>
            </a:r>
          </a:p>
          <a:p>
            <a:r>
              <a:rPr lang="en-US"/>
              <a:t>no kernels</a:t>
            </a:r>
          </a:p>
          <a:p>
            <a:r>
              <a:rPr lang="en-US"/>
              <a:t>common cube: aM</a:t>
            </a:r>
          </a:p>
        </p:txBody>
      </p:sp>
      <p:sp>
        <p:nvSpPr>
          <p:cNvPr id="41988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/>
              <a:t>N=aM</a:t>
            </a:r>
          </a:p>
          <a:p>
            <a:r>
              <a:rPr lang="en-US"/>
              <a:t>M=cL+f</a:t>
            </a:r>
          </a:p>
          <a:p>
            <a:r>
              <a:rPr lang="en-US"/>
              <a:t>L=d+e</a:t>
            </a:r>
          </a:p>
          <a:p>
            <a:r>
              <a:rPr lang="en-US"/>
              <a:t>X=b(N+ag)+h</a:t>
            </a:r>
          </a:p>
          <a:p>
            <a:r>
              <a:rPr lang="en-US"/>
              <a:t>Y=i(N+aj)+k</a:t>
            </a:r>
          </a:p>
          <a:p>
            <a:endParaRPr lang="en-US"/>
          </a:p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9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98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98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98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98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987" grpId="0" build="p" autoUpdateAnimBg="0"/>
      <p:bldP spid="41988" grpId="0" build="p" autoUpdateAnimBg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ESE353 Spring 2015 -- DeHon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18437-0855-444D-B24D-F1F873DCFB65}" type="slidenum">
              <a:rPr lang="en-US"/>
              <a:pPr/>
              <a:t>42</a:t>
            </a:fld>
            <a:endParaRPr lang="en-US"/>
          </a:p>
        </p:txBody>
      </p:sp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Extraction Example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en-US"/>
              <a:t>N=aM</a:t>
            </a:r>
          </a:p>
          <a:p>
            <a:r>
              <a:rPr lang="en-US"/>
              <a:t>M=cL+f</a:t>
            </a:r>
          </a:p>
          <a:p>
            <a:r>
              <a:rPr lang="en-US"/>
              <a:t>L=d+e</a:t>
            </a:r>
          </a:p>
          <a:p>
            <a:r>
              <a:rPr lang="en-US"/>
              <a:t>X=b(N+ag)+h</a:t>
            </a:r>
          </a:p>
          <a:p>
            <a:r>
              <a:rPr lang="en-US"/>
              <a:t>Y=I(N+aj)+k</a:t>
            </a:r>
          </a:p>
          <a:p>
            <a:endParaRPr lang="en-US"/>
          </a:p>
          <a:p>
            <a:endParaRPr lang="en-US"/>
          </a:p>
        </p:txBody>
      </p:sp>
      <p:sp>
        <p:nvSpPr>
          <p:cNvPr id="43012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572000" y="1981200"/>
            <a:ext cx="3886200" cy="4648200"/>
          </a:xfrm>
        </p:spPr>
        <p:txBody>
          <a:bodyPr/>
          <a:lstStyle/>
          <a:p>
            <a:r>
              <a:rPr lang="en-US"/>
              <a:t>Can collapse</a:t>
            </a:r>
          </a:p>
          <a:p>
            <a:pPr lvl="1"/>
            <a:r>
              <a:rPr lang="en-US"/>
              <a:t>L into M into N</a:t>
            </a:r>
          </a:p>
          <a:p>
            <a:pPr lvl="1"/>
            <a:r>
              <a:rPr lang="en-US"/>
              <a:t>Only used once</a:t>
            </a:r>
          </a:p>
          <a:p>
            <a:r>
              <a:rPr lang="en-US"/>
              <a:t>Get larger common kernel N</a:t>
            </a:r>
          </a:p>
          <a:p>
            <a:pPr lvl="1"/>
            <a:r>
              <a:rPr lang="en-US"/>
              <a:t>maybe useful if components becoming too small for efficient gate implementation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0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0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0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0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0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12" grpId="0" build="p" autoUpdateAnimBg="0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ESE353 Spring 2015 -- DeHon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93D30E-EEAF-B348-B3B6-614528901ABC}" type="slidenum">
              <a:rPr lang="en-US"/>
              <a:pPr/>
              <a:t>43</a:t>
            </a:fld>
            <a:endParaRPr lang="en-US"/>
          </a:p>
        </p:txBody>
      </p:sp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Resubstitution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305800" cy="4114800"/>
          </a:xfrm>
        </p:spPr>
        <p:txBody>
          <a:bodyPr/>
          <a:lstStyle/>
          <a:p>
            <a:r>
              <a:rPr lang="en-US" sz="2800"/>
              <a:t>Also useful to try complement on new factors</a:t>
            </a:r>
          </a:p>
          <a:p>
            <a:r>
              <a:rPr lang="en-US" sz="2800"/>
              <a:t>f=ab+ac+/b/cd</a:t>
            </a:r>
          </a:p>
          <a:p>
            <a:r>
              <a:rPr lang="en-US" sz="2800"/>
              <a:t>X=b+c</a:t>
            </a:r>
          </a:p>
          <a:p>
            <a:r>
              <a:rPr lang="en-US" sz="2800"/>
              <a:t>f=aX+/b/cd</a:t>
            </a:r>
          </a:p>
          <a:p>
            <a:r>
              <a:rPr lang="en-US" sz="2800"/>
              <a:t>/X=/b/c</a:t>
            </a:r>
          </a:p>
          <a:p>
            <a:r>
              <a:rPr lang="en-US" sz="2800"/>
              <a:t>f=aX+/Xd</a:t>
            </a:r>
          </a:p>
          <a:p>
            <a:r>
              <a:rPr lang="en-US" sz="2800"/>
              <a:t>…extracting complements not a direct target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5" grpId="0" build="p" autoUpdateAnimBg="0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0"/>
            <a:ext cx="7772400" cy="914400"/>
          </a:xfrm>
        </p:spPr>
        <p:txBody>
          <a:bodyPr/>
          <a:lstStyle/>
          <a:p>
            <a:r>
              <a:rPr lang="en-US" dirty="0" smtClean="0"/>
              <a:t>Multilevel Optimization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838200"/>
            <a:ext cx="7772400" cy="4114800"/>
          </a:xfrm>
        </p:spPr>
        <p:txBody>
          <a:bodyPr/>
          <a:lstStyle/>
          <a:p>
            <a:r>
              <a:rPr lang="en-US" dirty="0" smtClean="0"/>
              <a:t>Unlike Two-level, very heuristic</a:t>
            </a:r>
          </a:p>
          <a:p>
            <a:r>
              <a:rPr lang="en-US" dirty="0" smtClean="0"/>
              <a:t>Not clear when done</a:t>
            </a:r>
          </a:p>
          <a:p>
            <a:r>
              <a:rPr lang="en-US" dirty="0" smtClean="0"/>
              <a:t>Goal find common terms to share</a:t>
            </a:r>
          </a:p>
          <a:p>
            <a:r>
              <a:rPr lang="en-US" dirty="0" smtClean="0"/>
              <a:t>Often start with two-level optimization</a:t>
            </a:r>
          </a:p>
          <a:p>
            <a:pPr lvl="1"/>
            <a:r>
              <a:rPr lang="en-US" dirty="0" smtClean="0"/>
              <a:t>Identifies product term sharing</a:t>
            </a:r>
          </a:p>
          <a:p>
            <a:r>
              <a:rPr lang="en-US" dirty="0" smtClean="0"/>
              <a:t>Identify kernels and cubes</a:t>
            </a:r>
          </a:p>
          <a:p>
            <a:r>
              <a:rPr lang="en-US" dirty="0" smtClean="0"/>
              <a:t>Factor them out </a:t>
            </a:r>
          </a:p>
          <a:p>
            <a:r>
              <a:rPr lang="en-US" dirty="0" smtClean="0"/>
              <a:t>If can be used many places, get benefit</a:t>
            </a:r>
          </a:p>
          <a:p>
            <a:r>
              <a:rPr lang="en-US" dirty="0" smtClean="0"/>
              <a:t>SIS </a:t>
            </a:r>
            <a:r>
              <a:rPr lang="en-US" dirty="0" smtClean="0"/>
              <a:t>included common recipes </a:t>
            </a:r>
          </a:p>
          <a:p>
            <a:r>
              <a:rPr lang="en-US" dirty="0" smtClean="0"/>
              <a:t>More after timing analysis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ESE353 Spring 2015 --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D70AFD-63AC-2747-A044-C621B2B93FAB}" type="slidenum">
              <a:rPr lang="en-US" smtClean="0"/>
              <a:pPr/>
              <a:t>44</a:t>
            </a:fld>
            <a:endParaRPr lang="en-US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ESE353 Spring 2015 -- DeHon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C8BD21-5053-0A4A-B2A0-5CF723AF3150}" type="slidenum">
              <a:rPr lang="en-US"/>
              <a:pPr/>
              <a:t>45</a:t>
            </a:fld>
            <a:endParaRPr lang="en-US"/>
          </a:p>
        </p:txBody>
      </p:sp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/>
              <a:t>Summary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7772400" cy="4876800"/>
          </a:xfrm>
        </p:spPr>
        <p:txBody>
          <a:bodyPr/>
          <a:lstStyle/>
          <a:p>
            <a:r>
              <a:rPr lang="en-US" dirty="0"/>
              <a:t>Want to exploit structure in problems to reduce (contain) size</a:t>
            </a:r>
          </a:p>
          <a:p>
            <a:pPr lvl="1"/>
            <a:r>
              <a:rPr lang="en-US" dirty="0"/>
              <a:t>common </a:t>
            </a:r>
            <a:r>
              <a:rPr lang="en-US" dirty="0" smtClean="0"/>
              <a:t>sub-expressions</a:t>
            </a:r>
            <a:endParaRPr lang="en-US" dirty="0"/>
          </a:p>
          <a:p>
            <a:r>
              <a:rPr lang="en-US" dirty="0"/>
              <a:t>Identify component elements</a:t>
            </a:r>
          </a:p>
          <a:p>
            <a:pPr lvl="1"/>
            <a:r>
              <a:rPr lang="en-US" dirty="0"/>
              <a:t>decomposition, factoring, extraction</a:t>
            </a:r>
          </a:p>
          <a:p>
            <a:r>
              <a:rPr lang="en-US" dirty="0"/>
              <a:t>Division key to these </a:t>
            </a:r>
            <a:r>
              <a:rPr lang="en-US" dirty="0" smtClean="0"/>
              <a:t>operations</a:t>
            </a:r>
          </a:p>
          <a:p>
            <a:r>
              <a:rPr lang="en-US" dirty="0" smtClean="0"/>
              <a:t>Kernels give us divisors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542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542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542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542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542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542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5" grpId="0" build="p" autoUpdateAnimBg="0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ESE353 Spring 2015 -- DeHon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3F398-2113-A141-86EF-2E0DDD8D9B0C}" type="slidenum">
              <a:rPr lang="en-US"/>
              <a:pPr/>
              <a:t>46</a:t>
            </a:fld>
            <a:endParaRPr lang="en-US"/>
          </a:p>
        </p:txBody>
      </p:sp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r>
              <a:rPr lang="en-US"/>
              <a:t>Big Ideas</a:t>
            </a: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4572000"/>
          </a:xfrm>
        </p:spPr>
        <p:txBody>
          <a:bodyPr/>
          <a:lstStyle/>
          <a:p>
            <a:r>
              <a:rPr lang="en-US"/>
              <a:t>Exploit freedom</a:t>
            </a:r>
          </a:p>
          <a:p>
            <a:pPr lvl="1"/>
            <a:r>
              <a:rPr lang="en-US"/>
              <a:t>form </a:t>
            </a:r>
          </a:p>
          <a:p>
            <a:r>
              <a:rPr lang="en-US"/>
              <a:t>Exploit structure/sharing</a:t>
            </a:r>
          </a:p>
          <a:p>
            <a:pPr lvl="1"/>
            <a:r>
              <a:rPr lang="en-US"/>
              <a:t>common sub expressions</a:t>
            </a:r>
          </a:p>
          <a:p>
            <a:r>
              <a:rPr lang="en-US"/>
              <a:t>Techniques</a:t>
            </a:r>
          </a:p>
          <a:p>
            <a:pPr lvl="1"/>
            <a:r>
              <a:rPr lang="en-US"/>
              <a:t>Iterative Improvement</a:t>
            </a:r>
          </a:p>
          <a:p>
            <a:pPr lvl="1"/>
            <a:r>
              <a:rPr lang="en-US"/>
              <a:t>Refinement/relaxation</a:t>
            </a:r>
          </a:p>
          <a:p>
            <a:pPr lvl="1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9" grpId="0" build="p" autoUpdateAnimBg="0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ESE353 Spring 2015 -- DeHon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5407E-D82D-FE4F-A9FF-D7931659DA91}" type="slidenum">
              <a:rPr lang="en-US"/>
              <a:pPr/>
              <a:t>47</a:t>
            </a:fld>
            <a:endParaRPr lang="en-US"/>
          </a:p>
        </p:txBody>
      </p:sp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Admin</a:t>
            </a:r>
          </a:p>
        </p:txBody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Reading </a:t>
            </a:r>
            <a:r>
              <a:rPr lang="en-US" dirty="0" smtClean="0"/>
              <a:t>for Monday on</a:t>
            </a:r>
            <a:r>
              <a:rPr lang="en-US" dirty="0" smtClean="0"/>
              <a:t> </a:t>
            </a:r>
            <a:r>
              <a:rPr lang="en-US" dirty="0" smtClean="0"/>
              <a:t>canvas</a:t>
            </a:r>
          </a:p>
          <a:p>
            <a:r>
              <a:rPr lang="en-US" dirty="0" smtClean="0"/>
              <a:t>Updated energy model: </a:t>
            </a:r>
            <a:r>
              <a:rPr lang="en-US" dirty="0" err="1" smtClean="0"/>
              <a:t>update_model.tar</a:t>
            </a:r>
            <a:endParaRPr lang="en-US" dirty="0" smtClean="0"/>
          </a:p>
          <a:p>
            <a:r>
              <a:rPr lang="en-US" dirty="0" smtClean="0"/>
              <a:t>Milestone</a:t>
            </a:r>
            <a:r>
              <a:rPr lang="en-US" dirty="0" smtClean="0"/>
              <a:t> Thursday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ESE353 Spring 2015 -- DeHon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56FE1-8914-7343-A68D-6598E377DD28}" type="slidenum">
              <a:rPr lang="en-US"/>
              <a:pPr/>
              <a:t>5</a:t>
            </a:fld>
            <a:endParaRPr lang="en-US"/>
          </a:p>
        </p:txBody>
      </p:sp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</a:t>
            </a:r>
            <a:r>
              <a:rPr lang="en-US" dirty="0" smtClean="0"/>
              <a:t>Multi-level Logic</a:t>
            </a:r>
            <a:endParaRPr lang="en-US" dirty="0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981200"/>
            <a:ext cx="8915400" cy="4114800"/>
          </a:xfrm>
        </p:spPr>
        <p:txBody>
          <a:bodyPr/>
          <a:lstStyle/>
          <a:p>
            <a:r>
              <a:rPr lang="en-US"/>
              <a:t>a</a:t>
            </a:r>
            <a:r>
              <a:rPr lang="en-US">
                <a:sym typeface="Math1" pitchFamily="2" charset="2"/>
              </a:rPr>
              <a:t> xor b</a:t>
            </a:r>
            <a:r>
              <a:rPr lang="en-US"/>
              <a:t> </a:t>
            </a:r>
          </a:p>
          <a:p>
            <a:pPr lvl="1"/>
            <a:r>
              <a:rPr lang="en-US"/>
              <a:t>a/b+/ab</a:t>
            </a:r>
          </a:p>
          <a:p>
            <a:r>
              <a:rPr lang="en-US"/>
              <a:t>a</a:t>
            </a:r>
            <a:r>
              <a:rPr lang="en-US">
                <a:sym typeface="Math1" pitchFamily="2" charset="2"/>
              </a:rPr>
              <a:t> xor b xor c</a:t>
            </a:r>
            <a:r>
              <a:rPr lang="en-US"/>
              <a:t> </a:t>
            </a:r>
          </a:p>
          <a:p>
            <a:pPr lvl="1"/>
            <a:r>
              <a:rPr lang="en-US"/>
              <a:t>a/bc+/abc+/a/b/c+ab/c</a:t>
            </a:r>
          </a:p>
          <a:p>
            <a:r>
              <a:rPr lang="en-US"/>
              <a:t>a</a:t>
            </a:r>
            <a:r>
              <a:rPr lang="en-US">
                <a:sym typeface="Math1" pitchFamily="2" charset="2"/>
              </a:rPr>
              <a:t> xor b xor c xor d</a:t>
            </a:r>
          </a:p>
          <a:p>
            <a:pPr lvl="1"/>
            <a:r>
              <a:rPr lang="en-US" sz="2400">
                <a:sym typeface="Math1" pitchFamily="2" charset="2"/>
              </a:rPr>
              <a:t>a/bcd+/abcd+/a/b/cd+ab/cd+/ab/c/d+a/b/c/d+abc/d+/a/bc/d</a:t>
            </a:r>
          </a:p>
          <a:p>
            <a:endParaRPr lang="en-US" sz="2400">
              <a:sym typeface="Math1" pitchFamily="2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5" grpId="0" build="p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ESE353 Spring 2015 -- DeHon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0696B-C34B-C44C-B4CA-EFD352000FE0}" type="slidenum">
              <a:rPr lang="en-US"/>
              <a:pPr/>
              <a:t>6</a:t>
            </a:fld>
            <a:endParaRPr lang="en-US"/>
          </a:p>
        </p:txBody>
      </p:sp>
      <p:sp>
        <p:nvSpPr>
          <p:cNvPr id="7885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/>
              <a:t>Why Multilevel</a:t>
            </a:r>
          </a:p>
        </p:txBody>
      </p:sp>
      <p:sp>
        <p:nvSpPr>
          <p:cNvPr id="7885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981200"/>
            <a:ext cx="4038600" cy="4114800"/>
          </a:xfrm>
        </p:spPr>
        <p:txBody>
          <a:bodyPr/>
          <a:lstStyle/>
          <a:p>
            <a:r>
              <a:rPr lang="en-US"/>
              <a:t>a</a:t>
            </a:r>
            <a:r>
              <a:rPr lang="en-US">
                <a:sym typeface="Math1" pitchFamily="2" charset="2"/>
              </a:rPr>
              <a:t> xor b</a:t>
            </a:r>
            <a:r>
              <a:rPr lang="en-US"/>
              <a:t> </a:t>
            </a:r>
          </a:p>
          <a:p>
            <a:pPr lvl="1"/>
            <a:r>
              <a:rPr lang="en-US"/>
              <a:t>a/b+/ab</a:t>
            </a:r>
          </a:p>
          <a:p>
            <a:r>
              <a:rPr lang="en-US"/>
              <a:t>a</a:t>
            </a:r>
            <a:r>
              <a:rPr lang="en-US">
                <a:sym typeface="Math1" pitchFamily="2" charset="2"/>
              </a:rPr>
              <a:t> xor b xor c</a:t>
            </a:r>
            <a:r>
              <a:rPr lang="en-US"/>
              <a:t> </a:t>
            </a:r>
          </a:p>
          <a:p>
            <a:pPr lvl="1"/>
            <a:r>
              <a:rPr lang="en-US"/>
              <a:t>a/bc+/abc+/a/b/c+ab/c</a:t>
            </a:r>
          </a:p>
          <a:p>
            <a:r>
              <a:rPr lang="en-US"/>
              <a:t>a</a:t>
            </a:r>
            <a:r>
              <a:rPr lang="en-US">
                <a:sym typeface="Math1" pitchFamily="2" charset="2"/>
              </a:rPr>
              <a:t> xor b xor c xor d</a:t>
            </a:r>
          </a:p>
          <a:p>
            <a:pPr lvl="1"/>
            <a:r>
              <a:rPr lang="en-US" sz="2000">
                <a:sym typeface="Math1" pitchFamily="2" charset="2"/>
              </a:rPr>
              <a:t>a/bcd+/abcd+/a/b/cd+ab/cd+/ab/c/d+a/b/c/d+abc/d+/a/bc/d</a:t>
            </a:r>
          </a:p>
          <a:p>
            <a:endParaRPr lang="en-US" sz="2000">
              <a:sym typeface="Math1" pitchFamily="2" charset="2"/>
            </a:endParaRPr>
          </a:p>
        </p:txBody>
      </p:sp>
      <p:sp>
        <p:nvSpPr>
          <p:cNvPr id="78853" name="Rectangle 5"/>
          <p:cNvSpPr>
            <a:spLocks noGrp="1" noChangeArrowheads="1"/>
          </p:cNvSpPr>
          <p:nvPr>
            <p:ph type="body" sz="half" idx="2"/>
          </p:nvPr>
        </p:nvSpPr>
        <p:spPr>
          <a:xfrm>
            <a:off x="5029200" y="1524000"/>
            <a:ext cx="3810000" cy="4114800"/>
          </a:xfrm>
          <a:noFill/>
          <a:ln/>
        </p:spPr>
        <p:txBody>
          <a:bodyPr/>
          <a:lstStyle/>
          <a:p>
            <a:pPr>
              <a:buFontTx/>
              <a:buNone/>
            </a:pPr>
            <a:r>
              <a:rPr lang="en-US"/>
              <a:t>Compare</a:t>
            </a:r>
          </a:p>
          <a:p>
            <a:r>
              <a:rPr lang="en-US"/>
              <a:t>a </a:t>
            </a:r>
            <a:r>
              <a:rPr lang="en-US">
                <a:sym typeface="Math1" pitchFamily="2" charset="2"/>
              </a:rPr>
              <a:t>xor b</a:t>
            </a:r>
            <a:r>
              <a:rPr lang="en-US"/>
              <a:t> </a:t>
            </a:r>
          </a:p>
          <a:p>
            <a:pPr lvl="1"/>
            <a:r>
              <a:rPr lang="en-US"/>
              <a:t>x1=a/b+/ab</a:t>
            </a:r>
          </a:p>
          <a:p>
            <a:r>
              <a:rPr lang="en-US"/>
              <a:t>a </a:t>
            </a:r>
            <a:r>
              <a:rPr lang="en-US">
                <a:sym typeface="Math1" pitchFamily="2" charset="2"/>
              </a:rPr>
              <a:t>xor b xor c</a:t>
            </a:r>
            <a:r>
              <a:rPr lang="en-US"/>
              <a:t> </a:t>
            </a:r>
          </a:p>
          <a:p>
            <a:pPr lvl="1"/>
            <a:r>
              <a:rPr lang="en-US"/>
              <a:t>x2=x1/c+/x1*c</a:t>
            </a:r>
          </a:p>
          <a:p>
            <a:r>
              <a:rPr lang="en-US"/>
              <a:t>a </a:t>
            </a:r>
            <a:r>
              <a:rPr lang="en-US">
                <a:sym typeface="Math1" pitchFamily="2" charset="2"/>
              </a:rPr>
              <a:t>xor b xor c xor d</a:t>
            </a:r>
          </a:p>
          <a:p>
            <a:pPr lvl="1"/>
            <a:r>
              <a:rPr lang="en-US">
                <a:sym typeface="Math1" pitchFamily="2" charset="2"/>
              </a:rPr>
              <a:t>x3=x2/d+x2*d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ESE353 Spring 2015 -- DeHon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2A284-3424-1F4D-81EF-01CFBD9AF8B5}" type="slidenum">
              <a:rPr lang="en-US"/>
              <a:pPr/>
              <a:t>7</a:t>
            </a:fld>
            <a:endParaRPr lang="en-US"/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Why Multilevel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981200"/>
            <a:ext cx="4114800" cy="4114800"/>
          </a:xfrm>
        </p:spPr>
        <p:txBody>
          <a:bodyPr/>
          <a:lstStyle/>
          <a:p>
            <a:r>
              <a:rPr lang="en-US"/>
              <a:t>a </a:t>
            </a:r>
            <a:r>
              <a:rPr lang="en-US">
                <a:sym typeface="Math1" pitchFamily="2" charset="2"/>
              </a:rPr>
              <a:t>xor b</a:t>
            </a:r>
            <a:r>
              <a:rPr lang="en-US"/>
              <a:t> </a:t>
            </a:r>
          </a:p>
          <a:p>
            <a:pPr lvl="1"/>
            <a:r>
              <a:rPr lang="en-US"/>
              <a:t>x1=a/b+/ab</a:t>
            </a:r>
          </a:p>
          <a:p>
            <a:r>
              <a:rPr lang="en-US"/>
              <a:t>a </a:t>
            </a:r>
            <a:r>
              <a:rPr lang="en-US">
                <a:sym typeface="Math1" pitchFamily="2" charset="2"/>
              </a:rPr>
              <a:t>xor b xor c</a:t>
            </a:r>
            <a:r>
              <a:rPr lang="en-US"/>
              <a:t> </a:t>
            </a:r>
          </a:p>
          <a:p>
            <a:pPr lvl="1"/>
            <a:r>
              <a:rPr lang="en-US"/>
              <a:t>x2=x1/c+/x1*c</a:t>
            </a:r>
          </a:p>
          <a:p>
            <a:r>
              <a:rPr lang="en-US"/>
              <a:t>a </a:t>
            </a:r>
            <a:r>
              <a:rPr lang="en-US">
                <a:sym typeface="Math1" pitchFamily="2" charset="2"/>
              </a:rPr>
              <a:t>xor b xor c xor d</a:t>
            </a:r>
          </a:p>
          <a:p>
            <a:pPr lvl="1"/>
            <a:r>
              <a:rPr lang="en-US">
                <a:sym typeface="Math1" pitchFamily="2" charset="2"/>
              </a:rPr>
              <a:t>x3=x2/d+x2*d</a:t>
            </a:r>
            <a:endParaRPr lang="en-US" sz="2400">
              <a:sym typeface="Math1" pitchFamily="2" charset="2"/>
            </a:endParaRPr>
          </a:p>
        </p:txBody>
      </p:sp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4419600" y="2133600"/>
            <a:ext cx="40386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3200" dirty="0">
                <a:latin typeface="Arial" charset="0"/>
              </a:rPr>
              <a:t>Multi-level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sz="2800" dirty="0">
                <a:latin typeface="Arial" charset="0"/>
                <a:ea typeface="ＭＳ Ｐゴシック" charset="-128"/>
              </a:rPr>
              <a:t>exploit common sub-expressions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sz="2800" dirty="0">
                <a:solidFill>
                  <a:srgbClr val="3333CC"/>
                </a:solidFill>
                <a:latin typeface="Arial" charset="0"/>
                <a:ea typeface="ＭＳ Ｐゴシック" charset="-128"/>
              </a:rPr>
              <a:t>linear complexity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3200" dirty="0">
                <a:latin typeface="Arial" charset="0"/>
              </a:rPr>
              <a:t>Two-level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sz="2800" dirty="0">
                <a:latin typeface="Arial" charset="0"/>
                <a:ea typeface="ＭＳ Ｐゴシック" charset="-128"/>
              </a:rPr>
              <a:t>exponential complexity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endParaRPr lang="en-US" sz="2800" dirty="0">
              <a:latin typeface="Arial" charset="0"/>
              <a:sym typeface="Math1" pitchFamily="2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4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4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40" grpId="0" build="p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0"/>
            <a:ext cx="7772400" cy="1143000"/>
          </a:xfrm>
        </p:spPr>
        <p:txBody>
          <a:bodyPr/>
          <a:lstStyle/>
          <a:p>
            <a:r>
              <a:rPr lang="en-US" dirty="0" smtClean="0"/>
              <a:t>Harder than Two-Level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143000"/>
            <a:ext cx="7772400" cy="4114800"/>
          </a:xfrm>
        </p:spPr>
        <p:txBody>
          <a:bodyPr/>
          <a:lstStyle/>
          <a:p>
            <a:r>
              <a:rPr lang="en-US" dirty="0" smtClean="0"/>
              <a:t>Two-level already NP-hard</a:t>
            </a:r>
          </a:p>
          <a:p>
            <a:pPr lvl="1"/>
            <a:r>
              <a:rPr lang="en-US" dirty="0" smtClean="0"/>
              <a:t>h</a:t>
            </a:r>
            <a:r>
              <a:rPr lang="en-US" dirty="0" smtClean="0"/>
              <a:t>as canonical representation</a:t>
            </a:r>
          </a:p>
          <a:p>
            <a:pPr lvl="1"/>
            <a:r>
              <a:rPr lang="en-US" dirty="0" smtClean="0"/>
              <a:t>c</a:t>
            </a:r>
            <a:r>
              <a:rPr lang="en-US" dirty="0" smtClean="0"/>
              <a:t>lean formulation</a:t>
            </a:r>
          </a:p>
          <a:p>
            <a:pPr lvl="1"/>
            <a:r>
              <a:rPr lang="en-US" dirty="0" smtClean="0"/>
              <a:t>observed can limit to Primes</a:t>
            </a:r>
          </a:p>
          <a:p>
            <a:pPr lvl="1"/>
            <a:r>
              <a:rPr lang="en-US" dirty="0" smtClean="0"/>
              <a:t>identified opportunities for pruning</a:t>
            </a:r>
          </a:p>
          <a:p>
            <a:r>
              <a:rPr lang="en-US" dirty="0" smtClean="0"/>
              <a:t>Multi-level has more flexibility </a:t>
            </a:r>
          </a:p>
          <a:p>
            <a:pPr lvl="1"/>
            <a:r>
              <a:rPr lang="en-US" dirty="0" err="1" smtClean="0">
                <a:sym typeface="Wingdings"/>
              </a:rPr>
              <a:t></a:t>
            </a:r>
            <a:r>
              <a:rPr lang="en-US" dirty="0" smtClean="0">
                <a:sym typeface="Wingdings"/>
              </a:rPr>
              <a:t> larger space to explore</a:t>
            </a:r>
          </a:p>
          <a:p>
            <a:pPr lvl="1"/>
            <a:r>
              <a:rPr lang="en-US" dirty="0" smtClean="0">
                <a:sym typeface="Wingdings"/>
              </a:rPr>
              <a:t>Not formulated cleanly</a:t>
            </a:r>
          </a:p>
          <a:p>
            <a:r>
              <a:rPr lang="en-US" dirty="0" smtClean="0">
                <a:sym typeface="Wingdings"/>
              </a:rPr>
              <a:t>Solution more heuristic … art</a:t>
            </a:r>
          </a:p>
          <a:p>
            <a:pPr lvl="1"/>
            <a:r>
              <a:rPr lang="en-US" dirty="0" smtClean="0">
                <a:sym typeface="Wingdings"/>
              </a:rPr>
              <a:t>…all problems start this way, some stay…</a:t>
            </a:r>
          </a:p>
          <a:p>
            <a:pPr lvl="1"/>
            <a:endParaRPr lang="en-US" dirty="0" smtClean="0">
              <a:sym typeface="Wingdings"/>
            </a:endParaRP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ESE353 Spring 2015 --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D70AFD-63AC-2747-A044-C621B2B93FAB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ESE353 Spring 2015 -- DeHon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E8252-5BE9-894A-AD9D-F5512083EFB8}" type="slidenum">
              <a:rPr lang="en-US"/>
              <a:pPr/>
              <a:t>9</a:t>
            </a:fld>
            <a:endParaRPr lang="en-US"/>
          </a:p>
        </p:txBody>
      </p:sp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Goal</a:t>
            </a: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Find the structure</a:t>
            </a:r>
          </a:p>
          <a:p>
            <a:r>
              <a:rPr lang="en-US" dirty="0"/>
              <a:t>Exploit to minimize gates</a:t>
            </a:r>
          </a:p>
          <a:p>
            <a:pPr lvl="1"/>
            <a:r>
              <a:rPr lang="en-US" dirty="0"/>
              <a:t>Total (area)</a:t>
            </a:r>
          </a:p>
          <a:p>
            <a:pPr lvl="1"/>
            <a:r>
              <a:rPr lang="en-US" dirty="0"/>
              <a:t>In path (delay)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3" grpId="0" build="p" autoUpdateAnimBg="0"/>
    </p:bld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Office\Templates\Blank Presentation.pot</Template>
  <TotalTime>6886</TotalTime>
  <Words>2923</Words>
  <Application>Microsoft Macintosh PowerPoint</Application>
  <PresentationFormat>On-screen Show (4:3)</PresentationFormat>
  <Paragraphs>546</Paragraphs>
  <Slides>47</Slides>
  <Notes>45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47</vt:i4>
      </vt:variant>
    </vt:vector>
  </HeadingPairs>
  <TitlesOfParts>
    <vt:vector size="48" baseType="lpstr">
      <vt:lpstr>Blank Presentation</vt:lpstr>
      <vt:lpstr>ESE535: Electronic Design Automation</vt:lpstr>
      <vt:lpstr>Today</vt:lpstr>
      <vt:lpstr>Multi-level Logic</vt:lpstr>
      <vt:lpstr>Why Multi-level Logic?</vt:lpstr>
      <vt:lpstr>Why Multi-level Logic</vt:lpstr>
      <vt:lpstr>Why Multilevel</vt:lpstr>
      <vt:lpstr>Why Multilevel</vt:lpstr>
      <vt:lpstr>Harder than Two-Level</vt:lpstr>
      <vt:lpstr>Goal</vt:lpstr>
      <vt:lpstr>Multi-level Transformations</vt:lpstr>
      <vt:lpstr>Decomposition</vt:lpstr>
      <vt:lpstr>Decomposition</vt:lpstr>
      <vt:lpstr>Extraction</vt:lpstr>
      <vt:lpstr>Extraction</vt:lpstr>
      <vt:lpstr>Factoring</vt:lpstr>
      <vt:lpstr>Factoring</vt:lpstr>
      <vt:lpstr>Substitution</vt:lpstr>
      <vt:lpstr>Collapsing</vt:lpstr>
      <vt:lpstr>Moves</vt:lpstr>
      <vt:lpstr>Division</vt:lpstr>
      <vt:lpstr>Division</vt:lpstr>
      <vt:lpstr>Algebraic Division</vt:lpstr>
      <vt:lpstr>Algebraic Division</vt:lpstr>
      <vt:lpstr>Algebraic Division Example (adv to alg.; work ex on board)</vt:lpstr>
      <vt:lpstr>Algebraic Division</vt:lpstr>
      <vt:lpstr>Algebraic Division Example</vt:lpstr>
      <vt:lpstr>Algebraic Division Time</vt:lpstr>
      <vt:lpstr>Primary Divisor</vt:lpstr>
      <vt:lpstr>Cube Free</vt:lpstr>
      <vt:lpstr>Kernel</vt:lpstr>
      <vt:lpstr>Factoring</vt:lpstr>
      <vt:lpstr>Factoring</vt:lpstr>
      <vt:lpstr>Kernel Extraction</vt:lpstr>
      <vt:lpstr>Kernel Extract Example (ex. on board; adv to return to alg.)</vt:lpstr>
      <vt:lpstr>Kernel Extraction</vt:lpstr>
      <vt:lpstr>Kernel Extract Example (stay on prev. slide, ex. on board)</vt:lpstr>
      <vt:lpstr>Extraction</vt:lpstr>
      <vt:lpstr>Extraction Example</vt:lpstr>
      <vt:lpstr>Extraction Example</vt:lpstr>
      <vt:lpstr>Extraction Example</vt:lpstr>
      <vt:lpstr>Extraction Example</vt:lpstr>
      <vt:lpstr>Extraction Example</vt:lpstr>
      <vt:lpstr>Resubstitution</vt:lpstr>
      <vt:lpstr>Multilevel Optimization</vt:lpstr>
      <vt:lpstr>Summary</vt:lpstr>
      <vt:lpstr>Big Ideas</vt:lpstr>
      <vt:lpstr>Admin</vt:lpstr>
    </vt:vector>
  </TitlesOfParts>
  <Company>California Institute of Technology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Andre' DeHon</dc:creator>
  <cp:lastModifiedBy>Andre DeHon</cp:lastModifiedBy>
  <cp:revision>47</cp:revision>
  <cp:lastPrinted>2015-04-15T11:55:06Z</cp:lastPrinted>
  <dcterms:created xsi:type="dcterms:W3CDTF">2015-04-14T13:34:18Z</dcterms:created>
  <dcterms:modified xsi:type="dcterms:W3CDTF">2015-04-15T11:55:13Z</dcterms:modified>
</cp:coreProperties>
</file>