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68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67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viewProps.xml" ContentType="application/vnd.openxmlformats-officedocument.presentationml.viewProps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339" r:id="rId3"/>
    <p:sldId id="257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317" r:id="rId15"/>
    <p:sldId id="318" r:id="rId16"/>
    <p:sldId id="342" r:id="rId17"/>
    <p:sldId id="320" r:id="rId18"/>
    <p:sldId id="343" r:id="rId19"/>
    <p:sldId id="321" r:id="rId20"/>
    <p:sldId id="273" r:id="rId21"/>
    <p:sldId id="274" r:id="rId22"/>
    <p:sldId id="341" r:id="rId23"/>
    <p:sldId id="344" r:id="rId24"/>
    <p:sldId id="345" r:id="rId25"/>
    <p:sldId id="275" r:id="rId26"/>
    <p:sldId id="276" r:id="rId27"/>
    <p:sldId id="277" r:id="rId28"/>
    <p:sldId id="278" r:id="rId29"/>
    <p:sldId id="322" r:id="rId30"/>
    <p:sldId id="323" r:id="rId31"/>
    <p:sldId id="324" r:id="rId32"/>
    <p:sldId id="281" r:id="rId33"/>
    <p:sldId id="282" r:id="rId34"/>
    <p:sldId id="283" r:id="rId35"/>
    <p:sldId id="284" r:id="rId36"/>
    <p:sldId id="286" r:id="rId37"/>
    <p:sldId id="326" r:id="rId38"/>
    <p:sldId id="325" r:id="rId39"/>
    <p:sldId id="327" r:id="rId40"/>
    <p:sldId id="328" r:id="rId41"/>
    <p:sldId id="329" r:id="rId42"/>
    <p:sldId id="330" r:id="rId43"/>
    <p:sldId id="289" r:id="rId44"/>
    <p:sldId id="290" r:id="rId45"/>
    <p:sldId id="291" r:id="rId46"/>
    <p:sldId id="331" r:id="rId47"/>
    <p:sldId id="332" r:id="rId48"/>
    <p:sldId id="333" r:id="rId49"/>
    <p:sldId id="334" r:id="rId50"/>
    <p:sldId id="335" r:id="rId51"/>
    <p:sldId id="336" r:id="rId52"/>
    <p:sldId id="294" r:id="rId53"/>
    <p:sldId id="305" r:id="rId54"/>
    <p:sldId id="295" r:id="rId55"/>
    <p:sldId id="296" r:id="rId56"/>
    <p:sldId id="297" r:id="rId57"/>
    <p:sldId id="346" r:id="rId58"/>
    <p:sldId id="347" r:id="rId59"/>
    <p:sldId id="348" r:id="rId60"/>
    <p:sldId id="298" r:id="rId61"/>
    <p:sldId id="299" r:id="rId62"/>
    <p:sldId id="306" r:id="rId63"/>
    <p:sldId id="308" r:id="rId64"/>
    <p:sldId id="349" r:id="rId65"/>
    <p:sldId id="350" r:id="rId66"/>
    <p:sldId id="309" r:id="rId67"/>
    <p:sldId id="258" r:id="rId68"/>
    <p:sldId id="304" r:id="rId6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2F6E47B-15D5-2E49-B421-BE6BCE7034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D75C370B-0D8D-CB4F-AF16-B71E2DAFDC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DB3C2E-F293-1445-AB7A-463EE140B971}" type="slidenum">
              <a:rPr lang="en-US"/>
              <a:pPr/>
              <a:t>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65E43-9E1F-4148-B5D2-F0CEE9293763}" type="slidenum">
              <a:rPr lang="en-US"/>
              <a:pPr/>
              <a:t>10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A38DD-2E77-1043-A67F-F8B7791A5F79}" type="slidenum">
              <a:rPr lang="en-US"/>
              <a:pPr/>
              <a:t>11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0CAC9-17A7-BC45-BBA1-D1B10F36DF79}" type="slidenum">
              <a:rPr lang="en-US"/>
              <a:pPr/>
              <a:t>12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A4F53-16C8-8244-85B0-8F3A70C4B0D8}" type="slidenum">
              <a:rPr lang="en-US"/>
              <a:pPr/>
              <a:t>13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D18EB-AD1C-D24B-8C4C-D9C06C957E55}" type="slidenum">
              <a:rPr lang="en-US"/>
              <a:pPr/>
              <a:t>20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462CC-F53C-8C4E-87CB-30A125C4F05E}" type="slidenum">
              <a:rPr lang="en-US"/>
              <a:pPr/>
              <a:t>21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D18EB-AD1C-D24B-8C4C-D9C06C957E55}" type="slidenum">
              <a:rPr lang="en-US"/>
              <a:pPr/>
              <a:t>22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D18EB-AD1C-D24B-8C4C-D9C06C957E55}" type="slidenum">
              <a:rPr lang="en-US"/>
              <a:pPr/>
              <a:t>23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D18EB-AD1C-D24B-8C4C-D9C06C957E55}" type="slidenum">
              <a:rPr lang="en-US"/>
              <a:pPr/>
              <a:t>24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C78522-106A-F44C-8820-C7B8494202FA}" type="slidenum">
              <a:rPr lang="en-US"/>
              <a:pPr/>
              <a:t>25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C8EDC-DAB6-2A4C-B41C-BC1E19A337A4}" type="slidenum">
              <a:rPr lang="en-US"/>
              <a:pPr/>
              <a:t>2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A9C4D-45D2-5145-B0A7-2250AD84114F}" type="slidenum">
              <a:rPr lang="en-US"/>
              <a:pPr/>
              <a:t>26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03B38-94DD-A443-90E6-28F7BB6E6934}" type="slidenum">
              <a:rPr lang="en-US"/>
              <a:pPr/>
              <a:t>27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EE1930-1B95-3946-AAFB-173040FAE3B3}" type="slidenum">
              <a:rPr lang="en-US"/>
              <a:pPr/>
              <a:t>28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DE16-17F5-6443-8275-8359C3E9631A}" type="slidenum">
              <a:rPr lang="en-US"/>
              <a:pPr/>
              <a:t>32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03990-2CF3-DE44-BD63-644C3C06065A}" type="slidenum">
              <a:rPr lang="en-US"/>
              <a:pPr/>
              <a:t>33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D0EF8-091D-E649-B049-16DCF1744B50}" type="slidenum">
              <a:rPr lang="en-US"/>
              <a:pPr/>
              <a:t>34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569C2-37DA-1348-A130-53D67A769A03}" type="slidenum">
              <a:rPr lang="en-US"/>
              <a:pPr/>
              <a:t>35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A437A-BA36-C04E-979A-C81E89A9DFD4}" type="slidenum">
              <a:rPr lang="en-US"/>
              <a:pPr/>
              <a:t>36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FE7CC-3E45-614D-9B57-FB8D106DC8A5}" type="slidenum">
              <a:rPr lang="en-US"/>
              <a:pPr/>
              <a:t>43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2CF62-A7C8-DC4D-A9A4-C4F5A333E689}" type="slidenum">
              <a:rPr lang="en-US"/>
              <a:pPr/>
              <a:t>44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5CC8C-25CF-CA4C-8724-BA32545BE158}" type="slidenum">
              <a:rPr lang="en-US"/>
              <a:pPr/>
              <a:t>3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7B0B87-BA86-2B4D-B05D-56F239547F22}" type="slidenum">
              <a:rPr lang="en-US"/>
              <a:pPr/>
              <a:t>45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0E5E11-FBDF-F644-B993-BB6BF7A75C97}" type="slidenum">
              <a:rPr lang="en-US"/>
              <a:pPr/>
              <a:t>52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69D2A-A27F-0049-A6F1-5E847A38AC34}" type="slidenum">
              <a:rPr lang="en-US"/>
              <a:pPr/>
              <a:t>53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68DFD-8C9F-AD4D-BD51-32E1971AC295}" type="slidenum">
              <a:rPr lang="en-US"/>
              <a:pPr/>
              <a:t>54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571F3-B5D9-A242-A964-3B3B8E1AFAAA}" type="slidenum">
              <a:rPr lang="en-US"/>
              <a:pPr/>
              <a:t>55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FE143-769B-F845-84F9-5F7D2769546D}" type="slidenum">
              <a:rPr lang="en-US"/>
              <a:pPr/>
              <a:t>56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2ADCD-FF73-2941-B794-4019391C60CA}" type="slidenum">
              <a:rPr lang="en-US"/>
              <a:pPr/>
              <a:t>57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CDCB47-BD47-4D42-8D9D-7FAB406E541C}" type="slidenum">
              <a:rPr lang="en-US"/>
              <a:pPr/>
              <a:t>60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24E03-DD0E-5B4B-ADFB-80099BC2591F}" type="slidenum">
              <a:rPr lang="en-US"/>
              <a:pPr/>
              <a:t>61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2412D-E10F-B542-82DD-D260EDBC98C2}" type="slidenum">
              <a:rPr lang="en-US"/>
              <a:pPr/>
              <a:t>62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1AEDCB-6702-A044-89B9-3CFFC9295871}" type="slidenum">
              <a:rPr lang="en-US"/>
              <a:pPr/>
              <a:t>4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8A03DB-DE94-7341-9F92-7770F425F34A}" type="slidenum">
              <a:rPr lang="en-US"/>
              <a:pPr/>
              <a:t>63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FCE7B-1E7D-5E4F-A2B2-F920567FD174}" type="slidenum">
              <a:rPr lang="en-US"/>
              <a:pPr/>
              <a:t>64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F2E32-8C5F-6846-9B8C-24C0051B4742}" type="slidenum">
              <a:rPr lang="en-US"/>
              <a:pPr/>
              <a:t>65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10825E-F739-B747-8FF4-3C9D5850EE09}" type="slidenum">
              <a:rPr lang="en-US"/>
              <a:pPr/>
              <a:t>66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F353F2-AB99-494A-8E3A-3DA7708306FB}" type="slidenum">
              <a:rPr lang="en-US"/>
              <a:pPr/>
              <a:t>67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6C4B1-8E87-D646-B227-1B94E0DFA694}" type="slidenum">
              <a:rPr lang="en-US"/>
              <a:pPr/>
              <a:t>68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AAC33-0FE2-B44A-874A-E3561199D220}" type="slidenum">
              <a:rPr lang="en-US"/>
              <a:pPr/>
              <a:t>5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D4B74-54B1-634E-8227-305984D1F021}" type="slidenum">
              <a:rPr lang="en-US"/>
              <a:pPr/>
              <a:t>6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D0F71-8CEB-4042-BAD4-0FB9D9510CEA}" type="slidenum">
              <a:rPr lang="en-US"/>
              <a:pPr/>
              <a:t>7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DA006-8B16-C142-914F-EEEDBF854CCC}" type="slidenum">
              <a:rPr lang="en-US"/>
              <a:pPr/>
              <a:t>8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B5FA1-1BF6-0149-BE17-A32ED29F9018}" type="slidenum">
              <a:rPr lang="en-US"/>
              <a:pPr/>
              <a:t>9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B2D521-441C-FB4B-AA41-0B6AC9368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1D5D37-9D3B-8042-B922-931F3F8F1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15AD2BE-2A94-3B4E-AD6E-CE0D06A5C7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736DBA4-03D3-304A-933C-126FC48902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46B6321-4D94-0043-9D58-9F10E6524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3DF79F8-6AB6-C942-8B70-E3B238CEFB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3D1B60-D51C-744E-B532-CA895173F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C5FD5B0-3DDF-6F4E-AA1C-88FBE863F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2F1AE18-954A-FF4C-9124-6BE44DAC4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D0581A-A153-2D47-8300-8F0BE66E5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0CBEE5F-9FB2-A240-9DBD-ACFEDF52A9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fld id="{5FB9EE5A-A237-2E49-9B44-8CA0CABFF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w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.wmf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2779B-92DC-CB41-BC0E-1DE8666DB69E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23:  April 20, 2015</a:t>
            </a:r>
          </a:p>
          <a:p>
            <a:r>
              <a:rPr lang="en-US" dirty="0"/>
              <a:t>Static Timing Analysis</a:t>
            </a:r>
          </a:p>
          <a:p>
            <a:r>
              <a:rPr lang="en-US" dirty="0"/>
              <a:t>and Multi-Level Speedup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2BB9-3E47-594C-BDF4-98166B1E01A2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</a:t>
            </a:r>
            <a:r>
              <a:rPr lang="en-US" dirty="0"/>
              <a:t>Inputs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Controlling </a:t>
            </a:r>
            <a:r>
              <a:rPr lang="en-US" dirty="0"/>
              <a:t>input to a gate:</a:t>
            </a:r>
          </a:p>
          <a:p>
            <a:pPr lvl="1"/>
            <a:r>
              <a:rPr lang="en-US" dirty="0"/>
              <a:t>input whose value will determine gate output</a:t>
            </a:r>
          </a:p>
          <a:p>
            <a:pPr lvl="1"/>
            <a:r>
              <a:rPr lang="en-US" dirty="0"/>
              <a:t>e.g.</a:t>
            </a:r>
          </a:p>
          <a:p>
            <a:pPr lvl="2"/>
            <a:r>
              <a:rPr lang="en-US" dirty="0"/>
              <a:t>0 on a AND gate</a:t>
            </a:r>
          </a:p>
          <a:p>
            <a:pPr lvl="2"/>
            <a:r>
              <a:rPr lang="en-US" dirty="0"/>
              <a:t>1 on a OR gate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5D5F-A757-E544-A13B-20D8411591AB}" type="slidenum">
              <a:rPr lang="en-US"/>
              <a:pPr/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Sensitization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path is statically sensitized</a:t>
            </a:r>
          </a:p>
          <a:p>
            <a:pPr lvl="1"/>
            <a:r>
              <a:rPr lang="en-US"/>
              <a:t>if all the side (non-path) inputs are non-controlling</a:t>
            </a:r>
          </a:p>
          <a:p>
            <a:pPr lvl="1"/>
            <a:r>
              <a:rPr lang="en-US"/>
              <a:t>I.e. this path value flips with the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9754-8832-0947-AD9B-024B32CA0A99}" type="slidenum">
              <a:rPr lang="en-US"/>
              <a:pPr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Statically Sensitized Path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124200"/>
            <a:ext cx="8826500" cy="2293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46EB2-598E-854C-A4FB-AC1577E691A4}" type="slidenum">
              <a:rPr lang="en-US"/>
              <a:pPr/>
              <a:t>13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Sufficiency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Static Sensitization is </a:t>
            </a:r>
            <a:r>
              <a:rPr lang="en-US" b="1"/>
              <a:t>sufficient</a:t>
            </a:r>
            <a:r>
              <a:rPr lang="en-US"/>
              <a:t> for a path to be a </a:t>
            </a:r>
            <a:r>
              <a:rPr lang="en-US" b="1"/>
              <a:t>true</a:t>
            </a:r>
            <a:r>
              <a:rPr lang="en-US"/>
              <a:t> path in circuit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581400"/>
            <a:ext cx="8826500" cy="2293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Sensitization not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Sensitization not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685800"/>
          </a:xfrm>
        </p:spPr>
        <p:txBody>
          <a:bodyPr/>
          <a:lstStyle/>
          <a:p>
            <a:r>
              <a:rPr lang="en-US" dirty="0" smtClean="0"/>
              <a:t>Possible path of length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 bwMode="auto">
          <a:xfrm>
            <a:off x="614019" y="3989700"/>
            <a:ext cx="8359033" cy="1230126"/>
          </a:xfrm>
          <a:custGeom>
            <a:avLst/>
            <a:gdLst>
              <a:gd name="connsiteX0" fmla="*/ 0 w 8359033"/>
              <a:gd name="connsiteY0" fmla="*/ 769553 h 1230126"/>
              <a:gd name="connsiteX1" fmla="*/ 83730 w 8359033"/>
              <a:gd name="connsiteY1" fmla="*/ 755596 h 1230126"/>
              <a:gd name="connsiteX2" fmla="*/ 139550 w 8359033"/>
              <a:gd name="connsiteY2" fmla="*/ 727683 h 1230126"/>
              <a:gd name="connsiteX3" fmla="*/ 446559 w 8359033"/>
              <a:gd name="connsiteY3" fmla="*/ 699769 h 1230126"/>
              <a:gd name="connsiteX4" fmla="*/ 627974 w 8359033"/>
              <a:gd name="connsiteY4" fmla="*/ 671856 h 1230126"/>
              <a:gd name="connsiteX5" fmla="*/ 683794 w 8359033"/>
              <a:gd name="connsiteY5" fmla="*/ 657899 h 1230126"/>
              <a:gd name="connsiteX6" fmla="*/ 767524 w 8359033"/>
              <a:gd name="connsiteY6" fmla="*/ 643942 h 1230126"/>
              <a:gd name="connsiteX7" fmla="*/ 837299 w 8359033"/>
              <a:gd name="connsiteY7" fmla="*/ 629986 h 1230126"/>
              <a:gd name="connsiteX8" fmla="*/ 962894 w 8359033"/>
              <a:gd name="connsiteY8" fmla="*/ 616029 h 1230126"/>
              <a:gd name="connsiteX9" fmla="*/ 1409453 w 8359033"/>
              <a:gd name="connsiteY9" fmla="*/ 629986 h 1230126"/>
              <a:gd name="connsiteX10" fmla="*/ 1479228 w 8359033"/>
              <a:gd name="connsiteY10" fmla="*/ 643942 h 1230126"/>
              <a:gd name="connsiteX11" fmla="*/ 1576913 w 8359033"/>
              <a:gd name="connsiteY11" fmla="*/ 657899 h 1230126"/>
              <a:gd name="connsiteX12" fmla="*/ 1702508 w 8359033"/>
              <a:gd name="connsiteY12" fmla="*/ 671856 h 1230126"/>
              <a:gd name="connsiteX13" fmla="*/ 1772282 w 8359033"/>
              <a:gd name="connsiteY13" fmla="*/ 685813 h 1230126"/>
              <a:gd name="connsiteX14" fmla="*/ 1828102 w 8359033"/>
              <a:gd name="connsiteY14" fmla="*/ 699769 h 1230126"/>
              <a:gd name="connsiteX15" fmla="*/ 1953697 w 8359033"/>
              <a:gd name="connsiteY15" fmla="*/ 713726 h 1230126"/>
              <a:gd name="connsiteX16" fmla="*/ 1995562 w 8359033"/>
              <a:gd name="connsiteY16" fmla="*/ 727683 h 1230126"/>
              <a:gd name="connsiteX17" fmla="*/ 2302572 w 8359033"/>
              <a:gd name="connsiteY17" fmla="*/ 769553 h 1230126"/>
              <a:gd name="connsiteX18" fmla="*/ 2428166 w 8359033"/>
              <a:gd name="connsiteY18" fmla="*/ 797467 h 1230126"/>
              <a:gd name="connsiteX19" fmla="*/ 4032989 w 8359033"/>
              <a:gd name="connsiteY19" fmla="*/ 811423 h 1230126"/>
              <a:gd name="connsiteX20" fmla="*/ 4172539 w 8359033"/>
              <a:gd name="connsiteY20" fmla="*/ 853294 h 1230126"/>
              <a:gd name="connsiteX21" fmla="*/ 4256269 w 8359033"/>
              <a:gd name="connsiteY21" fmla="*/ 881207 h 1230126"/>
              <a:gd name="connsiteX22" fmla="*/ 4339999 w 8359033"/>
              <a:gd name="connsiteY22" fmla="*/ 964948 h 1230126"/>
              <a:gd name="connsiteX23" fmla="*/ 4381863 w 8359033"/>
              <a:gd name="connsiteY23" fmla="*/ 1020775 h 1230126"/>
              <a:gd name="connsiteX24" fmla="*/ 4437683 w 8359033"/>
              <a:gd name="connsiteY24" fmla="*/ 1062645 h 1230126"/>
              <a:gd name="connsiteX25" fmla="*/ 4591188 w 8359033"/>
              <a:gd name="connsiteY25" fmla="*/ 1202212 h 1230126"/>
              <a:gd name="connsiteX26" fmla="*/ 4647008 w 8359033"/>
              <a:gd name="connsiteY26" fmla="*/ 1216169 h 1230126"/>
              <a:gd name="connsiteX27" fmla="*/ 4828423 w 8359033"/>
              <a:gd name="connsiteY27" fmla="*/ 1230126 h 1230126"/>
              <a:gd name="connsiteX28" fmla="*/ 5889001 w 8359033"/>
              <a:gd name="connsiteY28" fmla="*/ 1188256 h 1230126"/>
              <a:gd name="connsiteX29" fmla="*/ 6042506 w 8359033"/>
              <a:gd name="connsiteY29" fmla="*/ 1174299 h 1230126"/>
              <a:gd name="connsiteX30" fmla="*/ 6307651 w 8359033"/>
              <a:gd name="connsiteY30" fmla="*/ 1160342 h 1230126"/>
              <a:gd name="connsiteX31" fmla="*/ 6349516 w 8359033"/>
              <a:gd name="connsiteY31" fmla="*/ 1132429 h 1230126"/>
              <a:gd name="connsiteX32" fmla="*/ 6475110 w 8359033"/>
              <a:gd name="connsiteY32" fmla="*/ 1090558 h 1230126"/>
              <a:gd name="connsiteX33" fmla="*/ 6642570 w 8359033"/>
              <a:gd name="connsiteY33" fmla="*/ 978904 h 1230126"/>
              <a:gd name="connsiteX34" fmla="*/ 6698390 w 8359033"/>
              <a:gd name="connsiteY34" fmla="*/ 937034 h 1230126"/>
              <a:gd name="connsiteX35" fmla="*/ 6768165 w 8359033"/>
              <a:gd name="connsiteY35" fmla="*/ 867250 h 1230126"/>
              <a:gd name="connsiteX36" fmla="*/ 6796075 w 8359033"/>
              <a:gd name="connsiteY36" fmla="*/ 811423 h 1230126"/>
              <a:gd name="connsiteX37" fmla="*/ 6768165 w 8359033"/>
              <a:gd name="connsiteY37" fmla="*/ 616029 h 1230126"/>
              <a:gd name="connsiteX38" fmla="*/ 6726300 w 8359033"/>
              <a:gd name="connsiteY38" fmla="*/ 560202 h 1230126"/>
              <a:gd name="connsiteX39" fmla="*/ 6670480 w 8359033"/>
              <a:gd name="connsiteY39" fmla="*/ 462505 h 1230126"/>
              <a:gd name="connsiteX40" fmla="*/ 6698390 w 8359033"/>
              <a:gd name="connsiteY40" fmla="*/ 336894 h 1230126"/>
              <a:gd name="connsiteX41" fmla="*/ 6991445 w 8359033"/>
              <a:gd name="connsiteY41" fmla="*/ 308980 h 1230126"/>
              <a:gd name="connsiteX42" fmla="*/ 7061219 w 8359033"/>
              <a:gd name="connsiteY42" fmla="*/ 295023 h 1230126"/>
              <a:gd name="connsiteX43" fmla="*/ 7731058 w 8359033"/>
              <a:gd name="connsiteY43" fmla="*/ 281067 h 1230126"/>
              <a:gd name="connsiteX44" fmla="*/ 7745013 w 8359033"/>
              <a:gd name="connsiteY44" fmla="*/ 239196 h 1230126"/>
              <a:gd name="connsiteX45" fmla="*/ 7758968 w 8359033"/>
              <a:gd name="connsiteY45" fmla="*/ 183369 h 1230126"/>
              <a:gd name="connsiteX46" fmla="*/ 7898518 w 8359033"/>
              <a:gd name="connsiteY46" fmla="*/ 141499 h 1230126"/>
              <a:gd name="connsiteX47" fmla="*/ 7940383 w 8359033"/>
              <a:gd name="connsiteY47" fmla="*/ 113586 h 1230126"/>
              <a:gd name="connsiteX48" fmla="*/ 8010158 w 8359033"/>
              <a:gd name="connsiteY48" fmla="*/ 29845 h 1230126"/>
              <a:gd name="connsiteX49" fmla="*/ 8121798 w 8359033"/>
              <a:gd name="connsiteY49" fmla="*/ 15888 h 1230126"/>
              <a:gd name="connsiteX50" fmla="*/ 8359033 w 8359033"/>
              <a:gd name="connsiteY50" fmla="*/ 1932 h 123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359033" h="1230126">
                <a:moveTo>
                  <a:pt x="0" y="769553"/>
                </a:moveTo>
                <a:cubicBezTo>
                  <a:pt x="27910" y="764901"/>
                  <a:pt x="56628" y="763727"/>
                  <a:pt x="83730" y="755596"/>
                </a:cubicBezTo>
                <a:cubicBezTo>
                  <a:pt x="103656" y="749618"/>
                  <a:pt x="119368" y="732729"/>
                  <a:pt x="139550" y="727683"/>
                </a:cubicBezTo>
                <a:cubicBezTo>
                  <a:pt x="192479" y="714449"/>
                  <a:pt x="428776" y="701039"/>
                  <a:pt x="446559" y="699769"/>
                </a:cubicBezTo>
                <a:cubicBezTo>
                  <a:pt x="572523" y="668276"/>
                  <a:pt x="419013" y="704008"/>
                  <a:pt x="627974" y="671856"/>
                </a:cubicBezTo>
                <a:cubicBezTo>
                  <a:pt x="646930" y="668939"/>
                  <a:pt x="664987" y="661661"/>
                  <a:pt x="683794" y="657899"/>
                </a:cubicBezTo>
                <a:cubicBezTo>
                  <a:pt x="711539" y="652349"/>
                  <a:pt x="739685" y="649004"/>
                  <a:pt x="767524" y="643942"/>
                </a:cubicBezTo>
                <a:cubicBezTo>
                  <a:pt x="790860" y="639699"/>
                  <a:pt x="813818" y="633341"/>
                  <a:pt x="837299" y="629986"/>
                </a:cubicBezTo>
                <a:cubicBezTo>
                  <a:pt x="878998" y="624028"/>
                  <a:pt x="921029" y="620681"/>
                  <a:pt x="962894" y="616029"/>
                </a:cubicBezTo>
                <a:cubicBezTo>
                  <a:pt x="1111747" y="620681"/>
                  <a:pt x="1260744" y="621947"/>
                  <a:pt x="1409453" y="629986"/>
                </a:cubicBezTo>
                <a:cubicBezTo>
                  <a:pt x="1433137" y="631266"/>
                  <a:pt x="1455832" y="640042"/>
                  <a:pt x="1479228" y="643942"/>
                </a:cubicBezTo>
                <a:cubicBezTo>
                  <a:pt x="1511673" y="649350"/>
                  <a:pt x="1544275" y="653819"/>
                  <a:pt x="1576913" y="657899"/>
                </a:cubicBezTo>
                <a:cubicBezTo>
                  <a:pt x="1618710" y="663124"/>
                  <a:pt x="1660809" y="665898"/>
                  <a:pt x="1702508" y="671856"/>
                </a:cubicBezTo>
                <a:cubicBezTo>
                  <a:pt x="1725988" y="675211"/>
                  <a:pt x="1749128" y="680667"/>
                  <a:pt x="1772282" y="685813"/>
                </a:cubicBezTo>
                <a:cubicBezTo>
                  <a:pt x="1791005" y="689974"/>
                  <a:pt x="1809146" y="696852"/>
                  <a:pt x="1828102" y="699769"/>
                </a:cubicBezTo>
                <a:cubicBezTo>
                  <a:pt x="1869735" y="706175"/>
                  <a:pt x="1911832" y="709074"/>
                  <a:pt x="1953697" y="713726"/>
                </a:cubicBezTo>
                <a:cubicBezTo>
                  <a:pt x="1967652" y="718378"/>
                  <a:pt x="1981037" y="725359"/>
                  <a:pt x="1995562" y="727683"/>
                </a:cubicBezTo>
                <a:cubicBezTo>
                  <a:pt x="2097548" y="744003"/>
                  <a:pt x="2302572" y="769553"/>
                  <a:pt x="2302572" y="769553"/>
                </a:cubicBezTo>
                <a:cubicBezTo>
                  <a:pt x="2347075" y="784389"/>
                  <a:pt x="2376485" y="796613"/>
                  <a:pt x="2428166" y="797467"/>
                </a:cubicBezTo>
                <a:lnTo>
                  <a:pt x="4032989" y="811423"/>
                </a:lnTo>
                <a:cubicBezTo>
                  <a:pt x="4146647" y="834158"/>
                  <a:pt x="4060338" y="812489"/>
                  <a:pt x="4172539" y="853294"/>
                </a:cubicBezTo>
                <a:cubicBezTo>
                  <a:pt x="4200187" y="863349"/>
                  <a:pt x="4256269" y="881207"/>
                  <a:pt x="4256269" y="881207"/>
                </a:cubicBezTo>
                <a:cubicBezTo>
                  <a:pt x="4284179" y="909121"/>
                  <a:pt x="4313595" y="935606"/>
                  <a:pt x="4339999" y="964948"/>
                </a:cubicBezTo>
                <a:cubicBezTo>
                  <a:pt x="4355558" y="982238"/>
                  <a:pt x="4365417" y="1004327"/>
                  <a:pt x="4381863" y="1020775"/>
                </a:cubicBezTo>
                <a:cubicBezTo>
                  <a:pt x="4398309" y="1037223"/>
                  <a:pt x="4420473" y="1046998"/>
                  <a:pt x="4437683" y="1062645"/>
                </a:cubicBezTo>
                <a:cubicBezTo>
                  <a:pt x="4465063" y="1087539"/>
                  <a:pt x="4542343" y="1177786"/>
                  <a:pt x="4591188" y="1202212"/>
                </a:cubicBezTo>
                <a:cubicBezTo>
                  <a:pt x="4608342" y="1210790"/>
                  <a:pt x="4627960" y="1213928"/>
                  <a:pt x="4647008" y="1216169"/>
                </a:cubicBezTo>
                <a:cubicBezTo>
                  <a:pt x="4707243" y="1223256"/>
                  <a:pt x="4767951" y="1225474"/>
                  <a:pt x="4828423" y="1230126"/>
                </a:cubicBezTo>
                <a:cubicBezTo>
                  <a:pt x="5676560" y="1173575"/>
                  <a:pt x="4776800" y="1227285"/>
                  <a:pt x="5889001" y="1188256"/>
                </a:cubicBezTo>
                <a:cubicBezTo>
                  <a:pt x="5940349" y="1186454"/>
                  <a:pt x="5991240" y="1177717"/>
                  <a:pt x="6042506" y="1174299"/>
                </a:cubicBezTo>
                <a:cubicBezTo>
                  <a:pt x="6130814" y="1168411"/>
                  <a:pt x="6219269" y="1164994"/>
                  <a:pt x="6307651" y="1160342"/>
                </a:cubicBezTo>
                <a:cubicBezTo>
                  <a:pt x="6321606" y="1151038"/>
                  <a:pt x="6334100" y="1139037"/>
                  <a:pt x="6349516" y="1132429"/>
                </a:cubicBezTo>
                <a:cubicBezTo>
                  <a:pt x="6440191" y="1093563"/>
                  <a:pt x="6373743" y="1150193"/>
                  <a:pt x="6475110" y="1090558"/>
                </a:cubicBezTo>
                <a:cubicBezTo>
                  <a:pt x="6532935" y="1056539"/>
                  <a:pt x="6588900" y="1019161"/>
                  <a:pt x="6642570" y="978904"/>
                </a:cubicBezTo>
                <a:cubicBezTo>
                  <a:pt x="6661177" y="964947"/>
                  <a:pt x="6681944" y="953482"/>
                  <a:pt x="6698390" y="937034"/>
                </a:cubicBezTo>
                <a:cubicBezTo>
                  <a:pt x="6791425" y="843988"/>
                  <a:pt x="6656524" y="941688"/>
                  <a:pt x="6768165" y="867250"/>
                </a:cubicBezTo>
                <a:cubicBezTo>
                  <a:pt x="6777468" y="848641"/>
                  <a:pt x="6794691" y="832182"/>
                  <a:pt x="6796075" y="811423"/>
                </a:cubicBezTo>
                <a:cubicBezTo>
                  <a:pt x="6796644" y="802884"/>
                  <a:pt x="6793828" y="660945"/>
                  <a:pt x="6768165" y="616029"/>
                </a:cubicBezTo>
                <a:cubicBezTo>
                  <a:pt x="6756626" y="595833"/>
                  <a:pt x="6739819" y="579130"/>
                  <a:pt x="6726300" y="560202"/>
                </a:cubicBezTo>
                <a:cubicBezTo>
                  <a:pt x="6693425" y="514171"/>
                  <a:pt x="6697736" y="517023"/>
                  <a:pt x="6670480" y="462505"/>
                </a:cubicBezTo>
                <a:cubicBezTo>
                  <a:pt x="6679783" y="420635"/>
                  <a:pt x="6659697" y="355402"/>
                  <a:pt x="6698390" y="336894"/>
                </a:cubicBezTo>
                <a:cubicBezTo>
                  <a:pt x="6786912" y="294552"/>
                  <a:pt x="6991445" y="308980"/>
                  <a:pt x="6991445" y="308980"/>
                </a:cubicBezTo>
                <a:cubicBezTo>
                  <a:pt x="7014703" y="304328"/>
                  <a:pt x="7037517" y="295918"/>
                  <a:pt x="7061219" y="295023"/>
                </a:cubicBezTo>
                <a:cubicBezTo>
                  <a:pt x="7284388" y="286601"/>
                  <a:pt x="7508470" y="299240"/>
                  <a:pt x="7731058" y="281067"/>
                </a:cubicBezTo>
                <a:cubicBezTo>
                  <a:pt x="7745721" y="279870"/>
                  <a:pt x="7740972" y="253342"/>
                  <a:pt x="7745013" y="239196"/>
                </a:cubicBezTo>
                <a:cubicBezTo>
                  <a:pt x="7750282" y="220752"/>
                  <a:pt x="7744405" y="195853"/>
                  <a:pt x="7758968" y="183369"/>
                </a:cubicBezTo>
                <a:cubicBezTo>
                  <a:pt x="7772956" y="171378"/>
                  <a:pt x="7871484" y="148258"/>
                  <a:pt x="7898518" y="141499"/>
                </a:cubicBezTo>
                <a:cubicBezTo>
                  <a:pt x="7912473" y="132195"/>
                  <a:pt x="7929646" y="126472"/>
                  <a:pt x="7940383" y="113586"/>
                </a:cubicBezTo>
                <a:cubicBezTo>
                  <a:pt x="7975159" y="71850"/>
                  <a:pt x="7951494" y="45847"/>
                  <a:pt x="8010158" y="29845"/>
                </a:cubicBezTo>
                <a:cubicBezTo>
                  <a:pt x="8046339" y="19976"/>
                  <a:pt x="8084481" y="19620"/>
                  <a:pt x="8121798" y="15888"/>
                </a:cubicBezTo>
                <a:cubicBezTo>
                  <a:pt x="8280657" y="0"/>
                  <a:pt x="8246440" y="1932"/>
                  <a:pt x="8359033" y="1932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Sensitization not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685800"/>
          </a:xfrm>
        </p:spPr>
        <p:txBody>
          <a:bodyPr/>
          <a:lstStyle/>
          <a:p>
            <a:r>
              <a:rPr lang="en-US" dirty="0" smtClean="0"/>
              <a:t>Possible path of length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 bwMode="auto">
          <a:xfrm>
            <a:off x="614019" y="3989700"/>
            <a:ext cx="8359033" cy="1230126"/>
          </a:xfrm>
          <a:custGeom>
            <a:avLst/>
            <a:gdLst>
              <a:gd name="connsiteX0" fmla="*/ 0 w 8359033"/>
              <a:gd name="connsiteY0" fmla="*/ 769553 h 1230126"/>
              <a:gd name="connsiteX1" fmla="*/ 83730 w 8359033"/>
              <a:gd name="connsiteY1" fmla="*/ 755596 h 1230126"/>
              <a:gd name="connsiteX2" fmla="*/ 139550 w 8359033"/>
              <a:gd name="connsiteY2" fmla="*/ 727683 h 1230126"/>
              <a:gd name="connsiteX3" fmla="*/ 446559 w 8359033"/>
              <a:gd name="connsiteY3" fmla="*/ 699769 h 1230126"/>
              <a:gd name="connsiteX4" fmla="*/ 627974 w 8359033"/>
              <a:gd name="connsiteY4" fmla="*/ 671856 h 1230126"/>
              <a:gd name="connsiteX5" fmla="*/ 683794 w 8359033"/>
              <a:gd name="connsiteY5" fmla="*/ 657899 h 1230126"/>
              <a:gd name="connsiteX6" fmla="*/ 767524 w 8359033"/>
              <a:gd name="connsiteY6" fmla="*/ 643942 h 1230126"/>
              <a:gd name="connsiteX7" fmla="*/ 837299 w 8359033"/>
              <a:gd name="connsiteY7" fmla="*/ 629986 h 1230126"/>
              <a:gd name="connsiteX8" fmla="*/ 962894 w 8359033"/>
              <a:gd name="connsiteY8" fmla="*/ 616029 h 1230126"/>
              <a:gd name="connsiteX9" fmla="*/ 1409453 w 8359033"/>
              <a:gd name="connsiteY9" fmla="*/ 629986 h 1230126"/>
              <a:gd name="connsiteX10" fmla="*/ 1479228 w 8359033"/>
              <a:gd name="connsiteY10" fmla="*/ 643942 h 1230126"/>
              <a:gd name="connsiteX11" fmla="*/ 1576913 w 8359033"/>
              <a:gd name="connsiteY11" fmla="*/ 657899 h 1230126"/>
              <a:gd name="connsiteX12" fmla="*/ 1702508 w 8359033"/>
              <a:gd name="connsiteY12" fmla="*/ 671856 h 1230126"/>
              <a:gd name="connsiteX13" fmla="*/ 1772282 w 8359033"/>
              <a:gd name="connsiteY13" fmla="*/ 685813 h 1230126"/>
              <a:gd name="connsiteX14" fmla="*/ 1828102 w 8359033"/>
              <a:gd name="connsiteY14" fmla="*/ 699769 h 1230126"/>
              <a:gd name="connsiteX15" fmla="*/ 1953697 w 8359033"/>
              <a:gd name="connsiteY15" fmla="*/ 713726 h 1230126"/>
              <a:gd name="connsiteX16" fmla="*/ 1995562 w 8359033"/>
              <a:gd name="connsiteY16" fmla="*/ 727683 h 1230126"/>
              <a:gd name="connsiteX17" fmla="*/ 2302572 w 8359033"/>
              <a:gd name="connsiteY17" fmla="*/ 769553 h 1230126"/>
              <a:gd name="connsiteX18" fmla="*/ 2428166 w 8359033"/>
              <a:gd name="connsiteY18" fmla="*/ 797467 h 1230126"/>
              <a:gd name="connsiteX19" fmla="*/ 4032989 w 8359033"/>
              <a:gd name="connsiteY19" fmla="*/ 811423 h 1230126"/>
              <a:gd name="connsiteX20" fmla="*/ 4172539 w 8359033"/>
              <a:gd name="connsiteY20" fmla="*/ 853294 h 1230126"/>
              <a:gd name="connsiteX21" fmla="*/ 4256269 w 8359033"/>
              <a:gd name="connsiteY21" fmla="*/ 881207 h 1230126"/>
              <a:gd name="connsiteX22" fmla="*/ 4339999 w 8359033"/>
              <a:gd name="connsiteY22" fmla="*/ 964948 h 1230126"/>
              <a:gd name="connsiteX23" fmla="*/ 4381863 w 8359033"/>
              <a:gd name="connsiteY23" fmla="*/ 1020775 h 1230126"/>
              <a:gd name="connsiteX24" fmla="*/ 4437683 w 8359033"/>
              <a:gd name="connsiteY24" fmla="*/ 1062645 h 1230126"/>
              <a:gd name="connsiteX25" fmla="*/ 4591188 w 8359033"/>
              <a:gd name="connsiteY25" fmla="*/ 1202212 h 1230126"/>
              <a:gd name="connsiteX26" fmla="*/ 4647008 w 8359033"/>
              <a:gd name="connsiteY26" fmla="*/ 1216169 h 1230126"/>
              <a:gd name="connsiteX27" fmla="*/ 4828423 w 8359033"/>
              <a:gd name="connsiteY27" fmla="*/ 1230126 h 1230126"/>
              <a:gd name="connsiteX28" fmla="*/ 5889001 w 8359033"/>
              <a:gd name="connsiteY28" fmla="*/ 1188256 h 1230126"/>
              <a:gd name="connsiteX29" fmla="*/ 6042506 w 8359033"/>
              <a:gd name="connsiteY29" fmla="*/ 1174299 h 1230126"/>
              <a:gd name="connsiteX30" fmla="*/ 6307651 w 8359033"/>
              <a:gd name="connsiteY30" fmla="*/ 1160342 h 1230126"/>
              <a:gd name="connsiteX31" fmla="*/ 6349516 w 8359033"/>
              <a:gd name="connsiteY31" fmla="*/ 1132429 h 1230126"/>
              <a:gd name="connsiteX32" fmla="*/ 6475110 w 8359033"/>
              <a:gd name="connsiteY32" fmla="*/ 1090558 h 1230126"/>
              <a:gd name="connsiteX33" fmla="*/ 6642570 w 8359033"/>
              <a:gd name="connsiteY33" fmla="*/ 978904 h 1230126"/>
              <a:gd name="connsiteX34" fmla="*/ 6698390 w 8359033"/>
              <a:gd name="connsiteY34" fmla="*/ 937034 h 1230126"/>
              <a:gd name="connsiteX35" fmla="*/ 6768165 w 8359033"/>
              <a:gd name="connsiteY35" fmla="*/ 867250 h 1230126"/>
              <a:gd name="connsiteX36" fmla="*/ 6796075 w 8359033"/>
              <a:gd name="connsiteY36" fmla="*/ 811423 h 1230126"/>
              <a:gd name="connsiteX37" fmla="*/ 6768165 w 8359033"/>
              <a:gd name="connsiteY37" fmla="*/ 616029 h 1230126"/>
              <a:gd name="connsiteX38" fmla="*/ 6726300 w 8359033"/>
              <a:gd name="connsiteY38" fmla="*/ 560202 h 1230126"/>
              <a:gd name="connsiteX39" fmla="*/ 6670480 w 8359033"/>
              <a:gd name="connsiteY39" fmla="*/ 462505 h 1230126"/>
              <a:gd name="connsiteX40" fmla="*/ 6698390 w 8359033"/>
              <a:gd name="connsiteY40" fmla="*/ 336894 h 1230126"/>
              <a:gd name="connsiteX41" fmla="*/ 6991445 w 8359033"/>
              <a:gd name="connsiteY41" fmla="*/ 308980 h 1230126"/>
              <a:gd name="connsiteX42" fmla="*/ 7061219 w 8359033"/>
              <a:gd name="connsiteY42" fmla="*/ 295023 h 1230126"/>
              <a:gd name="connsiteX43" fmla="*/ 7731058 w 8359033"/>
              <a:gd name="connsiteY43" fmla="*/ 281067 h 1230126"/>
              <a:gd name="connsiteX44" fmla="*/ 7745013 w 8359033"/>
              <a:gd name="connsiteY44" fmla="*/ 239196 h 1230126"/>
              <a:gd name="connsiteX45" fmla="*/ 7758968 w 8359033"/>
              <a:gd name="connsiteY45" fmla="*/ 183369 h 1230126"/>
              <a:gd name="connsiteX46" fmla="*/ 7898518 w 8359033"/>
              <a:gd name="connsiteY46" fmla="*/ 141499 h 1230126"/>
              <a:gd name="connsiteX47" fmla="*/ 7940383 w 8359033"/>
              <a:gd name="connsiteY47" fmla="*/ 113586 h 1230126"/>
              <a:gd name="connsiteX48" fmla="*/ 8010158 w 8359033"/>
              <a:gd name="connsiteY48" fmla="*/ 29845 h 1230126"/>
              <a:gd name="connsiteX49" fmla="*/ 8121798 w 8359033"/>
              <a:gd name="connsiteY49" fmla="*/ 15888 h 1230126"/>
              <a:gd name="connsiteX50" fmla="*/ 8359033 w 8359033"/>
              <a:gd name="connsiteY50" fmla="*/ 1932 h 123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359033" h="1230126">
                <a:moveTo>
                  <a:pt x="0" y="769553"/>
                </a:moveTo>
                <a:cubicBezTo>
                  <a:pt x="27910" y="764901"/>
                  <a:pt x="56628" y="763727"/>
                  <a:pt x="83730" y="755596"/>
                </a:cubicBezTo>
                <a:cubicBezTo>
                  <a:pt x="103656" y="749618"/>
                  <a:pt x="119368" y="732729"/>
                  <a:pt x="139550" y="727683"/>
                </a:cubicBezTo>
                <a:cubicBezTo>
                  <a:pt x="192479" y="714449"/>
                  <a:pt x="428776" y="701039"/>
                  <a:pt x="446559" y="699769"/>
                </a:cubicBezTo>
                <a:cubicBezTo>
                  <a:pt x="572523" y="668276"/>
                  <a:pt x="419013" y="704008"/>
                  <a:pt x="627974" y="671856"/>
                </a:cubicBezTo>
                <a:cubicBezTo>
                  <a:pt x="646930" y="668939"/>
                  <a:pt x="664987" y="661661"/>
                  <a:pt x="683794" y="657899"/>
                </a:cubicBezTo>
                <a:cubicBezTo>
                  <a:pt x="711539" y="652349"/>
                  <a:pt x="739685" y="649004"/>
                  <a:pt x="767524" y="643942"/>
                </a:cubicBezTo>
                <a:cubicBezTo>
                  <a:pt x="790860" y="639699"/>
                  <a:pt x="813818" y="633341"/>
                  <a:pt x="837299" y="629986"/>
                </a:cubicBezTo>
                <a:cubicBezTo>
                  <a:pt x="878998" y="624028"/>
                  <a:pt x="921029" y="620681"/>
                  <a:pt x="962894" y="616029"/>
                </a:cubicBezTo>
                <a:cubicBezTo>
                  <a:pt x="1111747" y="620681"/>
                  <a:pt x="1260744" y="621947"/>
                  <a:pt x="1409453" y="629986"/>
                </a:cubicBezTo>
                <a:cubicBezTo>
                  <a:pt x="1433137" y="631266"/>
                  <a:pt x="1455832" y="640042"/>
                  <a:pt x="1479228" y="643942"/>
                </a:cubicBezTo>
                <a:cubicBezTo>
                  <a:pt x="1511673" y="649350"/>
                  <a:pt x="1544275" y="653819"/>
                  <a:pt x="1576913" y="657899"/>
                </a:cubicBezTo>
                <a:cubicBezTo>
                  <a:pt x="1618710" y="663124"/>
                  <a:pt x="1660809" y="665898"/>
                  <a:pt x="1702508" y="671856"/>
                </a:cubicBezTo>
                <a:cubicBezTo>
                  <a:pt x="1725988" y="675211"/>
                  <a:pt x="1749128" y="680667"/>
                  <a:pt x="1772282" y="685813"/>
                </a:cubicBezTo>
                <a:cubicBezTo>
                  <a:pt x="1791005" y="689974"/>
                  <a:pt x="1809146" y="696852"/>
                  <a:pt x="1828102" y="699769"/>
                </a:cubicBezTo>
                <a:cubicBezTo>
                  <a:pt x="1869735" y="706175"/>
                  <a:pt x="1911832" y="709074"/>
                  <a:pt x="1953697" y="713726"/>
                </a:cubicBezTo>
                <a:cubicBezTo>
                  <a:pt x="1967652" y="718378"/>
                  <a:pt x="1981037" y="725359"/>
                  <a:pt x="1995562" y="727683"/>
                </a:cubicBezTo>
                <a:cubicBezTo>
                  <a:pt x="2097548" y="744003"/>
                  <a:pt x="2302572" y="769553"/>
                  <a:pt x="2302572" y="769553"/>
                </a:cubicBezTo>
                <a:cubicBezTo>
                  <a:pt x="2347075" y="784389"/>
                  <a:pt x="2376485" y="796613"/>
                  <a:pt x="2428166" y="797467"/>
                </a:cubicBezTo>
                <a:lnTo>
                  <a:pt x="4032989" y="811423"/>
                </a:lnTo>
                <a:cubicBezTo>
                  <a:pt x="4146647" y="834158"/>
                  <a:pt x="4060338" y="812489"/>
                  <a:pt x="4172539" y="853294"/>
                </a:cubicBezTo>
                <a:cubicBezTo>
                  <a:pt x="4200187" y="863349"/>
                  <a:pt x="4256269" y="881207"/>
                  <a:pt x="4256269" y="881207"/>
                </a:cubicBezTo>
                <a:cubicBezTo>
                  <a:pt x="4284179" y="909121"/>
                  <a:pt x="4313595" y="935606"/>
                  <a:pt x="4339999" y="964948"/>
                </a:cubicBezTo>
                <a:cubicBezTo>
                  <a:pt x="4355558" y="982238"/>
                  <a:pt x="4365417" y="1004327"/>
                  <a:pt x="4381863" y="1020775"/>
                </a:cubicBezTo>
                <a:cubicBezTo>
                  <a:pt x="4398309" y="1037223"/>
                  <a:pt x="4420473" y="1046998"/>
                  <a:pt x="4437683" y="1062645"/>
                </a:cubicBezTo>
                <a:cubicBezTo>
                  <a:pt x="4465063" y="1087539"/>
                  <a:pt x="4542343" y="1177786"/>
                  <a:pt x="4591188" y="1202212"/>
                </a:cubicBezTo>
                <a:cubicBezTo>
                  <a:pt x="4608342" y="1210790"/>
                  <a:pt x="4627960" y="1213928"/>
                  <a:pt x="4647008" y="1216169"/>
                </a:cubicBezTo>
                <a:cubicBezTo>
                  <a:pt x="4707243" y="1223256"/>
                  <a:pt x="4767951" y="1225474"/>
                  <a:pt x="4828423" y="1230126"/>
                </a:cubicBezTo>
                <a:cubicBezTo>
                  <a:pt x="5676560" y="1173575"/>
                  <a:pt x="4776800" y="1227285"/>
                  <a:pt x="5889001" y="1188256"/>
                </a:cubicBezTo>
                <a:cubicBezTo>
                  <a:pt x="5940349" y="1186454"/>
                  <a:pt x="5991240" y="1177717"/>
                  <a:pt x="6042506" y="1174299"/>
                </a:cubicBezTo>
                <a:cubicBezTo>
                  <a:pt x="6130814" y="1168411"/>
                  <a:pt x="6219269" y="1164994"/>
                  <a:pt x="6307651" y="1160342"/>
                </a:cubicBezTo>
                <a:cubicBezTo>
                  <a:pt x="6321606" y="1151038"/>
                  <a:pt x="6334100" y="1139037"/>
                  <a:pt x="6349516" y="1132429"/>
                </a:cubicBezTo>
                <a:cubicBezTo>
                  <a:pt x="6440191" y="1093563"/>
                  <a:pt x="6373743" y="1150193"/>
                  <a:pt x="6475110" y="1090558"/>
                </a:cubicBezTo>
                <a:cubicBezTo>
                  <a:pt x="6532935" y="1056539"/>
                  <a:pt x="6588900" y="1019161"/>
                  <a:pt x="6642570" y="978904"/>
                </a:cubicBezTo>
                <a:cubicBezTo>
                  <a:pt x="6661177" y="964947"/>
                  <a:pt x="6681944" y="953482"/>
                  <a:pt x="6698390" y="937034"/>
                </a:cubicBezTo>
                <a:cubicBezTo>
                  <a:pt x="6791425" y="843988"/>
                  <a:pt x="6656524" y="941688"/>
                  <a:pt x="6768165" y="867250"/>
                </a:cubicBezTo>
                <a:cubicBezTo>
                  <a:pt x="6777468" y="848641"/>
                  <a:pt x="6794691" y="832182"/>
                  <a:pt x="6796075" y="811423"/>
                </a:cubicBezTo>
                <a:cubicBezTo>
                  <a:pt x="6796644" y="802884"/>
                  <a:pt x="6793828" y="660945"/>
                  <a:pt x="6768165" y="616029"/>
                </a:cubicBezTo>
                <a:cubicBezTo>
                  <a:pt x="6756626" y="595833"/>
                  <a:pt x="6739819" y="579130"/>
                  <a:pt x="6726300" y="560202"/>
                </a:cubicBezTo>
                <a:cubicBezTo>
                  <a:pt x="6693425" y="514171"/>
                  <a:pt x="6697736" y="517023"/>
                  <a:pt x="6670480" y="462505"/>
                </a:cubicBezTo>
                <a:cubicBezTo>
                  <a:pt x="6679783" y="420635"/>
                  <a:pt x="6659697" y="355402"/>
                  <a:pt x="6698390" y="336894"/>
                </a:cubicBezTo>
                <a:cubicBezTo>
                  <a:pt x="6786912" y="294552"/>
                  <a:pt x="6991445" y="308980"/>
                  <a:pt x="6991445" y="308980"/>
                </a:cubicBezTo>
                <a:cubicBezTo>
                  <a:pt x="7014703" y="304328"/>
                  <a:pt x="7037517" y="295918"/>
                  <a:pt x="7061219" y="295023"/>
                </a:cubicBezTo>
                <a:cubicBezTo>
                  <a:pt x="7284388" y="286601"/>
                  <a:pt x="7508470" y="299240"/>
                  <a:pt x="7731058" y="281067"/>
                </a:cubicBezTo>
                <a:cubicBezTo>
                  <a:pt x="7745721" y="279870"/>
                  <a:pt x="7740972" y="253342"/>
                  <a:pt x="7745013" y="239196"/>
                </a:cubicBezTo>
                <a:cubicBezTo>
                  <a:pt x="7750282" y="220752"/>
                  <a:pt x="7744405" y="195853"/>
                  <a:pt x="7758968" y="183369"/>
                </a:cubicBezTo>
                <a:cubicBezTo>
                  <a:pt x="7772956" y="171378"/>
                  <a:pt x="7871484" y="148258"/>
                  <a:pt x="7898518" y="141499"/>
                </a:cubicBezTo>
                <a:cubicBezTo>
                  <a:pt x="7912473" y="132195"/>
                  <a:pt x="7929646" y="126472"/>
                  <a:pt x="7940383" y="113586"/>
                </a:cubicBezTo>
                <a:cubicBezTo>
                  <a:pt x="7975159" y="71850"/>
                  <a:pt x="7951494" y="45847"/>
                  <a:pt x="8010158" y="29845"/>
                </a:cubicBezTo>
                <a:cubicBezTo>
                  <a:pt x="8046339" y="19976"/>
                  <a:pt x="8084481" y="19620"/>
                  <a:pt x="8121798" y="15888"/>
                </a:cubicBezTo>
                <a:cubicBezTo>
                  <a:pt x="8280657" y="0"/>
                  <a:pt x="8246440" y="1932"/>
                  <a:pt x="8359033" y="1932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981200"/>
            <a:ext cx="4410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How do we sensitize this path?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Sensitization not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715000"/>
            <a:ext cx="77724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/>
                </a:solidFill>
                <a:latin typeface="Arial" charset="0"/>
              </a:rPr>
              <a:t>Paths of length 3 not statically </a:t>
            </a:r>
            <a:r>
              <a:rPr lang="en-US" sz="2800" dirty="0" err="1" smtClean="0">
                <a:solidFill>
                  <a:schemeClr val="accent2"/>
                </a:solidFill>
                <a:latin typeface="Arial" charset="0"/>
              </a:rPr>
              <a:t>sensitizable</a:t>
            </a:r>
            <a:r>
              <a:rPr lang="en-US" sz="2800" dirty="0" smtClean="0">
                <a:solidFill>
                  <a:schemeClr val="accent2"/>
                </a:solidFill>
                <a:latin typeface="Arial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8800" y="2514600"/>
            <a:ext cx="2776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Non-controlling = 1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5257800"/>
            <a:ext cx="2776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Non-controlling = 0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763572"/>
            <a:ext cx="2776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Non-controlling = 1</a:t>
            </a:r>
            <a:endParaRPr lang="en-US" dirty="0">
              <a:latin typeface="+mn-lt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614019" y="3989700"/>
            <a:ext cx="8359033" cy="1230126"/>
          </a:xfrm>
          <a:custGeom>
            <a:avLst/>
            <a:gdLst>
              <a:gd name="connsiteX0" fmla="*/ 0 w 8359033"/>
              <a:gd name="connsiteY0" fmla="*/ 769553 h 1230126"/>
              <a:gd name="connsiteX1" fmla="*/ 83730 w 8359033"/>
              <a:gd name="connsiteY1" fmla="*/ 755596 h 1230126"/>
              <a:gd name="connsiteX2" fmla="*/ 139550 w 8359033"/>
              <a:gd name="connsiteY2" fmla="*/ 727683 h 1230126"/>
              <a:gd name="connsiteX3" fmla="*/ 446559 w 8359033"/>
              <a:gd name="connsiteY3" fmla="*/ 699769 h 1230126"/>
              <a:gd name="connsiteX4" fmla="*/ 627974 w 8359033"/>
              <a:gd name="connsiteY4" fmla="*/ 671856 h 1230126"/>
              <a:gd name="connsiteX5" fmla="*/ 683794 w 8359033"/>
              <a:gd name="connsiteY5" fmla="*/ 657899 h 1230126"/>
              <a:gd name="connsiteX6" fmla="*/ 767524 w 8359033"/>
              <a:gd name="connsiteY6" fmla="*/ 643942 h 1230126"/>
              <a:gd name="connsiteX7" fmla="*/ 837299 w 8359033"/>
              <a:gd name="connsiteY7" fmla="*/ 629986 h 1230126"/>
              <a:gd name="connsiteX8" fmla="*/ 962894 w 8359033"/>
              <a:gd name="connsiteY8" fmla="*/ 616029 h 1230126"/>
              <a:gd name="connsiteX9" fmla="*/ 1409453 w 8359033"/>
              <a:gd name="connsiteY9" fmla="*/ 629986 h 1230126"/>
              <a:gd name="connsiteX10" fmla="*/ 1479228 w 8359033"/>
              <a:gd name="connsiteY10" fmla="*/ 643942 h 1230126"/>
              <a:gd name="connsiteX11" fmla="*/ 1576913 w 8359033"/>
              <a:gd name="connsiteY11" fmla="*/ 657899 h 1230126"/>
              <a:gd name="connsiteX12" fmla="*/ 1702508 w 8359033"/>
              <a:gd name="connsiteY12" fmla="*/ 671856 h 1230126"/>
              <a:gd name="connsiteX13" fmla="*/ 1772282 w 8359033"/>
              <a:gd name="connsiteY13" fmla="*/ 685813 h 1230126"/>
              <a:gd name="connsiteX14" fmla="*/ 1828102 w 8359033"/>
              <a:gd name="connsiteY14" fmla="*/ 699769 h 1230126"/>
              <a:gd name="connsiteX15" fmla="*/ 1953697 w 8359033"/>
              <a:gd name="connsiteY15" fmla="*/ 713726 h 1230126"/>
              <a:gd name="connsiteX16" fmla="*/ 1995562 w 8359033"/>
              <a:gd name="connsiteY16" fmla="*/ 727683 h 1230126"/>
              <a:gd name="connsiteX17" fmla="*/ 2302572 w 8359033"/>
              <a:gd name="connsiteY17" fmla="*/ 769553 h 1230126"/>
              <a:gd name="connsiteX18" fmla="*/ 2428166 w 8359033"/>
              <a:gd name="connsiteY18" fmla="*/ 797467 h 1230126"/>
              <a:gd name="connsiteX19" fmla="*/ 4032989 w 8359033"/>
              <a:gd name="connsiteY19" fmla="*/ 811423 h 1230126"/>
              <a:gd name="connsiteX20" fmla="*/ 4172539 w 8359033"/>
              <a:gd name="connsiteY20" fmla="*/ 853294 h 1230126"/>
              <a:gd name="connsiteX21" fmla="*/ 4256269 w 8359033"/>
              <a:gd name="connsiteY21" fmla="*/ 881207 h 1230126"/>
              <a:gd name="connsiteX22" fmla="*/ 4339999 w 8359033"/>
              <a:gd name="connsiteY22" fmla="*/ 964948 h 1230126"/>
              <a:gd name="connsiteX23" fmla="*/ 4381863 w 8359033"/>
              <a:gd name="connsiteY23" fmla="*/ 1020775 h 1230126"/>
              <a:gd name="connsiteX24" fmla="*/ 4437683 w 8359033"/>
              <a:gd name="connsiteY24" fmla="*/ 1062645 h 1230126"/>
              <a:gd name="connsiteX25" fmla="*/ 4591188 w 8359033"/>
              <a:gd name="connsiteY25" fmla="*/ 1202212 h 1230126"/>
              <a:gd name="connsiteX26" fmla="*/ 4647008 w 8359033"/>
              <a:gd name="connsiteY26" fmla="*/ 1216169 h 1230126"/>
              <a:gd name="connsiteX27" fmla="*/ 4828423 w 8359033"/>
              <a:gd name="connsiteY27" fmla="*/ 1230126 h 1230126"/>
              <a:gd name="connsiteX28" fmla="*/ 5889001 w 8359033"/>
              <a:gd name="connsiteY28" fmla="*/ 1188256 h 1230126"/>
              <a:gd name="connsiteX29" fmla="*/ 6042506 w 8359033"/>
              <a:gd name="connsiteY29" fmla="*/ 1174299 h 1230126"/>
              <a:gd name="connsiteX30" fmla="*/ 6307651 w 8359033"/>
              <a:gd name="connsiteY30" fmla="*/ 1160342 h 1230126"/>
              <a:gd name="connsiteX31" fmla="*/ 6349516 w 8359033"/>
              <a:gd name="connsiteY31" fmla="*/ 1132429 h 1230126"/>
              <a:gd name="connsiteX32" fmla="*/ 6475110 w 8359033"/>
              <a:gd name="connsiteY32" fmla="*/ 1090558 h 1230126"/>
              <a:gd name="connsiteX33" fmla="*/ 6642570 w 8359033"/>
              <a:gd name="connsiteY33" fmla="*/ 978904 h 1230126"/>
              <a:gd name="connsiteX34" fmla="*/ 6698390 w 8359033"/>
              <a:gd name="connsiteY34" fmla="*/ 937034 h 1230126"/>
              <a:gd name="connsiteX35" fmla="*/ 6768165 w 8359033"/>
              <a:gd name="connsiteY35" fmla="*/ 867250 h 1230126"/>
              <a:gd name="connsiteX36" fmla="*/ 6796075 w 8359033"/>
              <a:gd name="connsiteY36" fmla="*/ 811423 h 1230126"/>
              <a:gd name="connsiteX37" fmla="*/ 6768165 w 8359033"/>
              <a:gd name="connsiteY37" fmla="*/ 616029 h 1230126"/>
              <a:gd name="connsiteX38" fmla="*/ 6726300 w 8359033"/>
              <a:gd name="connsiteY38" fmla="*/ 560202 h 1230126"/>
              <a:gd name="connsiteX39" fmla="*/ 6670480 w 8359033"/>
              <a:gd name="connsiteY39" fmla="*/ 462505 h 1230126"/>
              <a:gd name="connsiteX40" fmla="*/ 6698390 w 8359033"/>
              <a:gd name="connsiteY40" fmla="*/ 336894 h 1230126"/>
              <a:gd name="connsiteX41" fmla="*/ 6991445 w 8359033"/>
              <a:gd name="connsiteY41" fmla="*/ 308980 h 1230126"/>
              <a:gd name="connsiteX42" fmla="*/ 7061219 w 8359033"/>
              <a:gd name="connsiteY42" fmla="*/ 295023 h 1230126"/>
              <a:gd name="connsiteX43" fmla="*/ 7731058 w 8359033"/>
              <a:gd name="connsiteY43" fmla="*/ 281067 h 1230126"/>
              <a:gd name="connsiteX44" fmla="*/ 7745013 w 8359033"/>
              <a:gd name="connsiteY44" fmla="*/ 239196 h 1230126"/>
              <a:gd name="connsiteX45" fmla="*/ 7758968 w 8359033"/>
              <a:gd name="connsiteY45" fmla="*/ 183369 h 1230126"/>
              <a:gd name="connsiteX46" fmla="*/ 7898518 w 8359033"/>
              <a:gd name="connsiteY46" fmla="*/ 141499 h 1230126"/>
              <a:gd name="connsiteX47" fmla="*/ 7940383 w 8359033"/>
              <a:gd name="connsiteY47" fmla="*/ 113586 h 1230126"/>
              <a:gd name="connsiteX48" fmla="*/ 8010158 w 8359033"/>
              <a:gd name="connsiteY48" fmla="*/ 29845 h 1230126"/>
              <a:gd name="connsiteX49" fmla="*/ 8121798 w 8359033"/>
              <a:gd name="connsiteY49" fmla="*/ 15888 h 1230126"/>
              <a:gd name="connsiteX50" fmla="*/ 8359033 w 8359033"/>
              <a:gd name="connsiteY50" fmla="*/ 1932 h 123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359033" h="1230126">
                <a:moveTo>
                  <a:pt x="0" y="769553"/>
                </a:moveTo>
                <a:cubicBezTo>
                  <a:pt x="27910" y="764901"/>
                  <a:pt x="56628" y="763727"/>
                  <a:pt x="83730" y="755596"/>
                </a:cubicBezTo>
                <a:cubicBezTo>
                  <a:pt x="103656" y="749618"/>
                  <a:pt x="119368" y="732729"/>
                  <a:pt x="139550" y="727683"/>
                </a:cubicBezTo>
                <a:cubicBezTo>
                  <a:pt x="192479" y="714449"/>
                  <a:pt x="428776" y="701039"/>
                  <a:pt x="446559" y="699769"/>
                </a:cubicBezTo>
                <a:cubicBezTo>
                  <a:pt x="572523" y="668276"/>
                  <a:pt x="419013" y="704008"/>
                  <a:pt x="627974" y="671856"/>
                </a:cubicBezTo>
                <a:cubicBezTo>
                  <a:pt x="646930" y="668939"/>
                  <a:pt x="664987" y="661661"/>
                  <a:pt x="683794" y="657899"/>
                </a:cubicBezTo>
                <a:cubicBezTo>
                  <a:pt x="711539" y="652349"/>
                  <a:pt x="739685" y="649004"/>
                  <a:pt x="767524" y="643942"/>
                </a:cubicBezTo>
                <a:cubicBezTo>
                  <a:pt x="790860" y="639699"/>
                  <a:pt x="813818" y="633341"/>
                  <a:pt x="837299" y="629986"/>
                </a:cubicBezTo>
                <a:cubicBezTo>
                  <a:pt x="878998" y="624028"/>
                  <a:pt x="921029" y="620681"/>
                  <a:pt x="962894" y="616029"/>
                </a:cubicBezTo>
                <a:cubicBezTo>
                  <a:pt x="1111747" y="620681"/>
                  <a:pt x="1260744" y="621947"/>
                  <a:pt x="1409453" y="629986"/>
                </a:cubicBezTo>
                <a:cubicBezTo>
                  <a:pt x="1433137" y="631266"/>
                  <a:pt x="1455832" y="640042"/>
                  <a:pt x="1479228" y="643942"/>
                </a:cubicBezTo>
                <a:cubicBezTo>
                  <a:pt x="1511673" y="649350"/>
                  <a:pt x="1544275" y="653819"/>
                  <a:pt x="1576913" y="657899"/>
                </a:cubicBezTo>
                <a:cubicBezTo>
                  <a:pt x="1618710" y="663124"/>
                  <a:pt x="1660809" y="665898"/>
                  <a:pt x="1702508" y="671856"/>
                </a:cubicBezTo>
                <a:cubicBezTo>
                  <a:pt x="1725988" y="675211"/>
                  <a:pt x="1749128" y="680667"/>
                  <a:pt x="1772282" y="685813"/>
                </a:cubicBezTo>
                <a:cubicBezTo>
                  <a:pt x="1791005" y="689974"/>
                  <a:pt x="1809146" y="696852"/>
                  <a:pt x="1828102" y="699769"/>
                </a:cubicBezTo>
                <a:cubicBezTo>
                  <a:pt x="1869735" y="706175"/>
                  <a:pt x="1911832" y="709074"/>
                  <a:pt x="1953697" y="713726"/>
                </a:cubicBezTo>
                <a:cubicBezTo>
                  <a:pt x="1967652" y="718378"/>
                  <a:pt x="1981037" y="725359"/>
                  <a:pt x="1995562" y="727683"/>
                </a:cubicBezTo>
                <a:cubicBezTo>
                  <a:pt x="2097548" y="744003"/>
                  <a:pt x="2302572" y="769553"/>
                  <a:pt x="2302572" y="769553"/>
                </a:cubicBezTo>
                <a:cubicBezTo>
                  <a:pt x="2347075" y="784389"/>
                  <a:pt x="2376485" y="796613"/>
                  <a:pt x="2428166" y="797467"/>
                </a:cubicBezTo>
                <a:lnTo>
                  <a:pt x="4032989" y="811423"/>
                </a:lnTo>
                <a:cubicBezTo>
                  <a:pt x="4146647" y="834158"/>
                  <a:pt x="4060338" y="812489"/>
                  <a:pt x="4172539" y="853294"/>
                </a:cubicBezTo>
                <a:cubicBezTo>
                  <a:pt x="4200187" y="863349"/>
                  <a:pt x="4256269" y="881207"/>
                  <a:pt x="4256269" y="881207"/>
                </a:cubicBezTo>
                <a:cubicBezTo>
                  <a:pt x="4284179" y="909121"/>
                  <a:pt x="4313595" y="935606"/>
                  <a:pt x="4339999" y="964948"/>
                </a:cubicBezTo>
                <a:cubicBezTo>
                  <a:pt x="4355558" y="982238"/>
                  <a:pt x="4365417" y="1004327"/>
                  <a:pt x="4381863" y="1020775"/>
                </a:cubicBezTo>
                <a:cubicBezTo>
                  <a:pt x="4398309" y="1037223"/>
                  <a:pt x="4420473" y="1046998"/>
                  <a:pt x="4437683" y="1062645"/>
                </a:cubicBezTo>
                <a:cubicBezTo>
                  <a:pt x="4465063" y="1087539"/>
                  <a:pt x="4542343" y="1177786"/>
                  <a:pt x="4591188" y="1202212"/>
                </a:cubicBezTo>
                <a:cubicBezTo>
                  <a:pt x="4608342" y="1210790"/>
                  <a:pt x="4627960" y="1213928"/>
                  <a:pt x="4647008" y="1216169"/>
                </a:cubicBezTo>
                <a:cubicBezTo>
                  <a:pt x="4707243" y="1223256"/>
                  <a:pt x="4767951" y="1225474"/>
                  <a:pt x="4828423" y="1230126"/>
                </a:cubicBezTo>
                <a:cubicBezTo>
                  <a:pt x="5676560" y="1173575"/>
                  <a:pt x="4776800" y="1227285"/>
                  <a:pt x="5889001" y="1188256"/>
                </a:cubicBezTo>
                <a:cubicBezTo>
                  <a:pt x="5940349" y="1186454"/>
                  <a:pt x="5991240" y="1177717"/>
                  <a:pt x="6042506" y="1174299"/>
                </a:cubicBezTo>
                <a:cubicBezTo>
                  <a:pt x="6130814" y="1168411"/>
                  <a:pt x="6219269" y="1164994"/>
                  <a:pt x="6307651" y="1160342"/>
                </a:cubicBezTo>
                <a:cubicBezTo>
                  <a:pt x="6321606" y="1151038"/>
                  <a:pt x="6334100" y="1139037"/>
                  <a:pt x="6349516" y="1132429"/>
                </a:cubicBezTo>
                <a:cubicBezTo>
                  <a:pt x="6440191" y="1093563"/>
                  <a:pt x="6373743" y="1150193"/>
                  <a:pt x="6475110" y="1090558"/>
                </a:cubicBezTo>
                <a:cubicBezTo>
                  <a:pt x="6532935" y="1056539"/>
                  <a:pt x="6588900" y="1019161"/>
                  <a:pt x="6642570" y="978904"/>
                </a:cubicBezTo>
                <a:cubicBezTo>
                  <a:pt x="6661177" y="964947"/>
                  <a:pt x="6681944" y="953482"/>
                  <a:pt x="6698390" y="937034"/>
                </a:cubicBezTo>
                <a:cubicBezTo>
                  <a:pt x="6791425" y="843988"/>
                  <a:pt x="6656524" y="941688"/>
                  <a:pt x="6768165" y="867250"/>
                </a:cubicBezTo>
                <a:cubicBezTo>
                  <a:pt x="6777468" y="848641"/>
                  <a:pt x="6794691" y="832182"/>
                  <a:pt x="6796075" y="811423"/>
                </a:cubicBezTo>
                <a:cubicBezTo>
                  <a:pt x="6796644" y="802884"/>
                  <a:pt x="6793828" y="660945"/>
                  <a:pt x="6768165" y="616029"/>
                </a:cubicBezTo>
                <a:cubicBezTo>
                  <a:pt x="6756626" y="595833"/>
                  <a:pt x="6739819" y="579130"/>
                  <a:pt x="6726300" y="560202"/>
                </a:cubicBezTo>
                <a:cubicBezTo>
                  <a:pt x="6693425" y="514171"/>
                  <a:pt x="6697736" y="517023"/>
                  <a:pt x="6670480" y="462505"/>
                </a:cubicBezTo>
                <a:cubicBezTo>
                  <a:pt x="6679783" y="420635"/>
                  <a:pt x="6659697" y="355402"/>
                  <a:pt x="6698390" y="336894"/>
                </a:cubicBezTo>
                <a:cubicBezTo>
                  <a:pt x="6786912" y="294552"/>
                  <a:pt x="6991445" y="308980"/>
                  <a:pt x="6991445" y="308980"/>
                </a:cubicBezTo>
                <a:cubicBezTo>
                  <a:pt x="7014703" y="304328"/>
                  <a:pt x="7037517" y="295918"/>
                  <a:pt x="7061219" y="295023"/>
                </a:cubicBezTo>
                <a:cubicBezTo>
                  <a:pt x="7284388" y="286601"/>
                  <a:pt x="7508470" y="299240"/>
                  <a:pt x="7731058" y="281067"/>
                </a:cubicBezTo>
                <a:cubicBezTo>
                  <a:pt x="7745721" y="279870"/>
                  <a:pt x="7740972" y="253342"/>
                  <a:pt x="7745013" y="239196"/>
                </a:cubicBezTo>
                <a:cubicBezTo>
                  <a:pt x="7750282" y="220752"/>
                  <a:pt x="7744405" y="195853"/>
                  <a:pt x="7758968" y="183369"/>
                </a:cubicBezTo>
                <a:cubicBezTo>
                  <a:pt x="7772956" y="171378"/>
                  <a:pt x="7871484" y="148258"/>
                  <a:pt x="7898518" y="141499"/>
                </a:cubicBezTo>
                <a:cubicBezTo>
                  <a:pt x="7912473" y="132195"/>
                  <a:pt x="7929646" y="126472"/>
                  <a:pt x="7940383" y="113586"/>
                </a:cubicBezTo>
                <a:cubicBezTo>
                  <a:pt x="7975159" y="71850"/>
                  <a:pt x="7951494" y="45847"/>
                  <a:pt x="8010158" y="29845"/>
                </a:cubicBezTo>
                <a:cubicBezTo>
                  <a:pt x="8046339" y="19976"/>
                  <a:pt x="8084481" y="19620"/>
                  <a:pt x="8121798" y="15888"/>
                </a:cubicBezTo>
                <a:cubicBezTo>
                  <a:pt x="8280657" y="0"/>
                  <a:pt x="8246440" y="1932"/>
                  <a:pt x="8359033" y="1932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2438400"/>
            <a:ext cx="35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0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1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Sensitization not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685800"/>
          </a:xfrm>
        </p:spPr>
        <p:txBody>
          <a:bodyPr/>
          <a:lstStyle/>
          <a:p>
            <a:r>
              <a:rPr lang="en-US" dirty="0" smtClean="0"/>
              <a:t>Possible path of length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 bwMode="auto">
          <a:xfrm>
            <a:off x="614019" y="3989700"/>
            <a:ext cx="8359033" cy="1230126"/>
          </a:xfrm>
          <a:custGeom>
            <a:avLst/>
            <a:gdLst>
              <a:gd name="connsiteX0" fmla="*/ 0 w 8359033"/>
              <a:gd name="connsiteY0" fmla="*/ 769553 h 1230126"/>
              <a:gd name="connsiteX1" fmla="*/ 83730 w 8359033"/>
              <a:gd name="connsiteY1" fmla="*/ 755596 h 1230126"/>
              <a:gd name="connsiteX2" fmla="*/ 139550 w 8359033"/>
              <a:gd name="connsiteY2" fmla="*/ 727683 h 1230126"/>
              <a:gd name="connsiteX3" fmla="*/ 446559 w 8359033"/>
              <a:gd name="connsiteY3" fmla="*/ 699769 h 1230126"/>
              <a:gd name="connsiteX4" fmla="*/ 627974 w 8359033"/>
              <a:gd name="connsiteY4" fmla="*/ 671856 h 1230126"/>
              <a:gd name="connsiteX5" fmla="*/ 683794 w 8359033"/>
              <a:gd name="connsiteY5" fmla="*/ 657899 h 1230126"/>
              <a:gd name="connsiteX6" fmla="*/ 767524 w 8359033"/>
              <a:gd name="connsiteY6" fmla="*/ 643942 h 1230126"/>
              <a:gd name="connsiteX7" fmla="*/ 837299 w 8359033"/>
              <a:gd name="connsiteY7" fmla="*/ 629986 h 1230126"/>
              <a:gd name="connsiteX8" fmla="*/ 962894 w 8359033"/>
              <a:gd name="connsiteY8" fmla="*/ 616029 h 1230126"/>
              <a:gd name="connsiteX9" fmla="*/ 1409453 w 8359033"/>
              <a:gd name="connsiteY9" fmla="*/ 629986 h 1230126"/>
              <a:gd name="connsiteX10" fmla="*/ 1479228 w 8359033"/>
              <a:gd name="connsiteY10" fmla="*/ 643942 h 1230126"/>
              <a:gd name="connsiteX11" fmla="*/ 1576913 w 8359033"/>
              <a:gd name="connsiteY11" fmla="*/ 657899 h 1230126"/>
              <a:gd name="connsiteX12" fmla="*/ 1702508 w 8359033"/>
              <a:gd name="connsiteY12" fmla="*/ 671856 h 1230126"/>
              <a:gd name="connsiteX13" fmla="*/ 1772282 w 8359033"/>
              <a:gd name="connsiteY13" fmla="*/ 685813 h 1230126"/>
              <a:gd name="connsiteX14" fmla="*/ 1828102 w 8359033"/>
              <a:gd name="connsiteY14" fmla="*/ 699769 h 1230126"/>
              <a:gd name="connsiteX15" fmla="*/ 1953697 w 8359033"/>
              <a:gd name="connsiteY15" fmla="*/ 713726 h 1230126"/>
              <a:gd name="connsiteX16" fmla="*/ 1995562 w 8359033"/>
              <a:gd name="connsiteY16" fmla="*/ 727683 h 1230126"/>
              <a:gd name="connsiteX17" fmla="*/ 2302572 w 8359033"/>
              <a:gd name="connsiteY17" fmla="*/ 769553 h 1230126"/>
              <a:gd name="connsiteX18" fmla="*/ 2428166 w 8359033"/>
              <a:gd name="connsiteY18" fmla="*/ 797467 h 1230126"/>
              <a:gd name="connsiteX19" fmla="*/ 4032989 w 8359033"/>
              <a:gd name="connsiteY19" fmla="*/ 811423 h 1230126"/>
              <a:gd name="connsiteX20" fmla="*/ 4172539 w 8359033"/>
              <a:gd name="connsiteY20" fmla="*/ 853294 h 1230126"/>
              <a:gd name="connsiteX21" fmla="*/ 4256269 w 8359033"/>
              <a:gd name="connsiteY21" fmla="*/ 881207 h 1230126"/>
              <a:gd name="connsiteX22" fmla="*/ 4339999 w 8359033"/>
              <a:gd name="connsiteY22" fmla="*/ 964948 h 1230126"/>
              <a:gd name="connsiteX23" fmla="*/ 4381863 w 8359033"/>
              <a:gd name="connsiteY23" fmla="*/ 1020775 h 1230126"/>
              <a:gd name="connsiteX24" fmla="*/ 4437683 w 8359033"/>
              <a:gd name="connsiteY24" fmla="*/ 1062645 h 1230126"/>
              <a:gd name="connsiteX25" fmla="*/ 4591188 w 8359033"/>
              <a:gd name="connsiteY25" fmla="*/ 1202212 h 1230126"/>
              <a:gd name="connsiteX26" fmla="*/ 4647008 w 8359033"/>
              <a:gd name="connsiteY26" fmla="*/ 1216169 h 1230126"/>
              <a:gd name="connsiteX27" fmla="*/ 4828423 w 8359033"/>
              <a:gd name="connsiteY27" fmla="*/ 1230126 h 1230126"/>
              <a:gd name="connsiteX28" fmla="*/ 5889001 w 8359033"/>
              <a:gd name="connsiteY28" fmla="*/ 1188256 h 1230126"/>
              <a:gd name="connsiteX29" fmla="*/ 6042506 w 8359033"/>
              <a:gd name="connsiteY29" fmla="*/ 1174299 h 1230126"/>
              <a:gd name="connsiteX30" fmla="*/ 6307651 w 8359033"/>
              <a:gd name="connsiteY30" fmla="*/ 1160342 h 1230126"/>
              <a:gd name="connsiteX31" fmla="*/ 6349516 w 8359033"/>
              <a:gd name="connsiteY31" fmla="*/ 1132429 h 1230126"/>
              <a:gd name="connsiteX32" fmla="*/ 6475110 w 8359033"/>
              <a:gd name="connsiteY32" fmla="*/ 1090558 h 1230126"/>
              <a:gd name="connsiteX33" fmla="*/ 6642570 w 8359033"/>
              <a:gd name="connsiteY33" fmla="*/ 978904 h 1230126"/>
              <a:gd name="connsiteX34" fmla="*/ 6698390 w 8359033"/>
              <a:gd name="connsiteY34" fmla="*/ 937034 h 1230126"/>
              <a:gd name="connsiteX35" fmla="*/ 6768165 w 8359033"/>
              <a:gd name="connsiteY35" fmla="*/ 867250 h 1230126"/>
              <a:gd name="connsiteX36" fmla="*/ 6796075 w 8359033"/>
              <a:gd name="connsiteY36" fmla="*/ 811423 h 1230126"/>
              <a:gd name="connsiteX37" fmla="*/ 6768165 w 8359033"/>
              <a:gd name="connsiteY37" fmla="*/ 616029 h 1230126"/>
              <a:gd name="connsiteX38" fmla="*/ 6726300 w 8359033"/>
              <a:gd name="connsiteY38" fmla="*/ 560202 h 1230126"/>
              <a:gd name="connsiteX39" fmla="*/ 6670480 w 8359033"/>
              <a:gd name="connsiteY39" fmla="*/ 462505 h 1230126"/>
              <a:gd name="connsiteX40" fmla="*/ 6698390 w 8359033"/>
              <a:gd name="connsiteY40" fmla="*/ 336894 h 1230126"/>
              <a:gd name="connsiteX41" fmla="*/ 6991445 w 8359033"/>
              <a:gd name="connsiteY41" fmla="*/ 308980 h 1230126"/>
              <a:gd name="connsiteX42" fmla="*/ 7061219 w 8359033"/>
              <a:gd name="connsiteY42" fmla="*/ 295023 h 1230126"/>
              <a:gd name="connsiteX43" fmla="*/ 7731058 w 8359033"/>
              <a:gd name="connsiteY43" fmla="*/ 281067 h 1230126"/>
              <a:gd name="connsiteX44" fmla="*/ 7745013 w 8359033"/>
              <a:gd name="connsiteY44" fmla="*/ 239196 h 1230126"/>
              <a:gd name="connsiteX45" fmla="*/ 7758968 w 8359033"/>
              <a:gd name="connsiteY45" fmla="*/ 183369 h 1230126"/>
              <a:gd name="connsiteX46" fmla="*/ 7898518 w 8359033"/>
              <a:gd name="connsiteY46" fmla="*/ 141499 h 1230126"/>
              <a:gd name="connsiteX47" fmla="*/ 7940383 w 8359033"/>
              <a:gd name="connsiteY47" fmla="*/ 113586 h 1230126"/>
              <a:gd name="connsiteX48" fmla="*/ 8010158 w 8359033"/>
              <a:gd name="connsiteY48" fmla="*/ 29845 h 1230126"/>
              <a:gd name="connsiteX49" fmla="*/ 8121798 w 8359033"/>
              <a:gd name="connsiteY49" fmla="*/ 15888 h 1230126"/>
              <a:gd name="connsiteX50" fmla="*/ 8359033 w 8359033"/>
              <a:gd name="connsiteY50" fmla="*/ 1932 h 123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359033" h="1230126">
                <a:moveTo>
                  <a:pt x="0" y="769553"/>
                </a:moveTo>
                <a:cubicBezTo>
                  <a:pt x="27910" y="764901"/>
                  <a:pt x="56628" y="763727"/>
                  <a:pt x="83730" y="755596"/>
                </a:cubicBezTo>
                <a:cubicBezTo>
                  <a:pt x="103656" y="749618"/>
                  <a:pt x="119368" y="732729"/>
                  <a:pt x="139550" y="727683"/>
                </a:cubicBezTo>
                <a:cubicBezTo>
                  <a:pt x="192479" y="714449"/>
                  <a:pt x="428776" y="701039"/>
                  <a:pt x="446559" y="699769"/>
                </a:cubicBezTo>
                <a:cubicBezTo>
                  <a:pt x="572523" y="668276"/>
                  <a:pt x="419013" y="704008"/>
                  <a:pt x="627974" y="671856"/>
                </a:cubicBezTo>
                <a:cubicBezTo>
                  <a:pt x="646930" y="668939"/>
                  <a:pt x="664987" y="661661"/>
                  <a:pt x="683794" y="657899"/>
                </a:cubicBezTo>
                <a:cubicBezTo>
                  <a:pt x="711539" y="652349"/>
                  <a:pt x="739685" y="649004"/>
                  <a:pt x="767524" y="643942"/>
                </a:cubicBezTo>
                <a:cubicBezTo>
                  <a:pt x="790860" y="639699"/>
                  <a:pt x="813818" y="633341"/>
                  <a:pt x="837299" y="629986"/>
                </a:cubicBezTo>
                <a:cubicBezTo>
                  <a:pt x="878998" y="624028"/>
                  <a:pt x="921029" y="620681"/>
                  <a:pt x="962894" y="616029"/>
                </a:cubicBezTo>
                <a:cubicBezTo>
                  <a:pt x="1111747" y="620681"/>
                  <a:pt x="1260744" y="621947"/>
                  <a:pt x="1409453" y="629986"/>
                </a:cubicBezTo>
                <a:cubicBezTo>
                  <a:pt x="1433137" y="631266"/>
                  <a:pt x="1455832" y="640042"/>
                  <a:pt x="1479228" y="643942"/>
                </a:cubicBezTo>
                <a:cubicBezTo>
                  <a:pt x="1511673" y="649350"/>
                  <a:pt x="1544275" y="653819"/>
                  <a:pt x="1576913" y="657899"/>
                </a:cubicBezTo>
                <a:cubicBezTo>
                  <a:pt x="1618710" y="663124"/>
                  <a:pt x="1660809" y="665898"/>
                  <a:pt x="1702508" y="671856"/>
                </a:cubicBezTo>
                <a:cubicBezTo>
                  <a:pt x="1725988" y="675211"/>
                  <a:pt x="1749128" y="680667"/>
                  <a:pt x="1772282" y="685813"/>
                </a:cubicBezTo>
                <a:cubicBezTo>
                  <a:pt x="1791005" y="689974"/>
                  <a:pt x="1809146" y="696852"/>
                  <a:pt x="1828102" y="699769"/>
                </a:cubicBezTo>
                <a:cubicBezTo>
                  <a:pt x="1869735" y="706175"/>
                  <a:pt x="1911832" y="709074"/>
                  <a:pt x="1953697" y="713726"/>
                </a:cubicBezTo>
                <a:cubicBezTo>
                  <a:pt x="1967652" y="718378"/>
                  <a:pt x="1981037" y="725359"/>
                  <a:pt x="1995562" y="727683"/>
                </a:cubicBezTo>
                <a:cubicBezTo>
                  <a:pt x="2097548" y="744003"/>
                  <a:pt x="2302572" y="769553"/>
                  <a:pt x="2302572" y="769553"/>
                </a:cubicBezTo>
                <a:cubicBezTo>
                  <a:pt x="2347075" y="784389"/>
                  <a:pt x="2376485" y="796613"/>
                  <a:pt x="2428166" y="797467"/>
                </a:cubicBezTo>
                <a:lnTo>
                  <a:pt x="4032989" y="811423"/>
                </a:lnTo>
                <a:cubicBezTo>
                  <a:pt x="4146647" y="834158"/>
                  <a:pt x="4060338" y="812489"/>
                  <a:pt x="4172539" y="853294"/>
                </a:cubicBezTo>
                <a:cubicBezTo>
                  <a:pt x="4200187" y="863349"/>
                  <a:pt x="4256269" y="881207"/>
                  <a:pt x="4256269" y="881207"/>
                </a:cubicBezTo>
                <a:cubicBezTo>
                  <a:pt x="4284179" y="909121"/>
                  <a:pt x="4313595" y="935606"/>
                  <a:pt x="4339999" y="964948"/>
                </a:cubicBezTo>
                <a:cubicBezTo>
                  <a:pt x="4355558" y="982238"/>
                  <a:pt x="4365417" y="1004327"/>
                  <a:pt x="4381863" y="1020775"/>
                </a:cubicBezTo>
                <a:cubicBezTo>
                  <a:pt x="4398309" y="1037223"/>
                  <a:pt x="4420473" y="1046998"/>
                  <a:pt x="4437683" y="1062645"/>
                </a:cubicBezTo>
                <a:cubicBezTo>
                  <a:pt x="4465063" y="1087539"/>
                  <a:pt x="4542343" y="1177786"/>
                  <a:pt x="4591188" y="1202212"/>
                </a:cubicBezTo>
                <a:cubicBezTo>
                  <a:pt x="4608342" y="1210790"/>
                  <a:pt x="4627960" y="1213928"/>
                  <a:pt x="4647008" y="1216169"/>
                </a:cubicBezTo>
                <a:cubicBezTo>
                  <a:pt x="4707243" y="1223256"/>
                  <a:pt x="4767951" y="1225474"/>
                  <a:pt x="4828423" y="1230126"/>
                </a:cubicBezTo>
                <a:cubicBezTo>
                  <a:pt x="5676560" y="1173575"/>
                  <a:pt x="4776800" y="1227285"/>
                  <a:pt x="5889001" y="1188256"/>
                </a:cubicBezTo>
                <a:cubicBezTo>
                  <a:pt x="5940349" y="1186454"/>
                  <a:pt x="5991240" y="1177717"/>
                  <a:pt x="6042506" y="1174299"/>
                </a:cubicBezTo>
                <a:cubicBezTo>
                  <a:pt x="6130814" y="1168411"/>
                  <a:pt x="6219269" y="1164994"/>
                  <a:pt x="6307651" y="1160342"/>
                </a:cubicBezTo>
                <a:cubicBezTo>
                  <a:pt x="6321606" y="1151038"/>
                  <a:pt x="6334100" y="1139037"/>
                  <a:pt x="6349516" y="1132429"/>
                </a:cubicBezTo>
                <a:cubicBezTo>
                  <a:pt x="6440191" y="1093563"/>
                  <a:pt x="6373743" y="1150193"/>
                  <a:pt x="6475110" y="1090558"/>
                </a:cubicBezTo>
                <a:cubicBezTo>
                  <a:pt x="6532935" y="1056539"/>
                  <a:pt x="6588900" y="1019161"/>
                  <a:pt x="6642570" y="978904"/>
                </a:cubicBezTo>
                <a:cubicBezTo>
                  <a:pt x="6661177" y="964947"/>
                  <a:pt x="6681944" y="953482"/>
                  <a:pt x="6698390" y="937034"/>
                </a:cubicBezTo>
                <a:cubicBezTo>
                  <a:pt x="6791425" y="843988"/>
                  <a:pt x="6656524" y="941688"/>
                  <a:pt x="6768165" y="867250"/>
                </a:cubicBezTo>
                <a:cubicBezTo>
                  <a:pt x="6777468" y="848641"/>
                  <a:pt x="6794691" y="832182"/>
                  <a:pt x="6796075" y="811423"/>
                </a:cubicBezTo>
                <a:cubicBezTo>
                  <a:pt x="6796644" y="802884"/>
                  <a:pt x="6793828" y="660945"/>
                  <a:pt x="6768165" y="616029"/>
                </a:cubicBezTo>
                <a:cubicBezTo>
                  <a:pt x="6756626" y="595833"/>
                  <a:pt x="6739819" y="579130"/>
                  <a:pt x="6726300" y="560202"/>
                </a:cubicBezTo>
                <a:cubicBezTo>
                  <a:pt x="6693425" y="514171"/>
                  <a:pt x="6697736" y="517023"/>
                  <a:pt x="6670480" y="462505"/>
                </a:cubicBezTo>
                <a:cubicBezTo>
                  <a:pt x="6679783" y="420635"/>
                  <a:pt x="6659697" y="355402"/>
                  <a:pt x="6698390" y="336894"/>
                </a:cubicBezTo>
                <a:cubicBezTo>
                  <a:pt x="6786912" y="294552"/>
                  <a:pt x="6991445" y="308980"/>
                  <a:pt x="6991445" y="308980"/>
                </a:cubicBezTo>
                <a:cubicBezTo>
                  <a:pt x="7014703" y="304328"/>
                  <a:pt x="7037517" y="295918"/>
                  <a:pt x="7061219" y="295023"/>
                </a:cubicBezTo>
                <a:cubicBezTo>
                  <a:pt x="7284388" y="286601"/>
                  <a:pt x="7508470" y="299240"/>
                  <a:pt x="7731058" y="281067"/>
                </a:cubicBezTo>
                <a:cubicBezTo>
                  <a:pt x="7745721" y="279870"/>
                  <a:pt x="7740972" y="253342"/>
                  <a:pt x="7745013" y="239196"/>
                </a:cubicBezTo>
                <a:cubicBezTo>
                  <a:pt x="7750282" y="220752"/>
                  <a:pt x="7744405" y="195853"/>
                  <a:pt x="7758968" y="183369"/>
                </a:cubicBezTo>
                <a:cubicBezTo>
                  <a:pt x="7772956" y="171378"/>
                  <a:pt x="7871484" y="148258"/>
                  <a:pt x="7898518" y="141499"/>
                </a:cubicBezTo>
                <a:cubicBezTo>
                  <a:pt x="7912473" y="132195"/>
                  <a:pt x="7929646" y="126472"/>
                  <a:pt x="7940383" y="113586"/>
                </a:cubicBezTo>
                <a:cubicBezTo>
                  <a:pt x="7975159" y="71850"/>
                  <a:pt x="7951494" y="45847"/>
                  <a:pt x="8010158" y="29845"/>
                </a:cubicBezTo>
                <a:cubicBezTo>
                  <a:pt x="8046339" y="19976"/>
                  <a:pt x="8084481" y="19620"/>
                  <a:pt x="8121798" y="15888"/>
                </a:cubicBezTo>
                <a:cubicBezTo>
                  <a:pt x="8280657" y="0"/>
                  <a:pt x="8246440" y="1932"/>
                  <a:pt x="8359033" y="1932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981200"/>
            <a:ext cx="4269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Any way to activate this path?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Sensitization not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Path of Delay 3   (</a:t>
            </a:r>
            <a:r>
              <a:rPr lang="en-US" dirty="0" smtClean="0">
                <a:solidFill>
                  <a:srgbClr val="FF6600"/>
                </a:solidFill>
              </a:rPr>
              <a:t>simulate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8194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3175" y="4267200"/>
            <a:ext cx="1397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r>
              <a:rPr lang="en-US" dirty="0" smtClean="0">
                <a:latin typeface="+mn-lt"/>
                <a:sym typeface="Wingdings"/>
              </a:rPr>
              <a:t>0 @0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590800"/>
            <a:ext cx="1397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r>
              <a:rPr lang="en-US" dirty="0" smtClean="0">
                <a:latin typeface="+mn-lt"/>
                <a:sym typeface="Wingdings"/>
              </a:rPr>
              <a:t>0 @0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953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2743200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r>
              <a:rPr lang="en-US" dirty="0" smtClean="0">
                <a:latin typeface="+mn-lt"/>
                <a:sym typeface="Wingdings"/>
              </a:rPr>
              <a:t>1 @ 1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4038600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r>
              <a:rPr lang="en-US" dirty="0" smtClean="0">
                <a:latin typeface="+mn-lt"/>
                <a:sym typeface="Wingdings"/>
              </a:rPr>
              <a:t>0 @ 1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4876800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r>
              <a:rPr lang="en-US" dirty="0" smtClean="0">
                <a:latin typeface="+mn-lt"/>
                <a:sym typeface="Wingdings"/>
              </a:rPr>
              <a:t>0 @ 2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0902" y="2819400"/>
            <a:ext cx="1483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r>
              <a:rPr lang="en-US" dirty="0" smtClean="0">
                <a:latin typeface="+mn-lt"/>
                <a:sym typeface="Wingdings"/>
              </a:rPr>
              <a:t>1 @ 2</a:t>
            </a:r>
          </a:p>
          <a:p>
            <a:r>
              <a:rPr lang="en-US" dirty="0" smtClean="0">
                <a:latin typeface="+mn-lt"/>
                <a:sym typeface="Wingdings"/>
              </a:rPr>
              <a:t>10 @ 3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62E9-469E-2C4A-8E55-3B9364CE761D}" type="slidenum">
              <a:rPr lang="en-US"/>
              <a:pPr/>
              <a:t>2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Delay of </a:t>
            </a:r>
            <a:r>
              <a:rPr lang="en-US" dirty="0" err="1" smtClean="0"/>
              <a:t>Preclass</a:t>
            </a:r>
            <a:endParaRPr lang="en-US" dirty="0"/>
          </a:p>
        </p:txBody>
      </p:sp>
      <p:pic>
        <p:nvPicPr>
          <p:cNvPr id="1239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48000"/>
            <a:ext cx="9297988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9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Delay?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transition causes?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3A82-F89D-9B46-B294-3667CC175F4D}" type="slidenum">
              <a:rPr lang="en-US"/>
              <a:pPr/>
              <a:t>20</a:t>
            </a:fld>
            <a:endParaRPr lang="en-US"/>
          </a:p>
        </p:txBody>
      </p:sp>
      <p:pic>
        <p:nvPicPr>
          <p:cNvPr id="21508" name="Picture 4" descr="keutzer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302000"/>
            <a:ext cx="8224838" cy="3556000"/>
          </a:xfrm>
          <a:prstGeom prst="rect">
            <a:avLst/>
          </a:prstGeom>
          <a:noFill/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Co-sensitization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output with a controlled value</a:t>
            </a:r>
          </a:p>
          <a:p>
            <a:pPr lvl="1"/>
            <a:r>
              <a:rPr lang="en-US"/>
              <a:t>has a controlling value as input on path</a:t>
            </a:r>
          </a:p>
          <a:p>
            <a:pPr lvl="1"/>
            <a:r>
              <a:rPr lang="en-US"/>
              <a:t>(and vice-versa for non-controlled)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953000" y="6248400"/>
            <a:ext cx="357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</a:rPr>
              <a:t>May trace multiple edges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ED5-7DB6-CD44-A1D9-7B1B90757EEF}" type="slidenum">
              <a:rPr lang="en-US"/>
              <a:pPr/>
              <a:t>21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Necessary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Static Co-sensitization is a </a:t>
            </a:r>
            <a:r>
              <a:rPr lang="en-US" b="1"/>
              <a:t>necessary </a:t>
            </a:r>
            <a:r>
              <a:rPr lang="en-US"/>
              <a:t>condition for a path to be true</a:t>
            </a:r>
          </a:p>
        </p:txBody>
      </p:sp>
      <p:pic>
        <p:nvPicPr>
          <p:cNvPr id="22532" name="Picture 4" descr="keutzer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048000"/>
            <a:ext cx="8224838" cy="355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3A82-F89D-9B46-B294-3667CC175F4D}" type="slidenum">
              <a:rPr lang="en-US"/>
              <a:pPr/>
              <a:t>22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Co-sensitization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output with a controlled value</a:t>
            </a:r>
          </a:p>
          <a:p>
            <a:pPr lvl="1"/>
            <a:r>
              <a:rPr lang="en-US" dirty="0"/>
              <a:t>has a controlling value as input on path</a:t>
            </a:r>
          </a:p>
          <a:p>
            <a:pPr lvl="1"/>
            <a:r>
              <a:rPr lang="en-US" dirty="0"/>
              <a:t>(and vice-versa for non-controlled</a:t>
            </a:r>
            <a:r>
              <a:rPr lang="en-US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What is co-sensitization path length (0 output)?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343400"/>
            <a:ext cx="8293100" cy="22847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3A82-F89D-9B46-B294-3667CC175F4D}" type="slidenum">
              <a:rPr lang="en-US"/>
              <a:pPr/>
              <a:t>23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Co-sensitization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output with a controlled value</a:t>
            </a:r>
          </a:p>
          <a:p>
            <a:pPr lvl="1"/>
            <a:r>
              <a:rPr lang="en-US" dirty="0"/>
              <a:t>has a controlling value as input on path</a:t>
            </a:r>
          </a:p>
          <a:p>
            <a:pPr lvl="1"/>
            <a:r>
              <a:rPr lang="en-US" dirty="0"/>
              <a:t>(and vice-versa for non-controlled</a:t>
            </a:r>
            <a:r>
              <a:rPr lang="en-US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What is co-sensitization path length (1 output)?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343400"/>
            <a:ext cx="8293100" cy="22847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3A82-F89D-9B46-B294-3667CC175F4D}" type="slidenum">
              <a:rPr lang="en-US"/>
              <a:pPr/>
              <a:t>24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600200"/>
            <a:ext cx="7763844" cy="443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9A3E3-FF4E-B94C-9855-6C88E1759119}" type="slidenum">
              <a:rPr lang="en-US"/>
              <a:pPr/>
              <a:t>25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Cosensitization</a:t>
            </a:r>
            <a:r>
              <a:rPr lang="en-US" dirty="0" smtClean="0"/>
              <a:t> not Sufficient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6" name="Picture 4" descr="keutzer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138" y="2133600"/>
            <a:ext cx="8805862" cy="2713038"/>
          </a:xfrm>
          <a:prstGeom prst="rect">
            <a:avLst/>
          </a:prstGeo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965325" y="4992688"/>
            <a:ext cx="4032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Cosensitize path of length 6.</a:t>
            </a:r>
          </a:p>
          <a:p>
            <a:r>
              <a:rPr lang="en-US">
                <a:latin typeface="Arial" charset="0"/>
              </a:rPr>
              <a:t>Real delay is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 bwMode="auto">
          <a:xfrm>
            <a:off x="1066800" y="4495800"/>
            <a:ext cx="6248400" cy="12192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00400" y="4648200"/>
            <a:ext cx="40386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BFCE-7027-804B-9744-CBF3AE0FFEA4}" type="slidenum">
              <a:rPr lang="en-US"/>
              <a:pPr/>
              <a:t>26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Combine these ideas into a timed-calculus for computing delays for an input vector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4724400"/>
            <a:ext cx="2895600" cy="762000"/>
          </a:xfrm>
          <a:prstGeom prst="ellipse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876800"/>
            <a:ext cx="2894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co-sensitization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4876800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sensitization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4648200"/>
            <a:ext cx="851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</a:p>
          <a:p>
            <a:r>
              <a:rPr lang="en-US" dirty="0" smtClean="0"/>
              <a:t>delay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4A67-B31E-B74F-8A24-F961B7D74209}" type="slidenum">
              <a:rPr lang="en-US"/>
              <a:pPr/>
              <a:t>27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Delays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4" name="Picture 4" descr="keutzer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192338"/>
            <a:ext cx="4953000" cy="4408487"/>
          </a:xfrm>
          <a:prstGeom prst="rect">
            <a:avLst/>
          </a:prstGeom>
          <a:noFill/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09600" y="3657600"/>
            <a:ext cx="1355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AND</a:t>
            </a:r>
          </a:p>
          <a:p>
            <a:r>
              <a:rPr lang="en-US">
                <a:latin typeface="Arial" charset="0"/>
              </a:rPr>
              <a:t>Timing</a:t>
            </a:r>
          </a:p>
          <a:p>
            <a:r>
              <a:rPr lang="en-US">
                <a:latin typeface="Arial" charset="0"/>
              </a:rPr>
              <a:t>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7A9F-081C-944E-B38C-9EF383C14499}" type="slidenum">
              <a:rPr lang="en-US"/>
              <a:pPr/>
              <a:t>28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/>
              <a:t>If gate output is at a controlling value,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pick </a:t>
            </a:r>
            <a:r>
              <a:rPr lang="en-US" dirty="0"/>
              <a:t>the minimum input and add gate </a:t>
            </a:r>
            <a:r>
              <a:rPr lang="en-US" dirty="0" smtClean="0"/>
              <a:t>delay</a:t>
            </a:r>
          </a:p>
          <a:p>
            <a:endParaRPr lang="en-US" dirty="0" smtClean="0"/>
          </a:p>
          <a:p>
            <a:r>
              <a:rPr lang="en-US" dirty="0"/>
              <a:t>If gate output is at a non-controlling value, pick the maximum input and add gate delay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22860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@0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8862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@0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7244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@0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24384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@1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37338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@1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45720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@2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19047" y="31242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@3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4B16-4C40-4447-A7A6-626DAE757373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Topological Worst Case</a:t>
            </a:r>
          </a:p>
          <a:p>
            <a:pPr lvl="1"/>
            <a:r>
              <a:rPr lang="en-US" dirty="0"/>
              <a:t>not adequate (too conservative)</a:t>
            </a:r>
          </a:p>
          <a:p>
            <a:r>
              <a:rPr lang="en-US" dirty="0"/>
              <a:t>Sensitization Conditions</a:t>
            </a:r>
          </a:p>
          <a:p>
            <a:r>
              <a:rPr lang="en-US" dirty="0"/>
              <a:t>Timed Calculus</a:t>
            </a:r>
          </a:p>
          <a:p>
            <a:r>
              <a:rPr lang="en-US" dirty="0"/>
              <a:t>Delay-justified paths </a:t>
            </a:r>
          </a:p>
          <a:p>
            <a:pPr lvl="1"/>
            <a:r>
              <a:rPr lang="en-US" dirty="0"/>
              <a:t>Timed-PODEM</a:t>
            </a:r>
          </a:p>
          <a:p>
            <a:r>
              <a:rPr lang="en-US" dirty="0"/>
              <a:t>Speedup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8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ea typeface="Arial" charset="0"/>
                  <a:cs typeface="Arial" charset="0"/>
                </a:rPr>
                <a:t>Two-</a:t>
              </a:r>
              <a:r>
                <a:rPr lang="en-US" sz="2000" dirty="0" smtClean="0">
                  <a:solidFill>
                    <a:schemeClr val="tx2"/>
                  </a:solidFill>
                  <a:ea typeface="Arial" charset="0"/>
                  <a:cs typeface="Arial" charset="0"/>
                </a:rPr>
                <a:t>level</a:t>
              </a:r>
            </a:p>
            <a:p>
              <a:r>
                <a:rPr lang="en-US" sz="2000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0"/>
            <a:ext cx="8320325" cy="23853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6576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@0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29718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@1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49530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@2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32766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@1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9718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@4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200" y="50292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@5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01000" y="36576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0 @5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0"/>
            <a:ext cx="8320325" cy="23853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6576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@0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29718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@1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49530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@2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32766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@2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9718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@5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200" y="50292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@6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01000" y="3657600"/>
            <a:ext cx="92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Wingdings"/>
              </a:rPr>
              <a:t>1 @5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9492-2FF4-1C4E-8FE7-FA2D8B31AB9D}" type="slidenum">
              <a:rPr lang="en-US"/>
              <a:pPr/>
              <a:t>32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Now...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know how to get the delay of a single input condition</a:t>
            </a:r>
          </a:p>
          <a:p>
            <a:r>
              <a:rPr lang="en-US" dirty="0"/>
              <a:t>Could:</a:t>
            </a:r>
          </a:p>
          <a:p>
            <a:pPr lvl="1"/>
            <a:r>
              <a:rPr lang="en-US" dirty="0"/>
              <a:t>find</a:t>
            </a:r>
            <a:r>
              <a:rPr lang="en-US" dirty="0" smtClean="0"/>
              <a:t> “candidate” critical </a:t>
            </a:r>
            <a:r>
              <a:rPr lang="en-US" dirty="0"/>
              <a:t>path</a:t>
            </a:r>
          </a:p>
          <a:p>
            <a:pPr lvl="1"/>
            <a:r>
              <a:rPr lang="en-US" dirty="0"/>
              <a:t>search for an input vector to sensitize</a:t>
            </a:r>
          </a:p>
          <a:p>
            <a:pPr lvl="1"/>
            <a:r>
              <a:rPr lang="en-US" dirty="0"/>
              <a:t>if fail, find next path</a:t>
            </a:r>
          </a:p>
          <a:p>
            <a:pPr lvl="1"/>
            <a:r>
              <a:rPr lang="en-US" dirty="0"/>
              <a:t>…until find longest true path</a:t>
            </a:r>
          </a:p>
          <a:p>
            <a:r>
              <a:rPr lang="en-US" dirty="0"/>
              <a:t>May be O(2</a:t>
            </a:r>
            <a:r>
              <a:rPr lang="en-US" baseline="30000" dirty="0"/>
              <a:t>n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F00E-8ADB-024B-AC03-682A3DDFFD29}" type="slidenum">
              <a:rPr lang="en-US"/>
              <a:pPr/>
              <a:t>33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Better Approach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Ask if can justify a delay greater than T</a:t>
            </a:r>
          </a:p>
          <a:p>
            <a:r>
              <a:rPr lang="en-US"/>
              <a:t>Search for satisfying vector</a:t>
            </a:r>
          </a:p>
          <a:p>
            <a:pPr lvl="1"/>
            <a:r>
              <a:rPr lang="en-US"/>
              <a:t>…or demonstration that none exists</a:t>
            </a:r>
          </a:p>
          <a:p>
            <a:r>
              <a:rPr lang="en-US"/>
              <a:t>Binary search to find tightest delay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E787-579D-5547-8B03-47BB4134CC87}" type="slidenum">
              <a:rPr lang="en-US"/>
              <a:pPr/>
              <a:t>34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Delay Computation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Modification of a testing routine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used to justify an output value for a circuit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similar to SAT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PODEM </a:t>
            </a:r>
            <a:r>
              <a:rPr lang="en-US" sz="2800" dirty="0" smtClean="0"/>
              <a:t>(Path Oriented </a:t>
            </a:r>
            <a:r>
              <a:rPr lang="en-US" sz="2800" dirty="0" err="1" smtClean="0"/>
              <a:t>DEcision</a:t>
            </a:r>
            <a:r>
              <a:rPr lang="en-US" sz="2800" dirty="0" smtClean="0"/>
              <a:t> Making)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/>
              <a:t>backtracking search to find a suitable input vector associated with some target output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branching </a:t>
            </a:r>
            <a:r>
              <a:rPr lang="en-US" dirty="0"/>
              <a:t>search with implication pruning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Heuristic for smart variable ordering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4DD87-199C-C847-AFFF-3A5744D60854}" type="slidenum">
              <a:rPr lang="en-US"/>
              <a:pPr/>
              <a:t>35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Search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Takes two lists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outputs to set; inputs already set</a:t>
            </a:r>
          </a:p>
          <a:p>
            <a:pPr>
              <a:lnSpc>
                <a:spcPct val="90000"/>
              </a:lnSpc>
            </a:pPr>
            <a:r>
              <a:rPr lang="en-US" sz="2800"/>
              <a:t>Propagate values and implications</a:t>
            </a:r>
          </a:p>
          <a:p>
            <a:pPr>
              <a:lnSpc>
                <a:spcPct val="90000"/>
              </a:lnSpc>
            </a:pPr>
            <a:r>
              <a:rPr lang="en-US" sz="2800"/>
              <a:t>If all outputs satisfied </a:t>
            </a:r>
            <a:r>
              <a:rPr lang="en-US" sz="2800">
                <a:sym typeface="Wingdings" charset="2"/>
              </a:rPr>
              <a:t></a:t>
            </a:r>
            <a:r>
              <a:rPr lang="en-US" sz="2800"/>
              <a:t> succeed</a:t>
            </a:r>
          </a:p>
          <a:p>
            <a:pPr>
              <a:lnSpc>
                <a:spcPct val="90000"/>
              </a:lnSpc>
            </a:pPr>
            <a:r>
              <a:rPr lang="en-US" sz="2800"/>
              <a:t>Pick next PI to set and set value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Search (recursive call) with this value set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inconsistent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PI not implied</a:t>
            </a:r>
          </a:p>
          <a:p>
            <a:pPr lvl="3">
              <a:lnSpc>
                <a:spcPct val="90000"/>
              </a:lnSpc>
            </a:pPr>
            <a:r>
              <a:rPr lang="en-US" sz="2000"/>
              <a:t>Invert value of PI</a:t>
            </a:r>
          </a:p>
          <a:p>
            <a:pPr lvl="3">
              <a:lnSpc>
                <a:spcPct val="90000"/>
              </a:lnSpc>
            </a:pPr>
            <a:r>
              <a:rPr lang="en-US" sz="2000"/>
              <a:t>Search with this value set</a:t>
            </a:r>
          </a:p>
          <a:p>
            <a:pPr lvl="3">
              <a:lnSpc>
                <a:spcPct val="90000"/>
              </a:lnSpc>
            </a:pPr>
            <a:r>
              <a:rPr lang="en-US" sz="2000"/>
              <a:t>If inconsistent </a:t>
            </a:r>
            <a:r>
              <a:rPr lang="en-US" sz="2000">
                <a:sym typeface="Wingdings" charset="2"/>
              </a:rPr>
              <a:t> fail</a:t>
            </a:r>
          </a:p>
          <a:p>
            <a:pPr lvl="3">
              <a:lnSpc>
                <a:spcPct val="90000"/>
              </a:lnSpc>
            </a:pPr>
            <a:r>
              <a:rPr lang="en-US" sz="2000">
                <a:sym typeface="Wingdings" charset="2"/>
              </a:rPr>
              <a:t>Else succeed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Else fail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Else succeed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083B-5DD6-B849-B4A0-082F845EAC9E}" type="slidenum">
              <a:rPr lang="en-US"/>
              <a:pPr/>
              <a:t>36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Picking next variable to set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Follow back gates w/ unknown values</a:t>
            </a:r>
          </a:p>
          <a:p>
            <a:pPr lvl="1"/>
            <a:r>
              <a:rPr lang="en-US"/>
              <a:t>sometimes output dictate input must be</a:t>
            </a:r>
          </a:p>
          <a:p>
            <a:pPr lvl="2"/>
            <a:r>
              <a:rPr lang="en-US"/>
              <a:t>(AND needing 1 output; with one input already assigned 1)</a:t>
            </a:r>
          </a:p>
          <a:p>
            <a:pPr lvl="2"/>
            <a:r>
              <a:rPr lang="en-US"/>
              <a:t>Implication</a:t>
            </a:r>
          </a:p>
          <a:p>
            <a:pPr lvl="1"/>
            <a:r>
              <a:rPr lang="en-US"/>
              <a:t>sometimes have to guess what to follow</a:t>
            </a:r>
          </a:p>
          <a:p>
            <a:pPr lvl="2"/>
            <a:r>
              <a:rPr lang="en-US"/>
              <a:t>(OR with 1 output and no inputs set)</a:t>
            </a:r>
          </a:p>
          <a:p>
            <a:pPr lvl="2"/>
            <a:r>
              <a:rPr lang="en-US"/>
              <a:t>Uses heuristics to decide what to follow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1143000"/>
          </a:xfrm>
        </p:spPr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6200" y="2362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0" y="35814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34200" y="4267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0" y="38100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Try B=1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6200" y="2362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0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0" y="35814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34200" y="4267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0" y="38100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0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73EC-AB2D-9A43-9710-4D9CA0669139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Topological Worst-Case Delay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2590800" y="2133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1981200" y="3124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1371600" y="4114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3200400" y="3124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971800" y="4191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2743200" y="5257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4114800" y="5257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178" name="AutoShape 10"/>
          <p:cNvCxnSpPr>
            <a:cxnSpLocks noChangeShapeType="1"/>
            <a:stCxn id="7172" idx="0"/>
            <a:endCxn id="7171" idx="3"/>
          </p:cNvCxnSpPr>
          <p:nvPr/>
        </p:nvCxnSpPr>
        <p:spPr bwMode="auto">
          <a:xfrm flipV="1">
            <a:off x="2247900" y="2589213"/>
            <a:ext cx="420688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79" name="AutoShape 11"/>
          <p:cNvCxnSpPr>
            <a:cxnSpLocks noChangeShapeType="1"/>
            <a:stCxn id="7174" idx="0"/>
            <a:endCxn id="7171" idx="5"/>
          </p:cNvCxnSpPr>
          <p:nvPr/>
        </p:nvCxnSpPr>
        <p:spPr bwMode="auto">
          <a:xfrm flipH="1" flipV="1">
            <a:off x="3046413" y="2589213"/>
            <a:ext cx="420687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0" name="AutoShape 12"/>
          <p:cNvCxnSpPr>
            <a:cxnSpLocks noChangeShapeType="1"/>
            <a:stCxn id="7177" idx="0"/>
            <a:endCxn id="7174" idx="5"/>
          </p:cNvCxnSpPr>
          <p:nvPr/>
        </p:nvCxnSpPr>
        <p:spPr bwMode="auto">
          <a:xfrm flipH="1" flipV="1">
            <a:off x="3656013" y="3579813"/>
            <a:ext cx="725487" cy="1677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1" name="AutoShape 13"/>
          <p:cNvCxnSpPr>
            <a:cxnSpLocks noChangeShapeType="1"/>
            <a:stCxn id="7176" idx="7"/>
            <a:endCxn id="7175" idx="5"/>
          </p:cNvCxnSpPr>
          <p:nvPr/>
        </p:nvCxnSpPr>
        <p:spPr bwMode="auto">
          <a:xfrm flipV="1">
            <a:off x="3198813" y="4646613"/>
            <a:ext cx="228600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2" name="AutoShape 14"/>
          <p:cNvCxnSpPr>
            <a:cxnSpLocks noChangeShapeType="1"/>
            <a:stCxn id="7175" idx="0"/>
            <a:endCxn id="7174" idx="3"/>
          </p:cNvCxnSpPr>
          <p:nvPr/>
        </p:nvCxnSpPr>
        <p:spPr bwMode="auto">
          <a:xfrm flipV="1">
            <a:off x="3238500" y="3579813"/>
            <a:ext cx="39688" cy="611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3" name="AutoShape 15"/>
          <p:cNvCxnSpPr>
            <a:cxnSpLocks noChangeShapeType="1"/>
            <a:stCxn id="7175" idx="1"/>
            <a:endCxn id="7172" idx="5"/>
          </p:cNvCxnSpPr>
          <p:nvPr/>
        </p:nvCxnSpPr>
        <p:spPr bwMode="auto">
          <a:xfrm flipH="1" flipV="1">
            <a:off x="2436813" y="3579813"/>
            <a:ext cx="612775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4" name="AutoShape 16"/>
          <p:cNvCxnSpPr>
            <a:cxnSpLocks noChangeShapeType="1"/>
            <a:stCxn id="7173" idx="0"/>
            <a:endCxn id="7172" idx="3"/>
          </p:cNvCxnSpPr>
          <p:nvPr/>
        </p:nvCxnSpPr>
        <p:spPr bwMode="auto">
          <a:xfrm flipV="1">
            <a:off x="1638300" y="3579813"/>
            <a:ext cx="420688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5" name="AutoShape 17"/>
          <p:cNvCxnSpPr>
            <a:cxnSpLocks noChangeShapeType="1"/>
            <a:endCxn id="7173" idx="3"/>
          </p:cNvCxnSpPr>
          <p:nvPr/>
        </p:nvCxnSpPr>
        <p:spPr bwMode="auto">
          <a:xfrm flipV="1">
            <a:off x="762000" y="4570413"/>
            <a:ext cx="687388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6" name="AutoShape 18"/>
          <p:cNvCxnSpPr>
            <a:cxnSpLocks noChangeShapeType="1"/>
            <a:endCxn id="7175" idx="3"/>
          </p:cNvCxnSpPr>
          <p:nvPr/>
        </p:nvCxnSpPr>
        <p:spPr bwMode="auto">
          <a:xfrm flipV="1">
            <a:off x="2057400" y="4646613"/>
            <a:ext cx="992188" cy="1528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7" name="AutoShape 19"/>
          <p:cNvCxnSpPr>
            <a:cxnSpLocks noChangeShapeType="1"/>
            <a:endCxn id="7173" idx="5"/>
          </p:cNvCxnSpPr>
          <p:nvPr/>
        </p:nvCxnSpPr>
        <p:spPr bwMode="auto">
          <a:xfrm flipV="1">
            <a:off x="1600200" y="4570413"/>
            <a:ext cx="227013" cy="160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8" name="AutoShape 20"/>
          <p:cNvCxnSpPr>
            <a:cxnSpLocks noChangeShapeType="1"/>
            <a:endCxn id="7177" idx="5"/>
          </p:cNvCxnSpPr>
          <p:nvPr/>
        </p:nvCxnSpPr>
        <p:spPr bwMode="auto">
          <a:xfrm flipH="1" flipV="1">
            <a:off x="4570413" y="5713413"/>
            <a:ext cx="534987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89" name="AutoShape 21"/>
          <p:cNvCxnSpPr>
            <a:cxnSpLocks noChangeShapeType="1"/>
            <a:endCxn id="7176" idx="5"/>
          </p:cNvCxnSpPr>
          <p:nvPr/>
        </p:nvCxnSpPr>
        <p:spPr bwMode="auto">
          <a:xfrm flipH="1" flipV="1">
            <a:off x="3198813" y="5713413"/>
            <a:ext cx="534987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90" name="AutoShape 22"/>
          <p:cNvCxnSpPr>
            <a:cxnSpLocks noChangeShapeType="1"/>
            <a:endCxn id="7176" idx="3"/>
          </p:cNvCxnSpPr>
          <p:nvPr/>
        </p:nvCxnSpPr>
        <p:spPr bwMode="auto">
          <a:xfrm flipV="1">
            <a:off x="2743200" y="5713413"/>
            <a:ext cx="77788" cy="458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192" name="Rectangle 2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Compute ASAP schedule  </a:t>
            </a:r>
          </a:p>
          <a:p>
            <a:pPr lvl="1"/>
            <a:r>
              <a:rPr lang="en-US"/>
              <a:t>Take max of arrival times</a:t>
            </a:r>
          </a:p>
          <a:p>
            <a:pPr lvl="1"/>
            <a:r>
              <a:rPr lang="en-US"/>
              <a:t>Apply node Delay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Try B=0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6200" y="2362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0" y="3581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934200" y="4267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0" y="38100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5943600"/>
            <a:ext cx="290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Deduce any inputs?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Implied A=0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6200" y="2362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0" y="3581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934200" y="4267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0" y="38100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5943600"/>
            <a:ext cx="290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Deduce any inputs?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Implied C=1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2362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0" y="3581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934200" y="4267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0" y="38100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032D8-415F-924A-B279-F51292E8DAFD}" type="slidenum">
              <a:rPr lang="en-US"/>
              <a:pPr/>
              <a:t>43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Timed Justification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Also want to compute delay</a:t>
            </a:r>
          </a:p>
          <a:p>
            <a:pPr lvl="1"/>
            <a:r>
              <a:rPr lang="en-US"/>
              <a:t>on incompletely specified values</a:t>
            </a:r>
          </a:p>
          <a:p>
            <a:r>
              <a:rPr lang="en-US"/>
              <a:t>Compute bounds on timing</a:t>
            </a:r>
          </a:p>
          <a:p>
            <a:pPr lvl="1"/>
            <a:r>
              <a:rPr lang="en-US"/>
              <a:t>upper bound, lower bound</a:t>
            </a:r>
          </a:p>
          <a:p>
            <a:pPr lvl="1"/>
            <a:r>
              <a:rPr lang="en-US"/>
              <a:t>Again, use our timed calculus</a:t>
            </a:r>
          </a:p>
          <a:p>
            <a:pPr lvl="2"/>
            <a:r>
              <a:rPr lang="en-US"/>
              <a:t>expanded to unknowns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CB64-6576-6749-8B02-84DD47669DE9}" type="slidenum">
              <a:rPr lang="en-US"/>
              <a:pPr/>
              <a:t>44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Delay Calculation</a:t>
            </a:r>
          </a:p>
        </p:txBody>
      </p:sp>
      <p:pic>
        <p:nvPicPr>
          <p:cNvPr id="38916" name="Picture 4" descr="auto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76400"/>
            <a:ext cx="821055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09600" y="1244600"/>
            <a:ext cx="1806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Arial" charset="0"/>
              </a:rPr>
              <a:t>AND rules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50292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48600" y="1905000"/>
            <a:ext cx="3668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5867400"/>
            <a:ext cx="847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Unknowns force us to represent upper/lower bound on delay.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0F40-9EE8-6943-A1B3-26A8652B511F}" type="slidenum">
              <a:rPr lang="en-US"/>
              <a:pPr/>
              <a:t>45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Timed PODEM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Input:</a:t>
            </a:r>
            <a:r>
              <a:rPr lang="en-US"/>
              <a:t> value to justify and delay T</a:t>
            </a:r>
          </a:p>
          <a:p>
            <a:r>
              <a:rPr lang="en-US" b="1"/>
              <a:t>Goal:</a:t>
            </a:r>
            <a:r>
              <a:rPr lang="en-US"/>
              <a:t> find input vector which produces value and exceeds delay T</a:t>
            </a:r>
          </a:p>
          <a:p>
            <a:r>
              <a:rPr lang="en-US"/>
              <a:t>Algorithm</a:t>
            </a:r>
          </a:p>
          <a:p>
            <a:pPr lvl="1"/>
            <a:r>
              <a:rPr lang="en-US"/>
              <a:t>similar</a:t>
            </a:r>
          </a:p>
          <a:p>
            <a:pPr lvl="1"/>
            <a:r>
              <a:rPr lang="en-US"/>
              <a:t>implications check timing as well as logic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1143000"/>
          </a:xfrm>
        </p:spPr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=1@3)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Work </a:t>
            </a:r>
            <a:r>
              <a:rPr lang="en-US" dirty="0" err="1" smtClean="0">
                <a:solidFill>
                  <a:srgbClr val="FF6600"/>
                </a:solidFill>
              </a:rPr>
              <a:t>d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e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f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23622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?@(1,1)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36576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?@(1,1)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8400" y="48768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?@(1,2)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13012" y="40386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?@(2,3)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=1@3)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Try B=1 (</a:t>
            </a:r>
            <a:r>
              <a:rPr lang="en-US" dirty="0" smtClean="0">
                <a:solidFill>
                  <a:srgbClr val="FF6600"/>
                </a:solidFill>
              </a:rPr>
              <a:t>work </a:t>
            </a:r>
            <a:r>
              <a:rPr lang="en-US" dirty="0" err="1" smtClean="0">
                <a:solidFill>
                  <a:srgbClr val="FF6600"/>
                </a:solidFill>
              </a:rPr>
              <a:t>d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1@0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2362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0@(1,1)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35052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?@(1,1)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1800" y="47244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?@(1,2)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89969" y="40386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0@(2,2)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=1@3)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Try B=0 (</a:t>
            </a:r>
            <a:r>
              <a:rPr lang="en-US" dirty="0" smtClean="0">
                <a:solidFill>
                  <a:srgbClr val="FF6600"/>
                </a:solidFill>
              </a:rPr>
              <a:t>work </a:t>
            </a:r>
            <a:r>
              <a:rPr lang="en-US" dirty="0" err="1" smtClean="0">
                <a:solidFill>
                  <a:srgbClr val="FF6600"/>
                </a:solidFill>
              </a:rPr>
              <a:t>d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e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f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23622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?@(1,1)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3505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0@(1,1)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19800" y="48006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?@(1,2)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13012" y="40386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?@(2,3)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5943600"/>
            <a:ext cx="290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Deduce any inputs?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Imply A=0 (</a:t>
            </a:r>
            <a:r>
              <a:rPr lang="en-US" dirty="0" smtClean="0">
                <a:solidFill>
                  <a:srgbClr val="FF6600"/>
                </a:solidFill>
              </a:rPr>
              <a:t>work </a:t>
            </a:r>
            <a:r>
              <a:rPr lang="en-US" dirty="0" err="1" smtClean="0">
                <a:solidFill>
                  <a:srgbClr val="FF6600"/>
                </a:solidFill>
              </a:rPr>
              <a:t>d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0@0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9498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2362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1@(1,1)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5800" y="3505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0@(1,1)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4876800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?@(1,2)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13012" y="4058972"/>
            <a:ext cx="15309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?@(2,3)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5943600"/>
            <a:ext cx="290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Deduce any inputs?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9E9D-69D5-934F-9261-725F3A018199}" type="slidenum">
              <a:rPr lang="en-US"/>
              <a:pPr/>
              <a:t>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Topological Worst-Case Delay</a:t>
            </a: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2590800" y="2133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981200" y="3124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1371600" y="4114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200400" y="3124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2971800" y="4191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2743200" y="5257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114800" y="5257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9226" name="AutoShape 10"/>
          <p:cNvCxnSpPr>
            <a:cxnSpLocks noChangeShapeType="1"/>
            <a:stCxn id="9220" idx="0"/>
            <a:endCxn id="9219" idx="3"/>
          </p:cNvCxnSpPr>
          <p:nvPr/>
        </p:nvCxnSpPr>
        <p:spPr bwMode="auto">
          <a:xfrm flipV="1">
            <a:off x="2247900" y="2589213"/>
            <a:ext cx="420688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27" name="AutoShape 11"/>
          <p:cNvCxnSpPr>
            <a:cxnSpLocks noChangeShapeType="1"/>
            <a:stCxn id="9222" idx="0"/>
            <a:endCxn id="9219" idx="5"/>
          </p:cNvCxnSpPr>
          <p:nvPr/>
        </p:nvCxnSpPr>
        <p:spPr bwMode="auto">
          <a:xfrm flipH="1" flipV="1">
            <a:off x="3046413" y="2589213"/>
            <a:ext cx="420687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28" name="AutoShape 12"/>
          <p:cNvCxnSpPr>
            <a:cxnSpLocks noChangeShapeType="1"/>
            <a:stCxn id="9225" idx="0"/>
            <a:endCxn id="9222" idx="5"/>
          </p:cNvCxnSpPr>
          <p:nvPr/>
        </p:nvCxnSpPr>
        <p:spPr bwMode="auto">
          <a:xfrm flipH="1" flipV="1">
            <a:off x="3656013" y="3579813"/>
            <a:ext cx="725487" cy="1677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29" name="AutoShape 13"/>
          <p:cNvCxnSpPr>
            <a:cxnSpLocks noChangeShapeType="1"/>
            <a:stCxn id="9224" idx="7"/>
            <a:endCxn id="9223" idx="5"/>
          </p:cNvCxnSpPr>
          <p:nvPr/>
        </p:nvCxnSpPr>
        <p:spPr bwMode="auto">
          <a:xfrm flipV="1">
            <a:off x="3198813" y="4646613"/>
            <a:ext cx="228600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0" name="AutoShape 14"/>
          <p:cNvCxnSpPr>
            <a:cxnSpLocks noChangeShapeType="1"/>
            <a:stCxn id="9223" idx="0"/>
            <a:endCxn id="9222" idx="3"/>
          </p:cNvCxnSpPr>
          <p:nvPr/>
        </p:nvCxnSpPr>
        <p:spPr bwMode="auto">
          <a:xfrm flipV="1">
            <a:off x="3238500" y="3579813"/>
            <a:ext cx="39688" cy="611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1" name="AutoShape 15"/>
          <p:cNvCxnSpPr>
            <a:cxnSpLocks noChangeShapeType="1"/>
            <a:stCxn id="9223" idx="1"/>
            <a:endCxn id="9220" idx="5"/>
          </p:cNvCxnSpPr>
          <p:nvPr/>
        </p:nvCxnSpPr>
        <p:spPr bwMode="auto">
          <a:xfrm flipH="1" flipV="1">
            <a:off x="2436813" y="3579813"/>
            <a:ext cx="612775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2" name="AutoShape 16"/>
          <p:cNvCxnSpPr>
            <a:cxnSpLocks noChangeShapeType="1"/>
            <a:stCxn id="9221" idx="0"/>
            <a:endCxn id="9220" idx="3"/>
          </p:cNvCxnSpPr>
          <p:nvPr/>
        </p:nvCxnSpPr>
        <p:spPr bwMode="auto">
          <a:xfrm flipV="1">
            <a:off x="1638300" y="3579813"/>
            <a:ext cx="420688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3" name="AutoShape 17"/>
          <p:cNvCxnSpPr>
            <a:cxnSpLocks noChangeShapeType="1"/>
            <a:endCxn id="9221" idx="3"/>
          </p:cNvCxnSpPr>
          <p:nvPr/>
        </p:nvCxnSpPr>
        <p:spPr bwMode="auto">
          <a:xfrm flipV="1">
            <a:off x="762000" y="4570413"/>
            <a:ext cx="687388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4" name="AutoShape 18"/>
          <p:cNvCxnSpPr>
            <a:cxnSpLocks noChangeShapeType="1"/>
            <a:endCxn id="9223" idx="3"/>
          </p:cNvCxnSpPr>
          <p:nvPr/>
        </p:nvCxnSpPr>
        <p:spPr bwMode="auto">
          <a:xfrm flipV="1">
            <a:off x="2057400" y="4646613"/>
            <a:ext cx="992188" cy="1528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5" name="AutoShape 19"/>
          <p:cNvCxnSpPr>
            <a:cxnSpLocks noChangeShapeType="1"/>
            <a:endCxn id="9221" idx="5"/>
          </p:cNvCxnSpPr>
          <p:nvPr/>
        </p:nvCxnSpPr>
        <p:spPr bwMode="auto">
          <a:xfrm flipV="1">
            <a:off x="1600200" y="4570413"/>
            <a:ext cx="227013" cy="160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6" name="AutoShape 20"/>
          <p:cNvCxnSpPr>
            <a:cxnSpLocks noChangeShapeType="1"/>
            <a:endCxn id="9225" idx="5"/>
          </p:cNvCxnSpPr>
          <p:nvPr/>
        </p:nvCxnSpPr>
        <p:spPr bwMode="auto">
          <a:xfrm flipH="1" flipV="1">
            <a:off x="4570413" y="5713413"/>
            <a:ext cx="534987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7" name="AutoShape 21"/>
          <p:cNvCxnSpPr>
            <a:cxnSpLocks noChangeShapeType="1"/>
            <a:endCxn id="9224" idx="5"/>
          </p:cNvCxnSpPr>
          <p:nvPr/>
        </p:nvCxnSpPr>
        <p:spPr bwMode="auto">
          <a:xfrm flipH="1" flipV="1">
            <a:off x="3198813" y="5713413"/>
            <a:ext cx="534987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38" name="AutoShape 22"/>
          <p:cNvCxnSpPr>
            <a:cxnSpLocks noChangeShapeType="1"/>
            <a:endCxn id="9224" idx="3"/>
          </p:cNvCxnSpPr>
          <p:nvPr/>
        </p:nvCxnSpPr>
        <p:spPr bwMode="auto">
          <a:xfrm flipV="1">
            <a:off x="2743200" y="5713413"/>
            <a:ext cx="77788" cy="458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239" name="Rectangle 2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Node Delays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(goal </a:t>
            </a:r>
            <a:r>
              <a:rPr lang="en-US" dirty="0" err="1" smtClean="0"/>
              <a:t>g</a:t>
            </a:r>
            <a:r>
              <a:rPr lang="en-US" dirty="0" smtClean="0"/>
              <a:t>=1@3)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Imply C=1 (</a:t>
            </a:r>
            <a:r>
              <a:rPr lang="en-US" dirty="0" smtClean="0">
                <a:solidFill>
                  <a:srgbClr val="FF6600"/>
                </a:solidFill>
              </a:rPr>
              <a:t>work </a:t>
            </a:r>
            <a:r>
              <a:rPr lang="en-US" dirty="0" err="1" smtClean="0">
                <a:solidFill>
                  <a:srgbClr val="FF6600"/>
                </a:solidFill>
              </a:rPr>
              <a:t>f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0@0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1@0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2362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1@(1,1)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3505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0@(1,1)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0" y="49530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1@(1,1)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89969" y="41148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1@(2,2)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5943600"/>
            <a:ext cx="3443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+mn-lt"/>
              </a:rPr>
              <a:t>Failed to justify 1@3</a:t>
            </a:r>
            <a:endParaRPr lang="en-US" sz="2800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dirty="0" smtClean="0">
                <a:solidFill>
                  <a:schemeClr val="accent2"/>
                </a:solidFill>
              </a:rPr>
              <a:t>goal </a:t>
            </a:r>
            <a:r>
              <a:rPr lang="en-US" dirty="0" err="1" smtClean="0">
                <a:solidFill>
                  <a:schemeClr val="accent2"/>
                </a:solidFill>
              </a:rPr>
              <a:t>g</a:t>
            </a:r>
            <a:r>
              <a:rPr lang="en-US" dirty="0" smtClean="0">
                <a:solidFill>
                  <a:schemeClr val="accent2"/>
                </a:solidFill>
              </a:rPr>
              <a:t>=0@3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Try C=0 (</a:t>
            </a:r>
            <a:r>
              <a:rPr lang="en-US" dirty="0" smtClean="0">
                <a:solidFill>
                  <a:srgbClr val="FF6600"/>
                </a:solidFill>
              </a:rPr>
              <a:t>work </a:t>
            </a:r>
            <a:r>
              <a:rPr lang="en-US" dirty="0" err="1" smtClean="0">
                <a:solidFill>
                  <a:srgbClr val="FF6600"/>
                </a:solidFill>
              </a:rPr>
              <a:t>f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559800" cy="2870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2438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d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36576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f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8194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8862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0@0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5029200"/>
            <a:ext cx="9729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0@0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2362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1@(1,1)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35814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0@(1,1)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172200" y="49530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0@(2,2)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89969" y="4267200"/>
            <a:ext cx="15540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0@(3,3)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5E1B9-E98E-1D42-BF25-78E4CBFE7976}" type="slidenum">
              <a:rPr lang="en-US"/>
              <a:pPr/>
              <a:t>52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Less than 2</a:t>
            </a:r>
            <a:r>
              <a:rPr lang="en-US" baseline="30000"/>
              <a:t>n</a:t>
            </a:r>
            <a:endParaRPr lang="en-US"/>
          </a:p>
          <a:p>
            <a:pPr lvl="1"/>
            <a:r>
              <a:rPr lang="en-US"/>
              <a:t>pruning due to implications</a:t>
            </a:r>
          </a:p>
          <a:p>
            <a:pPr lvl="1"/>
            <a:r>
              <a:rPr lang="en-US"/>
              <a:t>here saw a must be 0</a:t>
            </a:r>
          </a:p>
          <a:p>
            <a:pPr lvl="2"/>
            <a:r>
              <a:rPr lang="en-US"/>
              <a:t>no need to search 1xx subtree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bldLvl="2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E53B-A749-9A46-8D89-3D38BDD44B11}" type="slidenum">
              <a:rPr lang="en-US"/>
              <a:pPr/>
              <a:t>53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questions on </a:t>
            </a:r>
            <a:r>
              <a:rPr lang="en-US" dirty="0"/>
              <a:t>static timing analysis?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FFE8-69E9-C347-A19C-C4825C2EACC7}" type="slidenum">
              <a:rPr lang="en-US"/>
              <a:pPr/>
              <a:t>54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Speed Up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(sketch flavor)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2C308-9108-CF44-9F8F-39939C20FAE5}" type="slidenum">
              <a:rPr lang="en-US"/>
              <a:pPr/>
              <a:t>55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Speed Up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with area optimized network</a:t>
            </a:r>
          </a:p>
          <a:p>
            <a:r>
              <a:rPr lang="en-US"/>
              <a:t>Know target arrival times</a:t>
            </a:r>
          </a:p>
          <a:p>
            <a:pPr lvl="1"/>
            <a:r>
              <a:rPr lang="en-US"/>
              <a:t>Know delay from static analysis</a:t>
            </a:r>
          </a:p>
          <a:p>
            <a:r>
              <a:rPr lang="en-US"/>
              <a:t>Want to reduce delay of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3CD-9501-E743-BE64-EA84E25529C4}" type="slidenum">
              <a:rPr lang="en-US"/>
              <a:pPr/>
              <a:t>56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Idea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286000"/>
          </a:xfrm>
        </p:spPr>
        <p:txBody>
          <a:bodyPr/>
          <a:lstStyle/>
          <a:p>
            <a:r>
              <a:rPr lang="en-US"/>
              <a:t>Improve speed by:</a:t>
            </a:r>
          </a:p>
          <a:p>
            <a:pPr lvl="1"/>
            <a:r>
              <a:rPr lang="en-US"/>
              <a:t>Collapsing node(s)</a:t>
            </a:r>
          </a:p>
          <a:p>
            <a:pPr lvl="1"/>
            <a:r>
              <a:rPr lang="en-US"/>
              <a:t>Refactoring collapsed subgraph to reduce height</a:t>
            </a:r>
          </a:p>
        </p:txBody>
      </p:sp>
      <p:grpSp>
        <p:nvGrpSpPr>
          <p:cNvPr id="49156" name="Group 4"/>
          <p:cNvGrpSpPr>
            <a:grpSpLocks/>
          </p:cNvGrpSpPr>
          <p:nvPr/>
        </p:nvGrpSpPr>
        <p:grpSpPr bwMode="auto">
          <a:xfrm>
            <a:off x="838200" y="4495800"/>
            <a:ext cx="2362200" cy="1828800"/>
            <a:chOff x="528" y="2832"/>
            <a:chExt cx="1488" cy="1152"/>
          </a:xfrm>
        </p:grpSpPr>
        <p:sp>
          <p:nvSpPr>
            <p:cNvPr id="49157" name="Oval 5"/>
            <p:cNvSpPr>
              <a:spLocks noChangeArrowheads="1"/>
            </p:cNvSpPr>
            <p:nvPr/>
          </p:nvSpPr>
          <p:spPr bwMode="auto">
            <a:xfrm>
              <a:off x="1200" y="2832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58" name="Oval 6"/>
            <p:cNvSpPr>
              <a:spLocks noChangeArrowheads="1"/>
            </p:cNvSpPr>
            <p:nvPr/>
          </p:nvSpPr>
          <p:spPr bwMode="auto">
            <a:xfrm>
              <a:off x="912" y="3216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59" name="Oval 7"/>
            <p:cNvSpPr>
              <a:spLocks noChangeArrowheads="1"/>
            </p:cNvSpPr>
            <p:nvPr/>
          </p:nvSpPr>
          <p:spPr bwMode="auto">
            <a:xfrm>
              <a:off x="624" y="3600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9160" name="AutoShape 8"/>
            <p:cNvCxnSpPr>
              <a:cxnSpLocks noChangeShapeType="1"/>
              <a:stCxn id="49159" idx="0"/>
              <a:endCxn id="49158" idx="3"/>
            </p:cNvCxnSpPr>
            <p:nvPr/>
          </p:nvCxnSpPr>
          <p:spPr bwMode="auto">
            <a:xfrm flipV="1">
              <a:off x="768" y="3421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61" name="AutoShape 9"/>
            <p:cNvCxnSpPr>
              <a:cxnSpLocks noChangeShapeType="1"/>
              <a:stCxn id="49158" idx="0"/>
              <a:endCxn id="49157" idx="3"/>
            </p:cNvCxnSpPr>
            <p:nvPr/>
          </p:nvCxnSpPr>
          <p:spPr bwMode="auto">
            <a:xfrm flipV="1">
              <a:off x="1056" y="3037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62" name="AutoShape 10"/>
            <p:cNvCxnSpPr>
              <a:cxnSpLocks noChangeShapeType="1"/>
              <a:endCxn id="49157" idx="5"/>
            </p:cNvCxnSpPr>
            <p:nvPr/>
          </p:nvCxnSpPr>
          <p:spPr bwMode="auto">
            <a:xfrm flipH="1" flipV="1">
              <a:off x="1446" y="3037"/>
              <a:ext cx="570" cy="8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63" name="AutoShape 11"/>
            <p:cNvCxnSpPr>
              <a:cxnSpLocks noChangeShapeType="1"/>
              <a:endCxn id="49158" idx="5"/>
            </p:cNvCxnSpPr>
            <p:nvPr/>
          </p:nvCxnSpPr>
          <p:spPr bwMode="auto">
            <a:xfrm flipH="1" flipV="1">
              <a:off x="1158" y="3421"/>
              <a:ext cx="426" cy="4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64" name="AutoShape 12"/>
            <p:cNvCxnSpPr>
              <a:cxnSpLocks noChangeShapeType="1"/>
              <a:endCxn id="49159" idx="3"/>
            </p:cNvCxnSpPr>
            <p:nvPr/>
          </p:nvCxnSpPr>
          <p:spPr bwMode="auto">
            <a:xfrm flipV="1">
              <a:off x="528" y="3805"/>
              <a:ext cx="138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65" name="AutoShape 13"/>
            <p:cNvCxnSpPr>
              <a:cxnSpLocks noChangeShapeType="1"/>
              <a:endCxn id="49159" idx="5"/>
            </p:cNvCxnSpPr>
            <p:nvPr/>
          </p:nvCxnSpPr>
          <p:spPr bwMode="auto">
            <a:xfrm flipH="1" flipV="1">
              <a:off x="870" y="3805"/>
              <a:ext cx="90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9166" name="Group 14"/>
          <p:cNvGrpSpPr>
            <a:grpSpLocks/>
          </p:cNvGrpSpPr>
          <p:nvPr/>
        </p:nvGrpSpPr>
        <p:grpSpPr bwMode="auto">
          <a:xfrm>
            <a:off x="6629400" y="4648200"/>
            <a:ext cx="1676400" cy="1219200"/>
            <a:chOff x="3792" y="2784"/>
            <a:chExt cx="1056" cy="768"/>
          </a:xfrm>
        </p:grpSpPr>
        <p:sp>
          <p:nvSpPr>
            <p:cNvPr id="49167" name="Oval 15"/>
            <p:cNvSpPr>
              <a:spLocks noChangeArrowheads="1"/>
            </p:cNvSpPr>
            <p:nvPr/>
          </p:nvSpPr>
          <p:spPr bwMode="auto">
            <a:xfrm>
              <a:off x="4224" y="2784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68" name="Oval 16"/>
            <p:cNvSpPr>
              <a:spLocks noChangeArrowheads="1"/>
            </p:cNvSpPr>
            <p:nvPr/>
          </p:nvSpPr>
          <p:spPr bwMode="auto">
            <a:xfrm>
              <a:off x="3936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9169" name="AutoShape 17"/>
            <p:cNvCxnSpPr>
              <a:cxnSpLocks noChangeShapeType="1"/>
              <a:endCxn id="49168" idx="3"/>
            </p:cNvCxnSpPr>
            <p:nvPr/>
          </p:nvCxnSpPr>
          <p:spPr bwMode="auto">
            <a:xfrm flipV="1">
              <a:off x="3792" y="3373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70" name="AutoShape 18"/>
            <p:cNvCxnSpPr>
              <a:cxnSpLocks noChangeShapeType="1"/>
              <a:stCxn id="49168" idx="0"/>
              <a:endCxn id="49167" idx="3"/>
            </p:cNvCxnSpPr>
            <p:nvPr/>
          </p:nvCxnSpPr>
          <p:spPr bwMode="auto">
            <a:xfrm flipV="1">
              <a:off x="4080" y="2989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71" name="AutoShape 19"/>
            <p:cNvCxnSpPr>
              <a:cxnSpLocks noChangeShapeType="1"/>
              <a:endCxn id="49168" idx="5"/>
            </p:cNvCxnSpPr>
            <p:nvPr/>
          </p:nvCxnSpPr>
          <p:spPr bwMode="auto">
            <a:xfrm flipH="1" flipV="1">
              <a:off x="4182" y="3373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72" name="AutoShape 20"/>
            <p:cNvCxnSpPr>
              <a:cxnSpLocks noChangeShapeType="1"/>
              <a:endCxn id="49174" idx="3"/>
            </p:cNvCxnSpPr>
            <p:nvPr/>
          </p:nvCxnSpPr>
          <p:spPr bwMode="auto">
            <a:xfrm flipV="1">
              <a:off x="4464" y="3373"/>
              <a:ext cx="42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73" name="AutoShape 21"/>
            <p:cNvCxnSpPr>
              <a:cxnSpLocks noChangeShapeType="1"/>
              <a:stCxn id="49174" idx="0"/>
              <a:endCxn id="49167" idx="5"/>
            </p:cNvCxnSpPr>
            <p:nvPr/>
          </p:nvCxnSpPr>
          <p:spPr bwMode="auto">
            <a:xfrm flipH="1" flipV="1">
              <a:off x="4470" y="2989"/>
              <a:ext cx="138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9174" name="Oval 22"/>
            <p:cNvSpPr>
              <a:spLocks noChangeArrowheads="1"/>
            </p:cNvSpPr>
            <p:nvPr/>
          </p:nvSpPr>
          <p:spPr bwMode="auto">
            <a:xfrm>
              <a:off x="4464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9175" name="AutoShape 23"/>
            <p:cNvCxnSpPr>
              <a:cxnSpLocks noChangeShapeType="1"/>
              <a:endCxn id="49174" idx="5"/>
            </p:cNvCxnSpPr>
            <p:nvPr/>
          </p:nvCxnSpPr>
          <p:spPr bwMode="auto">
            <a:xfrm flipH="1" flipV="1">
              <a:off x="4710" y="3373"/>
              <a:ext cx="138" cy="1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9176" name="Group 24"/>
          <p:cNvGrpSpPr>
            <a:grpSpLocks/>
          </p:cNvGrpSpPr>
          <p:nvPr/>
        </p:nvGrpSpPr>
        <p:grpSpPr bwMode="auto">
          <a:xfrm>
            <a:off x="4114800" y="4495800"/>
            <a:ext cx="1524000" cy="1371600"/>
            <a:chOff x="2448" y="2784"/>
            <a:chExt cx="960" cy="864"/>
          </a:xfrm>
        </p:grpSpPr>
        <p:sp>
          <p:nvSpPr>
            <p:cNvPr id="49177" name="Oval 25"/>
            <p:cNvSpPr>
              <a:spLocks noChangeArrowheads="1"/>
            </p:cNvSpPr>
            <p:nvPr/>
          </p:nvSpPr>
          <p:spPr bwMode="auto">
            <a:xfrm>
              <a:off x="2544" y="2784"/>
              <a:ext cx="624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9178" name="AutoShape 26"/>
            <p:cNvCxnSpPr>
              <a:cxnSpLocks noChangeShapeType="1"/>
              <a:endCxn id="49177" idx="3"/>
            </p:cNvCxnSpPr>
            <p:nvPr/>
          </p:nvCxnSpPr>
          <p:spPr bwMode="auto">
            <a:xfrm flipV="1">
              <a:off x="2448" y="3276"/>
              <a:ext cx="187" cy="2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79" name="AutoShape 27"/>
            <p:cNvCxnSpPr>
              <a:cxnSpLocks noChangeShapeType="1"/>
              <a:endCxn id="49177" idx="4"/>
            </p:cNvCxnSpPr>
            <p:nvPr/>
          </p:nvCxnSpPr>
          <p:spPr bwMode="auto">
            <a:xfrm flipV="1">
              <a:off x="2688" y="3360"/>
              <a:ext cx="168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80" name="AutoShape 28"/>
            <p:cNvCxnSpPr>
              <a:cxnSpLocks noChangeShapeType="1"/>
              <a:endCxn id="49177" idx="5"/>
            </p:cNvCxnSpPr>
            <p:nvPr/>
          </p:nvCxnSpPr>
          <p:spPr bwMode="auto">
            <a:xfrm flipH="1" flipV="1">
              <a:off x="3077" y="3276"/>
              <a:ext cx="139" cy="3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181" name="AutoShape 29"/>
            <p:cNvCxnSpPr>
              <a:cxnSpLocks noChangeShapeType="1"/>
              <a:endCxn id="49177" idx="6"/>
            </p:cNvCxnSpPr>
            <p:nvPr/>
          </p:nvCxnSpPr>
          <p:spPr bwMode="auto">
            <a:xfrm flipH="1" flipV="1">
              <a:off x="3168" y="3072"/>
              <a:ext cx="240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A0E-2427-CF47-B4A0-9A1DA2A7D8D4}" type="slidenum">
              <a:rPr lang="en-US"/>
              <a:pPr/>
              <a:t>57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Timing Decomposition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Extract area saving kernels that do not include critical inputs to node</a:t>
            </a:r>
          </a:p>
          <a:p>
            <a:pPr lvl="1"/>
            <a:r>
              <a:rPr lang="en-US" sz="2400" dirty="0" err="1"/>
              <a:t>f</a:t>
            </a:r>
            <a:r>
              <a:rPr lang="en-US" sz="2400" dirty="0"/>
              <a:t>=</a:t>
            </a:r>
            <a:r>
              <a:rPr lang="en-US" sz="2400" dirty="0" err="1"/>
              <a:t>abcd+abce+</a:t>
            </a:r>
            <a:r>
              <a:rPr lang="en-US" sz="2400" dirty="0" err="1" smtClean="0"/>
              <a:t>abef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lvl="1"/>
            <a:r>
              <a:rPr lang="en-US" sz="2400" dirty="0"/>
              <a:t>Kernels={</a:t>
            </a:r>
            <a:r>
              <a:rPr lang="en-US" sz="2400" dirty="0" err="1"/>
              <a:t>cd+ce+ef,e+d,c+f</a:t>
            </a:r>
            <a:r>
              <a:rPr lang="en-US" sz="2400" dirty="0" smtClean="0"/>
              <a:t>}              </a:t>
            </a:r>
            <a:r>
              <a:rPr lang="en-US" sz="2400" dirty="0" smtClean="0">
                <a:solidFill>
                  <a:schemeClr val="accent2"/>
                </a:solidFill>
              </a:rPr>
              <a:t>(last time)</a:t>
            </a:r>
            <a:endParaRPr lang="en-US" sz="2400" dirty="0" smtClean="0"/>
          </a:p>
          <a:p>
            <a:pPr lvl="1"/>
            <a:r>
              <a:rPr lang="en-US" sz="2400" dirty="0"/>
              <a:t>F=</a:t>
            </a:r>
            <a:r>
              <a:rPr lang="en-US" sz="2400" dirty="0" err="1"/>
              <a:t>abe(c+f)+abcd</a:t>
            </a:r>
            <a:r>
              <a:rPr lang="en-US" sz="2400" dirty="0"/>
              <a:t>, </a:t>
            </a:r>
            <a:r>
              <a:rPr lang="en-US" sz="2400" dirty="0" err="1"/>
              <a:t>ab(cd+ce+ef</a:t>
            </a:r>
            <a:r>
              <a:rPr lang="en-US" sz="2400" dirty="0"/>
              <a:t>), </a:t>
            </a:r>
            <a:r>
              <a:rPr lang="en-US" sz="2400" dirty="0" err="1"/>
              <a:t>abc(e+d)+abef</a:t>
            </a:r>
            <a:endParaRPr lang="en-US" sz="2400" dirty="0"/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What decomposition use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                 (and how finish decompose)? </a:t>
            </a:r>
            <a:endParaRPr lang="en-US" sz="2400" dirty="0">
              <a:solidFill>
                <a:srgbClr val="FF6600"/>
              </a:solidFill>
            </a:endParaRPr>
          </a:p>
          <a:p>
            <a:pPr lvl="2"/>
            <a:r>
              <a:rPr lang="en-US" sz="2000" dirty="0">
                <a:solidFill>
                  <a:srgbClr val="FF6600"/>
                </a:solidFill>
              </a:rPr>
              <a:t>Critical input </a:t>
            </a:r>
            <a:r>
              <a:rPr lang="en-US" sz="2000" dirty="0" smtClean="0">
                <a:solidFill>
                  <a:srgbClr val="FF6600"/>
                </a:solidFill>
              </a:rPr>
              <a:t>is </a:t>
            </a:r>
            <a:r>
              <a:rPr lang="en-US" sz="2000" dirty="0" err="1" smtClean="0">
                <a:solidFill>
                  <a:srgbClr val="FF6600"/>
                </a:solidFill>
              </a:rPr>
              <a:t>e</a:t>
            </a:r>
            <a:r>
              <a:rPr lang="en-US" sz="2000" dirty="0" smtClean="0">
                <a:solidFill>
                  <a:srgbClr val="FF6600"/>
                </a:solidFill>
              </a:rPr>
              <a:t>?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dirty="0" smtClean="0">
                <a:solidFill>
                  <a:srgbClr val="FF6600"/>
                </a:solidFill>
              </a:rPr>
              <a:t>? </a:t>
            </a:r>
            <a:r>
              <a:rPr lang="en-US" sz="2000" dirty="0" err="1" smtClean="0">
                <a:solidFill>
                  <a:srgbClr val="FF6600"/>
                </a:solidFill>
              </a:rPr>
              <a:t>d</a:t>
            </a:r>
            <a:r>
              <a:rPr lang="en-US" sz="2000" dirty="0">
                <a:solidFill>
                  <a:srgbClr val="FF6600"/>
                </a:solidFill>
              </a:rPr>
              <a:t>?</a:t>
            </a:r>
            <a:r>
              <a:rPr lang="en-US" sz="2000" dirty="0" smtClean="0">
                <a:solidFill>
                  <a:srgbClr val="FF6600"/>
                </a:solidFill>
              </a:rPr>
              <a:t> {</a:t>
            </a:r>
            <a:r>
              <a:rPr lang="en-US" sz="2000" dirty="0" err="1">
                <a:solidFill>
                  <a:srgbClr val="FF6600"/>
                </a:solidFill>
              </a:rPr>
              <a:t>a,d</a:t>
            </a:r>
            <a:r>
              <a:rPr lang="en-US" sz="2000" dirty="0">
                <a:solidFill>
                  <a:srgbClr val="FF6600"/>
                </a:solidFill>
              </a:rPr>
              <a:t>}?</a:t>
            </a:r>
          </a:p>
          <a:p>
            <a:r>
              <a:rPr lang="en-US" sz="2800" dirty="0"/>
              <a:t>When decompose (</a:t>
            </a:r>
            <a:r>
              <a:rPr lang="en-US" sz="2800" i="1" dirty="0"/>
              <a:t>e.g.</a:t>
            </a:r>
            <a:r>
              <a:rPr lang="en-US" sz="2800" dirty="0"/>
              <a:t> into nand2’s) similarly balance with critical inputs closest to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Decompositions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</a:t>
            </a:r>
            <a:r>
              <a:rPr lang="en-US" dirty="0" smtClean="0"/>
              <a:t> last:</a:t>
            </a:r>
          </a:p>
          <a:p>
            <a:pPr lvl="1"/>
            <a:r>
              <a:rPr lang="en-US" dirty="0" err="1" smtClean="0"/>
              <a:t>abc(e+d)+abef</a:t>
            </a:r>
            <a:endParaRPr lang="en-US" dirty="0" smtClean="0"/>
          </a:p>
          <a:p>
            <a:pPr lvl="1"/>
            <a:r>
              <a:rPr lang="en-US" dirty="0" err="1" smtClean="0"/>
              <a:t>f</a:t>
            </a:r>
            <a:r>
              <a:rPr lang="en-US" dirty="0" smtClean="0"/>
              <a:t>*((</a:t>
            </a:r>
            <a:r>
              <a:rPr lang="en-US" dirty="0" err="1" smtClean="0"/>
              <a:t>ab)e)+((ab)(c(e+d</a:t>
            </a:r>
            <a:r>
              <a:rPr lang="en-US" dirty="0" smtClean="0"/>
              <a:t>)))</a:t>
            </a:r>
          </a:p>
          <a:p>
            <a:r>
              <a:rPr lang="en-US" dirty="0" err="1" smtClean="0"/>
              <a:t>e</a:t>
            </a:r>
            <a:r>
              <a:rPr lang="en-US" dirty="0" smtClean="0"/>
              <a:t> last:</a:t>
            </a:r>
          </a:p>
          <a:p>
            <a:pPr lvl="1"/>
            <a:r>
              <a:rPr lang="en-US" dirty="0" err="1" smtClean="0"/>
              <a:t>abe(c+f)+abcd</a:t>
            </a:r>
            <a:endParaRPr lang="en-US" dirty="0" smtClean="0"/>
          </a:p>
          <a:p>
            <a:pPr lvl="1"/>
            <a:r>
              <a:rPr lang="en-US" dirty="0" err="1" smtClean="0"/>
              <a:t>e</a:t>
            </a:r>
            <a:r>
              <a:rPr lang="en-US" dirty="0" smtClean="0"/>
              <a:t>*((*</a:t>
            </a:r>
            <a:r>
              <a:rPr lang="en-US" dirty="0" err="1" smtClean="0"/>
              <a:t>ab</a:t>
            </a:r>
            <a:r>
              <a:rPr lang="en-US" dirty="0" err="1"/>
              <a:t>)</a:t>
            </a:r>
            <a:r>
              <a:rPr lang="en-US" dirty="0" err="1" smtClean="0"/>
              <a:t>(c+f))+((ab)(cd</a:t>
            </a:r>
            <a:r>
              <a:rPr lang="en-US" dirty="0" smtClean="0"/>
              <a:t>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Decompositions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smtClean="0"/>
              <a:t> last:</a:t>
            </a:r>
          </a:p>
          <a:p>
            <a:pPr lvl="1"/>
            <a:r>
              <a:rPr lang="en-US" dirty="0" err="1" smtClean="0"/>
              <a:t>abe(c+f)+abcd</a:t>
            </a:r>
            <a:endParaRPr lang="en-US" dirty="0" smtClean="0"/>
          </a:p>
          <a:p>
            <a:pPr lvl="1"/>
            <a:r>
              <a:rPr lang="en-US" dirty="0" err="1" smtClean="0"/>
              <a:t>d</a:t>
            </a:r>
            <a:r>
              <a:rPr lang="en-US" dirty="0" smtClean="0"/>
              <a:t>*((</a:t>
            </a:r>
            <a:r>
              <a:rPr lang="en-US" dirty="0" err="1" smtClean="0"/>
              <a:t>ab)c)+((ab)(e(c+f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{</a:t>
            </a:r>
            <a:r>
              <a:rPr lang="en-US" dirty="0" err="1" smtClean="0"/>
              <a:t>a,d</a:t>
            </a:r>
            <a:r>
              <a:rPr lang="en-US" dirty="0" smtClean="0"/>
              <a:t>} last:</a:t>
            </a:r>
          </a:p>
          <a:p>
            <a:pPr lvl="1"/>
            <a:r>
              <a:rPr lang="en-US" dirty="0" err="1" smtClean="0"/>
              <a:t>abe(c+f)+abcd</a:t>
            </a:r>
            <a:endParaRPr lang="en-US" dirty="0" smtClean="0"/>
          </a:p>
          <a:p>
            <a:pPr lvl="1"/>
            <a:r>
              <a:rPr lang="en-US" dirty="0" err="1" smtClean="0"/>
              <a:t>a((be)(c+f)+d(bc</a:t>
            </a:r>
            <a:r>
              <a:rPr lang="en-US" dirty="0" smtClean="0"/>
              <a:t>))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DBA4-03D3-304A-933C-126FC48902E3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5ED6-F2A1-4840-B793-C81D643B16CB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Topological Worst-Case Delay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2590800" y="2133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981200" y="3124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1371600" y="4114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3200400" y="3124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2971800" y="4191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2743200" y="5257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4114800" y="5257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10250" name="AutoShape 10"/>
          <p:cNvCxnSpPr>
            <a:cxnSpLocks noChangeShapeType="1"/>
            <a:stCxn id="10244" idx="0"/>
            <a:endCxn id="10243" idx="3"/>
          </p:cNvCxnSpPr>
          <p:nvPr/>
        </p:nvCxnSpPr>
        <p:spPr bwMode="auto">
          <a:xfrm flipV="1">
            <a:off x="2247900" y="2589213"/>
            <a:ext cx="420688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1" name="AutoShape 11"/>
          <p:cNvCxnSpPr>
            <a:cxnSpLocks noChangeShapeType="1"/>
            <a:stCxn id="10246" idx="0"/>
            <a:endCxn id="10243" idx="5"/>
          </p:cNvCxnSpPr>
          <p:nvPr/>
        </p:nvCxnSpPr>
        <p:spPr bwMode="auto">
          <a:xfrm flipH="1" flipV="1">
            <a:off x="3046413" y="2589213"/>
            <a:ext cx="420687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2" name="AutoShape 12"/>
          <p:cNvCxnSpPr>
            <a:cxnSpLocks noChangeShapeType="1"/>
            <a:stCxn id="10249" idx="0"/>
            <a:endCxn id="10246" idx="5"/>
          </p:cNvCxnSpPr>
          <p:nvPr/>
        </p:nvCxnSpPr>
        <p:spPr bwMode="auto">
          <a:xfrm flipH="1" flipV="1">
            <a:off x="3656013" y="3579813"/>
            <a:ext cx="725487" cy="1677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3" name="AutoShape 13"/>
          <p:cNvCxnSpPr>
            <a:cxnSpLocks noChangeShapeType="1"/>
            <a:stCxn id="10248" idx="7"/>
            <a:endCxn id="10247" idx="5"/>
          </p:cNvCxnSpPr>
          <p:nvPr/>
        </p:nvCxnSpPr>
        <p:spPr bwMode="auto">
          <a:xfrm flipV="1">
            <a:off x="3198813" y="4646613"/>
            <a:ext cx="228600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4" name="AutoShape 14"/>
          <p:cNvCxnSpPr>
            <a:cxnSpLocks noChangeShapeType="1"/>
            <a:stCxn id="10247" idx="0"/>
            <a:endCxn id="10246" idx="3"/>
          </p:cNvCxnSpPr>
          <p:nvPr/>
        </p:nvCxnSpPr>
        <p:spPr bwMode="auto">
          <a:xfrm flipV="1">
            <a:off x="3238500" y="3579813"/>
            <a:ext cx="39688" cy="611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5" name="AutoShape 15"/>
          <p:cNvCxnSpPr>
            <a:cxnSpLocks noChangeShapeType="1"/>
            <a:stCxn id="10247" idx="1"/>
            <a:endCxn id="10244" idx="5"/>
          </p:cNvCxnSpPr>
          <p:nvPr/>
        </p:nvCxnSpPr>
        <p:spPr bwMode="auto">
          <a:xfrm flipH="1" flipV="1">
            <a:off x="2436813" y="3579813"/>
            <a:ext cx="612775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6" name="AutoShape 16"/>
          <p:cNvCxnSpPr>
            <a:cxnSpLocks noChangeShapeType="1"/>
            <a:stCxn id="10245" idx="0"/>
            <a:endCxn id="10244" idx="3"/>
          </p:cNvCxnSpPr>
          <p:nvPr/>
        </p:nvCxnSpPr>
        <p:spPr bwMode="auto">
          <a:xfrm flipV="1">
            <a:off x="1638300" y="3579813"/>
            <a:ext cx="420688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7" name="AutoShape 17"/>
          <p:cNvCxnSpPr>
            <a:cxnSpLocks noChangeShapeType="1"/>
            <a:endCxn id="10245" idx="3"/>
          </p:cNvCxnSpPr>
          <p:nvPr/>
        </p:nvCxnSpPr>
        <p:spPr bwMode="auto">
          <a:xfrm flipV="1">
            <a:off x="762000" y="4570413"/>
            <a:ext cx="687388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8" name="AutoShape 18"/>
          <p:cNvCxnSpPr>
            <a:cxnSpLocks noChangeShapeType="1"/>
            <a:endCxn id="10247" idx="3"/>
          </p:cNvCxnSpPr>
          <p:nvPr/>
        </p:nvCxnSpPr>
        <p:spPr bwMode="auto">
          <a:xfrm flipV="1">
            <a:off x="2057400" y="4646613"/>
            <a:ext cx="992188" cy="1528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9" name="AutoShape 19"/>
          <p:cNvCxnSpPr>
            <a:cxnSpLocks noChangeShapeType="1"/>
            <a:endCxn id="10245" idx="5"/>
          </p:cNvCxnSpPr>
          <p:nvPr/>
        </p:nvCxnSpPr>
        <p:spPr bwMode="auto">
          <a:xfrm flipV="1">
            <a:off x="1600200" y="4570413"/>
            <a:ext cx="227013" cy="160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" name="AutoShape 20"/>
          <p:cNvCxnSpPr>
            <a:cxnSpLocks noChangeShapeType="1"/>
            <a:endCxn id="10249" idx="5"/>
          </p:cNvCxnSpPr>
          <p:nvPr/>
        </p:nvCxnSpPr>
        <p:spPr bwMode="auto">
          <a:xfrm flipH="1" flipV="1">
            <a:off x="4570413" y="5713413"/>
            <a:ext cx="534987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1" name="AutoShape 21"/>
          <p:cNvCxnSpPr>
            <a:cxnSpLocks noChangeShapeType="1"/>
            <a:endCxn id="10248" idx="5"/>
          </p:cNvCxnSpPr>
          <p:nvPr/>
        </p:nvCxnSpPr>
        <p:spPr bwMode="auto">
          <a:xfrm flipH="1" flipV="1">
            <a:off x="3198813" y="5713413"/>
            <a:ext cx="534987" cy="534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2" name="AutoShape 22"/>
          <p:cNvCxnSpPr>
            <a:cxnSpLocks noChangeShapeType="1"/>
            <a:endCxn id="10248" idx="3"/>
          </p:cNvCxnSpPr>
          <p:nvPr/>
        </p:nvCxnSpPr>
        <p:spPr bwMode="auto">
          <a:xfrm flipV="1">
            <a:off x="2743200" y="5713413"/>
            <a:ext cx="77788" cy="458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63" name="Rectangle 2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Compute Delays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33400" y="563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1295400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905000" y="563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514600" y="579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429000" y="571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4800600" y="571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276600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2803525" y="3698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276600" y="3733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4327525" y="4537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447800" y="3581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3413125" y="2479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20574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2803525" y="1641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" grpId="0" autoUpdateAnimBg="0"/>
      <p:bldP spid="10271" grpId="0" autoUpdateAnimBg="0"/>
      <p:bldP spid="10272" grpId="0" autoUpdateAnimBg="0"/>
      <p:bldP spid="10273" grpId="0" autoUpdateAnimBg="0"/>
      <p:bldP spid="10274" grpId="0" autoUpdateAnimBg="0"/>
      <p:bldP spid="10275" grpId="0" autoUpdateAnimBg="0"/>
      <p:bldP spid="10276" grpId="0" autoUpdateAnimBg="0"/>
      <p:bldP spid="10277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68D7-3B6F-834F-9795-0B3FCD371DF7}" type="slidenum">
              <a:rPr lang="en-US"/>
              <a:pPr/>
              <a:t>60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Speed Up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While (delay decreasing, timing not met)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Compute delay (slack)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Static timing analysis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Generate network close to critical path</a:t>
            </a: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Within </a:t>
            </a:r>
            <a:r>
              <a:rPr lang="en-US" sz="2000" dirty="0"/>
              <a:t>some delay </a:t>
            </a:r>
            <a:r>
              <a:rPr lang="en-US" sz="2000" dirty="0" err="1">
                <a:latin typeface="Symbol" charset="2"/>
              </a:rPr>
              <a:t>e</a:t>
            </a:r>
            <a:r>
              <a:rPr lang="en-US" sz="2000" dirty="0"/>
              <a:t>, to some distance </a:t>
            </a:r>
            <a:r>
              <a:rPr lang="en-US" sz="2000" dirty="0" err="1"/>
              <a:t>d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Weight nodes in network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Less weight = more potential to improve, prefer to cut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Compute </a:t>
            </a:r>
            <a:r>
              <a:rPr lang="en-US" sz="2400" b="1" dirty="0" err="1"/>
              <a:t>mincut</a:t>
            </a:r>
            <a:r>
              <a:rPr lang="en-US" sz="2400" dirty="0"/>
              <a:t> of </a:t>
            </a:r>
            <a:r>
              <a:rPr lang="en-US" sz="2400" i="1" dirty="0"/>
              <a:t>nodes</a:t>
            </a:r>
            <a:r>
              <a:rPr lang="en-US" sz="2400" dirty="0"/>
              <a:t> on weighted network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For each node in </a:t>
            </a:r>
            <a:r>
              <a:rPr lang="en-US" sz="2400" dirty="0" err="1"/>
              <a:t>cutset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Partial collapse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For each node in </a:t>
            </a:r>
            <a:r>
              <a:rPr lang="en-US" sz="2400" dirty="0" err="1"/>
              <a:t>cutset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/>
              <a:t>Timing </a:t>
            </a:r>
            <a:r>
              <a:rPr lang="en-US" sz="2000" dirty="0" err="1"/>
              <a:t>redecompose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8FD-FE35-A049-904A-3A18A7B63CE8}" type="slidenum">
              <a:rPr lang="en-US"/>
              <a:pPr/>
              <a:t>61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Weighted Cut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W=</a:t>
            </a:r>
            <a:r>
              <a:rPr lang="en-US" sz="2800" dirty="0" err="1"/>
              <a:t>W</a:t>
            </a:r>
            <a:r>
              <a:rPr lang="en-US" sz="2800" baseline="-25000" dirty="0" err="1"/>
              <a:t>t</a:t>
            </a:r>
            <a:r>
              <a:rPr lang="en-US" sz="2800" dirty="0" err="1"/>
              <a:t>+</a:t>
            </a:r>
            <a:r>
              <a:rPr lang="en-US" sz="2800" dirty="0" err="1">
                <a:latin typeface="Symbol" charset="2"/>
              </a:rPr>
              <a:t>a</a:t>
            </a:r>
            <a:r>
              <a:rPr lang="en-US" sz="2800" dirty="0" err="1"/>
              <a:t>W</a:t>
            </a:r>
            <a:r>
              <a:rPr lang="en-US" sz="2800" baseline="-25000" dirty="0" err="1"/>
              <a:t>a</a:t>
            </a:r>
            <a:r>
              <a:rPr lang="en-US" sz="2800" baseline="-25000" dirty="0"/>
              <a:t>          </a:t>
            </a:r>
            <a:r>
              <a:rPr lang="en-US" sz="2800" dirty="0" err="1">
                <a:sym typeface="Wingdings" charset="2"/>
              </a:rPr>
              <a:t></a:t>
            </a:r>
            <a:r>
              <a:rPr lang="en-US" sz="2800" dirty="0"/>
              <a:t> </a:t>
            </a:r>
            <a:r>
              <a:rPr lang="en-US" sz="2800" dirty="0">
                <a:latin typeface="Symbol" charset="2"/>
              </a:rPr>
              <a:t>a</a:t>
            </a:r>
            <a:r>
              <a:rPr lang="en-US" sz="2800" dirty="0"/>
              <a:t> tuning parameter</a:t>
            </a:r>
          </a:p>
          <a:p>
            <a:r>
              <a:rPr lang="en-US" sz="2800" dirty="0"/>
              <a:t>Want to minimize area expansion (</a:t>
            </a:r>
            <a:r>
              <a:rPr lang="en-US" sz="2800" dirty="0" err="1"/>
              <a:t>W</a:t>
            </a:r>
            <a:r>
              <a:rPr lang="en-US" sz="2800" baseline="-25000" dirty="0" err="1"/>
              <a:t>a</a:t>
            </a:r>
            <a:r>
              <a:rPr lang="en-US" sz="2800" dirty="0"/>
              <a:t>)</a:t>
            </a:r>
          </a:p>
          <a:p>
            <a:pPr lvl="1"/>
            <a:r>
              <a:rPr lang="en-US" sz="2400" dirty="0"/>
              <a:t>Things in collapsed network may be duplicated</a:t>
            </a:r>
          </a:p>
          <a:p>
            <a:pPr lvl="1"/>
            <a:r>
              <a:rPr lang="en-US" sz="2400" i="1" dirty="0"/>
              <a:t>E.g.</a:t>
            </a: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baseline="-25000" dirty="0" err="1"/>
              <a:t>a</a:t>
            </a:r>
            <a:r>
              <a:rPr lang="en-US" sz="2400" dirty="0"/>
              <a:t>=literals in duplicated logic</a:t>
            </a:r>
          </a:p>
          <a:p>
            <a:r>
              <a:rPr lang="en-US" sz="2800" dirty="0"/>
              <a:t>Want to maximize likely benefit (W</a:t>
            </a:r>
            <a:r>
              <a:rPr lang="en-US" sz="2800" baseline="-25000" dirty="0"/>
              <a:t>t</a:t>
            </a:r>
            <a:r>
              <a:rPr lang="en-US" sz="2800" dirty="0"/>
              <a:t>)</a:t>
            </a:r>
          </a:p>
          <a:p>
            <a:pPr lvl="1"/>
            <a:r>
              <a:rPr lang="en-US" sz="2400" dirty="0"/>
              <a:t>Prefer nodes with</a:t>
            </a:r>
            <a:r>
              <a:rPr lang="en-US" sz="2400" dirty="0" smtClean="0"/>
              <a:t> different </a:t>
            </a:r>
            <a:r>
              <a:rPr lang="en-US" sz="2400" dirty="0"/>
              <a:t>input times to the “near critical path” network </a:t>
            </a:r>
          </a:p>
          <a:p>
            <a:pPr lvl="2"/>
            <a:r>
              <a:rPr lang="en-US" sz="2000" dirty="0"/>
              <a:t>Quantify: large</a:t>
            </a:r>
            <a:r>
              <a:rPr lang="en-US" sz="2000" dirty="0" smtClean="0"/>
              <a:t> difference </a:t>
            </a:r>
            <a:r>
              <a:rPr lang="en-US" sz="2000" dirty="0"/>
              <a:t>in arrival times</a:t>
            </a:r>
          </a:p>
          <a:p>
            <a:pPr lvl="1"/>
            <a:r>
              <a:rPr lang="en-US" sz="2400" dirty="0"/>
              <a:t>Prefer nodes with critical path on longer paths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2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1906-538C-FF40-9CBB-CFD528D7C010}" type="slidenum">
              <a:rPr lang="en-US"/>
              <a:pPr/>
              <a:t>62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Weighing Benefit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2286000"/>
          </a:xfrm>
        </p:spPr>
        <p:txBody>
          <a:bodyPr/>
          <a:lstStyle/>
          <a:p>
            <a:r>
              <a:rPr lang="en-US" dirty="0"/>
              <a:t>Want to maximize likely benefit (W</a:t>
            </a:r>
            <a:r>
              <a:rPr lang="en-US" baseline="-25000" dirty="0"/>
              <a:t>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Prefer nodes with</a:t>
            </a:r>
            <a:r>
              <a:rPr lang="en-US" dirty="0" smtClean="0"/>
              <a:t> different </a:t>
            </a:r>
            <a:r>
              <a:rPr lang="en-US" dirty="0"/>
              <a:t>input times to the “near critical path” network </a:t>
            </a:r>
          </a:p>
        </p:txBody>
      </p:sp>
      <p:grpSp>
        <p:nvGrpSpPr>
          <p:cNvPr id="113668" name="Group 4"/>
          <p:cNvGrpSpPr>
            <a:grpSpLocks/>
          </p:cNvGrpSpPr>
          <p:nvPr/>
        </p:nvGrpSpPr>
        <p:grpSpPr bwMode="auto">
          <a:xfrm>
            <a:off x="838200" y="4495800"/>
            <a:ext cx="2362200" cy="1828800"/>
            <a:chOff x="528" y="2832"/>
            <a:chExt cx="1488" cy="1152"/>
          </a:xfrm>
        </p:grpSpPr>
        <p:sp>
          <p:nvSpPr>
            <p:cNvPr id="113669" name="Oval 5"/>
            <p:cNvSpPr>
              <a:spLocks noChangeArrowheads="1"/>
            </p:cNvSpPr>
            <p:nvPr/>
          </p:nvSpPr>
          <p:spPr bwMode="auto">
            <a:xfrm>
              <a:off x="1200" y="2832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70" name="Oval 6"/>
            <p:cNvSpPr>
              <a:spLocks noChangeArrowheads="1"/>
            </p:cNvSpPr>
            <p:nvPr/>
          </p:nvSpPr>
          <p:spPr bwMode="auto">
            <a:xfrm>
              <a:off x="912" y="3216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71" name="Oval 7"/>
            <p:cNvSpPr>
              <a:spLocks noChangeArrowheads="1"/>
            </p:cNvSpPr>
            <p:nvPr/>
          </p:nvSpPr>
          <p:spPr bwMode="auto">
            <a:xfrm>
              <a:off x="624" y="3600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3672" name="AutoShape 8"/>
            <p:cNvCxnSpPr>
              <a:cxnSpLocks noChangeShapeType="1"/>
              <a:stCxn id="113671" idx="0"/>
              <a:endCxn id="113670" idx="3"/>
            </p:cNvCxnSpPr>
            <p:nvPr/>
          </p:nvCxnSpPr>
          <p:spPr bwMode="auto">
            <a:xfrm flipV="1">
              <a:off x="768" y="3421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73" name="AutoShape 9"/>
            <p:cNvCxnSpPr>
              <a:cxnSpLocks noChangeShapeType="1"/>
              <a:stCxn id="113670" idx="0"/>
              <a:endCxn id="113669" idx="3"/>
            </p:cNvCxnSpPr>
            <p:nvPr/>
          </p:nvCxnSpPr>
          <p:spPr bwMode="auto">
            <a:xfrm flipV="1">
              <a:off x="1056" y="3037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74" name="AutoShape 10"/>
            <p:cNvCxnSpPr>
              <a:cxnSpLocks noChangeShapeType="1"/>
              <a:endCxn id="113669" idx="5"/>
            </p:cNvCxnSpPr>
            <p:nvPr/>
          </p:nvCxnSpPr>
          <p:spPr bwMode="auto">
            <a:xfrm flipH="1" flipV="1">
              <a:off x="1446" y="3037"/>
              <a:ext cx="570" cy="8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75" name="AutoShape 11"/>
            <p:cNvCxnSpPr>
              <a:cxnSpLocks noChangeShapeType="1"/>
              <a:endCxn id="113670" idx="5"/>
            </p:cNvCxnSpPr>
            <p:nvPr/>
          </p:nvCxnSpPr>
          <p:spPr bwMode="auto">
            <a:xfrm flipH="1" flipV="1">
              <a:off x="1158" y="3421"/>
              <a:ext cx="426" cy="4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76" name="AutoShape 12"/>
            <p:cNvCxnSpPr>
              <a:cxnSpLocks noChangeShapeType="1"/>
              <a:endCxn id="113671" idx="3"/>
            </p:cNvCxnSpPr>
            <p:nvPr/>
          </p:nvCxnSpPr>
          <p:spPr bwMode="auto">
            <a:xfrm flipV="1">
              <a:off x="528" y="3805"/>
              <a:ext cx="138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77" name="AutoShape 13"/>
            <p:cNvCxnSpPr>
              <a:cxnSpLocks noChangeShapeType="1"/>
              <a:endCxn id="113671" idx="5"/>
            </p:cNvCxnSpPr>
            <p:nvPr/>
          </p:nvCxnSpPr>
          <p:spPr bwMode="auto">
            <a:xfrm flipH="1" flipV="1">
              <a:off x="870" y="3805"/>
              <a:ext cx="90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3678" name="Group 14"/>
          <p:cNvGrpSpPr>
            <a:grpSpLocks/>
          </p:cNvGrpSpPr>
          <p:nvPr/>
        </p:nvGrpSpPr>
        <p:grpSpPr bwMode="auto">
          <a:xfrm>
            <a:off x="6629400" y="4648200"/>
            <a:ext cx="1676400" cy="1219200"/>
            <a:chOff x="3792" y="2784"/>
            <a:chExt cx="1056" cy="768"/>
          </a:xfrm>
        </p:grpSpPr>
        <p:sp>
          <p:nvSpPr>
            <p:cNvPr id="113679" name="Oval 15"/>
            <p:cNvSpPr>
              <a:spLocks noChangeArrowheads="1"/>
            </p:cNvSpPr>
            <p:nvPr/>
          </p:nvSpPr>
          <p:spPr bwMode="auto">
            <a:xfrm>
              <a:off x="4224" y="2784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80" name="Oval 16"/>
            <p:cNvSpPr>
              <a:spLocks noChangeArrowheads="1"/>
            </p:cNvSpPr>
            <p:nvPr/>
          </p:nvSpPr>
          <p:spPr bwMode="auto">
            <a:xfrm>
              <a:off x="3936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3681" name="AutoShape 17"/>
            <p:cNvCxnSpPr>
              <a:cxnSpLocks noChangeShapeType="1"/>
              <a:endCxn id="113680" idx="3"/>
            </p:cNvCxnSpPr>
            <p:nvPr/>
          </p:nvCxnSpPr>
          <p:spPr bwMode="auto">
            <a:xfrm flipV="1">
              <a:off x="3792" y="3373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82" name="AutoShape 18"/>
            <p:cNvCxnSpPr>
              <a:cxnSpLocks noChangeShapeType="1"/>
              <a:stCxn id="113680" idx="0"/>
              <a:endCxn id="113679" idx="3"/>
            </p:cNvCxnSpPr>
            <p:nvPr/>
          </p:nvCxnSpPr>
          <p:spPr bwMode="auto">
            <a:xfrm flipV="1">
              <a:off x="4080" y="2989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83" name="AutoShape 19"/>
            <p:cNvCxnSpPr>
              <a:cxnSpLocks noChangeShapeType="1"/>
              <a:endCxn id="113680" idx="5"/>
            </p:cNvCxnSpPr>
            <p:nvPr/>
          </p:nvCxnSpPr>
          <p:spPr bwMode="auto">
            <a:xfrm flipH="1" flipV="1">
              <a:off x="4182" y="3373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84" name="AutoShape 20"/>
            <p:cNvCxnSpPr>
              <a:cxnSpLocks noChangeShapeType="1"/>
              <a:endCxn id="113686" idx="3"/>
            </p:cNvCxnSpPr>
            <p:nvPr/>
          </p:nvCxnSpPr>
          <p:spPr bwMode="auto">
            <a:xfrm flipV="1">
              <a:off x="4464" y="3373"/>
              <a:ext cx="42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85" name="AutoShape 21"/>
            <p:cNvCxnSpPr>
              <a:cxnSpLocks noChangeShapeType="1"/>
              <a:stCxn id="113686" idx="0"/>
              <a:endCxn id="113679" idx="5"/>
            </p:cNvCxnSpPr>
            <p:nvPr/>
          </p:nvCxnSpPr>
          <p:spPr bwMode="auto">
            <a:xfrm flipH="1" flipV="1">
              <a:off x="4470" y="2989"/>
              <a:ext cx="138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3686" name="Oval 22"/>
            <p:cNvSpPr>
              <a:spLocks noChangeArrowheads="1"/>
            </p:cNvSpPr>
            <p:nvPr/>
          </p:nvSpPr>
          <p:spPr bwMode="auto">
            <a:xfrm>
              <a:off x="4464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3687" name="AutoShape 23"/>
            <p:cNvCxnSpPr>
              <a:cxnSpLocks noChangeShapeType="1"/>
              <a:endCxn id="113686" idx="5"/>
            </p:cNvCxnSpPr>
            <p:nvPr/>
          </p:nvCxnSpPr>
          <p:spPr bwMode="auto">
            <a:xfrm flipH="1" flipV="1">
              <a:off x="4710" y="3373"/>
              <a:ext cx="138" cy="1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3688" name="Group 24"/>
          <p:cNvGrpSpPr>
            <a:grpSpLocks/>
          </p:cNvGrpSpPr>
          <p:nvPr/>
        </p:nvGrpSpPr>
        <p:grpSpPr bwMode="auto">
          <a:xfrm>
            <a:off x="4114800" y="3581400"/>
            <a:ext cx="1524000" cy="1371600"/>
            <a:chOff x="2448" y="2784"/>
            <a:chExt cx="960" cy="864"/>
          </a:xfrm>
        </p:grpSpPr>
        <p:sp>
          <p:nvSpPr>
            <p:cNvPr id="113689" name="Oval 25"/>
            <p:cNvSpPr>
              <a:spLocks noChangeArrowheads="1"/>
            </p:cNvSpPr>
            <p:nvPr/>
          </p:nvSpPr>
          <p:spPr bwMode="auto">
            <a:xfrm>
              <a:off x="2544" y="2784"/>
              <a:ext cx="624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13690" name="AutoShape 26"/>
            <p:cNvCxnSpPr>
              <a:cxnSpLocks noChangeShapeType="1"/>
              <a:endCxn id="113689" idx="3"/>
            </p:cNvCxnSpPr>
            <p:nvPr/>
          </p:nvCxnSpPr>
          <p:spPr bwMode="auto">
            <a:xfrm flipV="1">
              <a:off x="2448" y="3276"/>
              <a:ext cx="187" cy="2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91" name="AutoShape 27"/>
            <p:cNvCxnSpPr>
              <a:cxnSpLocks noChangeShapeType="1"/>
              <a:endCxn id="113689" idx="4"/>
            </p:cNvCxnSpPr>
            <p:nvPr/>
          </p:nvCxnSpPr>
          <p:spPr bwMode="auto">
            <a:xfrm flipV="1">
              <a:off x="2688" y="3360"/>
              <a:ext cx="168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92" name="AutoShape 28"/>
            <p:cNvCxnSpPr>
              <a:cxnSpLocks noChangeShapeType="1"/>
              <a:endCxn id="113689" idx="5"/>
            </p:cNvCxnSpPr>
            <p:nvPr/>
          </p:nvCxnSpPr>
          <p:spPr bwMode="auto">
            <a:xfrm flipH="1" flipV="1">
              <a:off x="3077" y="3276"/>
              <a:ext cx="139" cy="3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93" name="AutoShape 29"/>
            <p:cNvCxnSpPr>
              <a:cxnSpLocks noChangeShapeType="1"/>
              <a:endCxn id="113689" idx="6"/>
            </p:cNvCxnSpPr>
            <p:nvPr/>
          </p:nvCxnSpPr>
          <p:spPr bwMode="auto">
            <a:xfrm flipH="1" flipV="1">
              <a:off x="3168" y="3072"/>
              <a:ext cx="240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3694" name="Group 30"/>
          <p:cNvGrpSpPr>
            <a:grpSpLocks/>
          </p:cNvGrpSpPr>
          <p:nvPr/>
        </p:nvGrpSpPr>
        <p:grpSpPr bwMode="auto">
          <a:xfrm>
            <a:off x="4191000" y="5181600"/>
            <a:ext cx="1524000" cy="1371600"/>
            <a:chOff x="2448" y="2784"/>
            <a:chExt cx="960" cy="864"/>
          </a:xfrm>
        </p:grpSpPr>
        <p:sp>
          <p:nvSpPr>
            <p:cNvPr id="113695" name="Oval 31"/>
            <p:cNvSpPr>
              <a:spLocks noChangeArrowheads="1"/>
            </p:cNvSpPr>
            <p:nvPr/>
          </p:nvSpPr>
          <p:spPr bwMode="auto">
            <a:xfrm>
              <a:off x="2544" y="2784"/>
              <a:ext cx="624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13696" name="AutoShape 32"/>
            <p:cNvCxnSpPr>
              <a:cxnSpLocks noChangeShapeType="1"/>
              <a:endCxn id="113695" idx="3"/>
            </p:cNvCxnSpPr>
            <p:nvPr/>
          </p:nvCxnSpPr>
          <p:spPr bwMode="auto">
            <a:xfrm flipV="1">
              <a:off x="2448" y="3276"/>
              <a:ext cx="187" cy="2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97" name="AutoShape 33"/>
            <p:cNvCxnSpPr>
              <a:cxnSpLocks noChangeShapeType="1"/>
              <a:endCxn id="113695" idx="4"/>
            </p:cNvCxnSpPr>
            <p:nvPr/>
          </p:nvCxnSpPr>
          <p:spPr bwMode="auto">
            <a:xfrm flipV="1">
              <a:off x="2688" y="3360"/>
              <a:ext cx="168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98" name="AutoShape 34"/>
            <p:cNvCxnSpPr>
              <a:cxnSpLocks noChangeShapeType="1"/>
              <a:endCxn id="113695" idx="5"/>
            </p:cNvCxnSpPr>
            <p:nvPr/>
          </p:nvCxnSpPr>
          <p:spPr bwMode="auto">
            <a:xfrm flipH="1" flipV="1">
              <a:off x="3077" y="3276"/>
              <a:ext cx="139" cy="3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3699" name="AutoShape 35"/>
            <p:cNvCxnSpPr>
              <a:cxnSpLocks noChangeShapeType="1"/>
              <a:endCxn id="113695" idx="6"/>
            </p:cNvCxnSpPr>
            <p:nvPr/>
          </p:nvCxnSpPr>
          <p:spPr bwMode="auto">
            <a:xfrm flipH="1" flipV="1">
              <a:off x="3168" y="3072"/>
              <a:ext cx="240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13700" name="Text Box 36"/>
          <p:cNvSpPr txBox="1">
            <a:spLocks noChangeArrowheads="1"/>
          </p:cNvSpPr>
          <p:nvPr/>
        </p:nvSpPr>
        <p:spPr bwMode="auto">
          <a:xfrm>
            <a:off x="3946525" y="598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3701" name="Text Box 37"/>
          <p:cNvSpPr txBox="1">
            <a:spLocks noChangeArrowheads="1"/>
          </p:cNvSpPr>
          <p:nvPr/>
        </p:nvSpPr>
        <p:spPr bwMode="auto">
          <a:xfrm>
            <a:off x="43434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3702" name="Text Box 38"/>
          <p:cNvSpPr txBox="1">
            <a:spLocks noChangeArrowheads="1"/>
          </p:cNvSpPr>
          <p:nvPr/>
        </p:nvSpPr>
        <p:spPr bwMode="auto">
          <a:xfrm>
            <a:off x="50292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3703" name="Text Box 39"/>
          <p:cNvSpPr txBox="1">
            <a:spLocks noChangeArrowheads="1"/>
          </p:cNvSpPr>
          <p:nvPr/>
        </p:nvSpPr>
        <p:spPr bwMode="auto">
          <a:xfrm>
            <a:off x="5562600" y="571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3704" name="Text Box 40"/>
          <p:cNvSpPr txBox="1">
            <a:spLocks noChangeArrowheads="1"/>
          </p:cNvSpPr>
          <p:nvPr/>
        </p:nvSpPr>
        <p:spPr bwMode="auto">
          <a:xfrm>
            <a:off x="39624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13705" name="Text Box 41"/>
          <p:cNvSpPr txBox="1">
            <a:spLocks noChangeArrowheads="1"/>
          </p:cNvSpPr>
          <p:nvPr/>
        </p:nvSpPr>
        <p:spPr bwMode="auto">
          <a:xfrm>
            <a:off x="4267200" y="4572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3706" name="Text Box 42"/>
          <p:cNvSpPr txBox="1">
            <a:spLocks noChangeArrowheads="1"/>
          </p:cNvSpPr>
          <p:nvPr/>
        </p:nvSpPr>
        <p:spPr bwMode="auto">
          <a:xfrm>
            <a:off x="4953000" y="4572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3707" name="Text Box 43"/>
          <p:cNvSpPr txBox="1">
            <a:spLocks noChangeArrowheads="1"/>
          </p:cNvSpPr>
          <p:nvPr/>
        </p:nvSpPr>
        <p:spPr bwMode="auto">
          <a:xfrm>
            <a:off x="54864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17F6-2E85-DD44-A9CE-7733FE8439E5}" type="slidenum">
              <a:rPr lang="en-US"/>
              <a:pPr/>
              <a:t>63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Weighing Benefit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2286000"/>
          </a:xfrm>
        </p:spPr>
        <p:txBody>
          <a:bodyPr/>
          <a:lstStyle/>
          <a:p>
            <a:r>
              <a:rPr lang="en-US"/>
              <a:t>Want to maximize likely benefit (W</a:t>
            </a:r>
            <a:r>
              <a:rPr lang="en-US" baseline="-25000"/>
              <a:t>t</a:t>
            </a:r>
            <a:r>
              <a:rPr lang="en-US"/>
              <a:t>)</a:t>
            </a:r>
          </a:p>
          <a:p>
            <a:pPr lvl="1"/>
            <a:r>
              <a:rPr lang="en-US"/>
              <a:t>Prefer nodes with critical path on longer paths  </a:t>
            </a:r>
          </a:p>
        </p:txBody>
      </p:sp>
      <p:grpSp>
        <p:nvGrpSpPr>
          <p:cNvPr id="117764" name="Group 4"/>
          <p:cNvGrpSpPr>
            <a:grpSpLocks/>
          </p:cNvGrpSpPr>
          <p:nvPr/>
        </p:nvGrpSpPr>
        <p:grpSpPr bwMode="auto">
          <a:xfrm>
            <a:off x="838200" y="4495800"/>
            <a:ext cx="2362200" cy="1828800"/>
            <a:chOff x="528" y="2832"/>
            <a:chExt cx="1488" cy="1152"/>
          </a:xfrm>
        </p:grpSpPr>
        <p:sp>
          <p:nvSpPr>
            <p:cNvPr id="117765" name="Oval 5"/>
            <p:cNvSpPr>
              <a:spLocks noChangeArrowheads="1"/>
            </p:cNvSpPr>
            <p:nvPr/>
          </p:nvSpPr>
          <p:spPr bwMode="auto">
            <a:xfrm>
              <a:off x="1200" y="2832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66" name="Oval 6"/>
            <p:cNvSpPr>
              <a:spLocks noChangeArrowheads="1"/>
            </p:cNvSpPr>
            <p:nvPr/>
          </p:nvSpPr>
          <p:spPr bwMode="auto">
            <a:xfrm>
              <a:off x="912" y="3216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67" name="Oval 7"/>
            <p:cNvSpPr>
              <a:spLocks noChangeArrowheads="1"/>
            </p:cNvSpPr>
            <p:nvPr/>
          </p:nvSpPr>
          <p:spPr bwMode="auto">
            <a:xfrm>
              <a:off x="624" y="3600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7768" name="AutoShape 8"/>
            <p:cNvCxnSpPr>
              <a:cxnSpLocks noChangeShapeType="1"/>
              <a:stCxn id="117767" idx="0"/>
              <a:endCxn id="117766" idx="3"/>
            </p:cNvCxnSpPr>
            <p:nvPr/>
          </p:nvCxnSpPr>
          <p:spPr bwMode="auto">
            <a:xfrm flipV="1">
              <a:off x="768" y="3421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69" name="AutoShape 9"/>
            <p:cNvCxnSpPr>
              <a:cxnSpLocks noChangeShapeType="1"/>
              <a:stCxn id="117766" idx="0"/>
              <a:endCxn id="117765" idx="3"/>
            </p:cNvCxnSpPr>
            <p:nvPr/>
          </p:nvCxnSpPr>
          <p:spPr bwMode="auto">
            <a:xfrm flipV="1">
              <a:off x="1056" y="3037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70" name="AutoShape 10"/>
            <p:cNvCxnSpPr>
              <a:cxnSpLocks noChangeShapeType="1"/>
              <a:endCxn id="117765" idx="5"/>
            </p:cNvCxnSpPr>
            <p:nvPr/>
          </p:nvCxnSpPr>
          <p:spPr bwMode="auto">
            <a:xfrm flipH="1" flipV="1">
              <a:off x="1446" y="3037"/>
              <a:ext cx="570" cy="8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71" name="AutoShape 11"/>
            <p:cNvCxnSpPr>
              <a:cxnSpLocks noChangeShapeType="1"/>
              <a:endCxn id="117766" idx="5"/>
            </p:cNvCxnSpPr>
            <p:nvPr/>
          </p:nvCxnSpPr>
          <p:spPr bwMode="auto">
            <a:xfrm flipH="1" flipV="1">
              <a:off x="1158" y="3421"/>
              <a:ext cx="426" cy="4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72" name="AutoShape 12"/>
            <p:cNvCxnSpPr>
              <a:cxnSpLocks noChangeShapeType="1"/>
              <a:endCxn id="117767" idx="3"/>
            </p:cNvCxnSpPr>
            <p:nvPr/>
          </p:nvCxnSpPr>
          <p:spPr bwMode="auto">
            <a:xfrm flipV="1">
              <a:off x="528" y="3805"/>
              <a:ext cx="138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73" name="AutoShape 13"/>
            <p:cNvCxnSpPr>
              <a:cxnSpLocks noChangeShapeType="1"/>
              <a:endCxn id="117767" idx="5"/>
            </p:cNvCxnSpPr>
            <p:nvPr/>
          </p:nvCxnSpPr>
          <p:spPr bwMode="auto">
            <a:xfrm flipH="1" flipV="1">
              <a:off x="870" y="3805"/>
              <a:ext cx="90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7774" name="Group 14"/>
          <p:cNvGrpSpPr>
            <a:grpSpLocks/>
          </p:cNvGrpSpPr>
          <p:nvPr/>
        </p:nvGrpSpPr>
        <p:grpSpPr bwMode="auto">
          <a:xfrm>
            <a:off x="7239000" y="4495800"/>
            <a:ext cx="1676400" cy="1219200"/>
            <a:chOff x="3792" y="2784"/>
            <a:chExt cx="1056" cy="768"/>
          </a:xfrm>
        </p:grpSpPr>
        <p:sp>
          <p:nvSpPr>
            <p:cNvPr id="117775" name="Oval 15"/>
            <p:cNvSpPr>
              <a:spLocks noChangeArrowheads="1"/>
            </p:cNvSpPr>
            <p:nvPr/>
          </p:nvSpPr>
          <p:spPr bwMode="auto">
            <a:xfrm>
              <a:off x="4224" y="2784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76" name="Oval 16"/>
            <p:cNvSpPr>
              <a:spLocks noChangeArrowheads="1"/>
            </p:cNvSpPr>
            <p:nvPr/>
          </p:nvSpPr>
          <p:spPr bwMode="auto">
            <a:xfrm>
              <a:off x="3936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7777" name="AutoShape 17"/>
            <p:cNvCxnSpPr>
              <a:cxnSpLocks noChangeShapeType="1"/>
              <a:endCxn id="117776" idx="3"/>
            </p:cNvCxnSpPr>
            <p:nvPr/>
          </p:nvCxnSpPr>
          <p:spPr bwMode="auto">
            <a:xfrm flipV="1">
              <a:off x="3792" y="3373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78" name="AutoShape 18"/>
            <p:cNvCxnSpPr>
              <a:cxnSpLocks noChangeShapeType="1"/>
              <a:stCxn id="117776" idx="0"/>
              <a:endCxn id="117775" idx="3"/>
            </p:cNvCxnSpPr>
            <p:nvPr/>
          </p:nvCxnSpPr>
          <p:spPr bwMode="auto">
            <a:xfrm flipV="1">
              <a:off x="4080" y="2989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79" name="AutoShape 19"/>
            <p:cNvCxnSpPr>
              <a:cxnSpLocks noChangeShapeType="1"/>
              <a:endCxn id="117776" idx="5"/>
            </p:cNvCxnSpPr>
            <p:nvPr/>
          </p:nvCxnSpPr>
          <p:spPr bwMode="auto">
            <a:xfrm flipH="1" flipV="1">
              <a:off x="4182" y="3373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80" name="AutoShape 20"/>
            <p:cNvCxnSpPr>
              <a:cxnSpLocks noChangeShapeType="1"/>
              <a:endCxn id="117782" idx="3"/>
            </p:cNvCxnSpPr>
            <p:nvPr/>
          </p:nvCxnSpPr>
          <p:spPr bwMode="auto">
            <a:xfrm flipV="1">
              <a:off x="4464" y="3373"/>
              <a:ext cx="42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781" name="AutoShape 21"/>
            <p:cNvCxnSpPr>
              <a:cxnSpLocks noChangeShapeType="1"/>
              <a:stCxn id="117782" idx="0"/>
              <a:endCxn id="117775" idx="5"/>
            </p:cNvCxnSpPr>
            <p:nvPr/>
          </p:nvCxnSpPr>
          <p:spPr bwMode="auto">
            <a:xfrm flipH="1" flipV="1">
              <a:off x="4470" y="2989"/>
              <a:ext cx="138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782" name="Oval 22"/>
            <p:cNvSpPr>
              <a:spLocks noChangeArrowheads="1"/>
            </p:cNvSpPr>
            <p:nvPr/>
          </p:nvSpPr>
          <p:spPr bwMode="auto">
            <a:xfrm>
              <a:off x="4464" y="3168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7783" name="AutoShape 23"/>
            <p:cNvCxnSpPr>
              <a:cxnSpLocks noChangeShapeType="1"/>
              <a:endCxn id="117782" idx="5"/>
            </p:cNvCxnSpPr>
            <p:nvPr/>
          </p:nvCxnSpPr>
          <p:spPr bwMode="auto">
            <a:xfrm flipH="1" flipV="1">
              <a:off x="4710" y="3373"/>
              <a:ext cx="138" cy="1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17800" name="Text Box 40"/>
          <p:cNvSpPr txBox="1">
            <a:spLocks noChangeArrowheads="1"/>
          </p:cNvSpPr>
          <p:nvPr/>
        </p:nvSpPr>
        <p:spPr bwMode="auto">
          <a:xfrm>
            <a:off x="83820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17801" name="Text Box 41"/>
          <p:cNvSpPr txBox="1">
            <a:spLocks noChangeArrowheads="1"/>
          </p:cNvSpPr>
          <p:nvPr/>
        </p:nvSpPr>
        <p:spPr bwMode="auto">
          <a:xfrm>
            <a:off x="15240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7802" name="Text Box 42"/>
          <p:cNvSpPr txBox="1">
            <a:spLocks noChangeArrowheads="1"/>
          </p:cNvSpPr>
          <p:nvPr/>
        </p:nvSpPr>
        <p:spPr bwMode="auto">
          <a:xfrm>
            <a:off x="23622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7803" name="Text Box 43"/>
          <p:cNvSpPr txBox="1">
            <a:spLocks noChangeArrowheads="1"/>
          </p:cNvSpPr>
          <p:nvPr/>
        </p:nvSpPr>
        <p:spPr bwMode="auto">
          <a:xfrm>
            <a:off x="1905000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grpSp>
        <p:nvGrpSpPr>
          <p:cNvPr id="117804" name="Group 44"/>
          <p:cNvGrpSpPr>
            <a:grpSpLocks/>
          </p:cNvGrpSpPr>
          <p:nvPr/>
        </p:nvGrpSpPr>
        <p:grpSpPr bwMode="auto">
          <a:xfrm>
            <a:off x="3886200" y="4343400"/>
            <a:ext cx="2362200" cy="1828800"/>
            <a:chOff x="528" y="2832"/>
            <a:chExt cx="1488" cy="1152"/>
          </a:xfrm>
        </p:grpSpPr>
        <p:sp>
          <p:nvSpPr>
            <p:cNvPr id="117805" name="Oval 45"/>
            <p:cNvSpPr>
              <a:spLocks noChangeArrowheads="1"/>
            </p:cNvSpPr>
            <p:nvPr/>
          </p:nvSpPr>
          <p:spPr bwMode="auto">
            <a:xfrm>
              <a:off x="1200" y="2832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06" name="Oval 46"/>
            <p:cNvSpPr>
              <a:spLocks noChangeArrowheads="1"/>
            </p:cNvSpPr>
            <p:nvPr/>
          </p:nvSpPr>
          <p:spPr bwMode="auto">
            <a:xfrm>
              <a:off x="912" y="3216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07" name="Oval 47"/>
            <p:cNvSpPr>
              <a:spLocks noChangeArrowheads="1"/>
            </p:cNvSpPr>
            <p:nvPr/>
          </p:nvSpPr>
          <p:spPr bwMode="auto">
            <a:xfrm>
              <a:off x="624" y="3600"/>
              <a:ext cx="288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7808" name="AutoShape 48"/>
            <p:cNvCxnSpPr>
              <a:cxnSpLocks noChangeShapeType="1"/>
              <a:stCxn id="117807" idx="0"/>
              <a:endCxn id="117806" idx="3"/>
            </p:cNvCxnSpPr>
            <p:nvPr/>
          </p:nvCxnSpPr>
          <p:spPr bwMode="auto">
            <a:xfrm flipV="1">
              <a:off x="768" y="3421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809" name="AutoShape 49"/>
            <p:cNvCxnSpPr>
              <a:cxnSpLocks noChangeShapeType="1"/>
              <a:stCxn id="117806" idx="0"/>
              <a:endCxn id="117805" idx="3"/>
            </p:cNvCxnSpPr>
            <p:nvPr/>
          </p:nvCxnSpPr>
          <p:spPr bwMode="auto">
            <a:xfrm flipV="1">
              <a:off x="1056" y="3037"/>
              <a:ext cx="186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810" name="AutoShape 50"/>
            <p:cNvCxnSpPr>
              <a:cxnSpLocks noChangeShapeType="1"/>
              <a:endCxn id="117805" idx="5"/>
            </p:cNvCxnSpPr>
            <p:nvPr/>
          </p:nvCxnSpPr>
          <p:spPr bwMode="auto">
            <a:xfrm flipH="1" flipV="1">
              <a:off x="1446" y="3037"/>
              <a:ext cx="570" cy="8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811" name="AutoShape 51"/>
            <p:cNvCxnSpPr>
              <a:cxnSpLocks noChangeShapeType="1"/>
              <a:endCxn id="117806" idx="5"/>
            </p:cNvCxnSpPr>
            <p:nvPr/>
          </p:nvCxnSpPr>
          <p:spPr bwMode="auto">
            <a:xfrm flipH="1" flipV="1">
              <a:off x="1158" y="3421"/>
              <a:ext cx="426" cy="4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812" name="AutoShape 52"/>
            <p:cNvCxnSpPr>
              <a:cxnSpLocks noChangeShapeType="1"/>
              <a:endCxn id="117807" idx="3"/>
            </p:cNvCxnSpPr>
            <p:nvPr/>
          </p:nvCxnSpPr>
          <p:spPr bwMode="auto">
            <a:xfrm flipV="1">
              <a:off x="528" y="3805"/>
              <a:ext cx="138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813" name="AutoShape 53"/>
            <p:cNvCxnSpPr>
              <a:cxnSpLocks noChangeShapeType="1"/>
              <a:endCxn id="117807" idx="5"/>
            </p:cNvCxnSpPr>
            <p:nvPr/>
          </p:nvCxnSpPr>
          <p:spPr bwMode="auto">
            <a:xfrm flipH="1" flipV="1">
              <a:off x="870" y="3805"/>
              <a:ext cx="90" cy="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17814" name="Text Box 54"/>
          <p:cNvSpPr txBox="1">
            <a:spLocks noChangeArrowheads="1"/>
          </p:cNvSpPr>
          <p:nvPr/>
        </p:nvSpPr>
        <p:spPr bwMode="auto">
          <a:xfrm>
            <a:off x="3870325" y="6061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7815" name="Text Box 55"/>
          <p:cNvSpPr txBox="1">
            <a:spLocks noChangeArrowheads="1"/>
          </p:cNvSpPr>
          <p:nvPr/>
        </p:nvSpPr>
        <p:spPr bwMode="auto">
          <a:xfrm>
            <a:off x="45720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17816" name="Text Box 56"/>
          <p:cNvSpPr txBox="1">
            <a:spLocks noChangeArrowheads="1"/>
          </p:cNvSpPr>
          <p:nvPr/>
        </p:nvSpPr>
        <p:spPr bwMode="auto">
          <a:xfrm>
            <a:off x="5181600" y="563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7817" name="Text Box 57"/>
          <p:cNvSpPr txBox="1">
            <a:spLocks noChangeArrowheads="1"/>
          </p:cNvSpPr>
          <p:nvPr/>
        </p:nvSpPr>
        <p:spPr bwMode="auto">
          <a:xfrm>
            <a:off x="5791200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BC-3414-C24A-81C2-E0AB86661D54}" type="slidenum">
              <a:rPr lang="en-US"/>
              <a:pPr/>
              <a:t>64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MinCut of Nodes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Cut nodes not edges</a:t>
            </a:r>
          </a:p>
          <a:p>
            <a:pPr lvl="1"/>
            <a:r>
              <a:rPr lang="en-US"/>
              <a:t>Typically will need to transform to dual graph </a:t>
            </a:r>
          </a:p>
          <a:p>
            <a:pPr lvl="2"/>
            <a:r>
              <a:rPr lang="en-US"/>
              <a:t>All edges become nodes, nodes become edges</a:t>
            </a:r>
          </a:p>
          <a:p>
            <a:pPr lvl="1"/>
            <a:r>
              <a:rPr lang="en-US"/>
              <a:t>Then use maxflow/mincut</a:t>
            </a:r>
          </a:p>
        </p:txBody>
      </p:sp>
      <p:pic>
        <p:nvPicPr>
          <p:cNvPr id="1218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479925"/>
            <a:ext cx="65547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7036-63F8-DE44-9895-443AA3D92C55}" type="slidenum">
              <a:rPr lang="en-US"/>
              <a:pPr/>
              <a:t>65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MinCut of Nodes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MinCut</a:t>
            </a:r>
            <a:r>
              <a:rPr lang="en-US" dirty="0" smtClean="0">
                <a:solidFill>
                  <a:srgbClr val="FF6600"/>
                </a:solidFill>
              </a:rPr>
              <a:t> given this weighting?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1259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67000"/>
            <a:ext cx="9297988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001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2819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4419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52578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14600" y="3276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24200" y="29718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A883-5E40-8941-BEC0-7B5E6F2CD36D}" type="slidenum">
              <a:rPr lang="en-US"/>
              <a:pPr/>
              <a:t>66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Speed Up (review)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While (delay decreasing, timing not met)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Compute delay (slack)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Static timing analysis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Generate network close to critical path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w/in some delay </a:t>
            </a:r>
            <a:r>
              <a:rPr lang="en-US" sz="2000">
                <a:latin typeface="Symbol" charset="2"/>
              </a:rPr>
              <a:t>e</a:t>
            </a:r>
            <a:r>
              <a:rPr lang="en-US" sz="2000"/>
              <a:t>, to some distance 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Weight nodes in network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Less weight = more potential to improve, prefer to cut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Compute </a:t>
            </a:r>
            <a:r>
              <a:rPr lang="en-US" sz="2400" b="1"/>
              <a:t>mincut</a:t>
            </a:r>
            <a:r>
              <a:rPr lang="en-US" sz="2400"/>
              <a:t> of </a:t>
            </a:r>
            <a:r>
              <a:rPr lang="en-US" sz="2400" i="1"/>
              <a:t>nodes</a:t>
            </a:r>
            <a:r>
              <a:rPr lang="en-US" sz="2400"/>
              <a:t> on weighted network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For each node in cutset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Partial collapse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For each node in cutset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 timing redecompose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6490-2282-2448-8676-1E870587BB71}" type="slidenum">
              <a:rPr lang="en-US"/>
              <a:pPr/>
              <a:t>67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4267200"/>
          </a:xfrm>
        </p:spPr>
        <p:txBody>
          <a:bodyPr/>
          <a:lstStyle/>
          <a:p>
            <a:r>
              <a:rPr lang="en-US"/>
              <a:t>Topological Worst-case delays are conservative</a:t>
            </a:r>
          </a:p>
          <a:p>
            <a:pPr lvl="1"/>
            <a:r>
              <a:rPr lang="en-US"/>
              <a:t>Once consider logical constraints</a:t>
            </a:r>
          </a:p>
          <a:p>
            <a:pPr lvl="1"/>
            <a:r>
              <a:rPr lang="en-US"/>
              <a:t>may have false paths</a:t>
            </a:r>
          </a:p>
          <a:p>
            <a:r>
              <a:rPr lang="en-US"/>
              <a:t>Necessary and sufficient conditions on true paths</a:t>
            </a:r>
          </a:p>
          <a:p>
            <a:r>
              <a:rPr lang="en-US"/>
              <a:t>Search for paths by delay</a:t>
            </a:r>
          </a:p>
          <a:p>
            <a:pPr lvl="1"/>
            <a:r>
              <a:rPr lang="en-US"/>
              <a:t>or demonstrate non existence</a:t>
            </a:r>
          </a:p>
          <a:p>
            <a:r>
              <a:rPr lang="en-US"/>
              <a:t>Search with implications</a:t>
            </a:r>
          </a:p>
          <a:p>
            <a:r>
              <a:rPr lang="en-US"/>
              <a:t>Iterative improvement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58BC-D813-E24C-9FE4-D9392F0EC12C}" type="slidenum">
              <a:rPr lang="en-US"/>
              <a:pPr/>
              <a:t>68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Reading Wednesday on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6B37-31F1-8A45-A06C-3FA931687334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False Paths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r>
              <a:rPr lang="en-US" dirty="0"/>
              <a:t>Once consider logic for nodes</a:t>
            </a:r>
          </a:p>
          <a:p>
            <a:pPr lvl="1"/>
            <a:r>
              <a:rPr lang="en-US" dirty="0"/>
              <a:t>There are logical constraints on data values</a:t>
            </a:r>
          </a:p>
          <a:p>
            <a:r>
              <a:rPr lang="en-US" dirty="0"/>
              <a:t>There are paths</a:t>
            </a:r>
            <a:r>
              <a:rPr lang="en-US" dirty="0" smtClean="0"/>
              <a:t> that </a:t>
            </a:r>
            <a:r>
              <a:rPr lang="en-US" dirty="0"/>
              <a:t>cannot logically occur</a:t>
            </a:r>
          </a:p>
          <a:p>
            <a:pPr lvl="1"/>
            <a:r>
              <a:rPr lang="en-US" dirty="0"/>
              <a:t>Call them </a:t>
            </a:r>
            <a:r>
              <a:rPr lang="en-US" b="1" i="1" dirty="0"/>
              <a:t>false paths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E5B5-FC5C-9142-9839-9B1AA83E8AB6}" type="slidenum">
              <a:rPr lang="en-US"/>
              <a:pPr/>
              <a:t>8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we do?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assess what paths are real</a:t>
            </a:r>
          </a:p>
          <a:p>
            <a:r>
              <a:rPr lang="en-US" dirty="0"/>
              <a:t>Brute force</a:t>
            </a:r>
          </a:p>
          <a:p>
            <a:pPr lvl="1"/>
            <a:r>
              <a:rPr lang="en-US" dirty="0"/>
              <a:t>for every pair of inputs</a:t>
            </a:r>
          </a:p>
          <a:p>
            <a:pPr lvl="1"/>
            <a:r>
              <a:rPr lang="en-US" dirty="0"/>
              <a:t>compute delay in outputs from in1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in2 input transition</a:t>
            </a:r>
          </a:p>
          <a:p>
            <a:pPr lvl="1"/>
            <a:r>
              <a:rPr lang="en-US" dirty="0"/>
              <a:t>take worst case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many such delay traces?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2n</a:t>
            </a:r>
            <a:r>
              <a:rPr lang="en-US" dirty="0"/>
              <a:t> delay traces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0F9E-819F-1E4F-9CAF-2D71D13C8CF0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Alternately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Look at single vector and determine what controls delay of circuit</a:t>
            </a:r>
          </a:p>
          <a:p>
            <a:pPr lvl="1"/>
            <a:r>
              <a:rPr lang="en-US"/>
              <a:t>I.e. look at values on path and determine path </a:t>
            </a:r>
            <a:r>
              <a:rPr lang="en-US" i="1"/>
              <a:t>sensitized </a:t>
            </a:r>
            <a:r>
              <a:rPr lang="en-US"/>
              <a:t>to change with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4240</TotalTime>
  <Words>2739</Words>
  <Application>Microsoft Macintosh PowerPoint</Application>
  <PresentationFormat>On-screen Show (4:3)</PresentationFormat>
  <Paragraphs>696</Paragraphs>
  <Slides>68</Slides>
  <Notes>45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Blank Presentation</vt:lpstr>
      <vt:lpstr>ESE535: Electronic Design Automation</vt:lpstr>
      <vt:lpstr>Delay of Preclass</vt:lpstr>
      <vt:lpstr>Today</vt:lpstr>
      <vt:lpstr>Topological Worst-Case Delay</vt:lpstr>
      <vt:lpstr>Topological Worst-Case Delay</vt:lpstr>
      <vt:lpstr>Topological Worst-Case Delay</vt:lpstr>
      <vt:lpstr>False Paths</vt:lpstr>
      <vt:lpstr>What can we do?</vt:lpstr>
      <vt:lpstr>Alternately</vt:lpstr>
      <vt:lpstr>Controlling Inputs</vt:lpstr>
      <vt:lpstr>Static Sensitization</vt:lpstr>
      <vt:lpstr>Statically Sensitized Path</vt:lpstr>
      <vt:lpstr>Sufficiency</vt:lpstr>
      <vt:lpstr>Static Sensitization not Necessary</vt:lpstr>
      <vt:lpstr>Static Sensitization not Necessary</vt:lpstr>
      <vt:lpstr>Static Sensitization not Necessary</vt:lpstr>
      <vt:lpstr>Static Sensitization not Necessary</vt:lpstr>
      <vt:lpstr>Static Sensitization not Necessary</vt:lpstr>
      <vt:lpstr>Static Sensitization not Necessary</vt:lpstr>
      <vt:lpstr>Static Co-sensitization</vt:lpstr>
      <vt:lpstr>Necessary</vt:lpstr>
      <vt:lpstr>Static Co-sensitization</vt:lpstr>
      <vt:lpstr>Static Co-sensitization</vt:lpstr>
      <vt:lpstr>Transitions</vt:lpstr>
      <vt:lpstr>Cosensitization not Sufficient</vt:lpstr>
      <vt:lpstr>Combining</vt:lpstr>
      <vt:lpstr>Computing Delays</vt:lpstr>
      <vt:lpstr>Rules</vt:lpstr>
      <vt:lpstr>Example 1</vt:lpstr>
      <vt:lpstr>Example 2</vt:lpstr>
      <vt:lpstr>Example 2</vt:lpstr>
      <vt:lpstr>Now...</vt:lpstr>
      <vt:lpstr>Better Approach</vt:lpstr>
      <vt:lpstr>Delay Computation</vt:lpstr>
      <vt:lpstr>Search</vt:lpstr>
      <vt:lpstr>Picking next variable to set</vt:lpstr>
      <vt:lpstr>Example</vt:lpstr>
      <vt:lpstr>Example (goal g=1)</vt:lpstr>
      <vt:lpstr>Example (goal g=1)</vt:lpstr>
      <vt:lpstr>Example (goal g=1)</vt:lpstr>
      <vt:lpstr>Example (goal g=1)</vt:lpstr>
      <vt:lpstr>Example (goal g=1)</vt:lpstr>
      <vt:lpstr>For Timed Justification</vt:lpstr>
      <vt:lpstr>Delay Calculation</vt:lpstr>
      <vt:lpstr>Timed PODEM</vt:lpstr>
      <vt:lpstr>Example (goal g=1@3)</vt:lpstr>
      <vt:lpstr>Example (goal g=1@3)</vt:lpstr>
      <vt:lpstr>Example (goal g=1@3)</vt:lpstr>
      <vt:lpstr>Example</vt:lpstr>
      <vt:lpstr>Example (goal g=1@3)</vt:lpstr>
      <vt:lpstr>Example (goal g=0@3)</vt:lpstr>
      <vt:lpstr>Search</vt:lpstr>
      <vt:lpstr>Questions</vt:lpstr>
      <vt:lpstr>Speed Up</vt:lpstr>
      <vt:lpstr>Speed Up</vt:lpstr>
      <vt:lpstr>Basic Idea</vt:lpstr>
      <vt:lpstr>Timing Decomposition</vt:lpstr>
      <vt:lpstr>Delay Decompositions</vt:lpstr>
      <vt:lpstr>Delay Decompositions</vt:lpstr>
      <vt:lpstr>Speed Up</vt:lpstr>
      <vt:lpstr>Weighted Cut</vt:lpstr>
      <vt:lpstr>Weighing Benefit</vt:lpstr>
      <vt:lpstr>Weighing Benefit</vt:lpstr>
      <vt:lpstr>MinCut of Nodes</vt:lpstr>
      <vt:lpstr>MinCut of Nodes</vt:lpstr>
      <vt:lpstr>Speed Up (review)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56</cp:revision>
  <cp:lastPrinted>2015-04-20T12:02:52Z</cp:lastPrinted>
  <dcterms:created xsi:type="dcterms:W3CDTF">2015-04-20T12:01:34Z</dcterms:created>
  <dcterms:modified xsi:type="dcterms:W3CDTF">2015-04-20T12:02:56Z</dcterms:modified>
</cp:coreProperties>
</file>