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87" r:id="rId3"/>
    <p:sldId id="261" r:id="rId4"/>
    <p:sldId id="301" r:id="rId5"/>
    <p:sldId id="339" r:id="rId6"/>
    <p:sldId id="340" r:id="rId7"/>
    <p:sldId id="366" r:id="rId8"/>
    <p:sldId id="342" r:id="rId9"/>
    <p:sldId id="341" r:id="rId10"/>
    <p:sldId id="343" r:id="rId11"/>
    <p:sldId id="338" r:id="rId12"/>
    <p:sldId id="337" r:id="rId13"/>
    <p:sldId id="371" r:id="rId14"/>
    <p:sldId id="370" r:id="rId15"/>
    <p:sldId id="376" r:id="rId16"/>
    <p:sldId id="367" r:id="rId17"/>
    <p:sldId id="368" r:id="rId18"/>
    <p:sldId id="388" r:id="rId19"/>
    <p:sldId id="389" r:id="rId20"/>
    <p:sldId id="304" r:id="rId21"/>
    <p:sldId id="305" r:id="rId22"/>
    <p:sldId id="345" r:id="rId23"/>
    <p:sldId id="344" r:id="rId24"/>
    <p:sldId id="359" r:id="rId25"/>
    <p:sldId id="311" r:id="rId26"/>
    <p:sldId id="312" r:id="rId27"/>
    <p:sldId id="346" r:id="rId28"/>
    <p:sldId id="313" r:id="rId29"/>
    <p:sldId id="314" r:id="rId30"/>
    <p:sldId id="373" r:id="rId31"/>
    <p:sldId id="374" r:id="rId32"/>
    <p:sldId id="357" r:id="rId33"/>
    <p:sldId id="315" r:id="rId34"/>
    <p:sldId id="358" r:id="rId35"/>
    <p:sldId id="306" r:id="rId36"/>
    <p:sldId id="308" r:id="rId37"/>
    <p:sldId id="363" r:id="rId38"/>
    <p:sldId id="382" r:id="rId39"/>
    <p:sldId id="364" r:id="rId40"/>
    <p:sldId id="391" r:id="rId41"/>
    <p:sldId id="316" r:id="rId42"/>
    <p:sldId id="317" r:id="rId43"/>
    <p:sldId id="318" r:id="rId44"/>
    <p:sldId id="383" r:id="rId45"/>
    <p:sldId id="384" r:id="rId46"/>
    <p:sldId id="385" r:id="rId47"/>
    <p:sldId id="386" r:id="rId48"/>
    <p:sldId id="380" r:id="rId49"/>
    <p:sldId id="319" r:id="rId50"/>
    <p:sldId id="327" r:id="rId51"/>
    <p:sldId id="361" r:id="rId52"/>
    <p:sldId id="365" r:id="rId53"/>
    <p:sldId id="329" r:id="rId54"/>
    <p:sldId id="330" r:id="rId55"/>
    <p:sldId id="360" r:id="rId56"/>
    <p:sldId id="298" r:id="rId57"/>
    <p:sldId id="299" r:id="rId58"/>
    <p:sldId id="300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4617" autoAdjust="0"/>
  </p:normalViewPr>
  <p:slideViewPr>
    <p:cSldViewPr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22DD9-4816-E949-ABB0-E50A4F44D1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E2D15058-BED9-0A44-89B0-CB1EC2039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A60A-82AA-6D46-ACA1-7A5EFD45886D}" type="slidenum">
              <a:rPr lang="en-US"/>
              <a:pPr/>
              <a:t>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DBE60-114C-6B45-9329-433C110AF63E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8553E-E916-BF4D-B0BA-3845D7CB447A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4410-D34C-B249-80D8-01C9F8C5901C}" type="slidenum">
              <a:rPr lang="en-US"/>
              <a:pPr/>
              <a:t>20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508E6-9B20-E64A-91E1-B95AE408F10A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27AA5-C56B-6F47-B253-DBB27103011F}" type="slidenum">
              <a:rPr lang="en-US"/>
              <a:pPr/>
              <a:t>22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5646D-C7A9-8945-BAF0-010D94D63E36}" type="slidenum">
              <a:rPr lang="en-US"/>
              <a:pPr/>
              <a:t>23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5C438-39E9-C046-B13B-F6D20228C01B}" type="slidenum">
              <a:rPr lang="en-US"/>
              <a:pPr/>
              <a:t>24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4A300-0AF6-6F48-8807-B3461A7869E7}" type="slidenum">
              <a:rPr lang="en-US"/>
              <a:pPr/>
              <a:t>25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34DFC-FEFD-5B42-82F3-DB370ABC4519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55D34-84B3-4745-825D-4C40111628CA}" type="slidenum">
              <a:rPr lang="en-US"/>
              <a:pPr/>
              <a:t>27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28104-AEDA-5F46-AA00-859B712C37EF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3F5C3-CC97-5E4B-85A2-B100661EE594}" type="slidenum">
              <a:rPr lang="en-US"/>
              <a:pPr/>
              <a:t>28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DBA6E-CEF5-F540-B5E2-36857CBDE162}" type="slidenum">
              <a:rPr lang="en-US"/>
              <a:pPr/>
              <a:t>29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DBA6E-CEF5-F540-B5E2-36857CBDE162}" type="slidenum">
              <a:rPr lang="en-US"/>
              <a:pPr/>
              <a:t>31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4A119-ADC3-5B45-83E1-B89875AFE01B}" type="slidenum">
              <a:rPr lang="en-US"/>
              <a:pPr/>
              <a:t>32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41558-2BFD-F242-9558-52BEB5A3AEE4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A996B-6A87-EB41-B7B5-534ACC716DF1}" type="slidenum">
              <a:rPr lang="en-US"/>
              <a:pPr/>
              <a:t>34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E64C1-FE40-EF47-B5A4-73AAC1F97D27}" type="slidenum">
              <a:rPr lang="en-US"/>
              <a:pPr/>
              <a:t>35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A29BB-BAB6-F04D-A06E-21C5795492CB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A29BB-BAB6-F04D-A06E-21C5795492CB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A29BB-BAB6-F04D-A06E-21C5795492CB}" type="slidenum">
              <a:rPr lang="en-US"/>
              <a:pPr/>
              <a:t>38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2362-3AE2-F343-9D3D-47E574EACCF0}" type="slidenum">
              <a:rPr lang="en-US"/>
              <a:pPr/>
              <a:t>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7390F-6594-3942-B841-D90CF3798648}" type="slidenum">
              <a:rPr lang="en-US"/>
              <a:pPr/>
              <a:t>40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D0BE5-85BB-294A-BD4F-D80FAB136243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44B5D-6103-BE4B-89B3-38FB3F02AEE9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AF449-0106-B84C-8EC6-F41136AE5C41}" type="slidenum">
              <a:rPr lang="en-US"/>
              <a:pPr/>
              <a:t>43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1E504-AA65-C84F-9883-04D14A73AA5F}" type="slidenum">
              <a:rPr lang="en-US"/>
              <a:pPr/>
              <a:t>48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CD85B-CD36-D34D-A8B6-AB56C929DDD7}" type="slidenum">
              <a:rPr lang="en-US"/>
              <a:pPr/>
              <a:t>49</a:t>
            </a:fld>
            <a:endParaRPr lang="en-US"/>
          </a:p>
        </p:txBody>
      </p:sp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 eaLnBrk="1" hangingPunct="1"/>
            <a:fld id="{2211AFAD-BA6D-8345-9616-040FC75B330B}" type="slidenum">
              <a:rPr lang="en-US" sz="1300">
                <a:latin typeface="Arial" charset="0"/>
              </a:rPr>
              <a:pPr algn="r" defTabSz="966788" eaLnBrk="1" hangingPunct="1"/>
              <a:t>49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127BF-8B79-514A-8B7B-1BAFC8410DB2}" type="slidenum">
              <a:rPr lang="en-US"/>
              <a:pPr/>
              <a:t>50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755A2-E130-E440-95EB-B2F7D5F4FFB7}" type="slidenum">
              <a:rPr lang="en-US"/>
              <a:pPr/>
              <a:t>51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CD85B-CD36-D34D-A8B6-AB56C929DDD7}" type="slidenum">
              <a:rPr lang="en-US"/>
              <a:pPr/>
              <a:t>52</a:t>
            </a:fld>
            <a:endParaRPr lang="en-US"/>
          </a:p>
        </p:txBody>
      </p:sp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 eaLnBrk="1" hangingPunct="1"/>
            <a:fld id="{2211AFAD-BA6D-8345-9616-040FC75B330B}" type="slidenum">
              <a:rPr lang="en-US" sz="1300">
                <a:latin typeface="Arial" charset="0"/>
              </a:rPr>
              <a:pPr algn="r" defTabSz="966788" eaLnBrk="1" hangingPunct="1"/>
              <a:t>52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BEA18-5D8C-3B46-BB35-8E9B0B9542C5}" type="slidenum">
              <a:rPr lang="en-US"/>
              <a:pPr/>
              <a:t>53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5A451-C1FB-F44B-A71E-FCFF12B6EDF7}" type="slidenum">
              <a:rPr lang="en-US"/>
              <a:pPr/>
              <a:t>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AC2D7-D8DC-F044-AD74-D306FB0322AF}" type="slidenum">
              <a:rPr lang="en-US"/>
              <a:pPr/>
              <a:t>54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1B6EE-DBEE-4041-A586-3B279CDC2EC6}" type="slidenum">
              <a:rPr lang="en-US"/>
              <a:pPr/>
              <a:t>55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55389-19AE-FF46-B4E3-3604A7F5F417}" type="slidenum">
              <a:rPr lang="en-US"/>
              <a:pPr/>
              <a:t>56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B5027-BD94-EB4E-83B5-8A3C93AE9A30}" type="slidenum">
              <a:rPr lang="en-US"/>
              <a:pPr/>
              <a:t>57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8AAF-C2A1-F745-A3A3-B01D6A6A28D7}" type="slidenum">
              <a:rPr lang="en-US"/>
              <a:pPr/>
              <a:t>58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664E8-0BDF-6245-B34C-7E7094395A2C}" type="slidenum">
              <a:rPr lang="en-US"/>
              <a:pPr/>
              <a:t>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E4E96-86EE-2746-B55B-739A7E5815F3}" type="slidenum">
              <a:rPr lang="en-US"/>
              <a:pPr/>
              <a:t>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F03D6-73DE-294C-BC81-56E85461B0E3}" type="slidenum">
              <a:rPr lang="en-US"/>
              <a:pPr/>
              <a:t>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68FEF-376D-8F40-8541-0FF3A166C160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92510-D7BD-0149-9A10-D0AA15C509DC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34715D-AFBE-2D43-A543-B0D2D5589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89F8CE-1A81-4843-B69F-F188A1EE2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26222B-03BC-1F4E-B5AC-A45E8032F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783FD1E-817B-8A45-A268-5440C0B07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ADDF4-FF3F-654F-83A0-B4666985E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625EA5-67FA-2243-ACBF-FA1223BE3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431A4F-8941-9C43-BEDB-61338F0F8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BAAE7A-7120-6D4D-B8B6-AA0ABEBA8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A0D338-8C36-DA40-8893-3D61E4B70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BE57D4-EA95-594A-9FE9-A9CA2CAD5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1EE27F-B041-9A4D-8634-A7557D029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828DB8-7A7E-F442-A8F0-6B0217338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>Penn ESE535 Spring 2013 --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fld id="{3B2E92BF-92DF-DC47-9183-613E703A29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70E5-B386-ED47-A6FF-086114FF115D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/>
              <a:t>ESE535:</a:t>
            </a:r>
            <a:br>
              <a:rPr lang="en-US"/>
            </a:br>
            <a:r>
              <a:rPr lang="en-US"/>
              <a:t>Electronic Design Automation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/>
              <a:t>Day </a:t>
            </a:r>
            <a:r>
              <a:rPr lang="en-US" dirty="0" smtClean="0"/>
              <a:t>24:  </a:t>
            </a:r>
            <a:r>
              <a:rPr lang="en-US" dirty="0"/>
              <a:t>April</a:t>
            </a:r>
            <a:r>
              <a:rPr lang="en-US" dirty="0" smtClean="0"/>
              <a:t> 22, 2015</a:t>
            </a:r>
          </a:p>
          <a:p>
            <a:r>
              <a:rPr lang="en-US" dirty="0"/>
              <a:t>Statistical Static Timing Analysis</a:t>
            </a:r>
          </a:p>
        </p:txBody>
      </p:sp>
      <p:pic>
        <p:nvPicPr>
          <p:cNvPr id="2053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6038850"/>
            <a:ext cx="295275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9FAE-0C5B-A44D-8D57-43A84D35C126}" type="slidenum">
              <a:rPr lang="en-US"/>
              <a:pPr/>
              <a:t>10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65nm SRAM (PSM)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6858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88925" y="5881688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Source:</a:t>
            </a:r>
          </a:p>
          <a:p>
            <a:r>
              <a:rPr lang="en-US" sz="2000"/>
              <a:t>http://www.intel.com/technology/itj/2008/v12i2/5-design/figures/Figure_5_lg.gif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7536-1C39-8646-B713-6CCAD547A293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962400" cy="1143000"/>
          </a:xfrm>
        </p:spPr>
        <p:txBody>
          <a:bodyPr/>
          <a:lstStyle/>
          <a:p>
            <a:r>
              <a:rPr lang="en-US" sz="4000"/>
              <a:t>Statistical Dopant Placement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448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4691063" y="6400800"/>
            <a:ext cx="445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[Bernstein et al, IBM JRD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392F-FB44-D248-B882-F9684EDC291B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V</a:t>
            </a:r>
            <a:r>
              <a:rPr lang="en-US" baseline="-25000"/>
              <a:t>th</a:t>
            </a:r>
            <a:r>
              <a:rPr lang="en-US"/>
              <a:t> Variability @ 65nm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601662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4691063" y="6400800"/>
            <a:ext cx="445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[Bernstein et al, IBM JRD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Gaussian Distribution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907C-D651-EF4D-826B-71536765FC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6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061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019800"/>
            <a:ext cx="7421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From: http://</a:t>
            </a:r>
            <a:r>
              <a:rPr lang="en-US" sz="1800" dirty="0" err="1">
                <a:latin typeface="+mn-lt"/>
              </a:rPr>
              <a:t>en.wikipedia.org/wiki/File:Standard_deviation_diagram.svg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A3DE-A5B1-E549-B11B-FE2F96A4D5F5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ITRS </a:t>
            </a:r>
            <a:r>
              <a:rPr lang="en-US" dirty="0" smtClean="0"/>
              <a:t>2011 </a:t>
            </a:r>
            <a:r>
              <a:rPr lang="en-US" dirty="0" smtClean="0"/>
              <a:t>Variation (3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14600"/>
          <a:ext cx="8458199" cy="3261180"/>
        </p:xfrm>
        <a:graphic>
          <a:graphicData uri="http://schemas.openxmlformats.org/drawingml/2006/table">
            <a:tbl>
              <a:tblPr/>
              <a:tblGrid>
                <a:gridCol w="1904887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  <a:gridCol w="409582"/>
              </a:tblGrid>
              <a:tr h="348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DESN10   Design for Manufacturability Technology Requirements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686" marR="4686" marT="4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Year of Production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2025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Normalized mask cost from public and IDM data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4.9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6.4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8.4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11.0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14.4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18.8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24.6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32.1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?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?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  <a:r>
                        <a:rPr lang="en-US" sz="900" b="0" i="0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dd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variability:   % variability seen in on-chip circuits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3438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V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variability:   doping variability impact on V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(minimum size devices, memory)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V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variability:  includes all sources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79%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V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variability:  typical size logic devices, all sources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</a:tr>
              <a:tr h="1783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CD variability 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circuit performance variability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circuit comprising gates and wires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3438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circuit total power variability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circuit comprising gates and wires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3438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circuit leakage power variability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circuit comprising gates and wires </a:t>
                      </a:r>
                    </a:p>
                  </a:txBody>
                  <a:tcPr marL="4686" marR="4686" marT="4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126%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126%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126%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129%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129%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132%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141%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141%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145%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148%</a:t>
                      </a:r>
                    </a:p>
                  </a:txBody>
                  <a:tcPr marL="4686" marR="4686" marT="4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</a:t>
            </a:r>
            <a:r>
              <a:rPr lang="en-US" baseline="-25000" smtClean="0"/>
              <a:t>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physical effects impact V</a:t>
            </a:r>
            <a:r>
              <a:rPr lang="en-US" baseline="-25000" smtClean="0"/>
              <a:t>th</a:t>
            </a:r>
          </a:p>
          <a:p>
            <a:pPr lvl="1"/>
            <a:r>
              <a:rPr lang="en-US" smtClean="0"/>
              <a:t>Doping, dimensions, roughness</a:t>
            </a:r>
          </a:p>
          <a:p>
            <a:r>
              <a:rPr lang="en-US" smtClean="0"/>
              <a:t>Behavior highly dependent on V</a:t>
            </a:r>
            <a:r>
              <a:rPr lang="en-US" baseline="-25000" smtClean="0"/>
              <a:t>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574B-F4BA-AD4E-B740-9DBA79D7EF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1403350" y="3886200"/>
          <a:ext cx="6584950" cy="1379538"/>
        </p:xfrm>
        <a:graphic>
          <a:graphicData uri="http://schemas.openxmlformats.org/presentationml/2006/ole">
            <p:oleObj spid="_x0000_s324610" name="Equation" r:id="rId3" imgW="1879600" imgH="393700" progId="Equation.3">
              <p:embed/>
            </p:oleObj>
          </a:graphicData>
        </a:graphic>
      </p:graphicFrame>
      <p:graphicFrame>
        <p:nvGraphicFramePr>
          <p:cNvPr id="84995" name="Content Placeholder 5"/>
          <p:cNvGraphicFramePr>
            <a:graphicFrameLocks noChangeAspect="1"/>
          </p:cNvGraphicFramePr>
          <p:nvPr/>
        </p:nvGraphicFramePr>
        <p:xfrm>
          <a:off x="1582738" y="5410200"/>
          <a:ext cx="6435725" cy="1187450"/>
        </p:xfrm>
        <a:graphic>
          <a:graphicData uri="http://schemas.openxmlformats.org/presentationml/2006/ole">
            <p:oleObj spid="_x0000_s324611" name="Equation" r:id="rId4" imgW="26162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Performance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I</a:t>
            </a:r>
            <a:r>
              <a:rPr lang="en-US" baseline="-25000" dirty="0" smtClean="0">
                <a:sym typeface="Wingdings" charset="2"/>
              </a:rPr>
              <a:t>ds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Delay </a:t>
            </a:r>
            <a:r>
              <a:rPr lang="en-US" dirty="0" smtClean="0">
                <a:sym typeface="Wingdings" charset="2"/>
              </a:rPr>
              <a:t>(</a:t>
            </a:r>
            <a:r>
              <a:rPr lang="en-US" dirty="0" err="1" smtClean="0">
                <a:sym typeface="Wingdings" charset="2"/>
              </a:rPr>
              <a:t>C</a:t>
            </a:r>
            <a:r>
              <a:rPr lang="en-US" baseline="-25000" dirty="0" err="1" smtClean="0">
                <a:sym typeface="Wingdings" charset="2"/>
              </a:rPr>
              <a:t>load</a:t>
            </a:r>
            <a:r>
              <a:rPr lang="en-US" dirty="0" smtClean="0">
                <a:sym typeface="Wingdings" charset="2"/>
              </a:rPr>
              <a:t>/I</a:t>
            </a:r>
            <a:r>
              <a:rPr lang="en-US" baseline="-25000" dirty="0" smtClean="0">
                <a:sym typeface="Wingdings" charset="2"/>
              </a:rPr>
              <a:t>ds</a:t>
            </a:r>
            <a:r>
              <a:rPr lang="en-US" dirty="0" smtClean="0">
                <a:sym typeface="Wingdings" charset="2"/>
              </a:rPr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F613-7AEB-D048-8213-985DC63FCD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38735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895600"/>
            <a:ext cx="4237037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8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Impact of V</a:t>
            </a:r>
            <a:r>
              <a:rPr lang="en-US" baseline="-25000" smtClean="0"/>
              <a:t>th</a:t>
            </a:r>
            <a:r>
              <a:rPr lang="en-US" smtClean="0"/>
              <a:t> Variation</a:t>
            </a:r>
          </a:p>
        </p:txBody>
      </p:sp>
      <p:sp>
        <p:nvSpPr>
          <p:cNvPr id="46083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2DE2B-3A4C-D94A-AB4C-0673C3A94D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608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6548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Variation in Current FPGAs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A366-075E-4F24-9906-AAE327EA01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87186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943600"/>
            <a:ext cx="387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et al., FPGA2013]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Vdd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(Cyclone IV 60nm 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6826928" cy="457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2057400" y="6172200"/>
            <a:ext cx="6477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5943600"/>
            <a:ext cx="387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Gojman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et al., FPGA2013]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Delay </a:t>
            </a:r>
            <a:r>
              <a:rPr lang="en-US" dirty="0" err="1" smtClean="0">
                <a:solidFill>
                  <a:srgbClr val="FF6600"/>
                </a:solidFill>
              </a:rPr>
              <a:t>PDFs</a:t>
            </a:r>
            <a:r>
              <a:rPr lang="en-US" dirty="0" smtClean="0">
                <a:solidFill>
                  <a:srgbClr val="FF6600"/>
                </a:solidFill>
              </a:rPr>
              <a:t>? (2a)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318500" cy="3390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BD59-44AD-7243-B077-CDC8D26FBEEE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4820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548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Source: Noel Menezes, Intel ISPD2007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38D9-A19D-E24E-8A27-79C72CACBB0C}" type="slidenum">
              <a:rPr lang="en-US"/>
              <a:pPr/>
              <a:t>21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0188"/>
            <a:ext cx="80772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548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Source: Noel Menezes, Intel ISPD2007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10E7-1EEC-0149-B3DC-BDE23CCF66D7}" type="slidenum">
              <a:rPr lang="en-US"/>
              <a:pPr/>
              <a:t>22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 Way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Characterize gates by corner cases</a:t>
            </a:r>
          </a:p>
          <a:p>
            <a:pPr lvl="1"/>
            <a:r>
              <a:rPr lang="en-US" dirty="0"/>
              <a:t>Fast, nominal, slow</a:t>
            </a:r>
          </a:p>
          <a:p>
            <a:r>
              <a:rPr lang="en-US" dirty="0"/>
              <a:t>Add up corners to estimate </a:t>
            </a:r>
            <a:r>
              <a:rPr lang="en-US" dirty="0" smtClean="0"/>
              <a:t>range</a:t>
            </a:r>
          </a:p>
          <a:p>
            <a:endParaRPr lang="en-US" dirty="0" smtClean="0"/>
          </a:p>
          <a:p>
            <a:r>
              <a:rPr lang="en-US" dirty="0" err="1" smtClean="0"/>
              <a:t>Preclass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Slow corner: 1.1</a:t>
            </a:r>
          </a:p>
          <a:p>
            <a:pPr lvl="1"/>
            <a:r>
              <a:rPr lang="en-US" dirty="0" smtClean="0"/>
              <a:t>Nominal: 1.0</a:t>
            </a:r>
          </a:p>
          <a:p>
            <a:pPr lvl="1"/>
            <a:r>
              <a:rPr lang="en-US" dirty="0" smtClean="0"/>
              <a:t>Fast corner: 0.9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88AE-8993-A24D-9EBC-5C95CD04A678}" type="slidenum">
              <a:rPr lang="en-US"/>
              <a:pPr/>
              <a:t>23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Corners Misleading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73898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641725" y="6364288"/>
            <a:ext cx="453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[Orshansky+Keutzer DAC 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ECA1-C1BB-B04D-A12A-9267348B4A21}" type="slidenum">
              <a:rPr lang="en-US"/>
              <a:pPr/>
              <a:t>24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Parameteric Yield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V="1">
            <a:off x="2247900" y="2438400"/>
            <a:ext cx="0" cy="293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2247900" y="5370513"/>
            <a:ext cx="537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 rot="-5400000">
            <a:off x="820738" y="4184650"/>
            <a:ext cx="220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Probability Distribution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236788" y="5308600"/>
            <a:ext cx="703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Delay</a:t>
            </a: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V="1">
            <a:off x="4779963" y="3929063"/>
            <a:ext cx="0" cy="144145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Freeform 10"/>
          <p:cNvSpPr>
            <a:spLocks/>
          </p:cNvSpPr>
          <p:nvPr/>
        </p:nvSpPr>
        <p:spPr bwMode="auto">
          <a:xfrm>
            <a:off x="2305050" y="3925888"/>
            <a:ext cx="5086350" cy="1452562"/>
          </a:xfrm>
          <a:custGeom>
            <a:avLst/>
            <a:gdLst/>
            <a:ahLst/>
            <a:cxnLst>
              <a:cxn ang="0">
                <a:pos x="0" y="1394"/>
              </a:cxn>
              <a:cxn ang="0">
                <a:pos x="339" y="1336"/>
              </a:cxn>
              <a:cxn ang="0">
                <a:pos x="1155" y="1010"/>
              </a:cxn>
              <a:cxn ang="0">
                <a:pos x="1695" y="321"/>
              </a:cxn>
              <a:cxn ang="0">
                <a:pos x="2078" y="2"/>
              </a:cxn>
              <a:cxn ang="0">
                <a:pos x="2450" y="311"/>
              </a:cxn>
              <a:cxn ang="0">
                <a:pos x="3002" y="1106"/>
              </a:cxn>
              <a:cxn ang="0">
                <a:pos x="3810" y="1346"/>
              </a:cxn>
              <a:cxn ang="0">
                <a:pos x="4272" y="1394"/>
              </a:cxn>
            </a:cxnLst>
            <a:rect l="0" t="0" r="r" b="b"/>
            <a:pathLst>
              <a:path w="4272" h="1400">
                <a:moveTo>
                  <a:pt x="0" y="1394"/>
                </a:moveTo>
                <a:cubicBezTo>
                  <a:pt x="56" y="1384"/>
                  <a:pt x="147" y="1400"/>
                  <a:pt x="339" y="1336"/>
                </a:cubicBezTo>
                <a:cubicBezTo>
                  <a:pt x="531" y="1272"/>
                  <a:pt x="929" y="1179"/>
                  <a:pt x="1155" y="1010"/>
                </a:cubicBezTo>
                <a:cubicBezTo>
                  <a:pt x="1381" y="841"/>
                  <a:pt x="1541" y="489"/>
                  <a:pt x="1695" y="321"/>
                </a:cubicBezTo>
                <a:cubicBezTo>
                  <a:pt x="1849" y="153"/>
                  <a:pt x="1952" y="4"/>
                  <a:pt x="2078" y="2"/>
                </a:cubicBezTo>
                <a:cubicBezTo>
                  <a:pt x="2205" y="0"/>
                  <a:pt x="2296" y="127"/>
                  <a:pt x="2450" y="311"/>
                </a:cubicBezTo>
                <a:cubicBezTo>
                  <a:pt x="2604" y="495"/>
                  <a:pt x="2776" y="934"/>
                  <a:pt x="3002" y="1106"/>
                </a:cubicBezTo>
                <a:cubicBezTo>
                  <a:pt x="3228" y="1278"/>
                  <a:pt x="3598" y="1298"/>
                  <a:pt x="3810" y="1346"/>
                </a:cubicBezTo>
                <a:cubicBezTo>
                  <a:pt x="4022" y="1394"/>
                  <a:pt x="4147" y="1394"/>
                  <a:pt x="4272" y="139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6400800" y="32004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Discard</a:t>
            </a:r>
          </a:p>
        </p:txBody>
      </p:sp>
      <p:grpSp>
        <p:nvGrpSpPr>
          <p:cNvPr id="221207" name="Group 23"/>
          <p:cNvGrpSpPr>
            <a:grpSpLocks/>
          </p:cNvGrpSpPr>
          <p:nvPr/>
        </p:nvGrpSpPr>
        <p:grpSpPr bwMode="auto">
          <a:xfrm>
            <a:off x="2438400" y="3276600"/>
            <a:ext cx="1300163" cy="2743200"/>
            <a:chOff x="1536" y="2064"/>
            <a:chExt cx="819" cy="1728"/>
          </a:xfrm>
        </p:grpSpPr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2352" y="2112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03" name="Text Box 19"/>
            <p:cNvSpPr txBox="1">
              <a:spLocks noChangeArrowheads="1"/>
            </p:cNvSpPr>
            <p:nvPr/>
          </p:nvSpPr>
          <p:spPr bwMode="auto">
            <a:xfrm>
              <a:off x="1536" y="2064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Sell</a:t>
              </a:r>
            </a:p>
            <a:p>
              <a:r>
                <a:rPr lang="en-US"/>
                <a:t>Premium</a:t>
              </a:r>
            </a:p>
          </p:txBody>
        </p:sp>
      </p:grpSp>
      <p:grpSp>
        <p:nvGrpSpPr>
          <p:cNvPr id="221208" name="Group 24"/>
          <p:cNvGrpSpPr>
            <a:grpSpLocks/>
          </p:cNvGrpSpPr>
          <p:nvPr/>
        </p:nvGrpSpPr>
        <p:grpSpPr bwMode="auto">
          <a:xfrm>
            <a:off x="3794125" y="2860675"/>
            <a:ext cx="1181100" cy="3159125"/>
            <a:chOff x="2390" y="1802"/>
            <a:chExt cx="744" cy="1990"/>
          </a:xfrm>
        </p:grpSpPr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2976" y="2112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04" name="Text Box 20"/>
            <p:cNvSpPr txBox="1">
              <a:spLocks noChangeArrowheads="1"/>
            </p:cNvSpPr>
            <p:nvPr/>
          </p:nvSpPr>
          <p:spPr bwMode="auto">
            <a:xfrm>
              <a:off x="2390" y="1802"/>
              <a:ext cx="7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Sell</a:t>
              </a:r>
            </a:p>
            <a:p>
              <a:r>
                <a:rPr lang="en-US"/>
                <a:t>nominal</a:t>
              </a:r>
            </a:p>
          </p:txBody>
        </p:sp>
      </p:grpSp>
      <p:grpSp>
        <p:nvGrpSpPr>
          <p:cNvPr id="221209" name="Group 25"/>
          <p:cNvGrpSpPr>
            <a:grpSpLocks/>
          </p:cNvGrpSpPr>
          <p:nvPr/>
        </p:nvGrpSpPr>
        <p:grpSpPr bwMode="auto">
          <a:xfrm>
            <a:off x="5029200" y="2784475"/>
            <a:ext cx="990600" cy="3159125"/>
            <a:chOff x="3168" y="1754"/>
            <a:chExt cx="624" cy="1990"/>
          </a:xfrm>
        </p:grpSpPr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3792" y="2064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05" name="Text Box 21"/>
            <p:cNvSpPr txBox="1">
              <a:spLocks noChangeArrowheads="1"/>
            </p:cNvSpPr>
            <p:nvPr/>
          </p:nvSpPr>
          <p:spPr bwMode="auto">
            <a:xfrm>
              <a:off x="3168" y="1754"/>
              <a:ext cx="5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Sell</a:t>
              </a:r>
            </a:p>
            <a:p>
              <a:r>
                <a:rPr lang="en-US"/>
                <a:t>cheap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A5A-8999-2B40-B3BD-948743E4EBCB}" type="slidenum">
              <a:rPr lang="en-US"/>
              <a:pPr/>
              <a:t>25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/>
              <a:t>Phenomena 1: Path Averaging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</a:t>
            </a:r>
            <a:r>
              <a:rPr lang="en-US" baseline="-25000"/>
              <a:t>path</a:t>
            </a:r>
            <a:r>
              <a:rPr lang="en-US"/>
              <a:t> = t</a:t>
            </a:r>
            <a:r>
              <a:rPr lang="en-US" baseline="-25000"/>
              <a:t>0</a:t>
            </a:r>
            <a:r>
              <a:rPr lang="en-US"/>
              <a:t>+t</a:t>
            </a:r>
            <a:r>
              <a:rPr lang="en-US" baseline="-25000"/>
              <a:t>1</a:t>
            </a:r>
            <a:r>
              <a:rPr lang="en-US"/>
              <a:t>+t</a:t>
            </a:r>
            <a:r>
              <a:rPr lang="en-US" baseline="-25000"/>
              <a:t>2</a:t>
            </a:r>
            <a:r>
              <a:rPr lang="en-US"/>
              <a:t>+t</a:t>
            </a:r>
            <a:r>
              <a:rPr lang="en-US" baseline="-25000"/>
              <a:t>3</a:t>
            </a:r>
            <a:r>
              <a:rPr lang="en-US"/>
              <a:t>+…t</a:t>
            </a:r>
            <a:r>
              <a:rPr lang="en-US" baseline="-25000"/>
              <a:t>(d-1)</a:t>
            </a:r>
          </a:p>
          <a:p>
            <a:pPr>
              <a:lnSpc>
                <a:spcPct val="90000"/>
              </a:lnSpc>
            </a:pPr>
            <a:endParaRPr lang="en-US" baseline="-25000"/>
          </a:p>
          <a:p>
            <a:pPr>
              <a:lnSpc>
                <a:spcPct val="90000"/>
              </a:lnSpc>
            </a:pPr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– iid random variables </a:t>
            </a:r>
          </a:p>
          <a:p>
            <a:pPr lvl="1">
              <a:lnSpc>
                <a:spcPct val="90000"/>
              </a:lnSpc>
            </a:pPr>
            <a:r>
              <a:rPr lang="en-US"/>
              <a:t>Mean </a:t>
            </a:r>
            <a:r>
              <a:rPr lang="en-US">
                <a:latin typeface="Symbol" charset="2"/>
              </a:rPr>
              <a:t>t</a:t>
            </a:r>
          </a:p>
          <a:p>
            <a:pPr lvl="1">
              <a:lnSpc>
                <a:spcPct val="90000"/>
              </a:lnSpc>
            </a:pPr>
            <a:r>
              <a:rPr lang="en-US"/>
              <a:t>Variance </a:t>
            </a:r>
            <a:r>
              <a:rPr lang="en-US">
                <a:latin typeface="Symbol" charset="2"/>
              </a:rPr>
              <a:t>s</a:t>
            </a:r>
          </a:p>
          <a:p>
            <a:pPr lvl="1">
              <a:lnSpc>
                <a:spcPct val="90000"/>
              </a:lnSpc>
            </a:pPr>
            <a:endParaRPr lang="en-US">
              <a:latin typeface="Symbol" charset="2"/>
            </a:endParaRPr>
          </a:p>
          <a:p>
            <a:pPr>
              <a:lnSpc>
                <a:spcPct val="90000"/>
              </a:lnSpc>
            </a:pPr>
            <a:r>
              <a:rPr lang="en-US"/>
              <a:t>Tpath </a:t>
            </a:r>
          </a:p>
          <a:p>
            <a:pPr lvl="1">
              <a:lnSpc>
                <a:spcPct val="90000"/>
              </a:lnSpc>
            </a:pPr>
            <a:r>
              <a:rPr lang="en-US"/>
              <a:t>Mean d</a:t>
            </a:r>
            <a:r>
              <a:rPr lang="en-US">
                <a:ea typeface="Arial" charset="0"/>
                <a:cs typeface="Arial" charset="0"/>
              </a:rPr>
              <a:t>×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t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Arial" charset="0"/>
                <a:cs typeface="Arial" charset="0"/>
              </a:rPr>
              <a:t>Variance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 =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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d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×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s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52800"/>
            <a:ext cx="2590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20574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447800"/>
            <a:ext cx="2416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6259-8968-D749-90E5-06954CB62AF9}" type="slidenum">
              <a:rPr lang="en-US"/>
              <a:pPr/>
              <a:t>26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Paths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/>
              <a:t>T</a:t>
            </a:r>
            <a:r>
              <a:rPr lang="en-US" baseline="-25000"/>
              <a:t>path</a:t>
            </a:r>
            <a:r>
              <a:rPr lang="en-US"/>
              <a:t> = t</a:t>
            </a:r>
            <a:r>
              <a:rPr lang="en-US" baseline="-25000"/>
              <a:t>0</a:t>
            </a:r>
            <a:r>
              <a:rPr lang="en-US"/>
              <a:t>+t</a:t>
            </a:r>
            <a:r>
              <a:rPr lang="en-US" baseline="-25000"/>
              <a:t>1</a:t>
            </a:r>
            <a:r>
              <a:rPr lang="en-US"/>
              <a:t>+t</a:t>
            </a:r>
            <a:r>
              <a:rPr lang="en-US" baseline="-25000"/>
              <a:t>2</a:t>
            </a:r>
            <a:r>
              <a:rPr lang="en-US"/>
              <a:t>+t</a:t>
            </a:r>
            <a:r>
              <a:rPr lang="en-US" baseline="-25000"/>
              <a:t>3</a:t>
            </a:r>
            <a:r>
              <a:rPr lang="en-US"/>
              <a:t>+…t</a:t>
            </a:r>
            <a:r>
              <a:rPr lang="en-US" baseline="-25000"/>
              <a:t>(d-1)</a:t>
            </a:r>
          </a:p>
          <a:p>
            <a:r>
              <a:rPr lang="en-US"/>
              <a:t>T</a:t>
            </a:r>
            <a:r>
              <a:rPr lang="en-US" baseline="-25000"/>
              <a:t>path</a:t>
            </a:r>
            <a:r>
              <a:rPr lang="en-US"/>
              <a:t> </a:t>
            </a:r>
          </a:p>
          <a:p>
            <a:pPr lvl="1"/>
            <a:r>
              <a:rPr lang="en-US"/>
              <a:t>Mean d</a:t>
            </a:r>
            <a:r>
              <a:rPr lang="en-US">
                <a:ea typeface="Arial" charset="0"/>
                <a:cs typeface="Arial" charset="0"/>
              </a:rPr>
              <a:t>×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t</a:t>
            </a:r>
          </a:p>
          <a:p>
            <a:pPr lvl="1"/>
            <a:r>
              <a:rPr lang="en-US">
                <a:ea typeface="Arial" charset="0"/>
                <a:cs typeface="Arial" charset="0"/>
              </a:rPr>
              <a:t>Variance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 =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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d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×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s</a:t>
            </a:r>
          </a:p>
          <a:p>
            <a:r>
              <a:rPr lang="en-US">
                <a:ea typeface="Arial" charset="0"/>
                <a:cs typeface="Arial" charset="0"/>
                <a:sym typeface="Symbol" charset="2"/>
              </a:rPr>
              <a:t>3 sigma delay on path: </a:t>
            </a:r>
            <a:r>
              <a:rPr lang="en-US"/>
              <a:t>d</a:t>
            </a:r>
            <a:r>
              <a:rPr lang="en-US">
                <a:ea typeface="Arial" charset="0"/>
                <a:cs typeface="Arial" charset="0"/>
              </a:rPr>
              <a:t>×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t + 3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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d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×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s</a:t>
            </a:r>
          </a:p>
          <a:p>
            <a:pPr lvl="1"/>
            <a:r>
              <a:rPr lang="en-US">
                <a:ea typeface="Arial" charset="0"/>
                <a:cs typeface="Arial" charset="0"/>
                <a:sym typeface="Symbol" charset="2"/>
              </a:rPr>
              <a:t>Worst case per component would be:       </a:t>
            </a:r>
            <a:r>
              <a:rPr lang="en-US"/>
              <a:t>d</a:t>
            </a:r>
            <a:r>
              <a:rPr lang="en-US">
                <a:ea typeface="Arial" charset="0"/>
                <a:cs typeface="Arial" charset="0"/>
              </a:rPr>
              <a:t>×(</a:t>
            </a:r>
            <a:r>
              <a:rPr lang="en-US">
                <a:latin typeface="Symbol" charset="2"/>
                <a:ea typeface="Arial" charset="0"/>
                <a:cs typeface="Arial" charset="0"/>
              </a:rPr>
              <a:t>t+3 </a:t>
            </a:r>
            <a:r>
              <a:rPr lang="en-US">
                <a:latin typeface="Symbol" charset="2"/>
                <a:ea typeface="Arial" charset="0"/>
                <a:cs typeface="Arial" charset="0"/>
                <a:sym typeface="Symbol" charset="2"/>
              </a:rPr>
              <a:t>s)</a:t>
            </a:r>
          </a:p>
          <a:p>
            <a:pPr lvl="1"/>
            <a:r>
              <a:rPr lang="en-US">
                <a:solidFill>
                  <a:srgbClr val="FF0000"/>
                </a:solidFill>
                <a:ea typeface="Batang" pitchFamily="18" charset="-127"/>
                <a:cs typeface="Arial" charset="0"/>
                <a:sym typeface="Symbol" charset="2"/>
              </a:rPr>
              <a:t>Overestimate d vs. d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F4B72-83C1-8C47-9BE1-98AE644CB313}" type="slidenum">
              <a:rPr lang="en-US"/>
              <a:pPr/>
              <a:t>27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/>
              <a:t>SSTA vs. Corner Models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3657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STA with corners predicts 225ps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SSTA predicts 162ps at 3</a:t>
            </a:r>
            <a:r>
              <a:rPr lang="en-US" sz="2800" dirty="0">
                <a:latin typeface="Symbol" charset="2"/>
                <a:sym typeface="Symbol" charset="2"/>
              </a:rPr>
              <a:t>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SSTA reduces pessimism by 28%</a:t>
            </a:r>
          </a:p>
        </p:txBody>
      </p:sp>
      <p:pic>
        <p:nvPicPr>
          <p:cNvPr id="1935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825" y="1524000"/>
            <a:ext cx="571817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Text Box 6"/>
          <p:cNvSpPr txBox="1">
            <a:spLocks noChangeArrowheads="1"/>
          </p:cNvSpPr>
          <p:nvPr/>
        </p:nvSpPr>
        <p:spPr bwMode="auto">
          <a:xfrm>
            <a:off x="5638800" y="646112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Arial" charset="0"/>
              </a:rPr>
              <a:t>Source: IBM, TRCAD 2006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36525" y="5602288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[Slide composed </a:t>
            </a:r>
          </a:p>
          <a:p>
            <a:r>
              <a:rPr lang="en-US">
                <a:latin typeface="Arial" charset="0"/>
              </a:rPr>
              <a:t>  by Nikil Mehta]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A003-D95D-004A-B30F-6C52704CA914}" type="slidenum">
              <a:rPr lang="en-US"/>
              <a:pPr/>
              <a:t>28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Phenomena 2: Parallel Paths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Cycle time limited by slowest path</a:t>
            </a:r>
          </a:p>
          <a:p>
            <a:r>
              <a:rPr lang="en-US"/>
              <a:t>T</a:t>
            </a:r>
            <a:r>
              <a:rPr lang="en-US" baseline="-25000"/>
              <a:t>cycle</a:t>
            </a:r>
            <a:r>
              <a:rPr lang="en-US"/>
              <a:t> = max(T</a:t>
            </a:r>
            <a:r>
              <a:rPr lang="en-US" baseline="-25000"/>
              <a:t>p0</a:t>
            </a:r>
            <a:r>
              <a:rPr lang="en-US"/>
              <a:t>,T</a:t>
            </a:r>
            <a:r>
              <a:rPr lang="en-US" baseline="-25000"/>
              <a:t>p1</a:t>
            </a:r>
            <a:r>
              <a:rPr lang="en-US"/>
              <a:t>,T</a:t>
            </a:r>
            <a:r>
              <a:rPr lang="en-US" baseline="-25000"/>
              <a:t>p2</a:t>
            </a:r>
            <a:r>
              <a:rPr lang="en-US"/>
              <a:t>,…T</a:t>
            </a:r>
            <a:r>
              <a:rPr lang="en-US" baseline="-25000"/>
              <a:t>p(n-1)</a:t>
            </a:r>
            <a:r>
              <a:rPr lang="en-US"/>
              <a:t>)</a:t>
            </a:r>
          </a:p>
          <a:p>
            <a:r>
              <a:rPr lang="en-US"/>
              <a:t>P(T</a:t>
            </a:r>
            <a:r>
              <a:rPr lang="en-US" baseline="-25000"/>
              <a:t>cycle</a:t>
            </a:r>
            <a:r>
              <a:rPr lang="en-US"/>
              <a:t>&lt;T</a:t>
            </a:r>
            <a:r>
              <a:rPr lang="en-US" baseline="-25000"/>
              <a:t>0</a:t>
            </a:r>
            <a:r>
              <a:rPr lang="en-US"/>
              <a:t>) = P(T</a:t>
            </a:r>
            <a:r>
              <a:rPr lang="en-US" baseline="-25000"/>
              <a:t>p0</a:t>
            </a:r>
            <a:r>
              <a:rPr lang="en-US"/>
              <a:t>&lt;T</a:t>
            </a:r>
            <a:r>
              <a:rPr lang="en-US" baseline="-25000"/>
              <a:t>0</a:t>
            </a:r>
            <a:r>
              <a:rPr lang="en-US"/>
              <a:t>)</a:t>
            </a:r>
            <a:r>
              <a:rPr lang="en-US">
                <a:ea typeface="Arial" charset="0"/>
                <a:cs typeface="Arial" charset="0"/>
              </a:rPr>
              <a:t>×</a:t>
            </a:r>
            <a:r>
              <a:rPr lang="en-US"/>
              <a:t>P(T</a:t>
            </a:r>
            <a:r>
              <a:rPr lang="en-US" baseline="-25000"/>
              <a:t>p1</a:t>
            </a:r>
            <a:r>
              <a:rPr lang="en-US"/>
              <a:t>&lt;T</a:t>
            </a:r>
            <a:r>
              <a:rPr lang="en-US" baseline="-25000"/>
              <a:t>0</a:t>
            </a:r>
            <a:r>
              <a:rPr lang="en-US"/>
              <a:t>)…</a:t>
            </a:r>
          </a:p>
          <a:p>
            <a:r>
              <a:rPr lang="en-US"/>
              <a:t>                   = [P(T</a:t>
            </a:r>
            <a:r>
              <a:rPr lang="en-US" baseline="-25000"/>
              <a:t>p</a:t>
            </a:r>
            <a:r>
              <a:rPr lang="en-US"/>
              <a:t>&lt;T</a:t>
            </a:r>
            <a:r>
              <a:rPr lang="en-US" baseline="-25000"/>
              <a:t>0</a:t>
            </a:r>
            <a:r>
              <a:rPr lang="en-US"/>
              <a:t>)]</a:t>
            </a:r>
            <a:r>
              <a:rPr lang="en-US" baseline="30000"/>
              <a:t>n</a:t>
            </a:r>
          </a:p>
          <a:p>
            <a:r>
              <a:rPr lang="en-US"/>
              <a:t>0.5 = [P(T</a:t>
            </a:r>
            <a:r>
              <a:rPr lang="en-US" baseline="-25000"/>
              <a:t>p</a:t>
            </a:r>
            <a:r>
              <a:rPr lang="en-US"/>
              <a:t>&lt;T</a:t>
            </a:r>
            <a:r>
              <a:rPr lang="en-US" baseline="-25000"/>
              <a:t>50</a:t>
            </a:r>
            <a:r>
              <a:rPr lang="en-US"/>
              <a:t>)]</a:t>
            </a:r>
            <a:r>
              <a:rPr lang="en-US" baseline="30000"/>
              <a:t>n</a:t>
            </a:r>
          </a:p>
          <a:p>
            <a:r>
              <a:rPr lang="en-US"/>
              <a:t>P(T</a:t>
            </a:r>
            <a:r>
              <a:rPr lang="en-US" baseline="-25000"/>
              <a:t>p</a:t>
            </a:r>
            <a:r>
              <a:rPr lang="en-US"/>
              <a:t>&lt;T</a:t>
            </a:r>
            <a:r>
              <a:rPr lang="en-US" baseline="-25000"/>
              <a:t>50</a:t>
            </a:r>
            <a:r>
              <a:rPr lang="en-US"/>
              <a:t>) = (0.5)</a:t>
            </a:r>
            <a:r>
              <a:rPr lang="en-US" baseline="30000"/>
              <a:t>(1/n)</a:t>
            </a:r>
          </a:p>
          <a:p>
            <a:endParaRPr lang="en-US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2454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3CB5-9223-304A-B58C-8F83EE78B9D5}" type="slidenum">
              <a:rPr lang="en-US"/>
              <a:pPr/>
              <a:t>29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System Delay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P(T</a:t>
            </a:r>
            <a:r>
              <a:rPr lang="en-US" baseline="-25000" dirty="0" err="1"/>
              <a:t>p</a:t>
            </a:r>
            <a:r>
              <a:rPr lang="en-US" dirty="0"/>
              <a:t>&lt;T</a:t>
            </a:r>
            <a:r>
              <a:rPr lang="en-US" baseline="-25000" dirty="0"/>
              <a:t>50</a:t>
            </a:r>
            <a:r>
              <a:rPr lang="en-US" dirty="0"/>
              <a:t>) = (0.5)</a:t>
            </a:r>
            <a:r>
              <a:rPr lang="en-US" baseline="30000" dirty="0"/>
              <a:t>(1/n)</a:t>
            </a:r>
          </a:p>
          <a:p>
            <a:pPr lvl="1"/>
            <a:r>
              <a:rPr lang="en-US" dirty="0"/>
              <a:t>N=10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0.999999993</a:t>
            </a:r>
          </a:p>
          <a:p>
            <a:pPr lvl="2"/>
            <a:r>
              <a:rPr lang="en-US" dirty="0">
                <a:sym typeface="Wingdings" charset="2"/>
              </a:rPr>
              <a:t>1-7</a:t>
            </a:r>
            <a:r>
              <a:rPr lang="en-US" dirty="0">
                <a:ea typeface="Arial" charset="0"/>
                <a:cs typeface="Arial" charset="0"/>
                <a:sym typeface="Wingdings" charset="2"/>
              </a:rPr>
              <a:t>×</a:t>
            </a:r>
            <a:r>
              <a:rPr lang="en-US" dirty="0">
                <a:sym typeface="Wingdings" charset="2"/>
              </a:rPr>
              <a:t>10</a:t>
            </a:r>
            <a:r>
              <a:rPr lang="en-US" baseline="30000" dirty="0">
                <a:sym typeface="Wingdings" charset="2"/>
              </a:rPr>
              <a:t>-9</a:t>
            </a:r>
          </a:p>
          <a:p>
            <a:pPr lvl="1"/>
            <a:r>
              <a:rPr lang="en-US" dirty="0">
                <a:sym typeface="Wingdings" charset="2"/>
              </a:rPr>
              <a:t>N=10</a:t>
            </a:r>
            <a:r>
              <a:rPr lang="en-US" baseline="30000" dirty="0">
                <a:sym typeface="Wingdings" charset="2"/>
              </a:rPr>
              <a:t>10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0.99999999993</a:t>
            </a:r>
          </a:p>
          <a:p>
            <a:pPr lvl="2"/>
            <a:r>
              <a:rPr lang="en-US" dirty="0">
                <a:sym typeface="Wingdings" charset="2"/>
              </a:rPr>
              <a:t>1-7</a:t>
            </a:r>
            <a:r>
              <a:rPr lang="en-US" dirty="0">
                <a:ea typeface="Arial" charset="0"/>
                <a:cs typeface="Arial" charset="0"/>
                <a:sym typeface="Wingdings" charset="2"/>
              </a:rPr>
              <a:t>×</a:t>
            </a:r>
            <a:r>
              <a:rPr lang="en-US" dirty="0">
                <a:sym typeface="Wingdings" charset="2"/>
              </a:rPr>
              <a:t>10</a:t>
            </a:r>
            <a:r>
              <a:rPr lang="en-US" baseline="30000" dirty="0">
                <a:sym typeface="Wingdings" charset="2"/>
              </a:rPr>
              <a:t>-11</a:t>
            </a:r>
            <a:endParaRPr lang="en-US" dirty="0" smtClean="0">
              <a:sym typeface="Wingdings" charset="2"/>
            </a:endParaRPr>
          </a:p>
          <a:p>
            <a:endParaRPr lang="en-US" baseline="-25000" dirty="0" smtClean="0">
              <a:sym typeface="Wingdings" charset="2"/>
            </a:endParaRPr>
          </a:p>
          <a:p>
            <a:pPr lvl="1"/>
            <a:endParaRPr lang="en-US" dirty="0">
              <a:sym typeface="Wingdings" charset="2"/>
            </a:endParaRPr>
          </a:p>
        </p:txBody>
      </p:sp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5073650" y="0"/>
            <a:ext cx="4070350" cy="2438400"/>
            <a:chOff x="3196" y="96"/>
            <a:chExt cx="2564" cy="1536"/>
          </a:xfrm>
        </p:grpSpPr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 flipV="1">
              <a:off x="3413" y="178"/>
              <a:ext cx="0" cy="1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>
              <a:off x="3413" y="1447"/>
              <a:ext cx="2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5" name="Text Box 7"/>
            <p:cNvSpPr txBox="1">
              <a:spLocks noChangeArrowheads="1"/>
            </p:cNvSpPr>
            <p:nvPr/>
          </p:nvSpPr>
          <p:spPr bwMode="auto">
            <a:xfrm rot="-5400000">
              <a:off x="2608" y="684"/>
              <a:ext cx="13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Probability Distribution</a:t>
              </a:r>
            </a:p>
          </p:txBody>
        </p:sp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3408" y="1420"/>
              <a:ext cx="4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Delay</a:t>
              </a:r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 flipV="1">
              <a:off x="4519" y="823"/>
              <a:ext cx="0" cy="62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8" name="Freeform 10"/>
            <p:cNvSpPr>
              <a:spLocks/>
            </p:cNvSpPr>
            <p:nvPr/>
          </p:nvSpPr>
          <p:spPr bwMode="auto">
            <a:xfrm>
              <a:off x="3438" y="822"/>
              <a:ext cx="2222" cy="628"/>
            </a:xfrm>
            <a:custGeom>
              <a:avLst/>
              <a:gdLst/>
              <a:ahLst/>
              <a:cxnLst>
                <a:cxn ang="0">
                  <a:pos x="0" y="1394"/>
                </a:cxn>
                <a:cxn ang="0">
                  <a:pos x="339" y="1336"/>
                </a:cxn>
                <a:cxn ang="0">
                  <a:pos x="1155" y="1010"/>
                </a:cxn>
                <a:cxn ang="0">
                  <a:pos x="1695" y="321"/>
                </a:cxn>
                <a:cxn ang="0">
                  <a:pos x="2078" y="2"/>
                </a:cxn>
                <a:cxn ang="0">
                  <a:pos x="2450" y="311"/>
                </a:cxn>
                <a:cxn ang="0">
                  <a:pos x="3002" y="1106"/>
                </a:cxn>
                <a:cxn ang="0">
                  <a:pos x="3810" y="1346"/>
                </a:cxn>
                <a:cxn ang="0">
                  <a:pos x="4272" y="1394"/>
                </a:cxn>
              </a:cxnLst>
              <a:rect l="0" t="0" r="r" b="b"/>
              <a:pathLst>
                <a:path w="4272" h="1400">
                  <a:moveTo>
                    <a:pt x="0" y="1394"/>
                  </a:moveTo>
                  <a:cubicBezTo>
                    <a:pt x="56" y="1384"/>
                    <a:pt x="147" y="1400"/>
                    <a:pt x="339" y="1336"/>
                  </a:cubicBezTo>
                  <a:cubicBezTo>
                    <a:pt x="531" y="1272"/>
                    <a:pt x="929" y="1179"/>
                    <a:pt x="1155" y="1010"/>
                  </a:cubicBezTo>
                  <a:cubicBezTo>
                    <a:pt x="1381" y="841"/>
                    <a:pt x="1541" y="489"/>
                    <a:pt x="1695" y="321"/>
                  </a:cubicBezTo>
                  <a:cubicBezTo>
                    <a:pt x="1849" y="153"/>
                    <a:pt x="1952" y="4"/>
                    <a:pt x="2078" y="2"/>
                  </a:cubicBezTo>
                  <a:cubicBezTo>
                    <a:pt x="2205" y="0"/>
                    <a:pt x="2296" y="127"/>
                    <a:pt x="2450" y="311"/>
                  </a:cubicBezTo>
                  <a:cubicBezTo>
                    <a:pt x="2604" y="495"/>
                    <a:pt x="2776" y="934"/>
                    <a:pt x="3002" y="1106"/>
                  </a:cubicBezTo>
                  <a:cubicBezTo>
                    <a:pt x="3228" y="1278"/>
                    <a:pt x="3598" y="1298"/>
                    <a:pt x="3810" y="1346"/>
                  </a:cubicBezTo>
                  <a:cubicBezTo>
                    <a:pt x="4022" y="1394"/>
                    <a:pt x="4147" y="1394"/>
                    <a:pt x="4272" y="1394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9" name="AutoShape 11"/>
            <p:cNvSpPr>
              <a:spLocks noChangeArrowheads="1"/>
            </p:cNvSpPr>
            <p:nvPr/>
          </p:nvSpPr>
          <p:spPr bwMode="auto">
            <a:xfrm>
              <a:off x="5040" y="1344"/>
              <a:ext cx="576" cy="96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EDBA-92F5-F14E-81C7-9917670CD340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495800"/>
          </a:xfrm>
        </p:spPr>
        <p:txBody>
          <a:bodyPr/>
          <a:lstStyle/>
          <a:p>
            <a:r>
              <a:rPr lang="en-US" dirty="0"/>
              <a:t>Sources of Variation</a:t>
            </a:r>
          </a:p>
          <a:p>
            <a:r>
              <a:rPr lang="en-US" dirty="0"/>
              <a:t>Limits of Worst Case</a:t>
            </a:r>
          </a:p>
          <a:p>
            <a:r>
              <a:rPr lang="en-US" dirty="0"/>
              <a:t>Optimization for Parametric Yield</a:t>
            </a:r>
          </a:p>
          <a:p>
            <a:r>
              <a:rPr lang="en-US" dirty="0"/>
              <a:t>Statistical Analysis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Behavioral </a:t>
              </a:r>
            </a:p>
            <a:p>
              <a:pPr algn="ctr"/>
              <a:r>
                <a:rPr lang="en-US">
                  <a:ea typeface="Arial" charset="0"/>
                  <a:cs typeface="Arial" charset="0"/>
                </a:rPr>
                <a:t>(C, MATLAB, …)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RTL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Gate Netlist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Layout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ea typeface="Arial" charset="0"/>
                  <a:cs typeface="Arial" charset="0"/>
                </a:rPr>
                <a:t>Masks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ea typeface="Arial" charset="0"/>
                  <a:cs typeface="Arial" charset="0"/>
                </a:rPr>
                <a:t>Arch. Select</a:t>
              </a:r>
            </a:p>
            <a:p>
              <a:r>
                <a:rPr lang="en-US" sz="2000">
                  <a:ea typeface="Arial" charset="0"/>
                  <a:cs typeface="Arial" charset="0"/>
                </a:rPr>
                <a:t>Schedule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8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Arial" charset="0"/>
                  <a:cs typeface="Arial" charset="0"/>
                </a:rPr>
                <a:t>FSM assign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ea typeface="Arial" charset="0"/>
                  <a:cs typeface="Arial" charset="0"/>
                </a:rPr>
                <a:t>Two-</a:t>
              </a:r>
              <a:r>
                <a:rPr lang="en-US" sz="2000" dirty="0" smtClean="0">
                  <a:solidFill>
                    <a:schemeClr val="tx2"/>
                  </a:solidFill>
                  <a:ea typeface="Arial" charset="0"/>
                  <a:cs typeface="Arial" charset="0"/>
                </a:rPr>
                <a:t>level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Multilevel opt.</a:t>
              </a:r>
            </a:p>
            <a:p>
              <a:r>
                <a:rPr lang="en-US" sz="2000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Covering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Retiming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ea typeface="Arial" charset="0"/>
                  <a:cs typeface="Arial" charset="0"/>
                </a:rPr>
                <a:t>Placement</a:t>
              </a:r>
            </a:p>
            <a:p>
              <a:r>
                <a:rPr lang="en-US" sz="2000" dirty="0">
                  <a:ea typeface="Arial" charset="0"/>
                  <a:cs typeface="Arial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Gaussian Distribution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907C-D651-EF4D-826B-71536765FC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16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061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019800"/>
            <a:ext cx="7421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From: http://</a:t>
            </a:r>
            <a:r>
              <a:rPr lang="en-US" sz="1800" dirty="0" err="1">
                <a:latin typeface="+mn-lt"/>
              </a:rPr>
              <a:t>en.wikipedia.org/wiki/File:Standard_deviation_diagram.svg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3CB5-9223-304A-B58C-8F83EE78B9D5}" type="slidenum">
              <a:rPr lang="en-US"/>
              <a:pPr/>
              <a:t>31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System Delay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P(T</a:t>
            </a:r>
            <a:r>
              <a:rPr lang="en-US" baseline="-25000"/>
              <a:t>p</a:t>
            </a:r>
            <a:r>
              <a:rPr lang="en-US"/>
              <a:t>&lt;T</a:t>
            </a:r>
            <a:r>
              <a:rPr lang="en-US" baseline="-25000"/>
              <a:t>50</a:t>
            </a:r>
            <a:r>
              <a:rPr lang="en-US"/>
              <a:t>) = (0.5)</a:t>
            </a:r>
            <a:r>
              <a:rPr lang="en-US" baseline="30000"/>
              <a:t>(1/n)</a:t>
            </a:r>
          </a:p>
          <a:p>
            <a:pPr lvl="1"/>
            <a:r>
              <a:rPr lang="en-US"/>
              <a:t>N=10</a:t>
            </a:r>
            <a:r>
              <a:rPr lang="en-US" baseline="30000"/>
              <a:t>8</a:t>
            </a:r>
            <a:r>
              <a:rPr lang="en-US"/>
              <a:t> </a:t>
            </a:r>
            <a:r>
              <a:rPr lang="en-US">
                <a:sym typeface="Wingdings" charset="2"/>
              </a:rPr>
              <a:t> 0.999999993</a:t>
            </a:r>
          </a:p>
          <a:p>
            <a:pPr lvl="2"/>
            <a:r>
              <a:rPr lang="en-US">
                <a:sym typeface="Wingdings" charset="2"/>
              </a:rPr>
              <a:t>1-7</a:t>
            </a:r>
            <a:r>
              <a:rPr lang="en-US">
                <a:ea typeface="Arial" charset="0"/>
                <a:cs typeface="Arial" charset="0"/>
                <a:sym typeface="Wingdings" charset="2"/>
              </a:rPr>
              <a:t>×</a:t>
            </a:r>
            <a:r>
              <a:rPr lang="en-US">
                <a:sym typeface="Wingdings" charset="2"/>
              </a:rPr>
              <a:t>10</a:t>
            </a:r>
            <a:r>
              <a:rPr lang="en-US" baseline="30000">
                <a:sym typeface="Wingdings" charset="2"/>
              </a:rPr>
              <a:t>-9</a:t>
            </a:r>
          </a:p>
          <a:p>
            <a:pPr lvl="1"/>
            <a:r>
              <a:rPr lang="en-US">
                <a:sym typeface="Wingdings" charset="2"/>
              </a:rPr>
              <a:t>N=10</a:t>
            </a:r>
            <a:r>
              <a:rPr lang="en-US" baseline="30000">
                <a:sym typeface="Wingdings" charset="2"/>
              </a:rPr>
              <a:t>10 </a:t>
            </a:r>
            <a:r>
              <a:rPr lang="en-US">
                <a:sym typeface="Wingdings" charset="2"/>
              </a:rPr>
              <a:t> 0.99999999993</a:t>
            </a:r>
          </a:p>
          <a:p>
            <a:pPr lvl="2"/>
            <a:r>
              <a:rPr lang="en-US">
                <a:sym typeface="Wingdings" charset="2"/>
              </a:rPr>
              <a:t>1-7</a:t>
            </a:r>
            <a:r>
              <a:rPr lang="en-US">
                <a:ea typeface="Arial" charset="0"/>
                <a:cs typeface="Arial" charset="0"/>
                <a:sym typeface="Wingdings" charset="2"/>
              </a:rPr>
              <a:t>×</a:t>
            </a:r>
            <a:r>
              <a:rPr lang="en-US">
                <a:sym typeface="Wingdings" charset="2"/>
              </a:rPr>
              <a:t>10</a:t>
            </a:r>
            <a:r>
              <a:rPr lang="en-US" baseline="30000">
                <a:sym typeface="Wingdings" charset="2"/>
              </a:rPr>
              <a:t>-11</a:t>
            </a:r>
            <a:endParaRPr lang="en-US">
              <a:sym typeface="Wingdings" charset="2"/>
            </a:endParaRPr>
          </a:p>
          <a:p>
            <a:r>
              <a:rPr lang="en-US">
                <a:sym typeface="Wingdings" charset="2"/>
              </a:rPr>
              <a:t>For 50% yield want</a:t>
            </a:r>
          </a:p>
          <a:p>
            <a:pPr lvl="1"/>
            <a:r>
              <a:rPr lang="en-US">
                <a:sym typeface="Wingdings" charset="2"/>
              </a:rPr>
              <a:t>6 to 7 </a:t>
            </a:r>
            <a:r>
              <a:rPr lang="en-US">
                <a:latin typeface="Symbol" charset="2"/>
                <a:sym typeface="Wingdings" charset="2"/>
              </a:rPr>
              <a:t>s</a:t>
            </a:r>
          </a:p>
          <a:p>
            <a:pPr lvl="1"/>
            <a:r>
              <a:rPr lang="en-US">
                <a:sym typeface="Wingdings" charset="2"/>
              </a:rPr>
              <a:t>T</a:t>
            </a:r>
            <a:r>
              <a:rPr lang="en-US" baseline="-25000">
                <a:sym typeface="Wingdings" charset="2"/>
              </a:rPr>
              <a:t>50</a:t>
            </a:r>
            <a:r>
              <a:rPr lang="en-US">
                <a:sym typeface="Wingdings" charset="2"/>
              </a:rPr>
              <a:t>=T</a:t>
            </a:r>
            <a:r>
              <a:rPr lang="en-US" baseline="-25000">
                <a:sym typeface="Wingdings" charset="2"/>
              </a:rPr>
              <a:t>mean</a:t>
            </a:r>
            <a:r>
              <a:rPr lang="en-US">
                <a:sym typeface="Wingdings" charset="2"/>
              </a:rPr>
              <a:t>+7</a:t>
            </a:r>
            <a:r>
              <a:rPr lang="en-US">
                <a:latin typeface="Symbol" charset="2"/>
                <a:sym typeface="Wingdings" charset="2"/>
              </a:rPr>
              <a:t>s</a:t>
            </a:r>
            <a:r>
              <a:rPr lang="en-US" baseline="-25000">
                <a:sym typeface="Wingdings" charset="2"/>
              </a:rPr>
              <a:t>path</a:t>
            </a:r>
          </a:p>
          <a:p>
            <a:pPr lvl="1"/>
            <a:endParaRPr lang="en-US">
              <a:sym typeface="Wingdings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3650" y="0"/>
            <a:ext cx="4070350" cy="2438400"/>
            <a:chOff x="3196" y="96"/>
            <a:chExt cx="2564" cy="1536"/>
          </a:xfrm>
        </p:grpSpPr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 flipV="1">
              <a:off x="3413" y="178"/>
              <a:ext cx="0" cy="1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>
              <a:off x="3413" y="1447"/>
              <a:ext cx="2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5" name="Text Box 7"/>
            <p:cNvSpPr txBox="1">
              <a:spLocks noChangeArrowheads="1"/>
            </p:cNvSpPr>
            <p:nvPr/>
          </p:nvSpPr>
          <p:spPr bwMode="auto">
            <a:xfrm rot="-5400000">
              <a:off x="2608" y="684"/>
              <a:ext cx="13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Probability Distribution</a:t>
              </a:r>
            </a:p>
          </p:txBody>
        </p:sp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3408" y="1420"/>
              <a:ext cx="4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Delay</a:t>
              </a:r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 flipV="1">
              <a:off x="4519" y="823"/>
              <a:ext cx="0" cy="62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8" name="Freeform 10"/>
            <p:cNvSpPr>
              <a:spLocks/>
            </p:cNvSpPr>
            <p:nvPr/>
          </p:nvSpPr>
          <p:spPr bwMode="auto">
            <a:xfrm>
              <a:off x="3438" y="822"/>
              <a:ext cx="2222" cy="628"/>
            </a:xfrm>
            <a:custGeom>
              <a:avLst/>
              <a:gdLst/>
              <a:ahLst/>
              <a:cxnLst>
                <a:cxn ang="0">
                  <a:pos x="0" y="1394"/>
                </a:cxn>
                <a:cxn ang="0">
                  <a:pos x="339" y="1336"/>
                </a:cxn>
                <a:cxn ang="0">
                  <a:pos x="1155" y="1010"/>
                </a:cxn>
                <a:cxn ang="0">
                  <a:pos x="1695" y="321"/>
                </a:cxn>
                <a:cxn ang="0">
                  <a:pos x="2078" y="2"/>
                </a:cxn>
                <a:cxn ang="0">
                  <a:pos x="2450" y="311"/>
                </a:cxn>
                <a:cxn ang="0">
                  <a:pos x="3002" y="1106"/>
                </a:cxn>
                <a:cxn ang="0">
                  <a:pos x="3810" y="1346"/>
                </a:cxn>
                <a:cxn ang="0">
                  <a:pos x="4272" y="1394"/>
                </a:cxn>
              </a:cxnLst>
              <a:rect l="0" t="0" r="r" b="b"/>
              <a:pathLst>
                <a:path w="4272" h="1400">
                  <a:moveTo>
                    <a:pt x="0" y="1394"/>
                  </a:moveTo>
                  <a:cubicBezTo>
                    <a:pt x="56" y="1384"/>
                    <a:pt x="147" y="1400"/>
                    <a:pt x="339" y="1336"/>
                  </a:cubicBezTo>
                  <a:cubicBezTo>
                    <a:pt x="531" y="1272"/>
                    <a:pt x="929" y="1179"/>
                    <a:pt x="1155" y="1010"/>
                  </a:cubicBezTo>
                  <a:cubicBezTo>
                    <a:pt x="1381" y="841"/>
                    <a:pt x="1541" y="489"/>
                    <a:pt x="1695" y="321"/>
                  </a:cubicBezTo>
                  <a:cubicBezTo>
                    <a:pt x="1849" y="153"/>
                    <a:pt x="1952" y="4"/>
                    <a:pt x="2078" y="2"/>
                  </a:cubicBezTo>
                  <a:cubicBezTo>
                    <a:pt x="2205" y="0"/>
                    <a:pt x="2296" y="127"/>
                    <a:pt x="2450" y="311"/>
                  </a:cubicBezTo>
                  <a:cubicBezTo>
                    <a:pt x="2604" y="495"/>
                    <a:pt x="2776" y="934"/>
                    <a:pt x="3002" y="1106"/>
                  </a:cubicBezTo>
                  <a:cubicBezTo>
                    <a:pt x="3228" y="1278"/>
                    <a:pt x="3598" y="1298"/>
                    <a:pt x="3810" y="1346"/>
                  </a:cubicBezTo>
                  <a:cubicBezTo>
                    <a:pt x="4022" y="1394"/>
                    <a:pt x="4147" y="1394"/>
                    <a:pt x="4272" y="1394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9" name="AutoShape 11"/>
            <p:cNvSpPr>
              <a:spLocks noChangeArrowheads="1"/>
            </p:cNvSpPr>
            <p:nvPr/>
          </p:nvSpPr>
          <p:spPr bwMode="auto">
            <a:xfrm>
              <a:off x="5040" y="1344"/>
              <a:ext cx="576" cy="96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AD96-8429-8547-B040-900280CC25AB}" type="slidenum">
              <a:rPr lang="en-US"/>
              <a:pPr/>
              <a:t>32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System Delay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3058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5B04-9F77-5849-B2D1-6CA0C85F297B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System Delay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00113"/>
            <a:ext cx="80772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F55D-5524-D940-A11F-E0CB7D0CFA6D}" type="slidenum">
              <a:rPr lang="en-US"/>
              <a:pPr/>
              <a:t>34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Corners Misleading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73898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657600" y="6400800"/>
            <a:ext cx="453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Orshansky+Keutzer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DAC 2002]</a:t>
            </a:r>
          </a:p>
        </p:txBody>
      </p:sp>
      <p:grpSp>
        <p:nvGrpSpPr>
          <p:cNvPr id="219146" name="Group 10"/>
          <p:cNvGrpSpPr>
            <a:grpSpLocks/>
          </p:cNvGrpSpPr>
          <p:nvPr/>
        </p:nvGrpSpPr>
        <p:grpSpPr bwMode="auto">
          <a:xfrm>
            <a:off x="3048000" y="1676400"/>
            <a:ext cx="3135313" cy="4684713"/>
            <a:chOff x="1920" y="1033"/>
            <a:chExt cx="1975" cy="2951"/>
          </a:xfrm>
        </p:grpSpPr>
        <p:sp>
          <p:nvSpPr>
            <p:cNvPr id="219142" name="Oval 6"/>
            <p:cNvSpPr>
              <a:spLocks noChangeArrowheads="1"/>
            </p:cNvSpPr>
            <p:nvPr/>
          </p:nvSpPr>
          <p:spPr bwMode="auto">
            <a:xfrm>
              <a:off x="1920" y="1344"/>
              <a:ext cx="1152" cy="26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4" name="Text Box 8"/>
            <p:cNvSpPr txBox="1">
              <a:spLocks noChangeArrowheads="1"/>
            </p:cNvSpPr>
            <p:nvPr/>
          </p:nvSpPr>
          <p:spPr bwMode="auto">
            <a:xfrm>
              <a:off x="2582" y="1033"/>
              <a:ext cx="1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Phenomena 2</a:t>
              </a:r>
            </a:p>
          </p:txBody>
        </p:sp>
      </p:grpSp>
      <p:grpSp>
        <p:nvGrpSpPr>
          <p:cNvPr id="219147" name="Group 11"/>
          <p:cNvGrpSpPr>
            <a:grpSpLocks/>
          </p:cNvGrpSpPr>
          <p:nvPr/>
        </p:nvGrpSpPr>
        <p:grpSpPr bwMode="auto">
          <a:xfrm>
            <a:off x="5105400" y="2286000"/>
            <a:ext cx="3532188" cy="4191000"/>
            <a:chOff x="3216" y="1440"/>
            <a:chExt cx="2225" cy="2640"/>
          </a:xfrm>
        </p:grpSpPr>
        <p:sp>
          <p:nvSpPr>
            <p:cNvPr id="219143" name="Oval 7"/>
            <p:cNvSpPr>
              <a:spLocks noChangeArrowheads="1"/>
            </p:cNvSpPr>
            <p:nvPr/>
          </p:nvSpPr>
          <p:spPr bwMode="auto">
            <a:xfrm>
              <a:off x="3216" y="1440"/>
              <a:ext cx="960" cy="26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45" name="Text Box 9"/>
            <p:cNvSpPr txBox="1">
              <a:spLocks noChangeArrowheads="1"/>
            </p:cNvSpPr>
            <p:nvPr/>
          </p:nvSpPr>
          <p:spPr bwMode="auto">
            <a:xfrm>
              <a:off x="4128" y="1968"/>
              <a:ext cx="1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Phenomena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BC-0D95-9140-8F28-D847265FBC8C}" type="slidenum">
              <a:rPr lang="en-US"/>
              <a:pPr/>
              <a:t>35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4963"/>
            <a:ext cx="8001000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276600" y="5867400"/>
            <a:ext cx="548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Source: Noel Menezes, Intel ISPD2007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3B4-6C0B-4044-977D-F1FB36C9259E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does worst-case mislead?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 with worst-case says these are equivalent: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797083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3B4-6C0B-4044-977D-F1FB36C9259E}" type="slidenum">
              <a:rPr lang="en-US"/>
              <a:pPr/>
              <a:t>37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But does worst-case mislead?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STA Worst case delay for this?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115300" cy="417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3B4-6C0B-4044-977D-F1FB36C9259E}" type="slidenum">
              <a:rPr lang="en-US"/>
              <a:pPr/>
              <a:t>38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But does worst-case mislead?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STA Worst case delay for this?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19095" y="1762505"/>
            <a:ext cx="466801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Does Worst-Case Mislead?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276600" cy="4114800"/>
          </a:xfrm>
        </p:spPr>
        <p:txBody>
          <a:bodyPr/>
          <a:lstStyle/>
          <a:p>
            <a:r>
              <a:rPr lang="en-US" dirty="0" smtClean="0"/>
              <a:t>Delay of </a:t>
            </a:r>
            <a:br>
              <a:rPr lang="en-US" dirty="0" smtClean="0"/>
            </a:br>
            <a:r>
              <a:rPr lang="en-US" dirty="0" smtClean="0"/>
              <a:t>off-critical path may matter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Best case delay of critical path?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Wost</a:t>
            </a:r>
            <a:r>
              <a:rPr lang="en-US" dirty="0" smtClean="0">
                <a:solidFill>
                  <a:srgbClr val="FF6600"/>
                </a:solidFill>
              </a:rPr>
              <a:t>-case delay of non-critical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22" y="914400"/>
            <a:ext cx="485428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457D-91AA-7C41-853B-84A50A8E6CA1}" type="slidenum">
              <a:rPr lang="en-US"/>
              <a:pPr/>
              <a:t>4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Central Problem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114800"/>
          </a:xfrm>
        </p:spPr>
        <p:txBody>
          <a:bodyPr/>
          <a:lstStyle/>
          <a:p>
            <a:r>
              <a:rPr lang="en-US"/>
              <a:t>As our devices approach the atomic scale, we must deal with statistical effects governing the placement and behavior of individual atoms and electrons.</a:t>
            </a:r>
          </a:p>
          <a:p>
            <a:endParaRPr lang="en-US"/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228600" y="3886200"/>
            <a:ext cx="4106863" cy="2568575"/>
            <a:chOff x="2995" y="2543"/>
            <a:chExt cx="2587" cy="1618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2995" y="2543"/>
              <a:ext cx="2587" cy="16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3502" y="3367"/>
              <a:ext cx="20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3502" y="3015"/>
              <a:ext cx="20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3502" y="2663"/>
              <a:ext cx="20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3502" y="2663"/>
              <a:ext cx="1" cy="10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3502" y="3719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3502" y="3615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3502" y="355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3502" y="3507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502" y="3472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502" y="3445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502" y="3422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3502" y="3402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3502" y="338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3502" y="3367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502" y="326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502" y="3201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>
              <a:off x="3502" y="3155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>
              <a:off x="3502" y="3120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3502" y="309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3502" y="3070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0" name="Line 26"/>
            <p:cNvSpPr>
              <a:spLocks noChangeShapeType="1"/>
            </p:cNvSpPr>
            <p:nvPr/>
          </p:nvSpPr>
          <p:spPr bwMode="auto">
            <a:xfrm>
              <a:off x="3502" y="3050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1" name="Line 27"/>
            <p:cNvSpPr>
              <a:spLocks noChangeShapeType="1"/>
            </p:cNvSpPr>
            <p:nvPr/>
          </p:nvSpPr>
          <p:spPr bwMode="auto">
            <a:xfrm>
              <a:off x="3502" y="3031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2" name="Line 28"/>
            <p:cNvSpPr>
              <a:spLocks noChangeShapeType="1"/>
            </p:cNvSpPr>
            <p:nvPr/>
          </p:nvSpPr>
          <p:spPr bwMode="auto">
            <a:xfrm>
              <a:off x="3502" y="3015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3" name="Line 29"/>
            <p:cNvSpPr>
              <a:spLocks noChangeShapeType="1"/>
            </p:cNvSpPr>
            <p:nvPr/>
          </p:nvSpPr>
          <p:spPr bwMode="auto">
            <a:xfrm>
              <a:off x="3502" y="2911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>
              <a:off x="3502" y="2849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>
              <a:off x="3502" y="280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>
              <a:off x="3502" y="2768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>
              <a:off x="3502" y="2741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8" name="Line 34"/>
            <p:cNvSpPr>
              <a:spLocks noChangeShapeType="1"/>
            </p:cNvSpPr>
            <p:nvPr/>
          </p:nvSpPr>
          <p:spPr bwMode="auto">
            <a:xfrm>
              <a:off x="3502" y="2717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>
              <a:off x="3502" y="2698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3502" y="2679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1" name="Line 37"/>
            <p:cNvSpPr>
              <a:spLocks noChangeShapeType="1"/>
            </p:cNvSpPr>
            <p:nvPr/>
          </p:nvSpPr>
          <p:spPr bwMode="auto">
            <a:xfrm>
              <a:off x="3502" y="2663"/>
              <a:ext cx="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2" name="Line 38"/>
            <p:cNvSpPr>
              <a:spLocks noChangeShapeType="1"/>
            </p:cNvSpPr>
            <p:nvPr/>
          </p:nvSpPr>
          <p:spPr bwMode="auto">
            <a:xfrm>
              <a:off x="3502" y="3719"/>
              <a:ext cx="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3" name="Line 39"/>
            <p:cNvSpPr>
              <a:spLocks noChangeShapeType="1"/>
            </p:cNvSpPr>
            <p:nvPr/>
          </p:nvSpPr>
          <p:spPr bwMode="auto">
            <a:xfrm>
              <a:off x="3502" y="3367"/>
              <a:ext cx="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4" name="Line 40"/>
            <p:cNvSpPr>
              <a:spLocks noChangeShapeType="1"/>
            </p:cNvSpPr>
            <p:nvPr/>
          </p:nvSpPr>
          <p:spPr bwMode="auto">
            <a:xfrm>
              <a:off x="3502" y="3015"/>
              <a:ext cx="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>
              <a:off x="3502" y="2663"/>
              <a:ext cx="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>
              <a:off x="3502" y="3719"/>
              <a:ext cx="20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7" name="Line 43"/>
            <p:cNvSpPr>
              <a:spLocks noChangeShapeType="1"/>
            </p:cNvSpPr>
            <p:nvPr/>
          </p:nvSpPr>
          <p:spPr bwMode="auto">
            <a:xfrm flipV="1">
              <a:off x="3502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8" name="Line 44"/>
            <p:cNvSpPr>
              <a:spLocks noChangeShapeType="1"/>
            </p:cNvSpPr>
            <p:nvPr/>
          </p:nvSpPr>
          <p:spPr bwMode="auto">
            <a:xfrm flipV="1">
              <a:off x="3646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9" name="Line 45"/>
            <p:cNvSpPr>
              <a:spLocks noChangeShapeType="1"/>
            </p:cNvSpPr>
            <p:nvPr/>
          </p:nvSpPr>
          <p:spPr bwMode="auto">
            <a:xfrm flipV="1">
              <a:off x="3794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0" name="Line 46"/>
            <p:cNvSpPr>
              <a:spLocks noChangeShapeType="1"/>
            </p:cNvSpPr>
            <p:nvPr/>
          </p:nvSpPr>
          <p:spPr bwMode="auto">
            <a:xfrm flipV="1">
              <a:off x="3938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1" name="Line 47"/>
            <p:cNvSpPr>
              <a:spLocks noChangeShapeType="1"/>
            </p:cNvSpPr>
            <p:nvPr/>
          </p:nvSpPr>
          <p:spPr bwMode="auto">
            <a:xfrm flipV="1">
              <a:off x="4086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2" name="Line 48"/>
            <p:cNvSpPr>
              <a:spLocks noChangeShapeType="1"/>
            </p:cNvSpPr>
            <p:nvPr/>
          </p:nvSpPr>
          <p:spPr bwMode="auto">
            <a:xfrm flipV="1">
              <a:off x="4231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3" name="Line 49"/>
            <p:cNvSpPr>
              <a:spLocks noChangeShapeType="1"/>
            </p:cNvSpPr>
            <p:nvPr/>
          </p:nvSpPr>
          <p:spPr bwMode="auto">
            <a:xfrm flipV="1">
              <a:off x="4379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4" name="Line 50"/>
            <p:cNvSpPr>
              <a:spLocks noChangeShapeType="1"/>
            </p:cNvSpPr>
            <p:nvPr/>
          </p:nvSpPr>
          <p:spPr bwMode="auto">
            <a:xfrm flipV="1">
              <a:off x="4523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5" name="Line 51"/>
            <p:cNvSpPr>
              <a:spLocks noChangeShapeType="1"/>
            </p:cNvSpPr>
            <p:nvPr/>
          </p:nvSpPr>
          <p:spPr bwMode="auto">
            <a:xfrm flipV="1">
              <a:off x="4667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 flipV="1">
              <a:off x="4815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7" name="Line 53"/>
            <p:cNvSpPr>
              <a:spLocks noChangeShapeType="1"/>
            </p:cNvSpPr>
            <p:nvPr/>
          </p:nvSpPr>
          <p:spPr bwMode="auto">
            <a:xfrm flipV="1">
              <a:off x="4960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8" name="Line 54"/>
            <p:cNvSpPr>
              <a:spLocks noChangeShapeType="1"/>
            </p:cNvSpPr>
            <p:nvPr/>
          </p:nvSpPr>
          <p:spPr bwMode="auto">
            <a:xfrm flipV="1">
              <a:off x="5108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9" name="Line 55"/>
            <p:cNvSpPr>
              <a:spLocks noChangeShapeType="1"/>
            </p:cNvSpPr>
            <p:nvPr/>
          </p:nvSpPr>
          <p:spPr bwMode="auto">
            <a:xfrm flipV="1">
              <a:off x="5252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0" name="Line 56"/>
            <p:cNvSpPr>
              <a:spLocks noChangeShapeType="1"/>
            </p:cNvSpPr>
            <p:nvPr/>
          </p:nvSpPr>
          <p:spPr bwMode="auto">
            <a:xfrm flipV="1">
              <a:off x="5400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1" name="Line 57"/>
            <p:cNvSpPr>
              <a:spLocks noChangeShapeType="1"/>
            </p:cNvSpPr>
            <p:nvPr/>
          </p:nvSpPr>
          <p:spPr bwMode="auto">
            <a:xfrm flipV="1">
              <a:off x="5545" y="3689"/>
              <a:ext cx="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2" name="Freeform 58"/>
            <p:cNvSpPr>
              <a:spLocks/>
            </p:cNvSpPr>
            <p:nvPr/>
          </p:nvSpPr>
          <p:spPr bwMode="auto">
            <a:xfrm>
              <a:off x="3553" y="2799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3" name="Freeform 59"/>
            <p:cNvSpPr>
              <a:spLocks/>
            </p:cNvSpPr>
            <p:nvPr/>
          </p:nvSpPr>
          <p:spPr bwMode="auto">
            <a:xfrm>
              <a:off x="3698" y="2888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4" name="Freeform 60"/>
            <p:cNvSpPr>
              <a:spLocks/>
            </p:cNvSpPr>
            <p:nvPr/>
          </p:nvSpPr>
          <p:spPr bwMode="auto">
            <a:xfrm>
              <a:off x="3846" y="2930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5" name="Freeform 61"/>
            <p:cNvSpPr>
              <a:spLocks/>
            </p:cNvSpPr>
            <p:nvPr/>
          </p:nvSpPr>
          <p:spPr bwMode="auto">
            <a:xfrm>
              <a:off x="3990" y="2992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6" name="Freeform 62"/>
            <p:cNvSpPr>
              <a:spLocks/>
            </p:cNvSpPr>
            <p:nvPr/>
          </p:nvSpPr>
          <p:spPr bwMode="auto">
            <a:xfrm>
              <a:off x="4134" y="3046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7" name="Freeform 63"/>
            <p:cNvSpPr>
              <a:spLocks/>
            </p:cNvSpPr>
            <p:nvPr/>
          </p:nvSpPr>
          <p:spPr bwMode="auto">
            <a:xfrm>
              <a:off x="4282" y="3131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8" name="Freeform 64"/>
            <p:cNvSpPr>
              <a:spLocks/>
            </p:cNvSpPr>
            <p:nvPr/>
          </p:nvSpPr>
          <p:spPr bwMode="auto">
            <a:xfrm>
              <a:off x="4427" y="3178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9" name="Freeform 65"/>
            <p:cNvSpPr>
              <a:spLocks/>
            </p:cNvSpPr>
            <p:nvPr/>
          </p:nvSpPr>
          <p:spPr bwMode="auto">
            <a:xfrm>
              <a:off x="4575" y="3240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0" name="Freeform 66"/>
            <p:cNvSpPr>
              <a:spLocks/>
            </p:cNvSpPr>
            <p:nvPr/>
          </p:nvSpPr>
          <p:spPr bwMode="auto">
            <a:xfrm>
              <a:off x="4719" y="3302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1" name="Freeform 67"/>
            <p:cNvSpPr>
              <a:spLocks/>
            </p:cNvSpPr>
            <p:nvPr/>
          </p:nvSpPr>
          <p:spPr bwMode="auto">
            <a:xfrm>
              <a:off x="4867" y="3367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2" name="Freeform 68"/>
            <p:cNvSpPr>
              <a:spLocks/>
            </p:cNvSpPr>
            <p:nvPr/>
          </p:nvSpPr>
          <p:spPr bwMode="auto">
            <a:xfrm>
              <a:off x="5012" y="3422"/>
              <a:ext cx="5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1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1">
                  <a:moveTo>
                    <a:pt x="29" y="0"/>
                  </a:moveTo>
                  <a:lnTo>
                    <a:pt x="59" y="31"/>
                  </a:lnTo>
                  <a:lnTo>
                    <a:pt x="29" y="61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3" name="Freeform 69"/>
            <p:cNvSpPr>
              <a:spLocks/>
            </p:cNvSpPr>
            <p:nvPr/>
          </p:nvSpPr>
          <p:spPr bwMode="auto">
            <a:xfrm>
              <a:off x="5156" y="3483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4" name="Freeform 70"/>
            <p:cNvSpPr>
              <a:spLocks/>
            </p:cNvSpPr>
            <p:nvPr/>
          </p:nvSpPr>
          <p:spPr bwMode="auto">
            <a:xfrm>
              <a:off x="5304" y="3557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5" name="Freeform 71"/>
            <p:cNvSpPr>
              <a:spLocks/>
            </p:cNvSpPr>
            <p:nvPr/>
          </p:nvSpPr>
          <p:spPr bwMode="auto">
            <a:xfrm>
              <a:off x="5448" y="3634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6" name="Freeform 72"/>
            <p:cNvSpPr>
              <a:spLocks/>
            </p:cNvSpPr>
            <p:nvPr/>
          </p:nvSpPr>
          <p:spPr bwMode="auto">
            <a:xfrm>
              <a:off x="3546" y="2791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7" name="Freeform 73"/>
            <p:cNvSpPr>
              <a:spLocks/>
            </p:cNvSpPr>
            <p:nvPr/>
          </p:nvSpPr>
          <p:spPr bwMode="auto">
            <a:xfrm>
              <a:off x="3690" y="2880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8" name="Freeform 74"/>
            <p:cNvSpPr>
              <a:spLocks/>
            </p:cNvSpPr>
            <p:nvPr/>
          </p:nvSpPr>
          <p:spPr bwMode="auto">
            <a:xfrm>
              <a:off x="3838" y="2922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9" name="Freeform 75"/>
            <p:cNvSpPr>
              <a:spLocks/>
            </p:cNvSpPr>
            <p:nvPr/>
          </p:nvSpPr>
          <p:spPr bwMode="auto">
            <a:xfrm>
              <a:off x="3983" y="2984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0" name="Freeform 76"/>
            <p:cNvSpPr>
              <a:spLocks/>
            </p:cNvSpPr>
            <p:nvPr/>
          </p:nvSpPr>
          <p:spPr bwMode="auto">
            <a:xfrm>
              <a:off x="4127" y="3039"/>
              <a:ext cx="59" cy="6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1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lnTo>
                    <a:pt x="59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1" name="Freeform 77"/>
            <p:cNvSpPr>
              <a:spLocks/>
            </p:cNvSpPr>
            <p:nvPr/>
          </p:nvSpPr>
          <p:spPr bwMode="auto">
            <a:xfrm>
              <a:off x="4275" y="3124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2" name="Freeform 78"/>
            <p:cNvSpPr>
              <a:spLocks/>
            </p:cNvSpPr>
            <p:nvPr/>
          </p:nvSpPr>
          <p:spPr bwMode="auto">
            <a:xfrm>
              <a:off x="4419" y="3170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3" name="Freeform 79"/>
            <p:cNvSpPr>
              <a:spLocks/>
            </p:cNvSpPr>
            <p:nvPr/>
          </p:nvSpPr>
          <p:spPr bwMode="auto">
            <a:xfrm>
              <a:off x="4567" y="3232"/>
              <a:ext cx="60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4" name="Freeform 80"/>
            <p:cNvSpPr>
              <a:spLocks/>
            </p:cNvSpPr>
            <p:nvPr/>
          </p:nvSpPr>
          <p:spPr bwMode="auto">
            <a:xfrm>
              <a:off x="4712" y="3294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5" name="Freeform 81"/>
            <p:cNvSpPr>
              <a:spLocks/>
            </p:cNvSpPr>
            <p:nvPr/>
          </p:nvSpPr>
          <p:spPr bwMode="auto">
            <a:xfrm>
              <a:off x="4860" y="3360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6" name="Freeform 82"/>
            <p:cNvSpPr>
              <a:spLocks/>
            </p:cNvSpPr>
            <p:nvPr/>
          </p:nvSpPr>
          <p:spPr bwMode="auto">
            <a:xfrm>
              <a:off x="5004" y="3414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7" name="Freeform 83"/>
            <p:cNvSpPr>
              <a:spLocks/>
            </p:cNvSpPr>
            <p:nvPr/>
          </p:nvSpPr>
          <p:spPr bwMode="auto">
            <a:xfrm>
              <a:off x="5149" y="3476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8" name="Freeform 84"/>
            <p:cNvSpPr>
              <a:spLocks/>
            </p:cNvSpPr>
            <p:nvPr/>
          </p:nvSpPr>
          <p:spPr bwMode="auto">
            <a:xfrm>
              <a:off x="5297" y="3549"/>
              <a:ext cx="59" cy="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1"/>
                </a:cxn>
                <a:cxn ang="0">
                  <a:pos x="29" y="62"/>
                </a:cxn>
                <a:cxn ang="0">
                  <a:pos x="0" y="31"/>
                </a:cxn>
                <a:cxn ang="0">
                  <a:pos x="29" y="0"/>
                </a:cxn>
              </a:cxnLst>
              <a:rect l="0" t="0" r="r" b="b"/>
              <a:pathLst>
                <a:path w="59" h="62">
                  <a:moveTo>
                    <a:pt x="29" y="0"/>
                  </a:moveTo>
                  <a:lnTo>
                    <a:pt x="59" y="31"/>
                  </a:lnTo>
                  <a:lnTo>
                    <a:pt x="29" y="62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89" name="Freeform 85"/>
            <p:cNvSpPr>
              <a:spLocks/>
            </p:cNvSpPr>
            <p:nvPr/>
          </p:nvSpPr>
          <p:spPr bwMode="auto">
            <a:xfrm>
              <a:off x="5441" y="3627"/>
              <a:ext cx="59" cy="6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9" y="31"/>
                </a:cxn>
                <a:cxn ang="0">
                  <a:pos x="30" y="62"/>
                </a:cxn>
                <a:cxn ang="0">
                  <a:pos x="0" y="31"/>
                </a:cxn>
                <a:cxn ang="0">
                  <a:pos x="30" y="0"/>
                </a:cxn>
              </a:cxnLst>
              <a:rect l="0" t="0" r="r" b="b"/>
              <a:pathLst>
                <a:path w="59" h="62">
                  <a:moveTo>
                    <a:pt x="30" y="0"/>
                  </a:moveTo>
                  <a:lnTo>
                    <a:pt x="59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0" name="Freeform 86"/>
            <p:cNvSpPr>
              <a:spLocks/>
            </p:cNvSpPr>
            <p:nvPr/>
          </p:nvSpPr>
          <p:spPr bwMode="auto">
            <a:xfrm>
              <a:off x="3576" y="2830"/>
              <a:ext cx="1895" cy="812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8"/>
                </a:cxn>
                <a:cxn ang="0">
                  <a:pos x="29" y="12"/>
                </a:cxn>
                <a:cxn ang="0">
                  <a:pos x="41" y="17"/>
                </a:cxn>
                <a:cxn ang="0">
                  <a:pos x="52" y="21"/>
                </a:cxn>
                <a:cxn ang="0">
                  <a:pos x="63" y="26"/>
                </a:cxn>
                <a:cxn ang="0">
                  <a:pos x="74" y="30"/>
                </a:cxn>
                <a:cxn ang="0">
                  <a:pos x="85" y="35"/>
                </a:cxn>
                <a:cxn ang="0">
                  <a:pos x="96" y="40"/>
                </a:cxn>
                <a:cxn ang="0">
                  <a:pos x="107" y="44"/>
                </a:cxn>
                <a:cxn ang="0">
                  <a:pos x="119" y="49"/>
                </a:cxn>
                <a:cxn ang="0">
                  <a:pos x="130" y="53"/>
                </a:cxn>
                <a:cxn ang="0">
                  <a:pos x="141" y="58"/>
                </a:cxn>
                <a:cxn ang="0">
                  <a:pos x="152" y="62"/>
                </a:cxn>
                <a:cxn ang="0">
                  <a:pos x="163" y="67"/>
                </a:cxn>
                <a:cxn ang="0">
                  <a:pos x="174" y="71"/>
                </a:cxn>
                <a:cxn ang="0">
                  <a:pos x="185" y="76"/>
                </a:cxn>
                <a:cxn ang="0">
                  <a:pos x="197" y="80"/>
                </a:cxn>
                <a:cxn ang="0">
                  <a:pos x="208" y="85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9"/>
                </a:cxn>
                <a:cxn ang="0">
                  <a:pos x="252" y="103"/>
                </a:cxn>
                <a:cxn ang="0">
                  <a:pos x="263" y="108"/>
                </a:cxn>
                <a:cxn ang="0">
                  <a:pos x="275" y="112"/>
                </a:cxn>
                <a:cxn ang="0">
                  <a:pos x="286" y="117"/>
                </a:cxn>
                <a:cxn ang="0">
                  <a:pos x="297" y="121"/>
                </a:cxn>
                <a:cxn ang="0">
                  <a:pos x="308" y="126"/>
                </a:cxn>
                <a:cxn ang="0">
                  <a:pos x="319" y="131"/>
                </a:cxn>
                <a:cxn ang="0">
                  <a:pos x="330" y="135"/>
                </a:cxn>
                <a:cxn ang="0">
                  <a:pos x="341" y="140"/>
                </a:cxn>
                <a:cxn ang="0">
                  <a:pos x="353" y="144"/>
                </a:cxn>
                <a:cxn ang="0">
                  <a:pos x="364" y="149"/>
                </a:cxn>
                <a:cxn ang="0">
                  <a:pos x="375" y="153"/>
                </a:cxn>
                <a:cxn ang="0">
                  <a:pos x="386" y="158"/>
                </a:cxn>
                <a:cxn ang="0">
                  <a:pos x="397" y="162"/>
                </a:cxn>
                <a:cxn ang="0">
                  <a:pos x="408" y="167"/>
                </a:cxn>
                <a:cxn ang="0">
                  <a:pos x="419" y="172"/>
                </a:cxn>
                <a:cxn ang="0">
                  <a:pos x="431" y="176"/>
                </a:cxn>
                <a:cxn ang="0">
                  <a:pos x="442" y="181"/>
                </a:cxn>
                <a:cxn ang="0">
                  <a:pos x="453" y="185"/>
                </a:cxn>
                <a:cxn ang="0">
                  <a:pos x="464" y="190"/>
                </a:cxn>
                <a:cxn ang="0">
                  <a:pos x="475" y="194"/>
                </a:cxn>
                <a:cxn ang="0">
                  <a:pos x="486" y="199"/>
                </a:cxn>
                <a:cxn ang="0">
                  <a:pos x="497" y="203"/>
                </a:cxn>
                <a:cxn ang="0">
                  <a:pos x="509" y="208"/>
                </a:cxn>
              </a:cxnLst>
              <a:rect l="0" t="0" r="r" b="b"/>
              <a:pathLst>
                <a:path w="512" h="210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3" y="14"/>
                  </a:lnTo>
                  <a:lnTo>
                    <a:pt x="37" y="15"/>
                  </a:lnTo>
                  <a:lnTo>
                    <a:pt x="41" y="17"/>
                  </a:lnTo>
                  <a:lnTo>
                    <a:pt x="44" y="18"/>
                  </a:lnTo>
                  <a:lnTo>
                    <a:pt x="48" y="20"/>
                  </a:lnTo>
                  <a:lnTo>
                    <a:pt x="52" y="21"/>
                  </a:lnTo>
                  <a:lnTo>
                    <a:pt x="55" y="23"/>
                  </a:lnTo>
                  <a:lnTo>
                    <a:pt x="59" y="24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70" y="29"/>
                  </a:lnTo>
                  <a:lnTo>
                    <a:pt x="74" y="30"/>
                  </a:lnTo>
                  <a:lnTo>
                    <a:pt x="78" y="32"/>
                  </a:lnTo>
                  <a:lnTo>
                    <a:pt x="81" y="33"/>
                  </a:lnTo>
                  <a:lnTo>
                    <a:pt x="85" y="35"/>
                  </a:lnTo>
                  <a:lnTo>
                    <a:pt x="89" y="36"/>
                  </a:lnTo>
                  <a:lnTo>
                    <a:pt x="93" y="38"/>
                  </a:lnTo>
                  <a:lnTo>
                    <a:pt x="96" y="40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7" y="44"/>
                  </a:lnTo>
                  <a:lnTo>
                    <a:pt x="111" y="46"/>
                  </a:lnTo>
                  <a:lnTo>
                    <a:pt x="115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6" y="52"/>
                  </a:lnTo>
                  <a:lnTo>
                    <a:pt x="130" y="53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1" y="58"/>
                  </a:lnTo>
                  <a:lnTo>
                    <a:pt x="145" y="59"/>
                  </a:lnTo>
                  <a:lnTo>
                    <a:pt x="148" y="61"/>
                  </a:lnTo>
                  <a:lnTo>
                    <a:pt x="152" y="62"/>
                  </a:lnTo>
                  <a:lnTo>
                    <a:pt x="156" y="64"/>
                  </a:lnTo>
                  <a:lnTo>
                    <a:pt x="159" y="65"/>
                  </a:lnTo>
                  <a:lnTo>
                    <a:pt x="163" y="67"/>
                  </a:lnTo>
                  <a:lnTo>
                    <a:pt x="167" y="68"/>
                  </a:lnTo>
                  <a:lnTo>
                    <a:pt x="171" y="70"/>
                  </a:lnTo>
                  <a:lnTo>
                    <a:pt x="174" y="71"/>
                  </a:lnTo>
                  <a:lnTo>
                    <a:pt x="178" y="73"/>
                  </a:lnTo>
                  <a:lnTo>
                    <a:pt x="182" y="74"/>
                  </a:lnTo>
                  <a:lnTo>
                    <a:pt x="185" y="76"/>
                  </a:lnTo>
                  <a:lnTo>
                    <a:pt x="189" y="77"/>
                  </a:lnTo>
                  <a:lnTo>
                    <a:pt x="193" y="79"/>
                  </a:lnTo>
                  <a:lnTo>
                    <a:pt x="197" y="80"/>
                  </a:lnTo>
                  <a:lnTo>
                    <a:pt x="200" y="82"/>
                  </a:lnTo>
                  <a:lnTo>
                    <a:pt x="204" y="84"/>
                  </a:lnTo>
                  <a:lnTo>
                    <a:pt x="208" y="85"/>
                  </a:lnTo>
                  <a:lnTo>
                    <a:pt x="211" y="87"/>
                  </a:lnTo>
                  <a:lnTo>
                    <a:pt x="215" y="88"/>
                  </a:lnTo>
                  <a:lnTo>
                    <a:pt x="219" y="90"/>
                  </a:lnTo>
                  <a:lnTo>
                    <a:pt x="223" y="91"/>
                  </a:lnTo>
                  <a:lnTo>
                    <a:pt x="226" y="93"/>
                  </a:lnTo>
                  <a:lnTo>
                    <a:pt x="230" y="94"/>
                  </a:lnTo>
                  <a:lnTo>
                    <a:pt x="234" y="96"/>
                  </a:lnTo>
                  <a:lnTo>
                    <a:pt x="237" y="97"/>
                  </a:lnTo>
                  <a:lnTo>
                    <a:pt x="241" y="99"/>
                  </a:lnTo>
                  <a:lnTo>
                    <a:pt x="245" y="100"/>
                  </a:lnTo>
                  <a:lnTo>
                    <a:pt x="249" y="102"/>
                  </a:lnTo>
                  <a:lnTo>
                    <a:pt x="252" y="103"/>
                  </a:lnTo>
                  <a:lnTo>
                    <a:pt x="256" y="105"/>
                  </a:lnTo>
                  <a:lnTo>
                    <a:pt x="260" y="106"/>
                  </a:lnTo>
                  <a:lnTo>
                    <a:pt x="263" y="108"/>
                  </a:lnTo>
                  <a:lnTo>
                    <a:pt x="267" y="109"/>
                  </a:lnTo>
                  <a:lnTo>
                    <a:pt x="271" y="111"/>
                  </a:lnTo>
                  <a:lnTo>
                    <a:pt x="275" y="112"/>
                  </a:lnTo>
                  <a:lnTo>
                    <a:pt x="278" y="114"/>
                  </a:lnTo>
                  <a:lnTo>
                    <a:pt x="282" y="115"/>
                  </a:lnTo>
                  <a:lnTo>
                    <a:pt x="286" y="117"/>
                  </a:lnTo>
                  <a:lnTo>
                    <a:pt x="289" y="118"/>
                  </a:lnTo>
                  <a:lnTo>
                    <a:pt x="293" y="120"/>
                  </a:lnTo>
                  <a:lnTo>
                    <a:pt x="297" y="121"/>
                  </a:lnTo>
                  <a:lnTo>
                    <a:pt x="301" y="123"/>
                  </a:lnTo>
                  <a:lnTo>
                    <a:pt x="304" y="125"/>
                  </a:lnTo>
                  <a:lnTo>
                    <a:pt x="308" y="126"/>
                  </a:lnTo>
                  <a:lnTo>
                    <a:pt x="312" y="128"/>
                  </a:lnTo>
                  <a:lnTo>
                    <a:pt x="315" y="129"/>
                  </a:lnTo>
                  <a:lnTo>
                    <a:pt x="319" y="131"/>
                  </a:lnTo>
                  <a:lnTo>
                    <a:pt x="323" y="132"/>
                  </a:lnTo>
                  <a:lnTo>
                    <a:pt x="327" y="134"/>
                  </a:lnTo>
                  <a:lnTo>
                    <a:pt x="330" y="135"/>
                  </a:lnTo>
                  <a:lnTo>
                    <a:pt x="334" y="137"/>
                  </a:lnTo>
                  <a:lnTo>
                    <a:pt x="338" y="138"/>
                  </a:lnTo>
                  <a:lnTo>
                    <a:pt x="341" y="140"/>
                  </a:lnTo>
                  <a:lnTo>
                    <a:pt x="345" y="141"/>
                  </a:lnTo>
                  <a:lnTo>
                    <a:pt x="349" y="143"/>
                  </a:lnTo>
                  <a:lnTo>
                    <a:pt x="353" y="144"/>
                  </a:lnTo>
                  <a:lnTo>
                    <a:pt x="356" y="146"/>
                  </a:lnTo>
                  <a:lnTo>
                    <a:pt x="360" y="147"/>
                  </a:lnTo>
                  <a:lnTo>
                    <a:pt x="364" y="149"/>
                  </a:lnTo>
                  <a:lnTo>
                    <a:pt x="367" y="150"/>
                  </a:lnTo>
                  <a:lnTo>
                    <a:pt x="371" y="152"/>
                  </a:lnTo>
                  <a:lnTo>
                    <a:pt x="375" y="153"/>
                  </a:lnTo>
                  <a:lnTo>
                    <a:pt x="379" y="155"/>
                  </a:lnTo>
                  <a:lnTo>
                    <a:pt x="382" y="156"/>
                  </a:lnTo>
                  <a:lnTo>
                    <a:pt x="386" y="158"/>
                  </a:lnTo>
                  <a:lnTo>
                    <a:pt x="390" y="159"/>
                  </a:lnTo>
                  <a:lnTo>
                    <a:pt x="393" y="161"/>
                  </a:lnTo>
                  <a:lnTo>
                    <a:pt x="397" y="162"/>
                  </a:lnTo>
                  <a:lnTo>
                    <a:pt x="401" y="164"/>
                  </a:lnTo>
                  <a:lnTo>
                    <a:pt x="405" y="166"/>
                  </a:lnTo>
                  <a:lnTo>
                    <a:pt x="408" y="167"/>
                  </a:lnTo>
                  <a:lnTo>
                    <a:pt x="412" y="169"/>
                  </a:lnTo>
                  <a:lnTo>
                    <a:pt x="416" y="170"/>
                  </a:lnTo>
                  <a:lnTo>
                    <a:pt x="419" y="172"/>
                  </a:lnTo>
                  <a:lnTo>
                    <a:pt x="423" y="173"/>
                  </a:lnTo>
                  <a:lnTo>
                    <a:pt x="427" y="175"/>
                  </a:lnTo>
                  <a:lnTo>
                    <a:pt x="431" y="176"/>
                  </a:lnTo>
                  <a:lnTo>
                    <a:pt x="434" y="178"/>
                  </a:lnTo>
                  <a:lnTo>
                    <a:pt x="438" y="179"/>
                  </a:lnTo>
                  <a:lnTo>
                    <a:pt x="442" y="181"/>
                  </a:lnTo>
                  <a:lnTo>
                    <a:pt x="445" y="182"/>
                  </a:lnTo>
                  <a:lnTo>
                    <a:pt x="449" y="184"/>
                  </a:lnTo>
                  <a:lnTo>
                    <a:pt x="453" y="185"/>
                  </a:lnTo>
                  <a:lnTo>
                    <a:pt x="457" y="187"/>
                  </a:lnTo>
                  <a:lnTo>
                    <a:pt x="460" y="188"/>
                  </a:lnTo>
                  <a:lnTo>
                    <a:pt x="464" y="190"/>
                  </a:lnTo>
                  <a:lnTo>
                    <a:pt x="468" y="191"/>
                  </a:lnTo>
                  <a:lnTo>
                    <a:pt x="471" y="193"/>
                  </a:lnTo>
                  <a:lnTo>
                    <a:pt x="475" y="194"/>
                  </a:lnTo>
                  <a:lnTo>
                    <a:pt x="479" y="196"/>
                  </a:lnTo>
                  <a:lnTo>
                    <a:pt x="483" y="197"/>
                  </a:lnTo>
                  <a:lnTo>
                    <a:pt x="486" y="199"/>
                  </a:lnTo>
                  <a:lnTo>
                    <a:pt x="490" y="200"/>
                  </a:lnTo>
                  <a:lnTo>
                    <a:pt x="494" y="202"/>
                  </a:lnTo>
                  <a:lnTo>
                    <a:pt x="497" y="203"/>
                  </a:lnTo>
                  <a:lnTo>
                    <a:pt x="501" y="205"/>
                  </a:lnTo>
                  <a:lnTo>
                    <a:pt x="505" y="206"/>
                  </a:lnTo>
                  <a:lnTo>
                    <a:pt x="509" y="208"/>
                  </a:lnTo>
                  <a:lnTo>
                    <a:pt x="512" y="21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91" name="Rectangle 87"/>
            <p:cNvSpPr>
              <a:spLocks noChangeArrowheads="1"/>
            </p:cNvSpPr>
            <p:nvPr/>
          </p:nvSpPr>
          <p:spPr bwMode="auto">
            <a:xfrm>
              <a:off x="3331" y="366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2" name="Rectangle 88"/>
            <p:cNvSpPr>
              <a:spLocks noChangeArrowheads="1"/>
            </p:cNvSpPr>
            <p:nvPr/>
          </p:nvSpPr>
          <p:spPr bwMode="auto">
            <a:xfrm>
              <a:off x="3283" y="3313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3" name="Rectangle 89"/>
            <p:cNvSpPr>
              <a:spLocks noChangeArrowheads="1"/>
            </p:cNvSpPr>
            <p:nvPr/>
          </p:nvSpPr>
          <p:spPr bwMode="auto">
            <a:xfrm>
              <a:off x="3235" y="2961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4" name="Rectangle 90"/>
            <p:cNvSpPr>
              <a:spLocks noChangeArrowheads="1"/>
            </p:cNvSpPr>
            <p:nvPr/>
          </p:nvSpPr>
          <p:spPr bwMode="auto">
            <a:xfrm>
              <a:off x="3187" y="2609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10000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5" name="Rectangle 91"/>
            <p:cNvSpPr>
              <a:spLocks noChangeArrowheads="1"/>
            </p:cNvSpPr>
            <p:nvPr/>
          </p:nvSpPr>
          <p:spPr bwMode="auto">
            <a:xfrm>
              <a:off x="3479" y="3808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6" name="Rectangle 92"/>
            <p:cNvSpPr>
              <a:spLocks noChangeArrowheads="1"/>
            </p:cNvSpPr>
            <p:nvPr/>
          </p:nvSpPr>
          <p:spPr bwMode="auto">
            <a:xfrm>
              <a:off x="3798" y="3808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7" name="Rectangle 93"/>
            <p:cNvSpPr>
              <a:spLocks noChangeArrowheads="1"/>
            </p:cNvSpPr>
            <p:nvPr/>
          </p:nvSpPr>
          <p:spPr bwMode="auto">
            <a:xfrm>
              <a:off x="4086" y="3808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250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8" name="Rectangle 94"/>
            <p:cNvSpPr>
              <a:spLocks noChangeArrowheads="1"/>
            </p:cNvSpPr>
            <p:nvPr/>
          </p:nvSpPr>
          <p:spPr bwMode="auto">
            <a:xfrm>
              <a:off x="4379" y="3808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130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399" name="Rectangle 95"/>
            <p:cNvSpPr>
              <a:spLocks noChangeArrowheads="1"/>
            </p:cNvSpPr>
            <p:nvPr/>
          </p:nvSpPr>
          <p:spPr bwMode="auto">
            <a:xfrm>
              <a:off x="4693" y="380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65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400" name="Rectangle 96"/>
            <p:cNvSpPr>
              <a:spLocks noChangeArrowheads="1"/>
            </p:cNvSpPr>
            <p:nvPr/>
          </p:nvSpPr>
          <p:spPr bwMode="auto">
            <a:xfrm>
              <a:off x="4986" y="380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32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401" name="Rectangle 97"/>
            <p:cNvSpPr>
              <a:spLocks noChangeArrowheads="1"/>
            </p:cNvSpPr>
            <p:nvPr/>
          </p:nvSpPr>
          <p:spPr bwMode="auto">
            <a:xfrm>
              <a:off x="5278" y="380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402" name="Rectangle 98"/>
            <p:cNvSpPr>
              <a:spLocks noChangeArrowheads="1"/>
            </p:cNvSpPr>
            <p:nvPr/>
          </p:nvSpPr>
          <p:spPr bwMode="auto">
            <a:xfrm>
              <a:off x="4038" y="3975"/>
              <a:ext cx="10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Technology Node (nm)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8403" name="Rectangle 99"/>
            <p:cNvSpPr>
              <a:spLocks noChangeArrowheads="1"/>
            </p:cNvSpPr>
            <p:nvPr/>
          </p:nvSpPr>
          <p:spPr bwMode="auto">
            <a:xfrm rot="16200000">
              <a:off x="2507" y="3155"/>
              <a:ext cx="119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Mean Number of Dopant Atoms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98404" name="Text Box 100"/>
          <p:cNvSpPr txBox="1">
            <a:spLocks noChangeArrowheads="1"/>
          </p:cNvSpPr>
          <p:nvPr/>
        </p:nvSpPr>
        <p:spPr bwMode="auto">
          <a:xfrm>
            <a:off x="4648200" y="3962400"/>
            <a:ext cx="42243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Transistor critical dimensions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Atomic discreteness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Subwavelength litho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Etch/polish rates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Focus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Number of dopants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Dopant 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4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B2C1-C0BB-FF48-B072-173EF651D2A4}" type="slidenum">
              <a:rPr lang="en-US"/>
              <a:pPr/>
              <a:t>40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Probability of Path Being Critical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 l="4651" r="2325"/>
          <a:stretch>
            <a:fillRect/>
          </a:stretch>
        </p:blipFill>
        <p:spPr bwMode="auto">
          <a:xfrm>
            <a:off x="990600" y="1981200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181600" y="5715000"/>
            <a:ext cx="354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[Source: Intel DAC</a:t>
            </a:r>
            <a:r>
              <a:rPr lang="en-US"/>
              <a:t> </a:t>
            </a:r>
            <a:r>
              <a:rPr lang="en-US">
                <a:latin typeface="Arial" charset="0"/>
              </a:rPr>
              <a:t>2005]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C5A1-E990-6C45-B437-A5EDD1C319E4}" type="slidenum">
              <a:rPr lang="en-US"/>
              <a:pPr/>
              <a:t>41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need to do?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Ideal: </a:t>
            </a:r>
          </a:p>
          <a:p>
            <a:pPr lvl="1"/>
            <a:r>
              <a:rPr lang="en-US"/>
              <a:t>Compute PDF for delay at each gate</a:t>
            </a:r>
          </a:p>
          <a:p>
            <a:pPr lvl="1"/>
            <a:r>
              <a:rPr lang="en-US"/>
              <a:t>Compute delay of a gate as a PDF from:</a:t>
            </a:r>
          </a:p>
          <a:p>
            <a:pPr lvl="2"/>
            <a:r>
              <a:rPr lang="en-US"/>
              <a:t>PDF of inputs</a:t>
            </a:r>
          </a:p>
          <a:p>
            <a:pPr lvl="2"/>
            <a:r>
              <a:rPr lang="en-US"/>
              <a:t>PDF of gate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BAA-0440-EE4C-AC53-502B70E40444}" type="slidenum">
              <a:rPr lang="en-US"/>
              <a:pPr/>
              <a:t>42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Delay Calculation</a:t>
            </a:r>
          </a:p>
        </p:txBody>
      </p:sp>
      <p:pic>
        <p:nvPicPr>
          <p:cNvPr id="131075" name="Picture 3" descr="auto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2105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09600" y="1244600"/>
            <a:ext cx="180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AND rules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7451725" y="39688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</a:rPr>
              <a:t>Day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23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B6E9-7805-094E-AAE8-04A7999796C9}" type="slidenum">
              <a:rPr lang="en-US"/>
              <a:pPr/>
              <a:t>43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need to do?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Ideal: </a:t>
            </a:r>
          </a:p>
          <a:p>
            <a:pPr lvl="1"/>
            <a:r>
              <a:rPr lang="en-US" dirty="0"/>
              <a:t>compute PDF for delay at each gate</a:t>
            </a:r>
          </a:p>
          <a:p>
            <a:pPr lvl="1"/>
            <a:r>
              <a:rPr lang="en-US" dirty="0"/>
              <a:t>Compute delay of a gate as a PDF from:</a:t>
            </a:r>
          </a:p>
          <a:p>
            <a:pPr lvl="2"/>
            <a:r>
              <a:rPr lang="en-US" dirty="0"/>
              <a:t>PDF of inputs</a:t>
            </a:r>
          </a:p>
          <a:p>
            <a:pPr lvl="2"/>
            <a:r>
              <a:rPr lang="en-US" dirty="0"/>
              <a:t>PDF of gate delay</a:t>
            </a:r>
          </a:p>
          <a:p>
            <a:pPr lvl="1"/>
            <a:r>
              <a:rPr lang="en-US" dirty="0"/>
              <a:t>Need to compute for distributions</a:t>
            </a:r>
          </a:p>
          <a:p>
            <a:pPr lvl="2"/>
            <a:r>
              <a:rPr lang="en-US" dirty="0"/>
              <a:t>SUM</a:t>
            </a:r>
          </a:p>
          <a:p>
            <a:pPr lvl="2"/>
            <a:r>
              <a:rPr lang="en-US" dirty="0"/>
              <a:t>MAX  (maybe</a:t>
            </a:r>
            <a:r>
              <a:rPr lang="en-US" dirty="0" smtClean="0"/>
              <a:t> MIN)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entry:</a:t>
            </a:r>
          </a:p>
          <a:p>
            <a:pPr lvl="1"/>
            <a:r>
              <a:rPr lang="en-US" dirty="0" smtClean="0"/>
              <a:t>MAX(u</a:t>
            </a:r>
            <a:r>
              <a:rPr lang="en-US" baseline="-25000" dirty="0" smtClean="0"/>
              <a:t>1</a:t>
            </a:r>
            <a:r>
              <a:rPr lang="en-US" dirty="0" smtClean="0"/>
              <a:t>,u</a:t>
            </a:r>
            <a:r>
              <a:rPr lang="en-US" baseline="-25000" dirty="0" smtClean="0"/>
              <a:t>2</a:t>
            </a:r>
            <a:r>
              <a:rPr lang="en-US" dirty="0" smtClean="0"/>
              <a:t>)+d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3" descr="aut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799"/>
            <a:ext cx="6096000" cy="30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66800"/>
            <a:ext cx="3219450" cy="196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Compute MAX of two input </a:t>
            </a:r>
            <a:r>
              <a:rPr lang="en-US" dirty="0" smtClean="0">
                <a:solidFill>
                  <a:srgbClr val="FF6600"/>
                </a:solidFill>
              </a:rPr>
              <a:t>distributions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 2(b)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5886450" cy="360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Add that distribution to gate distribution.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76600" cy="200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roughly carry through PDF calculations with </a:t>
            </a:r>
            <a:r>
              <a:rPr lang="en-US" dirty="0" err="1" smtClean="0"/>
              <a:t>Guassian</a:t>
            </a:r>
            <a:r>
              <a:rPr lang="en-US" dirty="0" smtClean="0"/>
              <a:t> distributions rather than discrete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3768-3E66-6548-B536-D797065508DB}" type="slidenum">
              <a:rPr lang="en-US"/>
              <a:pPr/>
              <a:t>48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PDFs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6705600" cy="4114800"/>
          </a:xfrm>
        </p:spPr>
        <p:txBody>
          <a:bodyPr/>
          <a:lstStyle/>
          <a:p>
            <a:r>
              <a:rPr lang="en-US"/>
              <a:t>Simple model assume all PDFs are Gaussian </a:t>
            </a:r>
          </a:p>
          <a:p>
            <a:pPr lvl="1"/>
            <a:r>
              <a:rPr lang="en-US"/>
              <a:t>Model with mean, </a:t>
            </a:r>
            <a:r>
              <a:rPr lang="en-US">
                <a:latin typeface="Symbol" charset="2"/>
              </a:rPr>
              <a:t>s</a:t>
            </a:r>
          </a:p>
          <a:p>
            <a:pPr lvl="1"/>
            <a:r>
              <a:rPr lang="en-US"/>
              <a:t>Imperfect</a:t>
            </a:r>
          </a:p>
          <a:p>
            <a:pPr lvl="2"/>
            <a:r>
              <a:rPr lang="en-US"/>
              <a:t>Not all phenomena are Gaussian</a:t>
            </a:r>
          </a:p>
          <a:p>
            <a:pPr lvl="2"/>
            <a:r>
              <a:rPr lang="en-US"/>
              <a:t>Sum of Gaussians is Gaussian</a:t>
            </a:r>
          </a:p>
          <a:p>
            <a:pPr lvl="2"/>
            <a:r>
              <a:rPr lang="en-US"/>
              <a:t>Max of Gaussians is </a:t>
            </a:r>
            <a:r>
              <a:rPr lang="en-US" b="1">
                <a:solidFill>
                  <a:srgbClr val="FF0000"/>
                </a:solidFill>
              </a:rPr>
              <a:t>not </a:t>
            </a:r>
            <a:r>
              <a:rPr lang="en-US"/>
              <a:t>a Gaussian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362200"/>
            <a:ext cx="2590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3007-0AE8-384D-AB31-8DAF6B8E057B}" type="slidenum">
              <a:rPr lang="en-US"/>
              <a:pPr/>
              <a:t>49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/>
              <a:t>MAX of Two Identical Gaussians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09800"/>
            <a:ext cx="4267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Max of Gaussians is not a Gaussian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try to approximate as </a:t>
            </a:r>
            <a:r>
              <a:rPr lang="en-US" sz="2400" dirty="0" err="1" smtClean="0"/>
              <a:t>Guassian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Given </a:t>
            </a:r>
            <a:r>
              <a:rPr lang="en-US" sz="2400" dirty="0"/>
              <a:t>two identical Gaussians A and B with </a:t>
            </a:r>
            <a:r>
              <a:rPr lang="en-US" sz="2400" dirty="0" err="1">
                <a:latin typeface="Symbol" charset="2"/>
                <a:sym typeface="Symbol" charset="2"/>
              </a:rPr>
              <a:t></a:t>
            </a:r>
            <a:r>
              <a:rPr lang="en-US" sz="2400" dirty="0"/>
              <a:t> and </a:t>
            </a:r>
            <a:r>
              <a:rPr lang="en-US" sz="2400" dirty="0" err="1">
                <a:latin typeface="Symbol" charset="2"/>
                <a:sym typeface="Symbol" charset="2"/>
              </a:rPr>
              <a:t></a:t>
            </a:r>
            <a:endParaRPr lang="en-US" sz="2400" dirty="0">
              <a:latin typeface="Symbol" charset="2"/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Plug into equations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E[MAX(A,B)] = </a:t>
            </a:r>
            <a:r>
              <a:rPr lang="en-US" sz="2400" dirty="0" err="1">
                <a:latin typeface="Symbol" charset="2"/>
                <a:sym typeface="Symbol" charset="2"/>
              </a:rPr>
              <a:t></a:t>
            </a:r>
            <a:r>
              <a:rPr lang="en-US" sz="2400" dirty="0"/>
              <a:t> + </a:t>
            </a:r>
            <a:r>
              <a:rPr lang="en-US" sz="2400" dirty="0">
                <a:latin typeface="Symbol" charset="2"/>
                <a:sym typeface="Symbol" charset="2"/>
              </a:rPr>
              <a:t></a:t>
            </a:r>
            <a:r>
              <a:rPr lang="en-US" sz="2400" dirty="0"/>
              <a:t>/(</a:t>
            </a:r>
            <a:r>
              <a:rPr lang="en-US" sz="2400" dirty="0">
                <a:latin typeface="Symbol" charset="2"/>
                <a:sym typeface="Symbol" charset="2"/>
              </a:rPr>
              <a:t>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VAR[MAX(A,B)] = </a:t>
            </a:r>
            <a:r>
              <a:rPr lang="en-US" sz="2400" dirty="0">
                <a:latin typeface="Symbol" charset="2"/>
                <a:sym typeface="Symbol" charset="2"/>
              </a:rPr>
              <a:t></a:t>
            </a:r>
            <a:r>
              <a:rPr lang="en-US" sz="2400" baseline="30000" dirty="0">
                <a:sym typeface="Symbol" charset="2"/>
              </a:rPr>
              <a:t>2</a:t>
            </a:r>
            <a:r>
              <a:rPr lang="en-US" sz="2400" dirty="0"/>
              <a:t> – </a:t>
            </a:r>
            <a:r>
              <a:rPr lang="en-US" sz="2400" dirty="0" err="1">
                <a:latin typeface="Symbol" charset="2"/>
                <a:sym typeface="Symbol" charset="2"/>
              </a:rPr>
              <a:t></a:t>
            </a:r>
            <a:r>
              <a:rPr lang="en-US" sz="2400" dirty="0" err="1"/>
              <a:t>/</a:t>
            </a:r>
            <a:r>
              <a:rPr lang="en-US" sz="2400" dirty="0" err="1">
                <a:latin typeface="Symbol" charset="2"/>
                <a:sym typeface="Symbol" charset="2"/>
              </a:rPr>
              <a:t></a:t>
            </a:r>
            <a:endParaRPr lang="en-US" sz="2400" dirty="0">
              <a:latin typeface="Symbol" charset="2"/>
              <a:sym typeface="Symbol" charset="2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[Source: </a:t>
            </a:r>
            <a:r>
              <a:rPr lang="en-US" dirty="0" err="1">
                <a:latin typeface="Arial" charset="0"/>
              </a:rPr>
              <a:t>Nikil</a:t>
            </a:r>
            <a:r>
              <a:rPr lang="en-US" dirty="0">
                <a:latin typeface="Arial" charset="0"/>
              </a:rPr>
              <a:t> Mehta]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CB1B-6266-8C49-89ED-4B0EDACF22CF}" type="slidenum">
              <a:rPr lang="en-US"/>
              <a:pPr/>
              <a:t>5</a:t>
            </a:fld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8350"/>
            <a:ext cx="4319588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172200" cy="1143000"/>
          </a:xfrm>
        </p:spPr>
        <p:txBody>
          <a:bodyPr/>
          <a:lstStyle/>
          <a:p>
            <a:r>
              <a:rPr lang="en-US"/>
              <a:t>Oxide Thickness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65125" y="5754688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[Asenov et al. TRED 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6169-371C-8049-864D-2A941FE2CE0E}" type="slidenum">
              <a:rPr lang="en-US"/>
              <a:pPr/>
              <a:t>50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More Technicalities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</a:t>
            </a:r>
          </a:p>
          <a:p>
            <a:pPr lvl="1"/>
            <a:r>
              <a:rPr lang="en-US"/>
              <a:t>Physical on die</a:t>
            </a:r>
          </a:p>
          <a:p>
            <a:pPr lvl="1"/>
            <a:r>
              <a:rPr lang="en-US"/>
              <a:t>In path (reconvergent fanout)</a:t>
            </a:r>
          </a:p>
          <a:p>
            <a:pPr lvl="2"/>
            <a:r>
              <a:rPr lang="en-US"/>
              <a:t>Makes result conservative</a:t>
            </a:r>
          </a:p>
          <a:p>
            <a:pPr lvl="3"/>
            <a:r>
              <a:rPr lang="en-US"/>
              <a:t>Gives upper bound</a:t>
            </a:r>
          </a:p>
          <a:p>
            <a:pPr lvl="3"/>
            <a:r>
              <a:rPr lang="en-US"/>
              <a:t>Can compute lower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5715000" y="3810000"/>
            <a:ext cx="3429000" cy="1981200"/>
            <a:chOff x="3552" y="1536"/>
            <a:chExt cx="2160" cy="1248"/>
          </a:xfrm>
        </p:grpSpPr>
        <p:sp>
          <p:nvSpPr>
            <p:cNvPr id="152581" name="AutoShape 4"/>
            <p:cNvSpPr>
              <a:spLocks noChangeArrowheads="1"/>
            </p:cNvSpPr>
            <p:nvPr/>
          </p:nvSpPr>
          <p:spPr bwMode="auto">
            <a:xfrm rot="5400000">
              <a:off x="4440" y="1560"/>
              <a:ext cx="384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2582" name="AutoShape 5"/>
            <p:cNvSpPr>
              <a:spLocks noChangeArrowheads="1"/>
            </p:cNvSpPr>
            <p:nvPr/>
          </p:nvSpPr>
          <p:spPr bwMode="auto">
            <a:xfrm flipH="1">
              <a:off x="4416" y="2400"/>
              <a:ext cx="336" cy="384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152583" name="AutoShape 6"/>
            <p:cNvSpPr>
              <a:spLocks noChangeArrowheads="1"/>
            </p:cNvSpPr>
            <p:nvPr/>
          </p:nvSpPr>
          <p:spPr bwMode="auto">
            <a:xfrm>
              <a:off x="3696" y="1920"/>
              <a:ext cx="336" cy="38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dirty="0">
                  <a:latin typeface="Arial" charset="0"/>
                </a:rPr>
                <a:t>1</a:t>
              </a:r>
            </a:p>
          </p:txBody>
        </p:sp>
        <p:sp>
          <p:nvSpPr>
            <p:cNvPr id="152584" name="Line 7"/>
            <p:cNvSpPr>
              <a:spLocks noChangeShapeType="1"/>
            </p:cNvSpPr>
            <p:nvPr/>
          </p:nvSpPr>
          <p:spPr bwMode="auto">
            <a:xfrm flipV="1">
              <a:off x="4032" y="2112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85" name="AutoShape 8"/>
            <p:cNvSpPr>
              <a:spLocks noChangeArrowheads="1"/>
            </p:cNvSpPr>
            <p:nvPr/>
          </p:nvSpPr>
          <p:spPr bwMode="auto">
            <a:xfrm>
              <a:off x="5232" y="1920"/>
              <a:ext cx="336" cy="38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2586" name="Line 9"/>
            <p:cNvSpPr>
              <a:spLocks noChangeShapeType="1"/>
            </p:cNvSpPr>
            <p:nvPr/>
          </p:nvSpPr>
          <p:spPr bwMode="auto">
            <a:xfrm>
              <a:off x="4176" y="2112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87" name="Line 10"/>
            <p:cNvSpPr>
              <a:spLocks noChangeShapeType="1"/>
            </p:cNvSpPr>
            <p:nvPr/>
          </p:nvSpPr>
          <p:spPr bwMode="auto">
            <a:xfrm>
              <a:off x="4176" y="172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88" name="Line 11"/>
            <p:cNvSpPr>
              <a:spLocks noChangeShapeType="1"/>
            </p:cNvSpPr>
            <p:nvPr/>
          </p:nvSpPr>
          <p:spPr bwMode="auto">
            <a:xfrm flipH="1">
              <a:off x="4176" y="172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89" name="Line 12"/>
            <p:cNvSpPr>
              <a:spLocks noChangeShapeType="1"/>
            </p:cNvSpPr>
            <p:nvPr/>
          </p:nvSpPr>
          <p:spPr bwMode="auto">
            <a:xfrm flipH="1">
              <a:off x="4176" y="249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0" name="Line 13"/>
            <p:cNvSpPr>
              <a:spLocks noChangeShapeType="1"/>
            </p:cNvSpPr>
            <p:nvPr/>
          </p:nvSpPr>
          <p:spPr bwMode="auto">
            <a:xfrm flipH="1">
              <a:off x="3552" y="2688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1" name="Line 14"/>
            <p:cNvSpPr>
              <a:spLocks noChangeShapeType="1"/>
            </p:cNvSpPr>
            <p:nvPr/>
          </p:nvSpPr>
          <p:spPr bwMode="auto">
            <a:xfrm flipV="1">
              <a:off x="3552" y="201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2" name="Line 15"/>
            <p:cNvSpPr>
              <a:spLocks noChangeShapeType="1"/>
            </p:cNvSpPr>
            <p:nvPr/>
          </p:nvSpPr>
          <p:spPr bwMode="auto">
            <a:xfrm flipV="1">
              <a:off x="5568" y="2112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3" name="Line 16"/>
            <p:cNvSpPr>
              <a:spLocks noChangeShapeType="1"/>
            </p:cNvSpPr>
            <p:nvPr/>
          </p:nvSpPr>
          <p:spPr bwMode="auto">
            <a:xfrm flipV="1">
              <a:off x="3552" y="22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4" name="Line 17"/>
            <p:cNvSpPr>
              <a:spLocks noChangeShapeType="1"/>
            </p:cNvSpPr>
            <p:nvPr/>
          </p:nvSpPr>
          <p:spPr bwMode="auto">
            <a:xfrm flipV="1">
              <a:off x="5088" y="201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5" name="Line 18"/>
            <p:cNvSpPr>
              <a:spLocks noChangeShapeType="1"/>
            </p:cNvSpPr>
            <p:nvPr/>
          </p:nvSpPr>
          <p:spPr bwMode="auto">
            <a:xfrm flipV="1">
              <a:off x="5088" y="22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6" name="Line 19"/>
            <p:cNvSpPr>
              <a:spLocks noChangeShapeType="1"/>
            </p:cNvSpPr>
            <p:nvPr/>
          </p:nvSpPr>
          <p:spPr bwMode="auto">
            <a:xfrm>
              <a:off x="5088" y="1728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7" name="Line 20"/>
            <p:cNvSpPr>
              <a:spLocks noChangeShapeType="1"/>
            </p:cNvSpPr>
            <p:nvPr/>
          </p:nvSpPr>
          <p:spPr bwMode="auto">
            <a:xfrm>
              <a:off x="5088" y="220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8" name="Line 21"/>
            <p:cNvSpPr>
              <a:spLocks noChangeShapeType="1"/>
            </p:cNvSpPr>
            <p:nvPr/>
          </p:nvSpPr>
          <p:spPr bwMode="auto">
            <a:xfrm flipH="1">
              <a:off x="4800" y="172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599" name="Line 22"/>
            <p:cNvSpPr>
              <a:spLocks noChangeShapeType="1"/>
            </p:cNvSpPr>
            <p:nvPr/>
          </p:nvSpPr>
          <p:spPr bwMode="auto">
            <a:xfrm flipH="1">
              <a:off x="4752" y="259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260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1193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02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371600"/>
            <a:ext cx="19304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228600" y="5943600"/>
            <a:ext cx="833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Graphics from: Noel Menezes (top) and Nikil Mehta (bottom)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75C9-0045-E14B-B24B-B358F0E5F8ED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dirty="0" smtClean="0"/>
              <a:t>Max of Gaussians with Correlation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94800" cy="4238228"/>
          </a:xfrm>
          <a:prstGeom prst="rect">
            <a:avLst/>
          </a:prstGeom>
        </p:spPr>
      </p:pic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Max of identical Gaussians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81400" y="6396335"/>
            <a:ext cx="486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Blaauw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et al. TRCAD v27n4p589]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3007-0AE8-384D-AB31-8DAF6B8E057B}" type="slidenum">
              <a:rPr lang="en-US"/>
              <a:pPr/>
              <a:t>52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/>
              <a:t>MAX of Two Identical Gaussians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09800"/>
            <a:ext cx="4267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Given two identical Gaussians A and B with </a:t>
            </a:r>
            <a:r>
              <a:rPr lang="en-US" sz="2400">
                <a:latin typeface="Symbol" charset="2"/>
                <a:sym typeface="Symbol" charset="2"/>
              </a:rPr>
              <a:t></a:t>
            </a:r>
            <a:r>
              <a:rPr lang="en-US" sz="2400"/>
              <a:t> and </a:t>
            </a:r>
            <a:r>
              <a:rPr lang="en-US" sz="2400">
                <a:latin typeface="Symbol" charset="2"/>
                <a:sym typeface="Symbol" charset="2"/>
              </a:rPr>
              <a:t>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Plug into equations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E[MAX(A,B)] = </a:t>
            </a:r>
            <a:r>
              <a:rPr lang="en-US" sz="2400">
                <a:latin typeface="Symbol" charset="2"/>
                <a:sym typeface="Symbol" charset="2"/>
              </a:rPr>
              <a:t></a:t>
            </a:r>
            <a:r>
              <a:rPr lang="en-US" sz="2400"/>
              <a:t> + </a:t>
            </a:r>
            <a:r>
              <a:rPr lang="en-US" sz="2400">
                <a:latin typeface="Symbol" charset="2"/>
                <a:sym typeface="Symbol" charset="2"/>
              </a:rPr>
              <a:t></a:t>
            </a:r>
            <a:r>
              <a:rPr lang="en-US" sz="2400"/>
              <a:t>/(</a:t>
            </a:r>
            <a:r>
              <a:rPr lang="en-US" sz="2400">
                <a:latin typeface="Symbol" charset="2"/>
                <a:sym typeface="Symbol" charset="2"/>
              </a:rPr>
              <a:t></a:t>
            </a:r>
            <a:r>
              <a:rPr lang="en-US" sz="2400"/>
              <a:t>)</a:t>
            </a:r>
            <a:r>
              <a:rPr lang="en-US" sz="2400" baseline="30000"/>
              <a:t>1/2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VAR[MAX(A,B)] = </a:t>
            </a:r>
            <a:r>
              <a:rPr lang="en-US" sz="2400">
                <a:latin typeface="Symbol" charset="2"/>
                <a:sym typeface="Symbol" charset="2"/>
              </a:rPr>
              <a:t></a:t>
            </a:r>
            <a:r>
              <a:rPr lang="en-US" sz="2400" baseline="30000">
                <a:sym typeface="Symbol" charset="2"/>
              </a:rPr>
              <a:t>2</a:t>
            </a:r>
            <a:r>
              <a:rPr lang="en-US" sz="2400"/>
              <a:t> – </a:t>
            </a:r>
            <a:r>
              <a:rPr lang="en-US" sz="2400">
                <a:latin typeface="Symbol" charset="2"/>
                <a:sym typeface="Symbol" charset="2"/>
              </a:rPr>
              <a:t></a:t>
            </a:r>
            <a:r>
              <a:rPr lang="en-US" sz="2400"/>
              <a:t>/</a:t>
            </a:r>
            <a:r>
              <a:rPr lang="en-US" sz="2400">
                <a:latin typeface="Symbol" charset="2"/>
                <a:sym typeface="Symbol" charset="2"/>
              </a:rPr>
              <a:t>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[Source: </a:t>
            </a:r>
            <a:r>
              <a:rPr lang="en-US" dirty="0" err="1">
                <a:latin typeface="Arial" charset="0"/>
              </a:rPr>
              <a:t>Nikil</a:t>
            </a:r>
            <a:r>
              <a:rPr lang="en-US" dirty="0">
                <a:latin typeface="Arial" charset="0"/>
              </a:rPr>
              <a:t> Mehta]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791200"/>
            <a:ext cx="673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Extreme of correlated: is just the input Gaussian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6746-2EC8-144A-994A-4A9A8884EE48}" type="slidenum">
              <a:rPr lang="en-US"/>
              <a:pPr/>
              <a:t>53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SSTA vs. Monte Carlo Verification Time</a:t>
            </a:r>
          </a:p>
        </p:txBody>
      </p:sp>
      <p:pic>
        <p:nvPicPr>
          <p:cNvPr id="156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89900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6"/>
          <p:cNvSpPr txBox="1">
            <a:spLocks noChangeArrowheads="1"/>
          </p:cNvSpPr>
          <p:nvPr/>
        </p:nvSpPr>
        <p:spPr bwMode="auto">
          <a:xfrm>
            <a:off x="3733800" y="5410200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Arial" charset="0"/>
              </a:rPr>
              <a:t>Source: IBM, TRCAD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2DC4-6208-4744-956C-B583B84C70F3}" type="slidenum">
              <a:rPr lang="en-US"/>
              <a:pPr/>
              <a:t>54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Using SSTA in FPGA CAD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2189163"/>
            <a:ext cx="2806700" cy="1039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Kia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FPGA2007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Route with SSTA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5638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55788"/>
            <a:ext cx="94615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75" y="1847850"/>
            <a:ext cx="9128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381000" y="16764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Le Hei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FPGA2007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SSTA Synthesis, Place, Route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477000" y="914400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[Slide composed </a:t>
            </a:r>
          </a:p>
          <a:p>
            <a:r>
              <a:rPr lang="en-US">
                <a:latin typeface="Arial" charset="0"/>
              </a:rPr>
              <a:t>  by Nikil Mehta]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D4BF-1D1D-D84A-9F77-E58C03C42B6B}" type="slidenum">
              <a:rPr lang="en-US"/>
              <a:pPr/>
              <a:t>55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Impact of SSTA in </a:t>
            </a:r>
            <a:br>
              <a:rPr lang="en-US" dirty="0" smtClean="0"/>
            </a:br>
            <a:r>
              <a:rPr lang="en-US" dirty="0" smtClean="0"/>
              <a:t>High-Level Synthesis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5944968" cy="42672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5486400"/>
            <a:ext cx="7772400" cy="609600"/>
          </a:xfrm>
        </p:spPr>
        <p:txBody>
          <a:bodyPr/>
          <a:lstStyle/>
          <a:p>
            <a:r>
              <a:rPr lang="en-US" dirty="0" smtClean="0"/>
              <a:t>Scheduling and provisioning </a:t>
            </a:r>
          </a:p>
          <a:p>
            <a:pPr lvl="1"/>
            <a:r>
              <a:rPr lang="en-US" dirty="0" smtClean="0"/>
              <a:t>ALU/MUL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=5%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nominal</a:t>
            </a:r>
            <a:endParaRPr lang="en-US" baseline="-25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4400" y="6396335"/>
            <a:ext cx="3571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Jung&amp;Kim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ICCAD2007]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669-0412-E940-A701-C74E8E291A87}" type="slidenum">
              <a:rPr lang="en-US"/>
              <a:pPr/>
              <a:t>56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sz="2800"/>
              <a:t>Nanoscale fabrication is a statistical process</a:t>
            </a:r>
          </a:p>
          <a:p>
            <a:r>
              <a:rPr lang="en-US" sz="2800"/>
              <a:t>Delays are PDFs</a:t>
            </a:r>
          </a:p>
          <a:p>
            <a:r>
              <a:rPr lang="en-US" sz="2800"/>
              <a:t>Assuming each device is worst-case delay is too pessimistic</a:t>
            </a:r>
          </a:p>
          <a:p>
            <a:pPr lvl="1"/>
            <a:r>
              <a:rPr lang="en-US" sz="2400"/>
              <a:t>Wrong prediction about timing</a:t>
            </a:r>
          </a:p>
          <a:p>
            <a:pPr lvl="1"/>
            <a:r>
              <a:rPr lang="en-US" sz="2400"/>
              <a:t>Leads optimization in wrong direction</a:t>
            </a:r>
          </a:p>
          <a:p>
            <a:r>
              <a:rPr lang="en-US" sz="2800"/>
              <a:t>Reformulate timing analysis as statistical calculation</a:t>
            </a:r>
          </a:p>
          <a:p>
            <a:r>
              <a:rPr lang="en-US" sz="2800"/>
              <a:t>Estimate the PDF of circuit delays</a:t>
            </a:r>
          </a:p>
          <a:p>
            <a:r>
              <a:rPr lang="en-US" sz="2800"/>
              <a:t>Use this to drive optimizations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7FE5-CC36-1E49-A3B0-EA17E325B669}" type="slidenum">
              <a:rPr lang="en-US"/>
              <a:pPr/>
              <a:t>57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Coping with uncertainty</a:t>
            </a:r>
          </a:p>
          <a:p>
            <a:r>
              <a:rPr lang="en-US"/>
              <a:t>Statistical Reasoning and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9E7-2671-6141-8695-39027D66CEC0}" type="slidenum">
              <a:rPr lang="en-US"/>
              <a:pPr/>
              <a:t>58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for</a:t>
            </a:r>
            <a:r>
              <a:rPr lang="en-US" dirty="0" smtClean="0"/>
              <a:t> Monday on</a:t>
            </a:r>
            <a:r>
              <a:rPr lang="en-US" dirty="0" smtClean="0"/>
              <a:t> canvas</a:t>
            </a:r>
          </a:p>
          <a:p>
            <a:r>
              <a:rPr lang="en-US" dirty="0" smtClean="0"/>
              <a:t>Milestone</a:t>
            </a:r>
            <a:r>
              <a:rPr lang="en-US" dirty="0" smtClean="0"/>
              <a:t> Thursday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10D-DB62-0144-BE2A-B8D4172A5C45}" type="slidenum">
              <a:rPr lang="en-US"/>
              <a:pPr/>
              <a:t>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Line Edge Roughness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1.2</a:t>
            </a:r>
            <a:r>
              <a:rPr lang="en-US">
                <a:latin typeface="Symbol" charset="2"/>
              </a:rPr>
              <a:t>m</a:t>
            </a:r>
            <a:r>
              <a:rPr lang="en-US"/>
              <a:t>m and </a:t>
            </a:r>
            <a:br>
              <a:rPr lang="en-US"/>
            </a:br>
            <a:r>
              <a:rPr lang="en-US"/>
              <a:t>2.4</a:t>
            </a:r>
            <a:r>
              <a:rPr lang="en-US">
                <a:latin typeface="Symbol" charset="2"/>
              </a:rPr>
              <a:t>m</a:t>
            </a:r>
            <a:r>
              <a:rPr lang="en-US"/>
              <a:t>m lines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648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6267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From: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http://www.microtechweb.com/2d/lw_pict.htm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wavelength of visible light?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DDF4-FF3F-654F-83A0-B4666985EA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405B-8D63-5F41-8731-878459C67FA4}" type="slidenum">
              <a:rPr lang="en-US"/>
              <a:pPr/>
              <a:t>8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Shift Masking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60483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0" y="53340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Source</a:t>
            </a:r>
          </a:p>
          <a:p>
            <a:r>
              <a:rPr lang="en-US" sz="1800"/>
              <a:t>http://www.synopsys.com/Tools/Manufacturing/MaskSynthesis/PSMCreate/Pages/default.aspx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2013 --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E17B-6B13-C647-BF5E-0AA60D58DB1E}" type="slidenum">
              <a:rPr lang="en-US"/>
              <a:pPr/>
              <a:t>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Edges (PSM)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5337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0" y="5562600"/>
            <a:ext cx="879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</a:t>
            </a:r>
          </a:p>
          <a:p>
            <a:r>
              <a:rPr lang="en-US" sz="1400"/>
              <a:t>http://www.solid-state.com/display_article/122066/5/none/none/Feat/Developments-in-materials-for-157nm-photoresists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3202</TotalTime>
  <Words>2299</Words>
  <Application>Microsoft Macintosh PowerPoint</Application>
  <PresentationFormat>On-screen Show (4:3)</PresentationFormat>
  <Paragraphs>619</Paragraphs>
  <Slides>58</Slides>
  <Notes>44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Blank Presentation</vt:lpstr>
      <vt:lpstr>Microsoft Equation</vt:lpstr>
      <vt:lpstr>ESE535: Electronic Design Automation</vt:lpstr>
      <vt:lpstr>Delay PDFs? (2a)</vt:lpstr>
      <vt:lpstr>Today</vt:lpstr>
      <vt:lpstr>Central Problem</vt:lpstr>
      <vt:lpstr>Oxide Thickness</vt:lpstr>
      <vt:lpstr>Line Edge Roughness</vt:lpstr>
      <vt:lpstr>Light</vt:lpstr>
      <vt:lpstr>Phase Shift Masking</vt:lpstr>
      <vt:lpstr>Line Edges (PSM)</vt:lpstr>
      <vt:lpstr>Intel 65nm SRAM (PSM)</vt:lpstr>
      <vt:lpstr>Statistical Dopant Placement</vt:lpstr>
      <vt:lpstr>Vth Variability @ 65nm</vt:lpstr>
      <vt:lpstr>Gaussian Distribution</vt:lpstr>
      <vt:lpstr>ITRS 2011 Variation (3s)</vt:lpstr>
      <vt:lpstr>Example: Vth</vt:lpstr>
      <vt:lpstr>Impact Performance</vt:lpstr>
      <vt:lpstr>Impact of Vth Variation</vt:lpstr>
      <vt:lpstr>Variation in Current FPGAs</vt:lpstr>
      <vt:lpstr>Reduce Vdd  (Cyclone IV 60nm LP)</vt:lpstr>
      <vt:lpstr>Slide 20</vt:lpstr>
      <vt:lpstr>Slide 21</vt:lpstr>
      <vt:lpstr>Old Way</vt:lpstr>
      <vt:lpstr>Corners Misleading</vt:lpstr>
      <vt:lpstr>Parameteric Yield</vt:lpstr>
      <vt:lpstr>Phenomena 1: Path Averaging</vt:lpstr>
      <vt:lpstr>Sequential Paths</vt:lpstr>
      <vt:lpstr>SSTA vs. Corner Models</vt:lpstr>
      <vt:lpstr>Phenomena 2: Parallel Paths</vt:lpstr>
      <vt:lpstr>System Delay</vt:lpstr>
      <vt:lpstr>Gaussian Distribution</vt:lpstr>
      <vt:lpstr>System Delay</vt:lpstr>
      <vt:lpstr>System Delay</vt:lpstr>
      <vt:lpstr>System Delay</vt:lpstr>
      <vt:lpstr>Corners Misleading</vt:lpstr>
      <vt:lpstr>Slide 35</vt:lpstr>
      <vt:lpstr>But does worst-case mislead?</vt:lpstr>
      <vt:lpstr>But does worst-case mislead?</vt:lpstr>
      <vt:lpstr>But does worst-case mislead?</vt:lpstr>
      <vt:lpstr>Does Worst-Case Mislead?</vt:lpstr>
      <vt:lpstr>Probability of Path Being Critical</vt:lpstr>
      <vt:lpstr>What do we need to do?</vt:lpstr>
      <vt:lpstr>Delay Calculation</vt:lpstr>
      <vt:lpstr>What do we need to do?</vt:lpstr>
      <vt:lpstr>For Example</vt:lpstr>
      <vt:lpstr>MAX</vt:lpstr>
      <vt:lpstr>SUM</vt:lpstr>
      <vt:lpstr>Continuous</vt:lpstr>
      <vt:lpstr>Dealing with PDFs</vt:lpstr>
      <vt:lpstr>MAX of Two Identical Gaussians</vt:lpstr>
      <vt:lpstr>More Technicalities</vt:lpstr>
      <vt:lpstr>Max of Gaussians with Correlation</vt:lpstr>
      <vt:lpstr>MAX of Two Identical Gaussians</vt:lpstr>
      <vt:lpstr>SSTA vs. Monte Carlo Verification Time</vt:lpstr>
      <vt:lpstr>Using SSTA in FPGA CAD</vt:lpstr>
      <vt:lpstr>Impact of SSTA in  High-Level Synthesis</vt:lpstr>
      <vt:lpstr>Summary</vt:lpstr>
      <vt:lpstr>Big Ideas: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45</cp:revision>
  <cp:lastPrinted>2015-04-22T11:58:52Z</cp:lastPrinted>
  <dcterms:created xsi:type="dcterms:W3CDTF">2015-04-21T23:27:14Z</dcterms:created>
  <dcterms:modified xsi:type="dcterms:W3CDTF">2015-04-22T11:58:57Z</dcterms:modified>
</cp:coreProperties>
</file>