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15" r:id="rId3"/>
    <p:sldId id="264" r:id="rId4"/>
    <p:sldId id="340" r:id="rId5"/>
    <p:sldId id="366" r:id="rId6"/>
    <p:sldId id="316" r:id="rId7"/>
    <p:sldId id="317" r:id="rId8"/>
    <p:sldId id="343" r:id="rId9"/>
    <p:sldId id="266" r:id="rId10"/>
    <p:sldId id="344" r:id="rId11"/>
    <p:sldId id="268" r:id="rId12"/>
    <p:sldId id="269" r:id="rId13"/>
    <p:sldId id="270" r:id="rId14"/>
    <p:sldId id="271" r:id="rId15"/>
    <p:sldId id="272" r:id="rId16"/>
    <p:sldId id="273" r:id="rId17"/>
    <p:sldId id="346" r:id="rId18"/>
    <p:sldId id="333" r:id="rId19"/>
    <p:sldId id="362" r:id="rId20"/>
    <p:sldId id="359" r:id="rId21"/>
    <p:sldId id="275" r:id="rId22"/>
    <p:sldId id="276" r:id="rId23"/>
    <p:sldId id="347" r:id="rId24"/>
    <p:sldId id="348" r:id="rId25"/>
    <p:sldId id="355" r:id="rId26"/>
    <p:sldId id="350" r:id="rId27"/>
    <p:sldId id="351" r:id="rId28"/>
    <p:sldId id="356" r:id="rId29"/>
    <p:sldId id="367" r:id="rId30"/>
    <p:sldId id="352" r:id="rId31"/>
    <p:sldId id="354" r:id="rId32"/>
    <p:sldId id="368" r:id="rId33"/>
    <p:sldId id="370" r:id="rId34"/>
    <p:sldId id="371" r:id="rId35"/>
    <p:sldId id="372" r:id="rId36"/>
    <p:sldId id="360" r:id="rId37"/>
    <p:sldId id="374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41" r:id="rId47"/>
    <p:sldId id="330" r:id="rId48"/>
    <p:sldId id="375" r:id="rId49"/>
    <p:sldId id="376" r:id="rId50"/>
    <p:sldId id="378" r:id="rId51"/>
    <p:sldId id="377" r:id="rId52"/>
    <p:sldId id="331" r:id="rId53"/>
    <p:sldId id="332" r:id="rId54"/>
    <p:sldId id="339" r:id="rId5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D60093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65" autoAdjust="0"/>
    <p:restoredTop sz="94718" autoAdjust="0"/>
  </p:normalViewPr>
  <p:slideViewPr>
    <p:cSldViewPr>
      <p:cViewPr varScale="1">
        <p:scale>
          <a:sx n="99" d="100"/>
          <a:sy n="99" d="100"/>
        </p:scale>
        <p:origin x="-1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18A2ED7A-8779-4E4F-AE63-7DE7B963FF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5963CBD1-DF63-EC40-935F-3F220C6FAC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B2E63-6BE4-B54D-9C20-015BE6484C5A}" type="slidenum">
              <a:rPr lang="en-US"/>
              <a:pPr/>
              <a:t>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93EBB-387E-864C-97AD-B232384BD152}" type="slidenum">
              <a:rPr lang="en-US"/>
              <a:pPr/>
              <a:t>12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F5C48-F908-4E46-B316-4759DFA21FBB}" type="slidenum">
              <a:rPr lang="en-US"/>
              <a:pPr/>
              <a:t>13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EC527-0CD4-3045-8378-B61032BA11DE}" type="slidenum">
              <a:rPr lang="en-US"/>
              <a:pPr/>
              <a:t>14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5BE7A-25AB-0649-95BE-06FF926F7F8E}" type="slidenum">
              <a:rPr lang="en-US"/>
              <a:pPr/>
              <a:t>15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339B1-E457-074E-857C-37E23CB6E4F8}" type="slidenum">
              <a:rPr lang="en-US"/>
              <a:pPr/>
              <a:t>16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D8807-6E02-3443-BDE1-AE533521B0AD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7BF84-2C3E-C74A-922E-7416DFC65796}" type="slidenum">
              <a:rPr lang="en-US"/>
              <a:pPr/>
              <a:t>18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D8807-6E02-3443-BDE1-AE533521B0AD}" type="slidenum">
              <a:rPr lang="en-US"/>
              <a:pPr/>
              <a:t>20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C04ED-462C-EE43-8DCF-46D887FA1AF8}" type="slidenum">
              <a:rPr lang="en-US"/>
              <a:pPr/>
              <a:t>21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82470-D702-6E44-A75B-A8C887E54575}" type="slidenum">
              <a:rPr lang="en-US"/>
              <a:pPr/>
              <a:t>22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58AE3-5756-2B43-8F9E-CC1E53BF0074}" type="slidenum">
              <a:rPr lang="en-US"/>
              <a:pPr/>
              <a:t>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9479CB-0CED-D94A-8961-6275131FA45A}" type="slidenum">
              <a:rPr lang="en-US"/>
              <a:pPr/>
              <a:t>23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CD20B-D49D-6648-82C9-6CED65BD5D61}" type="slidenum">
              <a:rPr lang="en-US"/>
              <a:pPr/>
              <a:t>24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CD20B-D49D-6648-82C9-6CED65BD5D61}" type="slidenum">
              <a:rPr lang="en-US"/>
              <a:pPr/>
              <a:t>25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D733B-830A-BA49-BC39-09B1CEEFBF66}" type="slidenum">
              <a:rPr lang="en-US"/>
              <a:pPr/>
              <a:t>26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6A48C-EF1E-8D4F-8572-2032B18ECBF7}" type="slidenum">
              <a:rPr lang="en-US"/>
              <a:pPr/>
              <a:t>27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6A48C-EF1E-8D4F-8572-2032B18ECBF7}" type="slidenum">
              <a:rPr lang="en-US"/>
              <a:pPr/>
              <a:t>28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612061-5B7E-7144-9695-36F54D76BD9D}" type="slidenum">
              <a:rPr lang="en-US"/>
              <a:pPr/>
              <a:t>30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CCD4C-22A3-114A-B9C6-621A064D3805}" type="slidenum">
              <a:rPr lang="en-US"/>
              <a:pPr/>
              <a:t>31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6A48C-EF1E-8D4F-8572-2032B18ECBF7}" type="slidenum">
              <a:rPr lang="en-US"/>
              <a:pPr/>
              <a:t>32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612061-5B7E-7144-9695-36F54D76BD9D}" type="slidenum">
              <a:rPr lang="en-US"/>
              <a:pPr/>
              <a:t>33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7B5DB-143F-8C42-A0AA-CAD50F1E803B}" type="slidenum">
              <a:rPr lang="en-US"/>
              <a:pPr/>
              <a:t>3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CCD4C-22A3-114A-B9C6-621A064D3805}" type="slidenum">
              <a:rPr lang="en-US"/>
              <a:pPr/>
              <a:t>34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B92417-8111-3645-A173-34473ABF8D8A}" type="slidenum">
              <a:rPr lang="en-US"/>
              <a:pPr/>
              <a:t>35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BD09E-9689-F649-8A78-22F5BE110A0E}" type="slidenum">
              <a:rPr lang="en-US"/>
              <a:pPr/>
              <a:t>37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6AA4E-0202-D24C-BA8D-5D4E9CC03EEC}" type="slidenum">
              <a:rPr lang="en-US"/>
              <a:pPr/>
              <a:t>38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56BF4-67FD-3049-8850-D3FF8BFC44E6}" type="slidenum">
              <a:rPr lang="en-US"/>
              <a:pPr/>
              <a:t>39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2DB7D-6474-AF4B-B1DF-B7618C5AC8F7}" type="slidenum">
              <a:rPr lang="en-US"/>
              <a:pPr/>
              <a:t>40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542700-AD31-AF46-A025-BDE6FDF9B32C}" type="slidenum">
              <a:rPr lang="en-US"/>
              <a:pPr/>
              <a:t>41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C2338-6A93-2F47-83DF-13C2FDC43D2A}" type="slidenum">
              <a:rPr lang="en-US"/>
              <a:pPr/>
              <a:t>42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DC4CB-F2BB-494F-B4ED-68A604025B05}" type="slidenum">
              <a:rPr lang="en-US"/>
              <a:pPr/>
              <a:t>43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45D92-605D-1B40-AA3D-F5393C9BC2E6}" type="slidenum">
              <a:rPr lang="en-US"/>
              <a:pPr/>
              <a:t>44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AD055-C864-E04E-89BB-C796A2C73033}" type="slidenum">
              <a:rPr lang="en-US"/>
              <a:pPr/>
              <a:t>4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3AE92-0065-F24C-9332-7BE967311D04}" type="slidenum">
              <a:rPr lang="en-US"/>
              <a:pPr/>
              <a:t>45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36068-B476-FA46-9BD9-0A0D911CEBD7}" type="slidenum">
              <a:rPr lang="en-US"/>
              <a:pPr/>
              <a:t>46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EAF65-0F6D-2B46-9D44-BFEBFDAF9C12}" type="slidenum">
              <a:rPr lang="en-US"/>
              <a:pPr/>
              <a:t>47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B92417-8111-3645-A173-34473ABF8D8A}" type="slidenum">
              <a:rPr lang="en-US"/>
              <a:pPr/>
              <a:t>52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0CABF-21AB-BE48-AAED-D3D14CAA17DF}" type="slidenum">
              <a:rPr lang="en-US"/>
              <a:pPr/>
              <a:t>53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51B79-6E53-6C48-865F-1E22692EA347}" type="slidenum">
              <a:rPr lang="en-US"/>
              <a:pPr/>
              <a:t>54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AEF94-1A03-D547-8501-9D08848D9A5C}" type="slidenum">
              <a:rPr lang="en-US"/>
              <a:pPr/>
              <a:t>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09F44-FEFB-4C41-A186-C90B645338E2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7C56E-C3E7-8D43-A2AA-B03684AA6AA1}" type="slidenum">
              <a:rPr lang="en-US"/>
              <a:pPr/>
              <a:t>9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3C6E2-3F48-E74F-8EEB-8F3E0AD123BC}" type="slidenum">
              <a:rPr lang="en-US"/>
              <a:pPr/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BADDC-A45E-5B4E-B07B-6761B5DE9555}" type="slidenum">
              <a:rPr lang="en-US"/>
              <a:pPr/>
              <a:t>11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456A737-5F0B-244D-9C14-D61358F183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776475-EDEB-4847-9FE3-4C769269F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9B8F4F9-C6CA-2440-BE10-24324F93A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6AFA1BA-F97E-9F44-B98A-232D4A19B8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808253-3447-D142-8BD4-DF3DA975C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89376D6-8653-494D-8232-90A1C75B3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8A771B-1EB4-3642-997D-745BABD62F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1F6B3D-8275-3346-8313-32D7C1EEC2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0613D7-CF42-3B41-BE51-A8A4A0EC66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18EA198-BB35-AE43-9488-E4CD017C5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5ADCC47-2FCE-034C-8197-8D02299D9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fld id="{9E72B47B-2F24-0C47-AFE7-C05A4411E7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973-6230-D649-93E5-9B563A6F9A9F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24:  </a:t>
            </a:r>
            <a:r>
              <a:rPr lang="en-US" dirty="0"/>
              <a:t>April</a:t>
            </a:r>
            <a:r>
              <a:rPr lang="en-US" dirty="0" smtClean="0"/>
              <a:t> 15, 2013</a:t>
            </a:r>
          </a:p>
          <a:p>
            <a:r>
              <a:rPr lang="en-US" dirty="0"/>
              <a:t>Retiming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3997-1614-354A-8E6D-D649E82F63F7}" type="slidenum">
              <a:rPr lang="en-US"/>
              <a:pPr/>
              <a:t>10</a:t>
            </a:fld>
            <a:endParaRPr lang="en-US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4038600"/>
            <a:ext cx="379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Separate arc for each path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4648200"/>
            <a:ext cx="32636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Weight edges by</a:t>
            </a:r>
            <a:r>
              <a:rPr lang="en-US" dirty="0" smtClean="0">
                <a:latin typeface="Arial" charset="0"/>
              </a:rPr>
              <a:t> </a:t>
            </a:r>
          </a:p>
          <a:p>
            <a:r>
              <a:rPr lang="en-US" dirty="0" smtClean="0">
                <a:latin typeface="Arial" charset="0"/>
              </a:rPr>
              <a:t>     number </a:t>
            </a:r>
            <a:r>
              <a:rPr lang="en-US" dirty="0">
                <a:latin typeface="Arial" charset="0"/>
              </a:rPr>
              <a:t>of registers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52400" y="5638800"/>
            <a:ext cx="34355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(weight nodes </a:t>
            </a:r>
            <a:r>
              <a:rPr lang="en-US" dirty="0" smtClean="0">
                <a:latin typeface="Arial" charset="0"/>
              </a:rPr>
              <a:t>by</a:t>
            </a:r>
          </a:p>
          <a:p>
            <a:r>
              <a:rPr lang="en-US" dirty="0" smtClean="0">
                <a:latin typeface="Arial" charset="0"/>
              </a:rPr>
              <a:t>      </a:t>
            </a:r>
            <a:r>
              <a:rPr lang="en-US" dirty="0">
                <a:latin typeface="Arial" charset="0"/>
              </a:rPr>
              <a:t>delay through node)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3505200" y="3733800"/>
            <a:ext cx="5181600" cy="3124200"/>
            <a:chOff x="3505200" y="3733800"/>
            <a:chExt cx="5181600" cy="3124200"/>
          </a:xfrm>
        </p:grpSpPr>
        <p:sp>
          <p:nvSpPr>
            <p:cNvPr id="11" name="Oval 10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6" name="Straight Arrow Connector 15"/>
            <p:cNvCxnSpPr>
              <a:stCxn id="14" idx="6"/>
              <a:endCxn id="13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13" idx="6"/>
              <a:endCxn id="12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2" idx="6"/>
              <a:endCxn id="11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Curved Connector 33"/>
            <p:cNvCxnSpPr>
              <a:stCxn id="11" idx="5"/>
              <a:endCxn id="12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Curved Connector 37"/>
            <p:cNvCxnSpPr>
              <a:stCxn id="11" idx="5"/>
              <a:endCxn id="13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Curved Connector 41"/>
            <p:cNvCxnSpPr>
              <a:stCxn id="11" idx="5"/>
              <a:endCxn id="14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Curved Connector 45"/>
            <p:cNvCxnSpPr>
              <a:endCxn id="11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</a:t>
              </a:r>
              <a:endParaRPr lang="en-US" dirty="0">
                <a:latin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cxnSp>
          <p:nvCxnSpPr>
            <p:cNvPr id="57" name="Curved Connector 56"/>
            <p:cNvCxnSpPr>
              <a:stCxn id="11" idx="5"/>
              <a:endCxn id="14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9200"/>
            <a:ext cx="5486400" cy="2679290"/>
          </a:xfrm>
          <a:prstGeom prst="rect">
            <a:avLst/>
          </a:prstGeom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/>
              <a:t>Canonical Graph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9835-3330-5D4C-A7CD-7136121858CD}" type="slidenum">
              <a:rPr lang="en-US"/>
              <a:pPr/>
              <a:t>11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Critical Path Length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3400" y="5256213"/>
            <a:ext cx="596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 charset="0"/>
              </a:rPr>
              <a:t>Critical Path</a:t>
            </a:r>
            <a:r>
              <a:rPr lang="en-US" dirty="0">
                <a:latin typeface="Arial" charset="0"/>
              </a:rPr>
              <a:t>: Length of longest</a:t>
            </a:r>
            <a:r>
              <a:rPr lang="en-US" dirty="0" smtClean="0">
                <a:latin typeface="Arial" charset="0"/>
              </a:rPr>
              <a:t> node path </a:t>
            </a:r>
          </a:p>
          <a:p>
            <a:r>
              <a:rPr lang="en-US" dirty="0" smtClean="0">
                <a:latin typeface="Arial" charset="0"/>
              </a:rPr>
              <a:t>                       of </a:t>
            </a:r>
            <a:r>
              <a:rPr lang="en-US" dirty="0">
                <a:latin typeface="Arial" charset="0"/>
              </a:rPr>
              <a:t>zero weight</a:t>
            </a:r>
            <a:r>
              <a:rPr lang="en-US" dirty="0" smtClean="0">
                <a:latin typeface="Arial" charset="0"/>
              </a:rPr>
              <a:t> edges</a:t>
            </a:r>
            <a:endParaRPr lang="en-US" dirty="0">
              <a:latin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057400" y="1524000"/>
            <a:ext cx="5181600" cy="3124200"/>
            <a:chOff x="3505200" y="3733800"/>
            <a:chExt cx="5181600" cy="3124200"/>
          </a:xfrm>
        </p:grpSpPr>
        <p:sp>
          <p:nvSpPr>
            <p:cNvPr id="11" name="Oval 10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5" name="Straight Arrow Connector 14"/>
            <p:cNvCxnSpPr>
              <a:stCxn id="14" idx="6"/>
              <a:endCxn id="13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3" idx="6"/>
              <a:endCxn id="12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2" idx="6"/>
              <a:endCxn id="11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17"/>
            <p:cNvCxnSpPr>
              <a:stCxn id="11" idx="5"/>
              <a:endCxn id="12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urved Connector 18"/>
            <p:cNvCxnSpPr>
              <a:stCxn id="11" idx="5"/>
              <a:endCxn id="13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Curved Connector 19"/>
            <p:cNvCxnSpPr>
              <a:stCxn id="11" idx="5"/>
              <a:endCxn id="14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Curved Connector 45"/>
            <p:cNvCxnSpPr>
              <a:endCxn id="11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</a:t>
              </a:r>
              <a:endParaRPr lang="en-US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cxnSp>
          <p:nvCxnSpPr>
            <p:cNvPr id="30" name="Curved Connector 29"/>
            <p:cNvCxnSpPr>
              <a:stCxn id="11" idx="5"/>
              <a:endCxn id="14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87BF-93E8-F043-86B2-44D273CD925C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Retiming Lag/Lead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9600" y="4645025"/>
            <a:ext cx="72437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latin typeface="Arial" charset="0"/>
              </a:rPr>
              <a:t>Retiming</a:t>
            </a:r>
            <a:r>
              <a:rPr lang="en-US" sz="3200">
                <a:latin typeface="Arial" charset="0"/>
              </a:rPr>
              <a:t>:  Assign a lag to every vertex</a:t>
            </a:r>
            <a:endParaRPr lang="en-US">
              <a:latin typeface="Arial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31925" y="5521325"/>
            <a:ext cx="660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weight(e</a:t>
            </a:r>
            <a:r>
              <a:rPr lang="en-US">
                <a:latin typeface="Arial" charset="0"/>
                <a:sym typeface="Symbol" charset="2"/>
              </a:rPr>
              <a:t>) = weight(e) + lag(head(e))-lag(tail(e))</a:t>
            </a:r>
            <a:endParaRPr lang="en-US">
              <a:latin typeface="Arial" charset="0"/>
            </a:endParaRPr>
          </a:p>
        </p:txBody>
      </p:sp>
      <p:pic>
        <p:nvPicPr>
          <p:cNvPr id="17413" name="Picture 5" descr="graph_lag_l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981200"/>
            <a:ext cx="5495925" cy="206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  <p:bldP spid="174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8E7B-63AE-FE4F-9567-8240402ABFFE}" type="slidenum">
              <a:rPr lang="en-US"/>
              <a:pPr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Valid Retiming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US" sz="2800"/>
              <a:t>Retiming is valid as long as:</a:t>
            </a:r>
          </a:p>
          <a:p>
            <a:pPr lvl="1"/>
            <a:r>
              <a:rPr lang="en-US" sz="2400">
                <a:sym typeface="Symbol" charset="2"/>
              </a:rPr>
              <a:t>e in graph</a:t>
            </a:r>
          </a:p>
          <a:p>
            <a:pPr lvl="2"/>
            <a:r>
              <a:rPr lang="en-US" sz="2000"/>
              <a:t>weight(e</a:t>
            </a:r>
            <a:r>
              <a:rPr lang="en-US" sz="2000">
                <a:sym typeface="Symbol" charset="2"/>
              </a:rPr>
              <a:t>) = weight(e) + lag(head(e))-lag(tail(e))  0</a:t>
            </a:r>
          </a:p>
          <a:p>
            <a:r>
              <a:rPr lang="en-US" sz="2800">
                <a:sym typeface="Symbol" charset="2"/>
              </a:rPr>
              <a:t>Assuming original circuit was a valid synchronous circuit, this guarantees:</a:t>
            </a:r>
          </a:p>
          <a:p>
            <a:pPr lvl="1"/>
            <a:r>
              <a:rPr lang="en-US" sz="2400">
                <a:sym typeface="Symbol" charset="2"/>
              </a:rPr>
              <a:t>non-negative register weights on all edges</a:t>
            </a:r>
          </a:p>
          <a:p>
            <a:pPr lvl="2"/>
            <a:r>
              <a:rPr lang="en-US" sz="2000">
                <a:sym typeface="Symbol" charset="2"/>
              </a:rPr>
              <a:t>no travel backward in time :-)</a:t>
            </a:r>
          </a:p>
          <a:p>
            <a:pPr lvl="1"/>
            <a:r>
              <a:rPr lang="en-US" sz="2400">
                <a:sym typeface="Symbol" charset="2"/>
              </a:rPr>
              <a:t>all cycles have strictly positive register counts</a:t>
            </a:r>
          </a:p>
          <a:p>
            <a:pPr lvl="1"/>
            <a:r>
              <a:rPr lang="en-US" sz="2400">
                <a:sym typeface="Symbol" charset="2"/>
              </a:rPr>
              <a:t>propagation delay on each vertex is non-negative (assumed 1 for today)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D0-D37C-5344-80A9-2D5C9820968B}" type="slidenum">
              <a:rPr lang="en-US"/>
              <a:pPr/>
              <a:t>14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Retiming Task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953000"/>
          </a:xfrm>
        </p:spPr>
        <p:txBody>
          <a:bodyPr/>
          <a:lstStyle/>
          <a:p>
            <a:r>
              <a:rPr lang="en-US"/>
              <a:t>Move registers </a:t>
            </a:r>
            <a:r>
              <a:rPr lang="en-US">
                <a:sym typeface="Symbol" charset="2"/>
              </a:rPr>
              <a:t> assign lags to nodes</a:t>
            </a:r>
          </a:p>
          <a:p>
            <a:pPr lvl="1"/>
            <a:r>
              <a:rPr lang="en-US">
                <a:sym typeface="Symbol" charset="2"/>
              </a:rPr>
              <a:t>lags define all locally legal moves</a:t>
            </a:r>
          </a:p>
          <a:p>
            <a:r>
              <a:rPr lang="en-US">
                <a:sym typeface="Symbol" charset="2"/>
              </a:rPr>
              <a:t>Preserving non-negative edge weights</a:t>
            </a:r>
          </a:p>
          <a:p>
            <a:pPr lvl="1"/>
            <a:r>
              <a:rPr lang="en-US"/>
              <a:t>(previous slide)</a:t>
            </a:r>
          </a:p>
          <a:p>
            <a:pPr lvl="1"/>
            <a:r>
              <a:rPr lang="en-US"/>
              <a:t>guarantees collection of lags remains consistent globally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F633-BFFB-9E42-881B-5A223FE9A141}" type="slidenum">
              <a:rPr lang="en-US"/>
              <a:pPr/>
              <a:t>15</a:t>
            </a:fld>
            <a:endParaRPr lang="en-US"/>
          </a:p>
        </p:txBody>
      </p:sp>
      <p:pic>
        <p:nvPicPr>
          <p:cNvPr id="20484" name="Picture 4" descr="cycle_reg_conser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1905000"/>
            <a:ext cx="1924050" cy="4124325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Retiming Transformation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7772400" cy="4114800"/>
          </a:xfrm>
        </p:spPr>
        <p:txBody>
          <a:bodyPr/>
          <a:lstStyle/>
          <a:p>
            <a:pPr marL="609600" indent="-609600"/>
            <a:r>
              <a:rPr lang="en-US"/>
              <a:t>Properties</a:t>
            </a:r>
            <a:r>
              <a:rPr lang="en-US" i="1"/>
              <a:t> </a:t>
            </a:r>
            <a:r>
              <a:rPr lang="en-US"/>
              <a:t>invariant to retiming</a:t>
            </a:r>
          </a:p>
          <a:p>
            <a:pPr marL="990600" lvl="1" indent="-533400">
              <a:buFontTx/>
              <a:buAutoNum type="arabicPeriod"/>
            </a:pPr>
            <a:r>
              <a:rPr lang="en-US"/>
              <a:t>number of registers around a cycle</a:t>
            </a:r>
          </a:p>
          <a:p>
            <a:pPr marL="990600" lvl="1" indent="-533400">
              <a:buFontTx/>
              <a:buAutoNum type="arabicPeriod"/>
            </a:pPr>
            <a:r>
              <a:rPr lang="en-US"/>
              <a:t>delay along a cycle</a:t>
            </a:r>
          </a:p>
          <a:p>
            <a:pPr marL="609600" indent="-609600"/>
            <a:endParaRPr lang="en-US" sz="2800"/>
          </a:p>
          <a:p>
            <a:pPr marL="609600" indent="-609600"/>
            <a:r>
              <a:rPr lang="en-US" sz="2800"/>
              <a:t>Cycle of length </a:t>
            </a:r>
            <a:r>
              <a:rPr lang="en-US" sz="2800" i="1"/>
              <a:t>P</a:t>
            </a:r>
            <a:r>
              <a:rPr lang="en-US" sz="2800"/>
              <a:t> must have</a:t>
            </a:r>
          </a:p>
          <a:p>
            <a:pPr marL="990600" lvl="1" indent="-533400"/>
            <a:r>
              <a:rPr lang="en-US"/>
              <a:t>at least </a:t>
            </a:r>
            <a:r>
              <a:rPr lang="en-US" i="1"/>
              <a:t>P/c</a:t>
            </a:r>
            <a:r>
              <a:rPr lang="en-US"/>
              <a:t> registers on it </a:t>
            </a:r>
            <a:br>
              <a:rPr lang="en-US"/>
            </a:br>
            <a:r>
              <a:rPr lang="en-US"/>
              <a:t>to be retimeable to cycle </a:t>
            </a:r>
            <a:r>
              <a:rPr lang="en-US" i="1"/>
              <a:t>c</a:t>
            </a:r>
          </a:p>
          <a:p>
            <a:pPr marL="990600" lvl="1" indent="-533400"/>
            <a:r>
              <a:rPr lang="en-US"/>
              <a:t>Can be computed from invariant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4B59-7D92-3A41-A76A-F4E2FA46EF44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Retiming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is a retiming of</a:t>
            </a:r>
          </a:p>
          <a:p>
            <a:pPr lvl="1"/>
            <a:r>
              <a:rPr lang="en-US"/>
              <a:t>graph </a:t>
            </a:r>
            <a:r>
              <a:rPr lang="en-US" i="1"/>
              <a:t>G</a:t>
            </a:r>
            <a:endParaRPr lang="en-US"/>
          </a:p>
          <a:p>
            <a:pPr lvl="1"/>
            <a:r>
              <a:rPr lang="en-US"/>
              <a:t>w/ clock cycle </a:t>
            </a:r>
            <a:r>
              <a:rPr lang="en-US" i="1"/>
              <a:t>c</a:t>
            </a:r>
            <a:endParaRPr lang="en-US"/>
          </a:p>
          <a:p>
            <a:pPr lvl="1"/>
            <a:r>
              <a:rPr lang="en-US" i="1"/>
              <a:t>iff  G-</a:t>
            </a:r>
            <a:r>
              <a:rPr lang="en-US"/>
              <a:t>1</a:t>
            </a:r>
            <a:r>
              <a:rPr lang="en-US" i="1"/>
              <a:t>/c</a:t>
            </a:r>
            <a:r>
              <a:rPr lang="en-US"/>
              <a:t>  has no cycles with negative edge weights</a:t>
            </a:r>
          </a:p>
          <a:p>
            <a:endParaRPr lang="en-US"/>
          </a:p>
          <a:p>
            <a:r>
              <a:rPr lang="en-US" i="1"/>
              <a:t>G</a:t>
            </a:r>
            <a:r>
              <a:rPr lang="en-US"/>
              <a:t>-</a:t>
            </a:r>
            <a:r>
              <a:rPr lang="en-US">
                <a:sym typeface="Symbol" charset="2"/>
              </a:rPr>
              <a:t>  subtract </a:t>
            </a:r>
            <a:r>
              <a:rPr lang="en-US">
                <a:latin typeface="Symbol" charset="2"/>
                <a:sym typeface="Symbol" charset="2"/>
              </a:rPr>
              <a:t>a</a:t>
            </a:r>
            <a:r>
              <a:rPr lang="en-US">
                <a:sym typeface="Symbol" charset="2"/>
              </a:rPr>
              <a:t> from each edge weight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EA85-B24F-8E41-BB87-9765D1568FD4}" type="slidenum">
              <a:rPr lang="en-US"/>
              <a:pPr/>
              <a:t>17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G</a:t>
            </a:r>
            <a:r>
              <a:rPr lang="en-US"/>
              <a:t>-1/</a:t>
            </a:r>
            <a:r>
              <a:rPr lang="en-US" i="1"/>
              <a:t>c</a:t>
            </a:r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2057400" y="1905000"/>
            <a:ext cx="5181600" cy="3124200"/>
            <a:chOff x="2057400" y="19050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876800" y="19050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0" y="3276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2-1/c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3-1/c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4-1/c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434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06A9-2D68-C94A-9DBE-2F3972E99D0A}" type="slidenum">
              <a:rPr lang="en-US"/>
              <a:pPr/>
              <a:t>18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1/c Intuition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place a register every c delay units</a:t>
            </a:r>
          </a:p>
          <a:p>
            <a:pPr>
              <a:lnSpc>
                <a:spcPct val="90000"/>
              </a:lnSpc>
            </a:pPr>
            <a:r>
              <a:rPr lang="en-US"/>
              <a:t>Each register adds one</a:t>
            </a:r>
          </a:p>
          <a:p>
            <a:pPr>
              <a:lnSpc>
                <a:spcPct val="90000"/>
              </a:lnSpc>
            </a:pPr>
            <a:r>
              <a:rPr lang="en-US"/>
              <a:t>Each delay subtracts 1/c</a:t>
            </a:r>
          </a:p>
          <a:p>
            <a:pPr>
              <a:lnSpc>
                <a:spcPct val="90000"/>
              </a:lnSpc>
            </a:pPr>
            <a:r>
              <a:rPr lang="en-US"/>
              <a:t>As long as remains more positives than negatives around all cycles</a:t>
            </a:r>
          </a:p>
          <a:p>
            <a:pPr lvl="1">
              <a:lnSpc>
                <a:spcPct val="90000"/>
              </a:lnSpc>
            </a:pPr>
            <a:r>
              <a:rPr lang="en-US"/>
              <a:t>can move registers to accommodate</a:t>
            </a:r>
          </a:p>
          <a:p>
            <a:pPr lvl="1">
              <a:lnSpc>
                <a:spcPct val="90000"/>
              </a:lnSpc>
            </a:pPr>
            <a:r>
              <a:rPr lang="en-US"/>
              <a:t>Captures the regs=P/c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Illustrate with Pipeline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A1BA-F97E-9F44-B98A-232D4A19B84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0"/>
            <a:ext cx="8470900" cy="2911671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1AF4-34E2-1144-9703-BC6DEE1DA091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Retiming</a:t>
            </a:r>
          </a:p>
          <a:p>
            <a:pPr lvl="1"/>
            <a:r>
              <a:rPr lang="en-US" dirty="0"/>
              <a:t>Cycle time (clock period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Initial states</a:t>
            </a:r>
          </a:p>
          <a:p>
            <a:pPr lvl="1"/>
            <a:r>
              <a:rPr lang="en-US" dirty="0"/>
              <a:t>Register minimization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64516" name="Text Box 4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charset="0"/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latin typeface="Arial" charset="0"/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6452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6452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6452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EA85-B24F-8E41-BB87-9765D1568FD4}" type="slidenum">
              <a:rPr lang="en-US"/>
              <a:pPr/>
              <a:t>20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G</a:t>
            </a:r>
            <a:r>
              <a:rPr lang="en-US"/>
              <a:t>-1/</a:t>
            </a:r>
            <a:r>
              <a:rPr lang="en-US" i="1"/>
              <a:t>c</a:t>
            </a:r>
            <a:endParaRPr lang="en-US"/>
          </a:p>
        </p:txBody>
      </p:sp>
      <p:grpSp>
        <p:nvGrpSpPr>
          <p:cNvPr id="2" name="Group 27"/>
          <p:cNvGrpSpPr/>
          <p:nvPr/>
        </p:nvGrpSpPr>
        <p:grpSpPr>
          <a:xfrm>
            <a:off x="2057400" y="1905000"/>
            <a:ext cx="5181600" cy="3124200"/>
            <a:chOff x="2057400" y="19050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876800" y="19050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0" y="3276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2-1/c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3-1/c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4-1/c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434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AB5E-C8A0-7049-AF9E-88B6B83585AD}" type="slidenum">
              <a:rPr lang="en-US"/>
              <a:pPr/>
              <a:t>21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Retiming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Lag(v) = shortest path to I/O in </a:t>
            </a:r>
            <a:r>
              <a:rPr lang="en-US" i="1"/>
              <a:t>G</a:t>
            </a:r>
            <a:r>
              <a:rPr lang="en-US"/>
              <a:t>-1/</a:t>
            </a:r>
            <a:r>
              <a:rPr lang="en-US" i="1"/>
              <a:t>c</a:t>
            </a:r>
          </a:p>
          <a:p>
            <a:endParaRPr lang="en-US" i="1"/>
          </a:p>
          <a:p>
            <a:r>
              <a:rPr lang="en-US"/>
              <a:t>Compute shortest paths in O(|V||E|)	</a:t>
            </a:r>
          </a:p>
          <a:p>
            <a:pPr lvl="1"/>
            <a:r>
              <a:rPr lang="en-US"/>
              <a:t>Bellman-Ford</a:t>
            </a:r>
          </a:p>
          <a:p>
            <a:pPr lvl="1"/>
            <a:r>
              <a:rPr lang="en-US"/>
              <a:t>also use to detect negative weight cycles when </a:t>
            </a:r>
            <a:r>
              <a:rPr lang="en-US" i="1"/>
              <a:t>c</a:t>
            </a:r>
            <a:r>
              <a:rPr lang="en-US"/>
              <a:t> too 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AC52-C1CB-7A4B-B575-D96C8831E575}" type="slidenum">
              <a:rPr lang="en-US"/>
              <a:pPr/>
              <a:t>22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Bellman Ford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153400" cy="4114800"/>
          </a:xfrm>
        </p:spPr>
        <p:txBody>
          <a:bodyPr/>
          <a:lstStyle/>
          <a:p>
            <a:r>
              <a:rPr lang="en-US"/>
              <a:t>For I</a:t>
            </a:r>
            <a:r>
              <a:rPr lang="en-US">
                <a:sym typeface="Symbol" charset="2"/>
              </a:rPr>
              <a:t>0 to N</a:t>
            </a:r>
          </a:p>
          <a:p>
            <a:pPr lvl="1"/>
            <a:r>
              <a:rPr lang="en-US"/>
              <a:t>u</a:t>
            </a:r>
            <a:r>
              <a:rPr lang="en-US" baseline="-25000"/>
              <a:t>i </a:t>
            </a:r>
            <a:r>
              <a:rPr lang="en-US">
                <a:sym typeface="Symbol" charset="2"/>
              </a:rPr>
              <a:t>  (except </a:t>
            </a:r>
            <a:r>
              <a:rPr lang="en-US"/>
              <a:t>u</a:t>
            </a:r>
            <a:r>
              <a:rPr lang="en-US" baseline="-25000"/>
              <a:t>i</a:t>
            </a:r>
            <a:r>
              <a:rPr lang="en-US"/>
              <a:t>=0 for IO)</a:t>
            </a:r>
          </a:p>
          <a:p>
            <a:r>
              <a:rPr lang="en-US"/>
              <a:t>For k</a:t>
            </a:r>
            <a:r>
              <a:rPr lang="en-US">
                <a:sym typeface="Symbol" charset="2"/>
              </a:rPr>
              <a:t>0 to N</a:t>
            </a:r>
          </a:p>
          <a:p>
            <a:pPr lvl="1"/>
            <a:r>
              <a:rPr lang="en-US">
                <a:sym typeface="Symbol" charset="2"/>
              </a:rPr>
              <a:t>for e</a:t>
            </a:r>
            <a:r>
              <a:rPr lang="en-US" baseline="-25000">
                <a:sym typeface="Symbol" charset="2"/>
              </a:rPr>
              <a:t>i,j</a:t>
            </a:r>
            <a:r>
              <a:rPr lang="en-US">
                <a:sym typeface="Symbol" charset="2"/>
              </a:rPr>
              <a:t>E</a:t>
            </a:r>
          </a:p>
          <a:p>
            <a:pPr lvl="2"/>
            <a:r>
              <a:rPr lang="en-US"/>
              <a:t>u</a:t>
            </a:r>
            <a:r>
              <a:rPr lang="en-US" baseline="-25000"/>
              <a:t>i </a:t>
            </a:r>
            <a:r>
              <a:rPr lang="en-US">
                <a:sym typeface="Symbol" charset="2"/>
              </a:rPr>
              <a:t>min(</a:t>
            </a:r>
            <a:r>
              <a:rPr lang="en-US"/>
              <a:t>u</a:t>
            </a:r>
            <a:r>
              <a:rPr lang="en-US" baseline="-25000"/>
              <a:t>i ,</a:t>
            </a:r>
            <a:r>
              <a:rPr lang="en-US"/>
              <a:t>u</a:t>
            </a:r>
            <a:r>
              <a:rPr lang="en-US" baseline="-25000"/>
              <a:t>j</a:t>
            </a:r>
            <a:r>
              <a:rPr lang="en-US"/>
              <a:t>+w(</a:t>
            </a:r>
            <a:r>
              <a:rPr lang="en-US">
                <a:sym typeface="Symbol" charset="2"/>
              </a:rPr>
              <a:t>e</a:t>
            </a:r>
            <a:r>
              <a:rPr lang="en-US" baseline="-25000">
                <a:sym typeface="Symbol" charset="2"/>
              </a:rPr>
              <a:t>i,j</a:t>
            </a:r>
            <a:r>
              <a:rPr lang="en-US">
                <a:sym typeface="Symbol" charset="2"/>
              </a:rPr>
              <a:t>))</a:t>
            </a:r>
          </a:p>
          <a:p>
            <a:r>
              <a:rPr lang="en-US">
                <a:sym typeface="Symbol" charset="2"/>
              </a:rPr>
              <a:t>For e</a:t>
            </a:r>
            <a:r>
              <a:rPr lang="en-US" baseline="-25000">
                <a:sym typeface="Symbol" charset="2"/>
              </a:rPr>
              <a:t>i,j</a:t>
            </a:r>
            <a:r>
              <a:rPr lang="en-US">
                <a:sym typeface="Symbol" charset="2"/>
              </a:rPr>
              <a:t>E      </a:t>
            </a:r>
            <a:r>
              <a:rPr lang="en-US" i="1">
                <a:solidFill>
                  <a:schemeClr val="accent2"/>
                </a:solidFill>
                <a:sym typeface="Symbol" charset="2"/>
              </a:rPr>
              <a:t>//still update</a:t>
            </a:r>
            <a:r>
              <a:rPr lang="en-US" i="1">
                <a:solidFill>
                  <a:schemeClr val="accent2"/>
                </a:solidFill>
                <a:sym typeface="Wingdings" charset="2"/>
              </a:rPr>
              <a:t>negative cycle</a:t>
            </a:r>
            <a:endParaRPr lang="en-US" i="1">
              <a:solidFill>
                <a:schemeClr val="accent2"/>
              </a:solidFill>
              <a:sym typeface="Symbol" charset="2"/>
            </a:endParaRPr>
          </a:p>
          <a:p>
            <a:pPr lvl="2"/>
            <a:r>
              <a:rPr lang="en-US"/>
              <a:t>if u</a:t>
            </a:r>
            <a:r>
              <a:rPr lang="en-US" baseline="-25000"/>
              <a:t>i </a:t>
            </a:r>
            <a:r>
              <a:rPr lang="en-US">
                <a:sym typeface="Symbol" charset="2"/>
              </a:rPr>
              <a:t>&gt;</a:t>
            </a:r>
            <a:r>
              <a:rPr lang="en-US"/>
              <a:t>u</a:t>
            </a:r>
            <a:r>
              <a:rPr lang="en-US" baseline="-25000"/>
              <a:t>j</a:t>
            </a:r>
            <a:r>
              <a:rPr lang="en-US"/>
              <a:t>+w(</a:t>
            </a:r>
            <a:r>
              <a:rPr lang="en-US">
                <a:sym typeface="Symbol" charset="2"/>
              </a:rPr>
              <a:t>e</a:t>
            </a:r>
            <a:r>
              <a:rPr lang="en-US" baseline="-25000">
                <a:sym typeface="Symbol" charset="2"/>
              </a:rPr>
              <a:t>i,j</a:t>
            </a:r>
            <a:r>
              <a:rPr lang="en-US">
                <a:sym typeface="Symbol" charset="2"/>
              </a:rPr>
              <a:t>)</a:t>
            </a:r>
          </a:p>
          <a:p>
            <a:pPr lvl="3"/>
            <a:r>
              <a:rPr lang="en-US">
                <a:sym typeface="Symbol" charset="2"/>
              </a:rPr>
              <a:t>cycles detected</a:t>
            </a:r>
          </a:p>
          <a:p>
            <a:endParaRPr lang="en-US">
              <a:sym typeface="Symbol" charset="2"/>
            </a:endParaRPr>
          </a:p>
          <a:p>
            <a:pPr lvl="2"/>
            <a:endParaRPr lang="en-US" baseline="-2500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FF91-19D0-4649-B6AE-630841AB025A}" type="slidenum">
              <a:rPr lang="en-US"/>
              <a:pPr/>
              <a:t>23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 to Example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057400" y="1905000"/>
            <a:ext cx="5181600" cy="3124200"/>
            <a:chOff x="2057400" y="19050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876800" y="19050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0" y="3276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2-1/c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3-1/c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4-1/c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434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0ED-F795-554B-912C-A89506FB3051}" type="slidenum">
              <a:rPr lang="en-US"/>
              <a:pPr/>
              <a:t>24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Try </a:t>
            </a:r>
            <a:r>
              <a:rPr lang="en-US" dirty="0" err="1"/>
              <a:t>c</a:t>
            </a:r>
            <a:r>
              <a:rPr lang="en-US" dirty="0"/>
              <a:t>=1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04800" y="1295400"/>
            <a:ext cx="5181600" cy="3124200"/>
            <a:chOff x="2057400" y="1905000"/>
            <a:chExt cx="5181600" cy="3124200"/>
          </a:xfrm>
        </p:grpSpPr>
        <p:sp>
          <p:nvSpPr>
            <p:cNvPr id="9" name="Oval 8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3" name="Straight Arrow Connector 12"/>
            <p:cNvCxnSpPr>
              <a:stCxn id="12" idx="6"/>
              <a:endCxn id="11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11" idx="6"/>
              <a:endCxn id="10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0" idx="6"/>
              <a:endCxn id="9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9" idx="5"/>
              <a:endCxn id="10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9" idx="5"/>
              <a:endCxn id="11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17"/>
            <p:cNvCxnSpPr>
              <a:stCxn id="9" idx="5"/>
              <a:endCxn id="12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urved Connector 45"/>
            <p:cNvCxnSpPr>
              <a:endCxn id="9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4876800" y="19050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15000" y="3276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2-1/c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3-1/c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4-1/c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432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8" name="Curved Connector 27"/>
            <p:cNvCxnSpPr>
              <a:stCxn id="9" idx="5"/>
              <a:endCxn id="12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3962400" y="3733800"/>
            <a:ext cx="5181600" cy="3124200"/>
            <a:chOff x="2057400" y="1905000"/>
            <a:chExt cx="5181600" cy="3124200"/>
          </a:xfrm>
        </p:grpSpPr>
        <p:sp>
          <p:nvSpPr>
            <p:cNvPr id="30" name="Oval 29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4" name="Straight Arrow Connector 33"/>
            <p:cNvCxnSpPr>
              <a:stCxn id="33" idx="6"/>
              <a:endCxn id="32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>
              <a:stCxn id="32" idx="6"/>
              <a:endCxn id="31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>
              <a:stCxn id="31" idx="6"/>
              <a:endCxn id="30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Curved Connector 36"/>
            <p:cNvCxnSpPr>
              <a:stCxn id="30" idx="5"/>
              <a:endCxn id="31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Curved Connector 37"/>
            <p:cNvCxnSpPr>
              <a:stCxn id="30" idx="5"/>
              <a:endCxn id="32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Curved Connector 38"/>
            <p:cNvCxnSpPr>
              <a:stCxn id="30" idx="5"/>
              <a:endCxn id="33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Curved Connector 45"/>
            <p:cNvCxnSpPr>
              <a:endCxn id="30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4876800" y="19050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15000" y="32766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743200" y="25146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43400" y="25146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cxnSp>
          <p:nvCxnSpPr>
            <p:cNvPr id="49" name="Curved Connector 48"/>
            <p:cNvCxnSpPr>
              <a:stCxn id="30" idx="5"/>
              <a:endCxn id="33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228600" y="5257800"/>
            <a:ext cx="2511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Draw G-1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Negative cycles?</a:t>
            </a:r>
            <a:endParaRPr lang="en-US" dirty="0">
              <a:solidFill>
                <a:srgbClr val="FF66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0ED-F795-554B-912C-A89506FB3051}" type="slidenum">
              <a:rPr lang="en-US"/>
              <a:pPr/>
              <a:t>25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Try </a:t>
            </a:r>
            <a:r>
              <a:rPr lang="en-US" dirty="0" err="1"/>
              <a:t>c</a:t>
            </a:r>
            <a:r>
              <a:rPr lang="en-US" dirty="0" smtClean="0"/>
              <a:t>=2</a:t>
            </a:r>
            <a:endParaRPr lang="en-US" dirty="0"/>
          </a:p>
        </p:txBody>
      </p:sp>
      <p:grpSp>
        <p:nvGrpSpPr>
          <p:cNvPr id="2" name="Group 7"/>
          <p:cNvGrpSpPr/>
          <p:nvPr/>
        </p:nvGrpSpPr>
        <p:grpSpPr>
          <a:xfrm>
            <a:off x="304800" y="1295400"/>
            <a:ext cx="5181600" cy="3124200"/>
            <a:chOff x="2057400" y="1905000"/>
            <a:chExt cx="5181600" cy="3124200"/>
          </a:xfrm>
        </p:grpSpPr>
        <p:sp>
          <p:nvSpPr>
            <p:cNvPr id="9" name="Oval 8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3" name="Straight Arrow Connector 12"/>
            <p:cNvCxnSpPr>
              <a:stCxn id="12" idx="6"/>
              <a:endCxn id="11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11" idx="6"/>
              <a:endCxn id="10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0" idx="6"/>
              <a:endCxn id="9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9" idx="5"/>
              <a:endCxn id="10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9" idx="5"/>
              <a:endCxn id="11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17"/>
            <p:cNvCxnSpPr>
              <a:stCxn id="9" idx="5"/>
              <a:endCxn id="12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urved Connector 45"/>
            <p:cNvCxnSpPr>
              <a:endCxn id="9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4876800" y="19050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15000" y="3276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1-1/c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2-1/c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3-1/c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4-1/c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432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2514600"/>
              <a:ext cx="868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0-1/c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8" name="Curved Connector 27"/>
            <p:cNvCxnSpPr>
              <a:stCxn id="9" idx="5"/>
              <a:endCxn id="12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28"/>
          <p:cNvGrpSpPr/>
          <p:nvPr/>
        </p:nvGrpSpPr>
        <p:grpSpPr>
          <a:xfrm>
            <a:off x="3962400" y="3733800"/>
            <a:ext cx="5181600" cy="3124200"/>
            <a:chOff x="2057400" y="1905000"/>
            <a:chExt cx="5181600" cy="3124200"/>
          </a:xfrm>
        </p:grpSpPr>
        <p:sp>
          <p:nvSpPr>
            <p:cNvPr id="30" name="Oval 29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4" name="Straight Arrow Connector 33"/>
            <p:cNvCxnSpPr>
              <a:stCxn id="33" idx="6"/>
              <a:endCxn id="32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>
              <a:stCxn id="32" idx="6"/>
              <a:endCxn id="31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>
              <a:stCxn id="31" idx="6"/>
              <a:endCxn id="30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Curved Connector 36"/>
            <p:cNvCxnSpPr>
              <a:stCxn id="30" idx="5"/>
              <a:endCxn id="31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Curved Connector 37"/>
            <p:cNvCxnSpPr>
              <a:stCxn id="30" idx="5"/>
              <a:endCxn id="32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Curved Connector 38"/>
            <p:cNvCxnSpPr>
              <a:stCxn id="30" idx="5"/>
              <a:endCxn id="33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Curved Connector 45"/>
            <p:cNvCxnSpPr>
              <a:endCxn id="30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4876800" y="1905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15000" y="32766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1.5</a:t>
              </a:r>
              <a:endParaRPr lang="en-US" dirty="0">
                <a:latin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2.5</a:t>
              </a:r>
              <a:endParaRPr lang="en-US" dirty="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3.5</a:t>
              </a:r>
              <a:endParaRPr lang="en-US" dirty="0"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7432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434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cxnSp>
          <p:nvCxnSpPr>
            <p:cNvPr id="49" name="Curved Connector 48"/>
            <p:cNvCxnSpPr>
              <a:stCxn id="30" idx="5"/>
              <a:endCxn id="33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228600" y="5257800"/>
            <a:ext cx="2511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Draw G-0.5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Negative cycles?</a:t>
            </a:r>
            <a:endParaRPr lang="en-US" dirty="0">
              <a:solidFill>
                <a:srgbClr val="FF66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3271-1323-534F-A4BD-722556188436}" type="slidenum">
              <a:rPr lang="en-US"/>
              <a:pPr/>
              <a:t>26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Apply: Find Lags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8600" y="5257800"/>
            <a:ext cx="23404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Shortest </a:t>
            </a:r>
            <a:r>
              <a:rPr lang="en-US" dirty="0">
                <a:solidFill>
                  <a:srgbClr val="FF6600"/>
                </a:solidFill>
                <a:latin typeface="Arial" charset="0"/>
              </a:rPr>
              <a:t>paths?</a:t>
            </a:r>
          </a:p>
        </p:txBody>
      </p:sp>
      <p:grpSp>
        <p:nvGrpSpPr>
          <p:cNvPr id="8" name="Group 28"/>
          <p:cNvGrpSpPr/>
          <p:nvPr/>
        </p:nvGrpSpPr>
        <p:grpSpPr>
          <a:xfrm>
            <a:off x="2362200" y="1828800"/>
            <a:ext cx="5181600" cy="3124200"/>
            <a:chOff x="2057400" y="1905000"/>
            <a:chExt cx="5181600" cy="3124200"/>
          </a:xfrm>
        </p:grpSpPr>
        <p:sp>
          <p:nvSpPr>
            <p:cNvPr id="9" name="Oval 8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3" name="Straight Arrow Connector 12"/>
            <p:cNvCxnSpPr>
              <a:stCxn id="12" idx="6"/>
              <a:endCxn id="11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11" idx="6"/>
              <a:endCxn id="10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0" idx="6"/>
              <a:endCxn id="9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9" idx="5"/>
              <a:endCxn id="10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9" idx="5"/>
              <a:endCxn id="11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17"/>
            <p:cNvCxnSpPr>
              <a:stCxn id="9" idx="5"/>
              <a:endCxn id="12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urved Connector 45"/>
            <p:cNvCxnSpPr>
              <a:endCxn id="9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4876800" y="1905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15000" y="32766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1.5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2.5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3.5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432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8" name="Curved Connector 27"/>
            <p:cNvCxnSpPr>
              <a:stCxn id="9" idx="5"/>
              <a:endCxn id="12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94D-C497-AE4B-8B41-A4153DB09CE4}" type="slidenum">
              <a:rPr lang="en-US"/>
              <a:pPr/>
              <a:t>27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Apply: Lags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362200" y="1828800"/>
            <a:ext cx="5181600" cy="3124200"/>
            <a:chOff x="2362200" y="1828800"/>
            <a:chExt cx="5181600" cy="3124200"/>
          </a:xfrm>
        </p:grpSpPr>
        <p:grpSp>
          <p:nvGrpSpPr>
            <p:cNvPr id="7" name="Group 28"/>
            <p:cNvGrpSpPr/>
            <p:nvPr/>
          </p:nvGrpSpPr>
          <p:grpSpPr>
            <a:xfrm>
              <a:off x="2362200" y="1828800"/>
              <a:ext cx="5181600" cy="3124200"/>
              <a:chOff x="2057400" y="1905000"/>
              <a:chExt cx="5181600" cy="3124200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65532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51054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37338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20574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" name="Straight Arrow Connector 11"/>
              <p:cNvCxnSpPr>
                <a:stCxn id="11" idx="6"/>
                <a:endCxn id="10" idx="2"/>
              </p:cNvCxnSpPr>
              <p:nvPr/>
            </p:nvCxnSpPr>
            <p:spPr bwMode="auto">
              <a:xfrm>
                <a:off x="2743200" y="2971800"/>
                <a:ext cx="990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" name="Straight Arrow Connector 12"/>
              <p:cNvCxnSpPr>
                <a:stCxn id="10" idx="6"/>
                <a:endCxn id="9" idx="2"/>
              </p:cNvCxnSpPr>
              <p:nvPr/>
            </p:nvCxnSpPr>
            <p:spPr bwMode="auto">
              <a:xfrm>
                <a:off x="4419600" y="29718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" name="Straight Arrow Connector 13"/>
              <p:cNvCxnSpPr>
                <a:stCxn id="9" idx="6"/>
                <a:endCxn id="8" idx="2"/>
              </p:cNvCxnSpPr>
              <p:nvPr/>
            </p:nvCxnSpPr>
            <p:spPr bwMode="auto">
              <a:xfrm>
                <a:off x="5791200" y="2971800"/>
                <a:ext cx="7620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5" name="Curved Connector 14"/>
              <p:cNvCxnSpPr>
                <a:stCxn id="8" idx="5"/>
                <a:endCxn id="9" idx="4"/>
              </p:cNvCxnSpPr>
              <p:nvPr/>
            </p:nvCxnSpPr>
            <p:spPr bwMode="auto">
              <a:xfrm rot="5400000">
                <a:off x="6248797" y="2386830"/>
                <a:ext cx="89274" cy="1690267"/>
              </a:xfrm>
              <a:prstGeom prst="curvedConnector3">
                <a:avLst>
                  <a:gd name="adj1" fmla="val 737414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6" name="Curved Connector 15"/>
              <p:cNvCxnSpPr>
                <a:stCxn id="8" idx="5"/>
                <a:endCxn id="10" idx="4"/>
              </p:cNvCxnSpPr>
              <p:nvPr/>
            </p:nvCxnSpPr>
            <p:spPr bwMode="auto">
              <a:xfrm rot="5400000">
                <a:off x="5562997" y="1701030"/>
                <a:ext cx="89274" cy="3061867"/>
              </a:xfrm>
              <a:prstGeom prst="curvedConnector3">
                <a:avLst>
                  <a:gd name="adj1" fmla="val 1089427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7" name="Curved Connector 16"/>
              <p:cNvCxnSpPr>
                <a:stCxn id="8" idx="5"/>
                <a:endCxn id="11" idx="4"/>
              </p:cNvCxnSpPr>
              <p:nvPr/>
            </p:nvCxnSpPr>
            <p:spPr bwMode="auto">
              <a:xfrm rot="5400000">
                <a:off x="4724797" y="862830"/>
                <a:ext cx="89274" cy="4738267"/>
              </a:xfrm>
              <a:prstGeom prst="curvedConnector3">
                <a:avLst>
                  <a:gd name="adj1" fmla="val 1500111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8" name="Curved Connector 45"/>
              <p:cNvCxnSpPr>
                <a:endCxn id="8" idx="1"/>
              </p:cNvCxnSpPr>
              <p:nvPr/>
            </p:nvCxnSpPr>
            <p:spPr bwMode="auto">
              <a:xfrm>
                <a:off x="2514600" y="2286000"/>
                <a:ext cx="4139033" cy="470274"/>
              </a:xfrm>
              <a:prstGeom prst="curvedConnector2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" name="TextBox 18"/>
              <p:cNvSpPr txBox="1"/>
              <p:nvPr/>
            </p:nvSpPr>
            <p:spPr>
              <a:xfrm>
                <a:off x="4876800" y="1905000"/>
                <a:ext cx="6125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715000" y="3276600"/>
                <a:ext cx="6125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419600" y="34290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1.5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124200" y="37338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2.5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114800" y="45675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3.5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743200" y="2514600"/>
                <a:ext cx="7150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-0.5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43400" y="2514600"/>
                <a:ext cx="7150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-0.5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715000" y="25146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-0.5</a:t>
                </a:r>
                <a:endParaRPr lang="en-US" dirty="0">
                  <a:latin typeface="+mn-lt"/>
                </a:endParaRPr>
              </a:p>
            </p:txBody>
          </p:sp>
          <p:cxnSp>
            <p:nvCxnSpPr>
              <p:cNvPr id="27" name="Curved Connector 26"/>
              <p:cNvCxnSpPr>
                <a:stCxn id="8" idx="5"/>
                <a:endCxn id="11" idx="3"/>
              </p:cNvCxnSpPr>
              <p:nvPr/>
            </p:nvCxnSpPr>
            <p:spPr bwMode="auto">
              <a:xfrm rot="5400000">
                <a:off x="4648200" y="696959"/>
                <a:ext cx="1588" cy="4980734"/>
              </a:xfrm>
              <a:prstGeom prst="curvedConnector3">
                <a:avLst>
                  <a:gd name="adj1" fmla="val 112368073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31" name="TextBox 30"/>
            <p:cNvSpPr txBox="1"/>
            <p:nvPr/>
          </p:nvSpPr>
          <p:spPr>
            <a:xfrm>
              <a:off x="2362200" y="26670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-1.5</a:t>
              </a:r>
              <a:endParaRPr lang="en-US" dirty="0"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38600" y="26670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-1.0</a:t>
              </a:r>
              <a:endParaRPr lang="en-US" dirty="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10200" y="26670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Apply: Lags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Take ceil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94D-C497-AE4B-8B41-A4153DB09CE4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3" name="Group 28"/>
          <p:cNvGrpSpPr/>
          <p:nvPr/>
        </p:nvGrpSpPr>
        <p:grpSpPr>
          <a:xfrm>
            <a:off x="2362200" y="2514600"/>
            <a:ext cx="5181600" cy="3124200"/>
            <a:chOff x="2057400" y="19050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876800" y="1905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0" y="32766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1.5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2.5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3.5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434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2438400" y="3352800"/>
            <a:ext cx="3480037" cy="461665"/>
            <a:chOff x="2438400" y="3352800"/>
            <a:chExt cx="3480037" cy="461665"/>
          </a:xfrm>
        </p:grpSpPr>
        <p:sp>
          <p:nvSpPr>
            <p:cNvPr id="31" name="TextBox 30"/>
            <p:cNvSpPr txBox="1"/>
            <p:nvPr/>
          </p:nvSpPr>
          <p:spPr>
            <a:xfrm>
              <a:off x="24384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148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2600" y="3352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Choice (C=2)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A1BA-F97E-9F44-B98A-232D4A19B843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76400"/>
            <a:ext cx="5208124" cy="17901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2971800"/>
            <a:ext cx="4889500" cy="16806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4876800"/>
            <a:ext cx="4792564" cy="1647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C1D-54CC-CF42-9A78-217BB8D744D3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registers to:</a:t>
            </a:r>
          </a:p>
          <a:p>
            <a:pPr lvl="1"/>
            <a:r>
              <a:rPr lang="en-US"/>
              <a:t>Preserve semantics</a:t>
            </a:r>
          </a:p>
          <a:p>
            <a:pPr lvl="1"/>
            <a:r>
              <a:rPr lang="en-US"/>
              <a:t>Minimize path length between registers</a:t>
            </a:r>
          </a:p>
          <a:p>
            <a:pPr lvl="2"/>
            <a:r>
              <a:rPr lang="en-US"/>
              <a:t>Reduce cycle time</a:t>
            </a:r>
          </a:p>
          <a:p>
            <a:pPr lvl="1"/>
            <a:r>
              <a:rPr lang="en-US"/>
              <a:t>…while minimizing number of registers required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70C1-4930-234A-B107-B532BEED32B7}" type="slidenum">
              <a:rPr lang="en-US"/>
              <a:pPr/>
              <a:t>30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447800"/>
          </a:xfrm>
        </p:spPr>
        <p:txBody>
          <a:bodyPr/>
          <a:lstStyle/>
          <a:p>
            <a:r>
              <a:rPr lang="en-US" dirty="0"/>
              <a:t>Apply: Move Registers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676400" y="6019800"/>
            <a:ext cx="660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weight(e</a:t>
            </a:r>
            <a:r>
              <a:rPr lang="en-US">
                <a:latin typeface="Arial" charset="0"/>
                <a:sym typeface="Symbol" charset="2"/>
              </a:rPr>
              <a:t>) = weight(e) + lag(head(e))-lag(tail(e))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28600" y="762000"/>
            <a:ext cx="5181600" cy="3124200"/>
            <a:chOff x="3505200" y="3733800"/>
            <a:chExt cx="5181600" cy="3124200"/>
          </a:xfrm>
        </p:grpSpPr>
        <p:sp>
          <p:nvSpPr>
            <p:cNvPr id="68" name="Oval 67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72" name="Straight Arrow Connector 71"/>
            <p:cNvCxnSpPr>
              <a:stCxn id="71" idx="6"/>
              <a:endCxn id="70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Straight Arrow Connector 72"/>
            <p:cNvCxnSpPr>
              <a:stCxn id="70" idx="6"/>
              <a:endCxn id="69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4" name="Straight Arrow Connector 73"/>
            <p:cNvCxnSpPr>
              <a:stCxn id="69" idx="6"/>
              <a:endCxn id="68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Curved Connector 74"/>
            <p:cNvCxnSpPr>
              <a:stCxn id="68" idx="5"/>
              <a:endCxn id="69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Curved Connector 75"/>
            <p:cNvCxnSpPr>
              <a:stCxn id="68" idx="5"/>
              <a:endCxn id="70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Curved Connector 76"/>
            <p:cNvCxnSpPr>
              <a:stCxn id="68" idx="5"/>
              <a:endCxn id="71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" name="Curved Connector 45"/>
            <p:cNvCxnSpPr>
              <a:endCxn id="68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9" name="TextBox 78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</a:t>
              </a:r>
              <a:endParaRPr lang="en-US" dirty="0">
                <a:latin typeface="+mn-lt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cxnSp>
          <p:nvCxnSpPr>
            <p:cNvPr id="87" name="Curved Connector 86"/>
            <p:cNvCxnSpPr>
              <a:stCxn id="68" idx="5"/>
              <a:endCxn id="71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8" name="Group 87"/>
          <p:cNvGrpSpPr/>
          <p:nvPr/>
        </p:nvGrpSpPr>
        <p:grpSpPr>
          <a:xfrm>
            <a:off x="3962400" y="2971800"/>
            <a:ext cx="5181600" cy="3124200"/>
            <a:chOff x="3505200" y="3733800"/>
            <a:chExt cx="5181600" cy="3124200"/>
          </a:xfrm>
        </p:grpSpPr>
        <p:sp>
          <p:nvSpPr>
            <p:cNvPr id="89" name="Oval 88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93" name="Straight Arrow Connector 92"/>
            <p:cNvCxnSpPr>
              <a:stCxn id="92" idx="6"/>
              <a:endCxn id="91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4" name="Straight Arrow Connector 93"/>
            <p:cNvCxnSpPr>
              <a:stCxn id="91" idx="6"/>
              <a:endCxn id="90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Straight Arrow Connector 94"/>
            <p:cNvCxnSpPr>
              <a:stCxn id="90" idx="6"/>
              <a:endCxn id="89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6" name="Curved Connector 95"/>
            <p:cNvCxnSpPr>
              <a:stCxn id="89" idx="5"/>
              <a:endCxn id="90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7" name="Curved Connector 96"/>
            <p:cNvCxnSpPr>
              <a:stCxn id="89" idx="5"/>
              <a:endCxn id="91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8" name="Curved Connector 97"/>
            <p:cNvCxnSpPr>
              <a:stCxn id="89" idx="5"/>
              <a:endCxn id="92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9" name="Curved Connector 45"/>
            <p:cNvCxnSpPr>
              <a:endCxn id="89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cxnSp>
          <p:nvCxnSpPr>
            <p:cNvPr id="108" name="Curved Connector 107"/>
            <p:cNvCxnSpPr>
              <a:stCxn id="89" idx="5"/>
              <a:endCxn id="92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9" name="TextBox 108"/>
          <p:cNvSpPr txBox="1"/>
          <p:nvPr/>
        </p:nvSpPr>
        <p:spPr>
          <a:xfrm>
            <a:off x="6324600" y="1524000"/>
            <a:ext cx="2186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Original Graph</a:t>
            </a:r>
          </a:p>
          <a:p>
            <a:r>
              <a:rPr lang="en-US" dirty="0" smtClean="0">
                <a:latin typeface="+mn-lt"/>
              </a:rPr>
              <a:t>  weighting</a:t>
            </a:r>
            <a:endParaRPr lang="en-US" dirty="0">
              <a:latin typeface="+mn-lt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81000" y="1600200"/>
            <a:ext cx="3480037" cy="461665"/>
            <a:chOff x="2438400" y="3352800"/>
            <a:chExt cx="3480037" cy="461665"/>
          </a:xfrm>
        </p:grpSpPr>
        <p:sp>
          <p:nvSpPr>
            <p:cNvPr id="111" name="TextBox 110"/>
            <p:cNvSpPr txBox="1"/>
            <p:nvPr/>
          </p:nvSpPr>
          <p:spPr>
            <a:xfrm>
              <a:off x="24384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1148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562600" y="3352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14" name="Text Box 4"/>
          <p:cNvSpPr txBox="1">
            <a:spLocks noChangeArrowheads="1"/>
          </p:cNvSpPr>
          <p:nvPr/>
        </p:nvSpPr>
        <p:spPr bwMode="auto">
          <a:xfrm>
            <a:off x="228600" y="5257800"/>
            <a:ext cx="3212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Compute new weights</a:t>
            </a:r>
            <a:endParaRPr lang="en-US" dirty="0">
              <a:solidFill>
                <a:srgbClr val="FF66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2237-CD48-B64D-9F40-94DADD8A477D}" type="slidenum">
              <a:rPr lang="en-US"/>
              <a:pPr/>
              <a:t>31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dirty="0"/>
              <a:t>Apply: Retimed Design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57600" y="3733800"/>
            <a:ext cx="5181600" cy="3124200"/>
            <a:chOff x="3505200" y="37338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1" y="914400"/>
            <a:ext cx="5943600" cy="2902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Apply: </a:t>
            </a:r>
            <a:r>
              <a:rPr lang="en-US" dirty="0" smtClean="0"/>
              <a:t>Lags (alternate)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Take floor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94D-C497-AE4B-8B41-A4153DB09CE4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2" name="Group 28"/>
          <p:cNvGrpSpPr/>
          <p:nvPr/>
        </p:nvGrpSpPr>
        <p:grpSpPr>
          <a:xfrm>
            <a:off x="3505200" y="3733800"/>
            <a:ext cx="5181600" cy="3124200"/>
            <a:chOff x="2057400" y="19050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65532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05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7338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057400" y="26670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2743200" y="29718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4419600" y="29718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5791200" y="2971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6248797" y="23868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5562997" y="17010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4724797" y="8628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2514600" y="22860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876800" y="1905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0" y="32766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0.5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3429000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1.5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4200" y="3733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2.5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4567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3.5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43400" y="25146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5000" y="2514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4648200" y="6969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33"/>
          <p:cNvGrpSpPr/>
          <p:nvPr/>
        </p:nvGrpSpPr>
        <p:grpSpPr>
          <a:xfrm>
            <a:off x="3657600" y="4572000"/>
            <a:ext cx="3582529" cy="461665"/>
            <a:chOff x="2438400" y="3352800"/>
            <a:chExt cx="3582529" cy="461665"/>
          </a:xfrm>
        </p:grpSpPr>
        <p:sp>
          <p:nvSpPr>
            <p:cNvPr id="31" name="TextBox 30"/>
            <p:cNvSpPr txBox="1"/>
            <p:nvPr/>
          </p:nvSpPr>
          <p:spPr>
            <a:xfrm>
              <a:off x="24384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-2</a:t>
              </a:r>
              <a:endParaRPr lang="en-US" dirty="0"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148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26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962400" y="533400"/>
            <a:ext cx="5181600" cy="3124200"/>
            <a:chOff x="2362200" y="1828800"/>
            <a:chExt cx="5181600" cy="3124200"/>
          </a:xfrm>
        </p:grpSpPr>
        <p:grpSp>
          <p:nvGrpSpPr>
            <p:cNvPr id="35" name="Group 28"/>
            <p:cNvGrpSpPr/>
            <p:nvPr/>
          </p:nvGrpSpPr>
          <p:grpSpPr>
            <a:xfrm>
              <a:off x="2362200" y="1828800"/>
              <a:ext cx="5181600" cy="3124200"/>
              <a:chOff x="2057400" y="1905000"/>
              <a:chExt cx="5181600" cy="3124200"/>
            </a:xfrm>
          </p:grpSpPr>
          <p:sp>
            <p:nvSpPr>
              <p:cNvPr id="39" name="Oval 38"/>
              <p:cNvSpPr/>
              <p:nvPr/>
            </p:nvSpPr>
            <p:spPr bwMode="auto">
              <a:xfrm>
                <a:off x="65532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51054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>
                <a:off x="37338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2057400" y="2667000"/>
                <a:ext cx="685800" cy="609600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43" name="Straight Arrow Connector 42"/>
              <p:cNvCxnSpPr>
                <a:stCxn id="42" idx="6"/>
                <a:endCxn id="41" idx="2"/>
              </p:cNvCxnSpPr>
              <p:nvPr/>
            </p:nvCxnSpPr>
            <p:spPr bwMode="auto">
              <a:xfrm>
                <a:off x="2743200" y="2971800"/>
                <a:ext cx="990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41" idx="6"/>
                <a:endCxn id="40" idx="2"/>
              </p:cNvCxnSpPr>
              <p:nvPr/>
            </p:nvCxnSpPr>
            <p:spPr bwMode="auto">
              <a:xfrm>
                <a:off x="4419600" y="29718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5" name="Straight Arrow Connector 44"/>
              <p:cNvCxnSpPr>
                <a:stCxn id="40" idx="6"/>
                <a:endCxn id="39" idx="2"/>
              </p:cNvCxnSpPr>
              <p:nvPr/>
            </p:nvCxnSpPr>
            <p:spPr bwMode="auto">
              <a:xfrm>
                <a:off x="5791200" y="2971800"/>
                <a:ext cx="7620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6" name="Curved Connector 45"/>
              <p:cNvCxnSpPr>
                <a:stCxn id="39" idx="5"/>
                <a:endCxn id="40" idx="4"/>
              </p:cNvCxnSpPr>
              <p:nvPr/>
            </p:nvCxnSpPr>
            <p:spPr bwMode="auto">
              <a:xfrm rot="5400000">
                <a:off x="6248797" y="2386830"/>
                <a:ext cx="89274" cy="1690267"/>
              </a:xfrm>
              <a:prstGeom prst="curvedConnector3">
                <a:avLst>
                  <a:gd name="adj1" fmla="val 737414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7" name="Curved Connector 46"/>
              <p:cNvCxnSpPr>
                <a:stCxn id="39" idx="5"/>
                <a:endCxn id="41" idx="4"/>
              </p:cNvCxnSpPr>
              <p:nvPr/>
            </p:nvCxnSpPr>
            <p:spPr bwMode="auto">
              <a:xfrm rot="5400000">
                <a:off x="5562997" y="1701030"/>
                <a:ext cx="89274" cy="3061867"/>
              </a:xfrm>
              <a:prstGeom prst="curvedConnector3">
                <a:avLst>
                  <a:gd name="adj1" fmla="val 1089427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8" name="Curved Connector 47"/>
              <p:cNvCxnSpPr>
                <a:stCxn id="39" idx="5"/>
                <a:endCxn id="42" idx="4"/>
              </p:cNvCxnSpPr>
              <p:nvPr/>
            </p:nvCxnSpPr>
            <p:spPr bwMode="auto">
              <a:xfrm rot="5400000">
                <a:off x="4724797" y="862830"/>
                <a:ext cx="89274" cy="4738267"/>
              </a:xfrm>
              <a:prstGeom prst="curvedConnector3">
                <a:avLst>
                  <a:gd name="adj1" fmla="val 1500111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9" name="Curved Connector 45"/>
              <p:cNvCxnSpPr>
                <a:endCxn id="39" idx="1"/>
              </p:cNvCxnSpPr>
              <p:nvPr/>
            </p:nvCxnSpPr>
            <p:spPr bwMode="auto">
              <a:xfrm>
                <a:off x="2514600" y="2286000"/>
                <a:ext cx="4139033" cy="470274"/>
              </a:xfrm>
              <a:prstGeom prst="curvedConnector2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0" name="TextBox 49"/>
              <p:cNvSpPr txBox="1"/>
              <p:nvPr/>
            </p:nvSpPr>
            <p:spPr>
              <a:xfrm>
                <a:off x="4876800" y="1905000"/>
                <a:ext cx="6125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15000" y="3276600"/>
                <a:ext cx="6125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419600" y="34290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1.5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124200" y="37338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2.5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114800" y="45675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3.5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0" y="2514600"/>
                <a:ext cx="7150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-0.5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343400" y="2514600"/>
                <a:ext cx="7150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-0.5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15000" y="25146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-0.5</a:t>
                </a:r>
                <a:endParaRPr lang="en-US" dirty="0">
                  <a:latin typeface="+mn-lt"/>
                </a:endParaRPr>
              </a:p>
            </p:txBody>
          </p:sp>
          <p:cxnSp>
            <p:nvCxnSpPr>
              <p:cNvPr id="58" name="Curved Connector 57"/>
              <p:cNvCxnSpPr>
                <a:stCxn id="39" idx="5"/>
                <a:endCxn id="42" idx="3"/>
              </p:cNvCxnSpPr>
              <p:nvPr/>
            </p:nvCxnSpPr>
            <p:spPr bwMode="auto">
              <a:xfrm rot="5400000">
                <a:off x="4648200" y="696959"/>
                <a:ext cx="1588" cy="4980734"/>
              </a:xfrm>
              <a:prstGeom prst="curvedConnector3">
                <a:avLst>
                  <a:gd name="adj1" fmla="val 112368073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36" name="TextBox 35"/>
            <p:cNvSpPr txBox="1"/>
            <p:nvPr/>
          </p:nvSpPr>
          <p:spPr>
            <a:xfrm>
              <a:off x="2362200" y="26670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-1.5</a:t>
              </a:r>
              <a:endParaRPr lang="en-US" dirty="0">
                <a:latin typeface="+mn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38600" y="26670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-1.0</a:t>
              </a:r>
              <a:endParaRPr lang="en-US" dirty="0">
                <a:latin typeface="+mn-l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10200" y="2667000"/>
              <a:ext cx="715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-0.5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70C1-4930-234A-B107-B532BEED32B7}" type="slidenum">
              <a:rPr lang="en-US"/>
              <a:pPr/>
              <a:t>33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447800"/>
          </a:xfrm>
        </p:spPr>
        <p:txBody>
          <a:bodyPr/>
          <a:lstStyle/>
          <a:p>
            <a:r>
              <a:rPr lang="en-US" dirty="0"/>
              <a:t>Apply: Move </a:t>
            </a:r>
            <a:r>
              <a:rPr lang="en-US" dirty="0" smtClean="0"/>
              <a:t>Registers (floor)</a:t>
            </a:r>
            <a:endParaRPr lang="en-US" dirty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676400" y="6019800"/>
            <a:ext cx="660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weight(e</a:t>
            </a:r>
            <a:r>
              <a:rPr lang="en-US">
                <a:latin typeface="Arial" charset="0"/>
                <a:sym typeface="Symbol" charset="2"/>
              </a:rPr>
              <a:t>) = weight(e) + lag(head(e))-lag(tail(e))</a:t>
            </a:r>
          </a:p>
        </p:txBody>
      </p:sp>
      <p:grpSp>
        <p:nvGrpSpPr>
          <p:cNvPr id="2" name="Group 66"/>
          <p:cNvGrpSpPr/>
          <p:nvPr/>
        </p:nvGrpSpPr>
        <p:grpSpPr>
          <a:xfrm>
            <a:off x="228600" y="762000"/>
            <a:ext cx="5181600" cy="3124200"/>
            <a:chOff x="3505200" y="3733800"/>
            <a:chExt cx="5181600" cy="3124200"/>
          </a:xfrm>
        </p:grpSpPr>
        <p:sp>
          <p:nvSpPr>
            <p:cNvPr id="68" name="Oval 67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72" name="Straight Arrow Connector 71"/>
            <p:cNvCxnSpPr>
              <a:stCxn id="71" idx="6"/>
              <a:endCxn id="70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Straight Arrow Connector 72"/>
            <p:cNvCxnSpPr>
              <a:stCxn id="70" idx="6"/>
              <a:endCxn id="69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4" name="Straight Arrow Connector 73"/>
            <p:cNvCxnSpPr>
              <a:stCxn id="69" idx="6"/>
              <a:endCxn id="68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Curved Connector 74"/>
            <p:cNvCxnSpPr>
              <a:stCxn id="68" idx="5"/>
              <a:endCxn id="69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Curved Connector 75"/>
            <p:cNvCxnSpPr>
              <a:stCxn id="68" idx="5"/>
              <a:endCxn id="70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Curved Connector 76"/>
            <p:cNvCxnSpPr>
              <a:stCxn id="68" idx="5"/>
              <a:endCxn id="71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" name="Curved Connector 45"/>
            <p:cNvCxnSpPr>
              <a:endCxn id="68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9" name="TextBox 78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3</a:t>
              </a:r>
              <a:endParaRPr lang="en-US" dirty="0">
                <a:latin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4</a:t>
              </a:r>
              <a:endParaRPr lang="en-US" dirty="0">
                <a:latin typeface="+mn-lt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cxnSp>
          <p:nvCxnSpPr>
            <p:cNvPr id="87" name="Curved Connector 86"/>
            <p:cNvCxnSpPr>
              <a:stCxn id="68" idx="5"/>
              <a:endCxn id="71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87"/>
          <p:cNvGrpSpPr/>
          <p:nvPr/>
        </p:nvGrpSpPr>
        <p:grpSpPr>
          <a:xfrm>
            <a:off x="3962400" y="2971800"/>
            <a:ext cx="5181600" cy="3124200"/>
            <a:chOff x="3505200" y="3733800"/>
            <a:chExt cx="5181600" cy="3124200"/>
          </a:xfrm>
        </p:grpSpPr>
        <p:sp>
          <p:nvSpPr>
            <p:cNvPr id="89" name="Oval 88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93" name="Straight Arrow Connector 92"/>
            <p:cNvCxnSpPr>
              <a:stCxn id="92" idx="6"/>
              <a:endCxn id="91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4" name="Straight Arrow Connector 93"/>
            <p:cNvCxnSpPr>
              <a:stCxn id="91" idx="6"/>
              <a:endCxn id="90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Straight Arrow Connector 94"/>
            <p:cNvCxnSpPr>
              <a:stCxn id="90" idx="6"/>
              <a:endCxn id="89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6" name="Curved Connector 95"/>
            <p:cNvCxnSpPr>
              <a:stCxn id="89" idx="5"/>
              <a:endCxn id="90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7" name="Curved Connector 96"/>
            <p:cNvCxnSpPr>
              <a:stCxn id="89" idx="5"/>
              <a:endCxn id="91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8" name="Curved Connector 97"/>
            <p:cNvCxnSpPr>
              <a:stCxn id="89" idx="5"/>
              <a:endCxn id="92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9" name="Curved Connector 45"/>
            <p:cNvCxnSpPr>
              <a:endCxn id="89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cxnSp>
          <p:nvCxnSpPr>
            <p:cNvPr id="108" name="Curved Connector 107"/>
            <p:cNvCxnSpPr>
              <a:stCxn id="89" idx="5"/>
              <a:endCxn id="92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9" name="TextBox 108"/>
          <p:cNvSpPr txBox="1"/>
          <p:nvPr/>
        </p:nvSpPr>
        <p:spPr>
          <a:xfrm>
            <a:off x="6324600" y="1524000"/>
            <a:ext cx="2186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Original Graph</a:t>
            </a:r>
          </a:p>
          <a:p>
            <a:r>
              <a:rPr lang="en-US" dirty="0" smtClean="0">
                <a:latin typeface="+mn-lt"/>
              </a:rPr>
              <a:t>  weighting</a:t>
            </a:r>
            <a:endParaRPr lang="en-US" dirty="0">
              <a:latin typeface="+mn-lt"/>
            </a:endParaRPr>
          </a:p>
        </p:txBody>
      </p:sp>
      <p:grpSp>
        <p:nvGrpSpPr>
          <p:cNvPr id="4" name="Group 109"/>
          <p:cNvGrpSpPr/>
          <p:nvPr/>
        </p:nvGrpSpPr>
        <p:grpSpPr>
          <a:xfrm>
            <a:off x="381000" y="1600200"/>
            <a:ext cx="3582529" cy="461665"/>
            <a:chOff x="2438400" y="3352800"/>
            <a:chExt cx="3582529" cy="461665"/>
          </a:xfrm>
        </p:grpSpPr>
        <p:sp>
          <p:nvSpPr>
            <p:cNvPr id="111" name="TextBox 110"/>
            <p:cNvSpPr txBox="1"/>
            <p:nvPr/>
          </p:nvSpPr>
          <p:spPr>
            <a:xfrm>
              <a:off x="24384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-2</a:t>
              </a:r>
              <a:endParaRPr lang="en-US" dirty="0">
                <a:latin typeface="+mn-lt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1148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562600" y="33528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-1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14" name="Text Box 4"/>
          <p:cNvSpPr txBox="1">
            <a:spLocks noChangeArrowheads="1"/>
          </p:cNvSpPr>
          <p:nvPr/>
        </p:nvSpPr>
        <p:spPr bwMode="auto">
          <a:xfrm>
            <a:off x="228600" y="5257800"/>
            <a:ext cx="3212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Compute new weights</a:t>
            </a:r>
            <a:endParaRPr lang="en-US" dirty="0">
              <a:solidFill>
                <a:srgbClr val="FF66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2237-CD48-B64D-9F40-94DADD8A477D}" type="slidenum">
              <a:rPr lang="en-US"/>
              <a:pPr/>
              <a:t>34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dirty="0"/>
              <a:t>Apply: Retimed </a:t>
            </a:r>
            <a:r>
              <a:rPr lang="en-US" dirty="0" smtClean="0"/>
              <a:t>Design (floor)</a:t>
            </a:r>
            <a:endParaRPr lang="en-US" dirty="0"/>
          </a:p>
        </p:txBody>
      </p:sp>
      <p:grpSp>
        <p:nvGrpSpPr>
          <p:cNvPr id="2" name="Group 6"/>
          <p:cNvGrpSpPr/>
          <p:nvPr/>
        </p:nvGrpSpPr>
        <p:grpSpPr>
          <a:xfrm>
            <a:off x="3657600" y="3733800"/>
            <a:ext cx="5181600" cy="3124200"/>
            <a:chOff x="3505200" y="3733800"/>
            <a:chExt cx="5181600" cy="3124200"/>
          </a:xfrm>
        </p:grpSpPr>
        <p:sp>
          <p:nvSpPr>
            <p:cNvPr id="8" name="Oval 7"/>
            <p:cNvSpPr/>
            <p:nvPr/>
          </p:nvSpPr>
          <p:spPr bwMode="auto">
            <a:xfrm>
              <a:off x="80010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553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1816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505200" y="4495800"/>
              <a:ext cx="685800" cy="6096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11" idx="6"/>
              <a:endCxn id="10" idx="2"/>
            </p:cNvCxnSpPr>
            <p:nvPr/>
          </p:nvCxnSpPr>
          <p:spPr bwMode="auto">
            <a:xfrm>
              <a:off x="4191000" y="48006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0" idx="6"/>
              <a:endCxn id="9" idx="2"/>
            </p:cNvCxnSpPr>
            <p:nvPr/>
          </p:nvCxnSpPr>
          <p:spPr bwMode="auto">
            <a:xfrm>
              <a:off x="5867400" y="48006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6"/>
              <a:endCxn id="8" idx="2"/>
            </p:cNvCxnSpPr>
            <p:nvPr/>
          </p:nvCxnSpPr>
          <p:spPr bwMode="auto">
            <a:xfrm>
              <a:off x="7239000" y="4800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urved Connector 14"/>
            <p:cNvCxnSpPr>
              <a:stCxn id="8" idx="5"/>
              <a:endCxn id="9" idx="4"/>
            </p:cNvCxnSpPr>
            <p:nvPr/>
          </p:nvCxnSpPr>
          <p:spPr bwMode="auto">
            <a:xfrm rot="5400000">
              <a:off x="7696597" y="4215630"/>
              <a:ext cx="89274" cy="1690267"/>
            </a:xfrm>
            <a:prstGeom prst="curvedConnector3">
              <a:avLst>
                <a:gd name="adj1" fmla="val 7374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Curved Connector 15"/>
            <p:cNvCxnSpPr>
              <a:stCxn id="8" idx="5"/>
              <a:endCxn id="10" idx="4"/>
            </p:cNvCxnSpPr>
            <p:nvPr/>
          </p:nvCxnSpPr>
          <p:spPr bwMode="auto">
            <a:xfrm rot="5400000">
              <a:off x="7010797" y="3529830"/>
              <a:ext cx="89274" cy="3061867"/>
            </a:xfrm>
            <a:prstGeom prst="curvedConnector3">
              <a:avLst>
                <a:gd name="adj1" fmla="val 10894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urved Connector 16"/>
            <p:cNvCxnSpPr>
              <a:stCxn id="8" idx="5"/>
              <a:endCxn id="11" idx="4"/>
            </p:cNvCxnSpPr>
            <p:nvPr/>
          </p:nvCxnSpPr>
          <p:spPr bwMode="auto">
            <a:xfrm rot="5400000">
              <a:off x="6172597" y="2691630"/>
              <a:ext cx="89274" cy="4738267"/>
            </a:xfrm>
            <a:prstGeom prst="curvedConnector3">
              <a:avLst>
                <a:gd name="adj1" fmla="val 15001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Curved Connector 45"/>
            <p:cNvCxnSpPr>
              <a:endCxn id="8" idx="1"/>
            </p:cNvCxnSpPr>
            <p:nvPr/>
          </p:nvCxnSpPr>
          <p:spPr bwMode="auto">
            <a:xfrm>
              <a:off x="3962400" y="4114800"/>
              <a:ext cx="4139033" cy="47027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6324600" y="37338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62800" y="5105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67400" y="525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5562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562600" y="63963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2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95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19800" y="43434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15200" y="4343400"/>
              <a:ext cx="355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7" name="Curved Connector 26"/>
            <p:cNvCxnSpPr>
              <a:stCxn id="8" idx="5"/>
              <a:endCxn id="11" idx="3"/>
            </p:cNvCxnSpPr>
            <p:nvPr/>
          </p:nvCxnSpPr>
          <p:spPr bwMode="auto">
            <a:xfrm rot="5400000">
              <a:off x="6096000" y="2525759"/>
              <a:ext cx="1588" cy="4980734"/>
            </a:xfrm>
            <a:prstGeom prst="curvedConnector3">
              <a:avLst>
                <a:gd name="adj1" fmla="val 1123680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6324600" cy="3088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657F-ADE9-1C41-91FF-497CAAF6264F}" type="slidenum">
              <a:rPr lang="en-US"/>
              <a:pPr/>
              <a:t>35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Summary So Far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sz="2800" dirty="0"/>
              <a:t>Can move registers to minimize cycle time</a:t>
            </a:r>
          </a:p>
          <a:p>
            <a:r>
              <a:rPr lang="en-US" sz="2800" dirty="0"/>
              <a:t>Formulate as a lag assignment to every node</a:t>
            </a:r>
          </a:p>
          <a:p>
            <a:r>
              <a:rPr lang="en-US" sz="2800" dirty="0"/>
              <a:t>Optimally solve cycle time in O(|V||E|) </a:t>
            </a:r>
            <a:r>
              <a:rPr lang="en-US" sz="2800" dirty="0" smtClean="0"/>
              <a:t>time</a:t>
            </a:r>
          </a:p>
          <a:p>
            <a:pPr lvl="1"/>
            <a:r>
              <a:rPr lang="en-US" sz="2400" dirty="0" smtClean="0"/>
              <a:t>Using a shortest path search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6B3D-8275-3346-8313-32D7C1EEC27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B802-5F4E-844C-B8E0-5E45479AD680}" type="slidenum">
              <a:rPr lang="en-US"/>
              <a:pPr/>
              <a:t>37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953000"/>
          </a:xfrm>
        </p:spPr>
        <p:txBody>
          <a:bodyPr/>
          <a:lstStyle/>
          <a:p>
            <a:r>
              <a:rPr lang="en-US" dirty="0"/>
              <a:t>Algorithm/examples shown </a:t>
            </a:r>
          </a:p>
          <a:p>
            <a:pPr lvl="1"/>
            <a:r>
              <a:rPr lang="en-US" dirty="0"/>
              <a:t>for special case of unit-delay nodes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general delay, </a:t>
            </a:r>
          </a:p>
          <a:p>
            <a:pPr lvl="1"/>
            <a:r>
              <a:rPr lang="en-US" dirty="0"/>
              <a:t>a bit more complicated</a:t>
            </a:r>
          </a:p>
          <a:p>
            <a:pPr lvl="1"/>
            <a:r>
              <a:rPr lang="en-US" dirty="0"/>
              <a:t>still </a:t>
            </a:r>
            <a:r>
              <a:rPr lang="en-US" dirty="0" smtClean="0"/>
              <a:t>polynomial</a:t>
            </a:r>
          </a:p>
          <a:p>
            <a:r>
              <a:rPr lang="en-US" dirty="0" smtClean="0"/>
              <a:t>May not achieve P/c lower bound due to indivisible blocks</a:t>
            </a:r>
          </a:p>
          <a:p>
            <a:pPr lvl="1"/>
            <a:r>
              <a:rPr lang="en-US" dirty="0" smtClean="0"/>
              <a:t>Example: blocks of delay 2.1 and 1.9 </a:t>
            </a:r>
            <a:r>
              <a:rPr lang="en-US" dirty="0" err="1" smtClean="0"/>
              <a:t>w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dirty="0" smtClean="0"/>
              <a:t>=2</a:t>
            </a:r>
          </a:p>
          <a:p>
            <a:pPr lvl="2"/>
            <a:r>
              <a:rPr lang="en-US" dirty="0" smtClean="0"/>
              <a:t>More general: 0.9, 1.3, 0.8, 1.1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E23-AC4B-2648-9C23-964AAF64F7C4}" type="slidenum">
              <a:rPr lang="en-US"/>
              <a:pPr/>
              <a:t>38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State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about initial state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3260725" y="2895600"/>
            <a:ext cx="4359275" cy="3276600"/>
            <a:chOff x="2054" y="1824"/>
            <a:chExt cx="2746" cy="2064"/>
          </a:xfrm>
        </p:grpSpPr>
        <p:sp>
          <p:nvSpPr>
            <p:cNvPr id="71685" name="Line 5"/>
            <p:cNvSpPr>
              <a:spLocks noChangeShapeType="1"/>
            </p:cNvSpPr>
            <p:nvPr/>
          </p:nvSpPr>
          <p:spPr bwMode="auto">
            <a:xfrm>
              <a:off x="4464" y="35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686" name="Group 6"/>
            <p:cNvGrpSpPr>
              <a:grpSpLocks/>
            </p:cNvGrpSpPr>
            <p:nvPr/>
          </p:nvGrpSpPr>
          <p:grpSpPr bwMode="auto">
            <a:xfrm>
              <a:off x="2064" y="1824"/>
              <a:ext cx="1392" cy="1104"/>
              <a:chOff x="2064" y="1824"/>
              <a:chExt cx="1392" cy="1104"/>
            </a:xfrm>
          </p:grpSpPr>
          <p:sp>
            <p:nvSpPr>
              <p:cNvPr id="71687" name="Line 7"/>
              <p:cNvSpPr>
                <a:spLocks noChangeShapeType="1"/>
              </p:cNvSpPr>
              <p:nvPr/>
            </p:nvSpPr>
            <p:spPr bwMode="auto">
              <a:xfrm>
                <a:off x="3072" y="240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88" name="Line 8"/>
              <p:cNvSpPr>
                <a:spLocks noChangeShapeType="1"/>
              </p:cNvSpPr>
              <p:nvPr/>
            </p:nvSpPr>
            <p:spPr bwMode="auto">
              <a:xfrm flipH="1">
                <a:off x="2496" y="244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89" name="Line 9"/>
              <p:cNvSpPr>
                <a:spLocks noChangeShapeType="1"/>
              </p:cNvSpPr>
              <p:nvPr/>
            </p:nvSpPr>
            <p:spPr bwMode="auto">
              <a:xfrm flipH="1">
                <a:off x="2496" y="225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0" name="AutoShape 10"/>
              <p:cNvSpPr>
                <a:spLocks noChangeArrowheads="1"/>
              </p:cNvSpPr>
              <p:nvPr/>
            </p:nvSpPr>
            <p:spPr bwMode="auto">
              <a:xfrm flipH="1">
                <a:off x="2640" y="2160"/>
                <a:ext cx="528" cy="384"/>
              </a:xfrm>
              <a:prstGeom prst="flowChartOnlineStorag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1" name="Line 11"/>
              <p:cNvSpPr>
                <a:spLocks noChangeShapeType="1"/>
              </p:cNvSpPr>
              <p:nvPr/>
            </p:nvSpPr>
            <p:spPr bwMode="auto">
              <a:xfrm>
                <a:off x="2496" y="244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2" name="Line 12"/>
              <p:cNvSpPr>
                <a:spLocks noChangeShapeType="1"/>
              </p:cNvSpPr>
              <p:nvPr/>
            </p:nvSpPr>
            <p:spPr bwMode="auto">
              <a:xfrm flipH="1">
                <a:off x="2160" y="2688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3" name="Rectangle 13"/>
              <p:cNvSpPr>
                <a:spLocks noChangeArrowheads="1"/>
              </p:cNvSpPr>
              <p:nvPr/>
            </p:nvSpPr>
            <p:spPr bwMode="auto">
              <a:xfrm>
                <a:off x="2064" y="2496"/>
                <a:ext cx="14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4" name="Line 14"/>
              <p:cNvSpPr>
                <a:spLocks noChangeShapeType="1"/>
              </p:cNvSpPr>
              <p:nvPr/>
            </p:nvSpPr>
            <p:spPr bwMode="auto">
              <a:xfrm>
                <a:off x="2160" y="2064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5" name="Line 15"/>
              <p:cNvSpPr>
                <a:spLocks noChangeShapeType="1"/>
              </p:cNvSpPr>
              <p:nvPr/>
            </p:nvSpPr>
            <p:spPr bwMode="auto">
              <a:xfrm>
                <a:off x="2496" y="206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6" name="Rectangle 16"/>
              <p:cNvSpPr>
                <a:spLocks noChangeArrowheads="1"/>
              </p:cNvSpPr>
              <p:nvPr/>
            </p:nvSpPr>
            <p:spPr bwMode="auto">
              <a:xfrm>
                <a:off x="2064" y="1824"/>
                <a:ext cx="14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697" name="Line 17"/>
            <p:cNvSpPr>
              <a:spLocks noChangeShapeType="1"/>
            </p:cNvSpPr>
            <p:nvPr/>
          </p:nvSpPr>
          <p:spPr bwMode="auto">
            <a:xfrm>
              <a:off x="4080" y="36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8" name="Line 18"/>
            <p:cNvSpPr>
              <a:spLocks noChangeShapeType="1"/>
            </p:cNvSpPr>
            <p:nvPr/>
          </p:nvSpPr>
          <p:spPr bwMode="auto">
            <a:xfrm flipH="1">
              <a:off x="3504" y="364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9" name="Line 19"/>
            <p:cNvSpPr>
              <a:spLocks noChangeShapeType="1"/>
            </p:cNvSpPr>
            <p:nvPr/>
          </p:nvSpPr>
          <p:spPr bwMode="auto">
            <a:xfrm flipH="1">
              <a:off x="3504" y="345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0" name="AutoShape 20"/>
            <p:cNvSpPr>
              <a:spLocks noChangeArrowheads="1"/>
            </p:cNvSpPr>
            <p:nvPr/>
          </p:nvSpPr>
          <p:spPr bwMode="auto">
            <a:xfrm flipH="1">
              <a:off x="3648" y="3360"/>
              <a:ext cx="528" cy="384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1" name="Line 21"/>
            <p:cNvSpPr>
              <a:spLocks noChangeShapeType="1"/>
            </p:cNvSpPr>
            <p:nvPr/>
          </p:nvSpPr>
          <p:spPr bwMode="auto">
            <a:xfrm>
              <a:off x="3504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2" name="Line 22"/>
            <p:cNvSpPr>
              <a:spLocks noChangeShapeType="1"/>
            </p:cNvSpPr>
            <p:nvPr/>
          </p:nvSpPr>
          <p:spPr bwMode="auto">
            <a:xfrm flipH="1">
              <a:off x="3168" y="38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3" name="Line 23"/>
            <p:cNvSpPr>
              <a:spLocks noChangeShapeType="1"/>
            </p:cNvSpPr>
            <p:nvPr/>
          </p:nvSpPr>
          <p:spPr bwMode="auto">
            <a:xfrm>
              <a:off x="3168" y="32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4" name="Line 24"/>
            <p:cNvSpPr>
              <a:spLocks noChangeShapeType="1"/>
            </p:cNvSpPr>
            <p:nvPr/>
          </p:nvSpPr>
          <p:spPr bwMode="auto">
            <a:xfrm>
              <a:off x="3504" y="32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4368" y="3360"/>
              <a:ext cx="144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6" name="Text Box 26"/>
            <p:cNvSpPr txBox="1">
              <a:spLocks noChangeArrowheads="1"/>
            </p:cNvSpPr>
            <p:nvPr/>
          </p:nvSpPr>
          <p:spPr bwMode="auto">
            <a:xfrm>
              <a:off x="2054" y="189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0</a:t>
              </a:r>
              <a:endParaRPr lang="en-US"/>
            </a:p>
          </p:txBody>
        </p:sp>
        <p:sp>
          <p:nvSpPr>
            <p:cNvPr id="71707" name="Text Box 27"/>
            <p:cNvSpPr txBox="1">
              <a:spLocks noChangeArrowheads="1"/>
            </p:cNvSpPr>
            <p:nvPr/>
          </p:nvSpPr>
          <p:spPr bwMode="auto">
            <a:xfrm>
              <a:off x="2064" y="259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041344" y="4191000"/>
            <a:ext cx="4102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should initial value be?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E121-B3AB-6044-BD13-3B989D35D6D7}" type="slidenum">
              <a:rPr lang="en-US"/>
              <a:pPr/>
              <a:t>39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State</a:t>
            </a:r>
          </a:p>
        </p:txBody>
      </p:sp>
      <p:grpSp>
        <p:nvGrpSpPr>
          <p:cNvPr id="72707" name="Group 3"/>
          <p:cNvGrpSpPr>
            <a:grpSpLocks/>
          </p:cNvGrpSpPr>
          <p:nvPr/>
        </p:nvGrpSpPr>
        <p:grpSpPr bwMode="auto">
          <a:xfrm>
            <a:off x="4267200" y="4267200"/>
            <a:ext cx="2209800" cy="1752600"/>
            <a:chOff x="2064" y="1824"/>
            <a:chExt cx="1392" cy="1104"/>
          </a:xfrm>
        </p:grpSpPr>
        <p:sp>
          <p:nvSpPr>
            <p:cNvPr id="72708" name="Line 4"/>
            <p:cNvSpPr>
              <a:spLocks noChangeShapeType="1"/>
            </p:cNvSpPr>
            <p:nvPr/>
          </p:nvSpPr>
          <p:spPr bwMode="auto">
            <a:xfrm>
              <a:off x="3072" y="24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9" name="Line 5"/>
            <p:cNvSpPr>
              <a:spLocks noChangeShapeType="1"/>
            </p:cNvSpPr>
            <p:nvPr/>
          </p:nvSpPr>
          <p:spPr bwMode="auto">
            <a:xfrm flipH="1">
              <a:off x="2496" y="244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0" name="Line 6"/>
            <p:cNvSpPr>
              <a:spLocks noChangeShapeType="1"/>
            </p:cNvSpPr>
            <p:nvPr/>
          </p:nvSpPr>
          <p:spPr bwMode="auto">
            <a:xfrm flipH="1">
              <a:off x="2496" y="225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1" name="AutoShape 7"/>
            <p:cNvSpPr>
              <a:spLocks noChangeArrowheads="1"/>
            </p:cNvSpPr>
            <p:nvPr/>
          </p:nvSpPr>
          <p:spPr bwMode="auto">
            <a:xfrm flipH="1">
              <a:off x="2640" y="2160"/>
              <a:ext cx="528" cy="384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>
              <a:off x="2496" y="24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 flipH="1">
              <a:off x="2160" y="26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4" name="Rectangle 10"/>
            <p:cNvSpPr>
              <a:spLocks noChangeArrowheads="1"/>
            </p:cNvSpPr>
            <p:nvPr/>
          </p:nvSpPr>
          <p:spPr bwMode="auto">
            <a:xfrm>
              <a:off x="2064" y="2496"/>
              <a:ext cx="144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2160" y="20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6" name="Line 12"/>
            <p:cNvSpPr>
              <a:spLocks noChangeShapeType="1"/>
            </p:cNvSpPr>
            <p:nvPr/>
          </p:nvSpPr>
          <p:spPr bwMode="auto">
            <a:xfrm>
              <a:off x="2496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7" name="Rectangle 13"/>
            <p:cNvSpPr>
              <a:spLocks noChangeArrowheads="1"/>
            </p:cNvSpPr>
            <p:nvPr/>
          </p:nvSpPr>
          <p:spPr bwMode="auto">
            <a:xfrm>
              <a:off x="2064" y="1824"/>
              <a:ext cx="144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2718" name="Group 14"/>
          <p:cNvGrpSpPr>
            <a:grpSpLocks/>
          </p:cNvGrpSpPr>
          <p:nvPr/>
        </p:nvGrpSpPr>
        <p:grpSpPr bwMode="auto">
          <a:xfrm>
            <a:off x="1219200" y="2438400"/>
            <a:ext cx="2590800" cy="990600"/>
            <a:chOff x="3168" y="3264"/>
            <a:chExt cx="1632" cy="624"/>
          </a:xfrm>
        </p:grpSpPr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4464" y="35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0" name="Line 16"/>
            <p:cNvSpPr>
              <a:spLocks noChangeShapeType="1"/>
            </p:cNvSpPr>
            <p:nvPr/>
          </p:nvSpPr>
          <p:spPr bwMode="auto">
            <a:xfrm>
              <a:off x="4080" y="36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1" name="Line 17"/>
            <p:cNvSpPr>
              <a:spLocks noChangeShapeType="1"/>
            </p:cNvSpPr>
            <p:nvPr/>
          </p:nvSpPr>
          <p:spPr bwMode="auto">
            <a:xfrm flipH="1">
              <a:off x="3504" y="364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2" name="Line 18"/>
            <p:cNvSpPr>
              <a:spLocks noChangeShapeType="1"/>
            </p:cNvSpPr>
            <p:nvPr/>
          </p:nvSpPr>
          <p:spPr bwMode="auto">
            <a:xfrm flipH="1">
              <a:off x="3504" y="345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3" name="AutoShape 19"/>
            <p:cNvSpPr>
              <a:spLocks noChangeArrowheads="1"/>
            </p:cNvSpPr>
            <p:nvPr/>
          </p:nvSpPr>
          <p:spPr bwMode="auto">
            <a:xfrm flipH="1">
              <a:off x="3648" y="3360"/>
              <a:ext cx="528" cy="384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3504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5" name="Line 21"/>
            <p:cNvSpPr>
              <a:spLocks noChangeShapeType="1"/>
            </p:cNvSpPr>
            <p:nvPr/>
          </p:nvSpPr>
          <p:spPr bwMode="auto">
            <a:xfrm flipH="1">
              <a:off x="3168" y="38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6" name="Line 22"/>
            <p:cNvSpPr>
              <a:spLocks noChangeShapeType="1"/>
            </p:cNvSpPr>
            <p:nvPr/>
          </p:nvSpPr>
          <p:spPr bwMode="auto">
            <a:xfrm>
              <a:off x="3168" y="32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7" name="Line 23"/>
            <p:cNvSpPr>
              <a:spLocks noChangeShapeType="1"/>
            </p:cNvSpPr>
            <p:nvPr/>
          </p:nvSpPr>
          <p:spPr bwMode="auto">
            <a:xfrm>
              <a:off x="3504" y="32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8" name="Rectangle 24"/>
            <p:cNvSpPr>
              <a:spLocks noChangeArrowheads="1"/>
            </p:cNvSpPr>
            <p:nvPr/>
          </p:nvSpPr>
          <p:spPr bwMode="auto">
            <a:xfrm>
              <a:off x="4368" y="3360"/>
              <a:ext cx="144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31083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041344" y="3810000"/>
            <a:ext cx="4102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should initial value be?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1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8D82-C9B2-4A46-AC14-9132CFAFA22E}" type="slidenum">
              <a:rPr lang="en-US"/>
              <a:pPr/>
              <a:t>4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Example: Same Semantics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/>
              <a:t>Externally: no observable difference</a:t>
            </a:r>
          </a:p>
        </p:txBody>
      </p:sp>
      <p:grpSp>
        <p:nvGrpSpPr>
          <p:cNvPr id="93295" name="Group 111"/>
          <p:cNvGrpSpPr>
            <a:grpSpLocks/>
          </p:cNvGrpSpPr>
          <p:nvPr/>
        </p:nvGrpSpPr>
        <p:grpSpPr bwMode="auto">
          <a:xfrm>
            <a:off x="4518025" y="3124200"/>
            <a:ext cx="3824288" cy="3124200"/>
            <a:chOff x="2846" y="1968"/>
            <a:chExt cx="2409" cy="1968"/>
          </a:xfrm>
        </p:grpSpPr>
        <p:sp>
          <p:nvSpPr>
            <p:cNvPr id="93188" name="Rectangle 4"/>
            <p:cNvSpPr>
              <a:spLocks noChangeArrowheads="1"/>
            </p:cNvSpPr>
            <p:nvPr/>
          </p:nvSpPr>
          <p:spPr bwMode="auto">
            <a:xfrm>
              <a:off x="3870" y="3594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89" name="Rectangle 5"/>
            <p:cNvSpPr>
              <a:spLocks noChangeArrowheads="1"/>
            </p:cNvSpPr>
            <p:nvPr/>
          </p:nvSpPr>
          <p:spPr bwMode="auto">
            <a:xfrm>
              <a:off x="3622" y="3223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0" name="Rectangle 6"/>
            <p:cNvSpPr>
              <a:spLocks noChangeArrowheads="1"/>
            </p:cNvSpPr>
            <p:nvPr/>
          </p:nvSpPr>
          <p:spPr bwMode="auto">
            <a:xfrm>
              <a:off x="4087" y="3223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1" name="Rectangle 7"/>
            <p:cNvSpPr>
              <a:spLocks noChangeArrowheads="1"/>
            </p:cNvSpPr>
            <p:nvPr/>
          </p:nvSpPr>
          <p:spPr bwMode="auto">
            <a:xfrm>
              <a:off x="3249" y="2852"/>
              <a:ext cx="249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2" name="Rectangle 8"/>
            <p:cNvSpPr>
              <a:spLocks noChangeArrowheads="1"/>
            </p:cNvSpPr>
            <p:nvPr/>
          </p:nvSpPr>
          <p:spPr bwMode="auto">
            <a:xfrm>
              <a:off x="3591" y="2852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3" name="Rectangle 9"/>
            <p:cNvSpPr>
              <a:spLocks noChangeArrowheads="1"/>
            </p:cNvSpPr>
            <p:nvPr/>
          </p:nvSpPr>
          <p:spPr bwMode="auto">
            <a:xfrm>
              <a:off x="4087" y="2852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4" name="Rectangle 10"/>
            <p:cNvSpPr>
              <a:spLocks noChangeArrowheads="1"/>
            </p:cNvSpPr>
            <p:nvPr/>
          </p:nvSpPr>
          <p:spPr bwMode="auto">
            <a:xfrm>
              <a:off x="4428" y="2852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5" name="Rectangle 11"/>
            <p:cNvSpPr>
              <a:spLocks noChangeArrowheads="1"/>
            </p:cNvSpPr>
            <p:nvPr/>
          </p:nvSpPr>
          <p:spPr bwMode="auto">
            <a:xfrm>
              <a:off x="3436" y="2510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6" name="Rectangle 12"/>
            <p:cNvSpPr>
              <a:spLocks noChangeArrowheads="1"/>
            </p:cNvSpPr>
            <p:nvPr/>
          </p:nvSpPr>
          <p:spPr bwMode="auto">
            <a:xfrm>
              <a:off x="3870" y="2510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7" name="Rectangle 13"/>
            <p:cNvSpPr>
              <a:spLocks noChangeArrowheads="1"/>
            </p:cNvSpPr>
            <p:nvPr/>
          </p:nvSpPr>
          <p:spPr bwMode="auto">
            <a:xfrm>
              <a:off x="4242" y="2510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8" name="Rectangle 14"/>
            <p:cNvSpPr>
              <a:spLocks noChangeArrowheads="1"/>
            </p:cNvSpPr>
            <p:nvPr/>
          </p:nvSpPr>
          <p:spPr bwMode="auto">
            <a:xfrm>
              <a:off x="3032" y="2139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9" name="Rectangle 15"/>
            <p:cNvSpPr>
              <a:spLocks noChangeArrowheads="1"/>
            </p:cNvSpPr>
            <p:nvPr/>
          </p:nvSpPr>
          <p:spPr bwMode="auto">
            <a:xfrm>
              <a:off x="3436" y="2139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0" name="Rectangle 16"/>
            <p:cNvSpPr>
              <a:spLocks noChangeArrowheads="1"/>
            </p:cNvSpPr>
            <p:nvPr/>
          </p:nvSpPr>
          <p:spPr bwMode="auto">
            <a:xfrm>
              <a:off x="3839" y="2139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1" name="Rectangle 17"/>
            <p:cNvSpPr>
              <a:spLocks noChangeArrowheads="1"/>
            </p:cNvSpPr>
            <p:nvPr/>
          </p:nvSpPr>
          <p:spPr bwMode="auto">
            <a:xfrm>
              <a:off x="4242" y="2139"/>
              <a:ext cx="24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2" name="Rectangle 18"/>
            <p:cNvSpPr>
              <a:spLocks noChangeArrowheads="1"/>
            </p:cNvSpPr>
            <p:nvPr/>
          </p:nvSpPr>
          <p:spPr bwMode="auto">
            <a:xfrm>
              <a:off x="4645" y="2139"/>
              <a:ext cx="249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5" name="Line 21"/>
            <p:cNvSpPr>
              <a:spLocks noChangeShapeType="1"/>
            </p:cNvSpPr>
            <p:nvPr/>
          </p:nvSpPr>
          <p:spPr bwMode="auto">
            <a:xfrm>
              <a:off x="3591" y="2367"/>
              <a:ext cx="0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7" name="Line 23"/>
            <p:cNvSpPr>
              <a:spLocks noChangeShapeType="1"/>
            </p:cNvSpPr>
            <p:nvPr/>
          </p:nvSpPr>
          <p:spPr bwMode="auto">
            <a:xfrm>
              <a:off x="3156" y="2367"/>
              <a:ext cx="373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8" name="Line 24"/>
            <p:cNvSpPr>
              <a:spLocks noChangeShapeType="1"/>
            </p:cNvSpPr>
            <p:nvPr/>
          </p:nvSpPr>
          <p:spPr bwMode="auto">
            <a:xfrm>
              <a:off x="3963" y="2367"/>
              <a:ext cx="0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9" name="Line 25"/>
            <p:cNvSpPr>
              <a:spLocks noChangeShapeType="1"/>
            </p:cNvSpPr>
            <p:nvPr/>
          </p:nvSpPr>
          <p:spPr bwMode="auto">
            <a:xfrm flipH="1">
              <a:off x="4056" y="2367"/>
              <a:ext cx="310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0" name="Line 26"/>
            <p:cNvSpPr>
              <a:spLocks noChangeShapeType="1"/>
            </p:cNvSpPr>
            <p:nvPr/>
          </p:nvSpPr>
          <p:spPr bwMode="auto">
            <a:xfrm>
              <a:off x="4397" y="2367"/>
              <a:ext cx="0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1" name="Line 27"/>
            <p:cNvSpPr>
              <a:spLocks noChangeShapeType="1"/>
            </p:cNvSpPr>
            <p:nvPr/>
          </p:nvSpPr>
          <p:spPr bwMode="auto">
            <a:xfrm flipH="1">
              <a:off x="4428" y="2367"/>
              <a:ext cx="342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auto">
            <a:xfrm flipH="1">
              <a:off x="3342" y="2738"/>
              <a:ext cx="187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auto">
            <a:xfrm>
              <a:off x="3529" y="2738"/>
              <a:ext cx="124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auto">
            <a:xfrm flipH="1">
              <a:off x="3436" y="2738"/>
              <a:ext cx="558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5" name="Line 31"/>
            <p:cNvSpPr>
              <a:spLocks noChangeShapeType="1"/>
            </p:cNvSpPr>
            <p:nvPr/>
          </p:nvSpPr>
          <p:spPr bwMode="auto">
            <a:xfrm>
              <a:off x="3994" y="2738"/>
              <a:ext cx="155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 flipH="1">
              <a:off x="3746" y="2738"/>
              <a:ext cx="248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>
              <a:off x="4366" y="2738"/>
              <a:ext cx="18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 flipH="1">
              <a:off x="4242" y="2738"/>
              <a:ext cx="155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>
              <a:off x="3529" y="2738"/>
              <a:ext cx="961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0" name="Line 36"/>
            <p:cNvSpPr>
              <a:spLocks noChangeShapeType="1"/>
            </p:cNvSpPr>
            <p:nvPr/>
          </p:nvSpPr>
          <p:spPr bwMode="auto">
            <a:xfrm>
              <a:off x="3342" y="3080"/>
              <a:ext cx="404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1" name="Line 37"/>
            <p:cNvSpPr>
              <a:spLocks noChangeShapeType="1"/>
            </p:cNvSpPr>
            <p:nvPr/>
          </p:nvSpPr>
          <p:spPr bwMode="auto">
            <a:xfrm>
              <a:off x="3746" y="3080"/>
              <a:ext cx="31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4" name="Line 40"/>
            <p:cNvSpPr>
              <a:spLocks noChangeShapeType="1"/>
            </p:cNvSpPr>
            <p:nvPr/>
          </p:nvSpPr>
          <p:spPr bwMode="auto">
            <a:xfrm>
              <a:off x="3746" y="3451"/>
              <a:ext cx="248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5" name="Line 41"/>
            <p:cNvSpPr>
              <a:spLocks noChangeShapeType="1"/>
            </p:cNvSpPr>
            <p:nvPr/>
          </p:nvSpPr>
          <p:spPr bwMode="auto">
            <a:xfrm flipH="1">
              <a:off x="4025" y="3451"/>
              <a:ext cx="186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6" name="Line 42"/>
            <p:cNvSpPr>
              <a:spLocks noChangeShapeType="1"/>
            </p:cNvSpPr>
            <p:nvPr/>
          </p:nvSpPr>
          <p:spPr bwMode="auto">
            <a:xfrm>
              <a:off x="4242" y="3080"/>
              <a:ext cx="0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7" name="Line 43"/>
            <p:cNvSpPr>
              <a:spLocks noChangeShapeType="1"/>
            </p:cNvSpPr>
            <p:nvPr/>
          </p:nvSpPr>
          <p:spPr bwMode="auto">
            <a:xfrm flipH="1">
              <a:off x="4304" y="3080"/>
              <a:ext cx="279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8" name="Line 44"/>
            <p:cNvSpPr>
              <a:spLocks noChangeShapeType="1"/>
            </p:cNvSpPr>
            <p:nvPr/>
          </p:nvSpPr>
          <p:spPr bwMode="auto">
            <a:xfrm>
              <a:off x="2880" y="2784"/>
              <a:ext cx="23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29" name="Line 45"/>
            <p:cNvSpPr>
              <a:spLocks noChangeShapeType="1"/>
            </p:cNvSpPr>
            <p:nvPr/>
          </p:nvSpPr>
          <p:spPr bwMode="auto">
            <a:xfrm>
              <a:off x="2928" y="3552"/>
              <a:ext cx="23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0" name="Line 46"/>
            <p:cNvSpPr>
              <a:spLocks noChangeShapeType="1"/>
            </p:cNvSpPr>
            <p:nvPr/>
          </p:nvSpPr>
          <p:spPr bwMode="auto">
            <a:xfrm>
              <a:off x="3994" y="382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1" name="Line 47"/>
            <p:cNvSpPr>
              <a:spLocks noChangeShapeType="1"/>
            </p:cNvSpPr>
            <p:nvPr/>
          </p:nvSpPr>
          <p:spPr bwMode="auto">
            <a:xfrm>
              <a:off x="2928" y="3888"/>
              <a:ext cx="23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2" name="Line 48"/>
            <p:cNvSpPr>
              <a:spLocks noChangeShapeType="1"/>
            </p:cNvSpPr>
            <p:nvPr/>
          </p:nvSpPr>
          <p:spPr bwMode="auto">
            <a:xfrm>
              <a:off x="3094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3" name="Line 49"/>
            <p:cNvSpPr>
              <a:spLocks noChangeShapeType="1"/>
            </p:cNvSpPr>
            <p:nvPr/>
          </p:nvSpPr>
          <p:spPr bwMode="auto">
            <a:xfrm>
              <a:off x="3218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4" name="Line 50"/>
            <p:cNvSpPr>
              <a:spLocks noChangeShapeType="1"/>
            </p:cNvSpPr>
            <p:nvPr/>
          </p:nvSpPr>
          <p:spPr bwMode="auto">
            <a:xfrm>
              <a:off x="3498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5" name="Line 51"/>
            <p:cNvSpPr>
              <a:spLocks noChangeShapeType="1"/>
            </p:cNvSpPr>
            <p:nvPr/>
          </p:nvSpPr>
          <p:spPr bwMode="auto">
            <a:xfrm>
              <a:off x="3622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6" name="Line 52"/>
            <p:cNvSpPr>
              <a:spLocks noChangeShapeType="1"/>
            </p:cNvSpPr>
            <p:nvPr/>
          </p:nvSpPr>
          <p:spPr bwMode="auto">
            <a:xfrm>
              <a:off x="3901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7" name="Line 53"/>
            <p:cNvSpPr>
              <a:spLocks noChangeShapeType="1"/>
            </p:cNvSpPr>
            <p:nvPr/>
          </p:nvSpPr>
          <p:spPr bwMode="auto">
            <a:xfrm>
              <a:off x="4025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8" name="Line 54"/>
            <p:cNvSpPr>
              <a:spLocks noChangeShapeType="1"/>
            </p:cNvSpPr>
            <p:nvPr/>
          </p:nvSpPr>
          <p:spPr bwMode="auto">
            <a:xfrm>
              <a:off x="4304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9" name="Line 55"/>
            <p:cNvSpPr>
              <a:spLocks noChangeShapeType="1"/>
            </p:cNvSpPr>
            <p:nvPr/>
          </p:nvSpPr>
          <p:spPr bwMode="auto">
            <a:xfrm>
              <a:off x="4428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0" name="Line 56"/>
            <p:cNvSpPr>
              <a:spLocks noChangeShapeType="1"/>
            </p:cNvSpPr>
            <p:nvPr/>
          </p:nvSpPr>
          <p:spPr bwMode="auto">
            <a:xfrm>
              <a:off x="4708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1" name="Line 57"/>
            <p:cNvSpPr>
              <a:spLocks noChangeShapeType="1"/>
            </p:cNvSpPr>
            <p:nvPr/>
          </p:nvSpPr>
          <p:spPr bwMode="auto">
            <a:xfrm>
              <a:off x="4832" y="196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2" name="Line 58"/>
            <p:cNvSpPr>
              <a:spLocks noChangeShapeType="1"/>
            </p:cNvSpPr>
            <p:nvPr/>
          </p:nvSpPr>
          <p:spPr bwMode="auto">
            <a:xfrm>
              <a:off x="2846" y="2054"/>
              <a:ext cx="23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3244" name="Group 60"/>
          <p:cNvGrpSpPr>
            <a:grpSpLocks/>
          </p:cNvGrpSpPr>
          <p:nvPr/>
        </p:nvGrpSpPr>
        <p:grpSpPr bwMode="auto">
          <a:xfrm>
            <a:off x="381000" y="3124200"/>
            <a:ext cx="4038600" cy="3124200"/>
            <a:chOff x="864" y="672"/>
            <a:chExt cx="3936" cy="3312"/>
          </a:xfrm>
        </p:grpSpPr>
        <p:sp>
          <p:nvSpPr>
            <p:cNvPr id="93245" name="Rectangle 61"/>
            <p:cNvSpPr>
              <a:spLocks noChangeArrowheads="1"/>
            </p:cNvSpPr>
            <p:nvPr/>
          </p:nvSpPr>
          <p:spPr bwMode="auto">
            <a:xfrm>
              <a:off x="2544" y="3408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6" name="Rectangle 62"/>
            <p:cNvSpPr>
              <a:spLocks noChangeArrowheads="1"/>
            </p:cNvSpPr>
            <p:nvPr/>
          </p:nvSpPr>
          <p:spPr bwMode="auto">
            <a:xfrm>
              <a:off x="2160" y="278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7" name="Rectangle 63"/>
            <p:cNvSpPr>
              <a:spLocks noChangeArrowheads="1"/>
            </p:cNvSpPr>
            <p:nvPr/>
          </p:nvSpPr>
          <p:spPr bwMode="auto">
            <a:xfrm>
              <a:off x="2880" y="278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8" name="Rectangle 64"/>
            <p:cNvSpPr>
              <a:spLocks noChangeArrowheads="1"/>
            </p:cNvSpPr>
            <p:nvPr/>
          </p:nvSpPr>
          <p:spPr bwMode="auto">
            <a:xfrm>
              <a:off x="1584" y="21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9" name="Rectangle 65"/>
            <p:cNvSpPr>
              <a:spLocks noChangeArrowheads="1"/>
            </p:cNvSpPr>
            <p:nvPr/>
          </p:nvSpPr>
          <p:spPr bwMode="auto">
            <a:xfrm>
              <a:off x="2112" y="21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0" name="Rectangle 66"/>
            <p:cNvSpPr>
              <a:spLocks noChangeArrowheads="1"/>
            </p:cNvSpPr>
            <p:nvPr/>
          </p:nvSpPr>
          <p:spPr bwMode="auto">
            <a:xfrm>
              <a:off x="2880" y="21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1" name="Rectangle 67"/>
            <p:cNvSpPr>
              <a:spLocks noChangeArrowheads="1"/>
            </p:cNvSpPr>
            <p:nvPr/>
          </p:nvSpPr>
          <p:spPr bwMode="auto">
            <a:xfrm>
              <a:off x="3408" y="21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2" name="Rectangle 68"/>
            <p:cNvSpPr>
              <a:spLocks noChangeArrowheads="1"/>
            </p:cNvSpPr>
            <p:nvPr/>
          </p:nvSpPr>
          <p:spPr bwMode="auto">
            <a:xfrm>
              <a:off x="1872" y="158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3" name="Rectangle 69"/>
            <p:cNvSpPr>
              <a:spLocks noChangeArrowheads="1"/>
            </p:cNvSpPr>
            <p:nvPr/>
          </p:nvSpPr>
          <p:spPr bwMode="auto">
            <a:xfrm>
              <a:off x="2544" y="158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4" name="Rectangle 70"/>
            <p:cNvSpPr>
              <a:spLocks noChangeArrowheads="1"/>
            </p:cNvSpPr>
            <p:nvPr/>
          </p:nvSpPr>
          <p:spPr bwMode="auto">
            <a:xfrm>
              <a:off x="3120" y="158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5" name="Rectangle 71"/>
            <p:cNvSpPr>
              <a:spLocks noChangeArrowheads="1"/>
            </p:cNvSpPr>
            <p:nvPr/>
          </p:nvSpPr>
          <p:spPr bwMode="auto">
            <a:xfrm>
              <a:off x="1248" y="9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6" name="Rectangle 72"/>
            <p:cNvSpPr>
              <a:spLocks noChangeArrowheads="1"/>
            </p:cNvSpPr>
            <p:nvPr/>
          </p:nvSpPr>
          <p:spPr bwMode="auto">
            <a:xfrm>
              <a:off x="1872" y="9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7" name="Rectangle 73"/>
            <p:cNvSpPr>
              <a:spLocks noChangeArrowheads="1"/>
            </p:cNvSpPr>
            <p:nvPr/>
          </p:nvSpPr>
          <p:spPr bwMode="auto">
            <a:xfrm>
              <a:off x="2496" y="9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8" name="Rectangle 74"/>
            <p:cNvSpPr>
              <a:spLocks noChangeArrowheads="1"/>
            </p:cNvSpPr>
            <p:nvPr/>
          </p:nvSpPr>
          <p:spPr bwMode="auto">
            <a:xfrm>
              <a:off x="3120" y="9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59" name="Rectangle 75"/>
            <p:cNvSpPr>
              <a:spLocks noChangeArrowheads="1"/>
            </p:cNvSpPr>
            <p:nvPr/>
          </p:nvSpPr>
          <p:spPr bwMode="auto">
            <a:xfrm>
              <a:off x="3744" y="96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0" name="Line 76"/>
            <p:cNvSpPr>
              <a:spLocks noChangeShapeType="1"/>
            </p:cNvSpPr>
            <p:nvPr/>
          </p:nvSpPr>
          <p:spPr bwMode="auto">
            <a:xfrm>
              <a:off x="2112" y="13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1" name="Line 77"/>
            <p:cNvSpPr>
              <a:spLocks noChangeShapeType="1"/>
            </p:cNvSpPr>
            <p:nvPr/>
          </p:nvSpPr>
          <p:spPr bwMode="auto">
            <a:xfrm>
              <a:off x="1440" y="1344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2" name="Line 78"/>
            <p:cNvSpPr>
              <a:spLocks noChangeShapeType="1"/>
            </p:cNvSpPr>
            <p:nvPr/>
          </p:nvSpPr>
          <p:spPr bwMode="auto">
            <a:xfrm>
              <a:off x="2688" y="13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3" name="Line 79"/>
            <p:cNvSpPr>
              <a:spLocks noChangeShapeType="1"/>
            </p:cNvSpPr>
            <p:nvPr/>
          </p:nvSpPr>
          <p:spPr bwMode="auto">
            <a:xfrm flipH="1">
              <a:off x="2832" y="1344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4" name="Line 80"/>
            <p:cNvSpPr>
              <a:spLocks noChangeShapeType="1"/>
            </p:cNvSpPr>
            <p:nvPr/>
          </p:nvSpPr>
          <p:spPr bwMode="auto">
            <a:xfrm>
              <a:off x="3360" y="13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5" name="Line 81"/>
            <p:cNvSpPr>
              <a:spLocks noChangeShapeType="1"/>
            </p:cNvSpPr>
            <p:nvPr/>
          </p:nvSpPr>
          <p:spPr bwMode="auto">
            <a:xfrm flipH="1">
              <a:off x="3408" y="1344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6" name="Line 82"/>
            <p:cNvSpPr>
              <a:spLocks noChangeShapeType="1"/>
            </p:cNvSpPr>
            <p:nvPr/>
          </p:nvSpPr>
          <p:spPr bwMode="auto">
            <a:xfrm flipH="1">
              <a:off x="1728" y="1968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7" name="Line 83"/>
            <p:cNvSpPr>
              <a:spLocks noChangeShapeType="1"/>
            </p:cNvSpPr>
            <p:nvPr/>
          </p:nvSpPr>
          <p:spPr bwMode="auto">
            <a:xfrm>
              <a:off x="2016" y="196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8" name="Line 84"/>
            <p:cNvSpPr>
              <a:spLocks noChangeShapeType="1"/>
            </p:cNvSpPr>
            <p:nvPr/>
          </p:nvSpPr>
          <p:spPr bwMode="auto">
            <a:xfrm flipH="1">
              <a:off x="1872" y="1968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69" name="Line 85"/>
            <p:cNvSpPr>
              <a:spLocks noChangeShapeType="1"/>
            </p:cNvSpPr>
            <p:nvPr/>
          </p:nvSpPr>
          <p:spPr bwMode="auto">
            <a:xfrm>
              <a:off x="2736" y="196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0" name="Line 86"/>
            <p:cNvSpPr>
              <a:spLocks noChangeShapeType="1"/>
            </p:cNvSpPr>
            <p:nvPr/>
          </p:nvSpPr>
          <p:spPr bwMode="auto">
            <a:xfrm flipH="1">
              <a:off x="2352" y="1968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1" name="Line 87"/>
            <p:cNvSpPr>
              <a:spLocks noChangeShapeType="1"/>
            </p:cNvSpPr>
            <p:nvPr/>
          </p:nvSpPr>
          <p:spPr bwMode="auto">
            <a:xfrm>
              <a:off x="3312" y="1968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2" name="Line 88"/>
            <p:cNvSpPr>
              <a:spLocks noChangeShapeType="1"/>
            </p:cNvSpPr>
            <p:nvPr/>
          </p:nvSpPr>
          <p:spPr bwMode="auto">
            <a:xfrm flipH="1">
              <a:off x="3120" y="196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3" name="Line 89"/>
            <p:cNvSpPr>
              <a:spLocks noChangeShapeType="1"/>
            </p:cNvSpPr>
            <p:nvPr/>
          </p:nvSpPr>
          <p:spPr bwMode="auto">
            <a:xfrm>
              <a:off x="2016" y="1968"/>
              <a:ext cx="14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4" name="Line 90"/>
            <p:cNvSpPr>
              <a:spLocks noChangeShapeType="1"/>
            </p:cNvSpPr>
            <p:nvPr/>
          </p:nvSpPr>
          <p:spPr bwMode="auto">
            <a:xfrm>
              <a:off x="1728" y="2544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5" name="Line 91"/>
            <p:cNvSpPr>
              <a:spLocks noChangeShapeType="1"/>
            </p:cNvSpPr>
            <p:nvPr/>
          </p:nvSpPr>
          <p:spPr bwMode="auto">
            <a:xfrm>
              <a:off x="2352" y="254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6" name="Line 92"/>
            <p:cNvSpPr>
              <a:spLocks noChangeShapeType="1"/>
            </p:cNvSpPr>
            <p:nvPr/>
          </p:nvSpPr>
          <p:spPr bwMode="auto">
            <a:xfrm>
              <a:off x="2352" y="3168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7" name="Line 93"/>
            <p:cNvSpPr>
              <a:spLocks noChangeShapeType="1"/>
            </p:cNvSpPr>
            <p:nvPr/>
          </p:nvSpPr>
          <p:spPr bwMode="auto">
            <a:xfrm flipH="1">
              <a:off x="2784" y="316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8" name="Line 94"/>
            <p:cNvSpPr>
              <a:spLocks noChangeShapeType="1"/>
            </p:cNvSpPr>
            <p:nvPr/>
          </p:nvSpPr>
          <p:spPr bwMode="auto">
            <a:xfrm>
              <a:off x="3120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79" name="Line 95"/>
            <p:cNvSpPr>
              <a:spLocks noChangeShapeType="1"/>
            </p:cNvSpPr>
            <p:nvPr/>
          </p:nvSpPr>
          <p:spPr bwMode="auto">
            <a:xfrm flipH="1">
              <a:off x="3216" y="2544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0" name="Line 96"/>
            <p:cNvSpPr>
              <a:spLocks noChangeShapeType="1"/>
            </p:cNvSpPr>
            <p:nvPr/>
          </p:nvSpPr>
          <p:spPr bwMode="auto">
            <a:xfrm>
              <a:off x="1200" y="1488"/>
              <a:ext cx="36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1" name="Line 97"/>
            <p:cNvSpPr>
              <a:spLocks noChangeShapeType="1"/>
            </p:cNvSpPr>
            <p:nvPr/>
          </p:nvSpPr>
          <p:spPr bwMode="auto">
            <a:xfrm>
              <a:off x="864" y="3312"/>
              <a:ext cx="36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2" name="Line 98"/>
            <p:cNvSpPr>
              <a:spLocks noChangeShapeType="1"/>
            </p:cNvSpPr>
            <p:nvPr/>
          </p:nvSpPr>
          <p:spPr bwMode="auto">
            <a:xfrm>
              <a:off x="2736" y="37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3" name="Line 99"/>
            <p:cNvSpPr>
              <a:spLocks noChangeShapeType="1"/>
            </p:cNvSpPr>
            <p:nvPr/>
          </p:nvSpPr>
          <p:spPr bwMode="auto">
            <a:xfrm>
              <a:off x="864" y="3888"/>
              <a:ext cx="36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4" name="Line 100"/>
            <p:cNvSpPr>
              <a:spLocks noChangeShapeType="1"/>
            </p:cNvSpPr>
            <p:nvPr/>
          </p:nvSpPr>
          <p:spPr bwMode="auto">
            <a:xfrm>
              <a:off x="1344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5" name="Line 101"/>
            <p:cNvSpPr>
              <a:spLocks noChangeShapeType="1"/>
            </p:cNvSpPr>
            <p:nvPr/>
          </p:nvSpPr>
          <p:spPr bwMode="auto">
            <a:xfrm>
              <a:off x="1536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6" name="Line 102"/>
            <p:cNvSpPr>
              <a:spLocks noChangeShapeType="1"/>
            </p:cNvSpPr>
            <p:nvPr/>
          </p:nvSpPr>
          <p:spPr bwMode="auto">
            <a:xfrm>
              <a:off x="1968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7" name="Line 103"/>
            <p:cNvSpPr>
              <a:spLocks noChangeShapeType="1"/>
            </p:cNvSpPr>
            <p:nvPr/>
          </p:nvSpPr>
          <p:spPr bwMode="auto">
            <a:xfrm>
              <a:off x="2160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8" name="Line 104"/>
            <p:cNvSpPr>
              <a:spLocks noChangeShapeType="1"/>
            </p:cNvSpPr>
            <p:nvPr/>
          </p:nvSpPr>
          <p:spPr bwMode="auto">
            <a:xfrm>
              <a:off x="2592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89" name="Line 105"/>
            <p:cNvSpPr>
              <a:spLocks noChangeShapeType="1"/>
            </p:cNvSpPr>
            <p:nvPr/>
          </p:nvSpPr>
          <p:spPr bwMode="auto">
            <a:xfrm>
              <a:off x="2784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90" name="Line 106"/>
            <p:cNvSpPr>
              <a:spLocks noChangeShapeType="1"/>
            </p:cNvSpPr>
            <p:nvPr/>
          </p:nvSpPr>
          <p:spPr bwMode="auto">
            <a:xfrm>
              <a:off x="3216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91" name="Line 107"/>
            <p:cNvSpPr>
              <a:spLocks noChangeShapeType="1"/>
            </p:cNvSpPr>
            <p:nvPr/>
          </p:nvSpPr>
          <p:spPr bwMode="auto">
            <a:xfrm>
              <a:off x="3408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92" name="Line 108"/>
            <p:cNvSpPr>
              <a:spLocks noChangeShapeType="1"/>
            </p:cNvSpPr>
            <p:nvPr/>
          </p:nvSpPr>
          <p:spPr bwMode="auto">
            <a:xfrm>
              <a:off x="3840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93" name="Line 109"/>
            <p:cNvSpPr>
              <a:spLocks noChangeShapeType="1"/>
            </p:cNvSpPr>
            <p:nvPr/>
          </p:nvSpPr>
          <p:spPr bwMode="auto">
            <a:xfrm>
              <a:off x="4032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94" name="Line 110"/>
            <p:cNvSpPr>
              <a:spLocks noChangeShapeType="1"/>
            </p:cNvSpPr>
            <p:nvPr/>
          </p:nvSpPr>
          <p:spPr bwMode="auto">
            <a:xfrm>
              <a:off x="960" y="816"/>
              <a:ext cx="36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7B8DD-DCC9-6A4D-9374-F399FD6AE5FE}" type="slidenum">
              <a:rPr lang="en-US"/>
              <a:pPr/>
              <a:t>40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State</a:t>
            </a:r>
          </a:p>
        </p:txBody>
      </p:sp>
      <p:grpSp>
        <p:nvGrpSpPr>
          <p:cNvPr id="73732" name="Group 4"/>
          <p:cNvGrpSpPr>
            <a:grpSpLocks/>
          </p:cNvGrpSpPr>
          <p:nvPr/>
        </p:nvGrpSpPr>
        <p:grpSpPr bwMode="auto">
          <a:xfrm>
            <a:off x="3276600" y="2133600"/>
            <a:ext cx="1219200" cy="609600"/>
            <a:chOff x="2064" y="1344"/>
            <a:chExt cx="768" cy="384"/>
          </a:xfrm>
        </p:grpSpPr>
        <p:sp>
          <p:nvSpPr>
            <p:cNvPr id="73733" name="Line 5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4" name="Line 6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5" name="Rectangle 7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36" name="Group 8"/>
          <p:cNvGrpSpPr>
            <a:grpSpLocks/>
          </p:cNvGrpSpPr>
          <p:nvPr/>
        </p:nvGrpSpPr>
        <p:grpSpPr bwMode="auto">
          <a:xfrm>
            <a:off x="3276600" y="2971800"/>
            <a:ext cx="1219200" cy="609600"/>
            <a:chOff x="2064" y="1344"/>
            <a:chExt cx="768" cy="384"/>
          </a:xfrm>
        </p:grpSpPr>
        <p:sp>
          <p:nvSpPr>
            <p:cNvPr id="73737" name="Line 9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8" name="Line 10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9" name="Rectangle 11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40" name="Group 12"/>
          <p:cNvGrpSpPr>
            <a:grpSpLocks/>
          </p:cNvGrpSpPr>
          <p:nvPr/>
        </p:nvGrpSpPr>
        <p:grpSpPr bwMode="auto">
          <a:xfrm>
            <a:off x="3276600" y="3810000"/>
            <a:ext cx="1219200" cy="609600"/>
            <a:chOff x="2064" y="1344"/>
            <a:chExt cx="768" cy="384"/>
          </a:xfrm>
        </p:grpSpPr>
        <p:sp>
          <p:nvSpPr>
            <p:cNvPr id="73741" name="Line 13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2" name="Line 14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3" name="Rectangle 15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44" name="Group 16"/>
          <p:cNvGrpSpPr>
            <a:grpSpLocks/>
          </p:cNvGrpSpPr>
          <p:nvPr/>
        </p:nvGrpSpPr>
        <p:grpSpPr bwMode="auto">
          <a:xfrm>
            <a:off x="3276600" y="4648200"/>
            <a:ext cx="1219200" cy="609600"/>
            <a:chOff x="2064" y="1344"/>
            <a:chExt cx="768" cy="384"/>
          </a:xfrm>
        </p:grpSpPr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6" name="Line 18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7" name="Rectangle 19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748" name="Line 20"/>
          <p:cNvSpPr>
            <a:spLocks noChangeShapeType="1"/>
          </p:cNvSpPr>
          <p:nvPr/>
        </p:nvSpPr>
        <p:spPr bwMode="auto">
          <a:xfrm flipH="1">
            <a:off x="2209800" y="2286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 flipH="1">
            <a:off x="2590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>
            <a:off x="2590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1" name="Line 23"/>
          <p:cNvSpPr>
            <a:spLocks noChangeShapeType="1"/>
          </p:cNvSpPr>
          <p:nvPr/>
        </p:nvSpPr>
        <p:spPr bwMode="auto">
          <a:xfrm flipH="1">
            <a:off x="2209800" y="5105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 flipH="1">
            <a:off x="22098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>
            <a:off x="2590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H="1">
            <a:off x="2590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 flipH="1">
            <a:off x="25908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6" name="Line 28"/>
          <p:cNvSpPr>
            <a:spLocks noChangeShapeType="1"/>
          </p:cNvSpPr>
          <p:nvPr/>
        </p:nvSpPr>
        <p:spPr bwMode="auto">
          <a:xfrm>
            <a:off x="25908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 flipH="1">
            <a:off x="2286000" y="3962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8" name="Line 30"/>
          <p:cNvSpPr>
            <a:spLocks noChangeShapeType="1"/>
          </p:cNvSpPr>
          <p:nvPr/>
        </p:nvSpPr>
        <p:spPr bwMode="auto">
          <a:xfrm flipH="1">
            <a:off x="22098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9" name="AutoShape 31"/>
          <p:cNvSpPr>
            <a:spLocks noChangeArrowheads="1"/>
          </p:cNvSpPr>
          <p:nvPr/>
        </p:nvSpPr>
        <p:spPr bwMode="auto">
          <a:xfrm flipH="1">
            <a:off x="2819400" y="29718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0" name="AutoShape 32"/>
          <p:cNvSpPr>
            <a:spLocks noChangeArrowheads="1"/>
          </p:cNvSpPr>
          <p:nvPr/>
        </p:nvSpPr>
        <p:spPr bwMode="auto">
          <a:xfrm flipH="1">
            <a:off x="2819400" y="21336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1" name="AutoShape 33"/>
          <p:cNvSpPr>
            <a:spLocks noChangeArrowheads="1"/>
          </p:cNvSpPr>
          <p:nvPr/>
        </p:nvSpPr>
        <p:spPr bwMode="auto">
          <a:xfrm flipH="1">
            <a:off x="2743200" y="46482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2" name="AutoShape 34"/>
          <p:cNvSpPr>
            <a:spLocks noChangeArrowheads="1"/>
          </p:cNvSpPr>
          <p:nvPr/>
        </p:nvSpPr>
        <p:spPr bwMode="auto">
          <a:xfrm>
            <a:off x="2895600" y="3810000"/>
            <a:ext cx="762000" cy="609600"/>
          </a:xfrm>
          <a:prstGeom prst="flowChartDelay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3" name="Line 35"/>
          <p:cNvSpPr>
            <a:spLocks noChangeShapeType="1"/>
          </p:cNvSpPr>
          <p:nvPr/>
        </p:nvSpPr>
        <p:spPr bwMode="auto">
          <a:xfrm flipH="1">
            <a:off x="67056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4" name="Line 36"/>
          <p:cNvSpPr>
            <a:spLocks noChangeShapeType="1"/>
          </p:cNvSpPr>
          <p:nvPr/>
        </p:nvSpPr>
        <p:spPr bwMode="auto">
          <a:xfrm flipH="1">
            <a:off x="6705600" y="3352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5" name="Line 37"/>
          <p:cNvSpPr>
            <a:spLocks noChangeShapeType="1"/>
          </p:cNvSpPr>
          <p:nvPr/>
        </p:nvSpPr>
        <p:spPr bwMode="auto">
          <a:xfrm flipH="1">
            <a:off x="6705600" y="4191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6" name="Line 38"/>
          <p:cNvSpPr>
            <a:spLocks noChangeShapeType="1"/>
          </p:cNvSpPr>
          <p:nvPr/>
        </p:nvSpPr>
        <p:spPr bwMode="auto">
          <a:xfrm flipH="1">
            <a:off x="6705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7" name="Line 39"/>
          <p:cNvSpPr>
            <a:spLocks noChangeShapeType="1"/>
          </p:cNvSpPr>
          <p:nvPr/>
        </p:nvSpPr>
        <p:spPr bwMode="auto">
          <a:xfrm flipH="1">
            <a:off x="5638800" y="2362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8" name="Line 40"/>
          <p:cNvSpPr>
            <a:spLocks noChangeShapeType="1"/>
          </p:cNvSpPr>
          <p:nvPr/>
        </p:nvSpPr>
        <p:spPr bwMode="auto">
          <a:xfrm flipH="1">
            <a:off x="6019800" y="2667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9" name="Line 41"/>
          <p:cNvSpPr>
            <a:spLocks noChangeShapeType="1"/>
          </p:cNvSpPr>
          <p:nvPr/>
        </p:nvSpPr>
        <p:spPr bwMode="auto">
          <a:xfrm flipH="1">
            <a:off x="56388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0" name="Line 42"/>
          <p:cNvSpPr>
            <a:spLocks noChangeShapeType="1"/>
          </p:cNvSpPr>
          <p:nvPr/>
        </p:nvSpPr>
        <p:spPr bwMode="auto">
          <a:xfrm flipH="1">
            <a:off x="56388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1" name="Line 43"/>
          <p:cNvSpPr>
            <a:spLocks noChangeShapeType="1"/>
          </p:cNvSpPr>
          <p:nvPr/>
        </p:nvSpPr>
        <p:spPr bwMode="auto">
          <a:xfrm flipH="1">
            <a:off x="6019800" y="3505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2" name="Line 44"/>
          <p:cNvSpPr>
            <a:spLocks noChangeShapeType="1"/>
          </p:cNvSpPr>
          <p:nvPr/>
        </p:nvSpPr>
        <p:spPr bwMode="auto">
          <a:xfrm flipH="1">
            <a:off x="60198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3" name="Line 45"/>
          <p:cNvSpPr>
            <a:spLocks noChangeShapeType="1"/>
          </p:cNvSpPr>
          <p:nvPr/>
        </p:nvSpPr>
        <p:spPr bwMode="auto">
          <a:xfrm flipH="1">
            <a:off x="5715000" y="4038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4" name="Line 46"/>
          <p:cNvSpPr>
            <a:spLocks noChangeShapeType="1"/>
          </p:cNvSpPr>
          <p:nvPr/>
        </p:nvSpPr>
        <p:spPr bwMode="auto">
          <a:xfrm flipH="1">
            <a:off x="5638800" y="4876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5" name="AutoShape 47"/>
          <p:cNvSpPr>
            <a:spLocks noChangeArrowheads="1"/>
          </p:cNvSpPr>
          <p:nvPr/>
        </p:nvSpPr>
        <p:spPr bwMode="auto">
          <a:xfrm flipH="1">
            <a:off x="6248400" y="30480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6" name="AutoShape 48"/>
          <p:cNvSpPr>
            <a:spLocks noChangeArrowheads="1"/>
          </p:cNvSpPr>
          <p:nvPr/>
        </p:nvSpPr>
        <p:spPr bwMode="auto">
          <a:xfrm flipH="1">
            <a:off x="6248400" y="22098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7" name="AutoShape 49"/>
          <p:cNvSpPr>
            <a:spLocks noChangeArrowheads="1"/>
          </p:cNvSpPr>
          <p:nvPr/>
        </p:nvSpPr>
        <p:spPr bwMode="auto">
          <a:xfrm flipH="1">
            <a:off x="6172200" y="47244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8" name="AutoShape 50"/>
          <p:cNvSpPr>
            <a:spLocks noChangeArrowheads="1"/>
          </p:cNvSpPr>
          <p:nvPr/>
        </p:nvSpPr>
        <p:spPr bwMode="auto">
          <a:xfrm>
            <a:off x="6324600" y="3886200"/>
            <a:ext cx="762000" cy="609600"/>
          </a:xfrm>
          <a:prstGeom prst="flowChartDelay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9" name="Rectangle 51"/>
          <p:cNvSpPr>
            <a:spLocks noChangeArrowheads="1"/>
          </p:cNvSpPr>
          <p:nvPr/>
        </p:nvSpPr>
        <p:spPr bwMode="auto">
          <a:xfrm>
            <a:off x="5715000" y="20574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0" name="Rectangle 52"/>
          <p:cNvSpPr>
            <a:spLocks noChangeArrowheads="1"/>
          </p:cNvSpPr>
          <p:nvPr/>
        </p:nvSpPr>
        <p:spPr bwMode="auto">
          <a:xfrm>
            <a:off x="5715000" y="28956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1" name="Rectangle 53"/>
          <p:cNvSpPr>
            <a:spLocks noChangeArrowheads="1"/>
          </p:cNvSpPr>
          <p:nvPr/>
        </p:nvSpPr>
        <p:spPr bwMode="auto">
          <a:xfrm>
            <a:off x="5715000" y="37338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2" name="Rectangle 54"/>
          <p:cNvSpPr>
            <a:spLocks noChangeArrowheads="1"/>
          </p:cNvSpPr>
          <p:nvPr/>
        </p:nvSpPr>
        <p:spPr bwMode="auto">
          <a:xfrm>
            <a:off x="5715000" y="44196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3" name="Line 55"/>
          <p:cNvSpPr>
            <a:spLocks noChangeShapeType="1"/>
          </p:cNvSpPr>
          <p:nvPr/>
        </p:nvSpPr>
        <p:spPr bwMode="auto">
          <a:xfrm>
            <a:off x="6019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4" name="Line 56"/>
          <p:cNvSpPr>
            <a:spLocks noChangeShapeType="1"/>
          </p:cNvSpPr>
          <p:nvPr/>
        </p:nvSpPr>
        <p:spPr bwMode="auto">
          <a:xfrm>
            <a:off x="60198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5" name="Line 57"/>
          <p:cNvSpPr>
            <a:spLocks noChangeShapeType="1"/>
          </p:cNvSpPr>
          <p:nvPr/>
        </p:nvSpPr>
        <p:spPr bwMode="auto">
          <a:xfrm>
            <a:off x="60198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6" name="Rectangle 58"/>
          <p:cNvSpPr>
            <a:spLocks noChangeArrowheads="1"/>
          </p:cNvSpPr>
          <p:nvPr/>
        </p:nvSpPr>
        <p:spPr bwMode="auto">
          <a:xfrm>
            <a:off x="5715000" y="51054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7" name="Text Box 59"/>
          <p:cNvSpPr txBox="1">
            <a:spLocks noChangeArrowheads="1"/>
          </p:cNvSpPr>
          <p:nvPr/>
        </p:nvSpPr>
        <p:spPr bwMode="auto">
          <a:xfrm>
            <a:off x="4022725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  <a:endParaRPr lang="en-US"/>
          </a:p>
        </p:txBody>
      </p:sp>
      <p:sp>
        <p:nvSpPr>
          <p:cNvPr id="73788" name="Text Box 60"/>
          <p:cNvSpPr txBox="1">
            <a:spLocks noChangeArrowheads="1"/>
          </p:cNvSpPr>
          <p:nvPr/>
        </p:nvSpPr>
        <p:spPr bwMode="auto">
          <a:xfrm>
            <a:off x="40227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</a:t>
            </a:r>
            <a:endParaRPr lang="en-US"/>
          </a:p>
        </p:txBody>
      </p:sp>
      <p:sp>
        <p:nvSpPr>
          <p:cNvPr id="73789" name="Text Box 61"/>
          <p:cNvSpPr txBox="1">
            <a:spLocks noChangeArrowheads="1"/>
          </p:cNvSpPr>
          <p:nvPr/>
        </p:nvSpPr>
        <p:spPr bwMode="auto">
          <a:xfrm>
            <a:off x="4038600" y="38100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  <a:endParaRPr lang="en-US"/>
          </a:p>
        </p:txBody>
      </p:sp>
      <p:sp>
        <p:nvSpPr>
          <p:cNvPr id="73790" name="Text Box 62"/>
          <p:cNvSpPr txBox="1">
            <a:spLocks noChangeArrowheads="1"/>
          </p:cNvSpPr>
          <p:nvPr/>
        </p:nvSpPr>
        <p:spPr bwMode="auto">
          <a:xfrm>
            <a:off x="40227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</a:t>
            </a:r>
            <a:endParaRPr lang="en-US"/>
          </a:p>
        </p:txBody>
      </p:sp>
      <p:sp>
        <p:nvSpPr>
          <p:cNvPr id="73791" name="Text Box 63"/>
          <p:cNvSpPr txBox="1">
            <a:spLocks noChangeArrowheads="1"/>
          </p:cNvSpPr>
          <p:nvPr/>
        </p:nvSpPr>
        <p:spPr bwMode="auto">
          <a:xfrm>
            <a:off x="1981200" y="6018213"/>
            <a:ext cx="517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In general, constraints </a:t>
            </a:r>
            <a:r>
              <a:rPr lang="en-US" dirty="0" err="1">
                <a:latin typeface="Arial" charset="0"/>
                <a:sym typeface="Wingdings" charset="2"/>
              </a:rPr>
              <a:t></a:t>
            </a:r>
            <a:r>
              <a:rPr lang="en-US" dirty="0">
                <a:latin typeface="Arial" charset="0"/>
                <a:sym typeface="Wingdings" charset="2"/>
              </a:rPr>
              <a:t> </a:t>
            </a:r>
            <a:r>
              <a:rPr lang="en-US" dirty="0" err="1">
                <a:latin typeface="Arial" charset="0"/>
                <a:sym typeface="Wingdings" charset="2"/>
              </a:rPr>
              <a:t>satisfiable</a:t>
            </a:r>
            <a:r>
              <a:rPr lang="en-US" dirty="0">
                <a:latin typeface="Arial" charset="0"/>
                <a:sym typeface="Wingdings" charset="2"/>
              </a:rPr>
              <a:t>?</a:t>
            </a:r>
            <a:endParaRPr lang="en-US" dirty="0">
              <a:latin typeface="Arial" charset="0"/>
            </a:endParaRPr>
          </a:p>
        </p:txBody>
      </p: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5165725" y="2174875"/>
            <a:ext cx="3365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04800" y="5486400"/>
            <a:ext cx="4256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should initial values be?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91" grpId="0" autoUpdateAnimBg="0"/>
      <p:bldP spid="73792" grpId="0" autoUpdateAnimBg="0"/>
      <p:bldP spid="6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5C006-0A43-8048-B844-6648AFD9BB5B}" type="slidenum">
              <a:rPr lang="en-US"/>
              <a:pPr/>
              <a:t>41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State</a:t>
            </a:r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3276600" y="2133600"/>
            <a:ext cx="1219200" cy="609600"/>
            <a:chOff x="2064" y="1344"/>
            <a:chExt cx="768" cy="384"/>
          </a:xfrm>
        </p:grpSpPr>
        <p:sp>
          <p:nvSpPr>
            <p:cNvPr id="74757" name="Line 5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8" name="Line 6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9" name="Rectangle 7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760" name="Group 8"/>
          <p:cNvGrpSpPr>
            <a:grpSpLocks/>
          </p:cNvGrpSpPr>
          <p:nvPr/>
        </p:nvGrpSpPr>
        <p:grpSpPr bwMode="auto">
          <a:xfrm>
            <a:off x="3276600" y="2971800"/>
            <a:ext cx="1219200" cy="609600"/>
            <a:chOff x="2064" y="1344"/>
            <a:chExt cx="768" cy="384"/>
          </a:xfrm>
        </p:grpSpPr>
        <p:sp>
          <p:nvSpPr>
            <p:cNvPr id="74761" name="Line 9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2" name="Line 10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3" name="Rectangle 11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764" name="Group 12"/>
          <p:cNvGrpSpPr>
            <a:grpSpLocks/>
          </p:cNvGrpSpPr>
          <p:nvPr/>
        </p:nvGrpSpPr>
        <p:grpSpPr bwMode="auto">
          <a:xfrm>
            <a:off x="3276600" y="3810000"/>
            <a:ext cx="1219200" cy="609600"/>
            <a:chOff x="2064" y="1344"/>
            <a:chExt cx="768" cy="384"/>
          </a:xfrm>
        </p:grpSpPr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6" name="Line 14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7" name="Rectangle 15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3276600" y="4648200"/>
            <a:ext cx="1219200" cy="609600"/>
            <a:chOff x="2064" y="1344"/>
            <a:chExt cx="768" cy="384"/>
          </a:xfrm>
        </p:grpSpPr>
        <p:sp>
          <p:nvSpPr>
            <p:cNvPr id="74769" name="Line 17"/>
            <p:cNvSpPr>
              <a:spLocks noChangeShapeType="1"/>
            </p:cNvSpPr>
            <p:nvPr/>
          </p:nvSpPr>
          <p:spPr bwMode="auto">
            <a:xfrm>
              <a:off x="2592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0" name="Line 18"/>
            <p:cNvSpPr>
              <a:spLocks noChangeShapeType="1"/>
            </p:cNvSpPr>
            <p:nvPr/>
          </p:nvSpPr>
          <p:spPr bwMode="auto">
            <a:xfrm flipH="1">
              <a:off x="2064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1" name="Rectangle 19"/>
            <p:cNvSpPr>
              <a:spLocks noChangeArrowheads="1"/>
            </p:cNvSpPr>
            <p:nvPr/>
          </p:nvSpPr>
          <p:spPr bwMode="auto">
            <a:xfrm>
              <a:off x="2544" y="1344"/>
              <a:ext cx="144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72" name="Line 20"/>
          <p:cNvSpPr>
            <a:spLocks noChangeShapeType="1"/>
          </p:cNvSpPr>
          <p:nvPr/>
        </p:nvSpPr>
        <p:spPr bwMode="auto">
          <a:xfrm flipH="1">
            <a:off x="2209800" y="2286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H="1">
            <a:off x="2590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>
            <a:off x="2590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 flipH="1">
            <a:off x="2209800" y="5105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 flipH="1">
            <a:off x="22098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>
            <a:off x="2590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 flipH="1">
            <a:off x="2590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9" name="Line 27"/>
          <p:cNvSpPr>
            <a:spLocks noChangeShapeType="1"/>
          </p:cNvSpPr>
          <p:nvPr/>
        </p:nvSpPr>
        <p:spPr bwMode="auto">
          <a:xfrm flipH="1">
            <a:off x="25908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25908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 flipH="1">
            <a:off x="2286000" y="3962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2" name="Line 30"/>
          <p:cNvSpPr>
            <a:spLocks noChangeShapeType="1"/>
          </p:cNvSpPr>
          <p:nvPr/>
        </p:nvSpPr>
        <p:spPr bwMode="auto">
          <a:xfrm flipH="1">
            <a:off x="22098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3" name="AutoShape 31"/>
          <p:cNvSpPr>
            <a:spLocks noChangeArrowheads="1"/>
          </p:cNvSpPr>
          <p:nvPr/>
        </p:nvSpPr>
        <p:spPr bwMode="auto">
          <a:xfrm flipH="1">
            <a:off x="2819400" y="29718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4" name="AutoShape 32"/>
          <p:cNvSpPr>
            <a:spLocks noChangeArrowheads="1"/>
          </p:cNvSpPr>
          <p:nvPr/>
        </p:nvSpPr>
        <p:spPr bwMode="auto">
          <a:xfrm flipH="1">
            <a:off x="2819400" y="21336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5" name="AutoShape 33"/>
          <p:cNvSpPr>
            <a:spLocks noChangeArrowheads="1"/>
          </p:cNvSpPr>
          <p:nvPr/>
        </p:nvSpPr>
        <p:spPr bwMode="auto">
          <a:xfrm flipH="1">
            <a:off x="2743200" y="46482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6" name="AutoShape 34"/>
          <p:cNvSpPr>
            <a:spLocks noChangeArrowheads="1"/>
          </p:cNvSpPr>
          <p:nvPr/>
        </p:nvSpPr>
        <p:spPr bwMode="auto">
          <a:xfrm>
            <a:off x="2895600" y="3810000"/>
            <a:ext cx="762000" cy="609600"/>
          </a:xfrm>
          <a:prstGeom prst="flowChartDelay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7" name="Line 35"/>
          <p:cNvSpPr>
            <a:spLocks noChangeShapeType="1"/>
          </p:cNvSpPr>
          <p:nvPr/>
        </p:nvSpPr>
        <p:spPr bwMode="auto">
          <a:xfrm flipH="1">
            <a:off x="67056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8" name="Line 36"/>
          <p:cNvSpPr>
            <a:spLocks noChangeShapeType="1"/>
          </p:cNvSpPr>
          <p:nvPr/>
        </p:nvSpPr>
        <p:spPr bwMode="auto">
          <a:xfrm flipH="1">
            <a:off x="6705600" y="3352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9" name="Line 37"/>
          <p:cNvSpPr>
            <a:spLocks noChangeShapeType="1"/>
          </p:cNvSpPr>
          <p:nvPr/>
        </p:nvSpPr>
        <p:spPr bwMode="auto">
          <a:xfrm flipH="1">
            <a:off x="6705600" y="4191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0" name="Line 38"/>
          <p:cNvSpPr>
            <a:spLocks noChangeShapeType="1"/>
          </p:cNvSpPr>
          <p:nvPr/>
        </p:nvSpPr>
        <p:spPr bwMode="auto">
          <a:xfrm flipH="1">
            <a:off x="6705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1" name="Line 39"/>
          <p:cNvSpPr>
            <a:spLocks noChangeShapeType="1"/>
          </p:cNvSpPr>
          <p:nvPr/>
        </p:nvSpPr>
        <p:spPr bwMode="auto">
          <a:xfrm flipH="1">
            <a:off x="5638800" y="2362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2" name="Line 40"/>
          <p:cNvSpPr>
            <a:spLocks noChangeShapeType="1"/>
          </p:cNvSpPr>
          <p:nvPr/>
        </p:nvSpPr>
        <p:spPr bwMode="auto">
          <a:xfrm flipH="1">
            <a:off x="6019800" y="2667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3" name="Line 41"/>
          <p:cNvSpPr>
            <a:spLocks noChangeShapeType="1"/>
          </p:cNvSpPr>
          <p:nvPr/>
        </p:nvSpPr>
        <p:spPr bwMode="auto">
          <a:xfrm flipH="1">
            <a:off x="56388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4" name="Line 42"/>
          <p:cNvSpPr>
            <a:spLocks noChangeShapeType="1"/>
          </p:cNvSpPr>
          <p:nvPr/>
        </p:nvSpPr>
        <p:spPr bwMode="auto">
          <a:xfrm flipH="1">
            <a:off x="56388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5" name="Line 43"/>
          <p:cNvSpPr>
            <a:spLocks noChangeShapeType="1"/>
          </p:cNvSpPr>
          <p:nvPr/>
        </p:nvSpPr>
        <p:spPr bwMode="auto">
          <a:xfrm flipH="1">
            <a:off x="6019800" y="3505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6" name="Line 44"/>
          <p:cNvSpPr>
            <a:spLocks noChangeShapeType="1"/>
          </p:cNvSpPr>
          <p:nvPr/>
        </p:nvSpPr>
        <p:spPr bwMode="auto">
          <a:xfrm flipH="1">
            <a:off x="60198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7" name="Line 45"/>
          <p:cNvSpPr>
            <a:spLocks noChangeShapeType="1"/>
          </p:cNvSpPr>
          <p:nvPr/>
        </p:nvSpPr>
        <p:spPr bwMode="auto">
          <a:xfrm flipH="1">
            <a:off x="5715000" y="4038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8" name="Line 46"/>
          <p:cNvSpPr>
            <a:spLocks noChangeShapeType="1"/>
          </p:cNvSpPr>
          <p:nvPr/>
        </p:nvSpPr>
        <p:spPr bwMode="auto">
          <a:xfrm flipH="1">
            <a:off x="5638800" y="4876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9" name="AutoShape 47"/>
          <p:cNvSpPr>
            <a:spLocks noChangeArrowheads="1"/>
          </p:cNvSpPr>
          <p:nvPr/>
        </p:nvSpPr>
        <p:spPr bwMode="auto">
          <a:xfrm flipH="1">
            <a:off x="6248400" y="30480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0" name="AutoShape 48"/>
          <p:cNvSpPr>
            <a:spLocks noChangeArrowheads="1"/>
          </p:cNvSpPr>
          <p:nvPr/>
        </p:nvSpPr>
        <p:spPr bwMode="auto">
          <a:xfrm flipH="1">
            <a:off x="6248400" y="22098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1" name="AutoShape 49"/>
          <p:cNvSpPr>
            <a:spLocks noChangeArrowheads="1"/>
          </p:cNvSpPr>
          <p:nvPr/>
        </p:nvSpPr>
        <p:spPr bwMode="auto">
          <a:xfrm flipH="1">
            <a:off x="6172200" y="4724400"/>
            <a:ext cx="838200" cy="6096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2" name="AutoShape 50"/>
          <p:cNvSpPr>
            <a:spLocks noChangeArrowheads="1"/>
          </p:cNvSpPr>
          <p:nvPr/>
        </p:nvSpPr>
        <p:spPr bwMode="auto">
          <a:xfrm>
            <a:off x="6324600" y="3886200"/>
            <a:ext cx="762000" cy="609600"/>
          </a:xfrm>
          <a:prstGeom prst="flowChartDelay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3" name="Rectangle 51"/>
          <p:cNvSpPr>
            <a:spLocks noChangeArrowheads="1"/>
          </p:cNvSpPr>
          <p:nvPr/>
        </p:nvSpPr>
        <p:spPr bwMode="auto">
          <a:xfrm>
            <a:off x="5715000" y="20574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4" name="Rectangle 52"/>
          <p:cNvSpPr>
            <a:spLocks noChangeArrowheads="1"/>
          </p:cNvSpPr>
          <p:nvPr/>
        </p:nvSpPr>
        <p:spPr bwMode="auto">
          <a:xfrm>
            <a:off x="5715000" y="28956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5" name="Rectangle 53"/>
          <p:cNvSpPr>
            <a:spLocks noChangeArrowheads="1"/>
          </p:cNvSpPr>
          <p:nvPr/>
        </p:nvSpPr>
        <p:spPr bwMode="auto">
          <a:xfrm>
            <a:off x="5715000" y="37338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6" name="Rectangle 54"/>
          <p:cNvSpPr>
            <a:spLocks noChangeArrowheads="1"/>
          </p:cNvSpPr>
          <p:nvPr/>
        </p:nvSpPr>
        <p:spPr bwMode="auto">
          <a:xfrm>
            <a:off x="5715000" y="44196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6019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8" name="Line 56"/>
          <p:cNvSpPr>
            <a:spLocks noChangeShapeType="1"/>
          </p:cNvSpPr>
          <p:nvPr/>
        </p:nvSpPr>
        <p:spPr bwMode="auto">
          <a:xfrm>
            <a:off x="60198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9" name="Line 57"/>
          <p:cNvSpPr>
            <a:spLocks noChangeShapeType="1"/>
          </p:cNvSpPr>
          <p:nvPr/>
        </p:nvSpPr>
        <p:spPr bwMode="auto">
          <a:xfrm>
            <a:off x="60198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10" name="Rectangle 58"/>
          <p:cNvSpPr>
            <a:spLocks noChangeArrowheads="1"/>
          </p:cNvSpPr>
          <p:nvPr/>
        </p:nvSpPr>
        <p:spPr bwMode="auto">
          <a:xfrm>
            <a:off x="5715000" y="5105400"/>
            <a:ext cx="228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11" name="Text Box 59"/>
          <p:cNvSpPr txBox="1">
            <a:spLocks noChangeArrowheads="1"/>
          </p:cNvSpPr>
          <p:nvPr/>
        </p:nvSpPr>
        <p:spPr bwMode="auto">
          <a:xfrm>
            <a:off x="4022725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  <a:endParaRPr lang="en-US"/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40227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  <a:endParaRPr lang="en-US"/>
          </a:p>
        </p:txBody>
      </p:sp>
      <p:sp>
        <p:nvSpPr>
          <p:cNvPr id="74813" name="Text Box 61"/>
          <p:cNvSpPr txBox="1">
            <a:spLocks noChangeArrowheads="1"/>
          </p:cNvSpPr>
          <p:nvPr/>
        </p:nvSpPr>
        <p:spPr bwMode="auto">
          <a:xfrm>
            <a:off x="4038600" y="38100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</a:t>
            </a:r>
            <a:endParaRPr lang="en-US"/>
          </a:p>
        </p:txBody>
      </p:sp>
      <p:sp>
        <p:nvSpPr>
          <p:cNvPr id="74814" name="Text Box 62"/>
          <p:cNvSpPr txBox="1">
            <a:spLocks noChangeArrowheads="1"/>
          </p:cNvSpPr>
          <p:nvPr/>
        </p:nvSpPr>
        <p:spPr bwMode="auto">
          <a:xfrm>
            <a:off x="40227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</a:t>
            </a:r>
            <a:endParaRPr lang="en-US"/>
          </a:p>
        </p:txBody>
      </p:sp>
      <p:sp>
        <p:nvSpPr>
          <p:cNvPr id="74815" name="Text Box 63"/>
          <p:cNvSpPr txBox="1">
            <a:spLocks noChangeArrowheads="1"/>
          </p:cNvSpPr>
          <p:nvPr/>
        </p:nvSpPr>
        <p:spPr bwMode="auto">
          <a:xfrm>
            <a:off x="4876800" y="2133600"/>
            <a:ext cx="70008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0</a:t>
            </a:r>
          </a:p>
          <a:p>
            <a:endParaRPr lang="en-US"/>
          </a:p>
          <a:p>
            <a:r>
              <a:rPr lang="en-US"/>
              <a:t>0,1?</a:t>
            </a:r>
          </a:p>
          <a:p>
            <a:endParaRPr lang="en-US"/>
          </a:p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04800" y="5486400"/>
            <a:ext cx="4256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should initial values be?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15" grpId="0"/>
      <p:bldP spid="6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29DE-BB10-BD47-80A7-41561BB3E367}" type="slidenum">
              <a:rPr lang="en-US"/>
              <a:pPr/>
              <a:t>42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Initial State</a:t>
            </a:r>
          </a:p>
        </p:txBody>
      </p:sp>
      <p:grpSp>
        <p:nvGrpSpPr>
          <p:cNvPr id="75820" name="Group 44"/>
          <p:cNvGrpSpPr>
            <a:grpSpLocks/>
          </p:cNvGrpSpPr>
          <p:nvPr/>
        </p:nvGrpSpPr>
        <p:grpSpPr bwMode="auto">
          <a:xfrm>
            <a:off x="1981200" y="1447800"/>
            <a:ext cx="5181600" cy="1752600"/>
            <a:chOff x="1248" y="1440"/>
            <a:chExt cx="3264" cy="1104"/>
          </a:xfrm>
        </p:grpSpPr>
        <p:sp>
          <p:nvSpPr>
            <p:cNvPr id="75796" name="Line 20"/>
            <p:cNvSpPr>
              <a:spLocks noChangeShapeType="1"/>
            </p:cNvSpPr>
            <p:nvPr/>
          </p:nvSpPr>
          <p:spPr bwMode="auto">
            <a:xfrm flipH="1">
              <a:off x="1248" y="158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7" name="Line 21"/>
            <p:cNvSpPr>
              <a:spLocks noChangeShapeType="1"/>
            </p:cNvSpPr>
            <p:nvPr/>
          </p:nvSpPr>
          <p:spPr bwMode="auto">
            <a:xfrm flipH="1">
              <a:off x="1248" y="182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8" name="Line 22"/>
            <p:cNvSpPr>
              <a:spLocks noChangeShapeType="1"/>
            </p:cNvSpPr>
            <p:nvPr/>
          </p:nvSpPr>
          <p:spPr bwMode="auto">
            <a:xfrm>
              <a:off x="1920" y="230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9" name="Line 23"/>
            <p:cNvSpPr>
              <a:spLocks noChangeShapeType="1"/>
            </p:cNvSpPr>
            <p:nvPr/>
          </p:nvSpPr>
          <p:spPr bwMode="auto">
            <a:xfrm>
              <a:off x="3456" y="168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0" name="Line 24"/>
            <p:cNvSpPr>
              <a:spLocks noChangeShapeType="1"/>
            </p:cNvSpPr>
            <p:nvPr/>
          </p:nvSpPr>
          <p:spPr bwMode="auto">
            <a:xfrm flipH="1">
              <a:off x="2592" y="168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1" name="AutoShape 25"/>
            <p:cNvSpPr>
              <a:spLocks noChangeArrowheads="1"/>
            </p:cNvSpPr>
            <p:nvPr/>
          </p:nvSpPr>
          <p:spPr bwMode="auto">
            <a:xfrm>
              <a:off x="2208" y="1440"/>
              <a:ext cx="528" cy="480"/>
            </a:xfrm>
            <a:prstGeom prst="flowChartDelay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802" name="Group 26"/>
            <p:cNvGrpSpPr>
              <a:grpSpLocks/>
            </p:cNvGrpSpPr>
            <p:nvPr/>
          </p:nvGrpSpPr>
          <p:grpSpPr bwMode="auto">
            <a:xfrm>
              <a:off x="3168" y="1536"/>
              <a:ext cx="384" cy="336"/>
              <a:chOff x="1584" y="1632"/>
              <a:chExt cx="384" cy="336"/>
            </a:xfrm>
          </p:grpSpPr>
          <p:sp>
            <p:nvSpPr>
              <p:cNvPr id="75803" name="AutoShape 27"/>
              <p:cNvSpPr>
                <a:spLocks noChangeArrowheads="1"/>
              </p:cNvSpPr>
              <p:nvPr/>
            </p:nvSpPr>
            <p:spPr bwMode="auto">
              <a:xfrm rot="-5400000">
                <a:off x="1584" y="1632"/>
                <a:ext cx="336" cy="336"/>
              </a:xfrm>
              <a:prstGeom prst="flowChartMerg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4" name="Oval 28"/>
              <p:cNvSpPr>
                <a:spLocks noChangeArrowheads="1"/>
              </p:cNvSpPr>
              <p:nvPr/>
            </p:nvSpPr>
            <p:spPr bwMode="auto">
              <a:xfrm>
                <a:off x="1824" y="172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05" name="Rectangle 29"/>
            <p:cNvSpPr>
              <a:spLocks noChangeArrowheads="1"/>
            </p:cNvSpPr>
            <p:nvPr/>
          </p:nvSpPr>
          <p:spPr bwMode="auto">
            <a:xfrm>
              <a:off x="2832" y="2064"/>
              <a:ext cx="192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6" name="Rectangle 30"/>
            <p:cNvSpPr>
              <a:spLocks noChangeArrowheads="1"/>
            </p:cNvSpPr>
            <p:nvPr/>
          </p:nvSpPr>
          <p:spPr bwMode="auto">
            <a:xfrm>
              <a:off x="4032" y="1440"/>
              <a:ext cx="192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7" name="Line 31"/>
            <p:cNvSpPr>
              <a:spLocks noChangeShapeType="1"/>
            </p:cNvSpPr>
            <p:nvPr/>
          </p:nvSpPr>
          <p:spPr bwMode="auto">
            <a:xfrm flipV="1">
              <a:off x="3888" y="16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8" name="Line 32"/>
            <p:cNvSpPr>
              <a:spLocks noChangeShapeType="1"/>
            </p:cNvSpPr>
            <p:nvPr/>
          </p:nvSpPr>
          <p:spPr bwMode="auto">
            <a:xfrm flipV="1">
              <a:off x="1920" y="182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809" name="Group 33"/>
            <p:cNvGrpSpPr>
              <a:grpSpLocks/>
            </p:cNvGrpSpPr>
            <p:nvPr/>
          </p:nvGrpSpPr>
          <p:grpSpPr bwMode="auto">
            <a:xfrm>
              <a:off x="1632" y="1440"/>
              <a:ext cx="384" cy="336"/>
              <a:chOff x="1584" y="1632"/>
              <a:chExt cx="384" cy="336"/>
            </a:xfrm>
          </p:grpSpPr>
          <p:sp>
            <p:nvSpPr>
              <p:cNvPr id="75810" name="AutoShape 34"/>
              <p:cNvSpPr>
                <a:spLocks noChangeArrowheads="1"/>
              </p:cNvSpPr>
              <p:nvPr/>
            </p:nvSpPr>
            <p:spPr bwMode="auto">
              <a:xfrm rot="-5400000">
                <a:off x="1584" y="1632"/>
                <a:ext cx="336" cy="336"/>
              </a:xfrm>
              <a:prstGeom prst="flowChartMerg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1" name="Oval 35"/>
              <p:cNvSpPr>
                <a:spLocks noChangeArrowheads="1"/>
              </p:cNvSpPr>
              <p:nvPr/>
            </p:nvSpPr>
            <p:spPr bwMode="auto">
              <a:xfrm>
                <a:off x="1824" y="172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12" name="Text Box 36"/>
            <p:cNvSpPr txBox="1">
              <a:spLocks noChangeArrowheads="1"/>
            </p:cNvSpPr>
            <p:nvPr/>
          </p:nvSpPr>
          <p:spPr bwMode="auto">
            <a:xfrm>
              <a:off x="4022" y="151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  <a:endParaRPr lang="en-US"/>
            </a:p>
          </p:txBody>
        </p:sp>
        <p:sp>
          <p:nvSpPr>
            <p:cNvPr id="75813" name="Text Box 37"/>
            <p:cNvSpPr txBox="1">
              <a:spLocks noChangeArrowheads="1"/>
            </p:cNvSpPr>
            <p:nvPr/>
          </p:nvSpPr>
          <p:spPr bwMode="auto">
            <a:xfrm>
              <a:off x="2832" y="216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0</a:t>
              </a:r>
              <a:endParaRPr lang="en-US"/>
            </a:p>
          </p:txBody>
        </p:sp>
      </p:grpSp>
      <p:sp>
        <p:nvSpPr>
          <p:cNvPr id="75815" name="Text Box 39"/>
          <p:cNvSpPr txBox="1">
            <a:spLocks noChangeArrowheads="1"/>
          </p:cNvSpPr>
          <p:nvPr/>
        </p:nvSpPr>
        <p:spPr bwMode="auto">
          <a:xfrm>
            <a:off x="304800" y="2286000"/>
            <a:ext cx="2532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Cycle1: 1</a:t>
            </a:r>
          </a:p>
          <a:p>
            <a:r>
              <a:rPr lang="en-US">
                <a:latin typeface="Arial" charset="0"/>
              </a:rPr>
              <a:t>Cycle2: /(0*/in)=1</a:t>
            </a:r>
          </a:p>
        </p:txBody>
      </p:sp>
      <p:sp>
        <p:nvSpPr>
          <p:cNvPr id="75817" name="Text Box 41"/>
          <p:cNvSpPr txBox="1">
            <a:spLocks noChangeArrowheads="1"/>
          </p:cNvSpPr>
          <p:nvPr/>
        </p:nvSpPr>
        <p:spPr bwMode="auto">
          <a:xfrm>
            <a:off x="1752600" y="5410200"/>
            <a:ext cx="3473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init=0</a:t>
            </a:r>
          </a:p>
          <a:p>
            <a:r>
              <a:rPr lang="en-US">
                <a:latin typeface="Arial" charset="0"/>
              </a:rPr>
              <a:t>Cycle1:  1</a:t>
            </a:r>
          </a:p>
          <a:p>
            <a:r>
              <a:rPr lang="en-US">
                <a:latin typeface="Arial" charset="0"/>
              </a:rPr>
              <a:t>Cycle2: /(/init*/in)=in</a:t>
            </a:r>
          </a:p>
        </p:txBody>
      </p:sp>
      <p:sp>
        <p:nvSpPr>
          <p:cNvPr id="75818" name="Text Box 42"/>
          <p:cNvSpPr txBox="1">
            <a:spLocks noChangeArrowheads="1"/>
          </p:cNvSpPr>
          <p:nvPr/>
        </p:nvSpPr>
        <p:spPr bwMode="auto">
          <a:xfrm>
            <a:off x="5257800" y="5410200"/>
            <a:ext cx="3473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init=1</a:t>
            </a:r>
          </a:p>
          <a:p>
            <a:r>
              <a:rPr lang="en-US">
                <a:latin typeface="Arial" charset="0"/>
              </a:rPr>
              <a:t>Cycle1:  0</a:t>
            </a:r>
          </a:p>
          <a:p>
            <a:r>
              <a:rPr lang="en-US">
                <a:latin typeface="Arial" charset="0"/>
              </a:rPr>
              <a:t>Cycle2: /(/init*/in)=1</a:t>
            </a:r>
          </a:p>
        </p:txBody>
      </p:sp>
      <p:grpSp>
        <p:nvGrpSpPr>
          <p:cNvPr id="75821" name="Group 45"/>
          <p:cNvGrpSpPr>
            <a:grpSpLocks/>
          </p:cNvGrpSpPr>
          <p:nvPr/>
        </p:nvGrpSpPr>
        <p:grpSpPr bwMode="auto">
          <a:xfrm>
            <a:off x="304800" y="3505200"/>
            <a:ext cx="6934200" cy="1736725"/>
            <a:chOff x="144" y="2976"/>
            <a:chExt cx="4368" cy="1094"/>
          </a:xfrm>
        </p:grpSpPr>
        <p:sp>
          <p:nvSpPr>
            <p:cNvPr id="75779" name="Line 3"/>
            <p:cNvSpPr>
              <a:spLocks noChangeShapeType="1"/>
            </p:cNvSpPr>
            <p:nvPr/>
          </p:nvSpPr>
          <p:spPr bwMode="auto">
            <a:xfrm flipH="1">
              <a:off x="1248" y="312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0" name="Line 4"/>
            <p:cNvSpPr>
              <a:spLocks noChangeShapeType="1"/>
            </p:cNvSpPr>
            <p:nvPr/>
          </p:nvSpPr>
          <p:spPr bwMode="auto">
            <a:xfrm flipH="1">
              <a:off x="1248" y="336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1" name="Line 5"/>
            <p:cNvSpPr>
              <a:spLocks noChangeShapeType="1"/>
            </p:cNvSpPr>
            <p:nvPr/>
          </p:nvSpPr>
          <p:spPr bwMode="auto">
            <a:xfrm>
              <a:off x="1920" y="384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2" name="Line 6"/>
            <p:cNvSpPr>
              <a:spLocks noChangeShapeType="1"/>
            </p:cNvSpPr>
            <p:nvPr/>
          </p:nvSpPr>
          <p:spPr bwMode="auto">
            <a:xfrm>
              <a:off x="3456" y="321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3" name="Line 7"/>
            <p:cNvSpPr>
              <a:spLocks noChangeShapeType="1"/>
            </p:cNvSpPr>
            <p:nvPr/>
          </p:nvSpPr>
          <p:spPr bwMode="auto">
            <a:xfrm flipH="1">
              <a:off x="2592" y="32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4" name="AutoShape 8"/>
            <p:cNvSpPr>
              <a:spLocks noChangeArrowheads="1"/>
            </p:cNvSpPr>
            <p:nvPr/>
          </p:nvSpPr>
          <p:spPr bwMode="auto">
            <a:xfrm>
              <a:off x="2208" y="2976"/>
              <a:ext cx="528" cy="480"/>
            </a:xfrm>
            <a:prstGeom prst="flowChartDelay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785" name="Group 9"/>
            <p:cNvGrpSpPr>
              <a:grpSpLocks/>
            </p:cNvGrpSpPr>
            <p:nvPr/>
          </p:nvGrpSpPr>
          <p:grpSpPr bwMode="auto">
            <a:xfrm>
              <a:off x="3168" y="3072"/>
              <a:ext cx="384" cy="336"/>
              <a:chOff x="1584" y="1632"/>
              <a:chExt cx="384" cy="336"/>
            </a:xfrm>
          </p:grpSpPr>
          <p:sp>
            <p:nvSpPr>
              <p:cNvPr id="75786" name="AutoShape 10"/>
              <p:cNvSpPr>
                <a:spLocks noChangeArrowheads="1"/>
              </p:cNvSpPr>
              <p:nvPr/>
            </p:nvSpPr>
            <p:spPr bwMode="auto">
              <a:xfrm rot="-5400000">
                <a:off x="1584" y="1632"/>
                <a:ext cx="336" cy="336"/>
              </a:xfrm>
              <a:prstGeom prst="flowChartMerg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7" name="Oval 11"/>
              <p:cNvSpPr>
                <a:spLocks noChangeArrowheads="1"/>
              </p:cNvSpPr>
              <p:nvPr/>
            </p:nvSpPr>
            <p:spPr bwMode="auto">
              <a:xfrm>
                <a:off x="1824" y="172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788" name="Rectangle 12"/>
            <p:cNvSpPr>
              <a:spLocks noChangeArrowheads="1"/>
            </p:cNvSpPr>
            <p:nvPr/>
          </p:nvSpPr>
          <p:spPr bwMode="auto">
            <a:xfrm>
              <a:off x="2832" y="3024"/>
              <a:ext cx="192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 flipV="1">
              <a:off x="3888" y="32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V="1">
              <a:off x="1920" y="33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791" name="Group 15"/>
            <p:cNvGrpSpPr>
              <a:grpSpLocks/>
            </p:cNvGrpSpPr>
            <p:nvPr/>
          </p:nvGrpSpPr>
          <p:grpSpPr bwMode="auto">
            <a:xfrm>
              <a:off x="1632" y="2976"/>
              <a:ext cx="384" cy="336"/>
              <a:chOff x="1584" y="1632"/>
              <a:chExt cx="384" cy="336"/>
            </a:xfrm>
          </p:grpSpPr>
          <p:sp>
            <p:nvSpPr>
              <p:cNvPr id="75792" name="AutoShape 16"/>
              <p:cNvSpPr>
                <a:spLocks noChangeArrowheads="1"/>
              </p:cNvSpPr>
              <p:nvPr/>
            </p:nvSpPr>
            <p:spPr bwMode="auto">
              <a:xfrm rot="-5400000">
                <a:off x="1584" y="1632"/>
                <a:ext cx="336" cy="336"/>
              </a:xfrm>
              <a:prstGeom prst="flowChartMerg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3" name="Oval 17"/>
              <p:cNvSpPr>
                <a:spLocks noChangeArrowheads="1"/>
              </p:cNvSpPr>
              <p:nvPr/>
            </p:nvSpPr>
            <p:spPr bwMode="auto">
              <a:xfrm>
                <a:off x="1824" y="172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16" name="Text Box 40"/>
            <p:cNvSpPr txBox="1">
              <a:spLocks noChangeArrowheads="1"/>
            </p:cNvSpPr>
            <p:nvPr/>
          </p:nvSpPr>
          <p:spPr bwMode="auto">
            <a:xfrm>
              <a:off x="144" y="3552"/>
              <a:ext cx="218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Cycle1:  /init</a:t>
              </a:r>
            </a:p>
            <a:p>
              <a:r>
                <a:rPr lang="en-US">
                  <a:latin typeface="Arial" charset="0"/>
                </a:rPr>
                <a:t>Cycle2: /(/init*/in)=in+init</a:t>
              </a:r>
            </a:p>
          </p:txBody>
        </p:sp>
        <p:sp>
          <p:nvSpPr>
            <p:cNvPr id="75819" name="Text Box 43"/>
            <p:cNvSpPr txBox="1">
              <a:spLocks noChangeArrowheads="1"/>
            </p:cNvSpPr>
            <p:nvPr/>
          </p:nvSpPr>
          <p:spPr bwMode="auto">
            <a:xfrm>
              <a:off x="2678" y="3481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init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191000" y="4953000"/>
            <a:ext cx="297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should </a:t>
            </a:r>
            <a:r>
              <a:rPr lang="en-US" smtClean="0">
                <a:solidFill>
                  <a:srgbClr val="FF6600"/>
                </a:solidFill>
                <a:latin typeface="+mn-lt"/>
              </a:rPr>
              <a:t>init be?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7" grpId="0"/>
      <p:bldP spid="75818" grpId="0" autoUpdateAnimBg="0"/>
      <p:bldP spid="4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71904-316F-5940-B5D1-242762DCF725}" type="slidenum">
              <a:rPr lang="en-US"/>
              <a:pPr/>
              <a:t>43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State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Cannot always get exactly the same initial state behavior on the retimed circuit</a:t>
            </a:r>
          </a:p>
          <a:p>
            <a:pPr lvl="1"/>
            <a:r>
              <a:rPr lang="en-US" sz="2400"/>
              <a:t>without additional care in the retiming transformation</a:t>
            </a:r>
          </a:p>
          <a:p>
            <a:pPr lvl="1"/>
            <a:r>
              <a:rPr lang="en-US" sz="2400"/>
              <a:t>sometimes have to modify structure of retiming to preserve initial behavior</a:t>
            </a:r>
          </a:p>
          <a:p>
            <a:r>
              <a:rPr lang="en-US" sz="2800"/>
              <a:t>Only a problem for startup transient</a:t>
            </a:r>
          </a:p>
          <a:p>
            <a:pPr lvl="1"/>
            <a:r>
              <a:rPr lang="en-US" sz="2400"/>
              <a:t>if you’re willing to clock to get into initial state, not a limitation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1039-F45A-FA47-94BB-B89CE36690C6}" type="slidenum">
              <a:rPr lang="en-US"/>
              <a:pPr/>
              <a:t>44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Minimize Registers</a:t>
            </a:r>
          </a:p>
        </p:txBody>
      </p:sp>
      <p:grpSp>
        <p:nvGrpSpPr>
          <p:cNvPr id="77827" name="Group 3"/>
          <p:cNvGrpSpPr>
            <a:grpSpLocks/>
          </p:cNvGrpSpPr>
          <p:nvPr/>
        </p:nvGrpSpPr>
        <p:grpSpPr bwMode="auto">
          <a:xfrm>
            <a:off x="762000" y="1295400"/>
            <a:ext cx="7391400" cy="2895600"/>
            <a:chOff x="480" y="1680"/>
            <a:chExt cx="4656" cy="1824"/>
          </a:xfrm>
        </p:grpSpPr>
        <p:grpSp>
          <p:nvGrpSpPr>
            <p:cNvPr id="77828" name="Group 4"/>
            <p:cNvGrpSpPr>
              <a:grpSpLocks/>
            </p:cNvGrpSpPr>
            <p:nvPr/>
          </p:nvGrpSpPr>
          <p:grpSpPr bwMode="auto">
            <a:xfrm>
              <a:off x="480" y="1872"/>
              <a:ext cx="1968" cy="912"/>
              <a:chOff x="480" y="1872"/>
              <a:chExt cx="1968" cy="912"/>
            </a:xfrm>
          </p:grpSpPr>
          <p:sp>
            <p:nvSpPr>
              <p:cNvPr id="77829" name="Line 5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0" name="Line 6"/>
              <p:cNvSpPr>
                <a:spLocks noChangeShapeType="1"/>
              </p:cNvSpPr>
              <p:nvPr/>
            </p:nvSpPr>
            <p:spPr bwMode="auto">
              <a:xfrm flipH="1">
                <a:off x="912" y="254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1" name="Line 7"/>
              <p:cNvSpPr>
                <a:spLocks noChangeShapeType="1"/>
              </p:cNvSpPr>
              <p:nvPr/>
            </p:nvSpPr>
            <p:spPr bwMode="auto">
              <a:xfrm flipH="1">
                <a:off x="480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2" name="Line 8"/>
              <p:cNvSpPr>
                <a:spLocks noChangeShapeType="1"/>
              </p:cNvSpPr>
              <p:nvPr/>
            </p:nvSpPr>
            <p:spPr bwMode="auto">
              <a:xfrm flipH="1">
                <a:off x="1056" y="211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3" name="Line 9"/>
              <p:cNvSpPr>
                <a:spLocks noChangeShapeType="1"/>
              </p:cNvSpPr>
              <p:nvPr/>
            </p:nvSpPr>
            <p:spPr bwMode="auto">
              <a:xfrm>
                <a:off x="1536" y="206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34" name="Group 10"/>
              <p:cNvGrpSpPr>
                <a:grpSpLocks/>
              </p:cNvGrpSpPr>
              <p:nvPr/>
            </p:nvGrpSpPr>
            <p:grpSpPr bwMode="auto">
              <a:xfrm flipV="1">
                <a:off x="1152" y="1872"/>
                <a:ext cx="480" cy="384"/>
                <a:chOff x="1104" y="1872"/>
                <a:chExt cx="480" cy="384"/>
              </a:xfrm>
            </p:grpSpPr>
            <p:sp>
              <p:nvSpPr>
                <p:cNvPr id="77835" name="AutoShape 11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6" name="Oval 12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837" name="Line 13"/>
              <p:cNvSpPr>
                <a:spLocks noChangeShapeType="1"/>
              </p:cNvSpPr>
              <p:nvPr/>
            </p:nvSpPr>
            <p:spPr bwMode="auto">
              <a:xfrm flipH="1">
                <a:off x="1872" y="22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8" name="Line 14"/>
              <p:cNvSpPr>
                <a:spLocks noChangeShapeType="1"/>
              </p:cNvSpPr>
              <p:nvPr/>
            </p:nvSpPr>
            <p:spPr bwMode="auto">
              <a:xfrm>
                <a:off x="1872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9" name="Line 15"/>
              <p:cNvSpPr>
                <a:spLocks noChangeShapeType="1"/>
              </p:cNvSpPr>
              <p:nvPr/>
            </p:nvSpPr>
            <p:spPr bwMode="auto">
              <a:xfrm flipH="1">
                <a:off x="1488" y="259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40" name="Group 16"/>
              <p:cNvGrpSpPr>
                <a:grpSpLocks/>
              </p:cNvGrpSpPr>
              <p:nvPr/>
            </p:nvGrpSpPr>
            <p:grpSpPr bwMode="auto">
              <a:xfrm>
                <a:off x="1152" y="2400"/>
                <a:ext cx="480" cy="384"/>
                <a:chOff x="1104" y="1872"/>
                <a:chExt cx="480" cy="384"/>
              </a:xfrm>
            </p:grpSpPr>
            <p:sp>
              <p:nvSpPr>
                <p:cNvPr id="77841" name="AutoShape 17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2" name="Oval 18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843" name="AutoShape 19"/>
              <p:cNvSpPr>
                <a:spLocks noChangeArrowheads="1"/>
              </p:cNvSpPr>
              <p:nvPr/>
            </p:nvSpPr>
            <p:spPr bwMode="auto">
              <a:xfrm flipH="1">
                <a:off x="1968" y="1968"/>
                <a:ext cx="480" cy="384"/>
              </a:xfrm>
              <a:prstGeom prst="flowChartOnlineStorag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4" name="Line 20"/>
              <p:cNvSpPr>
                <a:spLocks noChangeShapeType="1"/>
              </p:cNvSpPr>
              <p:nvPr/>
            </p:nvSpPr>
            <p:spPr bwMode="auto">
              <a:xfrm>
                <a:off x="1056" y="211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5" name="Line 21"/>
              <p:cNvSpPr>
                <a:spLocks noChangeShapeType="1"/>
              </p:cNvSpPr>
              <p:nvPr/>
            </p:nvSpPr>
            <p:spPr bwMode="auto">
              <a:xfrm flipV="1">
                <a:off x="912" y="192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46" name="Group 22"/>
            <p:cNvGrpSpPr>
              <a:grpSpLocks/>
            </p:cNvGrpSpPr>
            <p:nvPr/>
          </p:nvGrpSpPr>
          <p:grpSpPr bwMode="auto">
            <a:xfrm>
              <a:off x="2448" y="2112"/>
              <a:ext cx="1968" cy="912"/>
              <a:chOff x="480" y="1872"/>
              <a:chExt cx="1968" cy="912"/>
            </a:xfrm>
          </p:grpSpPr>
          <p:sp>
            <p:nvSpPr>
              <p:cNvPr id="77847" name="Line 23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8" name="Line 24"/>
              <p:cNvSpPr>
                <a:spLocks noChangeShapeType="1"/>
              </p:cNvSpPr>
              <p:nvPr/>
            </p:nvSpPr>
            <p:spPr bwMode="auto">
              <a:xfrm flipH="1">
                <a:off x="912" y="254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9" name="Line 25"/>
              <p:cNvSpPr>
                <a:spLocks noChangeShapeType="1"/>
              </p:cNvSpPr>
              <p:nvPr/>
            </p:nvSpPr>
            <p:spPr bwMode="auto">
              <a:xfrm flipH="1">
                <a:off x="480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0" name="Line 26"/>
              <p:cNvSpPr>
                <a:spLocks noChangeShapeType="1"/>
              </p:cNvSpPr>
              <p:nvPr/>
            </p:nvSpPr>
            <p:spPr bwMode="auto">
              <a:xfrm flipH="1">
                <a:off x="1056" y="211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1" name="Line 27"/>
              <p:cNvSpPr>
                <a:spLocks noChangeShapeType="1"/>
              </p:cNvSpPr>
              <p:nvPr/>
            </p:nvSpPr>
            <p:spPr bwMode="auto">
              <a:xfrm>
                <a:off x="1536" y="206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52" name="Group 28"/>
              <p:cNvGrpSpPr>
                <a:grpSpLocks/>
              </p:cNvGrpSpPr>
              <p:nvPr/>
            </p:nvGrpSpPr>
            <p:grpSpPr bwMode="auto">
              <a:xfrm flipV="1">
                <a:off x="1152" y="1872"/>
                <a:ext cx="480" cy="384"/>
                <a:chOff x="1104" y="1872"/>
                <a:chExt cx="480" cy="384"/>
              </a:xfrm>
            </p:grpSpPr>
            <p:sp>
              <p:nvSpPr>
                <p:cNvPr id="77853" name="AutoShape 29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4" name="Oval 30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855" name="Line 31"/>
              <p:cNvSpPr>
                <a:spLocks noChangeShapeType="1"/>
              </p:cNvSpPr>
              <p:nvPr/>
            </p:nvSpPr>
            <p:spPr bwMode="auto">
              <a:xfrm flipH="1">
                <a:off x="1872" y="22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6" name="Line 32"/>
              <p:cNvSpPr>
                <a:spLocks noChangeShapeType="1"/>
              </p:cNvSpPr>
              <p:nvPr/>
            </p:nvSpPr>
            <p:spPr bwMode="auto">
              <a:xfrm>
                <a:off x="1872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7" name="Line 33"/>
              <p:cNvSpPr>
                <a:spLocks noChangeShapeType="1"/>
              </p:cNvSpPr>
              <p:nvPr/>
            </p:nvSpPr>
            <p:spPr bwMode="auto">
              <a:xfrm flipH="1">
                <a:off x="1488" y="259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58" name="Group 34"/>
              <p:cNvGrpSpPr>
                <a:grpSpLocks/>
              </p:cNvGrpSpPr>
              <p:nvPr/>
            </p:nvGrpSpPr>
            <p:grpSpPr bwMode="auto">
              <a:xfrm>
                <a:off x="1152" y="2400"/>
                <a:ext cx="480" cy="384"/>
                <a:chOff x="1104" y="1872"/>
                <a:chExt cx="480" cy="384"/>
              </a:xfrm>
            </p:grpSpPr>
            <p:sp>
              <p:nvSpPr>
                <p:cNvPr id="77859" name="AutoShape 35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60" name="Oval 36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861" name="AutoShape 37"/>
              <p:cNvSpPr>
                <a:spLocks noChangeArrowheads="1"/>
              </p:cNvSpPr>
              <p:nvPr/>
            </p:nvSpPr>
            <p:spPr bwMode="auto">
              <a:xfrm flipH="1">
                <a:off x="1968" y="1968"/>
                <a:ext cx="480" cy="384"/>
              </a:xfrm>
              <a:prstGeom prst="flowChartOnlineStorag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2" name="Line 38"/>
              <p:cNvSpPr>
                <a:spLocks noChangeShapeType="1"/>
              </p:cNvSpPr>
              <p:nvPr/>
            </p:nvSpPr>
            <p:spPr bwMode="auto">
              <a:xfrm>
                <a:off x="1056" y="211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3" name="Line 39"/>
              <p:cNvSpPr>
                <a:spLocks noChangeShapeType="1"/>
              </p:cNvSpPr>
              <p:nvPr/>
            </p:nvSpPr>
            <p:spPr bwMode="auto">
              <a:xfrm flipV="1">
                <a:off x="912" y="192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7864" name="Line 40"/>
            <p:cNvSpPr>
              <a:spLocks noChangeShapeType="1"/>
            </p:cNvSpPr>
            <p:nvPr/>
          </p:nvSpPr>
          <p:spPr bwMode="auto">
            <a:xfrm flipH="1">
              <a:off x="480" y="26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5" name="Line 41"/>
            <p:cNvSpPr>
              <a:spLocks noChangeShapeType="1"/>
            </p:cNvSpPr>
            <p:nvPr/>
          </p:nvSpPr>
          <p:spPr bwMode="auto">
            <a:xfrm>
              <a:off x="3024" y="2496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6" name="Line 42"/>
            <p:cNvSpPr>
              <a:spLocks noChangeShapeType="1"/>
            </p:cNvSpPr>
            <p:nvPr/>
          </p:nvSpPr>
          <p:spPr bwMode="auto">
            <a:xfrm>
              <a:off x="4416" y="240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7" name="Line 43"/>
            <p:cNvSpPr>
              <a:spLocks noChangeShapeType="1"/>
            </p:cNvSpPr>
            <p:nvPr/>
          </p:nvSpPr>
          <p:spPr bwMode="auto">
            <a:xfrm>
              <a:off x="3024" y="3264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8" name="Line 44"/>
            <p:cNvSpPr>
              <a:spLocks noChangeShapeType="1"/>
            </p:cNvSpPr>
            <p:nvPr/>
          </p:nvSpPr>
          <p:spPr bwMode="auto">
            <a:xfrm flipV="1">
              <a:off x="4848" y="240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9" name="Rectangle 45"/>
            <p:cNvSpPr>
              <a:spLocks noChangeArrowheads="1"/>
            </p:cNvSpPr>
            <p:nvPr/>
          </p:nvSpPr>
          <p:spPr bwMode="auto">
            <a:xfrm>
              <a:off x="624" y="1680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0" name="Rectangle 46"/>
            <p:cNvSpPr>
              <a:spLocks noChangeArrowheads="1"/>
            </p:cNvSpPr>
            <p:nvPr/>
          </p:nvSpPr>
          <p:spPr bwMode="auto">
            <a:xfrm>
              <a:off x="624" y="2448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1" name="Rectangle 47"/>
            <p:cNvSpPr>
              <a:spLocks noChangeArrowheads="1"/>
            </p:cNvSpPr>
            <p:nvPr/>
          </p:nvSpPr>
          <p:spPr bwMode="auto">
            <a:xfrm>
              <a:off x="4560" y="2160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2" name="Rectangle 48"/>
            <p:cNvSpPr>
              <a:spLocks noChangeArrowheads="1"/>
            </p:cNvSpPr>
            <p:nvPr/>
          </p:nvSpPr>
          <p:spPr bwMode="auto">
            <a:xfrm>
              <a:off x="4176" y="3024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917" name="Group 93"/>
          <p:cNvGrpSpPr>
            <a:grpSpLocks/>
          </p:cNvGrpSpPr>
          <p:nvPr/>
        </p:nvGrpSpPr>
        <p:grpSpPr bwMode="auto">
          <a:xfrm>
            <a:off x="838200" y="4038600"/>
            <a:ext cx="7391400" cy="2590800"/>
            <a:chOff x="528" y="2544"/>
            <a:chExt cx="4656" cy="1632"/>
          </a:xfrm>
        </p:grpSpPr>
        <p:grpSp>
          <p:nvGrpSpPr>
            <p:cNvPr id="77873" name="Group 49"/>
            <p:cNvGrpSpPr>
              <a:grpSpLocks/>
            </p:cNvGrpSpPr>
            <p:nvPr/>
          </p:nvGrpSpPr>
          <p:grpSpPr bwMode="auto">
            <a:xfrm>
              <a:off x="528" y="2544"/>
              <a:ext cx="1968" cy="912"/>
              <a:chOff x="480" y="1872"/>
              <a:chExt cx="1968" cy="912"/>
            </a:xfrm>
          </p:grpSpPr>
          <p:sp>
            <p:nvSpPr>
              <p:cNvPr id="77874" name="Line 50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5" name="Line 51"/>
              <p:cNvSpPr>
                <a:spLocks noChangeShapeType="1"/>
              </p:cNvSpPr>
              <p:nvPr/>
            </p:nvSpPr>
            <p:spPr bwMode="auto">
              <a:xfrm flipH="1">
                <a:off x="912" y="254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6" name="Line 52"/>
              <p:cNvSpPr>
                <a:spLocks noChangeShapeType="1"/>
              </p:cNvSpPr>
              <p:nvPr/>
            </p:nvSpPr>
            <p:spPr bwMode="auto">
              <a:xfrm flipH="1">
                <a:off x="480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7" name="Line 53"/>
              <p:cNvSpPr>
                <a:spLocks noChangeShapeType="1"/>
              </p:cNvSpPr>
              <p:nvPr/>
            </p:nvSpPr>
            <p:spPr bwMode="auto">
              <a:xfrm flipH="1">
                <a:off x="1056" y="211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8" name="Line 54"/>
              <p:cNvSpPr>
                <a:spLocks noChangeShapeType="1"/>
              </p:cNvSpPr>
              <p:nvPr/>
            </p:nvSpPr>
            <p:spPr bwMode="auto">
              <a:xfrm>
                <a:off x="1536" y="206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79" name="Group 55"/>
              <p:cNvGrpSpPr>
                <a:grpSpLocks/>
              </p:cNvGrpSpPr>
              <p:nvPr/>
            </p:nvGrpSpPr>
            <p:grpSpPr bwMode="auto">
              <a:xfrm flipV="1">
                <a:off x="1152" y="1872"/>
                <a:ext cx="480" cy="384"/>
                <a:chOff x="1104" y="1872"/>
                <a:chExt cx="480" cy="384"/>
              </a:xfrm>
            </p:grpSpPr>
            <p:sp>
              <p:nvSpPr>
                <p:cNvPr id="77880" name="AutoShape 56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81" name="Oval 57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882" name="Line 58"/>
              <p:cNvSpPr>
                <a:spLocks noChangeShapeType="1"/>
              </p:cNvSpPr>
              <p:nvPr/>
            </p:nvSpPr>
            <p:spPr bwMode="auto">
              <a:xfrm flipH="1">
                <a:off x="1872" y="22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3" name="Line 59"/>
              <p:cNvSpPr>
                <a:spLocks noChangeShapeType="1"/>
              </p:cNvSpPr>
              <p:nvPr/>
            </p:nvSpPr>
            <p:spPr bwMode="auto">
              <a:xfrm>
                <a:off x="1872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4" name="Line 60"/>
              <p:cNvSpPr>
                <a:spLocks noChangeShapeType="1"/>
              </p:cNvSpPr>
              <p:nvPr/>
            </p:nvSpPr>
            <p:spPr bwMode="auto">
              <a:xfrm flipH="1">
                <a:off x="1488" y="259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85" name="Group 61"/>
              <p:cNvGrpSpPr>
                <a:grpSpLocks/>
              </p:cNvGrpSpPr>
              <p:nvPr/>
            </p:nvGrpSpPr>
            <p:grpSpPr bwMode="auto">
              <a:xfrm>
                <a:off x="1152" y="2400"/>
                <a:ext cx="480" cy="384"/>
                <a:chOff x="1104" y="1872"/>
                <a:chExt cx="480" cy="384"/>
              </a:xfrm>
            </p:grpSpPr>
            <p:sp>
              <p:nvSpPr>
                <p:cNvPr id="77886" name="AutoShape 62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87" name="Oval 63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888" name="AutoShape 64"/>
              <p:cNvSpPr>
                <a:spLocks noChangeArrowheads="1"/>
              </p:cNvSpPr>
              <p:nvPr/>
            </p:nvSpPr>
            <p:spPr bwMode="auto">
              <a:xfrm flipH="1">
                <a:off x="1968" y="1968"/>
                <a:ext cx="480" cy="384"/>
              </a:xfrm>
              <a:prstGeom prst="flowChartOnlineStorag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9" name="Line 65"/>
              <p:cNvSpPr>
                <a:spLocks noChangeShapeType="1"/>
              </p:cNvSpPr>
              <p:nvPr/>
            </p:nvSpPr>
            <p:spPr bwMode="auto">
              <a:xfrm>
                <a:off x="1056" y="211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0" name="Line 66"/>
              <p:cNvSpPr>
                <a:spLocks noChangeShapeType="1"/>
              </p:cNvSpPr>
              <p:nvPr/>
            </p:nvSpPr>
            <p:spPr bwMode="auto">
              <a:xfrm flipV="1">
                <a:off x="912" y="192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91" name="Group 67"/>
            <p:cNvGrpSpPr>
              <a:grpSpLocks/>
            </p:cNvGrpSpPr>
            <p:nvPr/>
          </p:nvGrpSpPr>
          <p:grpSpPr bwMode="auto">
            <a:xfrm>
              <a:off x="2496" y="2784"/>
              <a:ext cx="1968" cy="912"/>
              <a:chOff x="480" y="1872"/>
              <a:chExt cx="1968" cy="912"/>
            </a:xfrm>
          </p:grpSpPr>
          <p:sp>
            <p:nvSpPr>
              <p:cNvPr id="77892" name="Line 68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3" name="Line 69"/>
              <p:cNvSpPr>
                <a:spLocks noChangeShapeType="1"/>
              </p:cNvSpPr>
              <p:nvPr/>
            </p:nvSpPr>
            <p:spPr bwMode="auto">
              <a:xfrm flipH="1">
                <a:off x="912" y="254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4" name="Line 70"/>
              <p:cNvSpPr>
                <a:spLocks noChangeShapeType="1"/>
              </p:cNvSpPr>
              <p:nvPr/>
            </p:nvSpPr>
            <p:spPr bwMode="auto">
              <a:xfrm flipH="1">
                <a:off x="480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5" name="Line 71"/>
              <p:cNvSpPr>
                <a:spLocks noChangeShapeType="1"/>
              </p:cNvSpPr>
              <p:nvPr/>
            </p:nvSpPr>
            <p:spPr bwMode="auto">
              <a:xfrm flipH="1">
                <a:off x="1056" y="211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6" name="Line 72"/>
              <p:cNvSpPr>
                <a:spLocks noChangeShapeType="1"/>
              </p:cNvSpPr>
              <p:nvPr/>
            </p:nvSpPr>
            <p:spPr bwMode="auto">
              <a:xfrm>
                <a:off x="1536" y="206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897" name="Group 73"/>
              <p:cNvGrpSpPr>
                <a:grpSpLocks/>
              </p:cNvGrpSpPr>
              <p:nvPr/>
            </p:nvGrpSpPr>
            <p:grpSpPr bwMode="auto">
              <a:xfrm flipV="1">
                <a:off x="1152" y="1872"/>
                <a:ext cx="480" cy="384"/>
                <a:chOff x="1104" y="1872"/>
                <a:chExt cx="480" cy="384"/>
              </a:xfrm>
            </p:grpSpPr>
            <p:sp>
              <p:nvSpPr>
                <p:cNvPr id="77898" name="AutoShape 74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99" name="Oval 75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900" name="Line 76"/>
              <p:cNvSpPr>
                <a:spLocks noChangeShapeType="1"/>
              </p:cNvSpPr>
              <p:nvPr/>
            </p:nvSpPr>
            <p:spPr bwMode="auto">
              <a:xfrm flipH="1">
                <a:off x="1872" y="22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01" name="Line 77"/>
              <p:cNvSpPr>
                <a:spLocks noChangeShapeType="1"/>
              </p:cNvSpPr>
              <p:nvPr/>
            </p:nvSpPr>
            <p:spPr bwMode="auto">
              <a:xfrm>
                <a:off x="1872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02" name="Line 78"/>
              <p:cNvSpPr>
                <a:spLocks noChangeShapeType="1"/>
              </p:cNvSpPr>
              <p:nvPr/>
            </p:nvSpPr>
            <p:spPr bwMode="auto">
              <a:xfrm flipH="1">
                <a:off x="1488" y="259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903" name="Group 79"/>
              <p:cNvGrpSpPr>
                <a:grpSpLocks/>
              </p:cNvGrpSpPr>
              <p:nvPr/>
            </p:nvGrpSpPr>
            <p:grpSpPr bwMode="auto">
              <a:xfrm>
                <a:off x="1152" y="2400"/>
                <a:ext cx="480" cy="384"/>
                <a:chOff x="1104" y="1872"/>
                <a:chExt cx="480" cy="384"/>
              </a:xfrm>
            </p:grpSpPr>
            <p:sp>
              <p:nvSpPr>
                <p:cNvPr id="77904" name="AutoShape 80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84" cy="384"/>
                </a:xfrm>
                <a:prstGeom prst="flowChartDelay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905" name="Oval 81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7906" name="AutoShape 82"/>
              <p:cNvSpPr>
                <a:spLocks noChangeArrowheads="1"/>
              </p:cNvSpPr>
              <p:nvPr/>
            </p:nvSpPr>
            <p:spPr bwMode="auto">
              <a:xfrm flipH="1">
                <a:off x="1968" y="1968"/>
                <a:ext cx="480" cy="384"/>
              </a:xfrm>
              <a:prstGeom prst="flowChartOnlineStorag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07" name="Line 83"/>
              <p:cNvSpPr>
                <a:spLocks noChangeShapeType="1"/>
              </p:cNvSpPr>
              <p:nvPr/>
            </p:nvSpPr>
            <p:spPr bwMode="auto">
              <a:xfrm>
                <a:off x="1056" y="211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08" name="Line 84"/>
              <p:cNvSpPr>
                <a:spLocks noChangeShapeType="1"/>
              </p:cNvSpPr>
              <p:nvPr/>
            </p:nvSpPr>
            <p:spPr bwMode="auto">
              <a:xfrm flipV="1">
                <a:off x="912" y="192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7909" name="Line 85"/>
            <p:cNvSpPr>
              <a:spLocks noChangeShapeType="1"/>
            </p:cNvSpPr>
            <p:nvPr/>
          </p:nvSpPr>
          <p:spPr bwMode="auto">
            <a:xfrm flipH="1">
              <a:off x="528" y="336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0" name="Line 86"/>
            <p:cNvSpPr>
              <a:spLocks noChangeShapeType="1"/>
            </p:cNvSpPr>
            <p:nvPr/>
          </p:nvSpPr>
          <p:spPr bwMode="auto">
            <a:xfrm>
              <a:off x="3072" y="31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1" name="Line 87"/>
            <p:cNvSpPr>
              <a:spLocks noChangeShapeType="1"/>
            </p:cNvSpPr>
            <p:nvPr/>
          </p:nvSpPr>
          <p:spPr bwMode="auto">
            <a:xfrm>
              <a:off x="4464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2" name="Line 88"/>
            <p:cNvSpPr>
              <a:spLocks noChangeShapeType="1"/>
            </p:cNvSpPr>
            <p:nvPr/>
          </p:nvSpPr>
          <p:spPr bwMode="auto">
            <a:xfrm>
              <a:off x="3072" y="3936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3" name="Line 89"/>
            <p:cNvSpPr>
              <a:spLocks noChangeShapeType="1"/>
            </p:cNvSpPr>
            <p:nvPr/>
          </p:nvSpPr>
          <p:spPr bwMode="auto">
            <a:xfrm flipV="1">
              <a:off x="4896" y="3072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4" name="Rectangle 90"/>
            <p:cNvSpPr>
              <a:spLocks noChangeArrowheads="1"/>
            </p:cNvSpPr>
            <p:nvPr/>
          </p:nvSpPr>
          <p:spPr bwMode="auto">
            <a:xfrm>
              <a:off x="2640" y="2592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5" name="Rectangle 91"/>
            <p:cNvSpPr>
              <a:spLocks noChangeArrowheads="1"/>
            </p:cNvSpPr>
            <p:nvPr/>
          </p:nvSpPr>
          <p:spPr bwMode="auto">
            <a:xfrm>
              <a:off x="4608" y="2832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6" name="Rectangle 92"/>
            <p:cNvSpPr>
              <a:spLocks noChangeArrowheads="1"/>
            </p:cNvSpPr>
            <p:nvPr/>
          </p:nvSpPr>
          <p:spPr bwMode="auto">
            <a:xfrm>
              <a:off x="4224" y="3696"/>
              <a:ext cx="144" cy="4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8F64-8FFD-454B-89BA-E68B7C656DAA}" type="slidenum">
              <a:rPr lang="en-US"/>
              <a:pPr/>
              <a:t>45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Registers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Number of registers: </a:t>
            </a:r>
            <a:r>
              <a:rPr lang="en-US" sz="2800">
                <a:latin typeface="Symbol" charset="2"/>
              </a:rPr>
              <a:t>S</a:t>
            </a:r>
            <a:r>
              <a:rPr lang="en-US" sz="2800"/>
              <a:t> w(e)</a:t>
            </a:r>
          </a:p>
          <a:p>
            <a:r>
              <a:rPr lang="en-US" sz="2800"/>
              <a:t>After retime:  </a:t>
            </a:r>
            <a:r>
              <a:rPr lang="en-US" sz="2800">
                <a:latin typeface="Symbol" charset="2"/>
              </a:rPr>
              <a:t>S</a:t>
            </a:r>
            <a:r>
              <a:rPr lang="en-US" sz="2800"/>
              <a:t> w(e)+</a:t>
            </a:r>
            <a:r>
              <a:rPr lang="en-US" sz="2800">
                <a:latin typeface="Symbol" charset="2"/>
              </a:rPr>
              <a:t>S</a:t>
            </a:r>
            <a:r>
              <a:rPr lang="en-US" sz="2800"/>
              <a:t> (FI(v)-FO(v))lag(v)</a:t>
            </a:r>
          </a:p>
          <a:p>
            <a:r>
              <a:rPr lang="en-US" sz="2800"/>
              <a:t>delta only in lags</a:t>
            </a:r>
          </a:p>
          <a:p>
            <a:r>
              <a:rPr lang="en-US" sz="2800"/>
              <a:t>So want to minimize: </a:t>
            </a:r>
            <a:r>
              <a:rPr lang="en-US" sz="2800">
                <a:latin typeface="Symbol" charset="2"/>
              </a:rPr>
              <a:t>S</a:t>
            </a:r>
            <a:r>
              <a:rPr lang="en-US" sz="2800"/>
              <a:t> (FI(v)-FO(v))lag(v)</a:t>
            </a:r>
          </a:p>
          <a:p>
            <a:pPr lvl="1"/>
            <a:r>
              <a:rPr lang="en-US" sz="2400"/>
              <a:t>subject to earlier constraints</a:t>
            </a:r>
          </a:p>
          <a:p>
            <a:pPr lvl="2"/>
            <a:r>
              <a:rPr lang="en-US"/>
              <a:t>non-negative register weights, delays</a:t>
            </a:r>
          </a:p>
          <a:p>
            <a:pPr lvl="2"/>
            <a:r>
              <a:rPr lang="en-US"/>
              <a:t>positive cycle counts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EC16-F863-D44D-9CAE-EC3FADA2B249}" type="slidenum">
              <a:rPr lang="en-US"/>
              <a:pPr/>
              <a:t>46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Registers </a:t>
            </a:r>
            <a:r>
              <a:rPr lang="en-US">
                <a:sym typeface="Wingdings" charset="2"/>
              </a:rPr>
              <a:t> ILP</a:t>
            </a: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So want to minimize: </a:t>
            </a:r>
            <a:r>
              <a:rPr lang="en-US" dirty="0">
                <a:latin typeface="Symbol" charset="2"/>
              </a:rPr>
              <a:t>S</a:t>
            </a:r>
            <a:r>
              <a:rPr lang="en-US" dirty="0"/>
              <a:t> (</a:t>
            </a:r>
            <a:r>
              <a:rPr lang="en-US" dirty="0" err="1"/>
              <a:t>FI(v)-FO(v))lag(v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subject to earlier constraints</a:t>
            </a:r>
          </a:p>
          <a:p>
            <a:pPr lvl="2"/>
            <a:r>
              <a:rPr lang="en-US" sz="2800" dirty="0"/>
              <a:t>non-negative register weights, delays</a:t>
            </a:r>
          </a:p>
          <a:p>
            <a:pPr lvl="2"/>
            <a:r>
              <a:rPr lang="en-US" sz="2800" dirty="0"/>
              <a:t>positive cycle counts</a:t>
            </a:r>
          </a:p>
          <a:p>
            <a:r>
              <a:rPr lang="en-US" sz="3600" dirty="0" err="1"/>
              <a:t>FI(v</a:t>
            </a:r>
            <a:r>
              <a:rPr lang="en-US" sz="3600" dirty="0"/>
              <a:t>)-</a:t>
            </a:r>
            <a:r>
              <a:rPr lang="en-US" sz="3600" dirty="0" smtClean="0"/>
              <a:t>FO(</a:t>
            </a:r>
            <a:r>
              <a:rPr lang="en-US" sz="3600" dirty="0"/>
              <a:t>V) is a constant </a:t>
            </a:r>
            <a:r>
              <a:rPr lang="en-US" sz="3600" dirty="0" err="1"/>
              <a:t>c</a:t>
            </a:r>
            <a:r>
              <a:rPr lang="en-US" sz="3600" baseline="-25000" dirty="0" err="1"/>
              <a:t>v</a:t>
            </a:r>
            <a:endParaRPr lang="en-US" sz="3600" baseline="-25000" dirty="0"/>
          </a:p>
          <a:p>
            <a:pPr lvl="1"/>
            <a:r>
              <a:rPr lang="en-US" sz="3200" dirty="0"/>
              <a:t>Minimize </a:t>
            </a:r>
            <a:r>
              <a:rPr lang="en-US" sz="3200" dirty="0" err="1">
                <a:latin typeface="Symbol" charset="2"/>
              </a:rPr>
              <a:t>S</a:t>
            </a:r>
            <a:r>
              <a:rPr lang="en-US" sz="3200" dirty="0" err="1"/>
              <a:t>(c</a:t>
            </a:r>
            <a:r>
              <a:rPr lang="en-US" sz="3200" baseline="-25000" dirty="0" err="1"/>
              <a:t>v</a:t>
            </a:r>
            <a:r>
              <a:rPr lang="en-US" sz="3200" dirty="0"/>
              <a:t>*</a:t>
            </a:r>
            <a:r>
              <a:rPr lang="en-US" sz="3200" dirty="0" err="1"/>
              <a:t>lag(v</a:t>
            </a:r>
            <a:r>
              <a:rPr lang="en-US" sz="3200" dirty="0"/>
              <a:t>))</a:t>
            </a:r>
          </a:p>
          <a:p>
            <a:pPr lvl="1"/>
            <a:r>
              <a:rPr lang="en-US" sz="3200" dirty="0" err="1"/>
              <a:t>w(e</a:t>
            </a:r>
            <a:r>
              <a:rPr lang="en-US" sz="3200" baseline="-25000" dirty="0" err="1"/>
              <a:t>i</a:t>
            </a:r>
            <a:r>
              <a:rPr lang="en-US" sz="3200" dirty="0" err="1"/>
              <a:t>)+lag(head(e</a:t>
            </a:r>
            <a:r>
              <a:rPr lang="en-US" sz="3200" baseline="-25000" dirty="0" err="1"/>
              <a:t>i</a:t>
            </a:r>
            <a:r>
              <a:rPr lang="en-US" sz="3200" dirty="0" err="1"/>
              <a:t>))-lag(tail(e</a:t>
            </a:r>
            <a:r>
              <a:rPr lang="en-US" sz="3200" baseline="-25000" dirty="0" err="1"/>
              <a:t>i</a:t>
            </a:r>
            <a:r>
              <a:rPr lang="en-US" sz="3200" dirty="0"/>
              <a:t>)) &gt; 0</a:t>
            </a:r>
          </a:p>
          <a:p>
            <a:pPr lvl="1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3FFA-A7D8-A043-BABD-A62A59CB88DB}" type="slidenum">
              <a:rPr lang="en-US"/>
              <a:pPr/>
              <a:t>47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Registers: ILP</a:t>
            </a:r>
            <a:r>
              <a:rPr lang="en-US">
                <a:sym typeface="Wingdings" charset="2"/>
              </a:rPr>
              <a:t></a:t>
            </a:r>
            <a:r>
              <a:rPr lang="en-US"/>
              <a:t>flow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be formulated as flow problem</a:t>
            </a:r>
          </a:p>
          <a:p>
            <a:r>
              <a:rPr lang="en-US"/>
              <a:t>Can add cycle time constraints to flow problem</a:t>
            </a:r>
          </a:p>
          <a:p>
            <a:r>
              <a:rPr lang="en-US"/>
              <a:t>Time: O(|V||E|log(|V|)log|(|V|</a:t>
            </a:r>
            <a:r>
              <a:rPr lang="en-US" baseline="30000"/>
              <a:t>2</a:t>
            </a:r>
            <a:r>
              <a:rPr lang="en-US"/>
              <a:t>/|E|))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Retiming and Covering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Permitting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A1BA-F97E-9F44-B98A-232D4A19B84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7FBC-EFFA-E940-9F39-B7DB1CC0E484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7829550" cy="49014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A1BA-F97E-9F44-B98A-232D4A19B84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0"/>
            <a:ext cx="8470900" cy="2911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4E3C-F216-4E41-97AB-E8EE7EDEDE29}" type="slidenum">
              <a:rPr lang="en-US"/>
              <a:pPr/>
              <a:t>50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Cover (map) </a:t>
            </a:r>
            <a:r>
              <a:rPr lang="en-US" dirty="0" err="1"/>
              <a:t>LUTs</a:t>
            </a:r>
            <a:r>
              <a:rPr lang="en-US" dirty="0"/>
              <a:t> for minimum delay</a:t>
            </a:r>
          </a:p>
          <a:p>
            <a:pPr lvl="1"/>
            <a:r>
              <a:rPr lang="en-US" dirty="0"/>
              <a:t>solve </a:t>
            </a:r>
            <a:r>
              <a:rPr lang="en-US" dirty="0" smtClean="0"/>
              <a:t>optimally for delay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flowmap</a:t>
            </a:r>
            <a:endParaRPr lang="en-US" dirty="0" smtClean="0"/>
          </a:p>
          <a:p>
            <a:r>
              <a:rPr lang="en-US" dirty="0"/>
              <a:t>Retiming for minimum clock period</a:t>
            </a:r>
          </a:p>
          <a:p>
            <a:pPr lvl="1"/>
            <a:r>
              <a:rPr lang="en-US" dirty="0"/>
              <a:t>solve </a:t>
            </a:r>
            <a:r>
              <a:rPr lang="en-US" dirty="0" smtClean="0"/>
              <a:t>optimally</a:t>
            </a:r>
          </a:p>
          <a:p>
            <a:r>
              <a:rPr lang="en-US" dirty="0" smtClean="0"/>
              <a:t>…but, solving </a:t>
            </a:r>
            <a:r>
              <a:rPr lang="en-US" dirty="0" smtClean="0"/>
              <a:t>cover/retime separately </a:t>
            </a:r>
            <a:r>
              <a:rPr lang="en-US" b="1" dirty="0" smtClean="0"/>
              <a:t>not</a:t>
            </a:r>
            <a:r>
              <a:rPr lang="en-US" dirty="0" smtClean="0"/>
              <a:t> optimal</a:t>
            </a:r>
            <a:endParaRPr lang="en-US" dirty="0" smtClean="0"/>
          </a:p>
          <a:p>
            <a:r>
              <a:rPr lang="en-US" dirty="0" smtClean="0"/>
              <a:t>We can formulate joint optimization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35C1-5EE6-FA43-A08F-8179173FC215}" type="slidenum">
              <a:rPr lang="en-US"/>
              <a:pPr/>
              <a:t>51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Phase Ordering Problem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/>
              <a:t>General problem </a:t>
            </a:r>
          </a:p>
          <a:p>
            <a:pPr lvl="1"/>
            <a:r>
              <a:rPr lang="en-US" dirty="0"/>
              <a:t>don’t know </a:t>
            </a:r>
            <a:r>
              <a:rPr lang="en-US" dirty="0" smtClean="0"/>
              <a:t>effect of </a:t>
            </a:r>
            <a:r>
              <a:rPr lang="en-US" dirty="0"/>
              <a:t>other mapping step</a:t>
            </a:r>
            <a:endParaRPr lang="en-US" dirty="0" smtClean="0"/>
          </a:p>
          <a:p>
            <a:pPr lvl="1"/>
            <a:r>
              <a:rPr lang="en-US" dirty="0" smtClean="0"/>
              <a:t>Have seen this </a:t>
            </a:r>
            <a:r>
              <a:rPr lang="en-US" dirty="0"/>
              <a:t>many places</a:t>
            </a:r>
          </a:p>
          <a:p>
            <a:r>
              <a:rPr lang="en-US" dirty="0"/>
              <a:t>Here</a:t>
            </a:r>
          </a:p>
          <a:p>
            <a:pPr lvl="1"/>
            <a:r>
              <a:rPr lang="en-US" dirty="0"/>
              <a:t>don’t know delay</a:t>
            </a:r>
            <a:r>
              <a:rPr lang="en-US" dirty="0" smtClean="0"/>
              <a:t> if retime first </a:t>
            </a:r>
          </a:p>
          <a:p>
            <a:pPr lvl="2"/>
            <a:r>
              <a:rPr lang="en-US" dirty="0" smtClean="0"/>
              <a:t>don’t know what </a:t>
            </a:r>
            <a:r>
              <a:rPr lang="en-US" dirty="0"/>
              <a:t>can be packed into </a:t>
            </a:r>
            <a:r>
              <a:rPr lang="en-US" dirty="0" smtClean="0"/>
              <a:t>LUT</a:t>
            </a:r>
          </a:p>
          <a:p>
            <a:pPr lvl="1"/>
            <a:r>
              <a:rPr lang="en-US" dirty="0"/>
              <a:t>If we do not retime first</a:t>
            </a:r>
          </a:p>
          <a:p>
            <a:pPr lvl="2"/>
            <a:r>
              <a:rPr lang="en-US" dirty="0" smtClean="0"/>
              <a:t>fragmentation</a:t>
            </a:r>
            <a:r>
              <a:rPr lang="en-US" dirty="0"/>
              <a:t>: forced breaks at bad </a:t>
            </a:r>
            <a:r>
              <a:rPr lang="en-US" dirty="0" smtClean="0"/>
              <a:t>places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657F-ADE9-1C41-91FF-497CAAF6264F}" type="slidenum">
              <a:rPr lang="en-US"/>
              <a:pPr/>
              <a:t>52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sz="2800" dirty="0"/>
              <a:t>Can move registers to minimize cycle time</a:t>
            </a:r>
          </a:p>
          <a:p>
            <a:r>
              <a:rPr lang="en-US" sz="2800" dirty="0"/>
              <a:t>Formulate as a lag assignment to every node</a:t>
            </a:r>
          </a:p>
          <a:p>
            <a:r>
              <a:rPr lang="en-US" sz="2800" dirty="0"/>
              <a:t>Optimally solve cycle time in O(|V||E|) time</a:t>
            </a:r>
          </a:p>
          <a:p>
            <a:r>
              <a:rPr lang="en-US" sz="2800" dirty="0"/>
              <a:t>Also </a:t>
            </a:r>
            <a:endParaRPr lang="en-US" sz="2800" dirty="0" smtClean="0"/>
          </a:p>
          <a:p>
            <a:pPr lvl="1"/>
            <a:r>
              <a:rPr lang="en-US" sz="2400" dirty="0" smtClean="0"/>
              <a:t>Minimize </a:t>
            </a:r>
            <a:r>
              <a:rPr lang="en-US" sz="2400" dirty="0"/>
              <a:t>registers</a:t>
            </a:r>
          </a:p>
          <a:p>
            <a:r>
              <a:rPr lang="en-US" sz="2800" dirty="0"/>
              <a:t>Watch out for initial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5122-1736-8141-BCA9-DB8711C28009}" type="slidenum">
              <a:rPr lang="en-US"/>
              <a:pPr/>
              <a:t>53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Exploit freedom</a:t>
            </a:r>
          </a:p>
          <a:p>
            <a:r>
              <a:rPr lang="en-US"/>
              <a:t>Formulate transformations (lag assignment)</a:t>
            </a:r>
          </a:p>
          <a:p>
            <a:r>
              <a:rPr lang="en-US"/>
              <a:t>Express legality constraints</a:t>
            </a:r>
          </a:p>
          <a:p>
            <a:r>
              <a:rPr lang="en-US"/>
              <a:t>Technique:</a:t>
            </a:r>
          </a:p>
          <a:p>
            <a:pPr lvl="1"/>
            <a:r>
              <a:rPr lang="en-US"/>
              <a:t>graph algorithms</a:t>
            </a:r>
          </a:p>
          <a:p>
            <a:pPr lvl="1"/>
            <a:r>
              <a:rPr lang="en-US"/>
              <a:t>network flow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6A32-46CD-E541-A904-0FBC9BAB4EED}" type="slidenum">
              <a:rPr lang="en-US"/>
              <a:pPr/>
              <a:t>54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953000"/>
          </a:xfrm>
        </p:spPr>
        <p:txBody>
          <a:bodyPr/>
          <a:lstStyle/>
          <a:p>
            <a:r>
              <a:rPr lang="en-US" dirty="0" smtClean="0"/>
              <a:t>Reading </a:t>
            </a:r>
            <a:r>
              <a:rPr lang="en-US" dirty="0"/>
              <a:t>for Wednesday </a:t>
            </a:r>
            <a:r>
              <a:rPr lang="en-US" dirty="0" smtClean="0"/>
              <a:t>online</a:t>
            </a:r>
          </a:p>
          <a:p>
            <a:r>
              <a:rPr lang="en-US" dirty="0" smtClean="0"/>
              <a:t>Projects due Wednesday</a:t>
            </a:r>
          </a:p>
          <a:p>
            <a:endParaRPr lang="en-US" dirty="0" smtClean="0"/>
          </a:p>
          <a:p>
            <a:r>
              <a:rPr lang="en-US" dirty="0" smtClean="0"/>
              <a:t>Need all work in by end-of-finals</a:t>
            </a:r>
          </a:p>
          <a:p>
            <a:pPr lvl="1"/>
            <a:r>
              <a:rPr lang="en-US" dirty="0" smtClean="0"/>
              <a:t>May 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2B1C-4395-3940-AC16-45B0CA214EEC}" type="slidenum">
              <a:rPr lang="en-US"/>
              <a:pPr/>
              <a:t>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Given</a:t>
            </a:r>
            <a:r>
              <a:rPr lang="en-US"/>
              <a:t>: clocked circuit</a:t>
            </a:r>
          </a:p>
          <a:p>
            <a:r>
              <a:rPr lang="en-US" b="1"/>
              <a:t>Goal</a:t>
            </a:r>
            <a:r>
              <a:rPr lang="en-US"/>
              <a:t>: minimize clock period without changing (observable) behavior</a:t>
            </a:r>
          </a:p>
          <a:p>
            <a:r>
              <a:rPr lang="en-US" i="1"/>
              <a:t>I.e</a:t>
            </a:r>
            <a:r>
              <a:rPr lang="en-US"/>
              <a:t>. minimize maximum delay between any pair of registers</a:t>
            </a:r>
          </a:p>
          <a:p>
            <a:r>
              <a:rPr lang="en-US" b="1"/>
              <a:t>Freedom</a:t>
            </a:r>
            <a:r>
              <a:rPr lang="en-US"/>
              <a:t>: move placement of internal 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D4BC-9C91-5040-9B81-5D06419B1C23}" type="slidenum">
              <a:rPr lang="en-US"/>
              <a:pPr/>
              <a:t>7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Goals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Minimize number of registers in circuit</a:t>
            </a:r>
          </a:p>
          <a:p>
            <a:r>
              <a:rPr lang="en-US"/>
              <a:t>Achieve target cycle time</a:t>
            </a:r>
          </a:p>
          <a:p>
            <a:r>
              <a:rPr lang="en-US"/>
              <a:t>Minimize number of registers while achieving target cycle time</a:t>
            </a:r>
          </a:p>
          <a:p>
            <a:endParaRPr lang="en-US"/>
          </a:p>
          <a:p>
            <a:r>
              <a:rPr lang="en-US"/>
              <a:t>…start talking about minimizing cycle...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A1BA-F97E-9F44-B98A-232D4A19B84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7200" y="5791200"/>
            <a:ext cx="2563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Arial" charset="0"/>
              </a:rPr>
              <a:t>Path Length (L)</a:t>
            </a:r>
            <a:r>
              <a:rPr lang="en-US" dirty="0" smtClean="0">
                <a:solidFill>
                  <a:srgbClr val="FF6600"/>
                </a:solidFill>
                <a:latin typeface="Arial" charset="0"/>
              </a:rPr>
              <a:t> ?</a:t>
            </a:r>
            <a:endParaRPr lang="en-US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00600" y="6096000"/>
            <a:ext cx="267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Arial" charset="0"/>
              </a:rPr>
              <a:t>Can we do better?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8382000" cy="4093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EE0E-2F42-5542-BDB9-93A3CEC0AE9F}" type="slidenum">
              <a:rPr lang="en-US"/>
              <a:pPr/>
              <a:t>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Register Moves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Retiming Lag/Lead</a:t>
            </a:r>
          </a:p>
        </p:txBody>
      </p:sp>
      <p:pic>
        <p:nvPicPr>
          <p:cNvPr id="14340" name="Picture 4" descr="lag_l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971800"/>
            <a:ext cx="58293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4814</TotalTime>
  <Words>2300</Words>
  <Application>Microsoft Macintosh PowerPoint</Application>
  <PresentationFormat>On-screen Show (4:3)</PresentationFormat>
  <Paragraphs>609</Paragraphs>
  <Slides>54</Slides>
  <Notes>45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Blank Presentation</vt:lpstr>
      <vt:lpstr>ESE535: Electronic Design Automation</vt:lpstr>
      <vt:lpstr>Today</vt:lpstr>
      <vt:lpstr>Task</vt:lpstr>
      <vt:lpstr>Example: Same Semantics</vt:lpstr>
      <vt:lpstr>Preclass 1</vt:lpstr>
      <vt:lpstr>Problem</vt:lpstr>
      <vt:lpstr>Other Goals</vt:lpstr>
      <vt:lpstr>Preclass 2 Example</vt:lpstr>
      <vt:lpstr>Legal Register Moves</vt:lpstr>
      <vt:lpstr>Canonical Graph Representation</vt:lpstr>
      <vt:lpstr>Critical Path Length</vt:lpstr>
      <vt:lpstr>Retiming Lag/Lead</vt:lpstr>
      <vt:lpstr>Valid Retiming</vt:lpstr>
      <vt:lpstr>Retiming Task</vt:lpstr>
      <vt:lpstr>Retiming Transformation</vt:lpstr>
      <vt:lpstr>Optimal Retiming</vt:lpstr>
      <vt:lpstr>G-1/c</vt:lpstr>
      <vt:lpstr>1/c Intuition</vt:lpstr>
      <vt:lpstr>Illustrate with Pipeline Case</vt:lpstr>
      <vt:lpstr>G-1/c</vt:lpstr>
      <vt:lpstr>Compute Retiming</vt:lpstr>
      <vt:lpstr>Bellman Ford</vt:lpstr>
      <vt:lpstr>Apply to Example</vt:lpstr>
      <vt:lpstr>Try c=1</vt:lpstr>
      <vt:lpstr>Try c=2</vt:lpstr>
      <vt:lpstr>Apply: Find Lags</vt:lpstr>
      <vt:lpstr>Apply: Lags</vt:lpstr>
      <vt:lpstr>Apply: Lags</vt:lpstr>
      <vt:lpstr>Phase Choice (C=2)</vt:lpstr>
      <vt:lpstr>Apply: Move Registers</vt:lpstr>
      <vt:lpstr>Apply: Retimed Design</vt:lpstr>
      <vt:lpstr>Apply: Lags (alternate)</vt:lpstr>
      <vt:lpstr>Apply: Move Registers (floor)</vt:lpstr>
      <vt:lpstr>Apply: Retimed Design (floor)</vt:lpstr>
      <vt:lpstr>Summary So Far</vt:lpstr>
      <vt:lpstr>Questions?</vt:lpstr>
      <vt:lpstr>Note</vt:lpstr>
      <vt:lpstr>Initial State</vt:lpstr>
      <vt:lpstr>Initial State</vt:lpstr>
      <vt:lpstr>Initial State</vt:lpstr>
      <vt:lpstr>Initial State</vt:lpstr>
      <vt:lpstr>Initial State</vt:lpstr>
      <vt:lpstr>Initial State</vt:lpstr>
      <vt:lpstr>Minimize Registers</vt:lpstr>
      <vt:lpstr>Minimize Registers</vt:lpstr>
      <vt:lpstr>Minimize Registers  ILP</vt:lpstr>
      <vt:lpstr>Minimize Registers: ILPflow</vt:lpstr>
      <vt:lpstr>Retiming and Covering</vt:lpstr>
      <vt:lpstr>Preclass</vt:lpstr>
      <vt:lpstr>Issue</vt:lpstr>
      <vt:lpstr>Phase Ordering Problem</vt:lpstr>
      <vt:lpstr>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45</cp:revision>
  <cp:lastPrinted>2013-04-15T12:41:46Z</cp:lastPrinted>
  <dcterms:created xsi:type="dcterms:W3CDTF">2015-04-26T00:53:52Z</dcterms:created>
  <dcterms:modified xsi:type="dcterms:W3CDTF">2015-04-27T02:29:59Z</dcterms:modified>
</cp:coreProperties>
</file>