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notesSlides/notesSlide30.xml" ContentType="application/vnd.openxmlformats-officedocument.presentationml.notesSlide+xml"/>
  <Override PartName="/ppt/notesSlides/notesSlide13.xml" ContentType="application/vnd.openxmlformats-officedocument.presentationml.notesSlide+xml"/>
  <Default Extension="wmf" ContentType="image/x-wmf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34.xml" ContentType="application/vnd.openxmlformats-officedocument.presentationml.notesSlide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slides/slide61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65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35.xml" ContentType="application/vnd.openxmlformats-officedocument.presentationml.notesSlide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slides/slide62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notesSlides/notesSlide54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66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slides/slide5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slides/slide63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67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viewProps.xml" ContentType="application/vnd.openxmlformats-officedocument.presentationml.viewProps+xml"/>
  <Override PartName="/ppt/slides/slide32.xml" ContentType="application/vnd.openxmlformats-officedocument.presentationml.slide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s/slide60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slides/slide64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296" r:id="rId3"/>
    <p:sldId id="308" r:id="rId4"/>
    <p:sldId id="298" r:id="rId5"/>
    <p:sldId id="299" r:id="rId6"/>
    <p:sldId id="309" r:id="rId7"/>
    <p:sldId id="300" r:id="rId8"/>
    <p:sldId id="301" r:id="rId9"/>
    <p:sldId id="297" r:id="rId10"/>
    <p:sldId id="302" r:id="rId11"/>
    <p:sldId id="257" r:id="rId12"/>
    <p:sldId id="259" r:id="rId13"/>
    <p:sldId id="260" r:id="rId14"/>
    <p:sldId id="312" r:id="rId15"/>
    <p:sldId id="261" r:id="rId16"/>
    <p:sldId id="262" r:id="rId17"/>
    <p:sldId id="304" r:id="rId18"/>
    <p:sldId id="305" r:id="rId19"/>
    <p:sldId id="263" r:id="rId20"/>
    <p:sldId id="264" r:id="rId21"/>
    <p:sldId id="306" r:id="rId22"/>
    <p:sldId id="307" r:id="rId23"/>
    <p:sldId id="310" r:id="rId24"/>
    <p:sldId id="265" r:id="rId25"/>
    <p:sldId id="266" r:id="rId26"/>
    <p:sldId id="321" r:id="rId27"/>
    <p:sldId id="322" r:id="rId28"/>
    <p:sldId id="288" r:id="rId29"/>
    <p:sldId id="267" r:id="rId30"/>
    <p:sldId id="287" r:id="rId31"/>
    <p:sldId id="290" r:id="rId32"/>
    <p:sldId id="289" r:id="rId33"/>
    <p:sldId id="313" r:id="rId34"/>
    <p:sldId id="315" r:id="rId35"/>
    <p:sldId id="268" r:id="rId36"/>
    <p:sldId id="269" r:id="rId37"/>
    <p:sldId id="270" r:id="rId38"/>
    <p:sldId id="271" r:id="rId39"/>
    <p:sldId id="272" r:id="rId40"/>
    <p:sldId id="274" r:id="rId41"/>
    <p:sldId id="275" r:id="rId42"/>
    <p:sldId id="273" r:id="rId43"/>
    <p:sldId id="277" r:id="rId44"/>
    <p:sldId id="278" r:id="rId45"/>
    <p:sldId id="280" r:id="rId46"/>
    <p:sldId id="279" r:id="rId47"/>
    <p:sldId id="276" r:id="rId48"/>
    <p:sldId id="319" r:id="rId49"/>
    <p:sldId id="281" r:id="rId50"/>
    <p:sldId id="318" r:id="rId51"/>
    <p:sldId id="311" r:id="rId52"/>
    <p:sldId id="323" r:id="rId53"/>
    <p:sldId id="324" r:id="rId54"/>
    <p:sldId id="326" r:id="rId55"/>
    <p:sldId id="325" r:id="rId56"/>
    <p:sldId id="327" r:id="rId57"/>
    <p:sldId id="291" r:id="rId58"/>
    <p:sldId id="293" r:id="rId59"/>
    <p:sldId id="292" r:id="rId60"/>
    <p:sldId id="282" r:id="rId61"/>
    <p:sldId id="316" r:id="rId62"/>
    <p:sldId id="283" r:id="rId63"/>
    <p:sldId id="295" r:id="rId64"/>
    <p:sldId id="294" r:id="rId65"/>
    <p:sldId id="284" r:id="rId66"/>
    <p:sldId id="258" r:id="rId67"/>
    <p:sldId id="286" r:id="rId6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990000"/>
    <a:srgbClr val="800080"/>
    <a:srgbClr val="008000"/>
    <a:srgbClr val="FF505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65" autoAdjust="0"/>
    <p:restoredTop sz="94718" autoAdjust="0"/>
  </p:normalViewPr>
  <p:slideViewPr>
    <p:cSldViewPr>
      <p:cViewPr varScale="1">
        <p:scale>
          <a:sx n="99" d="100"/>
          <a:sy n="99" d="100"/>
        </p:scale>
        <p:origin x="-115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notesMaster" Target="notesMasters/notesMaster1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handoutMaster" Target="handoutMasters/handoutMaster1.xml"/><Relationship Id="rId71" Type="http://schemas.openxmlformats.org/officeDocument/2006/relationships/printerSettings" Target="printerSettings/printerSettings1.bin"/><Relationship Id="rId72" Type="http://schemas.openxmlformats.org/officeDocument/2006/relationships/presProps" Target="presProp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viewProps" Target="viewProps.xml"/><Relationship Id="rId74" Type="http://schemas.openxmlformats.org/officeDocument/2006/relationships/theme" Target="theme/theme1.xml"/><Relationship Id="rId75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E88867AF-CE59-F847-BEFB-C069AB2329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defTabSz="965200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2" tIns="48330" rIns="96662" bIns="48330" numCol="1" anchor="b" anchorCtr="0" compatLnSpc="1">
            <a:prstTxWarp prst="textNoShape">
              <a:avLst/>
            </a:prstTxWarp>
          </a:bodyPr>
          <a:lstStyle>
            <a:lvl1pPr algn="r" defTabSz="965200">
              <a:defRPr sz="1300"/>
            </a:lvl1pPr>
          </a:lstStyle>
          <a:p>
            <a:fld id="{01F659F9-8A73-E84B-B5D4-D50A353D07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1E3E7-74F5-BC45-8A42-2276288C93F9}" type="slidenum">
              <a:rPr lang="en-US"/>
              <a:pPr/>
              <a:t>1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C81B35-EC4D-7046-832B-4F76AC4C1A46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32A07B-9F53-CE44-BD34-26F95BCBB206}" type="slidenum">
              <a:rPr lang="en-US"/>
              <a:pPr/>
              <a:t>11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6EAA7D-90E8-1747-AB68-74C5CE355108}" type="slidenum">
              <a:rPr lang="en-US"/>
              <a:pPr/>
              <a:t>12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46764C-ED6E-6F4B-A546-9A8AEA504E7E}" type="slidenum">
              <a:rPr lang="en-US"/>
              <a:pPr/>
              <a:t>13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6714FE-4A1F-1E42-9E96-95603AA0CC4E}" type="slidenum">
              <a:rPr lang="en-US"/>
              <a:pPr/>
              <a:t>15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1F0B03-19A3-334C-9D10-5A88610BB4C7}" type="slidenum">
              <a:rPr lang="en-US"/>
              <a:pPr/>
              <a:t>16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62328-6287-3741-8FCC-3F1D47EA5183}" type="slidenum">
              <a:rPr lang="en-US"/>
              <a:pPr/>
              <a:t>17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F62328-6287-3741-8FCC-3F1D47EA5183}" type="slidenum">
              <a:rPr lang="en-US"/>
              <a:pPr/>
              <a:t>18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BF25E7-5603-A345-A243-C48266FF6D3C}" type="slidenum">
              <a:rPr lang="en-US"/>
              <a:pPr/>
              <a:t>19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ECACA-D070-1D41-83B7-5E477F36AABB}" type="slidenum">
              <a:rPr lang="en-US"/>
              <a:pPr/>
              <a:t>20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11356-EE45-C34C-9EC6-4C610BFB80FE}" type="slidenum">
              <a:rPr lang="en-US"/>
              <a:pPr/>
              <a:t>2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0284DD-756D-BE47-9072-73E0AE6B6F89}" type="slidenum">
              <a:rPr lang="en-US"/>
              <a:pPr/>
              <a:t>24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276EF0-652E-5B43-8E95-ADAB09A0EA46}" type="slidenum">
              <a:rPr lang="en-US"/>
              <a:pPr/>
              <a:t>25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6CFDA0-A592-C44D-9766-F783B4228728}" type="slidenum">
              <a:rPr lang="en-US"/>
              <a:pPr/>
              <a:t>28</a:t>
            </a:fld>
            <a:endParaRPr lang="en-US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F93B33-752A-9F4C-A8C6-C8C94203094E}" type="slidenum">
              <a:rPr lang="en-US"/>
              <a:pPr/>
              <a:t>29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2B4534-BA8A-3C46-9446-EF827CFCE566}" type="slidenum">
              <a:rPr lang="en-US"/>
              <a:pPr/>
              <a:t>30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C69A50-CB30-A74E-A0EE-59897D5141D5}" type="slidenum">
              <a:rPr lang="en-US"/>
              <a:pPr/>
              <a:t>31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8A576-863A-4349-BB9F-B913E4A3434F}" type="slidenum">
              <a:rPr lang="en-US"/>
              <a:pPr/>
              <a:t>32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58A576-863A-4349-BB9F-B913E4A3434F}" type="slidenum">
              <a:rPr lang="en-US"/>
              <a:pPr/>
              <a:t>34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84A9FB-9CB7-AD43-8224-377F6E9059FB}" type="slidenum">
              <a:rPr lang="en-US"/>
              <a:pPr/>
              <a:t>35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F4CF08-45E8-5349-A10F-DF87D702E2A6}" type="slidenum">
              <a:rPr lang="en-US"/>
              <a:pPr/>
              <a:t>36</a:t>
            </a:fld>
            <a:endParaRPr lang="en-US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11356-EE45-C34C-9EC6-4C610BFB80FE}" type="slidenum">
              <a:rPr lang="en-US"/>
              <a:pPr/>
              <a:t>3</a:t>
            </a:fld>
            <a:endParaRPr lang="en-US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E424F-1818-A24A-A817-9B6917EAD64F}" type="slidenum">
              <a:rPr lang="en-US"/>
              <a:pPr/>
              <a:t>37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F71452-698E-D44D-8B7A-282278ED2539}" type="slidenum">
              <a:rPr lang="en-US"/>
              <a:pPr/>
              <a:t>38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10E4E1-8E2A-EE4F-B4B4-E22A9C6FF25A}" type="slidenum">
              <a:rPr lang="en-US"/>
              <a:pPr/>
              <a:t>39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3033A-D5C2-0B40-B398-3C4830938465}" type="slidenum">
              <a:rPr lang="en-US"/>
              <a:pPr/>
              <a:t>40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1057C-03EA-7345-AACB-807C0C90AD09}" type="slidenum">
              <a:rPr lang="en-US"/>
              <a:pPr/>
              <a:t>41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30E90F-566C-3C42-B25A-00411262EC4E}" type="slidenum">
              <a:rPr lang="en-US"/>
              <a:pPr/>
              <a:t>42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6B5DB1-A6A6-FE40-B18E-894B8D439453}" type="slidenum">
              <a:rPr lang="en-US"/>
              <a:pPr/>
              <a:t>43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B1E5AA-7A9B-B441-A404-6572AD049ABC}" type="slidenum">
              <a:rPr lang="en-US"/>
              <a:pPr/>
              <a:t>44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EE79C-C8B4-7849-99EC-8FD765CFD3A8}" type="slidenum">
              <a:rPr lang="en-US"/>
              <a:pPr/>
              <a:t>45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E1CA94-9C48-B046-AE17-D8BFBA6FA02B}" type="slidenum">
              <a:rPr lang="en-US"/>
              <a:pPr/>
              <a:t>46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C7CDB5-77CE-7B4A-AFD4-8174854E06B1}" type="slidenum">
              <a:rPr lang="en-US"/>
              <a:pPr/>
              <a:t>4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24718-D180-2B49-97BA-6FA78A595BB6}" type="slidenum">
              <a:rPr lang="en-US"/>
              <a:pPr/>
              <a:t>47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D7EFF9-DB5B-3F48-9165-FF2F6F23351F}" type="slidenum">
              <a:rPr lang="en-US"/>
              <a:pPr/>
              <a:t>49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D7EFF9-DB5B-3F48-9165-FF2F6F23351F}" type="slidenum">
              <a:rPr lang="en-US"/>
              <a:pPr/>
              <a:t>51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D7EFF9-DB5B-3F48-9165-FF2F6F23351F}" type="slidenum">
              <a:rPr lang="en-US"/>
              <a:pPr/>
              <a:t>56</a:t>
            </a:fld>
            <a:endParaRPr lang="en-US"/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948158-98DD-CC4A-893A-7CDD1B6BA7E3}" type="slidenum">
              <a:rPr lang="en-US"/>
              <a:pPr/>
              <a:t>57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5A2277-140B-6D40-83AA-59E9BDC7DF51}" type="slidenum">
              <a:rPr lang="en-US"/>
              <a:pPr/>
              <a:t>58</a:t>
            </a:fld>
            <a:endParaRPr lang="en-US"/>
          </a:p>
        </p:txBody>
      </p:sp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06EEA2-5108-C340-B5A9-175EAA4EF3F9}" type="slidenum">
              <a:rPr lang="en-US"/>
              <a:pPr/>
              <a:t>59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024C4-1B49-8244-B114-083271A8811E}" type="slidenum">
              <a:rPr lang="en-US"/>
              <a:pPr/>
              <a:t>60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E024C4-1B49-8244-B114-083271A8811E}" type="slidenum">
              <a:rPr lang="en-US"/>
              <a:pPr/>
              <a:t>61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594D95-D6FD-9343-B526-BF468E6EC797}" type="slidenum">
              <a:rPr lang="en-US"/>
              <a:pPr/>
              <a:t>62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6949B-969A-A146-B4A4-86211B85AA44}" type="slidenum">
              <a:rPr lang="en-US"/>
              <a:pPr/>
              <a:t>5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8F3E0-6E6A-2246-89BD-D88A21AF3E72}" type="slidenum">
              <a:rPr lang="en-US"/>
              <a:pPr/>
              <a:t>63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32205-3A90-A94C-88A9-03EA8983EFE8}" type="slidenum">
              <a:rPr lang="en-US"/>
              <a:pPr/>
              <a:t>64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59598B-B709-254F-A28B-EC4FDB2CCFB5}" type="slidenum">
              <a:rPr lang="en-US"/>
              <a:pPr/>
              <a:t>65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75A2D3-D060-D843-95A9-4F4773B39A08}" type="slidenum">
              <a:rPr lang="en-US"/>
              <a:pPr/>
              <a:t>66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A7CA07-54F3-AF44-BDD1-D6533DA18545}" type="slidenum">
              <a:rPr lang="en-US"/>
              <a:pPr/>
              <a:t>67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6949B-969A-A146-B4A4-86211B85AA44}" type="slidenum">
              <a:rPr lang="en-US"/>
              <a:pPr/>
              <a:t>6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EFE877-6148-704D-A14A-445DC1B82939}" type="slidenum">
              <a:rPr lang="en-US"/>
              <a:pPr/>
              <a:t>7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E5632E-2C52-8B49-AC26-42C8FC31E5DB}" type="slidenum">
              <a:rPr lang="en-US"/>
              <a:pPr/>
              <a:t>8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04763F-EA92-C14E-A3D9-B0DF80CE2F10}" type="slidenum">
              <a:rPr lang="en-US"/>
              <a:pPr/>
              <a:t>9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3C33B9E-CA4E-3E4F-A814-A91E960434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3009DE-5423-9641-9231-D3A16C8701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E3AB83-B92B-A747-BB04-94E9CABEE08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CB6383D-7A6E-7B4E-B93E-E237908E94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78D4E5-0E05-B941-B1E1-8DFA440898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60A224D-E007-914F-9E0A-B6C4D6BAB8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85F4C80-8498-3046-AB41-A02B6FBEDE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2AE992-A963-2146-B199-31B30C57B8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BF5BCAEB-3D36-F74B-9506-CD214824306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8D14277-A3E2-394E-8274-D66B38C04B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FC4A81E-9427-E949-B911-918B6448A4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00">
                <a:latin typeface="+mn-lt"/>
              </a:defRPr>
            </a:lvl1pPr>
          </a:lstStyle>
          <a:p>
            <a:fld id="{BBAD7F15-E5EA-0348-9AE6-5FBD085BA25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6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6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7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8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image" Target="../media/image8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image" Target="../media/image9.wmf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image" Target="../media/image10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7AFCD-273B-984F-AF2C-DEEA8C417399}" type="slidenum">
              <a:rPr lang="en-US"/>
              <a:pPr/>
              <a:t>1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 </a:t>
            </a:r>
            <a:r>
              <a:rPr lang="en-US" dirty="0" smtClean="0"/>
              <a:t>26:  </a:t>
            </a:r>
            <a:r>
              <a:rPr lang="en-US" dirty="0"/>
              <a:t>April </a:t>
            </a:r>
            <a:r>
              <a:rPr lang="en-US" dirty="0" smtClean="0"/>
              <a:t>29, 2015</a:t>
            </a:r>
          </a:p>
          <a:p>
            <a:r>
              <a:rPr lang="en-US" dirty="0"/>
              <a:t>Processor Verification</a:t>
            </a:r>
          </a:p>
        </p:txBody>
      </p:sp>
      <p:pic>
        <p:nvPicPr>
          <p:cNvPr id="2053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1F227-6F0E-2746-B242-CF83EBF3A1B5}" type="slidenum">
              <a:rPr lang="en-US"/>
              <a:pPr/>
              <a:t>10</a:t>
            </a:fld>
            <a:endParaRPr lang="en-US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Different implementations for same specification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599" y="3276600"/>
            <a:ext cx="4636899" cy="325203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1000" y="3124200"/>
            <a:ext cx="3770178" cy="32354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763D7-887A-4A49-9437-FC01C6F489B0}" type="slidenum">
              <a:rPr lang="en-US"/>
              <a:pPr/>
              <a:t>11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</p:spPr>
        <p:txBody>
          <a:bodyPr/>
          <a:lstStyle/>
          <a:p>
            <a:r>
              <a:rPr lang="en-US" dirty="0"/>
              <a:t>Specification/Implementation</a:t>
            </a:r>
          </a:p>
          <a:p>
            <a:r>
              <a:rPr lang="en-US" dirty="0"/>
              <a:t>Abstraction Functions</a:t>
            </a:r>
          </a:p>
          <a:p>
            <a:r>
              <a:rPr lang="en-US" dirty="0"/>
              <a:t>Correctness Condition</a:t>
            </a:r>
          </a:p>
          <a:p>
            <a:r>
              <a:rPr lang="en-US" dirty="0"/>
              <a:t>Verification</a:t>
            </a:r>
          </a:p>
          <a:p>
            <a:r>
              <a:rPr lang="en-US" dirty="0"/>
              <a:t>Self-Consistency</a:t>
            </a:r>
          </a:p>
          <a:p>
            <a:endParaRPr lang="en-US" dirty="0"/>
          </a:p>
        </p:txBody>
      </p:sp>
      <p:grpSp>
        <p:nvGrpSpPr>
          <p:cNvPr id="7" name="Group 19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Behavioral </a:t>
              </a:r>
            </a:p>
            <a:p>
              <a:pPr algn="ctr"/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(C, MATLAB, …)</a:t>
              </a:r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RTL</a:t>
              </a:r>
            </a:p>
          </p:txBody>
        </p:sp>
        <p:sp>
          <p:nvSpPr>
            <p:cNvPr id="10" name="Text Box 7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Gate </a:t>
              </a:r>
              <a:r>
                <a:rPr lang="en-US" dirty="0" err="1">
                  <a:latin typeface="Arial" charset="0"/>
                  <a:ea typeface="Arial" charset="0"/>
                  <a:cs typeface="Arial" charset="0"/>
                </a:rPr>
                <a:t>Netlist</a:t>
              </a:r>
              <a:endParaRPr lang="en-US" dirty="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" name="Text Box 8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Layout</a:t>
              </a:r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7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Arch. Select</a:t>
              </a:r>
            </a:p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latin typeface="Arial" charset="0"/>
                  <a:ea typeface="Arial" charset="0"/>
                  <a:cs typeface="Arial" charset="0"/>
                </a:rPr>
                <a:t>FSM assign</a:t>
              </a: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latin typeface="Arial" charset="0"/>
                  <a:ea typeface="Arial" charset="0"/>
                  <a:cs typeface="Arial" charset="0"/>
                </a:rPr>
                <a:t>Two-level, </a:t>
              </a:r>
            </a:p>
            <a:p>
              <a:r>
                <a:rPr lang="en-US" sz="2000" dirty="0">
                  <a:latin typeface="Arial" charset="0"/>
                  <a:ea typeface="Arial" charset="0"/>
                  <a:cs typeface="Arial" charset="0"/>
                </a:rPr>
                <a:t>Multilevel opt.</a:t>
              </a:r>
            </a:p>
            <a:p>
              <a:r>
                <a:rPr lang="en-US" sz="2000" dirty="0">
                  <a:latin typeface="Arial" charset="0"/>
                  <a:ea typeface="Arial" charset="0"/>
                  <a:cs typeface="Arial" charset="0"/>
                </a:rPr>
                <a:t>Covering</a:t>
              </a:r>
            </a:p>
            <a:p>
              <a:r>
                <a:rPr lang="en-US" sz="2000" dirty="0">
                  <a:latin typeface="Arial" charset="0"/>
                  <a:ea typeface="Arial" charset="0"/>
                  <a:cs typeface="Arial" charset="0"/>
                </a:rPr>
                <a:t>Retiming</a:t>
              </a:r>
            </a:p>
          </p:txBody>
        </p:sp>
        <p:sp>
          <p:nvSpPr>
            <p:cNvPr id="20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 dirty="0">
                  <a:solidFill>
                    <a:srgbClr val="000000"/>
                  </a:solidFill>
                  <a:latin typeface="Arial" charset="0"/>
                  <a:ea typeface="Arial" charset="0"/>
                  <a:cs typeface="Arial" charset="0"/>
                </a:rPr>
                <a:t>Placement</a:t>
              </a:r>
            </a:p>
            <a:p>
              <a:r>
                <a:rPr lang="en-US" sz="2000" dirty="0">
                  <a:latin typeface="Arial" charset="0"/>
                  <a:ea typeface="Arial" charset="0"/>
                  <a:cs typeface="Arial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82491-76A5-7B41-8F24-461F3557C09A}" type="slidenum">
              <a:rPr lang="en-US"/>
              <a:pPr/>
              <a:t>12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Abstract from Implementation</a:t>
            </a:r>
          </a:p>
          <a:p>
            <a:r>
              <a:rPr lang="en-US"/>
              <a:t>Describes observable/correct behavior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F8DCF-DDE9-114D-A253-F07523D3AA94}" type="slidenum">
              <a:rPr lang="en-US"/>
              <a:pPr/>
              <a:t>13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Implementation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particular embodiment</a:t>
            </a:r>
          </a:p>
          <a:p>
            <a:r>
              <a:rPr lang="en-US"/>
              <a:t>Should have </a:t>
            </a:r>
            <a:r>
              <a:rPr lang="en-US" b="1"/>
              <a:t>same</a:t>
            </a:r>
            <a:r>
              <a:rPr lang="en-US"/>
              <a:t> observable behavior</a:t>
            </a:r>
          </a:p>
          <a:p>
            <a:pPr lvl="1"/>
            <a:r>
              <a:rPr lang="en-US"/>
              <a:t>Same with respect to </a:t>
            </a:r>
            <a:r>
              <a:rPr lang="en-US" b="1"/>
              <a:t>important </a:t>
            </a:r>
            <a:r>
              <a:rPr lang="en-US"/>
              <a:t>behavior</a:t>
            </a:r>
          </a:p>
          <a:p>
            <a:r>
              <a:rPr lang="en-US"/>
              <a:t>Includes many more details than spec.</a:t>
            </a:r>
          </a:p>
          <a:p>
            <a:pPr lvl="1"/>
            <a:r>
              <a:rPr lang="en-US"/>
              <a:t>How performed </a:t>
            </a:r>
          </a:p>
          <a:p>
            <a:pPr lvl="1"/>
            <a:r>
              <a:rPr lang="en-US"/>
              <a:t>Auxiliary/intermediate state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Unimportant Behavior?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behaviors might be unimportant?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93D40-FBD3-304C-89B5-C0CE075C03F5}" type="slidenum">
              <a:rPr lang="en-US"/>
              <a:pPr/>
              <a:t>15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“Important” </a:t>
            </a:r>
            <a:r>
              <a:rPr lang="en-US" dirty="0"/>
              <a:t>Behavior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Same output sequence for input sequence</a:t>
            </a:r>
          </a:p>
          <a:p>
            <a:pPr lvl="1"/>
            <a:r>
              <a:rPr lang="en-US"/>
              <a:t>Same output after some time?</a:t>
            </a:r>
          </a:p>
          <a:p>
            <a:r>
              <a:rPr lang="en-US"/>
              <a:t>Timing?</a:t>
            </a:r>
          </a:p>
          <a:p>
            <a:pPr lvl="1"/>
            <a:r>
              <a:rPr lang="en-US"/>
              <a:t>Number of clock cycles to/between results?</a:t>
            </a:r>
          </a:p>
          <a:p>
            <a:pPr lvl="1"/>
            <a:r>
              <a:rPr lang="en-US"/>
              <a:t>Timing w/in bounds?</a:t>
            </a:r>
          </a:p>
          <a:p>
            <a:r>
              <a:rPr lang="en-US"/>
              <a:t>Ordering?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65A69-A325-E048-996D-C87B554DB1BC}" type="slidenum">
              <a:rPr lang="en-US"/>
              <a:pPr/>
              <a:t>16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 Function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57400"/>
            <a:ext cx="7772400" cy="4114800"/>
          </a:xfrm>
        </p:spPr>
        <p:txBody>
          <a:bodyPr/>
          <a:lstStyle/>
          <a:p>
            <a:r>
              <a:rPr lang="en-US" dirty="0"/>
              <a:t>Map from implementation state to specification state</a:t>
            </a:r>
          </a:p>
          <a:p>
            <a:pPr lvl="1"/>
            <a:r>
              <a:rPr lang="en-US" dirty="0"/>
              <a:t>Use to reason about implementation correctness</a:t>
            </a:r>
          </a:p>
          <a:p>
            <a:pPr lvl="1"/>
            <a:r>
              <a:rPr lang="en-US" dirty="0"/>
              <a:t>Want to guarantee: </a:t>
            </a:r>
            <a:r>
              <a:rPr lang="en-US" dirty="0" err="1"/>
              <a:t>AF(Fi(q,i</a:t>
            </a:r>
            <a:r>
              <a:rPr lang="en-US" dirty="0"/>
              <a:t>))=</a:t>
            </a:r>
            <a:r>
              <a:rPr lang="en-US" dirty="0" err="1"/>
              <a:t>Fs(AF(q),i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Similar to saying the composite state machines always agree on output (state)</a:t>
            </a:r>
          </a:p>
          <a:p>
            <a:pPr lvl="3"/>
            <a:r>
              <a:rPr lang="en-US" dirty="0" smtClean="0"/>
              <a:t>…but have more general notion of outputs and timing</a:t>
            </a:r>
            <a:endParaRPr lang="en-US" dirty="0"/>
          </a:p>
        </p:txBody>
      </p:sp>
      <p:grpSp>
        <p:nvGrpSpPr>
          <p:cNvPr id="9233" name="Group 17"/>
          <p:cNvGrpSpPr>
            <a:grpSpLocks/>
          </p:cNvGrpSpPr>
          <p:nvPr/>
        </p:nvGrpSpPr>
        <p:grpSpPr bwMode="auto">
          <a:xfrm>
            <a:off x="6858000" y="2743200"/>
            <a:ext cx="2286000" cy="1447800"/>
            <a:chOff x="1200" y="3072"/>
            <a:chExt cx="1440" cy="912"/>
          </a:xfrm>
        </p:grpSpPr>
        <p:sp>
          <p:nvSpPr>
            <p:cNvPr id="9220" name="Oval 4"/>
            <p:cNvSpPr>
              <a:spLocks noChangeArrowheads="1"/>
            </p:cNvSpPr>
            <p:nvPr/>
          </p:nvSpPr>
          <p:spPr bwMode="auto">
            <a:xfrm>
              <a:off x="144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1" name="Oval 5"/>
            <p:cNvSpPr>
              <a:spLocks noChangeArrowheads="1"/>
            </p:cNvSpPr>
            <p:nvPr/>
          </p:nvSpPr>
          <p:spPr bwMode="auto">
            <a:xfrm>
              <a:off x="2256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2" name="Oval 6"/>
            <p:cNvSpPr>
              <a:spLocks noChangeArrowheads="1"/>
            </p:cNvSpPr>
            <p:nvPr/>
          </p:nvSpPr>
          <p:spPr bwMode="auto">
            <a:xfrm>
              <a:off x="1440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4" name="Oval 8"/>
            <p:cNvSpPr>
              <a:spLocks noChangeArrowheads="1"/>
            </p:cNvSpPr>
            <p:nvPr/>
          </p:nvSpPr>
          <p:spPr bwMode="auto">
            <a:xfrm>
              <a:off x="2256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5" name="Line 9"/>
            <p:cNvSpPr>
              <a:spLocks noChangeShapeType="1"/>
            </p:cNvSpPr>
            <p:nvPr/>
          </p:nvSpPr>
          <p:spPr bwMode="auto">
            <a:xfrm>
              <a:off x="1488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6" name="Line 10"/>
            <p:cNvSpPr>
              <a:spLocks noChangeShapeType="1"/>
            </p:cNvSpPr>
            <p:nvPr/>
          </p:nvSpPr>
          <p:spPr bwMode="auto">
            <a:xfrm>
              <a:off x="2304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7" name="Line 11"/>
            <p:cNvSpPr>
              <a:spLocks noChangeShapeType="1"/>
            </p:cNvSpPr>
            <p:nvPr/>
          </p:nvSpPr>
          <p:spPr bwMode="auto">
            <a:xfrm>
              <a:off x="1536" y="374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8" name="Line 12"/>
            <p:cNvSpPr>
              <a:spLocks noChangeShapeType="1"/>
            </p:cNvSpPr>
            <p:nvPr/>
          </p:nvSpPr>
          <p:spPr bwMode="auto">
            <a:xfrm>
              <a:off x="1536" y="31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1776" y="307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9230" name="Text Box 14"/>
            <p:cNvSpPr txBox="1">
              <a:spLocks noChangeArrowheads="1"/>
            </p:cNvSpPr>
            <p:nvPr/>
          </p:nvSpPr>
          <p:spPr bwMode="auto">
            <a:xfrm>
              <a:off x="1728" y="3696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9231" name="Text Box 15"/>
            <p:cNvSpPr txBox="1">
              <a:spLocks noChangeArrowheads="1"/>
            </p:cNvSpPr>
            <p:nvPr/>
          </p:nvSpPr>
          <p:spPr bwMode="auto">
            <a:xfrm>
              <a:off x="2342" y="3242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Fs</a:t>
              </a:r>
            </a:p>
          </p:txBody>
        </p:sp>
        <p:sp>
          <p:nvSpPr>
            <p:cNvPr id="9232" name="Text Box 16"/>
            <p:cNvSpPr txBox="1">
              <a:spLocks noChangeArrowheads="1"/>
            </p:cNvSpPr>
            <p:nvPr/>
          </p:nvSpPr>
          <p:spPr bwMode="auto">
            <a:xfrm>
              <a:off x="1200" y="3264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3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B33D-F4BA-4140-B5B3-2203893934B9}" type="slidenum">
              <a:rPr lang="en-US"/>
              <a:pPr/>
              <a:t>17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Recall FSM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Equivalent </a:t>
            </a:r>
            <a:r>
              <a:rPr lang="en-US" dirty="0" err="1" smtClean="0">
                <a:solidFill>
                  <a:srgbClr val="000000"/>
                </a:solidFill>
              </a:rPr>
              <a:t>FSMs</a:t>
            </a:r>
            <a:r>
              <a:rPr lang="en-US" dirty="0" smtClean="0">
                <a:solidFill>
                  <a:srgbClr val="000000"/>
                </a:solidFill>
              </a:rPr>
              <a:t> with different number of states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0" y="2667000"/>
            <a:ext cx="8919776" cy="3433465"/>
            <a:chOff x="-306259" y="2057400"/>
            <a:chExt cx="8919776" cy="3433465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572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6670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s4</a:t>
              </a:r>
            </a:p>
          </p:txBody>
        </p:sp>
        <p:cxnSp>
          <p:nvCxnSpPr>
            <p:cNvPr id="10" name="AutoShape 11"/>
            <p:cNvCxnSpPr>
              <a:cxnSpLocks noChangeShapeType="1"/>
              <a:stCxn id="19" idx="3"/>
              <a:endCxn id="8" idx="0"/>
            </p:cNvCxnSpPr>
            <p:nvPr/>
          </p:nvCxnSpPr>
          <p:spPr bwMode="auto">
            <a:xfrm rot="5400000">
              <a:off x="500880" y="3840605"/>
              <a:ext cx="611515" cy="892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12"/>
            <p:cNvCxnSpPr>
              <a:cxnSpLocks noChangeShapeType="1"/>
              <a:stCxn id="19" idx="5"/>
              <a:endCxn id="9" idx="0"/>
            </p:cNvCxnSpPr>
            <p:nvPr/>
          </p:nvCxnSpPr>
          <p:spPr bwMode="auto">
            <a:xfrm rot="16200000" flipH="1">
              <a:off x="1821306" y="3040505"/>
              <a:ext cx="611515" cy="1689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3"/>
            <p:cNvCxnSpPr>
              <a:cxnSpLocks noChangeShapeType="1"/>
              <a:stCxn id="8" idx="5"/>
              <a:endCxn id="9" idx="1"/>
            </p:cNvCxnSpPr>
            <p:nvPr/>
          </p:nvCxnSpPr>
          <p:spPr bwMode="auto">
            <a:xfrm rot="5400000" flipH="1" flipV="1">
              <a:off x="1677987" y="3568701"/>
              <a:ext cx="377825" cy="1778000"/>
            </a:xfrm>
            <a:prstGeom prst="curvedConnector5">
              <a:avLst>
                <a:gd name="adj1" fmla="val -81093"/>
                <a:gd name="adj2" fmla="val 50000"/>
                <a:gd name="adj3" fmla="val 12478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" name="AutoShape 14"/>
            <p:cNvCxnSpPr>
              <a:cxnSpLocks noChangeShapeType="1"/>
              <a:stCxn id="8" idx="2"/>
              <a:endCxn id="19" idx="2"/>
            </p:cNvCxnSpPr>
            <p:nvPr/>
          </p:nvCxnSpPr>
          <p:spPr bwMode="auto">
            <a:xfrm rot="10800000" flipH="1">
              <a:off x="457200" y="3390900"/>
              <a:ext cx="304800" cy="1066800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15"/>
            <p:cNvCxnSpPr>
              <a:cxnSpLocks noChangeShapeType="1"/>
              <a:stCxn id="20" idx="3"/>
              <a:endCxn id="8" idx="7"/>
            </p:cNvCxnSpPr>
            <p:nvPr/>
          </p:nvCxnSpPr>
          <p:spPr bwMode="auto">
            <a:xfrm rot="5400000">
              <a:off x="1255712" y="3302001"/>
              <a:ext cx="688975" cy="1244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" name="AutoShape 16"/>
            <p:cNvCxnSpPr>
              <a:cxnSpLocks noChangeShapeType="1"/>
              <a:stCxn id="20" idx="5"/>
              <a:endCxn id="9" idx="7"/>
            </p:cNvCxnSpPr>
            <p:nvPr/>
          </p:nvCxnSpPr>
          <p:spPr bwMode="auto">
            <a:xfrm rot="16200000" flipH="1">
              <a:off x="2576512" y="3657601"/>
              <a:ext cx="688975" cy="5334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" name="AutoShape 17"/>
            <p:cNvCxnSpPr>
              <a:cxnSpLocks noChangeShapeType="1"/>
              <a:stCxn id="9" idx="3"/>
              <a:endCxn id="8" idx="6"/>
            </p:cNvCxnSpPr>
            <p:nvPr/>
          </p:nvCxnSpPr>
          <p:spPr bwMode="auto">
            <a:xfrm rot="16200000" flipV="1">
              <a:off x="1816893" y="3707607"/>
              <a:ext cx="188913" cy="1689100"/>
            </a:xfrm>
            <a:prstGeom prst="curvedConnector4">
              <a:avLst>
                <a:gd name="adj1" fmla="val -162185"/>
                <a:gd name="adj2" fmla="val 7029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18"/>
            <p:cNvCxnSpPr>
              <a:cxnSpLocks noChangeShapeType="1"/>
              <a:stCxn id="9" idx="5"/>
              <a:endCxn id="20" idx="6"/>
            </p:cNvCxnSpPr>
            <p:nvPr/>
          </p:nvCxnSpPr>
          <p:spPr bwMode="auto">
            <a:xfrm rot="16200000" flipV="1">
              <a:off x="2337593" y="3796507"/>
              <a:ext cx="1255713" cy="444500"/>
            </a:xfrm>
            <a:prstGeom prst="curvedConnector4">
              <a:avLst>
                <a:gd name="adj1" fmla="val -24398"/>
                <a:gd name="adj2" fmla="val -714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" name="Oval 4"/>
            <p:cNvSpPr>
              <a:spLocks noChangeArrowheads="1"/>
            </p:cNvSpPr>
            <p:nvPr/>
          </p:nvSpPr>
          <p:spPr bwMode="auto">
            <a:xfrm>
              <a:off x="1524000" y="2057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s0</a:t>
              </a:r>
            </a:p>
          </p:txBody>
        </p:sp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7620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s1</a:t>
              </a: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21336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s2</a:t>
              </a:r>
            </a:p>
          </p:txBody>
        </p:sp>
        <p:cxnSp>
          <p:nvCxnSpPr>
            <p:cNvPr id="21" name="AutoShape 9"/>
            <p:cNvCxnSpPr>
              <a:cxnSpLocks noChangeShapeType="1"/>
              <a:stCxn id="18" idx="3"/>
              <a:endCxn id="19" idx="0"/>
            </p:cNvCxnSpPr>
            <p:nvPr/>
          </p:nvCxnSpPr>
          <p:spPr bwMode="auto">
            <a:xfrm rot="5400000">
              <a:off x="1034280" y="2545205"/>
              <a:ext cx="611515" cy="546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" name="AutoShape 10"/>
            <p:cNvCxnSpPr>
              <a:cxnSpLocks noChangeShapeType="1"/>
              <a:stCxn id="18" idx="5"/>
              <a:endCxn id="20" idx="0"/>
            </p:cNvCxnSpPr>
            <p:nvPr/>
          </p:nvCxnSpPr>
          <p:spPr bwMode="auto">
            <a:xfrm rot="16200000" flipH="1">
              <a:off x="1935956" y="2621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9144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Oval 32"/>
            <p:cNvSpPr>
              <a:spLocks noChangeArrowheads="1"/>
            </p:cNvSpPr>
            <p:nvPr/>
          </p:nvSpPr>
          <p:spPr bwMode="auto">
            <a:xfrm>
              <a:off x="6340475" y="2438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q0</a:t>
              </a:r>
            </a:p>
          </p:txBody>
        </p:sp>
        <p:sp>
          <p:nvSpPr>
            <p:cNvPr id="25" name="Oval 33"/>
            <p:cNvSpPr>
              <a:spLocks noChangeArrowheads="1"/>
            </p:cNvSpPr>
            <p:nvPr/>
          </p:nvSpPr>
          <p:spPr bwMode="auto">
            <a:xfrm>
              <a:off x="5807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q1</a:t>
              </a:r>
            </a:p>
          </p:txBody>
        </p:sp>
        <p:sp>
          <p:nvSpPr>
            <p:cNvPr id="26" name="Oval 34"/>
            <p:cNvSpPr>
              <a:spLocks noChangeArrowheads="1"/>
            </p:cNvSpPr>
            <p:nvPr/>
          </p:nvSpPr>
          <p:spPr bwMode="auto">
            <a:xfrm>
              <a:off x="6950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q2</a:t>
              </a:r>
            </a:p>
          </p:txBody>
        </p:sp>
        <p:cxnSp>
          <p:nvCxnSpPr>
            <p:cNvPr id="27" name="AutoShape 35"/>
            <p:cNvCxnSpPr>
              <a:cxnSpLocks noChangeShapeType="1"/>
              <a:stCxn id="24" idx="3"/>
              <a:endCxn id="25" idx="0"/>
            </p:cNvCxnSpPr>
            <p:nvPr/>
          </p:nvCxnSpPr>
          <p:spPr bwMode="auto">
            <a:xfrm rot="5400000">
              <a:off x="5965031" y="3040857"/>
              <a:ext cx="611187" cy="3175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" name="AutoShape 36"/>
            <p:cNvCxnSpPr>
              <a:cxnSpLocks noChangeShapeType="1"/>
              <a:stCxn id="24" idx="5"/>
              <a:endCxn id="26" idx="0"/>
            </p:cNvCxnSpPr>
            <p:nvPr/>
          </p:nvCxnSpPr>
          <p:spPr bwMode="auto">
            <a:xfrm rot="16200000" flipH="1">
              <a:off x="6752431" y="3002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" name="AutoShape 41"/>
            <p:cNvCxnSpPr>
              <a:cxnSpLocks noChangeShapeType="1"/>
              <a:stCxn id="25" idx="3"/>
              <a:endCxn id="25" idx="1"/>
            </p:cNvCxnSpPr>
            <p:nvPr/>
          </p:nvCxnSpPr>
          <p:spPr bwMode="auto">
            <a:xfrm rot="5400000" flipH="1" flipV="1">
              <a:off x="5707856" y="3771107"/>
              <a:ext cx="377825" cy="1588"/>
            </a:xfrm>
            <a:prstGeom prst="curvedConnector5">
              <a:avLst>
                <a:gd name="adj1" fmla="val -81093"/>
                <a:gd name="adj2" fmla="val -2750000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0" name="AutoShape 42"/>
            <p:cNvCxnSpPr>
              <a:cxnSpLocks noChangeShapeType="1"/>
              <a:stCxn id="26" idx="5"/>
              <a:endCxn id="26" idx="7"/>
            </p:cNvCxnSpPr>
            <p:nvPr/>
          </p:nvCxnSpPr>
          <p:spPr bwMode="auto">
            <a:xfrm rot="5400000" flipH="1" flipV="1">
              <a:off x="7282656" y="3771107"/>
              <a:ext cx="377825" cy="1588"/>
            </a:xfrm>
            <a:prstGeom prst="curvedConnector5">
              <a:avLst>
                <a:gd name="adj1" fmla="val -81093"/>
                <a:gd name="adj2" fmla="val 2479999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1" name="AutoShape 43"/>
            <p:cNvCxnSpPr>
              <a:cxnSpLocks noChangeShapeType="1"/>
              <a:stCxn id="25" idx="5"/>
              <a:endCxn id="26" idx="1"/>
            </p:cNvCxnSpPr>
            <p:nvPr/>
          </p:nvCxnSpPr>
          <p:spPr bwMode="auto">
            <a:xfrm rot="5400000" flipH="1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0264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44"/>
            <p:cNvCxnSpPr>
              <a:cxnSpLocks noChangeShapeType="1"/>
              <a:stCxn id="26" idx="3"/>
              <a:endCxn id="25" idx="7"/>
            </p:cNvCxnSpPr>
            <p:nvPr/>
          </p:nvCxnSpPr>
          <p:spPr bwMode="auto">
            <a:xfrm rot="16200000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6741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22098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2057400" y="449455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1676400" y="339927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1232208" y="336704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-306259" y="37338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990600" y="5029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3505200" y="36576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26670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5793680" y="275869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6856760" y="277293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8001000" y="3505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48006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67056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D6B33D-F4BA-4140-B5B3-2203893934B9}" type="slidenum">
              <a:rPr lang="en-US"/>
              <a:pPr/>
              <a:t>18</a:t>
            </a:fld>
            <a:endParaRPr lang="en-US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Recall FSM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191000"/>
            <a:ext cx="7772400" cy="2133600"/>
          </a:xfrm>
        </p:spPr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Maybe right is specification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AF(s1)=q1, AF(s3)=q1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AF(s2)=q2, AF(s4)=q2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AF(s0)=q0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2" name="Group 6"/>
          <p:cNvGrpSpPr/>
          <p:nvPr/>
        </p:nvGrpSpPr>
        <p:grpSpPr>
          <a:xfrm>
            <a:off x="0" y="685800"/>
            <a:ext cx="8919776" cy="3433465"/>
            <a:chOff x="-306259" y="2057400"/>
            <a:chExt cx="8919776" cy="3433465"/>
          </a:xfrm>
        </p:grpSpPr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4572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s3</a:t>
              </a:r>
            </a:p>
          </p:txBody>
        </p:sp>
        <p:sp>
          <p:nvSpPr>
            <p:cNvPr id="9" name="Oval 8"/>
            <p:cNvSpPr>
              <a:spLocks noChangeArrowheads="1"/>
            </p:cNvSpPr>
            <p:nvPr/>
          </p:nvSpPr>
          <p:spPr bwMode="auto">
            <a:xfrm>
              <a:off x="2667000" y="41910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s4</a:t>
              </a:r>
            </a:p>
          </p:txBody>
        </p:sp>
        <p:cxnSp>
          <p:nvCxnSpPr>
            <p:cNvPr id="10" name="AutoShape 11"/>
            <p:cNvCxnSpPr>
              <a:cxnSpLocks noChangeShapeType="1"/>
              <a:stCxn id="19" idx="3"/>
              <a:endCxn id="8" idx="0"/>
            </p:cNvCxnSpPr>
            <p:nvPr/>
          </p:nvCxnSpPr>
          <p:spPr bwMode="auto">
            <a:xfrm rot="5400000">
              <a:off x="500880" y="3840605"/>
              <a:ext cx="611515" cy="892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1" name="AutoShape 12"/>
            <p:cNvCxnSpPr>
              <a:cxnSpLocks noChangeShapeType="1"/>
              <a:stCxn id="19" idx="5"/>
              <a:endCxn id="9" idx="0"/>
            </p:cNvCxnSpPr>
            <p:nvPr/>
          </p:nvCxnSpPr>
          <p:spPr bwMode="auto">
            <a:xfrm rot="16200000" flipH="1">
              <a:off x="1821306" y="3040505"/>
              <a:ext cx="611515" cy="1689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2" name="AutoShape 13"/>
            <p:cNvCxnSpPr>
              <a:cxnSpLocks noChangeShapeType="1"/>
              <a:stCxn id="8" idx="5"/>
              <a:endCxn id="9" idx="1"/>
            </p:cNvCxnSpPr>
            <p:nvPr/>
          </p:nvCxnSpPr>
          <p:spPr bwMode="auto">
            <a:xfrm rot="5400000" flipH="1" flipV="1">
              <a:off x="1677987" y="3568701"/>
              <a:ext cx="377825" cy="1778000"/>
            </a:xfrm>
            <a:prstGeom prst="curvedConnector5">
              <a:avLst>
                <a:gd name="adj1" fmla="val -81093"/>
                <a:gd name="adj2" fmla="val 50000"/>
                <a:gd name="adj3" fmla="val 12478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3" name="AutoShape 14"/>
            <p:cNvCxnSpPr>
              <a:cxnSpLocks noChangeShapeType="1"/>
              <a:stCxn id="8" idx="2"/>
              <a:endCxn id="19" idx="2"/>
            </p:cNvCxnSpPr>
            <p:nvPr/>
          </p:nvCxnSpPr>
          <p:spPr bwMode="auto">
            <a:xfrm rot="10800000" flipH="1">
              <a:off x="457200" y="3390900"/>
              <a:ext cx="304800" cy="1066800"/>
            </a:xfrm>
            <a:prstGeom prst="curvedConnector3">
              <a:avLst>
                <a:gd name="adj1" fmla="val -75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4" name="AutoShape 15"/>
            <p:cNvCxnSpPr>
              <a:cxnSpLocks noChangeShapeType="1"/>
              <a:stCxn id="20" idx="3"/>
              <a:endCxn id="8" idx="7"/>
            </p:cNvCxnSpPr>
            <p:nvPr/>
          </p:nvCxnSpPr>
          <p:spPr bwMode="auto">
            <a:xfrm rot="5400000">
              <a:off x="1255712" y="3302001"/>
              <a:ext cx="688975" cy="12446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5" name="AutoShape 16"/>
            <p:cNvCxnSpPr>
              <a:cxnSpLocks noChangeShapeType="1"/>
              <a:stCxn id="20" idx="5"/>
              <a:endCxn id="9" idx="7"/>
            </p:cNvCxnSpPr>
            <p:nvPr/>
          </p:nvCxnSpPr>
          <p:spPr bwMode="auto">
            <a:xfrm rot="16200000" flipH="1">
              <a:off x="2576512" y="3657601"/>
              <a:ext cx="688975" cy="533400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6" name="AutoShape 17"/>
            <p:cNvCxnSpPr>
              <a:cxnSpLocks noChangeShapeType="1"/>
              <a:stCxn id="9" idx="3"/>
              <a:endCxn id="8" idx="6"/>
            </p:cNvCxnSpPr>
            <p:nvPr/>
          </p:nvCxnSpPr>
          <p:spPr bwMode="auto">
            <a:xfrm rot="16200000" flipV="1">
              <a:off x="1816893" y="3707607"/>
              <a:ext cx="188913" cy="1689100"/>
            </a:xfrm>
            <a:prstGeom prst="curvedConnector4">
              <a:avLst>
                <a:gd name="adj1" fmla="val -162185"/>
                <a:gd name="adj2" fmla="val 7029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17" name="AutoShape 18"/>
            <p:cNvCxnSpPr>
              <a:cxnSpLocks noChangeShapeType="1"/>
              <a:stCxn id="9" idx="5"/>
              <a:endCxn id="20" idx="6"/>
            </p:cNvCxnSpPr>
            <p:nvPr/>
          </p:nvCxnSpPr>
          <p:spPr bwMode="auto">
            <a:xfrm rot="16200000" flipV="1">
              <a:off x="2337593" y="3796507"/>
              <a:ext cx="1255713" cy="444500"/>
            </a:xfrm>
            <a:prstGeom prst="curvedConnector4">
              <a:avLst>
                <a:gd name="adj1" fmla="val -24398"/>
                <a:gd name="adj2" fmla="val -7143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18" name="Oval 4"/>
            <p:cNvSpPr>
              <a:spLocks noChangeArrowheads="1"/>
            </p:cNvSpPr>
            <p:nvPr/>
          </p:nvSpPr>
          <p:spPr bwMode="auto">
            <a:xfrm>
              <a:off x="1524000" y="2057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s0</a:t>
              </a:r>
            </a:p>
          </p:txBody>
        </p:sp>
        <p:sp>
          <p:nvSpPr>
            <p:cNvPr id="19" name="Oval 5"/>
            <p:cNvSpPr>
              <a:spLocks noChangeArrowheads="1"/>
            </p:cNvSpPr>
            <p:nvPr/>
          </p:nvSpPr>
          <p:spPr bwMode="auto">
            <a:xfrm>
              <a:off x="7620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s1</a:t>
              </a:r>
            </a:p>
          </p:txBody>
        </p:sp>
        <p:sp>
          <p:nvSpPr>
            <p:cNvPr id="20" name="Oval 7"/>
            <p:cNvSpPr>
              <a:spLocks noChangeArrowheads="1"/>
            </p:cNvSpPr>
            <p:nvPr/>
          </p:nvSpPr>
          <p:spPr bwMode="auto">
            <a:xfrm>
              <a:off x="2133600" y="3124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s2</a:t>
              </a:r>
            </a:p>
          </p:txBody>
        </p:sp>
        <p:cxnSp>
          <p:nvCxnSpPr>
            <p:cNvPr id="21" name="AutoShape 9"/>
            <p:cNvCxnSpPr>
              <a:cxnSpLocks noChangeShapeType="1"/>
              <a:stCxn id="18" idx="3"/>
              <a:endCxn id="19" idx="0"/>
            </p:cNvCxnSpPr>
            <p:nvPr/>
          </p:nvCxnSpPr>
          <p:spPr bwMode="auto">
            <a:xfrm rot="5400000">
              <a:off x="1034280" y="2545205"/>
              <a:ext cx="611515" cy="546474"/>
            </a:xfrm>
            <a:prstGeom prst="curved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2" name="AutoShape 10"/>
            <p:cNvCxnSpPr>
              <a:cxnSpLocks noChangeShapeType="1"/>
              <a:stCxn id="18" idx="5"/>
              <a:endCxn id="20" idx="0"/>
            </p:cNvCxnSpPr>
            <p:nvPr/>
          </p:nvCxnSpPr>
          <p:spPr bwMode="auto">
            <a:xfrm rot="16200000" flipH="1">
              <a:off x="1935956" y="2621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23" name="Text Box 20"/>
            <p:cNvSpPr txBox="1">
              <a:spLocks noChangeArrowheads="1"/>
            </p:cNvSpPr>
            <p:nvPr/>
          </p:nvSpPr>
          <p:spPr bwMode="auto">
            <a:xfrm>
              <a:off x="9144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24" name="Oval 32"/>
            <p:cNvSpPr>
              <a:spLocks noChangeArrowheads="1"/>
            </p:cNvSpPr>
            <p:nvPr/>
          </p:nvSpPr>
          <p:spPr bwMode="auto">
            <a:xfrm>
              <a:off x="6340475" y="24384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q0</a:t>
              </a:r>
            </a:p>
          </p:txBody>
        </p:sp>
        <p:sp>
          <p:nvSpPr>
            <p:cNvPr id="25" name="Oval 33"/>
            <p:cNvSpPr>
              <a:spLocks noChangeArrowheads="1"/>
            </p:cNvSpPr>
            <p:nvPr/>
          </p:nvSpPr>
          <p:spPr bwMode="auto">
            <a:xfrm>
              <a:off x="5807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q1</a:t>
              </a:r>
            </a:p>
          </p:txBody>
        </p:sp>
        <p:sp>
          <p:nvSpPr>
            <p:cNvPr id="26" name="Oval 34"/>
            <p:cNvSpPr>
              <a:spLocks noChangeArrowheads="1"/>
            </p:cNvSpPr>
            <p:nvPr/>
          </p:nvSpPr>
          <p:spPr bwMode="auto">
            <a:xfrm>
              <a:off x="6950075" y="3505200"/>
              <a:ext cx="609600" cy="533400"/>
            </a:xfrm>
            <a:prstGeom prst="ellipse">
              <a:avLst/>
            </a:prstGeom>
            <a:solidFill>
              <a:srgbClr val="66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/>
                <a:t>q2</a:t>
              </a:r>
            </a:p>
          </p:txBody>
        </p:sp>
        <p:cxnSp>
          <p:nvCxnSpPr>
            <p:cNvPr id="27" name="AutoShape 35"/>
            <p:cNvCxnSpPr>
              <a:cxnSpLocks noChangeShapeType="1"/>
              <a:stCxn id="24" idx="3"/>
              <a:endCxn id="25" idx="0"/>
            </p:cNvCxnSpPr>
            <p:nvPr/>
          </p:nvCxnSpPr>
          <p:spPr bwMode="auto">
            <a:xfrm rot="5400000">
              <a:off x="5965031" y="3040857"/>
              <a:ext cx="611187" cy="3175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8" name="AutoShape 36"/>
            <p:cNvCxnSpPr>
              <a:cxnSpLocks noChangeShapeType="1"/>
              <a:stCxn id="24" idx="5"/>
              <a:endCxn id="26" idx="0"/>
            </p:cNvCxnSpPr>
            <p:nvPr/>
          </p:nvCxnSpPr>
          <p:spPr bwMode="auto">
            <a:xfrm rot="16200000" flipH="1">
              <a:off x="6752431" y="3002757"/>
              <a:ext cx="611187" cy="393700"/>
            </a:xfrm>
            <a:prstGeom prst="curvedConnector3">
              <a:avLst>
                <a:gd name="adj1" fmla="val 56366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29" name="AutoShape 41"/>
            <p:cNvCxnSpPr>
              <a:cxnSpLocks noChangeShapeType="1"/>
              <a:stCxn id="25" idx="3"/>
              <a:endCxn id="25" idx="1"/>
            </p:cNvCxnSpPr>
            <p:nvPr/>
          </p:nvCxnSpPr>
          <p:spPr bwMode="auto">
            <a:xfrm rot="5400000" flipH="1" flipV="1">
              <a:off x="5707856" y="3771107"/>
              <a:ext cx="377825" cy="1588"/>
            </a:xfrm>
            <a:prstGeom prst="curvedConnector5">
              <a:avLst>
                <a:gd name="adj1" fmla="val -81093"/>
                <a:gd name="adj2" fmla="val -2750000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0" name="AutoShape 42"/>
            <p:cNvCxnSpPr>
              <a:cxnSpLocks noChangeShapeType="1"/>
              <a:stCxn id="26" idx="5"/>
              <a:endCxn id="26" idx="7"/>
            </p:cNvCxnSpPr>
            <p:nvPr/>
          </p:nvCxnSpPr>
          <p:spPr bwMode="auto">
            <a:xfrm rot="5400000" flipH="1" flipV="1">
              <a:off x="7282656" y="3771107"/>
              <a:ext cx="377825" cy="1588"/>
            </a:xfrm>
            <a:prstGeom prst="curvedConnector5">
              <a:avLst>
                <a:gd name="adj1" fmla="val -81093"/>
                <a:gd name="adj2" fmla="val 24799995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1" name="AutoShape 43"/>
            <p:cNvCxnSpPr>
              <a:cxnSpLocks noChangeShapeType="1"/>
              <a:stCxn id="25" idx="5"/>
              <a:endCxn id="26" idx="1"/>
            </p:cNvCxnSpPr>
            <p:nvPr/>
          </p:nvCxnSpPr>
          <p:spPr bwMode="auto">
            <a:xfrm rot="5400000" flipH="1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0264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cxnSp>
          <p:nvCxnSpPr>
            <p:cNvPr id="32" name="AutoShape 44"/>
            <p:cNvCxnSpPr>
              <a:cxnSpLocks noChangeShapeType="1"/>
              <a:stCxn id="26" idx="3"/>
              <a:endCxn id="25" idx="7"/>
            </p:cNvCxnSpPr>
            <p:nvPr/>
          </p:nvCxnSpPr>
          <p:spPr bwMode="auto">
            <a:xfrm rot="16200000" flipV="1">
              <a:off x="6494462" y="3416301"/>
              <a:ext cx="377825" cy="711200"/>
            </a:xfrm>
            <a:prstGeom prst="curvedConnector5">
              <a:avLst>
                <a:gd name="adj1" fmla="val -81093"/>
                <a:gd name="adj2" fmla="val 66741"/>
                <a:gd name="adj3" fmla="val 181093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33" name="Text Box 20"/>
            <p:cNvSpPr txBox="1">
              <a:spLocks noChangeArrowheads="1"/>
            </p:cNvSpPr>
            <p:nvPr/>
          </p:nvSpPr>
          <p:spPr bwMode="auto">
            <a:xfrm>
              <a:off x="2209800" y="2438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34" name="Text Box 20"/>
            <p:cNvSpPr txBox="1">
              <a:spLocks noChangeArrowheads="1"/>
            </p:cNvSpPr>
            <p:nvPr/>
          </p:nvSpPr>
          <p:spPr bwMode="auto">
            <a:xfrm>
              <a:off x="3048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35" name="Text Box 20"/>
            <p:cNvSpPr txBox="1">
              <a:spLocks noChangeArrowheads="1"/>
            </p:cNvSpPr>
            <p:nvPr/>
          </p:nvSpPr>
          <p:spPr bwMode="auto">
            <a:xfrm>
              <a:off x="2057400" y="449455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36" name="Text Box 20"/>
            <p:cNvSpPr txBox="1">
              <a:spLocks noChangeArrowheads="1"/>
            </p:cNvSpPr>
            <p:nvPr/>
          </p:nvSpPr>
          <p:spPr bwMode="auto">
            <a:xfrm>
              <a:off x="1676400" y="339927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1232208" y="336704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38" name="Text Box 20"/>
            <p:cNvSpPr txBox="1">
              <a:spLocks noChangeArrowheads="1"/>
            </p:cNvSpPr>
            <p:nvPr/>
          </p:nvSpPr>
          <p:spPr bwMode="auto">
            <a:xfrm>
              <a:off x="-306259" y="37338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39" name="Text Box 20"/>
            <p:cNvSpPr txBox="1">
              <a:spLocks noChangeArrowheads="1"/>
            </p:cNvSpPr>
            <p:nvPr/>
          </p:nvSpPr>
          <p:spPr bwMode="auto">
            <a:xfrm>
              <a:off x="990600" y="5029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>
              <a:off x="3505200" y="36576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1" name="Text Box 20"/>
            <p:cNvSpPr txBox="1">
              <a:spLocks noChangeArrowheads="1"/>
            </p:cNvSpPr>
            <p:nvPr/>
          </p:nvSpPr>
          <p:spPr bwMode="auto">
            <a:xfrm>
              <a:off x="26670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2" name="Text Box 20"/>
            <p:cNvSpPr txBox="1">
              <a:spLocks noChangeArrowheads="1"/>
            </p:cNvSpPr>
            <p:nvPr/>
          </p:nvSpPr>
          <p:spPr bwMode="auto">
            <a:xfrm>
              <a:off x="5793680" y="275869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  <p:sp>
          <p:nvSpPr>
            <p:cNvPr id="43" name="Text Box 20"/>
            <p:cNvSpPr txBox="1">
              <a:spLocks noChangeArrowheads="1"/>
            </p:cNvSpPr>
            <p:nvPr/>
          </p:nvSpPr>
          <p:spPr bwMode="auto">
            <a:xfrm>
              <a:off x="6856760" y="277293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4" name="Text Box 20"/>
            <p:cNvSpPr txBox="1">
              <a:spLocks noChangeArrowheads="1"/>
            </p:cNvSpPr>
            <p:nvPr/>
          </p:nvSpPr>
          <p:spPr bwMode="auto">
            <a:xfrm>
              <a:off x="8001000" y="35052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1/1</a:t>
              </a:r>
              <a:endParaRPr lang="en-US" dirty="0">
                <a:latin typeface="+mn-lt"/>
              </a:endParaRPr>
            </a:p>
          </p:txBody>
        </p:sp>
        <p:sp>
          <p:nvSpPr>
            <p:cNvPr id="45" name="Text Box 20"/>
            <p:cNvSpPr txBox="1">
              <a:spLocks noChangeArrowheads="1"/>
            </p:cNvSpPr>
            <p:nvPr/>
          </p:nvSpPr>
          <p:spPr bwMode="auto">
            <a:xfrm>
              <a:off x="4800600" y="35814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0/1</a:t>
              </a:r>
              <a:endParaRPr lang="en-US" dirty="0">
                <a:latin typeface="+mn-lt"/>
              </a:endParaRPr>
            </a:p>
          </p:txBody>
        </p:sp>
        <p:sp>
          <p:nvSpPr>
            <p:cNvPr id="46" name="Text Box 20"/>
            <p:cNvSpPr txBox="1">
              <a:spLocks noChangeArrowheads="1"/>
            </p:cNvSpPr>
            <p:nvPr/>
          </p:nvSpPr>
          <p:spPr bwMode="auto">
            <a:xfrm>
              <a:off x="60960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1/0</a:t>
              </a:r>
              <a:endParaRPr lang="en-US" dirty="0">
                <a:latin typeface="+mn-lt"/>
              </a:endParaRPr>
            </a:p>
          </p:txBody>
        </p: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6705600" y="4191000"/>
              <a:ext cx="61251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dirty="0" smtClean="0">
                  <a:latin typeface="+mn-lt"/>
                </a:rPr>
                <a:t>0/0</a:t>
              </a:r>
              <a:endParaRPr lang="en-US" dirty="0">
                <a:latin typeface="+mn-lt"/>
              </a:endParaRPr>
            </a:p>
          </p:txBody>
        </p:sp>
      </p:grpSp>
      <p:grpSp>
        <p:nvGrpSpPr>
          <p:cNvPr id="48" name="Group 17"/>
          <p:cNvGrpSpPr>
            <a:grpSpLocks/>
          </p:cNvGrpSpPr>
          <p:nvPr/>
        </p:nvGrpSpPr>
        <p:grpSpPr bwMode="auto">
          <a:xfrm>
            <a:off x="6324600" y="4267200"/>
            <a:ext cx="2286000" cy="1447800"/>
            <a:chOff x="1200" y="3072"/>
            <a:chExt cx="1440" cy="912"/>
          </a:xfrm>
        </p:grpSpPr>
        <p:sp>
          <p:nvSpPr>
            <p:cNvPr id="49" name="Oval 4"/>
            <p:cNvSpPr>
              <a:spLocks noChangeArrowheads="1"/>
            </p:cNvSpPr>
            <p:nvPr/>
          </p:nvSpPr>
          <p:spPr bwMode="auto">
            <a:xfrm>
              <a:off x="144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Oval 5"/>
            <p:cNvSpPr>
              <a:spLocks noChangeArrowheads="1"/>
            </p:cNvSpPr>
            <p:nvPr/>
          </p:nvSpPr>
          <p:spPr bwMode="auto">
            <a:xfrm>
              <a:off x="2256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Oval 6"/>
            <p:cNvSpPr>
              <a:spLocks noChangeArrowheads="1"/>
            </p:cNvSpPr>
            <p:nvPr/>
          </p:nvSpPr>
          <p:spPr bwMode="auto">
            <a:xfrm>
              <a:off x="1440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Oval 8"/>
            <p:cNvSpPr>
              <a:spLocks noChangeArrowheads="1"/>
            </p:cNvSpPr>
            <p:nvPr/>
          </p:nvSpPr>
          <p:spPr bwMode="auto">
            <a:xfrm>
              <a:off x="2256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9"/>
            <p:cNvSpPr>
              <a:spLocks noChangeShapeType="1"/>
            </p:cNvSpPr>
            <p:nvPr/>
          </p:nvSpPr>
          <p:spPr bwMode="auto">
            <a:xfrm>
              <a:off x="1488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Line 10"/>
            <p:cNvSpPr>
              <a:spLocks noChangeShapeType="1"/>
            </p:cNvSpPr>
            <p:nvPr/>
          </p:nvSpPr>
          <p:spPr bwMode="auto">
            <a:xfrm>
              <a:off x="2304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11"/>
            <p:cNvSpPr>
              <a:spLocks noChangeShapeType="1"/>
            </p:cNvSpPr>
            <p:nvPr/>
          </p:nvSpPr>
          <p:spPr bwMode="auto">
            <a:xfrm>
              <a:off x="1536" y="374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Line 12"/>
            <p:cNvSpPr>
              <a:spLocks noChangeShapeType="1"/>
            </p:cNvSpPr>
            <p:nvPr/>
          </p:nvSpPr>
          <p:spPr bwMode="auto">
            <a:xfrm>
              <a:off x="1536" y="31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Text Box 13"/>
            <p:cNvSpPr txBox="1">
              <a:spLocks noChangeArrowheads="1"/>
            </p:cNvSpPr>
            <p:nvPr/>
          </p:nvSpPr>
          <p:spPr bwMode="auto">
            <a:xfrm>
              <a:off x="1776" y="307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58" name="Text Box 14"/>
            <p:cNvSpPr txBox="1">
              <a:spLocks noChangeArrowheads="1"/>
            </p:cNvSpPr>
            <p:nvPr/>
          </p:nvSpPr>
          <p:spPr bwMode="auto">
            <a:xfrm>
              <a:off x="1728" y="3696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59" name="Text Box 15"/>
            <p:cNvSpPr txBox="1">
              <a:spLocks noChangeArrowheads="1"/>
            </p:cNvSpPr>
            <p:nvPr/>
          </p:nvSpPr>
          <p:spPr bwMode="auto">
            <a:xfrm>
              <a:off x="2342" y="3242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Fs</a:t>
              </a:r>
            </a:p>
          </p:txBody>
        </p:sp>
        <p:sp>
          <p:nvSpPr>
            <p:cNvPr id="60" name="Text Box 16"/>
            <p:cNvSpPr txBox="1">
              <a:spLocks noChangeArrowheads="1"/>
            </p:cNvSpPr>
            <p:nvPr/>
          </p:nvSpPr>
          <p:spPr bwMode="auto">
            <a:xfrm>
              <a:off x="1200" y="3264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5AA63-6C94-E641-91D8-F8BEACDFAA9D}" type="slidenum">
              <a:rPr lang="en-US"/>
              <a:pPr/>
              <a:t>19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Familiar Example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Memory Systems</a:t>
            </a:r>
          </a:p>
          <a:p>
            <a:pPr lvl="1"/>
            <a:r>
              <a:rPr lang="en-US"/>
              <a:t>Specification:</a:t>
            </a:r>
          </a:p>
          <a:p>
            <a:pPr lvl="2"/>
            <a:r>
              <a:rPr lang="en-US"/>
              <a:t>W(A,D)</a:t>
            </a:r>
          </a:p>
          <a:p>
            <a:pPr lvl="2"/>
            <a:r>
              <a:rPr lang="en-US"/>
              <a:t>R(A)</a:t>
            </a:r>
            <a:r>
              <a:rPr lang="en-US">
                <a:sym typeface="Wingdings" charset="2"/>
              </a:rPr>
              <a:t></a:t>
            </a:r>
            <a:r>
              <a:rPr lang="en-US"/>
              <a:t>D from last D written to this address</a:t>
            </a:r>
          </a:p>
          <a:p>
            <a:pPr lvl="1"/>
            <a:r>
              <a:rPr lang="en-US"/>
              <a:t>Specification state: contents of memory</a:t>
            </a:r>
          </a:p>
          <a:p>
            <a:pPr lvl="1"/>
            <a:r>
              <a:rPr lang="en-US"/>
              <a:t>Implementation:</a:t>
            </a:r>
          </a:p>
          <a:p>
            <a:pPr lvl="2"/>
            <a:r>
              <a:rPr lang="en-US"/>
              <a:t>Multiple caches, VM, pipelined, Write Buffers…</a:t>
            </a:r>
          </a:p>
          <a:p>
            <a:pPr lvl="1"/>
            <a:r>
              <a:rPr lang="en-US"/>
              <a:t>Implementation state: much richer…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F314-7E7E-0747-881D-3708E780D792}" type="slidenum">
              <a:rPr lang="en-US"/>
              <a:pPr/>
              <a:t>2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Can we pipeline?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600200"/>
            <a:ext cx="5702300" cy="489361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DC991-3944-5B46-A368-CC13D6A49B62}" type="slidenum">
              <a:rPr lang="en-US"/>
              <a:pPr/>
              <a:t>20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AF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Maps from </a:t>
            </a:r>
          </a:p>
          <a:p>
            <a:pPr lvl="1"/>
            <a:r>
              <a:rPr lang="en-US"/>
              <a:t>State of caches/WB/etc.</a:t>
            </a:r>
          </a:p>
          <a:p>
            <a:r>
              <a:rPr lang="en-US"/>
              <a:t>To </a:t>
            </a:r>
          </a:p>
          <a:p>
            <a:pPr lvl="1"/>
            <a:r>
              <a:rPr lang="en-US"/>
              <a:t>Abstract state of memory</a:t>
            </a:r>
          </a:p>
          <a:p>
            <a:r>
              <a:rPr lang="en-US"/>
              <a:t>Guarantee AF(Fi(q,I))==Fs(AF(q),I)</a:t>
            </a:r>
          </a:p>
          <a:p>
            <a:pPr lvl="1"/>
            <a:r>
              <a:rPr lang="en-US"/>
              <a:t>Guarantee change to state always represents the correct thing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Memory: L1, </a:t>
            </a:r>
            <a:r>
              <a:rPr lang="en-US" dirty="0" err="1" smtClean="0"/>
              <a:t>writeback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Memory with L1 cache</a:t>
            </a:r>
          </a:p>
          <a:p>
            <a:pPr lvl="1"/>
            <a:r>
              <a:rPr lang="en-US" dirty="0" smtClean="0"/>
              <a:t>L1 cache is extra state</a:t>
            </a:r>
          </a:p>
          <a:p>
            <a:pPr lvl="2"/>
            <a:r>
              <a:rPr lang="en-US" dirty="0" smtClean="0"/>
              <a:t>Another L1.capacity words of data</a:t>
            </a:r>
          </a:p>
          <a:p>
            <a:pPr lvl="1"/>
            <a:r>
              <a:rPr lang="en-US" dirty="0" smtClean="0"/>
              <a:t>Check L1 cache first for data on read</a:t>
            </a:r>
          </a:p>
          <a:p>
            <a:pPr lvl="1"/>
            <a:r>
              <a:rPr lang="en-US" dirty="0" err="1" smtClean="0"/>
              <a:t>Miss</a:t>
            </a:r>
            <a:r>
              <a:rPr lang="en-US" dirty="0" err="1" smtClean="0">
                <a:sym typeface="Wingdings"/>
              </a:rPr>
              <a:t>load</a:t>
            </a:r>
            <a:r>
              <a:rPr lang="en-US" dirty="0" smtClean="0">
                <a:sym typeface="Wingdings"/>
              </a:rPr>
              <a:t> into cache</a:t>
            </a:r>
          </a:p>
          <a:p>
            <a:pPr lvl="1"/>
            <a:r>
              <a:rPr lang="en-US" dirty="0" smtClean="0">
                <a:sym typeface="Wingdings"/>
              </a:rPr>
              <a:t>Writes update mapping for address in L1</a:t>
            </a:r>
          </a:p>
          <a:p>
            <a:pPr lvl="1"/>
            <a:r>
              <a:rPr lang="en-US" dirty="0" smtClean="0">
                <a:sym typeface="Wingdings"/>
              </a:rPr>
              <a:t>When address evicted form L1</a:t>
            </a:r>
          </a:p>
          <a:p>
            <a:pPr lvl="2"/>
            <a:r>
              <a:rPr lang="en-US" dirty="0" smtClean="0">
                <a:sym typeface="Wingdings"/>
              </a:rPr>
              <a:t>write-back to main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Memory: L1, </a:t>
            </a:r>
            <a:r>
              <a:rPr lang="en-US" dirty="0" err="1" smtClean="0"/>
              <a:t>writeback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Specification State: </a:t>
            </a:r>
          </a:p>
          <a:p>
            <a:pPr lvl="1"/>
            <a:r>
              <a:rPr lang="en-US" dirty="0" smtClean="0">
                <a:sym typeface="Wingdings"/>
              </a:rPr>
              <a:t>one memory with </a:t>
            </a:r>
            <a:r>
              <a:rPr lang="en-US" dirty="0" err="1" smtClean="0">
                <a:sym typeface="Wingdings"/>
              </a:rPr>
              <a:t>addr:data</a:t>
            </a:r>
            <a:r>
              <a:rPr lang="en-US" dirty="0" smtClean="0">
                <a:sym typeface="Wingdings"/>
              </a:rPr>
              <a:t> mappings</a:t>
            </a:r>
          </a:p>
          <a:p>
            <a:pPr lvl="1"/>
            <a:r>
              <a:rPr lang="en-US" dirty="0" err="1" smtClean="0">
                <a:sym typeface="Wingdings"/>
              </a:rPr>
              <a:t>M(a</a:t>
            </a:r>
            <a:r>
              <a:rPr lang="en-US" dirty="0" smtClean="0">
                <a:sym typeface="Wingdings"/>
              </a:rPr>
              <a:t>) = </a:t>
            </a:r>
            <a:r>
              <a:rPr lang="en-US" dirty="0" err="1" smtClean="0">
                <a:sym typeface="Wingdings"/>
              </a:rPr>
              <a:t>MM[a</a:t>
            </a:r>
            <a:r>
              <a:rPr lang="en-US" dirty="0" smtClean="0">
                <a:sym typeface="Wingdings"/>
              </a:rPr>
              <a:t>]</a:t>
            </a:r>
          </a:p>
          <a:p>
            <a:r>
              <a:rPr lang="en-US" dirty="0" smtClean="0">
                <a:sym typeface="Wingdings"/>
              </a:rPr>
              <a:t>L1 </a:t>
            </a:r>
            <a:r>
              <a:rPr lang="en-US" dirty="0" err="1" smtClean="0">
                <a:sym typeface="Wingdings"/>
              </a:rPr>
              <a:t>writeback</a:t>
            </a:r>
            <a:r>
              <a:rPr lang="en-US" dirty="0" smtClean="0">
                <a:sym typeface="Wingdings"/>
              </a:rPr>
              <a:t> cache implementation</a:t>
            </a:r>
          </a:p>
          <a:p>
            <a:pPr lvl="1"/>
            <a:r>
              <a:rPr lang="en-US" dirty="0" smtClean="0">
                <a:sym typeface="Wingdings"/>
              </a:rPr>
              <a:t>AF(L1+M): </a:t>
            </a:r>
            <a:r>
              <a:rPr lang="en-US" dirty="0" err="1" smtClean="0">
                <a:sym typeface="Wingdings"/>
              </a:rPr>
              <a:t>forall</a:t>
            </a:r>
            <a:r>
              <a:rPr lang="en-US" dirty="0" smtClean="0">
                <a:sym typeface="Wingdings"/>
              </a:rPr>
              <a:t> a</a:t>
            </a:r>
          </a:p>
          <a:p>
            <a:pPr lvl="2"/>
            <a:r>
              <a:rPr lang="en-US" sz="2800" dirty="0" smtClean="0">
                <a:sym typeface="Wingdings"/>
              </a:rPr>
              <a:t>If a in L1</a:t>
            </a:r>
          </a:p>
          <a:p>
            <a:pPr lvl="2"/>
            <a:r>
              <a:rPr lang="en-US" sz="2800" dirty="0" smtClean="0">
                <a:sym typeface="Wingdings"/>
              </a:rPr>
              <a:t>    </a:t>
            </a:r>
            <a:r>
              <a:rPr lang="en-US" sz="2800" dirty="0" err="1" smtClean="0">
                <a:sym typeface="Wingdings"/>
              </a:rPr>
              <a:t>M(a</a:t>
            </a:r>
            <a:r>
              <a:rPr lang="en-US" sz="2800" dirty="0" smtClean="0">
                <a:sym typeface="Wingdings"/>
              </a:rPr>
              <a:t>)=L1[a]</a:t>
            </a:r>
          </a:p>
          <a:p>
            <a:pPr lvl="2"/>
            <a:r>
              <a:rPr lang="en-US" sz="2800" dirty="0" smtClean="0">
                <a:sym typeface="Wingdings"/>
              </a:rPr>
              <a:t> else </a:t>
            </a:r>
          </a:p>
          <a:p>
            <a:pPr lvl="2"/>
            <a:r>
              <a:rPr lang="en-US" sz="2800" dirty="0" smtClean="0">
                <a:sym typeface="Wingdings"/>
              </a:rPr>
              <a:t>    </a:t>
            </a:r>
            <a:r>
              <a:rPr lang="en-US" sz="2800" dirty="0" err="1" smtClean="0">
                <a:sym typeface="Wingdings"/>
              </a:rPr>
              <a:t>M(a</a:t>
            </a:r>
            <a:r>
              <a:rPr lang="en-US" sz="2800" dirty="0" smtClean="0">
                <a:sym typeface="Wingdings"/>
              </a:rPr>
              <a:t>)=</a:t>
            </a:r>
            <a:r>
              <a:rPr lang="en-US" sz="2800" dirty="0" err="1" smtClean="0">
                <a:sym typeface="Wingdings"/>
              </a:rPr>
              <a:t>MM[a</a:t>
            </a:r>
            <a:r>
              <a:rPr lang="en-US" sz="2800" dirty="0" smtClean="0">
                <a:sym typeface="Wingdings"/>
              </a:rPr>
              <a:t>]</a:t>
            </a:r>
            <a:endParaRPr lang="en-US" dirty="0" smtClean="0">
              <a:sym typeface="Wingding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400800" y="4648200"/>
            <a:ext cx="2286000" cy="1447800"/>
            <a:chOff x="1200" y="3072"/>
            <a:chExt cx="1440" cy="912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144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2256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440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2256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488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304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536" y="374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536" y="31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76" y="307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728" y="3696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342" y="3242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Fs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200" y="3264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Memory: L1, </a:t>
            </a:r>
            <a:r>
              <a:rPr lang="en-US" dirty="0" err="1" smtClean="0"/>
              <a:t>writeback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14800"/>
          </a:xfrm>
        </p:spPr>
        <p:txBody>
          <a:bodyPr/>
          <a:lstStyle/>
          <a:p>
            <a:r>
              <a:rPr lang="en-US" dirty="0" smtClean="0">
                <a:sym typeface="Wingdings"/>
              </a:rPr>
              <a:t>Specification State: </a:t>
            </a:r>
          </a:p>
          <a:p>
            <a:pPr lvl="1"/>
            <a:r>
              <a:rPr lang="en-US" dirty="0" smtClean="0">
                <a:sym typeface="Wingdings"/>
              </a:rPr>
              <a:t>one memory with </a:t>
            </a:r>
            <a:r>
              <a:rPr lang="en-US" dirty="0" err="1" smtClean="0">
                <a:sym typeface="Wingdings"/>
              </a:rPr>
              <a:t>addr:data</a:t>
            </a:r>
            <a:r>
              <a:rPr lang="en-US" dirty="0" smtClean="0">
                <a:sym typeface="Wingdings"/>
              </a:rPr>
              <a:t> mappings</a:t>
            </a:r>
          </a:p>
          <a:p>
            <a:pPr lvl="1"/>
            <a:r>
              <a:rPr lang="en-US" dirty="0" err="1" smtClean="0">
                <a:sym typeface="Wingdings"/>
              </a:rPr>
              <a:t>M(a</a:t>
            </a:r>
            <a:r>
              <a:rPr lang="en-US" dirty="0" smtClean="0">
                <a:sym typeface="Wingdings"/>
              </a:rPr>
              <a:t>) = </a:t>
            </a:r>
            <a:r>
              <a:rPr lang="en-US" dirty="0" err="1" smtClean="0">
                <a:sym typeface="Wingdings"/>
              </a:rPr>
              <a:t>MM[a</a:t>
            </a:r>
            <a:r>
              <a:rPr lang="en-US" dirty="0" smtClean="0">
                <a:sym typeface="Wingdings"/>
              </a:rPr>
              <a:t>]</a:t>
            </a:r>
          </a:p>
          <a:p>
            <a:r>
              <a:rPr lang="en-US" dirty="0" smtClean="0">
                <a:solidFill>
                  <a:srgbClr val="FF6600"/>
                </a:solidFill>
                <a:sym typeface="Wingdings"/>
              </a:rPr>
              <a:t>What are several (different) implementation states that map to same specification state?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  <a:sym typeface="Wingdings"/>
              </a:rPr>
              <a:t>Concrete: M(0x100C)=0xBEC1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6400800" y="4648200"/>
            <a:ext cx="2286000" cy="1447800"/>
            <a:chOff x="1200" y="3072"/>
            <a:chExt cx="1440" cy="912"/>
          </a:xfrm>
        </p:grpSpPr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1440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rrowheads="1"/>
            </p:cNvSpPr>
            <p:nvPr/>
          </p:nvSpPr>
          <p:spPr bwMode="auto">
            <a:xfrm>
              <a:off x="2256" y="3072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rrowheads="1"/>
            </p:cNvSpPr>
            <p:nvPr/>
          </p:nvSpPr>
          <p:spPr bwMode="auto">
            <a:xfrm>
              <a:off x="1440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2256" y="3696"/>
              <a:ext cx="96" cy="9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1488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>
              <a:off x="2304" y="3168"/>
              <a:ext cx="0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1536" y="3744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1536" y="312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1776" y="3072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728" y="3696"/>
              <a:ext cx="36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AF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2342" y="3242"/>
              <a:ext cx="29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Fs</a:t>
              </a: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1200" y="3264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Fi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25F37-0A02-5142-B533-6C1018CEB88F}" type="slidenum">
              <a:rPr lang="en-US"/>
              <a:pPr/>
              <a:t>24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Timing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For computer memory system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Cycle-by-cycle timing</a:t>
            </a:r>
            <a:r>
              <a:rPr lang="en-US" dirty="0" smtClean="0"/>
              <a:t> </a:t>
            </a:r>
            <a:r>
              <a:rPr lang="en-US" b="1" dirty="0" smtClean="0"/>
              <a:t>not </a:t>
            </a:r>
            <a:r>
              <a:rPr lang="en-US" dirty="0" smtClean="0"/>
              <a:t>part </a:t>
            </a:r>
            <a:r>
              <a:rPr lang="en-US" dirty="0"/>
              <a:t>of specification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Must abstract out</a:t>
            </a:r>
          </a:p>
          <a:p>
            <a:pPr>
              <a:lnSpc>
                <a:spcPct val="90000"/>
              </a:lnSpc>
            </a:pPr>
            <a:r>
              <a:rPr lang="en-US" dirty="0"/>
              <a:t>Solution: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Way of saying “no response”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Saying “skip this cycle”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Marking data presence 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(tagged data presence pattern</a:t>
            </a:r>
            <a:r>
              <a:rPr lang="en-US" dirty="0" smtClean="0"/>
              <a:t>)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Example: stall while fetch data into L1 cache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0394D-7A1A-2442-830D-A0099AD3B766}" type="slidenum">
              <a:rPr lang="en-US"/>
              <a:pPr/>
              <a:t>25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Filter to Abstract Timing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305800" cy="4114800"/>
          </a:xfrm>
        </p:spPr>
        <p:txBody>
          <a:bodyPr/>
          <a:lstStyle/>
          <a:p>
            <a:r>
              <a:rPr lang="en-US" dirty="0"/>
              <a:t>Filter input/output sequence</a:t>
            </a:r>
            <a:endParaRPr lang="en-US" dirty="0" smtClean="0"/>
          </a:p>
          <a:p>
            <a:r>
              <a:rPr lang="en-US" dirty="0" smtClean="0"/>
              <a:t>View computation as: </a:t>
            </a:r>
            <a:r>
              <a:rPr lang="en-US" dirty="0" err="1" smtClean="0"/>
              <a:t>Os</a:t>
            </a:r>
            <a:r>
              <a:rPr lang="en-US" dirty="0" err="1"/>
              <a:t>(in)</a:t>
            </a:r>
            <a:r>
              <a:rPr lang="en-US" dirty="0" err="1">
                <a:sym typeface="Wingdings" charset="2"/>
              </a:rPr>
              <a:t>out</a:t>
            </a:r>
            <a:endParaRPr lang="en-US" dirty="0">
              <a:sym typeface="Wingdings" charset="2"/>
            </a:endParaRPr>
          </a:p>
          <a:p>
            <a:r>
              <a:rPr lang="en-US" dirty="0" err="1">
                <a:sym typeface="Wingdings" charset="2"/>
              </a:rPr>
              <a:t>FilterStall(Impl</a:t>
            </a:r>
            <a:r>
              <a:rPr lang="en-US" baseline="-25000" dirty="0" err="1">
                <a:sym typeface="Wingdings" charset="2"/>
              </a:rPr>
              <a:t>in</a:t>
            </a:r>
            <a:r>
              <a:rPr lang="en-US" dirty="0">
                <a:sym typeface="Wingdings" charset="2"/>
              </a:rPr>
              <a:t>) = in</a:t>
            </a:r>
          </a:p>
          <a:p>
            <a:r>
              <a:rPr lang="en-US" dirty="0" err="1">
                <a:sym typeface="Wingdings" charset="2"/>
              </a:rPr>
              <a:t>FilterStall(Impl</a:t>
            </a:r>
            <a:r>
              <a:rPr lang="en-US" baseline="-25000" dirty="0" err="1">
                <a:sym typeface="Wingdings" charset="2"/>
              </a:rPr>
              <a:t>out</a:t>
            </a:r>
            <a:r>
              <a:rPr lang="en-US" dirty="0">
                <a:sym typeface="Wingdings" charset="2"/>
              </a:rPr>
              <a:t>) = out</a:t>
            </a:r>
          </a:p>
          <a:p>
            <a:r>
              <a:rPr lang="en-US" dirty="0" err="1">
                <a:sym typeface="Wingdings" charset="2"/>
              </a:rPr>
              <a:t>Forall</a:t>
            </a:r>
            <a:r>
              <a:rPr lang="en-US" dirty="0">
                <a:sym typeface="Wingdings" charset="2"/>
              </a:rPr>
              <a:t> sequences </a:t>
            </a:r>
            <a:r>
              <a:rPr lang="en-US" dirty="0" err="1">
                <a:sym typeface="Wingdings" charset="2"/>
              </a:rPr>
              <a:t>Impl</a:t>
            </a:r>
            <a:r>
              <a:rPr lang="en-US" baseline="-25000" dirty="0" err="1">
                <a:sym typeface="Wingdings" charset="2"/>
              </a:rPr>
              <a:t>in</a:t>
            </a:r>
            <a:endParaRPr lang="en-US" dirty="0">
              <a:sym typeface="Wingdings" charset="2"/>
            </a:endParaRPr>
          </a:p>
          <a:p>
            <a:pPr lvl="1"/>
            <a:r>
              <a:rPr lang="en-US" dirty="0" err="1"/>
              <a:t>FilterStall(Oi(Impl</a:t>
            </a:r>
            <a:r>
              <a:rPr lang="en-US" baseline="-25000" dirty="0" err="1"/>
              <a:t>in</a:t>
            </a:r>
            <a:r>
              <a:rPr lang="en-US" dirty="0"/>
              <a:t>)) = </a:t>
            </a:r>
            <a:r>
              <a:rPr lang="en-US" dirty="0" err="1"/>
              <a:t>Os(FilterStall(Impl</a:t>
            </a:r>
            <a:r>
              <a:rPr lang="en-US" baseline="-25000" dirty="0" err="1"/>
              <a:t>in</a:t>
            </a:r>
            <a:r>
              <a:rPr lang="en-US" dirty="0"/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Filter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Only one cache + main memory</a:t>
            </a:r>
          </a:p>
          <a:p>
            <a:r>
              <a:rPr lang="en-US" dirty="0" smtClean="0"/>
              <a:t>L1 answers in 1 cycle</a:t>
            </a:r>
          </a:p>
          <a:p>
            <a:r>
              <a:rPr lang="en-US" dirty="0" smtClean="0"/>
              <a:t>4 cycle delay </a:t>
            </a:r>
            <a:r>
              <a:rPr lang="en-US" dirty="0" smtClean="0"/>
              <a:t>to fetch from main memory into L1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858000" y="2438400"/>
            <a:ext cx="8382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23:  0x10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34: 0x73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781800" y="4038600"/>
            <a:ext cx="1828800" cy="2209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23:  0x10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24:  0x27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25:  0x7F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34: 0xF3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5400000">
            <a:off x="6591300" y="36195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rot="5400000" flipH="1" flipV="1">
            <a:off x="6972300" y="36195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rot="5400000">
            <a:off x="6667500" y="2095500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7048500" y="2095500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848600" y="2133600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cycle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7805623" y="3581400"/>
            <a:ext cx="118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cycles</a:t>
            </a:r>
            <a:endParaRPr lang="en-US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 flipH="1" flipV="1">
            <a:off x="7277894" y="2094706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 rot="16200000">
            <a:off x="6618943" y="1001058"/>
            <a:ext cx="78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Address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7131102" y="1001058"/>
            <a:ext cx="523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 rot="16200000">
            <a:off x="7369614" y="1012386"/>
            <a:ext cx="656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Valid?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</a:rPr>
              <a:t>Filter Example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4267200" cy="4114800"/>
          </a:xfrm>
        </p:spPr>
        <p:txBody>
          <a:bodyPr/>
          <a:lstStyle/>
          <a:p>
            <a:r>
              <a:rPr lang="en-US" dirty="0" smtClean="0"/>
              <a:t>Read Sequence:</a:t>
            </a:r>
          </a:p>
          <a:p>
            <a:pPr lvl="1"/>
            <a:r>
              <a:rPr lang="en-US" dirty="0" smtClean="0"/>
              <a:t>23 (request on cycle 0)</a:t>
            </a:r>
          </a:p>
          <a:p>
            <a:pPr lvl="1"/>
            <a:r>
              <a:rPr lang="en-US" dirty="0" smtClean="0"/>
              <a:t>24</a:t>
            </a:r>
          </a:p>
          <a:p>
            <a:pPr lvl="1"/>
            <a:r>
              <a:rPr lang="en-US" dirty="0" smtClean="0"/>
              <a:t>34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Cycle by cycle results?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105400" y="2209800"/>
            <a:ext cx="577953" cy="415498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0:  </a:t>
            </a:r>
          </a:p>
          <a:p>
            <a:r>
              <a:rPr lang="en-US" dirty="0" smtClean="0"/>
              <a:t>1:</a:t>
            </a:r>
          </a:p>
          <a:p>
            <a:r>
              <a:rPr lang="en-US" dirty="0" smtClean="0"/>
              <a:t>2:</a:t>
            </a:r>
          </a:p>
          <a:p>
            <a:r>
              <a:rPr lang="en-US" dirty="0" smtClean="0"/>
              <a:t>3:</a:t>
            </a:r>
          </a:p>
          <a:p>
            <a:r>
              <a:rPr lang="en-US" dirty="0" smtClean="0"/>
              <a:t>4:</a:t>
            </a:r>
          </a:p>
          <a:p>
            <a:r>
              <a:rPr lang="en-US" dirty="0" smtClean="0"/>
              <a:t>5:</a:t>
            </a:r>
          </a:p>
          <a:p>
            <a:r>
              <a:rPr lang="en-US" dirty="0" smtClean="0"/>
              <a:t>6:</a:t>
            </a:r>
          </a:p>
          <a:p>
            <a:r>
              <a:rPr lang="en-US" dirty="0" smtClean="0"/>
              <a:t>7:</a:t>
            </a:r>
          </a:p>
          <a:p>
            <a:r>
              <a:rPr lang="en-US" dirty="0" smtClean="0"/>
              <a:t>8:</a:t>
            </a:r>
          </a:p>
          <a:p>
            <a:r>
              <a:rPr lang="en-US" dirty="0" smtClean="0"/>
              <a:t>9:</a:t>
            </a:r>
          </a:p>
          <a:p>
            <a:r>
              <a:rPr lang="en-US" dirty="0" smtClean="0"/>
              <a:t>10: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6858000" y="2438400"/>
            <a:ext cx="838200" cy="762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23:  0x10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34: 0x73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6781800" y="4038600"/>
            <a:ext cx="1828800" cy="2209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23:  0x10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24:  0x27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25:  0x7F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34: 0xF3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 smtClean="0"/>
              <a:t>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rot="5400000">
            <a:off x="6591300" y="36195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rot="5400000" flipH="1" flipV="1">
            <a:off x="6972300" y="3619500"/>
            <a:ext cx="8382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6667500" y="2095500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7048500" y="2095500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7848600" y="2133600"/>
            <a:ext cx="10647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cycle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805623" y="3581400"/>
            <a:ext cx="118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cycles</a:t>
            </a:r>
            <a:endParaRPr lang="en-US" dirty="0"/>
          </a:p>
        </p:txBody>
      </p:sp>
      <p:cxnSp>
        <p:nvCxnSpPr>
          <p:cNvPr id="28" name="Straight Arrow Connector 27"/>
          <p:cNvCxnSpPr/>
          <p:nvPr/>
        </p:nvCxnSpPr>
        <p:spPr bwMode="auto">
          <a:xfrm rot="5400000" flipH="1" flipV="1">
            <a:off x="7277894" y="2094706"/>
            <a:ext cx="6858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 rot="16200000">
            <a:off x="6618943" y="1001058"/>
            <a:ext cx="785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Address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7131102" y="1001058"/>
            <a:ext cx="5235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Data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 rot="16200000">
            <a:off x="7369614" y="1012386"/>
            <a:ext cx="656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Valid?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C3B41-BDF0-B640-8689-55093D36376B}" type="slidenum">
              <a:rPr lang="en-US"/>
              <a:pPr/>
              <a:t>28</a:t>
            </a:fld>
            <a:endParaRPr lang="en-US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DLX Datapath</a:t>
            </a:r>
          </a:p>
        </p:txBody>
      </p:sp>
      <p:pic>
        <p:nvPicPr>
          <p:cNvPr id="38915" name="Picture 3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1600200"/>
            <a:ext cx="7772400" cy="4694238"/>
          </a:xfrm>
          <a:prstGeom prst="rect">
            <a:avLst/>
          </a:prstGeom>
          <a:noFill/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3400" y="6096000"/>
            <a:ext cx="7502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DLX unpipelined datapath from H&amp;P (Fig. 3.1 e2, A.17 e3)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CF571-BB2D-694E-BFA0-F45294457416}" type="slidenum">
              <a:rPr lang="en-US"/>
              <a:pPr/>
              <a:t>29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Processors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4419600"/>
          </a:xfrm>
        </p:spPr>
        <p:txBody>
          <a:bodyPr/>
          <a:lstStyle/>
          <a:p>
            <a:r>
              <a:rPr lang="en-US" dirty="0"/>
              <a:t>Pipeline is big difference between specification state and implementation state.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What is specification state?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14340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097338"/>
            <a:ext cx="4572000" cy="2760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BF314-7E7E-0747-881D-3708E780D792}" type="slidenum">
              <a:rPr lang="en-US"/>
              <a:pPr/>
              <a:t>3</a:t>
            </a:fld>
            <a:endParaRPr lang="en-US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500" y="431800"/>
            <a:ext cx="6985000" cy="5994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8BBAAA-EB8E-484A-AF86-A29B2043F77D}" type="slidenum">
              <a:rPr lang="en-US"/>
              <a:pPr/>
              <a:t>30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Revised Pipeline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7892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914400"/>
            <a:ext cx="8305800" cy="5191125"/>
          </a:xfrm>
          <a:prstGeom prst="rect">
            <a:avLst/>
          </a:prstGeom>
          <a:noFill/>
        </p:spPr>
      </p:pic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57200" y="6019800"/>
            <a:ext cx="7586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DLX repipelined datapath from H&amp;P (Fig. 3.22 e2, A.24 e3)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BC7C5-A7EB-2442-8B40-2449D390A1A9}" type="slidenum">
              <a:rPr lang="en-US"/>
              <a:pPr/>
              <a:t>31</a:t>
            </a:fld>
            <a:endParaRPr lang="en-US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772400" cy="1143000"/>
          </a:xfrm>
        </p:spPr>
        <p:txBody>
          <a:bodyPr/>
          <a:lstStyle/>
          <a:p>
            <a:pPr algn="l"/>
            <a:r>
              <a:rPr lang="en-US"/>
              <a:t>Processors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667000"/>
            <a:ext cx="7772400" cy="3962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Pipeline is big difference between specification state and implementation state.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Specification State</a:t>
            </a:r>
            <a:r>
              <a:rPr lang="en-US" sz="2800" dirty="0" smtClean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/>
              <a:t>PC, RF, Data Memory</a:t>
            </a:r>
          </a:p>
          <a:p>
            <a:pPr>
              <a:lnSpc>
                <a:spcPct val="80000"/>
              </a:lnSpc>
            </a:pPr>
            <a:r>
              <a:rPr lang="en-US" sz="2800" dirty="0" smtClean="0"/>
              <a:t>Implementation </a:t>
            </a:r>
            <a:r>
              <a:rPr lang="en-US" sz="2800" dirty="0"/>
              <a:t>State:</a:t>
            </a:r>
          </a:p>
          <a:p>
            <a:pPr lvl="1">
              <a:lnSpc>
                <a:spcPct val="80000"/>
              </a:lnSpc>
              <a:buFontTx/>
              <a:buChar char="+"/>
            </a:pPr>
            <a:r>
              <a:rPr lang="en-US" sz="2400" dirty="0"/>
              <a:t>Instruction in pipeline</a:t>
            </a:r>
          </a:p>
          <a:p>
            <a:pPr lvl="1">
              <a:lnSpc>
                <a:spcPct val="80000"/>
              </a:lnSpc>
              <a:buFontTx/>
              <a:buChar char="+"/>
            </a:pPr>
            <a:r>
              <a:rPr lang="en-US" sz="2400" dirty="0"/>
              <a:t>Lots of bits</a:t>
            </a:r>
          </a:p>
          <a:p>
            <a:pPr lvl="2">
              <a:lnSpc>
                <a:spcPct val="80000"/>
              </a:lnSpc>
              <a:buFont typeface="Wingdings" charset="2"/>
              <a:buChar char="§"/>
            </a:pPr>
            <a:r>
              <a:rPr lang="en-US" sz="2000" dirty="0"/>
              <a:t>Many more states</a:t>
            </a:r>
          </a:p>
          <a:p>
            <a:pPr lvl="2">
              <a:lnSpc>
                <a:spcPct val="80000"/>
              </a:lnSpc>
              <a:buFont typeface="Wingdings" charset="2"/>
              <a:buChar char="§"/>
            </a:pPr>
            <a:r>
              <a:rPr lang="en-US" sz="2000" dirty="0"/>
              <a:t>State-space explosion to track</a:t>
            </a:r>
          </a:p>
        </p:txBody>
      </p:sp>
      <p:pic>
        <p:nvPicPr>
          <p:cNvPr id="40964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0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71E8-9FA4-7943-9049-216E9050F027}" type="slidenum">
              <a:rPr lang="en-US"/>
              <a:pPr/>
              <a:t>32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609600"/>
            <a:ext cx="2895600" cy="1143000"/>
          </a:xfrm>
        </p:spPr>
        <p:txBody>
          <a:bodyPr/>
          <a:lstStyle/>
          <a:p>
            <a:r>
              <a:rPr lang="en-US"/>
              <a:t>Compare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40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0" cy="3451225"/>
          </a:xfrm>
          <a:prstGeom prst="rect">
            <a:avLst/>
          </a:prstGeom>
          <a:noFill/>
        </p:spPr>
      </p:pic>
      <p:pic>
        <p:nvPicPr>
          <p:cNvPr id="39941" name="Picture 5" descr="hp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286125"/>
            <a:ext cx="5715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to L1, </a:t>
            </a:r>
            <a:r>
              <a:rPr lang="en-US" dirty="0" err="1" smtClean="0"/>
              <a:t>writeback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main memory state relate to specification state after an L1 cache flush?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L1 cache flush = force </a:t>
            </a:r>
            <a:r>
              <a:rPr lang="en-US" dirty="0" err="1" smtClean="0">
                <a:solidFill>
                  <a:srgbClr val="FF6600"/>
                </a:solidFill>
              </a:rPr>
              <a:t>writeback</a:t>
            </a:r>
            <a:r>
              <a:rPr lang="en-US" dirty="0" smtClean="0">
                <a:solidFill>
                  <a:srgbClr val="FF6600"/>
                </a:solidFill>
              </a:rPr>
              <a:t> on all entries of L1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4B71E8-9FA4-7943-9049-216E9050F027}" type="slidenum">
              <a:rPr lang="en-US"/>
              <a:pPr/>
              <a:t>34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562600" y="609600"/>
            <a:ext cx="2895600" cy="1143000"/>
          </a:xfrm>
        </p:spPr>
        <p:txBody>
          <a:bodyPr/>
          <a:lstStyle/>
          <a:p>
            <a:r>
              <a:rPr lang="en-US"/>
              <a:t>Compare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429000"/>
            <a:ext cx="2743200" cy="2667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6600"/>
                </a:solidFill>
              </a:rPr>
              <a:t>How make the shared state the same?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39940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5715000" cy="3451225"/>
          </a:xfrm>
          <a:prstGeom prst="rect">
            <a:avLst/>
          </a:prstGeom>
          <a:noFill/>
        </p:spPr>
      </p:pic>
      <p:pic>
        <p:nvPicPr>
          <p:cNvPr id="39941" name="Picture 5" descr="hp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3286125"/>
            <a:ext cx="5715000" cy="3571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9255-2DCF-C948-82E0-D8FA436BD768}" type="slidenum">
              <a:rPr lang="en-US"/>
              <a:pPr/>
              <a:t>35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Observation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7772400" cy="4114800"/>
          </a:xfrm>
        </p:spPr>
        <p:txBody>
          <a:bodyPr/>
          <a:lstStyle/>
          <a:p>
            <a:r>
              <a:rPr lang="en-US" dirty="0"/>
              <a:t>After flushing pipeline,</a:t>
            </a:r>
          </a:p>
          <a:p>
            <a:pPr lvl="1"/>
            <a:r>
              <a:rPr lang="en-US" dirty="0"/>
              <a:t>Reduce implementation state to specification </a:t>
            </a:r>
            <a:r>
              <a:rPr lang="en-US" dirty="0" smtClean="0"/>
              <a:t>state (RF, PC, Data </a:t>
            </a:r>
            <a:r>
              <a:rPr lang="en-US" dirty="0" err="1" smtClean="0"/>
              <a:t>Mem</a:t>
            </a:r>
            <a:r>
              <a:rPr lang="en-US" dirty="0" smtClean="0"/>
              <a:t>)</a:t>
            </a:r>
          </a:p>
          <a:p>
            <a:r>
              <a:rPr lang="en-US" dirty="0"/>
              <a:t>Can flush pipeline with series of </a:t>
            </a:r>
            <a:r>
              <a:rPr lang="en-US" dirty="0" err="1" smtClean="0"/>
              <a:t>NOOPs</a:t>
            </a:r>
            <a:r>
              <a:rPr lang="en-US" dirty="0" smtClean="0"/>
              <a:t> </a:t>
            </a:r>
            <a:r>
              <a:rPr lang="en-US" dirty="0"/>
              <a:t>or stall </a:t>
            </a:r>
            <a:r>
              <a:rPr lang="en-US" dirty="0" smtClean="0"/>
              <a:t>cycles</a:t>
            </a:r>
          </a:p>
          <a:p>
            <a:r>
              <a:rPr lang="en-US" dirty="0" smtClean="0"/>
              <a:t>NOOP “No Operation”</a:t>
            </a:r>
          </a:p>
          <a:p>
            <a:pPr lvl="1"/>
            <a:r>
              <a:rPr lang="en-US" dirty="0" smtClean="0"/>
              <a:t>An instruction that </a:t>
            </a:r>
            <a:br>
              <a:rPr lang="en-US" dirty="0" smtClean="0"/>
            </a:br>
            <a:r>
              <a:rPr lang="en-US" dirty="0" smtClean="0"/>
              <a:t>does not change </a:t>
            </a:r>
            <a:br>
              <a:rPr lang="en-US" dirty="0" smtClean="0"/>
            </a:br>
            <a:r>
              <a:rPr lang="en-US" dirty="0" smtClean="0"/>
              <a:t>any state</a:t>
            </a:r>
          </a:p>
          <a:p>
            <a:pPr lvl="1"/>
            <a:r>
              <a:rPr lang="en-US" dirty="0" smtClean="0"/>
              <a:t>(except the PC)</a:t>
            </a:r>
            <a:endParaRPr lang="en-US" dirty="0"/>
          </a:p>
        </p:txBody>
      </p:sp>
      <p:pic>
        <p:nvPicPr>
          <p:cNvPr id="15364" name="Picture 4" descr="hp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4000500"/>
            <a:ext cx="45720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A9A75-DC66-E44E-A6CE-3059F940E55A}" type="slidenum">
              <a:rPr lang="en-US"/>
              <a:pPr/>
              <a:t>36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Pipelined Processor Correctness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848600" cy="4419600"/>
          </a:xfrm>
        </p:spPr>
        <p:txBody>
          <a:bodyPr/>
          <a:lstStyle/>
          <a:p>
            <a:r>
              <a:rPr lang="en-US" sz="2800" dirty="0" err="1"/>
              <a:t>w</a:t>
            </a:r>
            <a:r>
              <a:rPr lang="en-US" sz="2800" dirty="0"/>
              <a:t> = input sequence</a:t>
            </a:r>
          </a:p>
          <a:p>
            <a:r>
              <a:rPr lang="en-US" sz="2800" dirty="0" err="1"/>
              <a:t>w</a:t>
            </a:r>
            <a:r>
              <a:rPr lang="en-US" sz="2800" baseline="-25000" dirty="0" err="1"/>
              <a:t>f</a:t>
            </a:r>
            <a:r>
              <a:rPr lang="en-US" sz="2800" dirty="0"/>
              <a:t> = flush sequence</a:t>
            </a:r>
          </a:p>
          <a:p>
            <a:pPr lvl="1"/>
            <a:r>
              <a:rPr lang="en-US" sz="2400" dirty="0"/>
              <a:t>Enough </a:t>
            </a:r>
            <a:r>
              <a:rPr lang="en-US" sz="2400" dirty="0" err="1" smtClean="0"/>
              <a:t>NOOPs</a:t>
            </a:r>
            <a:r>
              <a:rPr lang="en-US" sz="2400" dirty="0" smtClean="0"/>
              <a:t> </a:t>
            </a:r>
            <a:r>
              <a:rPr lang="en-US" sz="2400" dirty="0"/>
              <a:t>to flush pipeline state </a:t>
            </a:r>
          </a:p>
          <a:p>
            <a:r>
              <a:rPr lang="en-US" sz="2800" dirty="0" err="1"/>
              <a:t>Forall</a:t>
            </a:r>
            <a:r>
              <a:rPr lang="en-US" sz="2800" dirty="0"/>
              <a:t> states </a:t>
            </a:r>
            <a:r>
              <a:rPr lang="en-US" sz="2800" dirty="0" err="1"/>
              <a:t>q</a:t>
            </a:r>
            <a:r>
              <a:rPr lang="en-US" sz="2800" dirty="0"/>
              <a:t> and prefix </a:t>
            </a:r>
            <a:r>
              <a:rPr lang="en-US" sz="2800" dirty="0" err="1"/>
              <a:t>w</a:t>
            </a:r>
            <a:endParaRPr lang="en-US" sz="2800" dirty="0"/>
          </a:p>
          <a:p>
            <a:pPr lvl="1"/>
            <a:r>
              <a:rPr lang="en-US" sz="2400" dirty="0" err="1"/>
              <a:t>Fi(q,w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baseline="-25000" dirty="0" err="1"/>
              <a:t>f</a:t>
            </a:r>
            <a:r>
              <a:rPr lang="en-US" sz="2400" dirty="0" err="1"/>
              <a:t>)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 err="1"/>
              <a:t>Fs(q,w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baseline="-25000" dirty="0" err="1"/>
              <a:t>f</a:t>
            </a:r>
            <a:r>
              <a:rPr lang="en-US" sz="2400" dirty="0"/>
              <a:t>)</a:t>
            </a:r>
          </a:p>
          <a:p>
            <a:pPr lvl="1"/>
            <a:r>
              <a:rPr lang="en-US" sz="2400" dirty="0" err="1"/>
              <a:t>Fi(q,w</a:t>
            </a:r>
            <a:r>
              <a:rPr lang="en-US" sz="2400" dirty="0"/>
              <a:t> </a:t>
            </a:r>
            <a:r>
              <a:rPr lang="en-US" sz="2400" dirty="0" err="1"/>
              <a:t>w</a:t>
            </a:r>
            <a:r>
              <a:rPr lang="en-US" sz="2400" baseline="-25000" dirty="0" err="1"/>
              <a:t>f</a:t>
            </a:r>
            <a:r>
              <a:rPr lang="en-US" sz="2400" dirty="0" err="1"/>
              <a:t>)</a:t>
            </a:r>
            <a:r>
              <a:rPr lang="en-US" sz="2400" dirty="0" err="1">
                <a:sym typeface="Wingdings" charset="2"/>
              </a:rPr>
              <a:t></a:t>
            </a:r>
            <a:r>
              <a:rPr lang="en-US" sz="2400" dirty="0" err="1"/>
              <a:t>Fs(q,w</a:t>
            </a:r>
            <a:r>
              <a:rPr lang="en-US" sz="2400" dirty="0"/>
              <a:t>)</a:t>
            </a:r>
          </a:p>
          <a:p>
            <a:r>
              <a:rPr lang="en-US" sz="2800" dirty="0"/>
              <a:t>FSM observation</a:t>
            </a:r>
          </a:p>
          <a:p>
            <a:pPr lvl="1"/>
            <a:r>
              <a:rPr lang="en-US" sz="2400" dirty="0"/>
              <a:t>Finite state in pipeline</a:t>
            </a:r>
          </a:p>
          <a:p>
            <a:pPr lvl="1"/>
            <a:r>
              <a:rPr lang="en-US" sz="2400" dirty="0"/>
              <a:t>only need to consider finite </a:t>
            </a:r>
            <a:r>
              <a:rPr lang="en-US" sz="2400" dirty="0" err="1"/>
              <a:t>w</a:t>
            </a:r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8FDA5-F758-AC4A-8DA2-322E67D7A0B5}" type="slidenum">
              <a:rPr lang="en-US"/>
              <a:pPr/>
              <a:t>37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Pipeline Correspondence</a:t>
            </a:r>
          </a:p>
        </p:txBody>
      </p:sp>
      <p:pic>
        <p:nvPicPr>
          <p:cNvPr id="17412" name="Picture 4" descr="bd_fig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2362200"/>
            <a:ext cx="8321675" cy="2903538"/>
          </a:xfrm>
          <a:prstGeom prst="rect">
            <a:avLst/>
          </a:prstGeom>
          <a:noFill/>
        </p:spPr>
      </p:pic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669925" y="5603875"/>
            <a:ext cx="2979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[Burch+Dill, CAV’94]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01A08-9473-904D-A2DA-AF6BA8D031E2}" type="slidenum">
              <a:rPr lang="en-US"/>
              <a:pPr/>
              <a:t>38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Equivalence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have a logical condition for equivalence</a:t>
            </a:r>
          </a:p>
          <a:p>
            <a:r>
              <a:rPr lang="en-US" dirty="0"/>
              <a:t>Need to show that it</a:t>
            </a:r>
            <a:r>
              <a:rPr lang="en-US" dirty="0" smtClean="0"/>
              <a:t> always holds</a:t>
            </a:r>
            <a:endParaRPr lang="en-US" dirty="0"/>
          </a:p>
          <a:p>
            <a:pPr lvl="1"/>
            <a:r>
              <a:rPr lang="en-US" dirty="0"/>
              <a:t>Is a Tautology</a:t>
            </a:r>
          </a:p>
          <a:p>
            <a:r>
              <a:rPr lang="en-US" dirty="0"/>
              <a:t>Or find a counter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3FA2-FB7B-2B48-81BD-C6CBBB47662B}" type="slidenum">
              <a:rPr lang="en-US"/>
              <a:pPr/>
              <a:t>39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Ideas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Extract Transition Function</a:t>
            </a:r>
          </a:p>
          <a:p>
            <a:r>
              <a:rPr lang="en-US"/>
              <a:t>Segregate datapath</a:t>
            </a:r>
          </a:p>
          <a:p>
            <a:r>
              <a:rPr lang="en-US"/>
              <a:t>Symbolic simulation on variables</a:t>
            </a:r>
          </a:p>
          <a:p>
            <a:pPr lvl="1"/>
            <a:r>
              <a:rPr lang="en-US"/>
              <a:t>For q, w’s</a:t>
            </a:r>
          </a:p>
          <a:p>
            <a:r>
              <a:rPr lang="en-US"/>
              <a:t>Case splitting search</a:t>
            </a:r>
          </a:p>
          <a:p>
            <a:pPr lvl="1"/>
            <a:r>
              <a:rPr lang="en-US"/>
              <a:t>Generalization of SAT</a:t>
            </a:r>
          </a:p>
          <a:p>
            <a:pPr lvl="1"/>
            <a:r>
              <a:rPr lang="en-US"/>
              <a:t>Uses implication pruning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1907C-FD17-574B-94CC-4559D31E14F7}" type="slidenum">
              <a:rPr lang="en-US"/>
              <a:pPr/>
              <a:t>4</a:t>
            </a:fld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Pipelining: ALU</a:t>
            </a:r>
            <a:r>
              <a:rPr lang="en-US" dirty="0"/>
              <a:t>-RF Path</a:t>
            </a:r>
          </a:p>
        </p:txBody>
      </p:sp>
      <p:sp>
        <p:nvSpPr>
          <p:cNvPr id="9319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828800"/>
            <a:ext cx="3810000" cy="4343400"/>
          </a:xfrm>
        </p:spPr>
        <p:txBody>
          <a:bodyPr/>
          <a:lstStyle/>
          <a:p>
            <a:r>
              <a:rPr lang="en-US" dirty="0"/>
              <a:t>Only a problem when </a:t>
            </a:r>
            <a:r>
              <a:rPr lang="en-US" b="1" dirty="0"/>
              <a:t>next</a:t>
            </a:r>
            <a:r>
              <a:rPr lang="en-US" dirty="0"/>
              <a:t> instruction depends on value written by immediately previous instruction</a:t>
            </a:r>
          </a:p>
          <a:p>
            <a:r>
              <a:rPr lang="en-US" dirty="0"/>
              <a:t>ADD R3</a:t>
            </a:r>
            <a:r>
              <a:rPr lang="en-US" dirty="0">
                <a:sym typeface="Wingdings" charset="2"/>
              </a:rPr>
              <a:t>R1+R2</a:t>
            </a:r>
          </a:p>
          <a:p>
            <a:r>
              <a:rPr lang="en-US" dirty="0">
                <a:sym typeface="Wingdings" charset="2"/>
              </a:rPr>
              <a:t>ADD </a:t>
            </a:r>
            <a:r>
              <a:rPr lang="en-US" dirty="0">
                <a:solidFill>
                  <a:schemeClr val="accent2"/>
                </a:solidFill>
                <a:sym typeface="Wingdings" charset="2"/>
              </a:rPr>
              <a:t>R4</a:t>
            </a:r>
            <a:r>
              <a:rPr lang="en-US" dirty="0">
                <a:sym typeface="Wingdings" charset="2"/>
              </a:rPr>
              <a:t>R2+R4</a:t>
            </a:r>
          </a:p>
          <a:p>
            <a:r>
              <a:rPr lang="en-US" dirty="0">
                <a:sym typeface="Wingdings" charset="2"/>
              </a:rPr>
              <a:t>ADD R5</a:t>
            </a:r>
            <a:r>
              <a:rPr lang="en-US" dirty="0">
                <a:solidFill>
                  <a:schemeClr val="accent2"/>
                </a:solidFill>
                <a:sym typeface="Wingdings" charset="2"/>
              </a:rPr>
              <a:t>R4</a:t>
            </a:r>
            <a:r>
              <a:rPr lang="en-US" dirty="0">
                <a:sym typeface="Wingdings" charset="2"/>
              </a:rPr>
              <a:t>+R3</a:t>
            </a:r>
            <a:endParaRPr lang="en-US" dirty="0"/>
          </a:p>
        </p:txBody>
      </p:sp>
      <p:sp>
        <p:nvSpPr>
          <p:cNvPr id="93191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0822" y="2057400"/>
            <a:ext cx="4913178" cy="421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40FF6-C1C3-6249-B1E3-1F817376FD53}" type="slidenum">
              <a:rPr lang="en-US"/>
              <a:pPr/>
              <a:t>40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Extract Transition Function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From HDL</a:t>
            </a:r>
          </a:p>
          <a:p>
            <a:r>
              <a:rPr lang="en-US"/>
              <a:t>Similar to what we saw for FSMs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651AD-B867-024A-AF8A-D2567E6BBB0D}" type="slidenum">
              <a:rPr lang="en-US"/>
              <a:pPr/>
              <a:t>41</a:t>
            </a:fld>
            <a:endParaRPr lang="en-US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Segregate Datapath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Big state blowup is in size of datapath</a:t>
            </a:r>
          </a:p>
          <a:p>
            <a:pPr lvl="1"/>
            <a:r>
              <a:rPr lang="en-US"/>
              <a:t>Represent data symbolically/abstractly</a:t>
            </a:r>
          </a:p>
          <a:p>
            <a:pPr lvl="2"/>
            <a:r>
              <a:rPr lang="en-US"/>
              <a:t>Independent of bitwidth</a:t>
            </a:r>
          </a:p>
          <a:p>
            <a:pPr lvl="1"/>
            <a:r>
              <a:rPr lang="en-US" b="1">
                <a:solidFill>
                  <a:srgbClr val="FF0000"/>
                </a:solidFill>
              </a:rPr>
              <a:t>Not </a:t>
            </a:r>
            <a:r>
              <a:rPr lang="en-US">
                <a:solidFill>
                  <a:srgbClr val="FF0000"/>
                </a:solidFill>
              </a:rPr>
              <a:t>verify</a:t>
            </a:r>
            <a:r>
              <a:rPr lang="en-US"/>
              <a:t> datapath/ALU functions as part of this</a:t>
            </a:r>
          </a:p>
          <a:p>
            <a:pPr lvl="2"/>
            <a:r>
              <a:rPr lang="en-US"/>
              <a:t>Can verify ALU logic separately using combinational verification techniques</a:t>
            </a:r>
          </a:p>
          <a:p>
            <a:pPr lvl="2"/>
            <a:r>
              <a:rPr lang="en-US"/>
              <a:t>Abstract/uninterpreted functions for datapath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bldLvl="2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98971-CD0F-EC41-AFD6-CB4921772C8F}" type="slidenum">
              <a:rPr lang="en-US"/>
              <a:pPr/>
              <a:t>42</a:t>
            </a:fld>
            <a:endParaRPr 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Burch&amp;Dill Logic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Quantifier-free</a:t>
            </a:r>
          </a:p>
          <a:p>
            <a:r>
              <a:rPr lang="en-US"/>
              <a:t>Uninterpreted functions (datapath) </a:t>
            </a:r>
          </a:p>
          <a:p>
            <a:r>
              <a:rPr lang="en-US"/>
              <a:t>Predicates with</a:t>
            </a:r>
          </a:p>
          <a:p>
            <a:pPr lvl="1"/>
            <a:r>
              <a:rPr lang="en-US"/>
              <a:t>Equality</a:t>
            </a:r>
          </a:p>
          <a:p>
            <a:pPr lvl="1"/>
            <a:r>
              <a:rPr lang="en-US"/>
              <a:t>Propositional connectives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1C4FEA-65E7-684C-8882-0F41E89B84B5}" type="slidenum">
              <a:rPr lang="en-US"/>
              <a:pPr/>
              <a:t>43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B&amp;D Logic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Formula = </a:t>
            </a:r>
            <a:r>
              <a:rPr lang="en-US" b="1"/>
              <a:t>ite</a:t>
            </a:r>
            <a:r>
              <a:rPr lang="en-US"/>
              <a:t>(formula, formula, formula)</a:t>
            </a:r>
          </a:p>
          <a:p>
            <a:pPr lvl="1">
              <a:buFont typeface="Symbol" charset="2"/>
              <a:buChar char="½"/>
            </a:pPr>
            <a:r>
              <a:rPr lang="en-US"/>
              <a:t>(term=term)</a:t>
            </a:r>
          </a:p>
          <a:p>
            <a:pPr lvl="1">
              <a:buFont typeface="Symbol" charset="2"/>
              <a:buChar char="½"/>
            </a:pPr>
            <a:r>
              <a:rPr lang="en-US"/>
              <a:t>psym(term,…term)</a:t>
            </a:r>
          </a:p>
          <a:p>
            <a:pPr lvl="1">
              <a:buFont typeface="Symbol" charset="2"/>
              <a:buChar char="½"/>
            </a:pPr>
            <a:r>
              <a:rPr lang="en-US"/>
              <a:t>pvar | </a:t>
            </a:r>
            <a:r>
              <a:rPr lang="en-US" b="1"/>
              <a:t>true</a:t>
            </a:r>
            <a:r>
              <a:rPr lang="en-US"/>
              <a:t> | </a:t>
            </a:r>
            <a:r>
              <a:rPr lang="en-US" b="1"/>
              <a:t>false</a:t>
            </a:r>
          </a:p>
          <a:p>
            <a:r>
              <a:rPr lang="en-US"/>
              <a:t>Term =</a:t>
            </a:r>
            <a:r>
              <a:rPr lang="en-US" b="1"/>
              <a:t> ite(</a:t>
            </a:r>
            <a:r>
              <a:rPr lang="en-US"/>
              <a:t>formula,term,term)</a:t>
            </a:r>
          </a:p>
          <a:p>
            <a:pPr lvl="1">
              <a:buFont typeface="Symbol" charset="2"/>
              <a:buChar char="½"/>
            </a:pPr>
            <a:r>
              <a:rPr lang="en-US"/>
              <a:t>fsym(term,…term)</a:t>
            </a:r>
          </a:p>
          <a:p>
            <a:pPr lvl="1">
              <a:buFont typeface="Symbol" charset="2"/>
              <a:buChar char="½"/>
            </a:pPr>
            <a:r>
              <a:rPr lang="en-US"/>
              <a:t>tvar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FB255-B59E-6B4C-A09F-306E8AE54A32}" type="slidenum">
              <a:rPr lang="en-US"/>
              <a:pPr/>
              <a:t>44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Regfile:</a:t>
            </a:r>
          </a:p>
          <a:p>
            <a:pPr lvl="1">
              <a:lnSpc>
                <a:spcPct val="90000"/>
              </a:lnSpc>
            </a:pPr>
            <a:r>
              <a:rPr lang="en-US"/>
              <a:t>(ite stall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regfile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(write regfile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          dest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          (alu op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                 (read regfile src1)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                          (read regfile src2))))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0215A-089A-164B-B856-D5E66AF6E46A}" type="slidenum">
              <a:rPr lang="en-US"/>
              <a:pPr/>
              <a:t>45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Pipeline</a:t>
            </a:r>
          </a:p>
        </p:txBody>
      </p:sp>
      <p:pic>
        <p:nvPicPr>
          <p:cNvPr id="27652" name="Picture 4" descr="bd_fig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1752600"/>
            <a:ext cx="4159250" cy="472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0FFA9-337D-0A46-85AE-1BAEF01940F9}" type="slidenum">
              <a:rPr lang="en-US"/>
              <a:pPr/>
              <a:t>46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Logic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01000" cy="4724400"/>
          </a:xfrm>
        </p:spPr>
        <p:txBody>
          <a:bodyPr/>
          <a:lstStyle/>
          <a:p>
            <a:r>
              <a:rPr lang="en-US" dirty="0"/>
              <a:t>arg1:</a:t>
            </a:r>
          </a:p>
          <a:p>
            <a:pPr lvl="1"/>
            <a:r>
              <a:rPr lang="en-US" dirty="0"/>
              <a:t>(</a:t>
            </a:r>
            <a:r>
              <a:rPr lang="en-US" dirty="0" err="1"/>
              <a:t>ite</a:t>
            </a:r>
            <a:r>
              <a:rPr lang="en-US" dirty="0"/>
              <a:t> </a:t>
            </a:r>
            <a:r>
              <a:rPr lang="en-US" dirty="0">
                <a:solidFill>
                  <a:srgbClr val="008000"/>
                </a:solidFill>
              </a:rPr>
              <a:t>(or bubble-ex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008000"/>
                </a:solidFill>
              </a:rPr>
              <a:t>               (not (= src1 </a:t>
            </a:r>
            <a:r>
              <a:rPr lang="en-US" dirty="0" err="1">
                <a:solidFill>
                  <a:srgbClr val="008000"/>
                </a:solidFill>
              </a:rPr>
              <a:t>dest</a:t>
            </a:r>
            <a:r>
              <a:rPr lang="en-US" dirty="0">
                <a:solidFill>
                  <a:srgbClr val="008000"/>
                </a:solidFill>
              </a:rPr>
              <a:t>-ex)))</a:t>
            </a:r>
          </a:p>
          <a:p>
            <a:pPr lvl="1">
              <a:buFontTx/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800080"/>
                </a:solidFill>
              </a:rPr>
              <a:t>(read 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800080"/>
                </a:solidFill>
              </a:rPr>
              <a:t>              (</a:t>
            </a:r>
            <a:r>
              <a:rPr lang="en-US" dirty="0" err="1">
                <a:solidFill>
                  <a:srgbClr val="800080"/>
                </a:solidFill>
              </a:rPr>
              <a:t>ite</a:t>
            </a:r>
            <a:r>
              <a:rPr lang="en-US" dirty="0">
                <a:solidFill>
                  <a:srgbClr val="800080"/>
                </a:solidFill>
              </a:rPr>
              <a:t> bubble-</a:t>
            </a:r>
            <a:r>
              <a:rPr lang="en-US" dirty="0" err="1">
                <a:solidFill>
                  <a:srgbClr val="800080"/>
                </a:solidFill>
              </a:rPr>
              <a:t>wb</a:t>
            </a:r>
            <a:endParaRPr lang="en-US" dirty="0">
              <a:solidFill>
                <a:srgbClr val="800080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rgbClr val="800080"/>
                </a:solidFill>
              </a:rPr>
              <a:t>                    </a:t>
            </a:r>
            <a:r>
              <a:rPr lang="en-US" dirty="0" err="1">
                <a:solidFill>
                  <a:srgbClr val="800080"/>
                </a:solidFill>
              </a:rPr>
              <a:t>regfile</a:t>
            </a:r>
            <a:endParaRPr lang="en-US" dirty="0">
              <a:solidFill>
                <a:srgbClr val="800080"/>
              </a:solidFill>
            </a:endParaRPr>
          </a:p>
          <a:p>
            <a:pPr lvl="1">
              <a:buFontTx/>
              <a:buNone/>
            </a:pPr>
            <a:r>
              <a:rPr lang="en-US" dirty="0">
                <a:solidFill>
                  <a:srgbClr val="800080"/>
                </a:solidFill>
              </a:rPr>
              <a:t>                   (write </a:t>
            </a:r>
            <a:r>
              <a:rPr lang="en-US" dirty="0" err="1">
                <a:solidFill>
                  <a:srgbClr val="800080"/>
                </a:solidFill>
              </a:rPr>
              <a:t>regfile</a:t>
            </a:r>
            <a:r>
              <a:rPr lang="en-US" dirty="0">
                <a:solidFill>
                  <a:srgbClr val="800080"/>
                </a:solidFill>
              </a:rPr>
              <a:t> </a:t>
            </a:r>
            <a:r>
              <a:rPr lang="en-US" dirty="0" err="1">
                <a:solidFill>
                  <a:srgbClr val="800080"/>
                </a:solidFill>
              </a:rPr>
              <a:t>dest-wb</a:t>
            </a:r>
            <a:r>
              <a:rPr lang="en-US" dirty="0">
                <a:solidFill>
                  <a:srgbClr val="800080"/>
                </a:solidFill>
              </a:rPr>
              <a:t> result))</a:t>
            </a:r>
          </a:p>
          <a:p>
            <a:pPr lvl="1">
              <a:buFontTx/>
              <a:buNone/>
            </a:pPr>
            <a:r>
              <a:rPr lang="en-US" dirty="0">
                <a:solidFill>
                  <a:srgbClr val="800080"/>
                </a:solidFill>
              </a:rPr>
              <a:t>              src1)</a:t>
            </a:r>
          </a:p>
          <a:p>
            <a:pPr lvl="1">
              <a:buFontTx/>
              <a:buNone/>
            </a:pPr>
            <a:r>
              <a:rPr lang="en-US" dirty="0"/>
              <a:t>          </a:t>
            </a:r>
            <a:r>
              <a:rPr lang="en-US" dirty="0">
                <a:solidFill>
                  <a:srgbClr val="990000"/>
                </a:solidFill>
              </a:rPr>
              <a:t>(</a:t>
            </a:r>
            <a:r>
              <a:rPr lang="en-US" dirty="0" err="1">
                <a:solidFill>
                  <a:srgbClr val="990000"/>
                </a:solidFill>
              </a:rPr>
              <a:t>alu</a:t>
            </a:r>
            <a:r>
              <a:rPr lang="en-US" dirty="0">
                <a:solidFill>
                  <a:srgbClr val="990000"/>
                </a:solidFill>
              </a:rPr>
              <a:t> op-ex arg1 arg2)</a:t>
            </a:r>
            <a:r>
              <a:rPr lang="en-US" dirty="0"/>
              <a:t>)</a:t>
            </a:r>
          </a:p>
        </p:txBody>
      </p:sp>
      <p:pic>
        <p:nvPicPr>
          <p:cNvPr id="26628" name="Picture 4" descr="bd_fig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8238" y="1676400"/>
            <a:ext cx="268446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E4BF5-D4C8-5D49-832B-7EE776FE97CC}" type="slidenum">
              <a:rPr lang="en-US"/>
              <a:pPr/>
              <a:t>47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Symbolic Simulation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 logical expressions for outputs/state</a:t>
            </a:r>
          </a:p>
          <a:p>
            <a:pPr lvl="1"/>
            <a:r>
              <a:rPr lang="en-US" dirty="0"/>
              <a:t>Taking initial state/inputs as </a:t>
            </a:r>
            <a:r>
              <a:rPr lang="en-US" dirty="0" smtClean="0"/>
              <a:t>variables</a:t>
            </a:r>
          </a:p>
          <a:p>
            <a:endParaRPr lang="en-US" dirty="0" smtClean="0"/>
          </a:p>
          <a:p>
            <a:r>
              <a:rPr lang="en-US" dirty="0" smtClean="0"/>
              <a:t>E.g. (ALU op2 </a:t>
            </a:r>
            <a:br>
              <a:rPr lang="en-US" dirty="0" smtClean="0"/>
            </a:br>
            <a:r>
              <a:rPr lang="en-US" dirty="0" smtClean="0"/>
              <a:t>                (ALU op1 rf-init1 rf-init2)  </a:t>
            </a:r>
            <a:br>
              <a:rPr lang="en-US" dirty="0" smtClean="0"/>
            </a:br>
            <a:r>
              <a:rPr lang="en-US" dirty="0" smtClean="0"/>
              <a:t>                rf-init3)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ADD R3</a:t>
            </a:r>
            <a:r>
              <a:rPr lang="en-US" dirty="0" smtClean="0">
                <a:sym typeface="Wingdings" charset="2"/>
              </a:rPr>
              <a:t>R1+R2</a:t>
            </a:r>
          </a:p>
          <a:p>
            <a:r>
              <a:rPr lang="en-US" dirty="0" smtClean="0">
                <a:sym typeface="Wingdings" charset="2"/>
              </a:rPr>
              <a:t>ADD </a:t>
            </a:r>
            <a:r>
              <a:rPr lang="en-US" dirty="0" smtClean="0">
                <a:solidFill>
                  <a:schemeClr val="accent2"/>
                </a:solidFill>
                <a:sym typeface="Wingdings" charset="2"/>
              </a:rPr>
              <a:t>R4</a:t>
            </a:r>
            <a:r>
              <a:rPr lang="en-US" dirty="0" smtClean="0">
                <a:sym typeface="Wingdings" charset="2"/>
              </a:rPr>
              <a:t>R2+R4</a:t>
            </a:r>
          </a:p>
          <a:p>
            <a:r>
              <a:rPr lang="en-US" dirty="0" smtClean="0">
                <a:sym typeface="Wingdings" charset="2"/>
              </a:rPr>
              <a:t>ADD R5</a:t>
            </a:r>
            <a:r>
              <a:rPr lang="en-US" dirty="0" smtClean="0">
                <a:solidFill>
                  <a:schemeClr val="accent2"/>
                </a:solidFill>
                <a:sym typeface="Wingdings" charset="2"/>
              </a:rPr>
              <a:t>R4</a:t>
            </a:r>
            <a:r>
              <a:rPr lang="en-US" dirty="0" smtClean="0">
                <a:sym typeface="Wingdings" charset="2"/>
              </a:rPr>
              <a:t>+R3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572000" y="1447800"/>
            <a:ext cx="45720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After</a:t>
            </a:r>
          </a:p>
          <a:p>
            <a:r>
              <a:rPr lang="en-US" dirty="0" smtClean="0"/>
              <a:t>R1: rf-init1</a:t>
            </a:r>
          </a:p>
          <a:p>
            <a:r>
              <a:rPr lang="en-US" dirty="0" smtClean="0"/>
              <a:t>R2: rf-init2</a:t>
            </a:r>
          </a:p>
          <a:p>
            <a:r>
              <a:rPr lang="en-US" dirty="0" smtClean="0"/>
              <a:t>R3: (ALU add rf-init1 rf-init2)</a:t>
            </a:r>
          </a:p>
          <a:p>
            <a:r>
              <a:rPr lang="en-US" dirty="0" smtClean="0"/>
              <a:t>R4: (ALU add rf-init2 rf-init4)</a:t>
            </a:r>
          </a:p>
          <a:p>
            <a:r>
              <a:rPr lang="en-US" dirty="0" smtClean="0"/>
              <a:t>R5: (ALU add (ALU add rf-init2 rf-init4) (ALU add rf-init1 rf-init2))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667000" y="6172200"/>
            <a:ext cx="5351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+mn-lt"/>
              </a:rPr>
              <a:t>This is what checking equivalence on.</a:t>
            </a:r>
            <a:endParaRPr lang="en-US" dirty="0">
              <a:solidFill>
                <a:schemeClr val="accent2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EAFB-FDBC-FA40-A656-C6E63FCE8711}" type="slidenum">
              <a:rPr lang="en-US"/>
              <a:pPr/>
              <a:t>49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Case Splitting Search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924800" cy="4572000"/>
          </a:xfrm>
        </p:spPr>
        <p:txBody>
          <a:bodyPr/>
          <a:lstStyle/>
          <a:p>
            <a:r>
              <a:rPr lang="en-US" dirty="0" err="1"/>
              <a:t>Satisfiability</a:t>
            </a:r>
            <a:r>
              <a:rPr lang="en-US" dirty="0"/>
              <a:t> Problem</a:t>
            </a:r>
          </a:p>
          <a:p>
            <a:r>
              <a:rPr lang="en-US" dirty="0"/>
              <a:t>Pick an unresolved </a:t>
            </a:r>
            <a:r>
              <a:rPr lang="en-US" dirty="0" smtClean="0"/>
              <a:t>variable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(= src1 </a:t>
            </a:r>
            <a:r>
              <a:rPr lang="en-US" dirty="0" err="1" smtClean="0">
                <a:solidFill>
                  <a:srgbClr val="008000"/>
                </a:solidFill>
              </a:rPr>
              <a:t>dest</a:t>
            </a:r>
            <a:r>
              <a:rPr lang="en-US" dirty="0" smtClean="0">
                <a:solidFill>
                  <a:srgbClr val="008000"/>
                </a:solidFill>
              </a:rPr>
              <a:t>-ex)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[relevant to bypass]</a:t>
            </a:r>
          </a:p>
          <a:p>
            <a:pPr lvl="1"/>
            <a:r>
              <a:rPr lang="en-US" dirty="0" smtClean="0"/>
              <a:t>(= 0</a:t>
            </a:r>
            <a:br>
              <a:rPr lang="en-US" dirty="0" smtClean="0"/>
            </a:br>
            <a:r>
              <a:rPr lang="en-US" dirty="0" smtClean="0"/>
              <a:t>    (ALU op2 </a:t>
            </a:r>
            <a:br>
              <a:rPr lang="en-US" dirty="0" smtClean="0"/>
            </a:br>
            <a:r>
              <a:rPr lang="en-US" dirty="0" smtClean="0"/>
              <a:t>                (ALU op1 rf-init1 rf-init2)  </a:t>
            </a:r>
            <a:br>
              <a:rPr lang="en-US" dirty="0" smtClean="0"/>
            </a:br>
            <a:r>
              <a:rPr lang="en-US" dirty="0" smtClean="0"/>
              <a:t>                rf-init3)</a:t>
            </a:r>
            <a:br>
              <a:rPr lang="en-US" dirty="0" smtClean="0"/>
            </a:br>
            <a:r>
              <a:rPr lang="en-US" dirty="0" smtClean="0"/>
              <a:t> )	</a:t>
            </a:r>
          </a:p>
          <a:p>
            <a:pPr lvl="2"/>
            <a:r>
              <a:rPr lang="en-US" dirty="0" smtClean="0">
                <a:solidFill>
                  <a:srgbClr val="008000"/>
                </a:solidFill>
              </a:rPr>
              <a:t>[relevant to branching]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bldLvl="2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A0E-7A23-E94B-A76B-C05C74C26D19}" type="slidenum">
              <a:rPr lang="en-US"/>
              <a:pPr/>
              <a:t>5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ALU-RF Path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/>
              <a:t>Only a problem when </a:t>
            </a:r>
            <a:r>
              <a:rPr lang="en-US" b="1" dirty="0"/>
              <a:t>next</a:t>
            </a:r>
            <a:r>
              <a:rPr lang="en-US" dirty="0"/>
              <a:t> instruction depends on value written by immediately previous instruction</a:t>
            </a:r>
          </a:p>
          <a:p>
            <a:r>
              <a:rPr lang="en-US" dirty="0"/>
              <a:t>Solve with Bypass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804" y="2057400"/>
            <a:ext cx="5175196" cy="3629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Splitting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case-splitting will be</a:t>
            </a:r>
          </a:p>
          <a:p>
            <a:pPr lvl="1"/>
            <a:r>
              <a:rPr lang="en-US" dirty="0" smtClean="0"/>
              <a:t>Ops – explore all combination of op sequences</a:t>
            </a:r>
          </a:p>
          <a:p>
            <a:pPr lvl="1"/>
            <a:r>
              <a:rPr lang="en-US" dirty="0" smtClean="0"/>
              <a:t>Registers – all interactions of registers among ops (ops in pipeline)</a:t>
            </a:r>
          </a:p>
          <a:p>
            <a:pPr lvl="1"/>
            <a:r>
              <a:rPr lang="en-US" dirty="0" smtClean="0"/>
              <a:t>Stalls – all possible timing of stalls</a:t>
            </a:r>
          </a:p>
          <a:p>
            <a:r>
              <a:rPr lang="en-US" dirty="0" smtClean="0"/>
              <a:t>Like picking all output conditions from a state</a:t>
            </a:r>
          </a:p>
          <a:p>
            <a:pPr lvl="1"/>
            <a:r>
              <a:rPr lang="en-US" dirty="0" smtClean="0"/>
              <a:t>Case-splitting – picking cube cases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EAFB-FDBC-FA40-A656-C6E63FCE8711}" type="slidenum">
              <a:rPr lang="en-US"/>
              <a:pPr/>
              <a:t>51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Splitting Search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572000"/>
          </a:xfrm>
        </p:spPr>
        <p:txBody>
          <a:bodyPr/>
          <a:lstStyle/>
          <a:p>
            <a:r>
              <a:rPr lang="en-US" dirty="0" err="1"/>
              <a:t>Satisfiability</a:t>
            </a:r>
            <a:r>
              <a:rPr lang="en-US" dirty="0"/>
              <a:t> Problem</a:t>
            </a:r>
          </a:p>
          <a:p>
            <a:r>
              <a:rPr lang="en-US" dirty="0"/>
              <a:t>Pick an unresolved </a:t>
            </a:r>
            <a:r>
              <a:rPr lang="en-US" dirty="0" smtClean="0"/>
              <a:t>variable</a:t>
            </a:r>
          </a:p>
          <a:p>
            <a:r>
              <a:rPr lang="en-US" dirty="0"/>
              <a:t>Branch on true and false</a:t>
            </a:r>
          </a:p>
          <a:p>
            <a:r>
              <a:rPr lang="en-US" dirty="0"/>
              <a:t>Push implications</a:t>
            </a:r>
          </a:p>
          <a:p>
            <a:r>
              <a:rPr lang="en-US" dirty="0"/>
              <a:t>Bottom out at consistent specification</a:t>
            </a:r>
          </a:p>
          <a:p>
            <a:r>
              <a:rPr lang="en-US" dirty="0"/>
              <a:t>Exit on contradiction</a:t>
            </a:r>
          </a:p>
          <a:p>
            <a:r>
              <a:rPr lang="en-US" dirty="0"/>
              <a:t>Pragmatic: use </a:t>
            </a:r>
            <a:r>
              <a:rPr lang="en-US" dirty="0" err="1"/>
              <a:t>memoization</a:t>
            </a:r>
            <a:r>
              <a:rPr lang="en-US" dirty="0"/>
              <a:t> to reuse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Split Example: Cache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Only three operations: op A D</a:t>
            </a:r>
          </a:p>
          <a:p>
            <a:pPr lvl="1"/>
            <a:r>
              <a:rPr lang="en-US" dirty="0" smtClean="0"/>
              <a:t>R A</a:t>
            </a:r>
          </a:p>
          <a:p>
            <a:pPr lvl="1"/>
            <a:r>
              <a:rPr lang="en-US" dirty="0" smtClean="0"/>
              <a:t>W A D</a:t>
            </a:r>
          </a:p>
          <a:p>
            <a:pPr lvl="1"/>
            <a:r>
              <a:rPr lang="en-US" dirty="0" smtClean="0"/>
              <a:t>NOOP</a:t>
            </a:r>
          </a:p>
          <a:p>
            <a:r>
              <a:rPr lang="en-US" dirty="0" smtClean="0"/>
              <a:t>Two implementations</a:t>
            </a:r>
          </a:p>
          <a:p>
            <a:pPr lvl="1"/>
            <a:r>
              <a:rPr lang="en-US" dirty="0" smtClean="0"/>
              <a:t>One with single memory</a:t>
            </a:r>
          </a:p>
          <a:p>
            <a:pPr lvl="1"/>
            <a:r>
              <a:rPr lang="en-US" dirty="0" smtClean="0"/>
              <a:t>One with cache</a:t>
            </a:r>
          </a:p>
          <a:p>
            <a:r>
              <a:rPr lang="en-US" dirty="0" smtClean="0"/>
              <a:t>Want to be sure all sequences of operations return same results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6383D-7A6E-7B4E-B93E-E237908E9447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4800" y="609600"/>
            <a:ext cx="8534400" cy="1143000"/>
          </a:xfrm>
        </p:spPr>
        <p:txBody>
          <a:bodyPr/>
          <a:lstStyle/>
          <a:p>
            <a:r>
              <a:rPr lang="en-US" dirty="0" smtClean="0"/>
              <a:t>Specification and Implementation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Specification</a:t>
            </a:r>
          </a:p>
          <a:p>
            <a:pPr>
              <a:buNone/>
            </a:pPr>
            <a:r>
              <a:rPr lang="en-US" dirty="0" smtClean="0"/>
              <a:t>(</a:t>
            </a:r>
            <a:r>
              <a:rPr lang="en-US" dirty="0" err="1" smtClean="0"/>
              <a:t>ite</a:t>
            </a:r>
            <a:r>
              <a:rPr lang="en-US" dirty="0" smtClean="0"/>
              <a:t> (op==R)</a:t>
            </a:r>
          </a:p>
          <a:p>
            <a:pPr>
              <a:buNone/>
            </a:pPr>
            <a:r>
              <a:rPr lang="en-US" dirty="0" smtClean="0"/>
              <a:t>       (read M A)</a:t>
            </a:r>
          </a:p>
          <a:p>
            <a:pPr>
              <a:buNone/>
            </a:pPr>
            <a:r>
              <a:rPr lang="en-US" dirty="0" smtClean="0"/>
              <a:t>       (</a:t>
            </a:r>
            <a:r>
              <a:rPr lang="en-US" dirty="0" err="1" smtClean="0"/>
              <a:t>ite</a:t>
            </a:r>
            <a:r>
              <a:rPr lang="en-US" dirty="0" smtClean="0"/>
              <a:t> (op==W)</a:t>
            </a:r>
          </a:p>
          <a:p>
            <a:pPr>
              <a:buNone/>
            </a:pPr>
            <a:r>
              <a:rPr lang="en-US" dirty="0" smtClean="0"/>
              <a:t>           (write M A D)</a:t>
            </a:r>
          </a:p>
          <a:p>
            <a:pPr>
              <a:buNone/>
            </a:pPr>
            <a:r>
              <a:rPr lang="en-US" dirty="0" smtClean="0"/>
              <a:t>           (</a:t>
            </a:r>
            <a:r>
              <a:rPr lang="en-US" dirty="0" err="1" smtClean="0"/>
              <a:t>noop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)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191000" y="1981200"/>
            <a:ext cx="5410200" cy="4114800"/>
          </a:xfrm>
        </p:spPr>
        <p:txBody>
          <a:bodyPr/>
          <a:lstStyle/>
          <a:p>
            <a:r>
              <a:rPr lang="en-US" dirty="0" smtClean="0"/>
              <a:t>Cached Implementation</a:t>
            </a:r>
          </a:p>
          <a:p>
            <a:pPr>
              <a:buNone/>
            </a:pPr>
            <a:r>
              <a:rPr lang="en-US" sz="2000" dirty="0" smtClean="0"/>
              <a:t>(</a:t>
            </a:r>
            <a:r>
              <a:rPr lang="en-US" sz="2000" dirty="0" err="1" smtClean="0"/>
              <a:t>ite</a:t>
            </a:r>
            <a:r>
              <a:rPr lang="en-US" sz="2000" dirty="0" smtClean="0"/>
              <a:t> (op==R)</a:t>
            </a:r>
          </a:p>
          <a:p>
            <a:pPr>
              <a:buNone/>
            </a:pPr>
            <a:r>
              <a:rPr lang="en-US" sz="2000" dirty="0" smtClean="0"/>
              <a:t>      (</a:t>
            </a:r>
            <a:r>
              <a:rPr lang="en-US" sz="2000" dirty="0" err="1" smtClean="0"/>
              <a:t>ite</a:t>
            </a:r>
            <a:r>
              <a:rPr lang="en-US" sz="2000" dirty="0" smtClean="0"/>
              <a:t> (in L1 A)</a:t>
            </a:r>
          </a:p>
          <a:p>
            <a:pPr>
              <a:buNone/>
            </a:pPr>
            <a:r>
              <a:rPr lang="en-US" sz="2000" dirty="0" smtClean="0"/>
              <a:t>            (read L1 A)</a:t>
            </a:r>
          </a:p>
          <a:p>
            <a:pPr>
              <a:buNone/>
            </a:pPr>
            <a:r>
              <a:rPr lang="en-US" sz="2000" dirty="0" smtClean="0"/>
              <a:t>            (</a:t>
            </a:r>
            <a:r>
              <a:rPr lang="en-US" sz="2000" dirty="0" err="1" smtClean="0"/>
              <a:t>seq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(write L1 A (read M A))</a:t>
            </a:r>
          </a:p>
          <a:p>
            <a:pPr>
              <a:buNone/>
            </a:pPr>
            <a:r>
              <a:rPr lang="en-US" sz="2000" dirty="0" smtClean="0"/>
              <a:t>               </a:t>
            </a:r>
            <a:r>
              <a:rPr lang="en-US" sz="2000" dirty="0" smtClean="0"/>
              <a:t>(read</a:t>
            </a:r>
            <a:r>
              <a:rPr lang="en-US" sz="2000" dirty="0" smtClean="0"/>
              <a:t> M A</a:t>
            </a:r>
            <a:r>
              <a:rPr lang="en-US" sz="2000" dirty="0" smtClean="0"/>
              <a:t>)</a:t>
            </a:r>
            <a:r>
              <a:rPr lang="en-US" sz="2000" dirty="0" smtClean="0"/>
              <a:t>)</a:t>
            </a:r>
          </a:p>
          <a:p>
            <a:pPr>
              <a:buNone/>
            </a:pPr>
            <a:r>
              <a:rPr lang="en-US" sz="2000" dirty="0" smtClean="0"/>
              <a:t>       (</a:t>
            </a:r>
            <a:r>
              <a:rPr lang="en-US" sz="2000" dirty="0" err="1" smtClean="0"/>
              <a:t>ite</a:t>
            </a:r>
            <a:r>
              <a:rPr lang="en-US" sz="2000" dirty="0" smtClean="0"/>
              <a:t> (op==W)</a:t>
            </a:r>
          </a:p>
          <a:p>
            <a:pPr>
              <a:buNone/>
            </a:pPr>
            <a:r>
              <a:rPr lang="en-US" sz="2000" dirty="0" smtClean="0"/>
              <a:t>           (</a:t>
            </a:r>
            <a:r>
              <a:rPr lang="en-US" sz="2000" dirty="0" err="1" smtClean="0"/>
              <a:t>seq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              (write M A D)</a:t>
            </a:r>
          </a:p>
          <a:p>
            <a:pPr>
              <a:buNone/>
            </a:pPr>
            <a:r>
              <a:rPr lang="en-US" sz="2000" dirty="0" smtClean="0"/>
              <a:t>               (</a:t>
            </a:r>
            <a:r>
              <a:rPr lang="en-US" sz="2000" dirty="0" err="1" smtClean="0"/>
              <a:t>ite</a:t>
            </a:r>
            <a:r>
              <a:rPr lang="en-US" sz="2000" dirty="0" smtClean="0"/>
              <a:t> (in L1 A)</a:t>
            </a:r>
          </a:p>
          <a:p>
            <a:pPr>
              <a:buNone/>
            </a:pPr>
            <a:r>
              <a:rPr lang="en-US" sz="2000" dirty="0" smtClean="0"/>
              <a:t>                 (write L1 A D)))</a:t>
            </a:r>
          </a:p>
          <a:p>
            <a:pPr>
              <a:buNone/>
            </a:pPr>
            <a:r>
              <a:rPr lang="en-US" sz="2000" dirty="0" smtClean="0"/>
              <a:t>            (</a:t>
            </a:r>
            <a:r>
              <a:rPr lang="en-US" sz="2000" dirty="0" err="1" smtClean="0"/>
              <a:t>noop</a:t>
            </a:r>
            <a:r>
              <a:rPr lang="en-US" sz="2000" dirty="0" smtClean="0"/>
              <a:t>))))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48600" y="6400800"/>
            <a:ext cx="1905000" cy="457200"/>
          </a:xfrm>
        </p:spPr>
        <p:txBody>
          <a:bodyPr/>
          <a:lstStyle/>
          <a:p>
            <a:fld id="{9CB6383D-7A6E-7B4E-B93E-E237908E9447}" type="slidenum">
              <a:rPr lang="en-US" smtClean="0"/>
              <a:pPr/>
              <a:t>53</a:t>
            </a:fld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(Op1 A1 D1)</a:t>
            </a:r>
          </a:p>
          <a:p>
            <a:r>
              <a:rPr lang="en-US" dirty="0" smtClean="0"/>
              <a:t>(Op2 A2 D2)</a:t>
            </a:r>
          </a:p>
          <a:p>
            <a:r>
              <a:rPr lang="en-US" dirty="0" smtClean="0"/>
              <a:t>(Op3 A3 D3)</a:t>
            </a:r>
          </a:p>
          <a:p>
            <a:r>
              <a:rPr lang="en-US" dirty="0" smtClean="0"/>
              <a:t>(Op4 A4 D4)</a:t>
            </a:r>
          </a:p>
          <a:p>
            <a:r>
              <a:rPr lang="en-US" dirty="0" smtClean="0"/>
              <a:t>(Op5 A5 D5)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981200"/>
            <a:ext cx="4648200" cy="4114800"/>
          </a:xfrm>
        </p:spPr>
        <p:txBody>
          <a:bodyPr/>
          <a:lstStyle/>
          <a:p>
            <a:r>
              <a:rPr lang="en-US" dirty="0" err="1" smtClean="0"/>
              <a:t>Forall</a:t>
            </a:r>
            <a:r>
              <a:rPr lang="en-US" dirty="0" smtClean="0"/>
              <a:t> (Op1,Op2,Op3,Op4,Op5, A1,A2,A3,A4,A5,D1,D2,D3,D4,D5)</a:t>
            </a:r>
          </a:p>
          <a:p>
            <a:pPr>
              <a:buNone/>
            </a:pPr>
            <a:r>
              <a:rPr lang="en-US" dirty="0" smtClean="0"/>
              <a:t>      (Spec ((Op1 A1 D1) ….(Op5 A5 D5))</a:t>
            </a:r>
          </a:p>
          <a:p>
            <a:pPr>
              <a:buNone/>
            </a:pPr>
            <a:r>
              <a:rPr lang="en-US" dirty="0" smtClean="0"/>
              <a:t>   == (Cache ((Op1 A2 D1) … (Op5 A5 D5))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224D-E007-914F-9E0A-B6C4D6BAB8E7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Split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A224D-E007-914F-9E0A-B6C4D6BAB8E7}" type="slidenum">
              <a:rPr lang="en-US" smtClean="0"/>
              <a:pPr/>
              <a:t>55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81400" y="1828800"/>
            <a:ext cx="714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Op1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19200" y="2667000"/>
            <a:ext cx="389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505200" y="2667000"/>
            <a:ext cx="4796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553200" y="2667000"/>
            <a:ext cx="8814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Noop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04800" y="3429000"/>
            <a:ext cx="2481621" cy="1071265"/>
            <a:chOff x="304800" y="3429000"/>
            <a:chExt cx="2481621" cy="1071265"/>
          </a:xfrm>
        </p:grpSpPr>
        <p:sp>
          <p:nvSpPr>
            <p:cNvPr id="14" name="TextBox 13"/>
            <p:cNvSpPr txBox="1"/>
            <p:nvPr/>
          </p:nvSpPr>
          <p:spPr>
            <a:xfrm>
              <a:off x="838200" y="3429000"/>
              <a:ext cx="714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Op2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04800" y="4038600"/>
              <a:ext cx="389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914400" y="4038600"/>
              <a:ext cx="479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05000" y="4038600"/>
              <a:ext cx="88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Noop</a:t>
              </a:r>
              <a:endParaRPr lang="en-US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048000" y="3429000"/>
            <a:ext cx="2481621" cy="1071265"/>
            <a:chOff x="304800" y="3429000"/>
            <a:chExt cx="2481621" cy="1071265"/>
          </a:xfrm>
        </p:grpSpPr>
        <p:sp>
          <p:nvSpPr>
            <p:cNvPr id="21" name="TextBox 20"/>
            <p:cNvSpPr txBox="1"/>
            <p:nvPr/>
          </p:nvSpPr>
          <p:spPr>
            <a:xfrm>
              <a:off x="838200" y="3429000"/>
              <a:ext cx="714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Op2</a:t>
              </a:r>
              <a:endParaRPr lang="en-US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04800" y="4038600"/>
              <a:ext cx="389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14400" y="4038600"/>
              <a:ext cx="479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05000" y="4038600"/>
              <a:ext cx="88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Noop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867400" y="3505200"/>
            <a:ext cx="2481621" cy="1071265"/>
            <a:chOff x="304800" y="3429000"/>
            <a:chExt cx="2481621" cy="1071265"/>
          </a:xfrm>
        </p:grpSpPr>
        <p:sp>
          <p:nvSpPr>
            <p:cNvPr id="26" name="TextBox 25"/>
            <p:cNvSpPr txBox="1"/>
            <p:nvPr/>
          </p:nvSpPr>
          <p:spPr>
            <a:xfrm>
              <a:off x="838200" y="3429000"/>
              <a:ext cx="71470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Op2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04800" y="4038600"/>
              <a:ext cx="38995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R</a:t>
              </a:r>
              <a:endParaRPr lang="en-US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914400" y="4038600"/>
              <a:ext cx="47961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W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905000" y="4038600"/>
              <a:ext cx="88142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Noop</a:t>
              </a:r>
              <a:endParaRPr lang="en-US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52400" y="4800600"/>
            <a:ext cx="1123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A1=A2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1295400" y="4800600"/>
            <a:ext cx="1118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A1≠A2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429000" y="4800600"/>
            <a:ext cx="1118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A1≠A2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362200" y="4800600"/>
            <a:ext cx="1123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A1=A2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648200" y="4800600"/>
            <a:ext cx="1123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A1=A2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867400" y="4800600"/>
            <a:ext cx="1118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A1≠A2</a:t>
            </a:r>
            <a:endParaRPr lang="en-US" dirty="0"/>
          </a:p>
        </p:txBody>
      </p:sp>
      <p:cxnSp>
        <p:nvCxnSpPr>
          <p:cNvPr id="37" name="Straight Connector 36"/>
          <p:cNvCxnSpPr/>
          <p:nvPr/>
        </p:nvCxnSpPr>
        <p:spPr bwMode="auto">
          <a:xfrm rot="10800000" flipV="1">
            <a:off x="1676400" y="2286000"/>
            <a:ext cx="1828800" cy="4572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12" idx="0"/>
          </p:cNvCxnSpPr>
          <p:nvPr/>
        </p:nvCxnSpPr>
        <p:spPr bwMode="auto">
          <a:xfrm rot="5400000">
            <a:off x="3587005" y="2444005"/>
            <a:ext cx="381000" cy="649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4267200" y="2286000"/>
            <a:ext cx="2209800" cy="533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1" idx="2"/>
            <a:endCxn id="14" idx="0"/>
          </p:cNvCxnSpPr>
          <p:nvPr/>
        </p:nvCxnSpPr>
        <p:spPr bwMode="auto">
          <a:xfrm rot="5400000">
            <a:off x="1154699" y="3169522"/>
            <a:ext cx="300335" cy="2186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stCxn id="12" idx="2"/>
          </p:cNvCxnSpPr>
          <p:nvPr/>
        </p:nvCxnSpPr>
        <p:spPr bwMode="auto">
          <a:xfrm rot="16200000" flipH="1">
            <a:off x="3627337" y="3246336"/>
            <a:ext cx="300335" cy="649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26" idx="0"/>
          </p:cNvCxnSpPr>
          <p:nvPr/>
        </p:nvCxnSpPr>
        <p:spPr bwMode="auto">
          <a:xfrm rot="5400000">
            <a:off x="6731878" y="3226678"/>
            <a:ext cx="304800" cy="25224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 rot="10800000" flipV="1">
            <a:off x="685800" y="3886200"/>
            <a:ext cx="228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14" idx="2"/>
            <a:endCxn id="16" idx="0"/>
          </p:cNvCxnSpPr>
          <p:nvPr/>
        </p:nvCxnSpPr>
        <p:spPr bwMode="auto">
          <a:xfrm rot="5400000">
            <a:off x="1100915" y="3943959"/>
            <a:ext cx="147935" cy="413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1524000" y="3886200"/>
            <a:ext cx="5334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rot="10800000" flipV="1">
            <a:off x="3352800" y="3886200"/>
            <a:ext cx="228600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stCxn id="21" idx="2"/>
            <a:endCxn id="23" idx="0"/>
          </p:cNvCxnSpPr>
          <p:nvPr/>
        </p:nvCxnSpPr>
        <p:spPr bwMode="auto">
          <a:xfrm rot="5400000">
            <a:off x="3844115" y="3943959"/>
            <a:ext cx="147935" cy="413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4267200" y="3810000"/>
            <a:ext cx="6096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Straight Connector 62"/>
          <p:cNvCxnSpPr>
            <a:endCxn id="27" idx="0"/>
          </p:cNvCxnSpPr>
          <p:nvPr/>
        </p:nvCxnSpPr>
        <p:spPr bwMode="auto">
          <a:xfrm rot="10800000" flipV="1">
            <a:off x="6062376" y="3962400"/>
            <a:ext cx="490824" cy="1524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>
            <a:stCxn id="26" idx="2"/>
            <a:endCxn id="28" idx="0"/>
          </p:cNvCxnSpPr>
          <p:nvPr/>
        </p:nvCxnSpPr>
        <p:spPr bwMode="auto">
          <a:xfrm rot="5400000">
            <a:off x="6663515" y="4020159"/>
            <a:ext cx="147935" cy="4134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7086600" y="3886200"/>
            <a:ext cx="6858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 rot="10800000" flipV="1">
            <a:off x="685800" y="4572000"/>
            <a:ext cx="381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1143000" y="4572000"/>
            <a:ext cx="381000" cy="3048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>
            <a:endCxn id="33" idx="0"/>
          </p:cNvCxnSpPr>
          <p:nvPr/>
        </p:nvCxnSpPr>
        <p:spPr bwMode="auto">
          <a:xfrm rot="5400000">
            <a:off x="2909744" y="4586144"/>
            <a:ext cx="228600" cy="20031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>
            <a:stCxn id="22" idx="2"/>
          </p:cNvCxnSpPr>
          <p:nvPr/>
        </p:nvCxnSpPr>
        <p:spPr bwMode="auto">
          <a:xfrm rot="16200000" flipH="1">
            <a:off x="3300121" y="4443120"/>
            <a:ext cx="376535" cy="4908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>
            <a:stCxn id="23" idx="2"/>
          </p:cNvCxnSpPr>
          <p:nvPr/>
        </p:nvCxnSpPr>
        <p:spPr bwMode="auto">
          <a:xfrm rot="16200000" flipH="1">
            <a:off x="4275037" y="4122636"/>
            <a:ext cx="300335" cy="10555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>
            <a:stCxn id="23" idx="2"/>
          </p:cNvCxnSpPr>
          <p:nvPr/>
        </p:nvCxnSpPr>
        <p:spPr bwMode="auto">
          <a:xfrm rot="16200000" flipH="1">
            <a:off x="4808437" y="3589236"/>
            <a:ext cx="376535" cy="21985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FEEAFB-FDBC-FA40-A656-C6E63FCE8711}" type="slidenum">
              <a:rPr lang="en-US"/>
              <a:pPr/>
              <a:t>56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 Splitting Search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572000"/>
          </a:xfrm>
        </p:spPr>
        <p:txBody>
          <a:bodyPr/>
          <a:lstStyle/>
          <a:p>
            <a:r>
              <a:rPr lang="en-US" dirty="0" err="1"/>
              <a:t>Satisfiability</a:t>
            </a:r>
            <a:r>
              <a:rPr lang="en-US" dirty="0"/>
              <a:t> Problem</a:t>
            </a:r>
          </a:p>
          <a:p>
            <a:r>
              <a:rPr lang="en-US" dirty="0"/>
              <a:t>Pick an unresolved </a:t>
            </a:r>
            <a:r>
              <a:rPr lang="en-US" dirty="0" smtClean="0"/>
              <a:t>variable</a:t>
            </a:r>
          </a:p>
          <a:p>
            <a:r>
              <a:rPr lang="en-US" dirty="0"/>
              <a:t>Branch on true and false</a:t>
            </a:r>
          </a:p>
          <a:p>
            <a:r>
              <a:rPr lang="en-US" dirty="0"/>
              <a:t>Push implications</a:t>
            </a:r>
          </a:p>
          <a:p>
            <a:r>
              <a:rPr lang="en-US" dirty="0"/>
              <a:t>Bottom out at consistent specification</a:t>
            </a:r>
          </a:p>
          <a:p>
            <a:r>
              <a:rPr lang="en-US" dirty="0"/>
              <a:t>Exit on contradiction</a:t>
            </a:r>
          </a:p>
          <a:p>
            <a:r>
              <a:rPr lang="en-US" dirty="0"/>
              <a:t>Pragmatic: use </a:t>
            </a:r>
            <a:r>
              <a:rPr lang="en-US" dirty="0" err="1"/>
              <a:t>memoization</a:t>
            </a:r>
            <a:r>
              <a:rPr lang="en-US" dirty="0"/>
              <a:t> to reuse 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B3416-C0AF-924B-A511-A72C4690E428}" type="slidenum">
              <a:rPr lang="en-US"/>
              <a:pPr/>
              <a:t>57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Review: What have we done?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Reduced to simpler problem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Simple, clean specification</a:t>
            </a:r>
          </a:p>
          <a:p>
            <a:pPr>
              <a:lnSpc>
                <a:spcPct val="90000"/>
              </a:lnSpc>
            </a:pPr>
            <a:r>
              <a:rPr lang="en-US" dirty="0"/>
              <a:t>Abstract Simulation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Explore </a:t>
            </a:r>
            <a:r>
              <a:rPr lang="en-US" b="1" dirty="0"/>
              <a:t>all</a:t>
            </a:r>
            <a:r>
              <a:rPr lang="en-US" dirty="0"/>
              <a:t> possible instruction sequences</a:t>
            </a:r>
          </a:p>
          <a:p>
            <a:pPr>
              <a:lnSpc>
                <a:spcPct val="90000"/>
              </a:lnSpc>
            </a:pPr>
            <a:r>
              <a:rPr lang="en-US" dirty="0"/>
              <a:t>Abstracted the simulation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Focus on control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Divide and Conquer: control vs. arithmetic</a:t>
            </a:r>
          </a:p>
          <a:p>
            <a:pPr>
              <a:lnSpc>
                <a:spcPct val="90000"/>
              </a:lnSpc>
            </a:pPr>
            <a:r>
              <a:rPr lang="en-US" dirty="0"/>
              <a:t>Used </a:t>
            </a:r>
            <a:r>
              <a:rPr lang="en-US" dirty="0" err="1"/>
              <a:t>Satisfiability</a:t>
            </a:r>
            <a:r>
              <a:rPr lang="en-US" dirty="0"/>
              <a:t> for </a:t>
            </a:r>
            <a:r>
              <a:rPr lang="en-US" dirty="0" err="1"/>
              <a:t>reachability</a:t>
            </a:r>
            <a:r>
              <a:rPr lang="en-US" dirty="0"/>
              <a:t> in search in abstract simulation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27F2F-32AF-C54F-BAEE-5536EB6560C8}" type="slidenum">
              <a:rPr lang="en-US"/>
              <a:pPr/>
              <a:t>58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Achievable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Burch&amp;Dill: Verify 5-stage pipeline DLX</a:t>
            </a:r>
          </a:p>
          <a:p>
            <a:pPr lvl="1"/>
            <a:r>
              <a:rPr lang="en-US"/>
              <a:t>1 minute in 1994</a:t>
            </a:r>
          </a:p>
          <a:p>
            <a:pPr lvl="2"/>
            <a:r>
              <a:rPr lang="en-US"/>
              <a:t>On a 40MHz R3400 processor</a:t>
            </a:r>
          </a:p>
          <a:p>
            <a:pPr lvl="2"/>
            <a:endParaRPr lang="en-US"/>
          </a:p>
          <a:p>
            <a:r>
              <a:rPr lang="en-US"/>
              <a:t>Modern machines 30+ pipeline stages</a:t>
            </a:r>
          </a:p>
          <a:p>
            <a:pPr lvl="1"/>
            <a:r>
              <a:rPr lang="en-US"/>
              <a:t>…and many other implementation embellishments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36E7C-5939-D44C-A306-686887385D06}" type="slidenum">
              <a:rPr lang="en-US"/>
              <a:pPr/>
              <a:t>59</a:t>
            </a:fld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Self Consistency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FFA0E-7A23-E94B-A76B-C05C74C26D19}" type="slidenum">
              <a:rPr lang="en-US"/>
              <a:pPr/>
              <a:t>6</a:t>
            </a:fld>
            <a:endParaRPr lang="en-US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ALU-RF Path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/>
              <a:t>Only a problem when </a:t>
            </a:r>
            <a:r>
              <a:rPr lang="en-US" b="1" dirty="0"/>
              <a:t>next</a:t>
            </a:r>
            <a:r>
              <a:rPr lang="en-US" dirty="0"/>
              <a:t> instruction depends on value written by immediately previous instruction</a:t>
            </a:r>
          </a:p>
          <a:p>
            <a:r>
              <a:rPr lang="en-US" dirty="0"/>
              <a:t>Solve with Bypass</a:t>
            </a:r>
          </a:p>
        </p:txBody>
      </p:sp>
      <p:sp>
        <p:nvSpPr>
          <p:cNvPr id="962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7583" y="2438400"/>
            <a:ext cx="5346417" cy="3752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D975-21EF-4D42-ACC6-25654BFBF1D5}" type="slidenum">
              <a:rPr lang="en-US"/>
              <a:pPr/>
              <a:t>60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Self-Consistency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same implementation in two different modes of operation </a:t>
            </a:r>
          </a:p>
          <a:p>
            <a:pPr lvl="1"/>
            <a:r>
              <a:rPr lang="en-US" dirty="0"/>
              <a:t>(which should not affect result)</a:t>
            </a:r>
            <a:endParaRPr lang="en-US" dirty="0" smtClean="0"/>
          </a:p>
          <a:p>
            <a:r>
              <a:rPr lang="en-US" dirty="0" smtClean="0">
                <a:solidFill>
                  <a:srgbClr val="FF6600"/>
                </a:solidFill>
              </a:rPr>
              <a:t>Examples of different modes of operation that should behave the same?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bldLvl="2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9AD975-21EF-4D42-ACC6-25654BFBF1D5}" type="slidenum">
              <a:rPr lang="en-US"/>
              <a:pPr/>
              <a:t>61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Self-Consistency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Compare same implementation in two different modes of operation </a:t>
            </a:r>
          </a:p>
          <a:p>
            <a:pPr lvl="1"/>
            <a:r>
              <a:rPr lang="en-US" dirty="0"/>
              <a:t>(which should not affect result)</a:t>
            </a:r>
          </a:p>
          <a:p>
            <a:r>
              <a:rPr lang="en-US" dirty="0"/>
              <a:t>Compare pipelined processor </a:t>
            </a:r>
          </a:p>
          <a:p>
            <a:pPr lvl="1"/>
            <a:r>
              <a:rPr lang="en-US" dirty="0"/>
              <a:t>To self </a:t>
            </a:r>
            <a:r>
              <a:rPr lang="en-US" dirty="0" err="1"/>
              <a:t>w</a:t>
            </a:r>
            <a:r>
              <a:rPr lang="en-US" dirty="0"/>
              <a:t>/ </a:t>
            </a:r>
            <a:r>
              <a:rPr lang="en-US" dirty="0" err="1" smtClean="0"/>
              <a:t>NOOPs</a:t>
            </a:r>
            <a:r>
              <a:rPr lang="en-US" dirty="0" smtClean="0"/>
              <a:t> </a:t>
            </a:r>
            <a:r>
              <a:rPr lang="en-US" dirty="0"/>
              <a:t>separating instructions</a:t>
            </a:r>
          </a:p>
          <a:p>
            <a:pPr lvl="2"/>
            <a:r>
              <a:rPr lang="en-US" dirty="0"/>
              <a:t>So only one instruction in pipeline at a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Why might this be important?</a:t>
            </a:r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30A01-978E-2946-8838-635880548648}" type="slidenum">
              <a:rPr lang="en-US"/>
              <a:pPr/>
              <a:t>62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Self-Consistency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 = instruction sequence</a:t>
            </a:r>
          </a:p>
          <a:p>
            <a:r>
              <a:rPr lang="en-US"/>
              <a:t>S(w) = w with no-ops</a:t>
            </a:r>
          </a:p>
          <a:p>
            <a:r>
              <a:rPr lang="en-US"/>
              <a:t>Show: Forall q, w</a:t>
            </a:r>
          </a:p>
          <a:p>
            <a:pPr lvl="1"/>
            <a:r>
              <a:rPr lang="en-US"/>
              <a:t>F(q,w) = F(q,S(w))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40B4F-E5CE-8B4E-BB22-47F4000F35C3}" type="slidenum">
              <a:rPr lang="en-US"/>
              <a:pPr/>
              <a:t>63</a:t>
            </a:fld>
            <a:endParaRPr lang="en-US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Sample Result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– stream processor</a:t>
            </a:r>
          </a:p>
          <a:p>
            <a:r>
              <a:rPr lang="en-US" dirty="0" smtClean="0"/>
              <a:t>B – multithread pipeline</a:t>
            </a:r>
          </a:p>
          <a:p>
            <a:endParaRPr lang="en-US" dirty="0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5400" y="3352800"/>
            <a:ext cx="6738937" cy="193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7109" name="Text Box 5"/>
          <p:cNvSpPr txBox="1">
            <a:spLocks noChangeArrowheads="1"/>
          </p:cNvSpPr>
          <p:nvPr/>
        </p:nvSpPr>
        <p:spPr bwMode="auto">
          <a:xfrm>
            <a:off x="974725" y="5449888"/>
            <a:ext cx="46751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charset="0"/>
              </a:rPr>
              <a:t>[Jones, Seger, Dill/FMCAD 1996]</a:t>
            </a:r>
          </a:p>
          <a:p>
            <a:r>
              <a:rPr lang="en-US" i="1">
                <a:latin typeface="Arial" charset="0"/>
              </a:rPr>
              <a:t>     n.b.</a:t>
            </a:r>
            <a:r>
              <a:rPr lang="en-US">
                <a:latin typeface="Arial" charset="0"/>
              </a:rPr>
              <a:t> Jones&amp;Seger at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76A5D-16E4-7B40-AC78-50EDEC0D8576}" type="slidenum">
              <a:rPr lang="en-US"/>
              <a:pPr/>
              <a:t>64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53400" cy="1143000"/>
          </a:xfrm>
        </p:spPr>
        <p:txBody>
          <a:bodyPr/>
          <a:lstStyle/>
          <a:p>
            <a:r>
              <a:rPr lang="en-US" dirty="0"/>
              <a:t>Sample </a:t>
            </a:r>
            <a:r>
              <a:rPr lang="en-US" dirty="0" smtClean="0"/>
              <a:t>Result: </a:t>
            </a:r>
            <a:r>
              <a:rPr lang="en-US" dirty="0" err="1" smtClean="0"/>
              <a:t>OoO</a:t>
            </a:r>
            <a:r>
              <a:rPr lang="en-US" dirty="0" smtClean="0"/>
              <a:t> processor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608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9275" y="2149475"/>
            <a:ext cx="8045450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04800" y="5547142"/>
            <a:ext cx="81904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" charset="0"/>
              </a:rPr>
              <a:t>[</a:t>
            </a:r>
            <a:r>
              <a:rPr lang="en-US" dirty="0" err="1">
                <a:solidFill>
                  <a:schemeClr val="accent2"/>
                </a:solidFill>
                <a:latin typeface="Arial" charset="0"/>
              </a:rPr>
              <a:t>Skakkebæk</a:t>
            </a:r>
            <a:r>
              <a:rPr lang="en-US" dirty="0">
                <a:solidFill>
                  <a:schemeClr val="accent2"/>
                </a:solidFill>
                <a:latin typeface="Arial" charset="0"/>
              </a:rPr>
              <a:t>, Jones, and Dill / CAV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1998, </a:t>
            </a:r>
          </a:p>
          <a:p>
            <a:r>
              <a:rPr lang="en-US" dirty="0" smtClean="0">
                <a:solidFill>
                  <a:schemeClr val="accent2"/>
                </a:solidFill>
                <a:latin typeface="Arial" charset="0"/>
              </a:rPr>
              <a:t>	Formal Methods in System Design v20, p139, 2002]</a:t>
            </a:r>
            <a:endParaRPr lang="en-US" dirty="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46086" name="Text Box 6"/>
          <p:cNvSpPr txBox="1">
            <a:spLocks noChangeArrowheads="1"/>
          </p:cNvSpPr>
          <p:nvPr/>
        </p:nvSpPr>
        <p:spPr bwMode="auto">
          <a:xfrm>
            <a:off x="2133600" y="5050660"/>
            <a:ext cx="4916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Arial" charset="0"/>
              </a:rPr>
              <a:t>Verification running on P2-200MHz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38F6AF-0E4E-1749-B22F-10399FFF0131}" type="slidenum">
              <a:rPr lang="en-US"/>
              <a:pPr/>
              <a:t>65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Key Idea Summary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/>
              <a:t>Implementation</a:t>
            </a:r>
            <a:r>
              <a:rPr lang="en-US" dirty="0" smtClean="0"/>
              <a:t> state </a:t>
            </a:r>
            <a:r>
              <a:rPr lang="en-US" dirty="0"/>
              <a:t>reduces to Specification state after finite series of operations</a:t>
            </a:r>
          </a:p>
          <a:p>
            <a:r>
              <a:rPr lang="en-US" dirty="0"/>
              <a:t>Abstract </a:t>
            </a:r>
            <a:r>
              <a:rPr lang="en-US" dirty="0" err="1"/>
              <a:t>datapath</a:t>
            </a:r>
            <a:r>
              <a:rPr lang="en-US" dirty="0"/>
              <a:t> to avoid dependence on </a:t>
            </a:r>
            <a:r>
              <a:rPr lang="en-US" dirty="0" err="1" smtClean="0"/>
              <a:t>bitwidth</a:t>
            </a:r>
            <a:endParaRPr lang="en-US" dirty="0" smtClean="0"/>
          </a:p>
          <a:p>
            <a:r>
              <a:rPr lang="en-US" dirty="0" smtClean="0"/>
              <a:t>Abstract simulation (</a:t>
            </a:r>
            <a:r>
              <a:rPr lang="en-US" dirty="0" err="1" smtClean="0"/>
              <a:t>reachability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Show same outputs for any input sequence</a:t>
            </a:r>
          </a:p>
          <a:p>
            <a:r>
              <a:rPr lang="en-US" dirty="0" err="1" smtClean="0"/>
              <a:t>State</a:t>
            </a:r>
            <a:r>
              <a:rPr lang="en-US" dirty="0" err="1" smtClean="0">
                <a:sym typeface="Wingdings"/>
              </a:rPr>
              <a:t>state</a:t>
            </a:r>
            <a:r>
              <a:rPr lang="en-US" dirty="0" smtClean="0">
                <a:sym typeface="Wingdings"/>
              </a:rPr>
              <a:t> transform</a:t>
            </a:r>
          </a:p>
          <a:p>
            <a:pPr lvl="1"/>
            <a:r>
              <a:rPr lang="en-US" dirty="0" smtClean="0">
                <a:sym typeface="Wingdings"/>
              </a:rPr>
              <a:t>Can reason about finite sequence of steps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590A-5C67-6D4D-8013-D5751352A21B}" type="slidenum">
              <a:rPr lang="en-US"/>
              <a:pPr/>
              <a:t>66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Big Ideas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Proving Invariants</a:t>
            </a:r>
          </a:p>
          <a:p>
            <a:r>
              <a:rPr lang="en-US"/>
              <a:t>Divide and Conquer</a:t>
            </a:r>
          </a:p>
          <a:p>
            <a:r>
              <a:rPr lang="en-US"/>
              <a:t>Exploit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F2AE4-0420-C645-88AC-8DA3AB354F64}" type="slidenum">
              <a:rPr lang="en-US"/>
              <a:pPr/>
              <a:t>67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4114800"/>
          </a:xfrm>
        </p:spPr>
        <p:txBody>
          <a:bodyPr/>
          <a:lstStyle/>
          <a:p>
            <a:r>
              <a:rPr lang="en-US" dirty="0"/>
              <a:t>Last Class</a:t>
            </a:r>
            <a:endParaRPr lang="en-US" dirty="0" smtClean="0"/>
          </a:p>
          <a:p>
            <a:r>
              <a:rPr lang="en-US" dirty="0" smtClean="0"/>
              <a:t>Course </a:t>
            </a:r>
            <a:r>
              <a:rPr lang="en-US" dirty="0" smtClean="0"/>
              <a:t>evaluations </a:t>
            </a:r>
            <a:r>
              <a:rPr lang="en-US" dirty="0" smtClean="0"/>
              <a:t>online</a:t>
            </a:r>
          </a:p>
          <a:p>
            <a:r>
              <a:rPr lang="en-US" dirty="0" smtClean="0"/>
              <a:t>Traveling next two weeks</a:t>
            </a:r>
          </a:p>
          <a:p>
            <a:pPr lvl="1"/>
            <a:r>
              <a:rPr lang="en-US" dirty="0" smtClean="0"/>
              <a:t>No office hours on Tuesdays</a:t>
            </a:r>
          </a:p>
          <a:p>
            <a:endParaRPr lang="en-US" dirty="0" smtClean="0"/>
          </a:p>
          <a:p>
            <a:r>
              <a:rPr lang="en-US" dirty="0" smtClean="0"/>
              <a:t>Last day to </a:t>
            </a:r>
            <a:r>
              <a:rPr lang="en-US" dirty="0" err="1" smtClean="0"/>
              <a:t>turnin</a:t>
            </a:r>
            <a:r>
              <a:rPr lang="en-US" dirty="0" smtClean="0"/>
              <a:t> late assignments: </a:t>
            </a:r>
          </a:p>
          <a:p>
            <a:pPr lvl="1"/>
            <a:r>
              <a:rPr lang="en-US" dirty="0" smtClean="0"/>
              <a:t>May 12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A6DEE-DE37-6D4A-BFEF-8FFF5C73B903}" type="slidenum">
              <a:rPr lang="en-US"/>
              <a:pPr/>
              <a:t>7</a:t>
            </a:fld>
            <a:endParaRPr lang="en-US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Path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81200"/>
            <a:ext cx="3810000" cy="4114800"/>
          </a:xfrm>
        </p:spPr>
        <p:txBody>
          <a:bodyPr/>
          <a:lstStyle/>
          <a:p>
            <a:r>
              <a:rPr lang="en-US" dirty="0"/>
              <a:t>Only a problem when the instruction is a taken branch</a:t>
            </a:r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63262" y="1981200"/>
            <a:ext cx="4913178" cy="4216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E556E-8B2F-7D4B-8F17-4D8256FAEA2A}" type="slidenum">
              <a:rPr lang="en-US"/>
              <a:pPr/>
              <a:t>8</a:t>
            </a:fld>
            <a:endParaRPr lang="en-US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Branch Path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905000"/>
            <a:ext cx="3810000" cy="4648200"/>
          </a:xfrm>
        </p:spPr>
        <p:txBody>
          <a:bodyPr/>
          <a:lstStyle/>
          <a:p>
            <a:r>
              <a:rPr lang="en-US" dirty="0"/>
              <a:t>Only a problem when the instruction is a taken branch</a:t>
            </a:r>
          </a:p>
          <a:p>
            <a:r>
              <a:rPr lang="en-US" dirty="0"/>
              <a:t>Solve by </a:t>
            </a:r>
          </a:p>
          <a:p>
            <a:pPr lvl="1"/>
            <a:r>
              <a:rPr lang="en-US" dirty="0"/>
              <a:t>Speculating is not a taken branch</a:t>
            </a:r>
          </a:p>
          <a:p>
            <a:pPr lvl="1"/>
            <a:r>
              <a:rPr lang="en-US" dirty="0"/>
              <a:t>Preventing the speculative instruction from affecting state when branch occurs</a:t>
            </a: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8804" y="2057400"/>
            <a:ext cx="5175196" cy="3629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Penn ESE 535 Spring 2015 -- DeHon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F5FEA-A705-2A46-9799-A4279B5EDA54}" type="slidenum">
              <a:rPr lang="en-US"/>
              <a:pPr/>
              <a:t>9</a:t>
            </a:fld>
            <a:endParaRPr lang="en-US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609600"/>
            <a:ext cx="8153400" cy="57182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3908</TotalTime>
  <Words>3093</Words>
  <Application>Microsoft Macintosh PowerPoint</Application>
  <PresentationFormat>On-screen Show (4:3)</PresentationFormat>
  <Paragraphs>713</Paragraphs>
  <Slides>67</Slides>
  <Notes>54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8" baseType="lpstr">
      <vt:lpstr>Blank Presentation</vt:lpstr>
      <vt:lpstr>ESE535: Electronic Design Automation</vt:lpstr>
      <vt:lpstr>Can we pipeline?</vt:lpstr>
      <vt:lpstr>Slide 3</vt:lpstr>
      <vt:lpstr>Pipelining: ALU-RF Path</vt:lpstr>
      <vt:lpstr>ALU-RF Path</vt:lpstr>
      <vt:lpstr>ALU-RF Path</vt:lpstr>
      <vt:lpstr>Branch Path</vt:lpstr>
      <vt:lpstr>Branch Path</vt:lpstr>
      <vt:lpstr>Slide 9</vt:lpstr>
      <vt:lpstr>Example</vt:lpstr>
      <vt:lpstr>Today</vt:lpstr>
      <vt:lpstr>Specification</vt:lpstr>
      <vt:lpstr>Implementation</vt:lpstr>
      <vt:lpstr>Unimportant Behavior?</vt:lpstr>
      <vt:lpstr>“Important” Behavior</vt:lpstr>
      <vt:lpstr>Abstraction Function</vt:lpstr>
      <vt:lpstr>Recall FSM</vt:lpstr>
      <vt:lpstr>Recall FSM</vt:lpstr>
      <vt:lpstr>Familiar Example</vt:lpstr>
      <vt:lpstr>Memory AF</vt:lpstr>
      <vt:lpstr>Memory: L1, writeback</vt:lpstr>
      <vt:lpstr>Memory: L1, writeback</vt:lpstr>
      <vt:lpstr>Memory: L1, writeback</vt:lpstr>
      <vt:lpstr>Abstract Timing</vt:lpstr>
      <vt:lpstr>Filter to Abstract Timing</vt:lpstr>
      <vt:lpstr>Filter Example</vt:lpstr>
      <vt:lpstr>Filter Example</vt:lpstr>
      <vt:lpstr>DLX Datapath</vt:lpstr>
      <vt:lpstr>Processors</vt:lpstr>
      <vt:lpstr>Revised Pipeline</vt:lpstr>
      <vt:lpstr>Processors</vt:lpstr>
      <vt:lpstr>Compare</vt:lpstr>
      <vt:lpstr>Return to L1, writeback</vt:lpstr>
      <vt:lpstr>Compare</vt:lpstr>
      <vt:lpstr>Observation</vt:lpstr>
      <vt:lpstr>Pipelined Processor Correctness</vt:lpstr>
      <vt:lpstr>Pipeline Correspondence</vt:lpstr>
      <vt:lpstr>Equivalence</vt:lpstr>
      <vt:lpstr>Ideas</vt:lpstr>
      <vt:lpstr>Extract Transition Function</vt:lpstr>
      <vt:lpstr>Segregate Datapath</vt:lpstr>
      <vt:lpstr>Burch&amp;Dill Logic</vt:lpstr>
      <vt:lpstr>B&amp;D Logic</vt:lpstr>
      <vt:lpstr>Sample</vt:lpstr>
      <vt:lpstr>Sample Pipeline</vt:lpstr>
      <vt:lpstr>Example Logic</vt:lpstr>
      <vt:lpstr>Symbolic Simulation</vt:lpstr>
      <vt:lpstr>Example</vt:lpstr>
      <vt:lpstr>Case Splitting Search</vt:lpstr>
      <vt:lpstr>Case Splitting</vt:lpstr>
      <vt:lpstr>Case Splitting Search</vt:lpstr>
      <vt:lpstr>Case Split Example: Cache</vt:lpstr>
      <vt:lpstr>Specification and Implementation</vt:lpstr>
      <vt:lpstr>Sequence</vt:lpstr>
      <vt:lpstr>Case Split</vt:lpstr>
      <vt:lpstr>Case Splitting Search</vt:lpstr>
      <vt:lpstr>Review: What have we done?</vt:lpstr>
      <vt:lpstr>Achievable</vt:lpstr>
      <vt:lpstr>Self Consistency</vt:lpstr>
      <vt:lpstr>Self-Consistency</vt:lpstr>
      <vt:lpstr>Self-Consistency</vt:lpstr>
      <vt:lpstr>Self-Consistency</vt:lpstr>
      <vt:lpstr>Sample Result</vt:lpstr>
      <vt:lpstr>Sample Result: OoO processor</vt:lpstr>
      <vt:lpstr>Key Idea Summary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50</cp:revision>
  <cp:lastPrinted>2013-04-22T11:24:19Z</cp:lastPrinted>
  <dcterms:created xsi:type="dcterms:W3CDTF">2015-04-28T20:35:41Z</dcterms:created>
  <dcterms:modified xsi:type="dcterms:W3CDTF">2015-04-29T12:12:17Z</dcterms:modified>
</cp:coreProperties>
</file>