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80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81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371" r:id="rId3"/>
    <p:sldId id="262" r:id="rId4"/>
    <p:sldId id="365" r:id="rId5"/>
    <p:sldId id="264" r:id="rId6"/>
    <p:sldId id="265" r:id="rId7"/>
    <p:sldId id="355" r:id="rId8"/>
    <p:sldId id="356" r:id="rId9"/>
    <p:sldId id="267" r:id="rId10"/>
    <p:sldId id="354" r:id="rId11"/>
    <p:sldId id="268" r:id="rId12"/>
    <p:sldId id="367" r:id="rId13"/>
    <p:sldId id="368" r:id="rId14"/>
    <p:sldId id="338" r:id="rId15"/>
    <p:sldId id="269" r:id="rId16"/>
    <p:sldId id="357" r:id="rId17"/>
    <p:sldId id="358" r:id="rId18"/>
    <p:sldId id="271" r:id="rId19"/>
    <p:sldId id="346" r:id="rId20"/>
    <p:sldId id="347" r:id="rId21"/>
    <p:sldId id="348" r:id="rId22"/>
    <p:sldId id="349" r:id="rId23"/>
    <p:sldId id="272" r:id="rId24"/>
    <p:sldId id="339" r:id="rId25"/>
    <p:sldId id="273" r:id="rId26"/>
    <p:sldId id="303" r:id="rId27"/>
    <p:sldId id="305" r:id="rId28"/>
    <p:sldId id="304" r:id="rId29"/>
    <p:sldId id="306" r:id="rId30"/>
    <p:sldId id="307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308" r:id="rId43"/>
    <p:sldId id="309" r:id="rId44"/>
    <p:sldId id="372" r:id="rId45"/>
    <p:sldId id="373" r:id="rId46"/>
    <p:sldId id="374" r:id="rId47"/>
    <p:sldId id="375" r:id="rId48"/>
    <p:sldId id="310" r:id="rId49"/>
    <p:sldId id="312" r:id="rId50"/>
    <p:sldId id="313" r:id="rId51"/>
    <p:sldId id="314" r:id="rId52"/>
    <p:sldId id="315" r:id="rId53"/>
    <p:sldId id="376" r:id="rId54"/>
    <p:sldId id="316" r:id="rId55"/>
    <p:sldId id="317" r:id="rId56"/>
    <p:sldId id="318" r:id="rId57"/>
    <p:sldId id="319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40" r:id="rId70"/>
    <p:sldId id="332" r:id="rId71"/>
    <p:sldId id="333" r:id="rId72"/>
    <p:sldId id="334" r:id="rId73"/>
    <p:sldId id="335" r:id="rId74"/>
    <p:sldId id="290" r:id="rId75"/>
    <p:sldId id="336" r:id="rId76"/>
    <p:sldId id="291" r:id="rId77"/>
    <p:sldId id="292" r:id="rId78"/>
    <p:sldId id="344" r:id="rId79"/>
    <p:sldId id="293" r:id="rId80"/>
    <p:sldId id="341" r:id="rId81"/>
    <p:sldId id="343" r:id="rId82"/>
    <p:sldId id="342" r:id="rId83"/>
    <p:sldId id="295" r:id="rId84"/>
    <p:sldId id="359" r:id="rId85"/>
    <p:sldId id="360" r:id="rId86"/>
    <p:sldId id="296" r:id="rId87"/>
    <p:sldId id="297" r:id="rId88"/>
    <p:sldId id="299" r:id="rId89"/>
    <p:sldId id="300" r:id="rId90"/>
    <p:sldId id="301" r:id="rId91"/>
    <p:sldId id="302" r:id="rId92"/>
    <p:sldId id="345" r:id="rId9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9E256AA-AE27-BF4B-AC29-C704552D3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6170C06-EA77-CB46-8813-A259FBC9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51D23-3994-7142-B959-88429FF3272D}" type="slidenum">
              <a:rPr lang="en-US">
                <a:latin typeface="Times New Roman" pitchFamily="-107" charset="0"/>
              </a:rPr>
              <a:pPr/>
              <a:t>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113D2-7D3C-F440-A008-1233D072083C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AF810-C004-7146-855B-B70CEE574BC7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AF810-C004-7146-855B-B70CEE574BC7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53145-79DC-F94B-9431-298D5AAAE67C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265EF-EDAD-D14B-B048-CEBE836D0EDD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A06616A1-4C2B-9949-BB9D-A80F66C6F6BA}" type="slidenum">
              <a:rPr lang="en-US" sz="1300"/>
              <a:pPr algn="r" defTabSz="966788"/>
              <a:t>16</a:t>
            </a:fld>
            <a:endParaRPr 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27CE5-77C5-1543-9B79-FCD66A95E711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BFAA8-AFBC-994C-AA08-403125D2A9A6}" type="slidenum">
              <a:rPr lang="en-US">
                <a:latin typeface="Times New Roman" pitchFamily="-107" charset="0"/>
              </a:rPr>
              <a:pPr/>
              <a:t>19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50C1D-5782-C242-925A-08F5610BF24F}" type="slidenum">
              <a:rPr lang="en-US">
                <a:latin typeface="Times New Roman" pitchFamily="-107" charset="0"/>
              </a:rPr>
              <a:pPr/>
              <a:t>20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5251F-21D4-3D4E-B09E-B4AF50B78AC2}" type="slidenum">
              <a:rPr lang="en-US">
                <a:latin typeface="Times New Roman" pitchFamily="-107" charset="0"/>
              </a:rPr>
              <a:pPr/>
              <a:t>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EEDE0-F60E-9A4C-A794-84C00CE36961}" type="slidenum">
              <a:rPr lang="en-US">
                <a:latin typeface="Times New Roman" pitchFamily="-107" charset="0"/>
              </a:rPr>
              <a:pPr/>
              <a:t>21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FF952-F22A-B045-A01F-CD04CE597CF6}" type="slidenum">
              <a:rPr lang="en-US">
                <a:latin typeface="Times New Roman" pitchFamily="-107" charset="0"/>
              </a:rPr>
              <a:pPr/>
              <a:t>22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F6FD5-6E74-054A-B39F-65EA1D277A7A}" type="slidenum">
              <a:rPr lang="en-US">
                <a:latin typeface="Times New Roman" pitchFamily="-107" charset="0"/>
              </a:rPr>
              <a:pPr/>
              <a:t>23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5CFCE-A018-5946-8C6E-7BE2D8816A40}" type="slidenum">
              <a:rPr lang="en-US">
                <a:latin typeface="Times New Roman" pitchFamily="-107" charset="0"/>
              </a:rPr>
              <a:pPr/>
              <a:t>24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AF810-C004-7146-855B-B70CEE574BC7}" type="slidenum">
              <a:rPr lang="en-US">
                <a:latin typeface="Times New Roman" pitchFamily="-107" charset="0"/>
              </a:rPr>
              <a:pPr/>
              <a:t>25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23D78-5980-684B-B916-AAC69DFD75E8}" type="slidenum">
              <a:rPr lang="en-US">
                <a:latin typeface="Times New Roman" pitchFamily="-107" charset="0"/>
              </a:rPr>
              <a:pPr/>
              <a:t>26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C3F9A-B7DF-ED4A-9F7E-E868DBA119F9}" type="slidenum">
              <a:rPr lang="en-US">
                <a:latin typeface="Times New Roman" pitchFamily="-107" charset="0"/>
              </a:rPr>
              <a:pPr/>
              <a:t>27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B486E-B397-1E4B-8573-19B134FF698D}" type="slidenum">
              <a:rPr lang="en-US">
                <a:latin typeface="Times New Roman" pitchFamily="-107" charset="0"/>
              </a:rPr>
              <a:pPr/>
              <a:t>28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E0B1-A2D6-6549-BE0B-5C4604D66A57}" type="slidenum">
              <a:rPr lang="en-US">
                <a:latin typeface="Times New Roman" pitchFamily="-107" charset="0"/>
              </a:rPr>
              <a:pPr/>
              <a:t>29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F3D76-4C71-DF48-9B18-BD0D3B450F0F}" type="slidenum">
              <a:rPr lang="en-US">
                <a:latin typeface="Times New Roman" pitchFamily="-107" charset="0"/>
              </a:rPr>
              <a:pPr/>
              <a:t>30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86F3D-9231-A549-8291-D9797FCC18F8}" type="slidenum">
              <a:rPr lang="en-US">
                <a:latin typeface="Times New Roman" pitchFamily="-107" charset="0"/>
              </a:rPr>
              <a:pPr/>
              <a:t>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DB5B5-9832-9C48-81CA-102CE84CE54F}" type="slidenum">
              <a:rPr lang="en-US">
                <a:latin typeface="Times New Roman" pitchFamily="-107" charset="0"/>
              </a:rPr>
              <a:pPr/>
              <a:t>31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BD3F2-DF06-8A47-B62E-905DCD773837}" type="slidenum">
              <a:rPr lang="en-US">
                <a:latin typeface="Times New Roman" pitchFamily="-107" charset="0"/>
              </a:rPr>
              <a:pPr/>
              <a:t>32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9BB62-EF33-7348-85D1-74464E49356E}" type="slidenum">
              <a:rPr lang="en-US">
                <a:latin typeface="Times New Roman" pitchFamily="-107" charset="0"/>
              </a:rPr>
              <a:pPr/>
              <a:t>33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4B7C6-B4F4-8648-BCAC-4E447250CD63}" type="slidenum">
              <a:rPr lang="en-US">
                <a:latin typeface="Times New Roman" pitchFamily="-107" charset="0"/>
              </a:rPr>
              <a:pPr/>
              <a:t>34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46FD4-F37D-AF43-A4F3-C31671824B85}" type="slidenum">
              <a:rPr lang="en-US">
                <a:latin typeface="Times New Roman" pitchFamily="-107" charset="0"/>
              </a:rPr>
              <a:pPr/>
              <a:t>35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FE5DB-812E-4E43-AEF6-137383E1131C}" type="slidenum">
              <a:rPr lang="en-US">
                <a:latin typeface="Times New Roman" pitchFamily="-107" charset="0"/>
              </a:rPr>
              <a:pPr/>
              <a:t>36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9F84F-F2BA-1C4E-82D3-8F0F6E1FF4D6}" type="slidenum">
              <a:rPr lang="en-US">
                <a:latin typeface="Times New Roman" pitchFamily="-107" charset="0"/>
              </a:rPr>
              <a:pPr/>
              <a:t>37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2A87-0945-394A-94C3-56A5B5F8C19D}" type="slidenum">
              <a:rPr lang="en-US">
                <a:latin typeface="Times New Roman" pitchFamily="-107" charset="0"/>
              </a:rPr>
              <a:pPr/>
              <a:t>38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FB4CA-4D86-9642-8F91-228CC2A4C8F5}" type="slidenum">
              <a:rPr lang="en-US">
                <a:latin typeface="Times New Roman" pitchFamily="-107" charset="0"/>
              </a:rPr>
              <a:pPr/>
              <a:t>39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371DC-2A92-4043-BB6C-BCC9E875CAB7}" type="slidenum">
              <a:rPr lang="en-US">
                <a:latin typeface="Times New Roman" pitchFamily="-107" charset="0"/>
              </a:rPr>
              <a:pPr/>
              <a:t>40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5AD72-D42A-5E4A-90D3-DCAFD0D072F0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DD9A0-A7D6-8A4A-9BF3-2900D1AC623C}" type="slidenum">
              <a:rPr lang="en-US">
                <a:latin typeface="Times New Roman" pitchFamily="-107" charset="0"/>
              </a:rPr>
              <a:pPr/>
              <a:t>41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B9403-A376-A140-BCCA-FCE651852B17}" type="slidenum">
              <a:rPr lang="en-US">
                <a:latin typeface="Times New Roman" pitchFamily="-107" charset="0"/>
              </a:rPr>
              <a:pPr/>
              <a:t>42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977D6-CF30-B743-ADA4-78FE21D92A9F}" type="slidenum">
              <a:rPr lang="en-US">
                <a:latin typeface="Times New Roman" pitchFamily="-107" charset="0"/>
              </a:rPr>
              <a:pPr/>
              <a:t>43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977D6-CF30-B743-ADA4-78FE21D92A9F}" type="slidenum">
              <a:rPr lang="en-US">
                <a:latin typeface="Times New Roman" pitchFamily="-107" charset="0"/>
              </a:rPr>
              <a:pPr/>
              <a:t>44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5AD72-D42A-5E4A-90D3-DCAFD0D072F0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E0F36-5D59-064A-8A90-09A25FC435E7}" type="slidenum">
              <a:rPr lang="en-US">
                <a:latin typeface="Times New Roman" pitchFamily="-107" charset="0"/>
              </a:rPr>
              <a:pPr/>
              <a:t>46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977D6-CF30-B743-ADA4-78FE21D92A9F}" type="slidenum">
              <a:rPr lang="en-US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443FD-98B2-0D47-9C24-734E72B53A36}" type="slidenum">
              <a:rPr lang="en-US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AF1B2-89C8-344D-9695-6F19FC8B950B}" type="slidenum">
              <a:rPr lang="en-US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F37B2-A832-6344-BD3B-1CAFD3085672}" type="slidenum">
              <a:rPr lang="en-US">
                <a:latin typeface="Times New Roman" pitchFamily="-107" charset="0"/>
              </a:rPr>
              <a:pPr/>
              <a:t>50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E0F36-5D59-064A-8A90-09A25FC435E7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B02D4-EBF2-3F4B-B75B-9559EABE1EF3}" type="slidenum">
              <a:rPr lang="en-US">
                <a:latin typeface="Times New Roman" pitchFamily="-107" charset="0"/>
              </a:rPr>
              <a:pPr/>
              <a:t>51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9508C-4880-4B4C-AF2C-D2BFB304FEF1}" type="slidenum">
              <a:rPr lang="en-US">
                <a:latin typeface="Times New Roman" pitchFamily="-107" charset="0"/>
              </a:rPr>
              <a:pPr/>
              <a:t>52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9508C-4880-4B4C-AF2C-D2BFB304FEF1}" type="slidenum">
              <a:rPr lang="en-US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8F0F9-A4DE-9B47-A072-8137A5E53AAD}" type="slidenum">
              <a:rPr lang="en-US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99646-A3A9-0141-B84C-DA7200DD7610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78D5-F78F-7D41-8D7E-C7254530C102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F94AA-4209-EA42-A9A8-BB8A60CDFB3C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DDF46-C24E-DF47-AACC-D86B386F682C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70FC9-A7CA-B441-8E7C-D4E6AF600387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3E8A0-2750-6F4E-B9B3-134A5E7FAE32}" type="slidenum">
              <a:rPr lang="en-US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B9B8F-0D4D-6E4B-A691-5A165A63252F}" type="slidenum">
              <a:rPr lang="en-US">
                <a:latin typeface="Times New Roman" pitchFamily="-107" charset="0"/>
              </a:rPr>
              <a:pPr/>
              <a:t>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B40C5-4645-B94B-B4EA-913C83196C60}" type="slidenum">
              <a:rPr lang="en-US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A200B-4E92-BB4B-AAB8-B769B8E2647A}" type="slidenum">
              <a:rPr lang="en-US">
                <a:latin typeface="Times New Roman" pitchFamily="-107" charset="0"/>
              </a:rPr>
              <a:pPr/>
              <a:t>62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15EDD-0DC5-BB49-8FB4-970CA9D281B9}" type="slidenum">
              <a:rPr lang="en-US">
                <a:latin typeface="Times New Roman" pitchFamily="-107" charset="0"/>
              </a:rPr>
              <a:pPr/>
              <a:t>63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48B84-B6BA-E24D-889A-F57A786D4629}" type="slidenum">
              <a:rPr lang="en-US">
                <a:latin typeface="Times New Roman" pitchFamily="-107" charset="0"/>
              </a:rPr>
              <a:pPr/>
              <a:t>64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27B7B-44DC-9644-956B-4CB71BA2AEB0}" type="slidenum">
              <a:rPr lang="en-US">
                <a:latin typeface="Times New Roman" pitchFamily="-107" charset="0"/>
              </a:rPr>
              <a:pPr/>
              <a:t>65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60BF0-C3A1-9E40-BA7B-80EC6DD5ABBE}" type="slidenum">
              <a:rPr lang="en-US">
                <a:latin typeface="Times New Roman" pitchFamily="-107" charset="0"/>
              </a:rPr>
              <a:pPr/>
              <a:t>66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1FA8A-3BD5-A644-B413-46B2902C736A}" type="slidenum">
              <a:rPr lang="en-US">
                <a:latin typeface="Times New Roman" pitchFamily="-107" charset="0"/>
              </a:rPr>
              <a:pPr/>
              <a:t>67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40E1A-F997-4C40-B054-A294F0EDDCAB}" type="slidenum">
              <a:rPr lang="en-US">
                <a:latin typeface="Times New Roman" pitchFamily="-107" charset="0"/>
              </a:rPr>
              <a:pPr/>
              <a:t>68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8348C-F001-754E-B27D-F43F9C6547B0}" type="slidenum">
              <a:rPr lang="en-US">
                <a:latin typeface="Times New Roman" pitchFamily="-107" charset="0"/>
              </a:rPr>
              <a:pPr/>
              <a:t>69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7C18D-C91D-8442-A353-A49C9F871083}" type="slidenum">
              <a:rPr lang="en-US">
                <a:latin typeface="Times New Roman" pitchFamily="-107" charset="0"/>
              </a:rPr>
              <a:pPr/>
              <a:t>70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854E3-DD81-FB4C-A300-88B8A10CA72B}" type="slidenum">
              <a:rPr lang="en-US">
                <a:latin typeface="Times New Roman" pitchFamily="-107" charset="0"/>
              </a:rPr>
              <a:pPr/>
              <a:t>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15B47-FBB5-C240-8D76-011BA76082D4}" type="slidenum">
              <a:rPr lang="en-US">
                <a:latin typeface="Times New Roman" pitchFamily="-107" charset="0"/>
              </a:rPr>
              <a:pPr/>
              <a:t>71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94074-2ADA-4444-A423-2886E270F5EF}" type="slidenum">
              <a:rPr lang="en-US">
                <a:latin typeface="Times New Roman" pitchFamily="-107" charset="0"/>
              </a:rPr>
              <a:pPr/>
              <a:t>72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EB360-73CD-7B43-A1DA-47DB2F4C81EA}" type="slidenum">
              <a:rPr lang="en-US">
                <a:latin typeface="Times New Roman" pitchFamily="-107" charset="0"/>
              </a:rPr>
              <a:pPr/>
              <a:t>73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76FAE-BE12-0C40-B28A-2244AC5BA60C}" type="slidenum">
              <a:rPr lang="en-US">
                <a:latin typeface="Times New Roman" pitchFamily="-107" charset="0"/>
              </a:rPr>
              <a:pPr/>
              <a:t>74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ABF66-692F-C14B-9273-7F798E458259}" type="slidenum">
              <a:rPr lang="en-US">
                <a:latin typeface="Times New Roman" pitchFamily="-107" charset="0"/>
              </a:rPr>
              <a:pPr/>
              <a:t>75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4365B-AD07-454F-9AEB-E27B4D3A3BDC}" type="slidenum">
              <a:rPr lang="en-US">
                <a:latin typeface="Times New Roman" pitchFamily="-107" charset="0"/>
              </a:rPr>
              <a:pPr/>
              <a:t>76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F442F-EB03-C445-986D-FCDCF4A63BBF}" type="slidenum">
              <a:rPr lang="en-US">
                <a:latin typeface="Times New Roman" pitchFamily="-107" charset="0"/>
              </a:rPr>
              <a:pPr/>
              <a:t>77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B6F26-A541-0741-94EB-8C8E3C16F159}" type="slidenum">
              <a:rPr lang="en-US">
                <a:latin typeface="Times New Roman" pitchFamily="-107" charset="0"/>
              </a:rPr>
              <a:pPr/>
              <a:t>78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591BE-0B97-734B-8418-8FE7AA601781}" type="slidenum">
              <a:rPr lang="en-US">
                <a:latin typeface="Times New Roman" pitchFamily="-107" charset="0"/>
              </a:rPr>
              <a:pPr/>
              <a:t>79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8F908-5EC9-EE46-A038-59124DAAE6F6}" type="slidenum">
              <a:rPr lang="en-US">
                <a:latin typeface="Times New Roman" pitchFamily="-107" charset="0"/>
              </a:rPr>
              <a:pPr/>
              <a:t>80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CB5AC-4274-A842-8FB9-57FDBE6ED3BE}" type="slidenum">
              <a:rPr lang="en-US">
                <a:latin typeface="Times New Roman" pitchFamily="-107" charset="0"/>
              </a:rPr>
              <a:pPr/>
              <a:t>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1113" y="623888"/>
            <a:ext cx="4760912" cy="35702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618CE-C698-5B43-A7FA-E1B80E04B460}" type="slidenum">
              <a:rPr lang="en-US">
                <a:latin typeface="Times New Roman" pitchFamily="-107" charset="0"/>
              </a:rPr>
              <a:pPr/>
              <a:t>81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835E-2EA0-D044-984A-82F5FF75089A}" type="slidenum">
              <a:rPr lang="en-US">
                <a:latin typeface="Times New Roman" pitchFamily="-107" charset="0"/>
              </a:rPr>
              <a:pPr/>
              <a:t>82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1F79D-5D66-2F4C-AD47-0EDE306A129E}" type="slidenum">
              <a:rPr lang="en-US">
                <a:latin typeface="Times New Roman" pitchFamily="-107" charset="0"/>
              </a:rPr>
              <a:pPr/>
              <a:t>83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B00D9-4EDB-5E4D-AD11-0E9E2F1B6376}" type="slidenum">
              <a:rPr lang="en-US">
                <a:latin typeface="Times New Roman" pitchFamily="-107" charset="0"/>
              </a:rPr>
              <a:pPr/>
              <a:t>86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A0C2-E3CF-AC48-8572-5D3DEADAB0C3}" type="slidenum">
              <a:rPr lang="en-US">
                <a:latin typeface="Times New Roman" pitchFamily="-107" charset="0"/>
              </a:rPr>
              <a:pPr/>
              <a:t>87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E78D3-5B4B-B14D-8557-AF902C313BD9}" type="slidenum">
              <a:rPr lang="en-US">
                <a:latin typeface="Times New Roman" pitchFamily="-107" charset="0"/>
              </a:rPr>
              <a:pPr/>
              <a:t>88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F26D8-A7F2-F64D-8986-30C8AEACA923}" type="slidenum">
              <a:rPr lang="en-US">
                <a:latin typeface="Times New Roman" pitchFamily="-107" charset="0"/>
              </a:rPr>
              <a:pPr/>
              <a:t>89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B3E59-C58B-4044-BB49-FC1B1655DE6C}" type="slidenum">
              <a:rPr lang="en-US">
                <a:latin typeface="Times New Roman" pitchFamily="-107" charset="0"/>
              </a:rPr>
              <a:pPr/>
              <a:t>90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D25CB-72BE-D04C-84C0-AF39D951E29E}" type="slidenum">
              <a:rPr lang="en-US">
                <a:latin typeface="Times New Roman" pitchFamily="-107" charset="0"/>
              </a:rPr>
              <a:pPr/>
              <a:t>91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B58FC-A44E-BB40-AC9F-4A1585C23696}" type="slidenum">
              <a:rPr lang="en-US">
                <a:latin typeface="Times New Roman" pitchFamily="-107" charset="0"/>
              </a:rPr>
              <a:pPr/>
              <a:t>92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577D9-A0DA-D749-87ED-1A2F8B80CFC0}" type="slidenum">
              <a:rPr lang="en-US">
                <a:latin typeface="Times New Roman" pitchFamily="-107" charset="0"/>
              </a:rPr>
              <a:pPr/>
              <a:t>10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5260-CDAE-6C4A-AFF2-9F2E4D34D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58A9-5917-BD43-89FE-19D5F0C60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5BBC-B575-C548-AA73-98E127DC0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D608-B0CB-3A4E-86D9-103E68087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D4A4-5033-4C46-B36A-368889916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41A9A-5905-2448-B5C0-475AF3B58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36F4-CE7B-9D45-B49E-15E2E9404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9DC3-854D-524B-A10D-343077880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00C8-F792-7C45-BA13-309E1AAEB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7D8F-2846-4F46-A888-609AA335F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9626-6A27-9A41-A47C-C4A921882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F296079D-3F4F-E64B-9F4C-6454E75B6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97A67-FEFA-8740-A78F-F23E6E76213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ESE535:</a:t>
            </a:r>
            <a:br>
              <a:rPr lang="en-US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Electronic Design Automation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Day 2:  January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26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, 2015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Covering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81000" y="5105400"/>
            <a:ext cx="3360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Work preclass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CD4F7-B759-C04A-A4D6-EC2C343D392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Why covering now?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Nice/simple cost model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Problem can be solved well </a:t>
            </a:r>
          </a:p>
          <a:p>
            <a:pPr lvl="1"/>
            <a:r>
              <a:rPr lang="en-US" sz="2400"/>
              <a:t>somewhat clever solution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General/powerful technique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Show off special cases </a:t>
            </a:r>
          </a:p>
          <a:p>
            <a:pPr lvl="1"/>
            <a:r>
              <a:rPr lang="en-US" sz="2400"/>
              <a:t>harder/easier cases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Show off things that make hard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Show off bounding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81534-C762-9B4B-9B2C-14B55C61EC8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63513"/>
            <a:ext cx="8697913" cy="1405513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What’s the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Problem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?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Trivial Covering</a:t>
            </a:r>
          </a:p>
        </p:txBody>
      </p:sp>
      <p:sp>
        <p:nvSpPr>
          <p:cNvPr id="34821" name="Arc 3"/>
          <p:cNvSpPr>
            <a:spLocks/>
          </p:cNvSpPr>
          <p:nvPr/>
        </p:nvSpPr>
        <p:spPr bwMode="auto">
          <a:xfrm>
            <a:off x="6948488" y="2654300"/>
            <a:ext cx="141287" cy="153988"/>
          </a:xfrm>
          <a:custGeom>
            <a:avLst/>
            <a:gdLst>
              <a:gd name="T0" fmla="*/ 0 w 21847"/>
              <a:gd name="T1" fmla="*/ 50 h 21600"/>
              <a:gd name="T2" fmla="*/ 913719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rc 4"/>
          <p:cNvSpPr>
            <a:spLocks/>
          </p:cNvSpPr>
          <p:nvPr/>
        </p:nvSpPr>
        <p:spPr bwMode="auto">
          <a:xfrm>
            <a:off x="6948488" y="2794000"/>
            <a:ext cx="141287" cy="153988"/>
          </a:xfrm>
          <a:custGeom>
            <a:avLst/>
            <a:gdLst>
              <a:gd name="T0" fmla="*/ 913719 w 21847"/>
              <a:gd name="T1" fmla="*/ 0 h 21600"/>
              <a:gd name="T2" fmla="*/ 0 w 21847"/>
              <a:gd name="T3" fmla="*/ 1097742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Oval 5"/>
          <p:cNvSpPr>
            <a:spLocks noChangeArrowheads="1"/>
          </p:cNvSpPr>
          <p:nvPr/>
        </p:nvSpPr>
        <p:spPr bwMode="auto">
          <a:xfrm>
            <a:off x="7113588" y="2786063"/>
            <a:ext cx="26987" cy="28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rc 6"/>
          <p:cNvSpPr>
            <a:spLocks/>
          </p:cNvSpPr>
          <p:nvPr/>
        </p:nvSpPr>
        <p:spPr bwMode="auto">
          <a:xfrm>
            <a:off x="5230813" y="2320925"/>
            <a:ext cx="141287" cy="153988"/>
          </a:xfrm>
          <a:custGeom>
            <a:avLst/>
            <a:gdLst>
              <a:gd name="T0" fmla="*/ 0 w 21847"/>
              <a:gd name="T1" fmla="*/ 50 h 21600"/>
              <a:gd name="T2" fmla="*/ 913719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Arc 7"/>
          <p:cNvSpPr>
            <a:spLocks/>
          </p:cNvSpPr>
          <p:nvPr/>
        </p:nvSpPr>
        <p:spPr bwMode="auto">
          <a:xfrm>
            <a:off x="5230813" y="2459038"/>
            <a:ext cx="141287" cy="153987"/>
          </a:xfrm>
          <a:custGeom>
            <a:avLst/>
            <a:gdLst>
              <a:gd name="T0" fmla="*/ 913719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Oval 8"/>
          <p:cNvSpPr>
            <a:spLocks noChangeArrowheads="1"/>
          </p:cNvSpPr>
          <p:nvPr/>
        </p:nvSpPr>
        <p:spPr bwMode="auto">
          <a:xfrm>
            <a:off x="5395913" y="2452688"/>
            <a:ext cx="26987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Arc 9"/>
          <p:cNvSpPr>
            <a:spLocks/>
          </p:cNvSpPr>
          <p:nvPr/>
        </p:nvSpPr>
        <p:spPr bwMode="auto">
          <a:xfrm>
            <a:off x="3516313" y="2119313"/>
            <a:ext cx="139700" cy="155575"/>
          </a:xfrm>
          <a:custGeom>
            <a:avLst/>
            <a:gdLst>
              <a:gd name="T0" fmla="*/ 0 w 21845"/>
              <a:gd name="T1" fmla="*/ 50 h 21600"/>
              <a:gd name="T2" fmla="*/ 893389 w 21845"/>
              <a:gd name="T3" fmla="*/ 1108969 h 21600"/>
              <a:gd name="T4" fmla="*/ 10059 w 21845"/>
              <a:gd name="T5" fmla="*/ 1120536 h 21600"/>
              <a:gd name="T6" fmla="*/ 0 60000 65536"/>
              <a:gd name="T7" fmla="*/ 0 60000 65536"/>
              <a:gd name="T8" fmla="*/ 0 60000 65536"/>
              <a:gd name="T9" fmla="*/ 0 w 21845"/>
              <a:gd name="T10" fmla="*/ 0 h 21600"/>
              <a:gd name="T11" fmla="*/ 21845 w 218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5" h="21600" fill="none" extrusionOk="0">
                <a:moveTo>
                  <a:pt x="0" y="1"/>
                </a:moveTo>
                <a:cubicBezTo>
                  <a:pt x="81" y="0"/>
                  <a:pt x="163" y="-1"/>
                  <a:pt x="246" y="-1"/>
                </a:cubicBezTo>
                <a:cubicBezTo>
                  <a:pt x="12088" y="-1"/>
                  <a:pt x="21722" y="9535"/>
                  <a:pt x="21844" y="21377"/>
                </a:cubicBezTo>
              </a:path>
              <a:path w="21845" h="21600" stroke="0" extrusionOk="0">
                <a:moveTo>
                  <a:pt x="0" y="1"/>
                </a:moveTo>
                <a:cubicBezTo>
                  <a:pt x="81" y="0"/>
                  <a:pt x="163" y="-1"/>
                  <a:pt x="246" y="-1"/>
                </a:cubicBezTo>
                <a:cubicBezTo>
                  <a:pt x="12088" y="-1"/>
                  <a:pt x="21722" y="9535"/>
                  <a:pt x="21844" y="21377"/>
                </a:cubicBezTo>
                <a:lnTo>
                  <a:pt x="246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rc 10"/>
          <p:cNvSpPr>
            <a:spLocks/>
          </p:cNvSpPr>
          <p:nvPr/>
        </p:nvSpPr>
        <p:spPr bwMode="auto">
          <a:xfrm>
            <a:off x="3514725" y="2259013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Oval 11"/>
          <p:cNvSpPr>
            <a:spLocks noChangeArrowheads="1"/>
          </p:cNvSpPr>
          <p:nvPr/>
        </p:nvSpPr>
        <p:spPr bwMode="auto">
          <a:xfrm>
            <a:off x="3679825" y="2252663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Arc 12"/>
          <p:cNvSpPr>
            <a:spLocks/>
          </p:cNvSpPr>
          <p:nvPr/>
        </p:nvSpPr>
        <p:spPr bwMode="auto">
          <a:xfrm>
            <a:off x="2524125" y="19192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Arc 13"/>
          <p:cNvSpPr>
            <a:spLocks/>
          </p:cNvSpPr>
          <p:nvPr/>
        </p:nvSpPr>
        <p:spPr bwMode="auto">
          <a:xfrm>
            <a:off x="2524125" y="2058988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Arc 14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Arc 15"/>
          <p:cNvSpPr>
            <a:spLocks/>
          </p:cNvSpPr>
          <p:nvPr/>
        </p:nvSpPr>
        <p:spPr bwMode="auto">
          <a:xfrm>
            <a:off x="1533525" y="1790700"/>
            <a:ext cx="141288" cy="153988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42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Oval 16"/>
          <p:cNvSpPr>
            <a:spLocks noChangeArrowheads="1"/>
          </p:cNvSpPr>
          <p:nvPr/>
        </p:nvSpPr>
        <p:spPr bwMode="auto">
          <a:xfrm>
            <a:off x="1698625" y="1784350"/>
            <a:ext cx="26988" cy="269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Arc 17"/>
          <p:cNvSpPr>
            <a:spLocks/>
          </p:cNvSpPr>
          <p:nvPr/>
        </p:nvSpPr>
        <p:spPr bwMode="auto">
          <a:xfrm>
            <a:off x="1533525" y="34559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rc 18"/>
          <p:cNvSpPr>
            <a:spLocks/>
          </p:cNvSpPr>
          <p:nvPr/>
        </p:nvSpPr>
        <p:spPr bwMode="auto">
          <a:xfrm>
            <a:off x="1533525" y="3595688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Oval 19"/>
          <p:cNvSpPr>
            <a:spLocks noChangeArrowheads="1"/>
          </p:cNvSpPr>
          <p:nvPr/>
        </p:nvSpPr>
        <p:spPr bwMode="auto">
          <a:xfrm>
            <a:off x="1698625" y="3589338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Arc 20"/>
          <p:cNvSpPr>
            <a:spLocks/>
          </p:cNvSpPr>
          <p:nvPr/>
        </p:nvSpPr>
        <p:spPr bwMode="auto">
          <a:xfrm>
            <a:off x="3184525" y="3657600"/>
            <a:ext cx="141288" cy="153988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Arc 21"/>
          <p:cNvSpPr>
            <a:spLocks/>
          </p:cNvSpPr>
          <p:nvPr/>
        </p:nvSpPr>
        <p:spPr bwMode="auto">
          <a:xfrm>
            <a:off x="3184525" y="3795713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Oval 22"/>
          <p:cNvSpPr>
            <a:spLocks noChangeArrowheads="1"/>
          </p:cNvSpPr>
          <p:nvPr/>
        </p:nvSpPr>
        <p:spPr bwMode="auto">
          <a:xfrm>
            <a:off x="3349625" y="3789363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3"/>
          <p:cNvSpPr>
            <a:spLocks noChangeShapeType="1"/>
          </p:cNvSpPr>
          <p:nvPr/>
        </p:nvSpPr>
        <p:spPr bwMode="auto">
          <a:xfrm>
            <a:off x="3001963" y="2287588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4"/>
          <p:cNvSpPr>
            <a:spLocks noChangeShapeType="1"/>
          </p:cNvSpPr>
          <p:nvPr/>
        </p:nvSpPr>
        <p:spPr bwMode="auto">
          <a:xfrm>
            <a:off x="4718050" y="2500313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5"/>
          <p:cNvSpPr>
            <a:spLocks noChangeShapeType="1"/>
          </p:cNvSpPr>
          <p:nvPr/>
        </p:nvSpPr>
        <p:spPr bwMode="auto">
          <a:xfrm>
            <a:off x="2671763" y="3849688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Rectangle 26"/>
          <p:cNvSpPr>
            <a:spLocks noChangeArrowheads="1"/>
          </p:cNvSpPr>
          <p:nvPr/>
        </p:nvSpPr>
        <p:spPr bwMode="auto">
          <a:xfrm>
            <a:off x="4784725" y="1593850"/>
            <a:ext cx="20129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3333FF"/>
                </a:solidFill>
              </a:rPr>
              <a:t>subject DAG</a:t>
            </a:r>
          </a:p>
        </p:txBody>
      </p:sp>
      <p:sp>
        <p:nvSpPr>
          <p:cNvPr id="34845" name="Rectangle 27"/>
          <p:cNvSpPr>
            <a:spLocks noChangeArrowheads="1"/>
          </p:cNvSpPr>
          <p:nvPr/>
        </p:nvSpPr>
        <p:spPr bwMode="auto">
          <a:xfrm>
            <a:off x="6489700" y="2851150"/>
            <a:ext cx="74295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Line 28"/>
          <p:cNvSpPr>
            <a:spLocks noChangeShapeType="1"/>
          </p:cNvSpPr>
          <p:nvPr/>
        </p:nvSpPr>
        <p:spPr bwMode="auto">
          <a:xfrm>
            <a:off x="6435725" y="3114675"/>
            <a:ext cx="0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7" name="Line 29"/>
          <p:cNvSpPr>
            <a:spLocks noChangeShapeType="1"/>
          </p:cNvSpPr>
          <p:nvPr/>
        </p:nvSpPr>
        <p:spPr bwMode="auto">
          <a:xfrm>
            <a:off x="1146175" y="4724400"/>
            <a:ext cx="528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Line 30"/>
          <p:cNvSpPr>
            <a:spLocks noChangeShapeType="1"/>
          </p:cNvSpPr>
          <p:nvPr/>
        </p:nvSpPr>
        <p:spPr bwMode="auto">
          <a:xfrm>
            <a:off x="4718050" y="2767013"/>
            <a:ext cx="0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9" name="Line 31"/>
          <p:cNvSpPr>
            <a:spLocks noChangeShapeType="1"/>
          </p:cNvSpPr>
          <p:nvPr/>
        </p:nvSpPr>
        <p:spPr bwMode="auto">
          <a:xfrm>
            <a:off x="3457575" y="4056063"/>
            <a:ext cx="1260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0" name="Line 32"/>
          <p:cNvSpPr>
            <a:spLocks noChangeShapeType="1"/>
          </p:cNvSpPr>
          <p:nvPr/>
        </p:nvSpPr>
        <p:spPr bwMode="auto">
          <a:xfrm>
            <a:off x="5505450" y="2706688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1" name="Line 33"/>
          <p:cNvSpPr>
            <a:spLocks noChangeShapeType="1"/>
          </p:cNvSpPr>
          <p:nvPr/>
        </p:nvSpPr>
        <p:spPr bwMode="auto">
          <a:xfrm>
            <a:off x="3001963" y="2554288"/>
            <a:ext cx="0" cy="801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2" name="Line 34"/>
          <p:cNvSpPr>
            <a:spLocks noChangeShapeType="1"/>
          </p:cNvSpPr>
          <p:nvPr/>
        </p:nvSpPr>
        <p:spPr bwMode="auto">
          <a:xfrm>
            <a:off x="1674813" y="3362325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3" name="Line 35"/>
          <p:cNvSpPr>
            <a:spLocks noChangeShapeType="1"/>
          </p:cNvSpPr>
          <p:nvPr/>
        </p:nvSpPr>
        <p:spPr bwMode="auto">
          <a:xfrm>
            <a:off x="3787775" y="249396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4" name="Line 36"/>
          <p:cNvSpPr>
            <a:spLocks noChangeShapeType="1"/>
          </p:cNvSpPr>
          <p:nvPr/>
        </p:nvSpPr>
        <p:spPr bwMode="auto">
          <a:xfrm>
            <a:off x="3127375" y="23336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5" name="Line 37"/>
          <p:cNvSpPr>
            <a:spLocks noChangeShapeType="1"/>
          </p:cNvSpPr>
          <p:nvPr/>
        </p:nvSpPr>
        <p:spPr bwMode="auto">
          <a:xfrm>
            <a:off x="3127375" y="26543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6" name="Line 38"/>
          <p:cNvSpPr>
            <a:spLocks noChangeShapeType="1"/>
          </p:cNvSpPr>
          <p:nvPr/>
        </p:nvSpPr>
        <p:spPr bwMode="auto">
          <a:xfrm>
            <a:off x="3133725" y="2327275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7" name="Arc 39"/>
          <p:cNvSpPr>
            <a:spLocks/>
          </p:cNvSpPr>
          <p:nvPr/>
        </p:nvSpPr>
        <p:spPr bwMode="auto">
          <a:xfrm>
            <a:off x="3451225" y="2328863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8" name="Arc 40"/>
          <p:cNvSpPr>
            <a:spLocks/>
          </p:cNvSpPr>
          <p:nvPr/>
        </p:nvSpPr>
        <p:spPr bwMode="auto">
          <a:xfrm>
            <a:off x="3451225" y="24812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9" name="Line 41"/>
          <p:cNvSpPr>
            <a:spLocks noChangeShapeType="1"/>
          </p:cNvSpPr>
          <p:nvPr/>
        </p:nvSpPr>
        <p:spPr bwMode="auto">
          <a:xfrm>
            <a:off x="2995613" y="25606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0" name="Line 42"/>
          <p:cNvSpPr>
            <a:spLocks noChangeShapeType="1"/>
          </p:cNvSpPr>
          <p:nvPr/>
        </p:nvSpPr>
        <p:spPr bwMode="auto">
          <a:xfrm>
            <a:off x="3656013" y="24939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1" name="Line 43"/>
          <p:cNvSpPr>
            <a:spLocks noChangeShapeType="1"/>
          </p:cNvSpPr>
          <p:nvPr/>
        </p:nvSpPr>
        <p:spPr bwMode="auto">
          <a:xfrm>
            <a:off x="2995613" y="242728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2" name="Line 44"/>
          <p:cNvSpPr>
            <a:spLocks noChangeShapeType="1"/>
          </p:cNvSpPr>
          <p:nvPr/>
        </p:nvSpPr>
        <p:spPr bwMode="auto">
          <a:xfrm>
            <a:off x="2797175" y="2293938"/>
            <a:ext cx="198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3" name="Line 45"/>
          <p:cNvSpPr>
            <a:spLocks noChangeShapeType="1"/>
          </p:cNvSpPr>
          <p:nvPr/>
        </p:nvSpPr>
        <p:spPr bwMode="auto">
          <a:xfrm>
            <a:off x="2017713" y="2000250"/>
            <a:ext cx="0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4" name="Line 46"/>
          <p:cNvSpPr>
            <a:spLocks noChangeShapeType="1"/>
          </p:cNvSpPr>
          <p:nvPr/>
        </p:nvSpPr>
        <p:spPr bwMode="auto">
          <a:xfrm>
            <a:off x="1793875" y="2006600"/>
            <a:ext cx="211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5" name="Line 47"/>
          <p:cNvSpPr>
            <a:spLocks noChangeShapeType="1"/>
          </p:cNvSpPr>
          <p:nvPr/>
        </p:nvSpPr>
        <p:spPr bwMode="auto">
          <a:xfrm>
            <a:off x="1806575" y="3856038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6" name="Line 48"/>
          <p:cNvSpPr>
            <a:spLocks noChangeShapeType="1"/>
          </p:cNvSpPr>
          <p:nvPr/>
        </p:nvSpPr>
        <p:spPr bwMode="auto">
          <a:xfrm>
            <a:off x="1146175" y="4122738"/>
            <a:ext cx="1519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7" name="Line 49"/>
          <p:cNvSpPr>
            <a:spLocks noChangeShapeType="1"/>
          </p:cNvSpPr>
          <p:nvPr/>
        </p:nvSpPr>
        <p:spPr bwMode="auto">
          <a:xfrm>
            <a:off x="6561138" y="2894013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8" name="Line 50"/>
          <p:cNvSpPr>
            <a:spLocks noChangeShapeType="1"/>
          </p:cNvSpPr>
          <p:nvPr/>
        </p:nvSpPr>
        <p:spPr bwMode="auto">
          <a:xfrm>
            <a:off x="6561138" y="3214688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9" name="Line 51"/>
          <p:cNvSpPr>
            <a:spLocks noChangeShapeType="1"/>
          </p:cNvSpPr>
          <p:nvPr/>
        </p:nvSpPr>
        <p:spPr bwMode="auto">
          <a:xfrm>
            <a:off x="6567488" y="2887663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0" name="Arc 52"/>
          <p:cNvSpPr>
            <a:spLocks/>
          </p:cNvSpPr>
          <p:nvPr/>
        </p:nvSpPr>
        <p:spPr bwMode="auto">
          <a:xfrm>
            <a:off x="6884988" y="2889250"/>
            <a:ext cx="153987" cy="168275"/>
          </a:xfrm>
          <a:custGeom>
            <a:avLst/>
            <a:gdLst>
              <a:gd name="T0" fmla="*/ 0 w 21823"/>
              <a:gd name="T1" fmla="*/ 62 h 21600"/>
              <a:gd name="T2" fmla="*/ 1086560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1" name="Arc 53"/>
          <p:cNvSpPr>
            <a:spLocks/>
          </p:cNvSpPr>
          <p:nvPr/>
        </p:nvSpPr>
        <p:spPr bwMode="auto">
          <a:xfrm>
            <a:off x="6884988" y="30400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2" name="Line 54"/>
          <p:cNvSpPr>
            <a:spLocks noChangeShapeType="1"/>
          </p:cNvSpPr>
          <p:nvPr/>
        </p:nvSpPr>
        <p:spPr bwMode="auto">
          <a:xfrm>
            <a:off x="6429375" y="312102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3" name="Line 55"/>
          <p:cNvSpPr>
            <a:spLocks noChangeShapeType="1"/>
          </p:cNvSpPr>
          <p:nvPr/>
        </p:nvSpPr>
        <p:spPr bwMode="auto">
          <a:xfrm>
            <a:off x="6429375" y="298767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4" name="Line 56"/>
          <p:cNvSpPr>
            <a:spLocks noChangeShapeType="1"/>
          </p:cNvSpPr>
          <p:nvPr/>
        </p:nvSpPr>
        <p:spPr bwMode="auto">
          <a:xfrm>
            <a:off x="5768975" y="257333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5" name="Line 57"/>
          <p:cNvSpPr>
            <a:spLocks noChangeShapeType="1"/>
          </p:cNvSpPr>
          <p:nvPr/>
        </p:nvSpPr>
        <p:spPr bwMode="auto">
          <a:xfrm flipV="1">
            <a:off x="5768975" y="2706688"/>
            <a:ext cx="211138" cy="147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6" name="Line 58"/>
          <p:cNvSpPr>
            <a:spLocks noChangeShapeType="1"/>
          </p:cNvSpPr>
          <p:nvPr/>
        </p:nvSpPr>
        <p:spPr bwMode="auto">
          <a:xfrm>
            <a:off x="5775325" y="25733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7" name="Line 59"/>
          <p:cNvSpPr>
            <a:spLocks noChangeShapeType="1"/>
          </p:cNvSpPr>
          <p:nvPr/>
        </p:nvSpPr>
        <p:spPr bwMode="auto">
          <a:xfrm>
            <a:off x="5637213" y="270668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8" name="Line 60"/>
          <p:cNvSpPr>
            <a:spLocks noChangeShapeType="1"/>
          </p:cNvSpPr>
          <p:nvPr/>
        </p:nvSpPr>
        <p:spPr bwMode="auto">
          <a:xfrm>
            <a:off x="6032500" y="271938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9" name="Line 61"/>
          <p:cNvSpPr>
            <a:spLocks noChangeShapeType="1"/>
          </p:cNvSpPr>
          <p:nvPr/>
        </p:nvSpPr>
        <p:spPr bwMode="auto">
          <a:xfrm>
            <a:off x="6435725" y="2713038"/>
            <a:ext cx="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0" name="Line 62"/>
          <p:cNvSpPr>
            <a:spLocks noChangeShapeType="1"/>
          </p:cNvSpPr>
          <p:nvPr/>
        </p:nvSpPr>
        <p:spPr bwMode="auto">
          <a:xfrm>
            <a:off x="6165850" y="2719388"/>
            <a:ext cx="26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1" name="Line 63"/>
          <p:cNvSpPr>
            <a:spLocks noChangeShapeType="1"/>
          </p:cNvSpPr>
          <p:nvPr/>
        </p:nvSpPr>
        <p:spPr bwMode="auto">
          <a:xfrm>
            <a:off x="4845050" y="254635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2" name="Line 64"/>
          <p:cNvSpPr>
            <a:spLocks noChangeShapeType="1"/>
          </p:cNvSpPr>
          <p:nvPr/>
        </p:nvSpPr>
        <p:spPr bwMode="auto">
          <a:xfrm>
            <a:off x="4845050" y="28670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3" name="Line 65"/>
          <p:cNvSpPr>
            <a:spLocks noChangeShapeType="1"/>
          </p:cNvSpPr>
          <p:nvPr/>
        </p:nvSpPr>
        <p:spPr bwMode="auto">
          <a:xfrm>
            <a:off x="4851400" y="254000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4" name="Arc 66"/>
          <p:cNvSpPr>
            <a:spLocks/>
          </p:cNvSpPr>
          <p:nvPr/>
        </p:nvSpPr>
        <p:spPr bwMode="auto">
          <a:xfrm>
            <a:off x="5168900" y="2541588"/>
            <a:ext cx="152400" cy="168275"/>
          </a:xfrm>
          <a:custGeom>
            <a:avLst/>
            <a:gdLst>
              <a:gd name="T0" fmla="*/ 0 w 21824"/>
              <a:gd name="T1" fmla="*/ 62 h 21600"/>
              <a:gd name="T2" fmla="*/ 1064230 w 21824"/>
              <a:gd name="T3" fmla="*/ 1298444 h 21600"/>
              <a:gd name="T4" fmla="*/ 10971 w 21824"/>
              <a:gd name="T5" fmla="*/ 1310948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-1"/>
                </a:cubicBezTo>
                <a:cubicBezTo>
                  <a:pt x="12073" y="-1"/>
                  <a:pt x="21711" y="9545"/>
                  <a:pt x="21824" y="21393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5" y="-1"/>
                </a:cubicBezTo>
                <a:cubicBezTo>
                  <a:pt x="12073" y="-1"/>
                  <a:pt x="21711" y="9545"/>
                  <a:pt x="21824" y="21393"/>
                </a:cubicBezTo>
                <a:lnTo>
                  <a:pt x="22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5" name="Arc 67"/>
          <p:cNvSpPr>
            <a:spLocks/>
          </p:cNvSpPr>
          <p:nvPr/>
        </p:nvSpPr>
        <p:spPr bwMode="auto">
          <a:xfrm>
            <a:off x="5167313" y="2693988"/>
            <a:ext cx="153987" cy="169862"/>
          </a:xfrm>
          <a:custGeom>
            <a:avLst/>
            <a:gdLst>
              <a:gd name="T0" fmla="*/ 1086311 w 21827"/>
              <a:gd name="T1" fmla="*/ 0 h 21806"/>
              <a:gd name="T2" fmla="*/ 0 w 21827"/>
              <a:gd name="T3" fmla="*/ 1323110 h 21806"/>
              <a:gd name="T4" fmla="*/ 11295 w 21827"/>
              <a:gd name="T5" fmla="*/ 12502 h 21806"/>
              <a:gd name="T6" fmla="*/ 0 60000 65536"/>
              <a:gd name="T7" fmla="*/ 0 60000 65536"/>
              <a:gd name="T8" fmla="*/ 0 60000 65536"/>
              <a:gd name="T9" fmla="*/ 0 w 21827"/>
              <a:gd name="T10" fmla="*/ 0 h 21806"/>
              <a:gd name="T11" fmla="*/ 21827 w 21827"/>
              <a:gd name="T12" fmla="*/ 21806 h 21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7" h="21806" fill="none" extrusionOk="0">
                <a:moveTo>
                  <a:pt x="21826" y="-1"/>
                </a:moveTo>
                <a:cubicBezTo>
                  <a:pt x="21826" y="68"/>
                  <a:pt x="21827" y="137"/>
                  <a:pt x="21827" y="206"/>
                </a:cubicBezTo>
                <a:cubicBezTo>
                  <a:pt x="21827" y="12135"/>
                  <a:pt x="12156" y="21806"/>
                  <a:pt x="227" y="21806"/>
                </a:cubicBezTo>
                <a:cubicBezTo>
                  <a:pt x="151" y="21805"/>
                  <a:pt x="75" y="21805"/>
                  <a:pt x="0" y="21804"/>
                </a:cubicBezTo>
              </a:path>
              <a:path w="21827" h="21806" stroke="0" extrusionOk="0">
                <a:moveTo>
                  <a:pt x="21826" y="-1"/>
                </a:moveTo>
                <a:cubicBezTo>
                  <a:pt x="21826" y="68"/>
                  <a:pt x="21827" y="137"/>
                  <a:pt x="21827" y="206"/>
                </a:cubicBezTo>
                <a:cubicBezTo>
                  <a:pt x="21827" y="12135"/>
                  <a:pt x="12156" y="21806"/>
                  <a:pt x="227" y="21806"/>
                </a:cubicBezTo>
                <a:cubicBezTo>
                  <a:pt x="151" y="21805"/>
                  <a:pt x="75" y="21805"/>
                  <a:pt x="0" y="21804"/>
                </a:cubicBezTo>
                <a:lnTo>
                  <a:pt x="227" y="206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6" name="Line 68"/>
          <p:cNvSpPr>
            <a:spLocks noChangeShapeType="1"/>
          </p:cNvSpPr>
          <p:nvPr/>
        </p:nvSpPr>
        <p:spPr bwMode="auto">
          <a:xfrm>
            <a:off x="4711700" y="277336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7" name="Line 69"/>
          <p:cNvSpPr>
            <a:spLocks noChangeShapeType="1"/>
          </p:cNvSpPr>
          <p:nvPr/>
        </p:nvSpPr>
        <p:spPr bwMode="auto">
          <a:xfrm>
            <a:off x="5372100" y="2706688"/>
            <a:ext cx="13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8" name="Line 70"/>
          <p:cNvSpPr>
            <a:spLocks noChangeShapeType="1"/>
          </p:cNvSpPr>
          <p:nvPr/>
        </p:nvSpPr>
        <p:spPr bwMode="auto">
          <a:xfrm>
            <a:off x="4711700" y="26400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9" name="Line 71"/>
          <p:cNvSpPr>
            <a:spLocks noChangeShapeType="1"/>
          </p:cNvSpPr>
          <p:nvPr/>
        </p:nvSpPr>
        <p:spPr bwMode="auto">
          <a:xfrm>
            <a:off x="4051300" y="2354263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0" name="Line 72"/>
          <p:cNvSpPr>
            <a:spLocks noChangeShapeType="1"/>
          </p:cNvSpPr>
          <p:nvPr/>
        </p:nvSpPr>
        <p:spPr bwMode="auto">
          <a:xfrm flipV="1">
            <a:off x="4051300" y="2487613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1" name="Line 73"/>
          <p:cNvSpPr>
            <a:spLocks noChangeShapeType="1"/>
          </p:cNvSpPr>
          <p:nvPr/>
        </p:nvSpPr>
        <p:spPr bwMode="auto">
          <a:xfrm>
            <a:off x="4057650" y="2354263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2" name="Line 74"/>
          <p:cNvSpPr>
            <a:spLocks noChangeShapeType="1"/>
          </p:cNvSpPr>
          <p:nvPr/>
        </p:nvSpPr>
        <p:spPr bwMode="auto">
          <a:xfrm>
            <a:off x="3919538" y="24939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3" name="Line 75"/>
          <p:cNvSpPr>
            <a:spLocks noChangeShapeType="1"/>
          </p:cNvSpPr>
          <p:nvPr/>
        </p:nvSpPr>
        <p:spPr bwMode="auto">
          <a:xfrm>
            <a:off x="4316413" y="2506663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4" name="Line 76"/>
          <p:cNvSpPr>
            <a:spLocks noChangeShapeType="1"/>
          </p:cNvSpPr>
          <p:nvPr/>
        </p:nvSpPr>
        <p:spPr bwMode="auto">
          <a:xfrm>
            <a:off x="4448175" y="2506663"/>
            <a:ext cx="26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5" name="Line 77"/>
          <p:cNvSpPr>
            <a:spLocks noChangeShapeType="1"/>
          </p:cNvSpPr>
          <p:nvPr/>
        </p:nvSpPr>
        <p:spPr bwMode="auto">
          <a:xfrm>
            <a:off x="2136775" y="21336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6" name="Line 78"/>
          <p:cNvSpPr>
            <a:spLocks noChangeShapeType="1"/>
          </p:cNvSpPr>
          <p:nvPr/>
        </p:nvSpPr>
        <p:spPr bwMode="auto">
          <a:xfrm>
            <a:off x="2136775" y="24542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7" name="Line 79"/>
          <p:cNvSpPr>
            <a:spLocks noChangeShapeType="1"/>
          </p:cNvSpPr>
          <p:nvPr/>
        </p:nvSpPr>
        <p:spPr bwMode="auto">
          <a:xfrm>
            <a:off x="2143125" y="212725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8" name="Arc 80"/>
          <p:cNvSpPr>
            <a:spLocks/>
          </p:cNvSpPr>
          <p:nvPr/>
        </p:nvSpPr>
        <p:spPr bwMode="auto">
          <a:xfrm>
            <a:off x="2460625" y="2128838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9" name="Arc 81"/>
          <p:cNvSpPr>
            <a:spLocks/>
          </p:cNvSpPr>
          <p:nvPr/>
        </p:nvSpPr>
        <p:spPr bwMode="auto">
          <a:xfrm>
            <a:off x="2460625" y="2279650"/>
            <a:ext cx="152400" cy="169863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49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0" name="Line 82"/>
          <p:cNvSpPr>
            <a:spLocks noChangeShapeType="1"/>
          </p:cNvSpPr>
          <p:nvPr/>
        </p:nvSpPr>
        <p:spPr bwMode="auto">
          <a:xfrm>
            <a:off x="2667000" y="2286000"/>
            <a:ext cx="130175" cy="79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1" name="Line 83"/>
          <p:cNvSpPr>
            <a:spLocks noChangeShapeType="1"/>
          </p:cNvSpPr>
          <p:nvPr/>
        </p:nvSpPr>
        <p:spPr bwMode="auto">
          <a:xfrm>
            <a:off x="2011363" y="220821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2" name="Line 84"/>
          <p:cNvSpPr>
            <a:spLocks noChangeShapeType="1"/>
          </p:cNvSpPr>
          <p:nvPr/>
        </p:nvSpPr>
        <p:spPr bwMode="auto">
          <a:xfrm>
            <a:off x="2011363" y="23415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3" name="Line 85"/>
          <p:cNvSpPr>
            <a:spLocks noChangeShapeType="1"/>
          </p:cNvSpPr>
          <p:nvPr/>
        </p:nvSpPr>
        <p:spPr bwMode="auto">
          <a:xfrm>
            <a:off x="2017713" y="2335213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4" name="Line 86"/>
          <p:cNvSpPr>
            <a:spLocks noChangeShapeType="1"/>
          </p:cNvSpPr>
          <p:nvPr/>
        </p:nvSpPr>
        <p:spPr bwMode="auto">
          <a:xfrm>
            <a:off x="1681163" y="2674938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5" name="Line 87"/>
          <p:cNvSpPr>
            <a:spLocks noChangeShapeType="1"/>
          </p:cNvSpPr>
          <p:nvPr/>
        </p:nvSpPr>
        <p:spPr bwMode="auto">
          <a:xfrm>
            <a:off x="2809875" y="38957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6" name="Line 88"/>
          <p:cNvSpPr>
            <a:spLocks noChangeShapeType="1"/>
          </p:cNvSpPr>
          <p:nvPr/>
        </p:nvSpPr>
        <p:spPr bwMode="auto">
          <a:xfrm>
            <a:off x="2809875" y="42164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7" name="Line 89"/>
          <p:cNvSpPr>
            <a:spLocks noChangeShapeType="1"/>
          </p:cNvSpPr>
          <p:nvPr/>
        </p:nvSpPr>
        <p:spPr bwMode="auto">
          <a:xfrm>
            <a:off x="2816225" y="3889375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8" name="Arc 90"/>
          <p:cNvSpPr>
            <a:spLocks/>
          </p:cNvSpPr>
          <p:nvPr/>
        </p:nvSpPr>
        <p:spPr bwMode="auto">
          <a:xfrm>
            <a:off x="3133725" y="3890963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9" name="Arc 91"/>
          <p:cNvSpPr>
            <a:spLocks/>
          </p:cNvSpPr>
          <p:nvPr/>
        </p:nvSpPr>
        <p:spPr bwMode="auto">
          <a:xfrm>
            <a:off x="3133725" y="40433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0" name="Line 92"/>
          <p:cNvSpPr>
            <a:spLocks noChangeShapeType="1"/>
          </p:cNvSpPr>
          <p:nvPr/>
        </p:nvSpPr>
        <p:spPr bwMode="auto">
          <a:xfrm>
            <a:off x="3325813" y="40560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1" name="Line 93"/>
          <p:cNvSpPr>
            <a:spLocks noChangeShapeType="1"/>
          </p:cNvSpPr>
          <p:nvPr/>
        </p:nvSpPr>
        <p:spPr bwMode="auto">
          <a:xfrm>
            <a:off x="2678113" y="41227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2" name="Line 94"/>
          <p:cNvSpPr>
            <a:spLocks noChangeShapeType="1"/>
          </p:cNvSpPr>
          <p:nvPr/>
        </p:nvSpPr>
        <p:spPr bwMode="auto">
          <a:xfrm>
            <a:off x="2678113" y="398938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3" name="Line 95"/>
          <p:cNvSpPr>
            <a:spLocks noChangeShapeType="1"/>
          </p:cNvSpPr>
          <p:nvPr/>
        </p:nvSpPr>
        <p:spPr bwMode="auto">
          <a:xfrm flipV="1">
            <a:off x="2070100" y="384968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4" name="Line 96"/>
          <p:cNvSpPr>
            <a:spLocks noChangeShapeType="1"/>
          </p:cNvSpPr>
          <p:nvPr/>
        </p:nvSpPr>
        <p:spPr bwMode="auto">
          <a:xfrm>
            <a:off x="2063750" y="371633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5" name="Line 97"/>
          <p:cNvSpPr>
            <a:spLocks noChangeShapeType="1"/>
          </p:cNvSpPr>
          <p:nvPr/>
        </p:nvSpPr>
        <p:spPr bwMode="auto">
          <a:xfrm>
            <a:off x="2070100" y="3716338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6" name="Line 98"/>
          <p:cNvSpPr>
            <a:spLocks noChangeShapeType="1"/>
          </p:cNvSpPr>
          <p:nvPr/>
        </p:nvSpPr>
        <p:spPr bwMode="auto">
          <a:xfrm>
            <a:off x="1931988" y="38560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7" name="Line 99"/>
          <p:cNvSpPr>
            <a:spLocks noChangeShapeType="1"/>
          </p:cNvSpPr>
          <p:nvPr/>
        </p:nvSpPr>
        <p:spPr bwMode="auto">
          <a:xfrm>
            <a:off x="2322513" y="3856038"/>
            <a:ext cx="1381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8" name="Line 100"/>
          <p:cNvSpPr>
            <a:spLocks noChangeShapeType="1"/>
          </p:cNvSpPr>
          <p:nvPr/>
        </p:nvSpPr>
        <p:spPr bwMode="auto">
          <a:xfrm>
            <a:off x="2466975" y="3856038"/>
            <a:ext cx="198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9" name="Line 101"/>
          <p:cNvSpPr>
            <a:spLocks noChangeShapeType="1"/>
          </p:cNvSpPr>
          <p:nvPr/>
        </p:nvSpPr>
        <p:spPr bwMode="auto">
          <a:xfrm>
            <a:off x="1133475" y="1846263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0" name="Line 102"/>
          <p:cNvSpPr>
            <a:spLocks noChangeShapeType="1"/>
          </p:cNvSpPr>
          <p:nvPr/>
        </p:nvSpPr>
        <p:spPr bwMode="auto">
          <a:xfrm>
            <a:off x="1133475" y="2166938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1" name="Line 103"/>
          <p:cNvSpPr>
            <a:spLocks noChangeShapeType="1"/>
          </p:cNvSpPr>
          <p:nvPr/>
        </p:nvSpPr>
        <p:spPr bwMode="auto">
          <a:xfrm>
            <a:off x="1139825" y="1839913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2" name="Arc 104"/>
          <p:cNvSpPr>
            <a:spLocks/>
          </p:cNvSpPr>
          <p:nvPr/>
        </p:nvSpPr>
        <p:spPr bwMode="auto">
          <a:xfrm>
            <a:off x="1457325" y="1841500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3" name="Arc 105"/>
          <p:cNvSpPr>
            <a:spLocks/>
          </p:cNvSpPr>
          <p:nvPr/>
        </p:nvSpPr>
        <p:spPr bwMode="auto">
          <a:xfrm>
            <a:off x="1457325" y="1993900"/>
            <a:ext cx="152400" cy="169863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49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4" name="Line 106"/>
          <p:cNvSpPr>
            <a:spLocks noChangeShapeType="1"/>
          </p:cNvSpPr>
          <p:nvPr/>
        </p:nvSpPr>
        <p:spPr bwMode="auto">
          <a:xfrm>
            <a:off x="1662113" y="2006600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5" name="Line 107"/>
          <p:cNvSpPr>
            <a:spLocks noChangeShapeType="1"/>
          </p:cNvSpPr>
          <p:nvPr/>
        </p:nvSpPr>
        <p:spPr bwMode="auto">
          <a:xfrm flipH="1">
            <a:off x="1060450" y="19050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6" name="Line 108"/>
          <p:cNvSpPr>
            <a:spLocks noChangeShapeType="1"/>
          </p:cNvSpPr>
          <p:nvPr/>
        </p:nvSpPr>
        <p:spPr bwMode="auto">
          <a:xfrm flipH="1">
            <a:off x="1066800" y="20574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7" name="Line 109"/>
          <p:cNvSpPr>
            <a:spLocks noChangeShapeType="1"/>
          </p:cNvSpPr>
          <p:nvPr/>
        </p:nvSpPr>
        <p:spPr bwMode="auto">
          <a:xfrm>
            <a:off x="1152525" y="36957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8" name="Line 110"/>
          <p:cNvSpPr>
            <a:spLocks noChangeShapeType="1"/>
          </p:cNvSpPr>
          <p:nvPr/>
        </p:nvSpPr>
        <p:spPr bwMode="auto">
          <a:xfrm>
            <a:off x="1152525" y="40163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9" name="Line 111"/>
          <p:cNvSpPr>
            <a:spLocks noChangeShapeType="1"/>
          </p:cNvSpPr>
          <p:nvPr/>
        </p:nvSpPr>
        <p:spPr bwMode="auto">
          <a:xfrm>
            <a:off x="1158875" y="368935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0" name="Arc 112"/>
          <p:cNvSpPr>
            <a:spLocks/>
          </p:cNvSpPr>
          <p:nvPr/>
        </p:nvSpPr>
        <p:spPr bwMode="auto">
          <a:xfrm>
            <a:off x="1476375" y="3690938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1" name="Arc 113"/>
          <p:cNvSpPr>
            <a:spLocks/>
          </p:cNvSpPr>
          <p:nvPr/>
        </p:nvSpPr>
        <p:spPr bwMode="auto">
          <a:xfrm>
            <a:off x="1476375" y="3849688"/>
            <a:ext cx="152400" cy="166687"/>
          </a:xfrm>
          <a:custGeom>
            <a:avLst/>
            <a:gdLst>
              <a:gd name="T0" fmla="*/ 1075267 w 21600"/>
              <a:gd name="T1" fmla="*/ 0 h 21600"/>
              <a:gd name="T2" fmla="*/ 0 w 21600"/>
              <a:gd name="T3" fmla="*/ 128632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2" name="Line 114"/>
          <p:cNvSpPr>
            <a:spLocks noChangeShapeType="1"/>
          </p:cNvSpPr>
          <p:nvPr/>
        </p:nvSpPr>
        <p:spPr bwMode="auto">
          <a:xfrm>
            <a:off x="1674813" y="38560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3" name="Line 115"/>
          <p:cNvSpPr>
            <a:spLocks noChangeShapeType="1"/>
          </p:cNvSpPr>
          <p:nvPr/>
        </p:nvSpPr>
        <p:spPr bwMode="auto">
          <a:xfrm flipH="1">
            <a:off x="1085850" y="390525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4" name="Line 116"/>
          <p:cNvSpPr>
            <a:spLocks noChangeShapeType="1"/>
          </p:cNvSpPr>
          <p:nvPr/>
        </p:nvSpPr>
        <p:spPr bwMode="auto">
          <a:xfrm flipH="1">
            <a:off x="1085850" y="374015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5" name="Line 117"/>
          <p:cNvSpPr>
            <a:spLocks noChangeShapeType="1"/>
          </p:cNvSpPr>
          <p:nvPr/>
        </p:nvSpPr>
        <p:spPr bwMode="auto">
          <a:xfrm>
            <a:off x="1284288" y="3222625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6" name="Line 118"/>
          <p:cNvSpPr>
            <a:spLocks noChangeShapeType="1"/>
          </p:cNvSpPr>
          <p:nvPr/>
        </p:nvSpPr>
        <p:spPr bwMode="auto">
          <a:xfrm flipV="1">
            <a:off x="1284288" y="3355975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7" name="Line 119"/>
          <p:cNvSpPr>
            <a:spLocks noChangeShapeType="1"/>
          </p:cNvSpPr>
          <p:nvPr/>
        </p:nvSpPr>
        <p:spPr bwMode="auto">
          <a:xfrm>
            <a:off x="1290638" y="3222625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8" name="Line 120"/>
          <p:cNvSpPr>
            <a:spLocks noChangeShapeType="1"/>
          </p:cNvSpPr>
          <p:nvPr/>
        </p:nvSpPr>
        <p:spPr bwMode="auto">
          <a:xfrm>
            <a:off x="1543050" y="336232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9" name="Line 121"/>
          <p:cNvSpPr>
            <a:spLocks noChangeShapeType="1"/>
          </p:cNvSpPr>
          <p:nvPr/>
        </p:nvSpPr>
        <p:spPr bwMode="auto">
          <a:xfrm flipH="1">
            <a:off x="1092200" y="33655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0" name="Line 122"/>
          <p:cNvSpPr>
            <a:spLocks noChangeShapeType="1"/>
          </p:cNvSpPr>
          <p:nvPr/>
        </p:nvSpPr>
        <p:spPr bwMode="auto">
          <a:xfrm>
            <a:off x="1549400" y="2674938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1" name="Line 123"/>
          <p:cNvSpPr>
            <a:spLocks noChangeShapeType="1"/>
          </p:cNvSpPr>
          <p:nvPr/>
        </p:nvSpPr>
        <p:spPr bwMode="auto">
          <a:xfrm>
            <a:off x="1284288" y="2535238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2" name="Line 124"/>
          <p:cNvSpPr>
            <a:spLocks noChangeShapeType="1"/>
          </p:cNvSpPr>
          <p:nvPr/>
        </p:nvSpPr>
        <p:spPr bwMode="auto">
          <a:xfrm flipV="1">
            <a:off x="1284288" y="2668588"/>
            <a:ext cx="211137" cy="147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3" name="Line 125"/>
          <p:cNvSpPr>
            <a:spLocks noChangeShapeType="1"/>
          </p:cNvSpPr>
          <p:nvPr/>
        </p:nvSpPr>
        <p:spPr bwMode="auto">
          <a:xfrm>
            <a:off x="1290638" y="25352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4" name="Line 126"/>
          <p:cNvSpPr>
            <a:spLocks noChangeShapeType="1"/>
          </p:cNvSpPr>
          <p:nvPr/>
        </p:nvSpPr>
        <p:spPr bwMode="auto">
          <a:xfrm flipH="1">
            <a:off x="1079500" y="2673350"/>
            <a:ext cx="196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5" name="Rectangle 127"/>
          <p:cNvSpPr>
            <a:spLocks noChangeArrowheads="1"/>
          </p:cNvSpPr>
          <p:nvPr/>
        </p:nvSpPr>
        <p:spPr bwMode="auto">
          <a:xfrm>
            <a:off x="5651500" y="2489200"/>
            <a:ext cx="62230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6" name="Rectangle 128"/>
          <p:cNvSpPr>
            <a:spLocks noChangeArrowheads="1"/>
          </p:cNvSpPr>
          <p:nvPr/>
        </p:nvSpPr>
        <p:spPr bwMode="auto">
          <a:xfrm>
            <a:off x="4800600" y="2495550"/>
            <a:ext cx="67945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34947" name="Rectangle 129"/>
          <p:cNvSpPr>
            <a:spLocks noChangeArrowheads="1"/>
          </p:cNvSpPr>
          <p:nvPr/>
        </p:nvSpPr>
        <p:spPr bwMode="auto">
          <a:xfrm>
            <a:off x="1092200" y="3130550"/>
            <a:ext cx="62230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8" name="Rectangle 130"/>
          <p:cNvSpPr>
            <a:spLocks noChangeArrowheads="1"/>
          </p:cNvSpPr>
          <p:nvPr/>
        </p:nvSpPr>
        <p:spPr bwMode="auto">
          <a:xfrm>
            <a:off x="2768600" y="3829050"/>
            <a:ext cx="73025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9" name="Rectangle 131"/>
          <p:cNvSpPr>
            <a:spLocks noChangeArrowheads="1"/>
          </p:cNvSpPr>
          <p:nvPr/>
        </p:nvSpPr>
        <p:spPr bwMode="auto">
          <a:xfrm>
            <a:off x="3073400" y="2273300"/>
            <a:ext cx="73025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0" name="Rectangle 132"/>
          <p:cNvSpPr>
            <a:spLocks noChangeArrowheads="1"/>
          </p:cNvSpPr>
          <p:nvPr/>
        </p:nvSpPr>
        <p:spPr bwMode="auto">
          <a:xfrm>
            <a:off x="3962400" y="2292350"/>
            <a:ext cx="62230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1" name="Rectangle 133"/>
          <p:cNvSpPr>
            <a:spLocks noChangeArrowheads="1"/>
          </p:cNvSpPr>
          <p:nvPr/>
        </p:nvSpPr>
        <p:spPr bwMode="auto">
          <a:xfrm>
            <a:off x="1092200" y="3613150"/>
            <a:ext cx="73025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2" name="Rectangle 134"/>
          <p:cNvSpPr>
            <a:spLocks noChangeArrowheads="1"/>
          </p:cNvSpPr>
          <p:nvPr/>
        </p:nvSpPr>
        <p:spPr bwMode="auto">
          <a:xfrm>
            <a:off x="1987550" y="3619500"/>
            <a:ext cx="50165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3" name="Rectangle 135"/>
          <p:cNvSpPr>
            <a:spLocks noChangeArrowheads="1"/>
          </p:cNvSpPr>
          <p:nvPr/>
        </p:nvSpPr>
        <p:spPr bwMode="auto">
          <a:xfrm>
            <a:off x="2089150" y="2082800"/>
            <a:ext cx="72390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4" name="Rectangle 136"/>
          <p:cNvSpPr>
            <a:spLocks noChangeArrowheads="1"/>
          </p:cNvSpPr>
          <p:nvPr/>
        </p:nvSpPr>
        <p:spPr bwMode="auto">
          <a:xfrm>
            <a:off x="1047750" y="1771650"/>
            <a:ext cx="698500" cy="444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5" name="Rectangle 137"/>
          <p:cNvSpPr>
            <a:spLocks noChangeArrowheads="1"/>
          </p:cNvSpPr>
          <p:nvPr/>
        </p:nvSpPr>
        <p:spPr bwMode="auto">
          <a:xfrm>
            <a:off x="1073150" y="2470150"/>
            <a:ext cx="622300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6" name="Rectangle 138"/>
          <p:cNvSpPr>
            <a:spLocks noChangeArrowheads="1"/>
          </p:cNvSpPr>
          <p:nvPr/>
        </p:nvSpPr>
        <p:spPr bwMode="auto">
          <a:xfrm>
            <a:off x="4041775" y="5062538"/>
            <a:ext cx="303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7	NAND2 (3) =  21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5	INV        (2) =  10</a:t>
            </a:r>
          </a:p>
        </p:txBody>
      </p:sp>
      <p:sp>
        <p:nvSpPr>
          <p:cNvPr id="34957" name="Line 139"/>
          <p:cNvSpPr>
            <a:spLocks noChangeShapeType="1"/>
          </p:cNvSpPr>
          <p:nvPr/>
        </p:nvSpPr>
        <p:spPr bwMode="auto">
          <a:xfrm>
            <a:off x="6705600" y="5715000"/>
            <a:ext cx="28575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8" name="Rectangle 140"/>
          <p:cNvSpPr>
            <a:spLocks noChangeArrowheads="1"/>
          </p:cNvSpPr>
          <p:nvPr/>
        </p:nvSpPr>
        <p:spPr bwMode="auto">
          <a:xfrm>
            <a:off x="4995863" y="5762625"/>
            <a:ext cx="211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      Area cost 31</a:t>
            </a:r>
          </a:p>
        </p:txBody>
      </p:sp>
      <p:sp>
        <p:nvSpPr>
          <p:cNvPr id="34959" name="Line 141"/>
          <p:cNvSpPr>
            <a:spLocks noChangeShapeType="1"/>
          </p:cNvSpPr>
          <p:nvPr/>
        </p:nvSpPr>
        <p:spPr bwMode="auto">
          <a:xfrm>
            <a:off x="7086600" y="3048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0" name="Oval 142"/>
          <p:cNvSpPr>
            <a:spLocks noChangeArrowheads="1"/>
          </p:cNvSpPr>
          <p:nvPr/>
        </p:nvSpPr>
        <p:spPr bwMode="auto">
          <a:xfrm>
            <a:off x="1612900" y="19605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1" name="Oval 143"/>
          <p:cNvSpPr>
            <a:spLocks noChangeArrowheads="1"/>
          </p:cNvSpPr>
          <p:nvPr/>
        </p:nvSpPr>
        <p:spPr bwMode="auto">
          <a:xfrm>
            <a:off x="1503363" y="26257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2" name="Oval 144"/>
          <p:cNvSpPr>
            <a:spLocks noChangeArrowheads="1"/>
          </p:cNvSpPr>
          <p:nvPr/>
        </p:nvSpPr>
        <p:spPr bwMode="auto">
          <a:xfrm>
            <a:off x="1501775" y="331470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3" name="Oval 145"/>
          <p:cNvSpPr>
            <a:spLocks noChangeArrowheads="1"/>
          </p:cNvSpPr>
          <p:nvPr/>
        </p:nvSpPr>
        <p:spPr bwMode="auto">
          <a:xfrm>
            <a:off x="1619250" y="3800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4" name="Oval 146"/>
          <p:cNvSpPr>
            <a:spLocks noChangeArrowheads="1"/>
          </p:cNvSpPr>
          <p:nvPr/>
        </p:nvSpPr>
        <p:spPr bwMode="auto">
          <a:xfrm>
            <a:off x="2605088" y="224948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5" name="Oval 147"/>
          <p:cNvSpPr>
            <a:spLocks noChangeArrowheads="1"/>
          </p:cNvSpPr>
          <p:nvPr/>
        </p:nvSpPr>
        <p:spPr bwMode="auto">
          <a:xfrm>
            <a:off x="2281238" y="38068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6" name="Oval 148"/>
          <p:cNvSpPr>
            <a:spLocks noChangeArrowheads="1"/>
          </p:cNvSpPr>
          <p:nvPr/>
        </p:nvSpPr>
        <p:spPr bwMode="auto">
          <a:xfrm>
            <a:off x="3279775" y="40068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7" name="Oval 149"/>
          <p:cNvSpPr>
            <a:spLocks noChangeArrowheads="1"/>
          </p:cNvSpPr>
          <p:nvPr/>
        </p:nvSpPr>
        <p:spPr bwMode="auto">
          <a:xfrm>
            <a:off x="3611563" y="24447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8" name="Oval 150"/>
          <p:cNvSpPr>
            <a:spLocks noChangeArrowheads="1"/>
          </p:cNvSpPr>
          <p:nvPr/>
        </p:nvSpPr>
        <p:spPr bwMode="auto">
          <a:xfrm>
            <a:off x="4264025" y="24542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9" name="Oval 151"/>
          <p:cNvSpPr>
            <a:spLocks noChangeArrowheads="1"/>
          </p:cNvSpPr>
          <p:nvPr/>
        </p:nvSpPr>
        <p:spPr bwMode="auto">
          <a:xfrm>
            <a:off x="5321300" y="265430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70" name="Oval 152"/>
          <p:cNvSpPr>
            <a:spLocks noChangeArrowheads="1"/>
          </p:cNvSpPr>
          <p:nvPr/>
        </p:nvSpPr>
        <p:spPr bwMode="auto">
          <a:xfrm>
            <a:off x="5973763" y="26511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71" name="Oval 153"/>
          <p:cNvSpPr>
            <a:spLocks noChangeArrowheads="1"/>
          </p:cNvSpPr>
          <p:nvPr/>
        </p:nvSpPr>
        <p:spPr bwMode="auto">
          <a:xfrm>
            <a:off x="7019925" y="300513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4AA98-51DB-6B4A-8F8C-FABC5512191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1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Direct covering cost?</a:t>
            </a:r>
            <a:endParaRPr lang="en-US" dirty="0">
              <a:solidFill>
                <a:srgbClr val="FF66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3429000" y="5486400"/>
            <a:ext cx="4213225" cy="1066800"/>
            <a:chOff x="432" y="3648"/>
            <a:chExt cx="2654" cy="672"/>
          </a:xfrm>
        </p:grpSpPr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960" y="3648"/>
              <a:ext cx="511" cy="256"/>
              <a:chOff x="1821" y="1376"/>
              <a:chExt cx="511" cy="256"/>
            </a:xfrm>
          </p:grpSpPr>
          <p:sp>
            <p:nvSpPr>
              <p:cNvPr id="61483" name="Line 74"/>
              <p:cNvSpPr>
                <a:spLocks noChangeShapeType="1"/>
              </p:cNvSpPr>
              <p:nvPr/>
            </p:nvSpPr>
            <p:spPr bwMode="auto">
              <a:xfrm>
                <a:off x="1920" y="1382"/>
                <a:ext cx="2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4" name="Line 75"/>
              <p:cNvSpPr>
                <a:spLocks noChangeShapeType="1"/>
              </p:cNvSpPr>
              <p:nvPr/>
            </p:nvSpPr>
            <p:spPr bwMode="auto">
              <a:xfrm>
                <a:off x="1920" y="1632"/>
                <a:ext cx="2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5" name="Line 76"/>
              <p:cNvSpPr>
                <a:spLocks noChangeShapeType="1"/>
              </p:cNvSpPr>
              <p:nvPr/>
            </p:nvSpPr>
            <p:spPr bwMode="auto">
              <a:xfrm>
                <a:off x="1925" y="1376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6" name="Arc 77"/>
              <p:cNvSpPr>
                <a:spLocks/>
              </p:cNvSpPr>
              <p:nvPr/>
            </p:nvSpPr>
            <p:spPr bwMode="auto">
              <a:xfrm>
                <a:off x="2160" y="1379"/>
                <a:ext cx="114" cy="129"/>
              </a:xfrm>
              <a:custGeom>
                <a:avLst/>
                <a:gdLst>
                  <a:gd name="T0" fmla="*/ 0 w 21791"/>
                  <a:gd name="T1" fmla="*/ 0 h 21600"/>
                  <a:gd name="T2" fmla="*/ 1 w 21791"/>
                  <a:gd name="T3" fmla="*/ 1 h 21600"/>
                  <a:gd name="T4" fmla="*/ 0 w 2179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91"/>
                  <a:gd name="T10" fmla="*/ 0 h 21600"/>
                  <a:gd name="T11" fmla="*/ 21791 w 217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1" h="21600" fill="none" extrusionOk="0">
                    <a:moveTo>
                      <a:pt x="-1" y="0"/>
                    </a:moveTo>
                    <a:cubicBezTo>
                      <a:pt x="63" y="0"/>
                      <a:pt x="127" y="-1"/>
                      <a:pt x="191" y="-1"/>
                    </a:cubicBezTo>
                    <a:cubicBezTo>
                      <a:pt x="12120" y="-1"/>
                      <a:pt x="21791" y="9670"/>
                      <a:pt x="21791" y="21600"/>
                    </a:cubicBezTo>
                  </a:path>
                  <a:path w="21791" h="21600" stroke="0" extrusionOk="0">
                    <a:moveTo>
                      <a:pt x="-1" y="0"/>
                    </a:moveTo>
                    <a:cubicBezTo>
                      <a:pt x="63" y="0"/>
                      <a:pt x="127" y="-1"/>
                      <a:pt x="191" y="-1"/>
                    </a:cubicBezTo>
                    <a:cubicBezTo>
                      <a:pt x="12120" y="-1"/>
                      <a:pt x="21791" y="9670"/>
                      <a:pt x="21791" y="21600"/>
                    </a:cubicBezTo>
                    <a:lnTo>
                      <a:pt x="19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7" name="Arc 78"/>
              <p:cNvSpPr>
                <a:spLocks/>
              </p:cNvSpPr>
              <p:nvPr/>
            </p:nvSpPr>
            <p:spPr bwMode="auto">
              <a:xfrm>
                <a:off x="2166" y="1504"/>
                <a:ext cx="111" cy="12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8" name="Line 79"/>
              <p:cNvSpPr>
                <a:spLocks noChangeShapeType="1"/>
              </p:cNvSpPr>
              <p:nvPr/>
            </p:nvSpPr>
            <p:spPr bwMode="auto">
              <a:xfrm>
                <a:off x="1821" y="157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9" name="Line 80"/>
              <p:cNvSpPr>
                <a:spLocks noChangeShapeType="1"/>
              </p:cNvSpPr>
              <p:nvPr/>
            </p:nvSpPr>
            <p:spPr bwMode="auto">
              <a:xfrm>
                <a:off x="1821" y="142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0" name="Oval 81"/>
              <p:cNvSpPr>
                <a:spLocks noChangeArrowheads="1"/>
              </p:cNvSpPr>
              <p:nvPr/>
            </p:nvSpPr>
            <p:spPr bwMode="auto">
              <a:xfrm>
                <a:off x="2276" y="1484"/>
                <a:ext cx="56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1728" y="3648"/>
              <a:ext cx="529" cy="256"/>
              <a:chOff x="1815" y="1928"/>
              <a:chExt cx="529" cy="256"/>
            </a:xfrm>
          </p:grpSpPr>
          <p:sp>
            <p:nvSpPr>
              <p:cNvPr id="61474" name="Line 83"/>
              <p:cNvSpPr>
                <a:spLocks noChangeShapeType="1"/>
              </p:cNvSpPr>
              <p:nvPr/>
            </p:nvSpPr>
            <p:spPr bwMode="auto">
              <a:xfrm>
                <a:off x="1922" y="1934"/>
                <a:ext cx="25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5" name="Line 84"/>
              <p:cNvSpPr>
                <a:spLocks noChangeShapeType="1"/>
              </p:cNvSpPr>
              <p:nvPr/>
            </p:nvSpPr>
            <p:spPr bwMode="auto">
              <a:xfrm>
                <a:off x="1922" y="2184"/>
                <a:ext cx="25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6" name="Line 85"/>
              <p:cNvSpPr>
                <a:spLocks noChangeShapeType="1"/>
              </p:cNvSpPr>
              <p:nvPr/>
            </p:nvSpPr>
            <p:spPr bwMode="auto">
              <a:xfrm>
                <a:off x="1927" y="1928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7" name="Arc 86"/>
              <p:cNvSpPr>
                <a:spLocks/>
              </p:cNvSpPr>
              <p:nvPr/>
            </p:nvSpPr>
            <p:spPr bwMode="auto">
              <a:xfrm>
                <a:off x="2175" y="1931"/>
                <a:ext cx="110" cy="129"/>
              </a:xfrm>
              <a:custGeom>
                <a:avLst/>
                <a:gdLst>
                  <a:gd name="T0" fmla="*/ 0 w 21797"/>
                  <a:gd name="T1" fmla="*/ 0 h 21600"/>
                  <a:gd name="T2" fmla="*/ 1 w 21797"/>
                  <a:gd name="T3" fmla="*/ 1 h 21600"/>
                  <a:gd name="T4" fmla="*/ 0 w 21797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97"/>
                  <a:gd name="T10" fmla="*/ 0 h 21600"/>
                  <a:gd name="T11" fmla="*/ 21797 w 217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7" h="21600" fill="none" extrusionOk="0">
                    <a:moveTo>
                      <a:pt x="-1" y="0"/>
                    </a:moveTo>
                    <a:cubicBezTo>
                      <a:pt x="65" y="0"/>
                      <a:pt x="131" y="-1"/>
                      <a:pt x="197" y="-1"/>
                    </a:cubicBezTo>
                    <a:cubicBezTo>
                      <a:pt x="12126" y="-1"/>
                      <a:pt x="21797" y="9670"/>
                      <a:pt x="21797" y="21600"/>
                    </a:cubicBezTo>
                  </a:path>
                  <a:path w="21797" h="21600" stroke="0" extrusionOk="0">
                    <a:moveTo>
                      <a:pt x="-1" y="0"/>
                    </a:moveTo>
                    <a:cubicBezTo>
                      <a:pt x="65" y="0"/>
                      <a:pt x="131" y="-1"/>
                      <a:pt x="197" y="-1"/>
                    </a:cubicBezTo>
                    <a:cubicBezTo>
                      <a:pt x="12126" y="-1"/>
                      <a:pt x="21797" y="9670"/>
                      <a:pt x="21797" y="21600"/>
                    </a:cubicBezTo>
                    <a:lnTo>
                      <a:pt x="19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8" name="Arc 87"/>
              <p:cNvSpPr>
                <a:spLocks/>
              </p:cNvSpPr>
              <p:nvPr/>
            </p:nvSpPr>
            <p:spPr bwMode="auto">
              <a:xfrm>
                <a:off x="2174" y="2056"/>
                <a:ext cx="113" cy="12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9" name="Line 88"/>
              <p:cNvSpPr>
                <a:spLocks noChangeShapeType="1"/>
              </p:cNvSpPr>
              <p:nvPr/>
            </p:nvSpPr>
            <p:spPr bwMode="auto">
              <a:xfrm>
                <a:off x="1815" y="2152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0" name="Line 89"/>
              <p:cNvSpPr>
                <a:spLocks noChangeShapeType="1"/>
              </p:cNvSpPr>
              <p:nvPr/>
            </p:nvSpPr>
            <p:spPr bwMode="auto">
              <a:xfrm>
                <a:off x="1815" y="1960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1" name="Line 90"/>
              <p:cNvSpPr>
                <a:spLocks noChangeShapeType="1"/>
              </p:cNvSpPr>
              <p:nvPr/>
            </p:nvSpPr>
            <p:spPr bwMode="auto">
              <a:xfrm>
                <a:off x="1821" y="2050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2" name="Oval 91"/>
              <p:cNvSpPr>
                <a:spLocks noChangeArrowheads="1"/>
              </p:cNvSpPr>
              <p:nvPr/>
            </p:nvSpPr>
            <p:spPr bwMode="auto">
              <a:xfrm>
                <a:off x="2287" y="2036"/>
                <a:ext cx="57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2592" y="3648"/>
              <a:ext cx="494" cy="264"/>
              <a:chOff x="1815" y="2484"/>
              <a:chExt cx="494" cy="264"/>
            </a:xfrm>
          </p:grpSpPr>
          <p:sp>
            <p:nvSpPr>
              <p:cNvPr id="61461" name="Line 93"/>
              <p:cNvSpPr>
                <a:spLocks noChangeShapeType="1"/>
              </p:cNvSpPr>
              <p:nvPr/>
            </p:nvSpPr>
            <p:spPr bwMode="auto">
              <a:xfrm>
                <a:off x="1821" y="2528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2" name="Line 94"/>
              <p:cNvSpPr>
                <a:spLocks noChangeShapeType="1"/>
              </p:cNvSpPr>
              <p:nvPr/>
            </p:nvSpPr>
            <p:spPr bwMode="auto">
              <a:xfrm>
                <a:off x="1815" y="2708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3" name="Line 95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4" name="Line 96"/>
              <p:cNvSpPr>
                <a:spLocks noChangeShapeType="1"/>
              </p:cNvSpPr>
              <p:nvPr/>
            </p:nvSpPr>
            <p:spPr bwMode="auto">
              <a:xfrm>
                <a:off x="1821" y="2642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5" name="Line 97"/>
              <p:cNvSpPr>
                <a:spLocks noChangeShapeType="1"/>
              </p:cNvSpPr>
              <p:nvPr/>
            </p:nvSpPr>
            <p:spPr bwMode="auto">
              <a:xfrm>
                <a:off x="1899" y="2488"/>
                <a:ext cx="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6" name="Line 98"/>
              <p:cNvSpPr>
                <a:spLocks noChangeShapeType="1"/>
              </p:cNvSpPr>
              <p:nvPr/>
            </p:nvSpPr>
            <p:spPr bwMode="auto">
              <a:xfrm>
                <a:off x="1899" y="2748"/>
                <a:ext cx="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7" name="Line 99"/>
              <p:cNvSpPr>
                <a:spLocks noChangeShapeType="1"/>
              </p:cNvSpPr>
              <p:nvPr/>
            </p:nvSpPr>
            <p:spPr bwMode="auto">
              <a:xfrm>
                <a:off x="1903" y="2484"/>
                <a:ext cx="0" cy="2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8" name="Arc 100"/>
              <p:cNvSpPr>
                <a:spLocks/>
              </p:cNvSpPr>
              <p:nvPr/>
            </p:nvSpPr>
            <p:spPr bwMode="auto">
              <a:xfrm>
                <a:off x="2148" y="2496"/>
                <a:ext cx="109" cy="126"/>
              </a:xfrm>
              <a:custGeom>
                <a:avLst/>
                <a:gdLst>
                  <a:gd name="T0" fmla="*/ 0 w 21801"/>
                  <a:gd name="T1" fmla="*/ 0 h 21600"/>
                  <a:gd name="T2" fmla="*/ 1 w 21801"/>
                  <a:gd name="T3" fmla="*/ 1 h 21600"/>
                  <a:gd name="T4" fmla="*/ 0 w 2180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1"/>
                  <a:gd name="T10" fmla="*/ 0 h 21600"/>
                  <a:gd name="T11" fmla="*/ 21801 w 21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1" h="21600" fill="none" extrusionOk="0">
                    <a:moveTo>
                      <a:pt x="-1" y="0"/>
                    </a:moveTo>
                    <a:cubicBezTo>
                      <a:pt x="66" y="0"/>
                      <a:pt x="133" y="-1"/>
                      <a:pt x="201" y="-1"/>
                    </a:cubicBezTo>
                    <a:cubicBezTo>
                      <a:pt x="12130" y="-1"/>
                      <a:pt x="21801" y="9670"/>
                      <a:pt x="21801" y="21600"/>
                    </a:cubicBezTo>
                  </a:path>
                  <a:path w="21801" h="21600" stroke="0" extrusionOk="0">
                    <a:moveTo>
                      <a:pt x="-1" y="0"/>
                    </a:moveTo>
                    <a:cubicBezTo>
                      <a:pt x="66" y="0"/>
                      <a:pt x="133" y="-1"/>
                      <a:pt x="201" y="-1"/>
                    </a:cubicBezTo>
                    <a:cubicBezTo>
                      <a:pt x="12130" y="-1"/>
                      <a:pt x="21801" y="9670"/>
                      <a:pt x="21801" y="21600"/>
                    </a:cubicBezTo>
                    <a:lnTo>
                      <a:pt x="201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9" name="Arc 101"/>
              <p:cNvSpPr>
                <a:spLocks/>
              </p:cNvSpPr>
              <p:nvPr/>
            </p:nvSpPr>
            <p:spPr bwMode="auto">
              <a:xfrm>
                <a:off x="2148" y="2485"/>
                <a:ext cx="118" cy="137"/>
              </a:xfrm>
              <a:custGeom>
                <a:avLst/>
                <a:gdLst>
                  <a:gd name="T0" fmla="*/ 0 w 21785"/>
                  <a:gd name="T1" fmla="*/ 0 h 21600"/>
                  <a:gd name="T2" fmla="*/ 1 w 21785"/>
                  <a:gd name="T3" fmla="*/ 1 h 21600"/>
                  <a:gd name="T4" fmla="*/ 0 w 21785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85"/>
                  <a:gd name="T10" fmla="*/ 0 h 21600"/>
                  <a:gd name="T11" fmla="*/ 21785 w 217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85" h="21600" fill="none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</a:path>
                  <a:path w="21785" h="21600" stroke="0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  <a:lnTo>
                      <a:pt x="18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0" name="Arc 102"/>
              <p:cNvSpPr>
                <a:spLocks/>
              </p:cNvSpPr>
              <p:nvPr/>
            </p:nvSpPr>
            <p:spPr bwMode="auto">
              <a:xfrm>
                <a:off x="2148" y="2610"/>
                <a:ext cx="109" cy="126"/>
              </a:xfrm>
              <a:custGeom>
                <a:avLst/>
                <a:gdLst>
                  <a:gd name="T0" fmla="*/ 1 w 21801"/>
                  <a:gd name="T1" fmla="*/ 0 h 21600"/>
                  <a:gd name="T2" fmla="*/ 0 w 21801"/>
                  <a:gd name="T3" fmla="*/ 1 h 21600"/>
                  <a:gd name="T4" fmla="*/ 0 w 21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01"/>
                  <a:gd name="T10" fmla="*/ 0 h 21600"/>
                  <a:gd name="T11" fmla="*/ 21801 w 21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1" h="21600" fill="none" extrusionOk="0">
                    <a:moveTo>
                      <a:pt x="21801" y="0"/>
                    </a:moveTo>
                    <a:cubicBezTo>
                      <a:pt x="21801" y="11929"/>
                      <a:pt x="12130" y="21600"/>
                      <a:pt x="201" y="21600"/>
                    </a:cubicBezTo>
                    <a:cubicBezTo>
                      <a:pt x="133" y="21599"/>
                      <a:pt x="66" y="21599"/>
                      <a:pt x="-1" y="21599"/>
                    </a:cubicBezTo>
                  </a:path>
                  <a:path w="21801" h="21600" stroke="0" extrusionOk="0">
                    <a:moveTo>
                      <a:pt x="21801" y="0"/>
                    </a:moveTo>
                    <a:cubicBezTo>
                      <a:pt x="21801" y="11929"/>
                      <a:pt x="12130" y="21600"/>
                      <a:pt x="201" y="21600"/>
                    </a:cubicBezTo>
                    <a:cubicBezTo>
                      <a:pt x="133" y="21599"/>
                      <a:pt x="66" y="21599"/>
                      <a:pt x="-1" y="2159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1" name="Arc 103"/>
              <p:cNvSpPr>
                <a:spLocks/>
              </p:cNvSpPr>
              <p:nvPr/>
            </p:nvSpPr>
            <p:spPr bwMode="auto">
              <a:xfrm>
                <a:off x="2149" y="2610"/>
                <a:ext cx="117" cy="1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2" name="Oval 104"/>
              <p:cNvSpPr>
                <a:spLocks noChangeArrowheads="1"/>
              </p:cNvSpPr>
              <p:nvPr/>
            </p:nvSpPr>
            <p:spPr bwMode="auto">
              <a:xfrm>
                <a:off x="2276" y="2603"/>
                <a:ext cx="20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3" name="Oval 105"/>
              <p:cNvSpPr>
                <a:spLocks noChangeArrowheads="1"/>
              </p:cNvSpPr>
              <p:nvPr/>
            </p:nvSpPr>
            <p:spPr bwMode="auto">
              <a:xfrm>
                <a:off x="2258" y="2596"/>
                <a:ext cx="51" cy="5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451" name="Text Box 106"/>
            <p:cNvSpPr txBox="1">
              <a:spLocks noChangeArrowheads="1"/>
            </p:cNvSpPr>
            <p:nvPr/>
          </p:nvSpPr>
          <p:spPr bwMode="auto">
            <a:xfrm>
              <a:off x="432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2</a:t>
              </a:r>
            </a:p>
          </p:txBody>
        </p:sp>
        <p:sp>
          <p:nvSpPr>
            <p:cNvPr id="61452" name="Text Box 107"/>
            <p:cNvSpPr txBox="1">
              <a:spLocks noChangeArrowheads="1"/>
            </p:cNvSpPr>
            <p:nvPr/>
          </p:nvSpPr>
          <p:spPr bwMode="auto">
            <a:xfrm>
              <a:off x="1152" y="40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3</a:t>
              </a:r>
            </a:p>
          </p:txBody>
        </p:sp>
        <p:sp>
          <p:nvSpPr>
            <p:cNvPr id="61453" name="Text Box 108"/>
            <p:cNvSpPr txBox="1">
              <a:spLocks noChangeArrowheads="1"/>
            </p:cNvSpPr>
            <p:nvPr/>
          </p:nvSpPr>
          <p:spPr bwMode="auto">
            <a:xfrm>
              <a:off x="1920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4</a:t>
              </a:r>
            </a:p>
          </p:txBody>
        </p:sp>
        <p:sp>
          <p:nvSpPr>
            <p:cNvPr id="61454" name="Text Box 109"/>
            <p:cNvSpPr txBox="1">
              <a:spLocks noChangeArrowheads="1"/>
            </p:cNvSpPr>
            <p:nvPr/>
          </p:nvSpPr>
          <p:spPr bwMode="auto">
            <a:xfrm>
              <a:off x="2688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6</a:t>
              </a:r>
            </a:p>
          </p:txBody>
        </p: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432" y="3648"/>
              <a:ext cx="373" cy="240"/>
              <a:chOff x="1815" y="944"/>
              <a:chExt cx="373" cy="240"/>
            </a:xfrm>
          </p:grpSpPr>
          <p:sp>
            <p:nvSpPr>
              <p:cNvPr id="61456" name="Line 115"/>
              <p:cNvSpPr>
                <a:spLocks noChangeShapeType="1"/>
              </p:cNvSpPr>
              <p:nvPr/>
            </p:nvSpPr>
            <p:spPr bwMode="auto">
              <a:xfrm>
                <a:off x="1916" y="944"/>
                <a:ext cx="209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7" name="Line 116"/>
              <p:cNvSpPr>
                <a:spLocks noChangeShapeType="1"/>
              </p:cNvSpPr>
              <p:nvPr/>
            </p:nvSpPr>
            <p:spPr bwMode="auto">
              <a:xfrm flipV="1">
                <a:off x="1916" y="1058"/>
                <a:ext cx="209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8" name="Line 117"/>
              <p:cNvSpPr>
                <a:spLocks noChangeShapeType="1"/>
              </p:cNvSpPr>
              <p:nvPr/>
            </p:nvSpPr>
            <p:spPr bwMode="auto">
              <a:xfrm>
                <a:off x="1921" y="946"/>
                <a:ext cx="0" cy="2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9" name="Line 118"/>
              <p:cNvSpPr>
                <a:spLocks noChangeShapeType="1"/>
              </p:cNvSpPr>
              <p:nvPr/>
            </p:nvSpPr>
            <p:spPr bwMode="auto">
              <a:xfrm>
                <a:off x="1815" y="1064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0" name="Oval 119"/>
              <p:cNvSpPr>
                <a:spLocks noChangeArrowheads="1"/>
              </p:cNvSpPr>
              <p:nvPr/>
            </p:nvSpPr>
            <p:spPr bwMode="auto">
              <a:xfrm>
                <a:off x="2132" y="10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47" name="Picture 220" descr="day2g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7848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 bwMode="auto">
          <a:xfrm>
            <a:off x="5334000" y="5257800"/>
            <a:ext cx="25908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4AA98-51DB-6B4A-8F8C-FABC5512191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3 &amp; 4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Least Area Cover? (associated area?)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did you get?</a:t>
            </a:r>
            <a:endParaRPr lang="en-US" dirty="0">
              <a:solidFill>
                <a:srgbClr val="FF66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3429000" y="5486400"/>
            <a:ext cx="4213225" cy="1066800"/>
            <a:chOff x="432" y="3648"/>
            <a:chExt cx="2654" cy="672"/>
          </a:xfrm>
        </p:grpSpPr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960" y="3648"/>
              <a:ext cx="511" cy="256"/>
              <a:chOff x="1821" y="1376"/>
              <a:chExt cx="511" cy="256"/>
            </a:xfrm>
          </p:grpSpPr>
          <p:sp>
            <p:nvSpPr>
              <p:cNvPr id="61483" name="Line 74"/>
              <p:cNvSpPr>
                <a:spLocks noChangeShapeType="1"/>
              </p:cNvSpPr>
              <p:nvPr/>
            </p:nvSpPr>
            <p:spPr bwMode="auto">
              <a:xfrm>
                <a:off x="1920" y="1382"/>
                <a:ext cx="2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4" name="Line 75"/>
              <p:cNvSpPr>
                <a:spLocks noChangeShapeType="1"/>
              </p:cNvSpPr>
              <p:nvPr/>
            </p:nvSpPr>
            <p:spPr bwMode="auto">
              <a:xfrm>
                <a:off x="1920" y="1632"/>
                <a:ext cx="2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5" name="Line 76"/>
              <p:cNvSpPr>
                <a:spLocks noChangeShapeType="1"/>
              </p:cNvSpPr>
              <p:nvPr/>
            </p:nvSpPr>
            <p:spPr bwMode="auto">
              <a:xfrm>
                <a:off x="1925" y="1376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6" name="Arc 77"/>
              <p:cNvSpPr>
                <a:spLocks/>
              </p:cNvSpPr>
              <p:nvPr/>
            </p:nvSpPr>
            <p:spPr bwMode="auto">
              <a:xfrm>
                <a:off x="2160" y="1379"/>
                <a:ext cx="114" cy="129"/>
              </a:xfrm>
              <a:custGeom>
                <a:avLst/>
                <a:gdLst>
                  <a:gd name="T0" fmla="*/ 0 w 21791"/>
                  <a:gd name="T1" fmla="*/ 0 h 21600"/>
                  <a:gd name="T2" fmla="*/ 1 w 21791"/>
                  <a:gd name="T3" fmla="*/ 1 h 21600"/>
                  <a:gd name="T4" fmla="*/ 0 w 2179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91"/>
                  <a:gd name="T10" fmla="*/ 0 h 21600"/>
                  <a:gd name="T11" fmla="*/ 21791 w 217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1" h="21600" fill="none" extrusionOk="0">
                    <a:moveTo>
                      <a:pt x="-1" y="0"/>
                    </a:moveTo>
                    <a:cubicBezTo>
                      <a:pt x="63" y="0"/>
                      <a:pt x="127" y="-1"/>
                      <a:pt x="191" y="-1"/>
                    </a:cubicBezTo>
                    <a:cubicBezTo>
                      <a:pt x="12120" y="-1"/>
                      <a:pt x="21791" y="9670"/>
                      <a:pt x="21791" y="21600"/>
                    </a:cubicBezTo>
                  </a:path>
                  <a:path w="21791" h="21600" stroke="0" extrusionOk="0">
                    <a:moveTo>
                      <a:pt x="-1" y="0"/>
                    </a:moveTo>
                    <a:cubicBezTo>
                      <a:pt x="63" y="0"/>
                      <a:pt x="127" y="-1"/>
                      <a:pt x="191" y="-1"/>
                    </a:cubicBezTo>
                    <a:cubicBezTo>
                      <a:pt x="12120" y="-1"/>
                      <a:pt x="21791" y="9670"/>
                      <a:pt x="21791" y="21600"/>
                    </a:cubicBezTo>
                    <a:lnTo>
                      <a:pt x="19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7" name="Arc 78"/>
              <p:cNvSpPr>
                <a:spLocks/>
              </p:cNvSpPr>
              <p:nvPr/>
            </p:nvSpPr>
            <p:spPr bwMode="auto">
              <a:xfrm>
                <a:off x="2166" y="1504"/>
                <a:ext cx="111" cy="12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8" name="Line 79"/>
              <p:cNvSpPr>
                <a:spLocks noChangeShapeType="1"/>
              </p:cNvSpPr>
              <p:nvPr/>
            </p:nvSpPr>
            <p:spPr bwMode="auto">
              <a:xfrm>
                <a:off x="1821" y="157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9" name="Line 80"/>
              <p:cNvSpPr>
                <a:spLocks noChangeShapeType="1"/>
              </p:cNvSpPr>
              <p:nvPr/>
            </p:nvSpPr>
            <p:spPr bwMode="auto">
              <a:xfrm>
                <a:off x="1821" y="142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0" name="Oval 81"/>
              <p:cNvSpPr>
                <a:spLocks noChangeArrowheads="1"/>
              </p:cNvSpPr>
              <p:nvPr/>
            </p:nvSpPr>
            <p:spPr bwMode="auto">
              <a:xfrm>
                <a:off x="2276" y="1484"/>
                <a:ext cx="56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1728" y="3648"/>
              <a:ext cx="529" cy="256"/>
              <a:chOff x="1815" y="1928"/>
              <a:chExt cx="529" cy="256"/>
            </a:xfrm>
          </p:grpSpPr>
          <p:sp>
            <p:nvSpPr>
              <p:cNvPr id="61474" name="Line 83"/>
              <p:cNvSpPr>
                <a:spLocks noChangeShapeType="1"/>
              </p:cNvSpPr>
              <p:nvPr/>
            </p:nvSpPr>
            <p:spPr bwMode="auto">
              <a:xfrm>
                <a:off x="1922" y="1934"/>
                <a:ext cx="25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5" name="Line 84"/>
              <p:cNvSpPr>
                <a:spLocks noChangeShapeType="1"/>
              </p:cNvSpPr>
              <p:nvPr/>
            </p:nvSpPr>
            <p:spPr bwMode="auto">
              <a:xfrm>
                <a:off x="1922" y="2184"/>
                <a:ext cx="25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6" name="Line 85"/>
              <p:cNvSpPr>
                <a:spLocks noChangeShapeType="1"/>
              </p:cNvSpPr>
              <p:nvPr/>
            </p:nvSpPr>
            <p:spPr bwMode="auto">
              <a:xfrm>
                <a:off x="1927" y="1928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7" name="Arc 86"/>
              <p:cNvSpPr>
                <a:spLocks/>
              </p:cNvSpPr>
              <p:nvPr/>
            </p:nvSpPr>
            <p:spPr bwMode="auto">
              <a:xfrm>
                <a:off x="2175" y="1931"/>
                <a:ext cx="110" cy="129"/>
              </a:xfrm>
              <a:custGeom>
                <a:avLst/>
                <a:gdLst>
                  <a:gd name="T0" fmla="*/ 0 w 21797"/>
                  <a:gd name="T1" fmla="*/ 0 h 21600"/>
                  <a:gd name="T2" fmla="*/ 1 w 21797"/>
                  <a:gd name="T3" fmla="*/ 1 h 21600"/>
                  <a:gd name="T4" fmla="*/ 0 w 21797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97"/>
                  <a:gd name="T10" fmla="*/ 0 h 21600"/>
                  <a:gd name="T11" fmla="*/ 21797 w 217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7" h="21600" fill="none" extrusionOk="0">
                    <a:moveTo>
                      <a:pt x="-1" y="0"/>
                    </a:moveTo>
                    <a:cubicBezTo>
                      <a:pt x="65" y="0"/>
                      <a:pt x="131" y="-1"/>
                      <a:pt x="197" y="-1"/>
                    </a:cubicBezTo>
                    <a:cubicBezTo>
                      <a:pt x="12126" y="-1"/>
                      <a:pt x="21797" y="9670"/>
                      <a:pt x="21797" y="21600"/>
                    </a:cubicBezTo>
                  </a:path>
                  <a:path w="21797" h="21600" stroke="0" extrusionOk="0">
                    <a:moveTo>
                      <a:pt x="-1" y="0"/>
                    </a:moveTo>
                    <a:cubicBezTo>
                      <a:pt x="65" y="0"/>
                      <a:pt x="131" y="-1"/>
                      <a:pt x="197" y="-1"/>
                    </a:cubicBezTo>
                    <a:cubicBezTo>
                      <a:pt x="12126" y="-1"/>
                      <a:pt x="21797" y="9670"/>
                      <a:pt x="21797" y="21600"/>
                    </a:cubicBezTo>
                    <a:lnTo>
                      <a:pt x="19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8" name="Arc 87"/>
              <p:cNvSpPr>
                <a:spLocks/>
              </p:cNvSpPr>
              <p:nvPr/>
            </p:nvSpPr>
            <p:spPr bwMode="auto">
              <a:xfrm>
                <a:off x="2174" y="2056"/>
                <a:ext cx="113" cy="12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9" name="Line 88"/>
              <p:cNvSpPr>
                <a:spLocks noChangeShapeType="1"/>
              </p:cNvSpPr>
              <p:nvPr/>
            </p:nvSpPr>
            <p:spPr bwMode="auto">
              <a:xfrm>
                <a:off x="1815" y="2152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0" name="Line 89"/>
              <p:cNvSpPr>
                <a:spLocks noChangeShapeType="1"/>
              </p:cNvSpPr>
              <p:nvPr/>
            </p:nvSpPr>
            <p:spPr bwMode="auto">
              <a:xfrm>
                <a:off x="1815" y="1960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1" name="Line 90"/>
              <p:cNvSpPr>
                <a:spLocks noChangeShapeType="1"/>
              </p:cNvSpPr>
              <p:nvPr/>
            </p:nvSpPr>
            <p:spPr bwMode="auto">
              <a:xfrm>
                <a:off x="1821" y="2050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2" name="Oval 91"/>
              <p:cNvSpPr>
                <a:spLocks noChangeArrowheads="1"/>
              </p:cNvSpPr>
              <p:nvPr/>
            </p:nvSpPr>
            <p:spPr bwMode="auto">
              <a:xfrm>
                <a:off x="2287" y="2036"/>
                <a:ext cx="57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2592" y="3648"/>
              <a:ext cx="494" cy="264"/>
              <a:chOff x="1815" y="2484"/>
              <a:chExt cx="494" cy="264"/>
            </a:xfrm>
          </p:grpSpPr>
          <p:sp>
            <p:nvSpPr>
              <p:cNvPr id="61461" name="Line 93"/>
              <p:cNvSpPr>
                <a:spLocks noChangeShapeType="1"/>
              </p:cNvSpPr>
              <p:nvPr/>
            </p:nvSpPr>
            <p:spPr bwMode="auto">
              <a:xfrm>
                <a:off x="1821" y="2528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2" name="Line 94"/>
              <p:cNvSpPr>
                <a:spLocks noChangeShapeType="1"/>
              </p:cNvSpPr>
              <p:nvPr/>
            </p:nvSpPr>
            <p:spPr bwMode="auto">
              <a:xfrm>
                <a:off x="1815" y="2708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3" name="Line 95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4" name="Line 96"/>
              <p:cNvSpPr>
                <a:spLocks noChangeShapeType="1"/>
              </p:cNvSpPr>
              <p:nvPr/>
            </p:nvSpPr>
            <p:spPr bwMode="auto">
              <a:xfrm>
                <a:off x="1821" y="2642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5" name="Line 97"/>
              <p:cNvSpPr>
                <a:spLocks noChangeShapeType="1"/>
              </p:cNvSpPr>
              <p:nvPr/>
            </p:nvSpPr>
            <p:spPr bwMode="auto">
              <a:xfrm>
                <a:off x="1899" y="2488"/>
                <a:ext cx="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6" name="Line 98"/>
              <p:cNvSpPr>
                <a:spLocks noChangeShapeType="1"/>
              </p:cNvSpPr>
              <p:nvPr/>
            </p:nvSpPr>
            <p:spPr bwMode="auto">
              <a:xfrm>
                <a:off x="1899" y="2748"/>
                <a:ext cx="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7" name="Line 99"/>
              <p:cNvSpPr>
                <a:spLocks noChangeShapeType="1"/>
              </p:cNvSpPr>
              <p:nvPr/>
            </p:nvSpPr>
            <p:spPr bwMode="auto">
              <a:xfrm>
                <a:off x="1903" y="2484"/>
                <a:ext cx="0" cy="2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8" name="Arc 100"/>
              <p:cNvSpPr>
                <a:spLocks/>
              </p:cNvSpPr>
              <p:nvPr/>
            </p:nvSpPr>
            <p:spPr bwMode="auto">
              <a:xfrm>
                <a:off x="2148" y="2496"/>
                <a:ext cx="109" cy="126"/>
              </a:xfrm>
              <a:custGeom>
                <a:avLst/>
                <a:gdLst>
                  <a:gd name="T0" fmla="*/ 0 w 21801"/>
                  <a:gd name="T1" fmla="*/ 0 h 21600"/>
                  <a:gd name="T2" fmla="*/ 1 w 21801"/>
                  <a:gd name="T3" fmla="*/ 1 h 21600"/>
                  <a:gd name="T4" fmla="*/ 0 w 2180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1"/>
                  <a:gd name="T10" fmla="*/ 0 h 21600"/>
                  <a:gd name="T11" fmla="*/ 21801 w 21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1" h="21600" fill="none" extrusionOk="0">
                    <a:moveTo>
                      <a:pt x="-1" y="0"/>
                    </a:moveTo>
                    <a:cubicBezTo>
                      <a:pt x="66" y="0"/>
                      <a:pt x="133" y="-1"/>
                      <a:pt x="201" y="-1"/>
                    </a:cubicBezTo>
                    <a:cubicBezTo>
                      <a:pt x="12130" y="-1"/>
                      <a:pt x="21801" y="9670"/>
                      <a:pt x="21801" y="21600"/>
                    </a:cubicBezTo>
                  </a:path>
                  <a:path w="21801" h="21600" stroke="0" extrusionOk="0">
                    <a:moveTo>
                      <a:pt x="-1" y="0"/>
                    </a:moveTo>
                    <a:cubicBezTo>
                      <a:pt x="66" y="0"/>
                      <a:pt x="133" y="-1"/>
                      <a:pt x="201" y="-1"/>
                    </a:cubicBezTo>
                    <a:cubicBezTo>
                      <a:pt x="12130" y="-1"/>
                      <a:pt x="21801" y="9670"/>
                      <a:pt x="21801" y="21600"/>
                    </a:cubicBezTo>
                    <a:lnTo>
                      <a:pt x="201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9" name="Arc 101"/>
              <p:cNvSpPr>
                <a:spLocks/>
              </p:cNvSpPr>
              <p:nvPr/>
            </p:nvSpPr>
            <p:spPr bwMode="auto">
              <a:xfrm>
                <a:off x="2148" y="2485"/>
                <a:ext cx="118" cy="137"/>
              </a:xfrm>
              <a:custGeom>
                <a:avLst/>
                <a:gdLst>
                  <a:gd name="T0" fmla="*/ 0 w 21785"/>
                  <a:gd name="T1" fmla="*/ 0 h 21600"/>
                  <a:gd name="T2" fmla="*/ 1 w 21785"/>
                  <a:gd name="T3" fmla="*/ 1 h 21600"/>
                  <a:gd name="T4" fmla="*/ 0 w 21785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85"/>
                  <a:gd name="T10" fmla="*/ 0 h 21600"/>
                  <a:gd name="T11" fmla="*/ 21785 w 217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85" h="21600" fill="none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</a:path>
                  <a:path w="21785" h="21600" stroke="0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  <a:lnTo>
                      <a:pt x="18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0" name="Arc 102"/>
              <p:cNvSpPr>
                <a:spLocks/>
              </p:cNvSpPr>
              <p:nvPr/>
            </p:nvSpPr>
            <p:spPr bwMode="auto">
              <a:xfrm>
                <a:off x="2148" y="2610"/>
                <a:ext cx="109" cy="126"/>
              </a:xfrm>
              <a:custGeom>
                <a:avLst/>
                <a:gdLst>
                  <a:gd name="T0" fmla="*/ 1 w 21801"/>
                  <a:gd name="T1" fmla="*/ 0 h 21600"/>
                  <a:gd name="T2" fmla="*/ 0 w 21801"/>
                  <a:gd name="T3" fmla="*/ 1 h 21600"/>
                  <a:gd name="T4" fmla="*/ 0 w 21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01"/>
                  <a:gd name="T10" fmla="*/ 0 h 21600"/>
                  <a:gd name="T11" fmla="*/ 21801 w 21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1" h="21600" fill="none" extrusionOk="0">
                    <a:moveTo>
                      <a:pt x="21801" y="0"/>
                    </a:moveTo>
                    <a:cubicBezTo>
                      <a:pt x="21801" y="11929"/>
                      <a:pt x="12130" y="21600"/>
                      <a:pt x="201" y="21600"/>
                    </a:cubicBezTo>
                    <a:cubicBezTo>
                      <a:pt x="133" y="21599"/>
                      <a:pt x="66" y="21599"/>
                      <a:pt x="-1" y="21599"/>
                    </a:cubicBezTo>
                  </a:path>
                  <a:path w="21801" h="21600" stroke="0" extrusionOk="0">
                    <a:moveTo>
                      <a:pt x="21801" y="0"/>
                    </a:moveTo>
                    <a:cubicBezTo>
                      <a:pt x="21801" y="11929"/>
                      <a:pt x="12130" y="21600"/>
                      <a:pt x="201" y="21600"/>
                    </a:cubicBezTo>
                    <a:cubicBezTo>
                      <a:pt x="133" y="21599"/>
                      <a:pt x="66" y="21599"/>
                      <a:pt x="-1" y="2159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1" name="Arc 103"/>
              <p:cNvSpPr>
                <a:spLocks/>
              </p:cNvSpPr>
              <p:nvPr/>
            </p:nvSpPr>
            <p:spPr bwMode="auto">
              <a:xfrm>
                <a:off x="2149" y="2610"/>
                <a:ext cx="117" cy="1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2" name="Oval 104"/>
              <p:cNvSpPr>
                <a:spLocks noChangeArrowheads="1"/>
              </p:cNvSpPr>
              <p:nvPr/>
            </p:nvSpPr>
            <p:spPr bwMode="auto">
              <a:xfrm>
                <a:off x="2276" y="2603"/>
                <a:ext cx="20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3" name="Oval 105"/>
              <p:cNvSpPr>
                <a:spLocks noChangeArrowheads="1"/>
              </p:cNvSpPr>
              <p:nvPr/>
            </p:nvSpPr>
            <p:spPr bwMode="auto">
              <a:xfrm>
                <a:off x="2258" y="2596"/>
                <a:ext cx="51" cy="5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451" name="Text Box 106"/>
            <p:cNvSpPr txBox="1">
              <a:spLocks noChangeArrowheads="1"/>
            </p:cNvSpPr>
            <p:nvPr/>
          </p:nvSpPr>
          <p:spPr bwMode="auto">
            <a:xfrm>
              <a:off x="432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2</a:t>
              </a:r>
            </a:p>
          </p:txBody>
        </p:sp>
        <p:sp>
          <p:nvSpPr>
            <p:cNvPr id="61452" name="Text Box 107"/>
            <p:cNvSpPr txBox="1">
              <a:spLocks noChangeArrowheads="1"/>
            </p:cNvSpPr>
            <p:nvPr/>
          </p:nvSpPr>
          <p:spPr bwMode="auto">
            <a:xfrm>
              <a:off x="1152" y="40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3</a:t>
              </a:r>
            </a:p>
          </p:txBody>
        </p:sp>
        <p:sp>
          <p:nvSpPr>
            <p:cNvPr id="61453" name="Text Box 108"/>
            <p:cNvSpPr txBox="1">
              <a:spLocks noChangeArrowheads="1"/>
            </p:cNvSpPr>
            <p:nvPr/>
          </p:nvSpPr>
          <p:spPr bwMode="auto">
            <a:xfrm>
              <a:off x="1920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4</a:t>
              </a:r>
            </a:p>
          </p:txBody>
        </p:sp>
        <p:sp>
          <p:nvSpPr>
            <p:cNvPr id="61454" name="Text Box 109"/>
            <p:cNvSpPr txBox="1">
              <a:spLocks noChangeArrowheads="1"/>
            </p:cNvSpPr>
            <p:nvPr/>
          </p:nvSpPr>
          <p:spPr bwMode="auto">
            <a:xfrm>
              <a:off x="2688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6</a:t>
              </a:r>
            </a:p>
          </p:txBody>
        </p: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432" y="3648"/>
              <a:ext cx="373" cy="240"/>
              <a:chOff x="1815" y="944"/>
              <a:chExt cx="373" cy="240"/>
            </a:xfrm>
          </p:grpSpPr>
          <p:sp>
            <p:nvSpPr>
              <p:cNvPr id="61456" name="Line 115"/>
              <p:cNvSpPr>
                <a:spLocks noChangeShapeType="1"/>
              </p:cNvSpPr>
              <p:nvPr/>
            </p:nvSpPr>
            <p:spPr bwMode="auto">
              <a:xfrm>
                <a:off x="1916" y="944"/>
                <a:ext cx="209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7" name="Line 116"/>
              <p:cNvSpPr>
                <a:spLocks noChangeShapeType="1"/>
              </p:cNvSpPr>
              <p:nvPr/>
            </p:nvSpPr>
            <p:spPr bwMode="auto">
              <a:xfrm flipV="1">
                <a:off x="1916" y="1058"/>
                <a:ext cx="209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8" name="Line 117"/>
              <p:cNvSpPr>
                <a:spLocks noChangeShapeType="1"/>
              </p:cNvSpPr>
              <p:nvPr/>
            </p:nvSpPr>
            <p:spPr bwMode="auto">
              <a:xfrm>
                <a:off x="1921" y="946"/>
                <a:ext cx="0" cy="2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9" name="Line 118"/>
              <p:cNvSpPr>
                <a:spLocks noChangeShapeType="1"/>
              </p:cNvSpPr>
              <p:nvPr/>
            </p:nvSpPr>
            <p:spPr bwMode="auto">
              <a:xfrm>
                <a:off x="1815" y="1064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0" name="Oval 119"/>
              <p:cNvSpPr>
                <a:spLocks noChangeArrowheads="1"/>
              </p:cNvSpPr>
              <p:nvPr/>
            </p:nvSpPr>
            <p:spPr bwMode="auto">
              <a:xfrm>
                <a:off x="2132" y="10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47" name="Picture 220" descr="day2g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7848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477B-FCA2-5442-B7F5-B612358630C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 Models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7E915-528C-4C4C-B8F8-85C0AF2D2BE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 Model: Area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Assume: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Area in gates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or, at least, can pick an area/gate</a:t>
            </a:r>
          </a:p>
          <a:p>
            <a:pPr lvl="1"/>
            <a:r>
              <a:rPr lang="en-US"/>
              <a:t>so proportional to gates</a:t>
            </a:r>
          </a:p>
          <a:p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e.g.</a:t>
            </a:r>
          </a:p>
          <a:p>
            <a:pPr lvl="1"/>
            <a:r>
              <a:rPr lang="en-US"/>
              <a:t>Standard Cell design</a:t>
            </a:r>
          </a:p>
          <a:p>
            <a:pPr lvl="1"/>
            <a:r>
              <a:rPr lang="en-US"/>
              <a:t>Standard Cell/route over cell</a:t>
            </a:r>
          </a:p>
          <a:p>
            <a:pPr lvl="1"/>
            <a:r>
              <a:rPr lang="en-US"/>
              <a:t>Gate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and2_big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733800"/>
            <a:ext cx="22669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5C81BE1B-3A1C-CF44-9A4D-2FC70C28B2A5}" type="slidenum">
              <a:rPr lang="en-US" sz="1800">
                <a:latin typeface="+mn-lt"/>
              </a:rPr>
              <a:pPr algn="r">
                <a:defRPr/>
              </a:pPr>
              <a:t>16</a:t>
            </a:fld>
            <a:endParaRPr lang="en-US" sz="1800">
              <a:latin typeface="+mn-lt"/>
            </a:endParaRP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Standard Cells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077200" cy="41148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Lay out gates so that heights match</a:t>
            </a:r>
          </a:p>
          <a:p>
            <a:pPr lvl="1"/>
            <a:r>
              <a:rPr lang="en-US" smtClean="0"/>
              <a:t>Rows of adjacent cells</a:t>
            </a:r>
          </a:p>
          <a:p>
            <a:pPr lvl="1"/>
            <a:r>
              <a:rPr lang="en-US" smtClean="0"/>
              <a:t>Standardized sizes </a:t>
            </a:r>
          </a:p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Motivation: ease place and route</a:t>
            </a:r>
          </a:p>
        </p:txBody>
      </p:sp>
      <p:pic>
        <p:nvPicPr>
          <p:cNvPr id="40966" name="Picture 9" descr="invminE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733800"/>
            <a:ext cx="13430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Date Placeholder 7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3962400" cy="381000"/>
          </a:xfrm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>
              <a:latin typeface="Arial" pitchFamily="-107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75260-CDAE-6C4A-AFF2-9F2E4D34D6E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3962400" cy="381000"/>
          </a:xfrm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>
              <a:latin typeface="Arial" pitchFamily="-107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Standard Cell Area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143000" y="2133600"/>
            <a:ext cx="457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inv</a:t>
            </a:r>
            <a:endParaRPr lang="en-US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676400" y="2133600"/>
            <a:ext cx="10668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nand3</a:t>
            </a:r>
            <a:endParaRPr lang="en-US"/>
          </a:p>
        </p:txBody>
      </p:sp>
      <p:grpSp>
        <p:nvGrpSpPr>
          <p:cNvPr id="45062" name="Group 30"/>
          <p:cNvGrpSpPr>
            <a:grpSpLocks/>
          </p:cNvGrpSpPr>
          <p:nvPr/>
        </p:nvGrpSpPr>
        <p:grpSpPr bwMode="auto">
          <a:xfrm>
            <a:off x="914400" y="3810000"/>
            <a:ext cx="6096000" cy="1143000"/>
            <a:chOff x="720" y="2400"/>
            <a:chExt cx="3456" cy="720"/>
          </a:xfrm>
        </p:grpSpPr>
        <p:sp>
          <p:nvSpPr>
            <p:cNvPr id="45075" name="Line 9"/>
            <p:cNvSpPr>
              <a:spLocks noChangeShapeType="1"/>
            </p:cNvSpPr>
            <p:nvPr/>
          </p:nvSpPr>
          <p:spPr bwMode="auto">
            <a:xfrm>
              <a:off x="720" y="2544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Line 10"/>
            <p:cNvSpPr>
              <a:spLocks noChangeShapeType="1"/>
            </p:cNvSpPr>
            <p:nvPr/>
          </p:nvSpPr>
          <p:spPr bwMode="auto">
            <a:xfrm>
              <a:off x="720" y="240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Line 11"/>
            <p:cNvSpPr>
              <a:spLocks noChangeShapeType="1"/>
            </p:cNvSpPr>
            <p:nvPr/>
          </p:nvSpPr>
          <p:spPr bwMode="auto">
            <a:xfrm>
              <a:off x="720" y="2688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Line 12"/>
            <p:cNvSpPr>
              <a:spLocks noChangeShapeType="1"/>
            </p:cNvSpPr>
            <p:nvPr/>
          </p:nvSpPr>
          <p:spPr bwMode="auto">
            <a:xfrm>
              <a:off x="720" y="2832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Line 13"/>
            <p:cNvSpPr>
              <a:spLocks noChangeShapeType="1"/>
            </p:cNvSpPr>
            <p:nvPr/>
          </p:nvSpPr>
          <p:spPr bwMode="auto">
            <a:xfrm>
              <a:off x="720" y="2976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Line 14"/>
            <p:cNvSpPr>
              <a:spLocks noChangeShapeType="1"/>
            </p:cNvSpPr>
            <p:nvPr/>
          </p:nvSpPr>
          <p:spPr bwMode="auto">
            <a:xfrm>
              <a:off x="720" y="312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3" name="Line 16"/>
          <p:cNvSpPr>
            <a:spLocks noChangeShapeType="1"/>
          </p:cNvSpPr>
          <p:nvPr/>
        </p:nvSpPr>
        <p:spPr bwMode="auto">
          <a:xfrm>
            <a:off x="6934200" y="2133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Line 17"/>
          <p:cNvSpPr>
            <a:spLocks noChangeShapeType="1"/>
          </p:cNvSpPr>
          <p:nvPr/>
        </p:nvSpPr>
        <p:spPr bwMode="auto">
          <a:xfrm>
            <a:off x="7162800" y="36576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Text Box 18"/>
          <p:cNvSpPr txBox="1">
            <a:spLocks noChangeArrowheads="1"/>
          </p:cNvSpPr>
          <p:nvPr/>
        </p:nvSpPr>
        <p:spPr bwMode="auto">
          <a:xfrm>
            <a:off x="7375525" y="2098675"/>
            <a:ext cx="1208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All cells</a:t>
            </a:r>
          </a:p>
          <a:p>
            <a:r>
              <a:rPr lang="en-US"/>
              <a:t>uniform</a:t>
            </a:r>
          </a:p>
          <a:p>
            <a:r>
              <a:rPr lang="en-US"/>
              <a:t>height</a:t>
            </a:r>
          </a:p>
        </p:txBody>
      </p:sp>
      <p:sp>
        <p:nvSpPr>
          <p:cNvPr id="45066" name="Text Box 19"/>
          <p:cNvSpPr txBox="1">
            <a:spLocks noChangeArrowheads="1"/>
          </p:cNvSpPr>
          <p:nvPr/>
        </p:nvSpPr>
        <p:spPr bwMode="auto">
          <a:xfrm>
            <a:off x="7375525" y="3698875"/>
            <a:ext cx="1555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Width of</a:t>
            </a:r>
          </a:p>
          <a:p>
            <a:r>
              <a:rPr lang="en-US"/>
              <a:t>channel</a:t>
            </a:r>
          </a:p>
          <a:p>
            <a:r>
              <a:rPr lang="en-US"/>
              <a:t>determined</a:t>
            </a:r>
          </a:p>
          <a:p>
            <a:r>
              <a:rPr lang="en-US"/>
              <a:t>by routing</a:t>
            </a:r>
          </a:p>
        </p:txBody>
      </p:sp>
      <p:sp>
        <p:nvSpPr>
          <p:cNvPr id="45067" name="Line 20"/>
          <p:cNvSpPr>
            <a:spLocks noChangeShapeType="1"/>
          </p:cNvSpPr>
          <p:nvPr/>
        </p:nvSpPr>
        <p:spPr bwMode="auto">
          <a:xfrm>
            <a:off x="2667000" y="5181600"/>
            <a:ext cx="685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Text Box 21"/>
          <p:cNvSpPr txBox="1">
            <a:spLocks noChangeArrowheads="1"/>
          </p:cNvSpPr>
          <p:nvPr/>
        </p:nvSpPr>
        <p:spPr bwMode="auto">
          <a:xfrm>
            <a:off x="3352800" y="5105400"/>
            <a:ext cx="127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Cell area</a:t>
            </a:r>
          </a:p>
        </p:txBody>
      </p:sp>
      <p:pic>
        <p:nvPicPr>
          <p:cNvPr id="45069" name="Picture 25" descr="inv1xmin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758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26" descr="nand2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133600"/>
            <a:ext cx="12620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27" descr="inv1xmin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33600"/>
            <a:ext cx="758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Rectangle 15"/>
          <p:cNvSpPr>
            <a:spLocks noChangeArrowheads="1"/>
          </p:cNvSpPr>
          <p:nvPr/>
        </p:nvSpPr>
        <p:spPr bwMode="auto">
          <a:xfrm>
            <a:off x="1676400" y="2057400"/>
            <a:ext cx="1295400" cy="3124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73" name="Picture 28" descr="nand3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8" y="2133600"/>
            <a:ext cx="17827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29" descr="and2_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133600"/>
            <a:ext cx="17732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49DC3-854D-524B-A10D-3430778800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48400" y="5562600"/>
            <a:ext cx="2455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Width of channel</a:t>
            </a:r>
          </a:p>
          <a:p>
            <a:r>
              <a:rPr lang="en-US" dirty="0">
                <a:solidFill>
                  <a:srgbClr val="FF0000"/>
                </a:solidFill>
              </a:rPr>
              <a:t>fairly constant?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2FB4F-1400-874B-BC67-1D86F14291B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 Model: Delay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Delay in gates</a:t>
            </a:r>
          </a:p>
          <a:p>
            <a:pPr lvl="1"/>
            <a:r>
              <a:rPr lang="en-US" sz="2400"/>
              <a:t>at least assignable to gates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T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&lt;&lt; T</a:t>
            </a:r>
            <a:r>
              <a:rPr lang="en-US" sz="2000" baseline="-25000">
                <a:ea typeface="ＭＳ Ｐゴシック" pitchFamily="-107" charset="-128"/>
              </a:rPr>
              <a:t>gate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T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~=constant</a:t>
            </a:r>
          </a:p>
          <a:p>
            <a:pPr lvl="1"/>
            <a:r>
              <a:rPr lang="en-US" sz="2400"/>
              <a:t>delay exclusively/predominantly in gates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Gates have C</a:t>
            </a:r>
            <a:r>
              <a:rPr lang="en-US" sz="2000" baseline="-25000">
                <a:ea typeface="ＭＳ Ｐゴシック" pitchFamily="-107" charset="-128"/>
              </a:rPr>
              <a:t>out</a:t>
            </a:r>
            <a:r>
              <a:rPr lang="en-US" sz="2000">
                <a:ea typeface="ＭＳ Ｐゴシック" pitchFamily="-107" charset="-128"/>
              </a:rPr>
              <a:t>, C</a:t>
            </a:r>
            <a:r>
              <a:rPr lang="en-US" sz="2000" baseline="-25000">
                <a:ea typeface="ＭＳ Ｐゴシック" pitchFamily="-107" charset="-128"/>
              </a:rPr>
              <a:t>in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lump capacitance for output drive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delay ~ T</a:t>
            </a:r>
            <a:r>
              <a:rPr lang="en-US" sz="2000" baseline="-25000">
                <a:ea typeface="ＭＳ Ｐゴシック" pitchFamily="-107" charset="-128"/>
              </a:rPr>
              <a:t>gate</a:t>
            </a:r>
            <a:r>
              <a:rPr lang="en-US" sz="2000">
                <a:ea typeface="ＭＳ Ｐゴシック" pitchFamily="-107" charset="-128"/>
              </a:rPr>
              <a:t> + </a:t>
            </a:r>
            <a:r>
              <a:rPr lang="en-US" sz="2000">
                <a:ea typeface="ＭＳ Ｐゴシック" pitchFamily="-107" charset="-128"/>
                <a:sym typeface="Math1" pitchFamily="2" charset="2"/>
              </a:rPr>
              <a:t>fanout</a:t>
            </a:r>
            <a:r>
              <a:rPr lang="en-US" sz="2000">
                <a:ea typeface="ＭＳ Ｐゴシック" pitchFamily="-107" charset="-128"/>
                <a:sym typeface="Symbol" pitchFamily="-107" charset="2"/>
              </a:rPr>
              <a:t></a:t>
            </a:r>
            <a:r>
              <a:rPr lang="en-US" sz="2000">
                <a:ea typeface="ＭＳ Ｐゴシック" pitchFamily="-107" charset="-128"/>
              </a:rPr>
              <a:t>C</a:t>
            </a:r>
            <a:r>
              <a:rPr lang="en-US" sz="2000" baseline="-25000">
                <a:ea typeface="ＭＳ Ｐゴシック" pitchFamily="-107" charset="-128"/>
              </a:rPr>
              <a:t>in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C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&lt;&lt; C</a:t>
            </a:r>
            <a:r>
              <a:rPr lang="en-US" sz="2000" baseline="-25000">
                <a:ea typeface="ＭＳ Ｐゴシック" pitchFamily="-107" charset="-128"/>
              </a:rPr>
              <a:t>in</a:t>
            </a:r>
            <a:r>
              <a:rPr lang="en-US" sz="2000">
                <a:ea typeface="ＭＳ Ｐゴシック" pitchFamily="-107" charset="-128"/>
              </a:rPr>
              <a:t> 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or C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can lump with C</a:t>
            </a:r>
            <a:r>
              <a:rPr lang="en-US" sz="2000" baseline="-25000">
                <a:ea typeface="ＭＳ Ｐゴシック" pitchFamily="-107" charset="-128"/>
              </a:rPr>
              <a:t>out</a:t>
            </a:r>
            <a:r>
              <a:rPr lang="en-US" sz="2000">
                <a:ea typeface="ＭＳ Ｐゴシック" pitchFamily="-107" charset="-128"/>
              </a:rPr>
              <a:t>/T</a:t>
            </a:r>
            <a:r>
              <a:rPr lang="en-US" sz="2000" baseline="-25000">
                <a:ea typeface="ＭＳ Ｐゴシック" pitchFamily="-107" charset="-128"/>
              </a:rPr>
              <a:t>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F821-CB48-174E-9F81-C59B4C9F8FA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Logic Delay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would we calculate delay?</a:t>
            </a:r>
            <a:endParaRPr lang="en-US" dirty="0">
              <a:solidFill>
                <a:srgbClr val="FF66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5410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-- 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</a:p>
          <a:p>
            <a:pPr lvl="1"/>
            <a:r>
              <a:rPr lang="en-US" dirty="0" smtClean="0"/>
              <a:t>Average Pace 4 </a:t>
            </a:r>
          </a:p>
          <a:p>
            <a:pPr lvl="1"/>
            <a:r>
              <a:rPr lang="en-US" dirty="0" smtClean="0"/>
              <a:t>everyone agreed was fast</a:t>
            </a:r>
          </a:p>
          <a:p>
            <a:r>
              <a:rPr lang="en-US" dirty="0" smtClean="0"/>
              <a:t>Posted </a:t>
            </a:r>
            <a:r>
              <a:rPr lang="en-US" dirty="0" err="1" smtClean="0"/>
              <a:t>followup</a:t>
            </a:r>
            <a:r>
              <a:rPr lang="en-US" dirty="0" smtClean="0"/>
              <a:t> on Piazza</a:t>
            </a:r>
          </a:p>
          <a:p>
            <a:r>
              <a:rPr lang="en-US" dirty="0" smtClean="0"/>
              <a:t>Identified a correction on assignment 2 on Piazza</a:t>
            </a:r>
          </a:p>
          <a:p>
            <a:pPr>
              <a:buNone/>
            </a:pPr>
            <a:r>
              <a:rPr lang="en-US" dirty="0" smtClean="0"/>
              <a:t>….only 10 people signed up on Piazza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5D608-B0CB-3A4E-86D9-103E680873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40279-1ECC-CA4C-B12D-7F67D8B0FCD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Parasitic Capacitances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56864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27ACD-9CBA-3F4B-A6C7-A7C0AE929C6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Delay of Net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05000"/>
            <a:ext cx="54102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7DAA-A197-CD4C-8140-8FCDDF4CB86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 Model: Delay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Delay in gates</a:t>
            </a:r>
          </a:p>
          <a:p>
            <a:pPr lvl="1"/>
            <a:r>
              <a:rPr lang="en-US" sz="2400"/>
              <a:t>at least assignable to gates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T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&lt;&lt; T</a:t>
            </a:r>
            <a:r>
              <a:rPr lang="en-US" sz="2000" baseline="-25000">
                <a:ea typeface="ＭＳ Ｐゴシック" pitchFamily="-107" charset="-128"/>
              </a:rPr>
              <a:t>gate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T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~=constant</a:t>
            </a:r>
          </a:p>
          <a:p>
            <a:pPr lvl="1"/>
            <a:r>
              <a:rPr lang="en-US" sz="2400"/>
              <a:t>delay exclusively/predominantly in gates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Gates have C</a:t>
            </a:r>
            <a:r>
              <a:rPr lang="en-US" sz="2000" baseline="-25000">
                <a:ea typeface="ＭＳ Ｐゴシック" pitchFamily="-107" charset="-128"/>
              </a:rPr>
              <a:t>out</a:t>
            </a:r>
            <a:r>
              <a:rPr lang="en-US" sz="2000">
                <a:ea typeface="ＭＳ Ｐゴシック" pitchFamily="-107" charset="-128"/>
              </a:rPr>
              <a:t>, C</a:t>
            </a:r>
            <a:r>
              <a:rPr lang="en-US" sz="2000" baseline="-25000">
                <a:ea typeface="ＭＳ Ｐゴシック" pitchFamily="-107" charset="-128"/>
              </a:rPr>
              <a:t>in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lump capacitance for output drive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delay ~ T</a:t>
            </a:r>
            <a:r>
              <a:rPr lang="en-US" sz="2000" baseline="-25000">
                <a:ea typeface="ＭＳ Ｐゴシック" pitchFamily="-107" charset="-128"/>
              </a:rPr>
              <a:t>gate</a:t>
            </a:r>
            <a:r>
              <a:rPr lang="en-US" sz="2000">
                <a:ea typeface="ＭＳ Ｐゴシック" pitchFamily="-107" charset="-128"/>
              </a:rPr>
              <a:t> + </a:t>
            </a:r>
            <a:r>
              <a:rPr lang="en-US" sz="2000">
                <a:ea typeface="ＭＳ Ｐゴシック" pitchFamily="-107" charset="-128"/>
                <a:sym typeface="Math1" pitchFamily="2" charset="2"/>
              </a:rPr>
              <a:t>fanout</a:t>
            </a:r>
            <a:r>
              <a:rPr lang="en-US" sz="2000">
                <a:ea typeface="ＭＳ Ｐゴシック" pitchFamily="-107" charset="-128"/>
                <a:sym typeface="Symbol" pitchFamily="-107" charset="2"/>
              </a:rPr>
              <a:t></a:t>
            </a:r>
            <a:r>
              <a:rPr lang="en-US" sz="2000">
                <a:ea typeface="ＭＳ Ｐゴシック" pitchFamily="-107" charset="-128"/>
              </a:rPr>
              <a:t>C</a:t>
            </a:r>
            <a:r>
              <a:rPr lang="en-US" sz="2000" baseline="-25000">
                <a:ea typeface="ＭＳ Ｐゴシック" pitchFamily="-107" charset="-128"/>
              </a:rPr>
              <a:t>in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C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&lt;&lt; C</a:t>
            </a:r>
            <a:r>
              <a:rPr lang="en-US" sz="2000" baseline="-25000">
                <a:ea typeface="ＭＳ Ｐゴシック" pitchFamily="-107" charset="-128"/>
              </a:rPr>
              <a:t>in</a:t>
            </a:r>
            <a:r>
              <a:rPr lang="en-US" sz="2000">
                <a:ea typeface="ＭＳ Ｐゴシック" pitchFamily="-107" charset="-128"/>
              </a:rPr>
              <a:t> 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or C</a:t>
            </a:r>
            <a:r>
              <a:rPr lang="en-US" sz="2000" baseline="-25000">
                <a:ea typeface="ＭＳ Ｐゴシック" pitchFamily="-107" charset="-128"/>
              </a:rPr>
              <a:t>wire</a:t>
            </a:r>
            <a:r>
              <a:rPr lang="en-US" sz="2000">
                <a:ea typeface="ＭＳ Ｐゴシック" pitchFamily="-107" charset="-128"/>
              </a:rPr>
              <a:t> can lump with C</a:t>
            </a:r>
            <a:r>
              <a:rPr lang="en-US" sz="2000" baseline="-25000">
                <a:ea typeface="ＭＳ Ｐゴシック" pitchFamily="-107" charset="-128"/>
              </a:rPr>
              <a:t>out</a:t>
            </a:r>
            <a:r>
              <a:rPr lang="en-US" sz="2000">
                <a:ea typeface="ＭＳ Ｐゴシック" pitchFamily="-107" charset="-128"/>
              </a:rPr>
              <a:t>/T</a:t>
            </a:r>
            <a:r>
              <a:rPr lang="en-US" sz="2000" baseline="-25000">
                <a:ea typeface="ＭＳ Ｐゴシック" pitchFamily="-107" charset="-128"/>
              </a:rPr>
              <a:t>gate</a:t>
            </a:r>
            <a:endParaRPr lang="en-US" sz="2000">
              <a:ea typeface="ＭＳ Ｐゴシック" pitchFamily="-107" charset="-128"/>
            </a:endParaRPr>
          </a:p>
        </p:txBody>
      </p:sp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5229225" y="1752600"/>
            <a:ext cx="3714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F=22nm CMOS</a:t>
            </a:r>
          </a:p>
          <a:p>
            <a:r>
              <a:rPr lang="en-US">
                <a:solidFill>
                  <a:srgbClr val="3333CC"/>
                </a:solidFill>
              </a:rPr>
              <a:t>T</a:t>
            </a:r>
            <a:r>
              <a:rPr lang="en-US" baseline="-25000">
                <a:solidFill>
                  <a:srgbClr val="3333CC"/>
                </a:solidFill>
              </a:rPr>
              <a:t>gate</a:t>
            </a:r>
            <a:r>
              <a:rPr lang="en-US">
                <a:solidFill>
                  <a:srgbClr val="3333CC"/>
                </a:solidFill>
              </a:rPr>
              <a:t>(inv drive 4 inv)~=1ps</a:t>
            </a:r>
          </a:p>
          <a:p>
            <a:r>
              <a:rPr lang="en-US">
                <a:solidFill>
                  <a:srgbClr val="3333CC"/>
                </a:solidFill>
              </a:rPr>
              <a:t>T</a:t>
            </a:r>
            <a:r>
              <a:rPr lang="en-US" baseline="-25000">
                <a:solidFill>
                  <a:srgbClr val="3333CC"/>
                </a:solidFill>
              </a:rPr>
              <a:t>wire</a:t>
            </a:r>
            <a:r>
              <a:rPr lang="en-US">
                <a:solidFill>
                  <a:srgbClr val="3333CC"/>
                </a:solidFill>
              </a:rPr>
              <a:t>(300</a:t>
            </a:r>
            <a:r>
              <a:rPr lang="en-US">
                <a:solidFill>
                  <a:srgbClr val="3333CC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>
                <a:solidFill>
                  <a:srgbClr val="3333CC"/>
                </a:solidFill>
              </a:rPr>
              <a:t>m)~=1ps</a:t>
            </a:r>
          </a:p>
          <a:p>
            <a:r>
              <a:rPr lang="en-US">
                <a:solidFill>
                  <a:srgbClr val="3333CC"/>
                </a:solidFill>
              </a:rPr>
              <a:t>W</a:t>
            </a:r>
            <a:r>
              <a:rPr lang="en-US" baseline="-25000">
                <a:solidFill>
                  <a:srgbClr val="3333CC"/>
                </a:solidFill>
              </a:rPr>
              <a:t>gate</a:t>
            </a:r>
            <a:r>
              <a:rPr lang="en-US">
                <a:solidFill>
                  <a:srgbClr val="3333CC"/>
                </a:solidFill>
              </a:rPr>
              <a:t>~=0.3</a:t>
            </a:r>
            <a:r>
              <a:rPr lang="en-US">
                <a:solidFill>
                  <a:srgbClr val="3333CC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>
                <a:solidFill>
                  <a:srgbClr val="3333CC"/>
                </a:solidFill>
              </a:rPr>
              <a:t>m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F070-419F-624D-A696-A3347ACD997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Why do I show you models?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clear there’s one “right” model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changes over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you’re going to encounter many different kinds of problems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want you to see formulations so can critique and develop own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simple cost models make problems tractable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pitchFamily="-107" charset="-128"/>
              </a:rPr>
              <a:t>are surprisingly adequate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simple, at least, help bound solutions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 be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  <a:r>
              <a:rPr lang="en-US" sz="2400" dirty="0"/>
              <a:t> today…need to rethink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87349-1CF2-2849-8F74-217C0DF5FD1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Approaches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4AA98-51DB-6B4A-8F8C-FABC5512191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work?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= pick next locally “best” choice</a:t>
            </a:r>
          </a:p>
        </p:txBody>
      </p:sp>
      <p:grpSp>
        <p:nvGrpSpPr>
          <p:cNvPr id="61446" name="Group 219"/>
          <p:cNvGrpSpPr>
            <a:grpSpLocks/>
          </p:cNvGrpSpPr>
          <p:nvPr/>
        </p:nvGrpSpPr>
        <p:grpSpPr bwMode="auto">
          <a:xfrm>
            <a:off x="3429000" y="5486400"/>
            <a:ext cx="4213225" cy="1066800"/>
            <a:chOff x="432" y="3648"/>
            <a:chExt cx="2654" cy="672"/>
          </a:xfrm>
        </p:grpSpPr>
        <p:grpSp>
          <p:nvGrpSpPr>
            <p:cNvPr id="61448" name="Group 73"/>
            <p:cNvGrpSpPr>
              <a:grpSpLocks/>
            </p:cNvGrpSpPr>
            <p:nvPr/>
          </p:nvGrpSpPr>
          <p:grpSpPr bwMode="auto">
            <a:xfrm>
              <a:off x="960" y="3648"/>
              <a:ext cx="511" cy="256"/>
              <a:chOff x="1821" y="1376"/>
              <a:chExt cx="511" cy="256"/>
            </a:xfrm>
          </p:grpSpPr>
          <p:sp>
            <p:nvSpPr>
              <p:cNvPr id="61483" name="Line 74"/>
              <p:cNvSpPr>
                <a:spLocks noChangeShapeType="1"/>
              </p:cNvSpPr>
              <p:nvPr/>
            </p:nvSpPr>
            <p:spPr bwMode="auto">
              <a:xfrm>
                <a:off x="1920" y="1382"/>
                <a:ext cx="2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4" name="Line 75"/>
              <p:cNvSpPr>
                <a:spLocks noChangeShapeType="1"/>
              </p:cNvSpPr>
              <p:nvPr/>
            </p:nvSpPr>
            <p:spPr bwMode="auto">
              <a:xfrm>
                <a:off x="1920" y="1632"/>
                <a:ext cx="2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5" name="Line 76"/>
              <p:cNvSpPr>
                <a:spLocks noChangeShapeType="1"/>
              </p:cNvSpPr>
              <p:nvPr/>
            </p:nvSpPr>
            <p:spPr bwMode="auto">
              <a:xfrm>
                <a:off x="1925" y="1376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6" name="Arc 77"/>
              <p:cNvSpPr>
                <a:spLocks/>
              </p:cNvSpPr>
              <p:nvPr/>
            </p:nvSpPr>
            <p:spPr bwMode="auto">
              <a:xfrm>
                <a:off x="2160" y="1379"/>
                <a:ext cx="114" cy="129"/>
              </a:xfrm>
              <a:custGeom>
                <a:avLst/>
                <a:gdLst>
                  <a:gd name="T0" fmla="*/ 0 w 21791"/>
                  <a:gd name="T1" fmla="*/ 0 h 21600"/>
                  <a:gd name="T2" fmla="*/ 1 w 21791"/>
                  <a:gd name="T3" fmla="*/ 1 h 21600"/>
                  <a:gd name="T4" fmla="*/ 0 w 2179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91"/>
                  <a:gd name="T10" fmla="*/ 0 h 21600"/>
                  <a:gd name="T11" fmla="*/ 21791 w 217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1" h="21600" fill="none" extrusionOk="0">
                    <a:moveTo>
                      <a:pt x="-1" y="0"/>
                    </a:moveTo>
                    <a:cubicBezTo>
                      <a:pt x="63" y="0"/>
                      <a:pt x="127" y="-1"/>
                      <a:pt x="191" y="-1"/>
                    </a:cubicBezTo>
                    <a:cubicBezTo>
                      <a:pt x="12120" y="-1"/>
                      <a:pt x="21791" y="9670"/>
                      <a:pt x="21791" y="21600"/>
                    </a:cubicBezTo>
                  </a:path>
                  <a:path w="21791" h="21600" stroke="0" extrusionOk="0">
                    <a:moveTo>
                      <a:pt x="-1" y="0"/>
                    </a:moveTo>
                    <a:cubicBezTo>
                      <a:pt x="63" y="0"/>
                      <a:pt x="127" y="-1"/>
                      <a:pt x="191" y="-1"/>
                    </a:cubicBezTo>
                    <a:cubicBezTo>
                      <a:pt x="12120" y="-1"/>
                      <a:pt x="21791" y="9670"/>
                      <a:pt x="21791" y="21600"/>
                    </a:cubicBezTo>
                    <a:lnTo>
                      <a:pt x="19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7" name="Arc 78"/>
              <p:cNvSpPr>
                <a:spLocks/>
              </p:cNvSpPr>
              <p:nvPr/>
            </p:nvSpPr>
            <p:spPr bwMode="auto">
              <a:xfrm>
                <a:off x="2166" y="1504"/>
                <a:ext cx="111" cy="12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8" name="Line 79"/>
              <p:cNvSpPr>
                <a:spLocks noChangeShapeType="1"/>
              </p:cNvSpPr>
              <p:nvPr/>
            </p:nvSpPr>
            <p:spPr bwMode="auto">
              <a:xfrm>
                <a:off x="1821" y="157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9" name="Line 80"/>
              <p:cNvSpPr>
                <a:spLocks noChangeShapeType="1"/>
              </p:cNvSpPr>
              <p:nvPr/>
            </p:nvSpPr>
            <p:spPr bwMode="auto">
              <a:xfrm>
                <a:off x="1821" y="142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0" name="Oval 81"/>
              <p:cNvSpPr>
                <a:spLocks noChangeArrowheads="1"/>
              </p:cNvSpPr>
              <p:nvPr/>
            </p:nvSpPr>
            <p:spPr bwMode="auto">
              <a:xfrm>
                <a:off x="2276" y="1484"/>
                <a:ext cx="56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449" name="Group 82"/>
            <p:cNvGrpSpPr>
              <a:grpSpLocks/>
            </p:cNvGrpSpPr>
            <p:nvPr/>
          </p:nvGrpSpPr>
          <p:grpSpPr bwMode="auto">
            <a:xfrm>
              <a:off x="1728" y="3648"/>
              <a:ext cx="529" cy="256"/>
              <a:chOff x="1815" y="1928"/>
              <a:chExt cx="529" cy="256"/>
            </a:xfrm>
          </p:grpSpPr>
          <p:sp>
            <p:nvSpPr>
              <p:cNvPr id="61474" name="Line 83"/>
              <p:cNvSpPr>
                <a:spLocks noChangeShapeType="1"/>
              </p:cNvSpPr>
              <p:nvPr/>
            </p:nvSpPr>
            <p:spPr bwMode="auto">
              <a:xfrm>
                <a:off x="1922" y="1934"/>
                <a:ext cx="25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5" name="Line 84"/>
              <p:cNvSpPr>
                <a:spLocks noChangeShapeType="1"/>
              </p:cNvSpPr>
              <p:nvPr/>
            </p:nvSpPr>
            <p:spPr bwMode="auto">
              <a:xfrm>
                <a:off x="1922" y="2184"/>
                <a:ext cx="25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6" name="Line 85"/>
              <p:cNvSpPr>
                <a:spLocks noChangeShapeType="1"/>
              </p:cNvSpPr>
              <p:nvPr/>
            </p:nvSpPr>
            <p:spPr bwMode="auto">
              <a:xfrm>
                <a:off x="1927" y="1928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7" name="Arc 86"/>
              <p:cNvSpPr>
                <a:spLocks/>
              </p:cNvSpPr>
              <p:nvPr/>
            </p:nvSpPr>
            <p:spPr bwMode="auto">
              <a:xfrm>
                <a:off x="2175" y="1931"/>
                <a:ext cx="110" cy="129"/>
              </a:xfrm>
              <a:custGeom>
                <a:avLst/>
                <a:gdLst>
                  <a:gd name="T0" fmla="*/ 0 w 21797"/>
                  <a:gd name="T1" fmla="*/ 0 h 21600"/>
                  <a:gd name="T2" fmla="*/ 1 w 21797"/>
                  <a:gd name="T3" fmla="*/ 1 h 21600"/>
                  <a:gd name="T4" fmla="*/ 0 w 21797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97"/>
                  <a:gd name="T10" fmla="*/ 0 h 21600"/>
                  <a:gd name="T11" fmla="*/ 21797 w 217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7" h="21600" fill="none" extrusionOk="0">
                    <a:moveTo>
                      <a:pt x="-1" y="0"/>
                    </a:moveTo>
                    <a:cubicBezTo>
                      <a:pt x="65" y="0"/>
                      <a:pt x="131" y="-1"/>
                      <a:pt x="197" y="-1"/>
                    </a:cubicBezTo>
                    <a:cubicBezTo>
                      <a:pt x="12126" y="-1"/>
                      <a:pt x="21797" y="9670"/>
                      <a:pt x="21797" y="21600"/>
                    </a:cubicBezTo>
                  </a:path>
                  <a:path w="21797" h="21600" stroke="0" extrusionOk="0">
                    <a:moveTo>
                      <a:pt x="-1" y="0"/>
                    </a:moveTo>
                    <a:cubicBezTo>
                      <a:pt x="65" y="0"/>
                      <a:pt x="131" y="-1"/>
                      <a:pt x="197" y="-1"/>
                    </a:cubicBezTo>
                    <a:cubicBezTo>
                      <a:pt x="12126" y="-1"/>
                      <a:pt x="21797" y="9670"/>
                      <a:pt x="21797" y="21600"/>
                    </a:cubicBezTo>
                    <a:lnTo>
                      <a:pt x="19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8" name="Arc 87"/>
              <p:cNvSpPr>
                <a:spLocks/>
              </p:cNvSpPr>
              <p:nvPr/>
            </p:nvSpPr>
            <p:spPr bwMode="auto">
              <a:xfrm>
                <a:off x="2174" y="2056"/>
                <a:ext cx="113" cy="12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9" name="Line 88"/>
              <p:cNvSpPr>
                <a:spLocks noChangeShapeType="1"/>
              </p:cNvSpPr>
              <p:nvPr/>
            </p:nvSpPr>
            <p:spPr bwMode="auto">
              <a:xfrm>
                <a:off x="1815" y="2152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0" name="Line 89"/>
              <p:cNvSpPr>
                <a:spLocks noChangeShapeType="1"/>
              </p:cNvSpPr>
              <p:nvPr/>
            </p:nvSpPr>
            <p:spPr bwMode="auto">
              <a:xfrm>
                <a:off x="1815" y="1960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1" name="Line 90"/>
              <p:cNvSpPr>
                <a:spLocks noChangeShapeType="1"/>
              </p:cNvSpPr>
              <p:nvPr/>
            </p:nvSpPr>
            <p:spPr bwMode="auto">
              <a:xfrm>
                <a:off x="1821" y="2050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2" name="Oval 91"/>
              <p:cNvSpPr>
                <a:spLocks noChangeArrowheads="1"/>
              </p:cNvSpPr>
              <p:nvPr/>
            </p:nvSpPr>
            <p:spPr bwMode="auto">
              <a:xfrm>
                <a:off x="2287" y="2036"/>
                <a:ext cx="57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450" name="Group 92"/>
            <p:cNvGrpSpPr>
              <a:grpSpLocks/>
            </p:cNvGrpSpPr>
            <p:nvPr/>
          </p:nvGrpSpPr>
          <p:grpSpPr bwMode="auto">
            <a:xfrm>
              <a:off x="2592" y="3648"/>
              <a:ext cx="494" cy="264"/>
              <a:chOff x="1815" y="2484"/>
              <a:chExt cx="494" cy="264"/>
            </a:xfrm>
          </p:grpSpPr>
          <p:sp>
            <p:nvSpPr>
              <p:cNvPr id="61461" name="Line 93"/>
              <p:cNvSpPr>
                <a:spLocks noChangeShapeType="1"/>
              </p:cNvSpPr>
              <p:nvPr/>
            </p:nvSpPr>
            <p:spPr bwMode="auto">
              <a:xfrm>
                <a:off x="1821" y="2528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2" name="Line 94"/>
              <p:cNvSpPr>
                <a:spLocks noChangeShapeType="1"/>
              </p:cNvSpPr>
              <p:nvPr/>
            </p:nvSpPr>
            <p:spPr bwMode="auto">
              <a:xfrm>
                <a:off x="1815" y="2708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3" name="Line 95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4" name="Line 96"/>
              <p:cNvSpPr>
                <a:spLocks noChangeShapeType="1"/>
              </p:cNvSpPr>
              <p:nvPr/>
            </p:nvSpPr>
            <p:spPr bwMode="auto">
              <a:xfrm>
                <a:off x="1821" y="2642"/>
                <a:ext cx="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5" name="Line 97"/>
              <p:cNvSpPr>
                <a:spLocks noChangeShapeType="1"/>
              </p:cNvSpPr>
              <p:nvPr/>
            </p:nvSpPr>
            <p:spPr bwMode="auto">
              <a:xfrm>
                <a:off x="1899" y="2488"/>
                <a:ext cx="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6" name="Line 98"/>
              <p:cNvSpPr>
                <a:spLocks noChangeShapeType="1"/>
              </p:cNvSpPr>
              <p:nvPr/>
            </p:nvSpPr>
            <p:spPr bwMode="auto">
              <a:xfrm>
                <a:off x="1899" y="2748"/>
                <a:ext cx="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7" name="Line 99"/>
              <p:cNvSpPr>
                <a:spLocks noChangeShapeType="1"/>
              </p:cNvSpPr>
              <p:nvPr/>
            </p:nvSpPr>
            <p:spPr bwMode="auto">
              <a:xfrm>
                <a:off x="1903" y="2484"/>
                <a:ext cx="0" cy="2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8" name="Arc 100"/>
              <p:cNvSpPr>
                <a:spLocks/>
              </p:cNvSpPr>
              <p:nvPr/>
            </p:nvSpPr>
            <p:spPr bwMode="auto">
              <a:xfrm>
                <a:off x="2148" y="2496"/>
                <a:ext cx="109" cy="126"/>
              </a:xfrm>
              <a:custGeom>
                <a:avLst/>
                <a:gdLst>
                  <a:gd name="T0" fmla="*/ 0 w 21801"/>
                  <a:gd name="T1" fmla="*/ 0 h 21600"/>
                  <a:gd name="T2" fmla="*/ 1 w 21801"/>
                  <a:gd name="T3" fmla="*/ 1 h 21600"/>
                  <a:gd name="T4" fmla="*/ 0 w 2180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1"/>
                  <a:gd name="T10" fmla="*/ 0 h 21600"/>
                  <a:gd name="T11" fmla="*/ 21801 w 21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1" h="21600" fill="none" extrusionOk="0">
                    <a:moveTo>
                      <a:pt x="-1" y="0"/>
                    </a:moveTo>
                    <a:cubicBezTo>
                      <a:pt x="66" y="0"/>
                      <a:pt x="133" y="-1"/>
                      <a:pt x="201" y="-1"/>
                    </a:cubicBezTo>
                    <a:cubicBezTo>
                      <a:pt x="12130" y="-1"/>
                      <a:pt x="21801" y="9670"/>
                      <a:pt x="21801" y="21600"/>
                    </a:cubicBezTo>
                  </a:path>
                  <a:path w="21801" h="21600" stroke="0" extrusionOk="0">
                    <a:moveTo>
                      <a:pt x="-1" y="0"/>
                    </a:moveTo>
                    <a:cubicBezTo>
                      <a:pt x="66" y="0"/>
                      <a:pt x="133" y="-1"/>
                      <a:pt x="201" y="-1"/>
                    </a:cubicBezTo>
                    <a:cubicBezTo>
                      <a:pt x="12130" y="-1"/>
                      <a:pt x="21801" y="9670"/>
                      <a:pt x="21801" y="21600"/>
                    </a:cubicBezTo>
                    <a:lnTo>
                      <a:pt x="201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9" name="Arc 101"/>
              <p:cNvSpPr>
                <a:spLocks/>
              </p:cNvSpPr>
              <p:nvPr/>
            </p:nvSpPr>
            <p:spPr bwMode="auto">
              <a:xfrm>
                <a:off x="2148" y="2485"/>
                <a:ext cx="118" cy="137"/>
              </a:xfrm>
              <a:custGeom>
                <a:avLst/>
                <a:gdLst>
                  <a:gd name="T0" fmla="*/ 0 w 21785"/>
                  <a:gd name="T1" fmla="*/ 0 h 21600"/>
                  <a:gd name="T2" fmla="*/ 1 w 21785"/>
                  <a:gd name="T3" fmla="*/ 1 h 21600"/>
                  <a:gd name="T4" fmla="*/ 0 w 21785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85"/>
                  <a:gd name="T10" fmla="*/ 0 h 21600"/>
                  <a:gd name="T11" fmla="*/ 21785 w 217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85" h="21600" fill="none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</a:path>
                  <a:path w="21785" h="21600" stroke="0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  <a:lnTo>
                      <a:pt x="18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0" name="Arc 102"/>
              <p:cNvSpPr>
                <a:spLocks/>
              </p:cNvSpPr>
              <p:nvPr/>
            </p:nvSpPr>
            <p:spPr bwMode="auto">
              <a:xfrm>
                <a:off x="2148" y="2610"/>
                <a:ext cx="109" cy="126"/>
              </a:xfrm>
              <a:custGeom>
                <a:avLst/>
                <a:gdLst>
                  <a:gd name="T0" fmla="*/ 1 w 21801"/>
                  <a:gd name="T1" fmla="*/ 0 h 21600"/>
                  <a:gd name="T2" fmla="*/ 0 w 21801"/>
                  <a:gd name="T3" fmla="*/ 1 h 21600"/>
                  <a:gd name="T4" fmla="*/ 0 w 21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01"/>
                  <a:gd name="T10" fmla="*/ 0 h 21600"/>
                  <a:gd name="T11" fmla="*/ 21801 w 21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1" h="21600" fill="none" extrusionOk="0">
                    <a:moveTo>
                      <a:pt x="21801" y="0"/>
                    </a:moveTo>
                    <a:cubicBezTo>
                      <a:pt x="21801" y="11929"/>
                      <a:pt x="12130" y="21600"/>
                      <a:pt x="201" y="21600"/>
                    </a:cubicBezTo>
                    <a:cubicBezTo>
                      <a:pt x="133" y="21599"/>
                      <a:pt x="66" y="21599"/>
                      <a:pt x="-1" y="21599"/>
                    </a:cubicBezTo>
                  </a:path>
                  <a:path w="21801" h="21600" stroke="0" extrusionOk="0">
                    <a:moveTo>
                      <a:pt x="21801" y="0"/>
                    </a:moveTo>
                    <a:cubicBezTo>
                      <a:pt x="21801" y="11929"/>
                      <a:pt x="12130" y="21600"/>
                      <a:pt x="201" y="21600"/>
                    </a:cubicBezTo>
                    <a:cubicBezTo>
                      <a:pt x="133" y="21599"/>
                      <a:pt x="66" y="21599"/>
                      <a:pt x="-1" y="2159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1" name="Arc 103"/>
              <p:cNvSpPr>
                <a:spLocks/>
              </p:cNvSpPr>
              <p:nvPr/>
            </p:nvSpPr>
            <p:spPr bwMode="auto">
              <a:xfrm>
                <a:off x="2149" y="2610"/>
                <a:ext cx="117" cy="1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2" name="Oval 104"/>
              <p:cNvSpPr>
                <a:spLocks noChangeArrowheads="1"/>
              </p:cNvSpPr>
              <p:nvPr/>
            </p:nvSpPr>
            <p:spPr bwMode="auto">
              <a:xfrm>
                <a:off x="2276" y="2603"/>
                <a:ext cx="20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3" name="Oval 105"/>
              <p:cNvSpPr>
                <a:spLocks noChangeArrowheads="1"/>
              </p:cNvSpPr>
              <p:nvPr/>
            </p:nvSpPr>
            <p:spPr bwMode="auto">
              <a:xfrm>
                <a:off x="2258" y="2596"/>
                <a:ext cx="51" cy="5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451" name="Text Box 106"/>
            <p:cNvSpPr txBox="1">
              <a:spLocks noChangeArrowheads="1"/>
            </p:cNvSpPr>
            <p:nvPr/>
          </p:nvSpPr>
          <p:spPr bwMode="auto">
            <a:xfrm>
              <a:off x="432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2</a:t>
              </a:r>
            </a:p>
          </p:txBody>
        </p:sp>
        <p:sp>
          <p:nvSpPr>
            <p:cNvPr id="61452" name="Text Box 107"/>
            <p:cNvSpPr txBox="1">
              <a:spLocks noChangeArrowheads="1"/>
            </p:cNvSpPr>
            <p:nvPr/>
          </p:nvSpPr>
          <p:spPr bwMode="auto">
            <a:xfrm>
              <a:off x="1152" y="40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3</a:t>
              </a:r>
            </a:p>
          </p:txBody>
        </p:sp>
        <p:sp>
          <p:nvSpPr>
            <p:cNvPr id="61453" name="Text Box 108"/>
            <p:cNvSpPr txBox="1">
              <a:spLocks noChangeArrowheads="1"/>
            </p:cNvSpPr>
            <p:nvPr/>
          </p:nvSpPr>
          <p:spPr bwMode="auto">
            <a:xfrm>
              <a:off x="1920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4</a:t>
              </a:r>
            </a:p>
          </p:txBody>
        </p:sp>
        <p:sp>
          <p:nvSpPr>
            <p:cNvPr id="61454" name="Text Box 109"/>
            <p:cNvSpPr txBox="1">
              <a:spLocks noChangeArrowheads="1"/>
            </p:cNvSpPr>
            <p:nvPr/>
          </p:nvSpPr>
          <p:spPr bwMode="auto">
            <a:xfrm>
              <a:off x="2688" y="40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7" charset="0"/>
                </a:rPr>
                <a:t>6</a:t>
              </a:r>
            </a:p>
          </p:txBody>
        </p:sp>
        <p:grpSp>
          <p:nvGrpSpPr>
            <p:cNvPr id="61455" name="Group 114"/>
            <p:cNvGrpSpPr>
              <a:grpSpLocks/>
            </p:cNvGrpSpPr>
            <p:nvPr/>
          </p:nvGrpSpPr>
          <p:grpSpPr bwMode="auto">
            <a:xfrm>
              <a:off x="432" y="3648"/>
              <a:ext cx="373" cy="240"/>
              <a:chOff x="1815" y="944"/>
              <a:chExt cx="373" cy="240"/>
            </a:xfrm>
          </p:grpSpPr>
          <p:sp>
            <p:nvSpPr>
              <p:cNvPr id="61456" name="Line 115"/>
              <p:cNvSpPr>
                <a:spLocks noChangeShapeType="1"/>
              </p:cNvSpPr>
              <p:nvPr/>
            </p:nvSpPr>
            <p:spPr bwMode="auto">
              <a:xfrm>
                <a:off x="1916" y="944"/>
                <a:ext cx="209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7" name="Line 116"/>
              <p:cNvSpPr>
                <a:spLocks noChangeShapeType="1"/>
              </p:cNvSpPr>
              <p:nvPr/>
            </p:nvSpPr>
            <p:spPr bwMode="auto">
              <a:xfrm flipV="1">
                <a:off x="1916" y="1058"/>
                <a:ext cx="209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8" name="Line 117"/>
              <p:cNvSpPr>
                <a:spLocks noChangeShapeType="1"/>
              </p:cNvSpPr>
              <p:nvPr/>
            </p:nvSpPr>
            <p:spPr bwMode="auto">
              <a:xfrm>
                <a:off x="1921" y="946"/>
                <a:ext cx="0" cy="2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9" name="Line 118"/>
              <p:cNvSpPr>
                <a:spLocks noChangeShapeType="1"/>
              </p:cNvSpPr>
              <p:nvPr/>
            </p:nvSpPr>
            <p:spPr bwMode="auto">
              <a:xfrm>
                <a:off x="1815" y="1064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0" name="Oval 119"/>
              <p:cNvSpPr>
                <a:spLocks noChangeArrowheads="1"/>
              </p:cNvSpPr>
              <p:nvPr/>
            </p:nvSpPr>
            <p:spPr bwMode="auto">
              <a:xfrm>
                <a:off x="2132" y="10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47" name="Picture 220" descr="day2g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7848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537C2-5BE7-B54D-AED9-732F0B3C524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In</a:t>
            </a:r>
            <a:r>
              <a:rPr lang="en-US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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Out</a:t>
            </a:r>
          </a:p>
        </p:txBody>
      </p:sp>
      <p:pic>
        <p:nvPicPr>
          <p:cNvPr id="63493" name="Picture 5" descr="day2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89100"/>
            <a:ext cx="65532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34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33400" y="5181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D3A83-2054-CF41-97E0-1C3B119787A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In</a:t>
            </a:r>
            <a:r>
              <a:rPr lang="en-US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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Out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pic>
        <p:nvPicPr>
          <p:cNvPr id="65542" name="Picture 8" descr="day2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7239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3733800"/>
            <a:ext cx="8610600" cy="1947863"/>
            <a:chOff x="336" y="2352"/>
            <a:chExt cx="5424" cy="1227"/>
          </a:xfrm>
        </p:grpSpPr>
        <p:sp>
          <p:nvSpPr>
            <p:cNvPr id="65544" name="Text Box 5"/>
            <p:cNvSpPr txBox="1">
              <a:spLocks noChangeArrowheads="1"/>
            </p:cNvSpPr>
            <p:nvPr/>
          </p:nvSpPr>
          <p:spPr bwMode="auto">
            <a:xfrm>
              <a:off x="336" y="2784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11</a:t>
              </a:r>
            </a:p>
          </p:txBody>
        </p:sp>
        <p:pic>
          <p:nvPicPr>
            <p:cNvPr id="65545" name="Picture 10" descr="day2b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6" y="2352"/>
              <a:ext cx="4764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BDEE2-BE46-0B46-A6D1-CDBAB977C73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Out</a:t>
            </a:r>
            <a:r>
              <a:rPr lang="en-US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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</a:t>
            </a:r>
          </a:p>
        </p:txBody>
      </p:sp>
      <p:pic>
        <p:nvPicPr>
          <p:cNvPr id="67589" name="Picture 3" descr="day2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629126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7772400" y="3733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7772400" y="1981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7848600" y="556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B9B2F-E85B-9445-92A0-121CF57B542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Out</a:t>
            </a:r>
            <a:r>
              <a:rPr lang="en-US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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924800" y="259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pic>
        <p:nvPicPr>
          <p:cNvPr id="69638" name="Picture 10" descr="day2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7391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3962400"/>
            <a:ext cx="8067675" cy="1897063"/>
            <a:chOff x="192" y="2496"/>
            <a:chExt cx="5082" cy="1195"/>
          </a:xfrm>
        </p:grpSpPr>
        <p:sp>
          <p:nvSpPr>
            <p:cNvPr id="69640" name="Text Box 6"/>
            <p:cNvSpPr txBox="1">
              <a:spLocks noChangeArrowheads="1"/>
            </p:cNvSpPr>
            <p:nvPr/>
          </p:nvSpPr>
          <p:spPr bwMode="auto">
            <a:xfrm>
              <a:off x="4944" y="3264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11</a:t>
              </a:r>
            </a:p>
          </p:txBody>
        </p:sp>
        <p:pic>
          <p:nvPicPr>
            <p:cNvPr id="69641" name="Picture 11" descr="day2f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496"/>
              <a:ext cx="4608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CD1-DA08-FB46-B314-E9A51D529AD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Today: </a:t>
            </a:r>
            <a:br>
              <a:rPr lang="en-US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Covering Problem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6781800" cy="4343400"/>
          </a:xfrm>
        </p:spPr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Implement a “gate-level” netlist in terms of some library of primitives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General Formulation</a:t>
            </a:r>
          </a:p>
          <a:p>
            <a:pPr lvl="1"/>
            <a:r>
              <a:rPr lang="en-US" sz="2400"/>
              <a:t>Make it easy to change technology</a:t>
            </a:r>
          </a:p>
          <a:p>
            <a:pPr lvl="1"/>
            <a:r>
              <a:rPr lang="en-US" sz="2400"/>
              <a:t>Make it easy to experiment with library requirements 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Evaluate benefits of new cells…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Evaluate architecture with different primitives</a:t>
            </a:r>
          </a:p>
        </p:txBody>
      </p:sp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pitchFamily="-107" charset="0"/>
                  <a:cs typeface="Arial" pitchFamily="-107" charset="0"/>
                </a:rPr>
                <a:t>Behavioral </a:t>
              </a:r>
            </a:p>
            <a:p>
              <a:pPr algn="ctr"/>
              <a:r>
                <a:rPr lang="en-US">
                  <a:ea typeface="Arial" pitchFamily="-107" charset="0"/>
                  <a:cs typeface="Arial" pitchFamily="-107" charset="0"/>
                </a:rPr>
                <a:t>(C, MATLAB, …)</a:t>
              </a:r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pitchFamily="-107" charset="0"/>
                  <a:cs typeface="Arial" pitchFamily="-107" charset="0"/>
                </a:rPr>
                <a:t>RTL</a:t>
              </a:r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pitchFamily="-107" charset="0"/>
                  <a:cs typeface="Arial" pitchFamily="-107" charset="0"/>
                </a:rPr>
                <a:t>Gate Netlist</a:t>
              </a:r>
            </a:p>
          </p:txBody>
        </p:sp>
        <p:sp>
          <p:nvSpPr>
            <p:cNvPr id="18442" name="Text Box 9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pitchFamily="-107" charset="0"/>
                  <a:cs typeface="Arial" pitchFamily="-107" charset="0"/>
                </a:rPr>
                <a:t>Layout</a:t>
              </a:r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Line 12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pitchFamily="-107" charset="0"/>
                  <a:cs typeface="Arial" pitchFamily="-107" charset="0"/>
                </a:rPr>
                <a:t>Masks</a:t>
              </a:r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4790" y="631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Arch. Select</a:t>
              </a:r>
            </a:p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Schedule</a:t>
              </a:r>
            </a:p>
          </p:txBody>
        </p:sp>
        <p:sp>
          <p:nvSpPr>
            <p:cNvPr id="18449" name="Text Box 16"/>
            <p:cNvSpPr txBox="1">
              <a:spLocks noChangeArrowheads="1"/>
            </p:cNvSpPr>
            <p:nvPr/>
          </p:nvSpPr>
          <p:spPr bwMode="auto">
            <a:xfrm>
              <a:off x="4799" y="1296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FSM assign</a:t>
              </a:r>
            </a:p>
          </p:txBody>
        </p:sp>
        <p:sp>
          <p:nvSpPr>
            <p:cNvPr id="18450" name="Text Box 17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Two-level, </a:t>
              </a:r>
            </a:p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Multilevel opt.</a:t>
              </a:r>
            </a:p>
            <a:p>
              <a:r>
                <a:rPr lang="en-US" sz="2000">
                  <a:solidFill>
                    <a:schemeClr val="accent2"/>
                  </a:solidFill>
                  <a:ea typeface="Arial" pitchFamily="-107" charset="0"/>
                  <a:cs typeface="Arial" pitchFamily="-107" charset="0"/>
                </a:rPr>
                <a:t>Covering</a:t>
              </a:r>
            </a:p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Retiming</a:t>
              </a:r>
            </a:p>
          </p:txBody>
        </p:sp>
        <p:sp>
          <p:nvSpPr>
            <p:cNvPr id="18451" name="Text Box 18"/>
            <p:cNvSpPr txBox="1">
              <a:spLocks noChangeArrowheads="1"/>
            </p:cNvSpPr>
            <p:nvPr/>
          </p:nvSpPr>
          <p:spPr bwMode="auto">
            <a:xfrm>
              <a:off x="4838" y="2599"/>
              <a:ext cx="8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Placement</a:t>
              </a:r>
            </a:p>
            <a:p>
              <a:r>
                <a:rPr lang="en-US" sz="2000">
                  <a:ea typeface="Arial" pitchFamily="-107" charset="0"/>
                  <a:cs typeface="Arial" pitchFamily="-107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3D7D8-CE15-3745-8602-BA06D1D0708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But…</a:t>
            </a:r>
          </a:p>
        </p:txBody>
      </p:sp>
      <p:pic>
        <p:nvPicPr>
          <p:cNvPr id="71685" name="Picture 7" descr="day2go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7924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609600" y="4572000"/>
            <a:ext cx="844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        4                                2                  4                         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17841-41FD-ED4B-B167-B8B840C9965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Greedy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What happens in the future (elsewhere in circuit) will determine what should be done at this point in the circuit.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Can’t just pick best thing for now and be done. 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672D6-75A2-F742-B4DC-C4576EA64B0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Brute force?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Pick a node (output)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Consider</a:t>
            </a:r>
          </a:p>
          <a:p>
            <a:pPr lvl="1"/>
            <a:r>
              <a:rPr lang="en-US"/>
              <a:t>all possible gates which may cover that node</a:t>
            </a:r>
          </a:p>
          <a:p>
            <a:pPr lvl="1"/>
            <a:r>
              <a:rPr lang="en-US"/>
              <a:t>branch on all inputs after cover</a:t>
            </a:r>
          </a:p>
          <a:p>
            <a:pPr lvl="1"/>
            <a:r>
              <a:rPr lang="en-US"/>
              <a:t>pick least cost node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B1240-2CC4-974B-9D8A-DE3F033B28B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Pick a Node</a:t>
            </a:r>
          </a:p>
        </p:txBody>
      </p:sp>
      <p:sp>
        <p:nvSpPr>
          <p:cNvPr id="7782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830" name="Group 4"/>
          <p:cNvGrpSpPr>
            <a:grpSpLocks/>
          </p:cNvGrpSpPr>
          <p:nvPr/>
        </p:nvGrpSpPr>
        <p:grpSpPr bwMode="auto">
          <a:xfrm>
            <a:off x="1060450" y="1784350"/>
            <a:ext cx="6254750" cy="2940050"/>
            <a:chOff x="668" y="1124"/>
            <a:chExt cx="3940" cy="1852"/>
          </a:xfrm>
        </p:grpSpPr>
        <p:sp>
          <p:nvSpPr>
            <p:cNvPr id="77831" name="Arc 5"/>
            <p:cNvSpPr>
              <a:spLocks/>
            </p:cNvSpPr>
            <p:nvPr/>
          </p:nvSpPr>
          <p:spPr bwMode="auto">
            <a:xfrm>
              <a:off x="4377" y="167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2" name="Arc 6"/>
            <p:cNvSpPr>
              <a:spLocks/>
            </p:cNvSpPr>
            <p:nvPr/>
          </p:nvSpPr>
          <p:spPr bwMode="auto">
            <a:xfrm>
              <a:off x="4377" y="1760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3" name="Oval 7"/>
            <p:cNvSpPr>
              <a:spLocks noChangeArrowheads="1"/>
            </p:cNvSpPr>
            <p:nvPr/>
          </p:nvSpPr>
          <p:spPr bwMode="auto">
            <a:xfrm>
              <a:off x="4481" y="1755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4" name="Arc 8"/>
            <p:cNvSpPr>
              <a:spLocks/>
            </p:cNvSpPr>
            <p:nvPr/>
          </p:nvSpPr>
          <p:spPr bwMode="auto">
            <a:xfrm>
              <a:off x="3295" y="146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5" name="Arc 9"/>
            <p:cNvSpPr>
              <a:spLocks/>
            </p:cNvSpPr>
            <p:nvPr/>
          </p:nvSpPr>
          <p:spPr bwMode="auto">
            <a:xfrm>
              <a:off x="3295" y="154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6" name="Oval 10"/>
            <p:cNvSpPr>
              <a:spLocks noChangeArrowheads="1"/>
            </p:cNvSpPr>
            <p:nvPr/>
          </p:nvSpPr>
          <p:spPr bwMode="auto">
            <a:xfrm>
              <a:off x="3399" y="1545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7" name="Arc 11"/>
            <p:cNvSpPr>
              <a:spLocks/>
            </p:cNvSpPr>
            <p:nvPr/>
          </p:nvSpPr>
          <p:spPr bwMode="auto">
            <a:xfrm>
              <a:off x="2215" y="1335"/>
              <a:ext cx="88" cy="98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0 h 21600"/>
                <a:gd name="T4" fmla="*/ 0 w 218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  <a:lnTo>
                    <a:pt x="246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8" name="Arc 12"/>
            <p:cNvSpPr>
              <a:spLocks/>
            </p:cNvSpPr>
            <p:nvPr/>
          </p:nvSpPr>
          <p:spPr bwMode="auto">
            <a:xfrm>
              <a:off x="2214" y="1423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9" name="Oval 13"/>
            <p:cNvSpPr>
              <a:spLocks noChangeArrowheads="1"/>
            </p:cNvSpPr>
            <p:nvPr/>
          </p:nvSpPr>
          <p:spPr bwMode="auto">
            <a:xfrm>
              <a:off x="2318" y="1419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0" name="Arc 14"/>
            <p:cNvSpPr>
              <a:spLocks/>
            </p:cNvSpPr>
            <p:nvPr/>
          </p:nvSpPr>
          <p:spPr bwMode="auto">
            <a:xfrm>
              <a:off x="1590" y="120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1" name="Arc 15"/>
            <p:cNvSpPr>
              <a:spLocks/>
            </p:cNvSpPr>
            <p:nvPr/>
          </p:nvSpPr>
          <p:spPr bwMode="auto">
            <a:xfrm>
              <a:off x="1590" y="129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2" name="Arc 16"/>
            <p:cNvSpPr>
              <a:spLocks/>
            </p:cNvSpPr>
            <p:nvPr/>
          </p:nvSpPr>
          <p:spPr bwMode="auto">
            <a:xfrm>
              <a:off x="966" y="1128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3" name="Oval 17"/>
            <p:cNvSpPr>
              <a:spLocks noChangeArrowheads="1"/>
            </p:cNvSpPr>
            <p:nvPr/>
          </p:nvSpPr>
          <p:spPr bwMode="auto">
            <a:xfrm>
              <a:off x="1070" y="1124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4" name="Arc 18"/>
            <p:cNvSpPr>
              <a:spLocks/>
            </p:cNvSpPr>
            <p:nvPr/>
          </p:nvSpPr>
          <p:spPr bwMode="auto">
            <a:xfrm>
              <a:off x="966" y="217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5" name="Arc 19"/>
            <p:cNvSpPr>
              <a:spLocks/>
            </p:cNvSpPr>
            <p:nvPr/>
          </p:nvSpPr>
          <p:spPr bwMode="auto">
            <a:xfrm>
              <a:off x="966" y="2265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6" name="Oval 20"/>
            <p:cNvSpPr>
              <a:spLocks noChangeArrowheads="1"/>
            </p:cNvSpPr>
            <p:nvPr/>
          </p:nvSpPr>
          <p:spPr bwMode="auto">
            <a:xfrm>
              <a:off x="1070" y="2261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7" name="Arc 21"/>
            <p:cNvSpPr>
              <a:spLocks/>
            </p:cNvSpPr>
            <p:nvPr/>
          </p:nvSpPr>
          <p:spPr bwMode="auto">
            <a:xfrm>
              <a:off x="2006" y="2304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8" name="Arc 22"/>
            <p:cNvSpPr>
              <a:spLocks/>
            </p:cNvSpPr>
            <p:nvPr/>
          </p:nvSpPr>
          <p:spPr bwMode="auto">
            <a:xfrm>
              <a:off x="2006" y="2391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9" name="Oval 23"/>
            <p:cNvSpPr>
              <a:spLocks noChangeArrowheads="1"/>
            </p:cNvSpPr>
            <p:nvPr/>
          </p:nvSpPr>
          <p:spPr bwMode="auto">
            <a:xfrm>
              <a:off x="2110" y="2387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0" name="Line 24"/>
            <p:cNvSpPr>
              <a:spLocks noChangeShapeType="1"/>
            </p:cNvSpPr>
            <p:nvPr/>
          </p:nvSpPr>
          <p:spPr bwMode="auto">
            <a:xfrm>
              <a:off x="1891" y="1441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1" name="Line 25"/>
            <p:cNvSpPr>
              <a:spLocks noChangeShapeType="1"/>
            </p:cNvSpPr>
            <p:nvPr/>
          </p:nvSpPr>
          <p:spPr bwMode="auto">
            <a:xfrm>
              <a:off x="2972" y="157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2" name="Line 26"/>
            <p:cNvSpPr>
              <a:spLocks noChangeShapeType="1"/>
            </p:cNvSpPr>
            <p:nvPr/>
          </p:nvSpPr>
          <p:spPr bwMode="auto">
            <a:xfrm>
              <a:off x="1683" y="242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3" name="Line 27"/>
            <p:cNvSpPr>
              <a:spLocks noChangeShapeType="1"/>
            </p:cNvSpPr>
            <p:nvPr/>
          </p:nvSpPr>
          <p:spPr bwMode="auto">
            <a:xfrm>
              <a:off x="4054" y="1962"/>
              <a:ext cx="0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4" name="Line 28"/>
            <p:cNvSpPr>
              <a:spLocks noChangeShapeType="1"/>
            </p:cNvSpPr>
            <p:nvPr/>
          </p:nvSpPr>
          <p:spPr bwMode="auto">
            <a:xfrm>
              <a:off x="722" y="2976"/>
              <a:ext cx="3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5" name="Line 29"/>
            <p:cNvSpPr>
              <a:spLocks noChangeShapeType="1"/>
            </p:cNvSpPr>
            <p:nvPr/>
          </p:nvSpPr>
          <p:spPr bwMode="auto">
            <a:xfrm>
              <a:off x="2972" y="1743"/>
              <a:ext cx="0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6" name="Line 30"/>
            <p:cNvSpPr>
              <a:spLocks noChangeShapeType="1"/>
            </p:cNvSpPr>
            <p:nvPr/>
          </p:nvSpPr>
          <p:spPr bwMode="auto">
            <a:xfrm>
              <a:off x="2178" y="2555"/>
              <a:ext cx="7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7" name="Line 31"/>
            <p:cNvSpPr>
              <a:spLocks noChangeShapeType="1"/>
            </p:cNvSpPr>
            <p:nvPr/>
          </p:nvSpPr>
          <p:spPr bwMode="auto">
            <a:xfrm>
              <a:off x="3468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8" name="Line 32"/>
            <p:cNvSpPr>
              <a:spLocks noChangeShapeType="1"/>
            </p:cNvSpPr>
            <p:nvPr/>
          </p:nvSpPr>
          <p:spPr bwMode="auto">
            <a:xfrm>
              <a:off x="1891" y="1609"/>
              <a:ext cx="0" cy="5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9" name="Line 33"/>
            <p:cNvSpPr>
              <a:spLocks noChangeShapeType="1"/>
            </p:cNvSpPr>
            <p:nvPr/>
          </p:nvSpPr>
          <p:spPr bwMode="auto">
            <a:xfrm>
              <a:off x="1055" y="2118"/>
              <a:ext cx="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0" name="Line 34"/>
            <p:cNvSpPr>
              <a:spLocks noChangeShapeType="1"/>
            </p:cNvSpPr>
            <p:nvPr/>
          </p:nvSpPr>
          <p:spPr bwMode="auto">
            <a:xfrm>
              <a:off x="2386" y="1571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1" name="Line 35"/>
            <p:cNvSpPr>
              <a:spLocks noChangeShapeType="1"/>
            </p:cNvSpPr>
            <p:nvPr/>
          </p:nvSpPr>
          <p:spPr bwMode="auto">
            <a:xfrm>
              <a:off x="1970" y="147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2" name="Line 36"/>
            <p:cNvSpPr>
              <a:spLocks noChangeShapeType="1"/>
            </p:cNvSpPr>
            <p:nvPr/>
          </p:nvSpPr>
          <p:spPr bwMode="auto">
            <a:xfrm>
              <a:off x="1970" y="1672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3" name="Line 37"/>
            <p:cNvSpPr>
              <a:spLocks noChangeShapeType="1"/>
            </p:cNvSpPr>
            <p:nvPr/>
          </p:nvSpPr>
          <p:spPr bwMode="auto">
            <a:xfrm>
              <a:off x="1974" y="1466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4" name="Arc 38"/>
            <p:cNvSpPr>
              <a:spLocks/>
            </p:cNvSpPr>
            <p:nvPr/>
          </p:nvSpPr>
          <p:spPr bwMode="auto">
            <a:xfrm>
              <a:off x="2174" y="1467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5" name="Arc 39"/>
            <p:cNvSpPr>
              <a:spLocks/>
            </p:cNvSpPr>
            <p:nvPr/>
          </p:nvSpPr>
          <p:spPr bwMode="auto">
            <a:xfrm>
              <a:off x="2174" y="1563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6" name="Line 40"/>
            <p:cNvSpPr>
              <a:spLocks noChangeShapeType="1"/>
            </p:cNvSpPr>
            <p:nvPr/>
          </p:nvSpPr>
          <p:spPr bwMode="auto">
            <a:xfrm>
              <a:off x="1887" y="161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7" name="Line 41"/>
            <p:cNvSpPr>
              <a:spLocks noChangeShapeType="1"/>
            </p:cNvSpPr>
            <p:nvPr/>
          </p:nvSpPr>
          <p:spPr bwMode="auto">
            <a:xfrm>
              <a:off x="2303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8" name="Line 42"/>
            <p:cNvSpPr>
              <a:spLocks noChangeShapeType="1"/>
            </p:cNvSpPr>
            <p:nvPr/>
          </p:nvSpPr>
          <p:spPr bwMode="auto">
            <a:xfrm>
              <a:off x="1887" y="15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9" name="Line 43"/>
            <p:cNvSpPr>
              <a:spLocks noChangeShapeType="1"/>
            </p:cNvSpPr>
            <p:nvPr/>
          </p:nvSpPr>
          <p:spPr bwMode="auto">
            <a:xfrm>
              <a:off x="1762" y="1445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0" name="Line 44"/>
            <p:cNvSpPr>
              <a:spLocks noChangeShapeType="1"/>
            </p:cNvSpPr>
            <p:nvPr/>
          </p:nvSpPr>
          <p:spPr bwMode="auto">
            <a:xfrm>
              <a:off x="1271" y="1260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1" name="Line 45"/>
            <p:cNvSpPr>
              <a:spLocks noChangeShapeType="1"/>
            </p:cNvSpPr>
            <p:nvPr/>
          </p:nvSpPr>
          <p:spPr bwMode="auto">
            <a:xfrm>
              <a:off x="1130" y="1264"/>
              <a:ext cx="1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2" name="Line 46"/>
            <p:cNvSpPr>
              <a:spLocks noChangeShapeType="1"/>
            </p:cNvSpPr>
            <p:nvPr/>
          </p:nvSpPr>
          <p:spPr bwMode="auto">
            <a:xfrm>
              <a:off x="1138" y="242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3" name="Line 47"/>
            <p:cNvSpPr>
              <a:spLocks noChangeShapeType="1"/>
            </p:cNvSpPr>
            <p:nvPr/>
          </p:nvSpPr>
          <p:spPr bwMode="auto">
            <a:xfrm>
              <a:off x="722" y="2597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4" name="Line 48"/>
            <p:cNvSpPr>
              <a:spLocks noChangeShapeType="1"/>
            </p:cNvSpPr>
            <p:nvPr/>
          </p:nvSpPr>
          <p:spPr bwMode="auto">
            <a:xfrm>
              <a:off x="4133" y="182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5" name="Line 49"/>
            <p:cNvSpPr>
              <a:spLocks noChangeShapeType="1"/>
            </p:cNvSpPr>
            <p:nvPr/>
          </p:nvSpPr>
          <p:spPr bwMode="auto">
            <a:xfrm>
              <a:off x="4133" y="202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6" name="Line 50"/>
            <p:cNvSpPr>
              <a:spLocks noChangeShapeType="1"/>
            </p:cNvSpPr>
            <p:nvPr/>
          </p:nvSpPr>
          <p:spPr bwMode="auto">
            <a:xfrm>
              <a:off x="4137" y="181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7" name="Arc 51"/>
            <p:cNvSpPr>
              <a:spLocks/>
            </p:cNvSpPr>
            <p:nvPr/>
          </p:nvSpPr>
          <p:spPr bwMode="auto">
            <a:xfrm>
              <a:off x="4337" y="182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8" name="Arc 52"/>
            <p:cNvSpPr>
              <a:spLocks/>
            </p:cNvSpPr>
            <p:nvPr/>
          </p:nvSpPr>
          <p:spPr bwMode="auto">
            <a:xfrm>
              <a:off x="4337" y="1915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9" name="Line 53"/>
            <p:cNvSpPr>
              <a:spLocks noChangeShapeType="1"/>
            </p:cNvSpPr>
            <p:nvPr/>
          </p:nvSpPr>
          <p:spPr bwMode="auto">
            <a:xfrm>
              <a:off x="4050" y="196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0" name="Line 54"/>
            <p:cNvSpPr>
              <a:spLocks noChangeShapeType="1"/>
            </p:cNvSpPr>
            <p:nvPr/>
          </p:nvSpPr>
          <p:spPr bwMode="auto">
            <a:xfrm>
              <a:off x="4050" y="188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1" name="Line 55"/>
            <p:cNvSpPr>
              <a:spLocks noChangeShapeType="1"/>
            </p:cNvSpPr>
            <p:nvPr/>
          </p:nvSpPr>
          <p:spPr bwMode="auto">
            <a:xfrm>
              <a:off x="3634" y="162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2" name="Line 56"/>
            <p:cNvSpPr>
              <a:spLocks noChangeShapeType="1"/>
            </p:cNvSpPr>
            <p:nvPr/>
          </p:nvSpPr>
          <p:spPr bwMode="auto">
            <a:xfrm flipV="1">
              <a:off x="3634" y="1705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3" name="Line 57"/>
            <p:cNvSpPr>
              <a:spLocks noChangeShapeType="1"/>
            </p:cNvSpPr>
            <p:nvPr/>
          </p:nvSpPr>
          <p:spPr bwMode="auto">
            <a:xfrm>
              <a:off x="3638" y="1621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4" name="Line 58"/>
            <p:cNvSpPr>
              <a:spLocks noChangeShapeType="1"/>
            </p:cNvSpPr>
            <p:nvPr/>
          </p:nvSpPr>
          <p:spPr bwMode="auto">
            <a:xfrm>
              <a:off x="3551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5" name="Line 59"/>
            <p:cNvSpPr>
              <a:spLocks noChangeShapeType="1"/>
            </p:cNvSpPr>
            <p:nvPr/>
          </p:nvSpPr>
          <p:spPr bwMode="auto">
            <a:xfrm>
              <a:off x="3800" y="171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6" name="Line 60"/>
            <p:cNvSpPr>
              <a:spLocks noChangeShapeType="1"/>
            </p:cNvSpPr>
            <p:nvPr/>
          </p:nvSpPr>
          <p:spPr bwMode="auto">
            <a:xfrm>
              <a:off x="4054" y="1709"/>
              <a:ext cx="0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7" name="Line 61"/>
            <p:cNvSpPr>
              <a:spLocks noChangeShapeType="1"/>
            </p:cNvSpPr>
            <p:nvPr/>
          </p:nvSpPr>
          <p:spPr bwMode="auto">
            <a:xfrm>
              <a:off x="3884" y="1713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8" name="Line 62"/>
            <p:cNvSpPr>
              <a:spLocks noChangeShapeType="1"/>
            </p:cNvSpPr>
            <p:nvPr/>
          </p:nvSpPr>
          <p:spPr bwMode="auto">
            <a:xfrm>
              <a:off x="3052" y="160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9" name="Line 63"/>
            <p:cNvSpPr>
              <a:spLocks noChangeShapeType="1"/>
            </p:cNvSpPr>
            <p:nvPr/>
          </p:nvSpPr>
          <p:spPr bwMode="auto">
            <a:xfrm>
              <a:off x="3052" y="180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0" name="Line 64"/>
            <p:cNvSpPr>
              <a:spLocks noChangeShapeType="1"/>
            </p:cNvSpPr>
            <p:nvPr/>
          </p:nvSpPr>
          <p:spPr bwMode="auto">
            <a:xfrm>
              <a:off x="3056" y="160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1" name="Arc 65"/>
            <p:cNvSpPr>
              <a:spLocks/>
            </p:cNvSpPr>
            <p:nvPr/>
          </p:nvSpPr>
          <p:spPr bwMode="auto">
            <a:xfrm>
              <a:off x="3256" y="1601"/>
              <a:ext cx="96" cy="106"/>
            </a:xfrm>
            <a:custGeom>
              <a:avLst/>
              <a:gdLst>
                <a:gd name="T0" fmla="*/ 0 w 21824"/>
                <a:gd name="T1" fmla="*/ 0 h 21600"/>
                <a:gd name="T2" fmla="*/ 0 w 21824"/>
                <a:gd name="T3" fmla="*/ 1 h 21600"/>
                <a:gd name="T4" fmla="*/ 0 w 21824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4"/>
                <a:gd name="T10" fmla="*/ 0 h 21600"/>
                <a:gd name="T11" fmla="*/ 21824 w 21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4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</a:path>
                <a:path w="21824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2" name="Arc 66"/>
            <p:cNvSpPr>
              <a:spLocks/>
            </p:cNvSpPr>
            <p:nvPr/>
          </p:nvSpPr>
          <p:spPr bwMode="auto">
            <a:xfrm>
              <a:off x="3255" y="1697"/>
              <a:ext cx="97" cy="107"/>
            </a:xfrm>
            <a:custGeom>
              <a:avLst/>
              <a:gdLst>
                <a:gd name="T0" fmla="*/ 0 w 21827"/>
                <a:gd name="T1" fmla="*/ 0 h 21806"/>
                <a:gd name="T2" fmla="*/ 0 w 21827"/>
                <a:gd name="T3" fmla="*/ 1 h 21806"/>
                <a:gd name="T4" fmla="*/ 0 w 21827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27"/>
                <a:gd name="T10" fmla="*/ 0 h 21806"/>
                <a:gd name="T11" fmla="*/ 21827 w 21827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7" h="21806" fill="none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</a:path>
                <a:path w="21827" h="21806" stroke="0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  <a:lnTo>
                    <a:pt x="227" y="20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3" name="Line 67"/>
            <p:cNvSpPr>
              <a:spLocks noChangeShapeType="1"/>
            </p:cNvSpPr>
            <p:nvPr/>
          </p:nvSpPr>
          <p:spPr bwMode="auto">
            <a:xfrm>
              <a:off x="2968" y="1747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4" name="Line 68"/>
            <p:cNvSpPr>
              <a:spLocks noChangeShapeType="1"/>
            </p:cNvSpPr>
            <p:nvPr/>
          </p:nvSpPr>
          <p:spPr bwMode="auto">
            <a:xfrm>
              <a:off x="3384" y="1705"/>
              <a:ext cx="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5" name="Line 69"/>
            <p:cNvSpPr>
              <a:spLocks noChangeShapeType="1"/>
            </p:cNvSpPr>
            <p:nvPr/>
          </p:nvSpPr>
          <p:spPr bwMode="auto">
            <a:xfrm>
              <a:off x="2968" y="16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6" name="Line 70"/>
            <p:cNvSpPr>
              <a:spLocks noChangeShapeType="1"/>
            </p:cNvSpPr>
            <p:nvPr/>
          </p:nvSpPr>
          <p:spPr bwMode="auto">
            <a:xfrm>
              <a:off x="2552" y="1483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7" name="Line 71"/>
            <p:cNvSpPr>
              <a:spLocks noChangeShapeType="1"/>
            </p:cNvSpPr>
            <p:nvPr/>
          </p:nvSpPr>
          <p:spPr bwMode="auto">
            <a:xfrm flipV="1">
              <a:off x="2552" y="156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8" name="Line 72"/>
            <p:cNvSpPr>
              <a:spLocks noChangeShapeType="1"/>
            </p:cNvSpPr>
            <p:nvPr/>
          </p:nvSpPr>
          <p:spPr bwMode="auto">
            <a:xfrm>
              <a:off x="2556" y="1483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9" name="Line 73"/>
            <p:cNvSpPr>
              <a:spLocks noChangeShapeType="1"/>
            </p:cNvSpPr>
            <p:nvPr/>
          </p:nvSpPr>
          <p:spPr bwMode="auto">
            <a:xfrm>
              <a:off x="2469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0" name="Line 74"/>
            <p:cNvSpPr>
              <a:spLocks noChangeShapeType="1"/>
            </p:cNvSpPr>
            <p:nvPr/>
          </p:nvSpPr>
          <p:spPr bwMode="auto">
            <a:xfrm>
              <a:off x="2719" y="157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1" name="Line 75"/>
            <p:cNvSpPr>
              <a:spLocks noChangeShapeType="1"/>
            </p:cNvSpPr>
            <p:nvPr/>
          </p:nvSpPr>
          <p:spPr bwMode="auto">
            <a:xfrm>
              <a:off x="2802" y="1579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2" name="Line 76"/>
            <p:cNvSpPr>
              <a:spLocks noChangeShapeType="1"/>
            </p:cNvSpPr>
            <p:nvPr/>
          </p:nvSpPr>
          <p:spPr bwMode="auto">
            <a:xfrm>
              <a:off x="1346" y="134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3" name="Line 77"/>
            <p:cNvSpPr>
              <a:spLocks noChangeShapeType="1"/>
            </p:cNvSpPr>
            <p:nvPr/>
          </p:nvSpPr>
          <p:spPr bwMode="auto">
            <a:xfrm>
              <a:off x="1346" y="154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4" name="Line 78"/>
            <p:cNvSpPr>
              <a:spLocks noChangeShapeType="1"/>
            </p:cNvSpPr>
            <p:nvPr/>
          </p:nvSpPr>
          <p:spPr bwMode="auto">
            <a:xfrm>
              <a:off x="1350" y="134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5" name="Arc 79"/>
            <p:cNvSpPr>
              <a:spLocks/>
            </p:cNvSpPr>
            <p:nvPr/>
          </p:nvSpPr>
          <p:spPr bwMode="auto">
            <a:xfrm>
              <a:off x="1550" y="134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6" name="Arc 80"/>
            <p:cNvSpPr>
              <a:spLocks/>
            </p:cNvSpPr>
            <p:nvPr/>
          </p:nvSpPr>
          <p:spPr bwMode="auto">
            <a:xfrm>
              <a:off x="1550" y="143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7" name="Line 81"/>
            <p:cNvSpPr>
              <a:spLocks noChangeShapeType="1"/>
            </p:cNvSpPr>
            <p:nvPr/>
          </p:nvSpPr>
          <p:spPr bwMode="auto">
            <a:xfrm>
              <a:off x="1680" y="1440"/>
              <a:ext cx="8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8" name="Line 82"/>
            <p:cNvSpPr>
              <a:spLocks noChangeShapeType="1"/>
            </p:cNvSpPr>
            <p:nvPr/>
          </p:nvSpPr>
          <p:spPr bwMode="auto">
            <a:xfrm>
              <a:off x="1267" y="139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9" name="Line 83"/>
            <p:cNvSpPr>
              <a:spLocks noChangeShapeType="1"/>
            </p:cNvSpPr>
            <p:nvPr/>
          </p:nvSpPr>
          <p:spPr bwMode="auto">
            <a:xfrm>
              <a:off x="1267" y="147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0" name="Line 84"/>
            <p:cNvSpPr>
              <a:spLocks noChangeShapeType="1"/>
            </p:cNvSpPr>
            <p:nvPr/>
          </p:nvSpPr>
          <p:spPr bwMode="auto">
            <a:xfrm>
              <a:off x="1271" y="1471"/>
              <a:ext cx="0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1" name="Line 85"/>
            <p:cNvSpPr>
              <a:spLocks noChangeShapeType="1"/>
            </p:cNvSpPr>
            <p:nvPr/>
          </p:nvSpPr>
          <p:spPr bwMode="auto">
            <a:xfrm>
              <a:off x="1059" y="168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2" name="Line 86"/>
            <p:cNvSpPr>
              <a:spLocks noChangeShapeType="1"/>
            </p:cNvSpPr>
            <p:nvPr/>
          </p:nvSpPr>
          <p:spPr bwMode="auto">
            <a:xfrm>
              <a:off x="1770" y="245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3" name="Line 87"/>
            <p:cNvSpPr>
              <a:spLocks noChangeShapeType="1"/>
            </p:cNvSpPr>
            <p:nvPr/>
          </p:nvSpPr>
          <p:spPr bwMode="auto">
            <a:xfrm>
              <a:off x="1770" y="265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4" name="Line 88"/>
            <p:cNvSpPr>
              <a:spLocks noChangeShapeType="1"/>
            </p:cNvSpPr>
            <p:nvPr/>
          </p:nvSpPr>
          <p:spPr bwMode="auto">
            <a:xfrm>
              <a:off x="1774" y="245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5" name="Arc 89"/>
            <p:cNvSpPr>
              <a:spLocks/>
            </p:cNvSpPr>
            <p:nvPr/>
          </p:nvSpPr>
          <p:spPr bwMode="auto">
            <a:xfrm>
              <a:off x="1974" y="245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6" name="Arc 90"/>
            <p:cNvSpPr>
              <a:spLocks/>
            </p:cNvSpPr>
            <p:nvPr/>
          </p:nvSpPr>
          <p:spPr bwMode="auto">
            <a:xfrm>
              <a:off x="1974" y="2547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7" name="Line 91"/>
            <p:cNvSpPr>
              <a:spLocks noChangeShapeType="1"/>
            </p:cNvSpPr>
            <p:nvPr/>
          </p:nvSpPr>
          <p:spPr bwMode="auto">
            <a:xfrm>
              <a:off x="2095" y="255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8" name="Line 92"/>
            <p:cNvSpPr>
              <a:spLocks noChangeShapeType="1"/>
            </p:cNvSpPr>
            <p:nvPr/>
          </p:nvSpPr>
          <p:spPr bwMode="auto">
            <a:xfrm>
              <a:off x="1687" y="2597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9" name="Line 93"/>
            <p:cNvSpPr>
              <a:spLocks noChangeShapeType="1"/>
            </p:cNvSpPr>
            <p:nvPr/>
          </p:nvSpPr>
          <p:spPr bwMode="auto">
            <a:xfrm>
              <a:off x="1687" y="2513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0" name="Line 94"/>
            <p:cNvSpPr>
              <a:spLocks noChangeShapeType="1"/>
            </p:cNvSpPr>
            <p:nvPr/>
          </p:nvSpPr>
          <p:spPr bwMode="auto">
            <a:xfrm flipV="1">
              <a:off x="1304" y="2425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1" name="Line 95"/>
            <p:cNvSpPr>
              <a:spLocks noChangeShapeType="1"/>
            </p:cNvSpPr>
            <p:nvPr/>
          </p:nvSpPr>
          <p:spPr bwMode="auto">
            <a:xfrm>
              <a:off x="1300" y="234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2" name="Line 96"/>
            <p:cNvSpPr>
              <a:spLocks noChangeShapeType="1"/>
            </p:cNvSpPr>
            <p:nvPr/>
          </p:nvSpPr>
          <p:spPr bwMode="auto">
            <a:xfrm>
              <a:off x="1304" y="2341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3" name="Line 97"/>
            <p:cNvSpPr>
              <a:spLocks noChangeShapeType="1"/>
            </p:cNvSpPr>
            <p:nvPr/>
          </p:nvSpPr>
          <p:spPr bwMode="auto">
            <a:xfrm>
              <a:off x="1217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4" name="Line 98"/>
            <p:cNvSpPr>
              <a:spLocks noChangeShapeType="1"/>
            </p:cNvSpPr>
            <p:nvPr/>
          </p:nvSpPr>
          <p:spPr bwMode="auto">
            <a:xfrm>
              <a:off x="1463" y="2429"/>
              <a:ext cx="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5" name="Line 99"/>
            <p:cNvSpPr>
              <a:spLocks noChangeShapeType="1"/>
            </p:cNvSpPr>
            <p:nvPr/>
          </p:nvSpPr>
          <p:spPr bwMode="auto">
            <a:xfrm>
              <a:off x="1554" y="2429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6" name="Line 100"/>
            <p:cNvSpPr>
              <a:spLocks noChangeShapeType="1"/>
            </p:cNvSpPr>
            <p:nvPr/>
          </p:nvSpPr>
          <p:spPr bwMode="auto">
            <a:xfrm>
              <a:off x="714" y="116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7" name="Line 101"/>
            <p:cNvSpPr>
              <a:spLocks noChangeShapeType="1"/>
            </p:cNvSpPr>
            <p:nvPr/>
          </p:nvSpPr>
          <p:spPr bwMode="auto">
            <a:xfrm>
              <a:off x="714" y="136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8" name="Line 102"/>
            <p:cNvSpPr>
              <a:spLocks noChangeShapeType="1"/>
            </p:cNvSpPr>
            <p:nvPr/>
          </p:nvSpPr>
          <p:spPr bwMode="auto">
            <a:xfrm>
              <a:off x="718" y="115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9" name="Arc 103"/>
            <p:cNvSpPr>
              <a:spLocks/>
            </p:cNvSpPr>
            <p:nvPr/>
          </p:nvSpPr>
          <p:spPr bwMode="auto">
            <a:xfrm>
              <a:off x="918" y="116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0" name="Arc 104"/>
            <p:cNvSpPr>
              <a:spLocks/>
            </p:cNvSpPr>
            <p:nvPr/>
          </p:nvSpPr>
          <p:spPr bwMode="auto">
            <a:xfrm>
              <a:off x="918" y="125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1" name="Line 105"/>
            <p:cNvSpPr>
              <a:spLocks noChangeShapeType="1"/>
            </p:cNvSpPr>
            <p:nvPr/>
          </p:nvSpPr>
          <p:spPr bwMode="auto">
            <a:xfrm>
              <a:off x="1047" y="1264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2" name="Line 106"/>
            <p:cNvSpPr>
              <a:spLocks noChangeShapeType="1"/>
            </p:cNvSpPr>
            <p:nvPr/>
          </p:nvSpPr>
          <p:spPr bwMode="auto">
            <a:xfrm flipH="1">
              <a:off x="668" y="120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3" name="Line 107"/>
            <p:cNvSpPr>
              <a:spLocks noChangeShapeType="1"/>
            </p:cNvSpPr>
            <p:nvPr/>
          </p:nvSpPr>
          <p:spPr bwMode="auto">
            <a:xfrm flipH="1">
              <a:off x="672" y="129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4" name="Line 108"/>
            <p:cNvSpPr>
              <a:spLocks noChangeShapeType="1"/>
            </p:cNvSpPr>
            <p:nvPr/>
          </p:nvSpPr>
          <p:spPr bwMode="auto">
            <a:xfrm>
              <a:off x="726" y="2328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5" name="Line 109"/>
            <p:cNvSpPr>
              <a:spLocks noChangeShapeType="1"/>
            </p:cNvSpPr>
            <p:nvPr/>
          </p:nvSpPr>
          <p:spPr bwMode="auto">
            <a:xfrm>
              <a:off x="726" y="253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6" name="Line 110"/>
            <p:cNvSpPr>
              <a:spLocks noChangeShapeType="1"/>
            </p:cNvSpPr>
            <p:nvPr/>
          </p:nvSpPr>
          <p:spPr bwMode="auto">
            <a:xfrm>
              <a:off x="730" y="2324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7" name="Arc 111"/>
            <p:cNvSpPr>
              <a:spLocks/>
            </p:cNvSpPr>
            <p:nvPr/>
          </p:nvSpPr>
          <p:spPr bwMode="auto">
            <a:xfrm>
              <a:off x="930" y="2325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8" name="Arc 112"/>
            <p:cNvSpPr>
              <a:spLocks/>
            </p:cNvSpPr>
            <p:nvPr/>
          </p:nvSpPr>
          <p:spPr bwMode="auto">
            <a:xfrm>
              <a:off x="930" y="2425"/>
              <a:ext cx="96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9" name="Line 113"/>
            <p:cNvSpPr>
              <a:spLocks noChangeShapeType="1"/>
            </p:cNvSpPr>
            <p:nvPr/>
          </p:nvSpPr>
          <p:spPr bwMode="auto">
            <a:xfrm>
              <a:off x="1055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0" name="Line 114"/>
            <p:cNvSpPr>
              <a:spLocks noChangeShapeType="1"/>
            </p:cNvSpPr>
            <p:nvPr/>
          </p:nvSpPr>
          <p:spPr bwMode="auto">
            <a:xfrm flipH="1">
              <a:off x="684" y="246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1" name="Line 115"/>
            <p:cNvSpPr>
              <a:spLocks noChangeShapeType="1"/>
            </p:cNvSpPr>
            <p:nvPr/>
          </p:nvSpPr>
          <p:spPr bwMode="auto">
            <a:xfrm flipH="1">
              <a:off x="684" y="235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2" name="Line 116"/>
            <p:cNvSpPr>
              <a:spLocks noChangeShapeType="1"/>
            </p:cNvSpPr>
            <p:nvPr/>
          </p:nvSpPr>
          <p:spPr bwMode="auto">
            <a:xfrm>
              <a:off x="809" y="2030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3" name="Line 117"/>
            <p:cNvSpPr>
              <a:spLocks noChangeShapeType="1"/>
            </p:cNvSpPr>
            <p:nvPr/>
          </p:nvSpPr>
          <p:spPr bwMode="auto">
            <a:xfrm flipV="1">
              <a:off x="809" y="2114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4" name="Line 118"/>
            <p:cNvSpPr>
              <a:spLocks noChangeShapeType="1"/>
            </p:cNvSpPr>
            <p:nvPr/>
          </p:nvSpPr>
          <p:spPr bwMode="auto">
            <a:xfrm>
              <a:off x="813" y="2030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5" name="Line 119"/>
            <p:cNvSpPr>
              <a:spLocks noChangeShapeType="1"/>
            </p:cNvSpPr>
            <p:nvPr/>
          </p:nvSpPr>
          <p:spPr bwMode="auto">
            <a:xfrm>
              <a:off x="972" y="2118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6" name="Line 120"/>
            <p:cNvSpPr>
              <a:spLocks noChangeShapeType="1"/>
            </p:cNvSpPr>
            <p:nvPr/>
          </p:nvSpPr>
          <p:spPr bwMode="auto">
            <a:xfrm flipH="1">
              <a:off x="688" y="2120"/>
              <a:ext cx="1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7" name="Line 121"/>
            <p:cNvSpPr>
              <a:spLocks noChangeShapeType="1"/>
            </p:cNvSpPr>
            <p:nvPr/>
          </p:nvSpPr>
          <p:spPr bwMode="auto">
            <a:xfrm>
              <a:off x="976" y="168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8" name="Line 122"/>
            <p:cNvSpPr>
              <a:spLocks noChangeShapeType="1"/>
            </p:cNvSpPr>
            <p:nvPr/>
          </p:nvSpPr>
          <p:spPr bwMode="auto">
            <a:xfrm>
              <a:off x="809" y="159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9" name="Line 123"/>
            <p:cNvSpPr>
              <a:spLocks noChangeShapeType="1"/>
            </p:cNvSpPr>
            <p:nvPr/>
          </p:nvSpPr>
          <p:spPr bwMode="auto">
            <a:xfrm flipV="1">
              <a:off x="809" y="1681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0" name="Line 124"/>
            <p:cNvSpPr>
              <a:spLocks noChangeShapeType="1"/>
            </p:cNvSpPr>
            <p:nvPr/>
          </p:nvSpPr>
          <p:spPr bwMode="auto">
            <a:xfrm>
              <a:off x="813" y="1597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1" name="Line 125"/>
            <p:cNvSpPr>
              <a:spLocks noChangeShapeType="1"/>
            </p:cNvSpPr>
            <p:nvPr/>
          </p:nvSpPr>
          <p:spPr bwMode="auto">
            <a:xfrm flipH="1">
              <a:off x="680" y="1684"/>
              <a:ext cx="1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2" name="Line 126"/>
            <p:cNvSpPr>
              <a:spLocks noChangeShapeType="1"/>
            </p:cNvSpPr>
            <p:nvPr/>
          </p:nvSpPr>
          <p:spPr bwMode="auto">
            <a:xfrm>
              <a:off x="4464" y="192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3" name="Oval 127"/>
            <p:cNvSpPr>
              <a:spLocks noChangeArrowheads="1"/>
            </p:cNvSpPr>
            <p:nvPr/>
          </p:nvSpPr>
          <p:spPr bwMode="auto">
            <a:xfrm>
              <a:off x="1016" y="123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4" name="Oval 128"/>
            <p:cNvSpPr>
              <a:spLocks noChangeArrowheads="1"/>
            </p:cNvSpPr>
            <p:nvPr/>
          </p:nvSpPr>
          <p:spPr bwMode="auto">
            <a:xfrm>
              <a:off x="947" y="165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5" name="Oval 129"/>
            <p:cNvSpPr>
              <a:spLocks noChangeArrowheads="1"/>
            </p:cNvSpPr>
            <p:nvPr/>
          </p:nvSpPr>
          <p:spPr bwMode="auto">
            <a:xfrm>
              <a:off x="946" y="208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6" name="Oval 130"/>
            <p:cNvSpPr>
              <a:spLocks noChangeArrowheads="1"/>
            </p:cNvSpPr>
            <p:nvPr/>
          </p:nvSpPr>
          <p:spPr bwMode="auto">
            <a:xfrm>
              <a:off x="1020" y="239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7" name="Oval 131"/>
            <p:cNvSpPr>
              <a:spLocks noChangeArrowheads="1"/>
            </p:cNvSpPr>
            <p:nvPr/>
          </p:nvSpPr>
          <p:spPr bwMode="auto">
            <a:xfrm>
              <a:off x="1641" y="1417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8" name="Oval 132"/>
            <p:cNvSpPr>
              <a:spLocks noChangeArrowheads="1"/>
            </p:cNvSpPr>
            <p:nvPr/>
          </p:nvSpPr>
          <p:spPr bwMode="auto">
            <a:xfrm>
              <a:off x="1437" y="239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9" name="Oval 133"/>
            <p:cNvSpPr>
              <a:spLocks noChangeArrowheads="1"/>
            </p:cNvSpPr>
            <p:nvPr/>
          </p:nvSpPr>
          <p:spPr bwMode="auto">
            <a:xfrm>
              <a:off x="2066" y="252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60" name="Oval 134"/>
            <p:cNvSpPr>
              <a:spLocks noChangeArrowheads="1"/>
            </p:cNvSpPr>
            <p:nvPr/>
          </p:nvSpPr>
          <p:spPr bwMode="auto">
            <a:xfrm>
              <a:off x="2275" y="154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61" name="Oval 135"/>
            <p:cNvSpPr>
              <a:spLocks noChangeArrowheads="1"/>
            </p:cNvSpPr>
            <p:nvPr/>
          </p:nvSpPr>
          <p:spPr bwMode="auto">
            <a:xfrm>
              <a:off x="2686" y="154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62" name="Oval 136"/>
            <p:cNvSpPr>
              <a:spLocks noChangeArrowheads="1"/>
            </p:cNvSpPr>
            <p:nvPr/>
          </p:nvSpPr>
          <p:spPr bwMode="auto">
            <a:xfrm>
              <a:off x="3352" y="167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63" name="Oval 137"/>
            <p:cNvSpPr>
              <a:spLocks noChangeArrowheads="1"/>
            </p:cNvSpPr>
            <p:nvPr/>
          </p:nvSpPr>
          <p:spPr bwMode="auto">
            <a:xfrm>
              <a:off x="3763" y="167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64" name="Oval 138"/>
            <p:cNvSpPr>
              <a:spLocks noChangeArrowheads="1"/>
            </p:cNvSpPr>
            <p:nvPr/>
          </p:nvSpPr>
          <p:spPr bwMode="auto">
            <a:xfrm>
              <a:off x="4422" y="1893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6F5A7-D924-074A-AC67-1816B3EC078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Brute force?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Pick a node (output)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Consider</a:t>
            </a:r>
          </a:p>
          <a:p>
            <a:pPr lvl="1"/>
            <a:r>
              <a:rPr lang="en-US" sz="2400"/>
              <a:t>all possible gates which may cover that node</a:t>
            </a:r>
          </a:p>
          <a:p>
            <a:pPr lvl="1"/>
            <a:r>
              <a:rPr lang="en-US" sz="2400"/>
              <a:t>recurse on all inputs after cover</a:t>
            </a:r>
          </a:p>
          <a:p>
            <a:pPr lvl="1"/>
            <a:r>
              <a:rPr lang="en-US" sz="2400"/>
              <a:t>pick least cost node</a:t>
            </a:r>
          </a:p>
          <a:p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Explore all possible covers</a:t>
            </a:r>
          </a:p>
          <a:p>
            <a:pPr lvl="1"/>
            <a:r>
              <a:rPr lang="en-US" sz="2400"/>
              <a:t>can find optimum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9E526-AA35-BD48-B47D-DC4E4644DB3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4821" name="Picture 5" descr="day2bru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7407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Analyze brute force?</a:t>
            </a: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45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Time?</a:t>
            </a:r>
          </a:p>
          <a:p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3429000"/>
            <a:ext cx="8064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Say P patterns, constant time to match each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(if patterns long could be &gt; O(1))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P-way branch at each node</a:t>
            </a:r>
            <a:r>
              <a:rPr lang="en-US" sz="2800" dirty="0" smtClean="0"/>
              <a:t>…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How big is tree?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…exponential</a:t>
            </a:r>
          </a:p>
          <a:p>
            <a:pPr marL="742950" lvl="1" indent="-28575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800" dirty="0" err="1"/>
              <a:t>O((P)</a:t>
            </a:r>
            <a:r>
              <a:rPr lang="en-US" sz="2800" baseline="30000" dirty="0" err="1"/>
              <a:t>depth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F05E1-7CCB-044C-A839-D83C538B7A7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Structure inherent in problem to exploit?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What structure exists?</a:t>
            </a:r>
            <a:endParaRPr lang="en-US" dirty="0">
              <a:solidFill>
                <a:srgbClr val="FF66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83974" name="Group 4"/>
          <p:cNvGrpSpPr>
            <a:grpSpLocks/>
          </p:cNvGrpSpPr>
          <p:nvPr/>
        </p:nvGrpSpPr>
        <p:grpSpPr bwMode="auto">
          <a:xfrm>
            <a:off x="1524000" y="3352800"/>
            <a:ext cx="6254750" cy="2940050"/>
            <a:chOff x="668" y="1124"/>
            <a:chExt cx="3940" cy="1852"/>
          </a:xfrm>
        </p:grpSpPr>
        <p:sp>
          <p:nvSpPr>
            <p:cNvPr id="83975" name="Arc 5"/>
            <p:cNvSpPr>
              <a:spLocks/>
            </p:cNvSpPr>
            <p:nvPr/>
          </p:nvSpPr>
          <p:spPr bwMode="auto">
            <a:xfrm>
              <a:off x="4377" y="167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6" name="Arc 6"/>
            <p:cNvSpPr>
              <a:spLocks/>
            </p:cNvSpPr>
            <p:nvPr/>
          </p:nvSpPr>
          <p:spPr bwMode="auto">
            <a:xfrm>
              <a:off x="4377" y="1760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7" name="Oval 7"/>
            <p:cNvSpPr>
              <a:spLocks noChangeArrowheads="1"/>
            </p:cNvSpPr>
            <p:nvPr/>
          </p:nvSpPr>
          <p:spPr bwMode="auto">
            <a:xfrm>
              <a:off x="4481" y="1755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8" name="Arc 8"/>
            <p:cNvSpPr>
              <a:spLocks/>
            </p:cNvSpPr>
            <p:nvPr/>
          </p:nvSpPr>
          <p:spPr bwMode="auto">
            <a:xfrm>
              <a:off x="3295" y="146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9" name="Arc 9"/>
            <p:cNvSpPr>
              <a:spLocks/>
            </p:cNvSpPr>
            <p:nvPr/>
          </p:nvSpPr>
          <p:spPr bwMode="auto">
            <a:xfrm>
              <a:off x="3295" y="154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0" name="Oval 10"/>
            <p:cNvSpPr>
              <a:spLocks noChangeArrowheads="1"/>
            </p:cNvSpPr>
            <p:nvPr/>
          </p:nvSpPr>
          <p:spPr bwMode="auto">
            <a:xfrm>
              <a:off x="3399" y="1545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1" name="Arc 11"/>
            <p:cNvSpPr>
              <a:spLocks/>
            </p:cNvSpPr>
            <p:nvPr/>
          </p:nvSpPr>
          <p:spPr bwMode="auto">
            <a:xfrm>
              <a:off x="2215" y="1335"/>
              <a:ext cx="88" cy="98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0 h 21600"/>
                <a:gd name="T4" fmla="*/ 0 w 218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  <a:lnTo>
                    <a:pt x="246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2" name="Arc 12"/>
            <p:cNvSpPr>
              <a:spLocks/>
            </p:cNvSpPr>
            <p:nvPr/>
          </p:nvSpPr>
          <p:spPr bwMode="auto">
            <a:xfrm>
              <a:off x="2214" y="1423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3" name="Oval 13"/>
            <p:cNvSpPr>
              <a:spLocks noChangeArrowheads="1"/>
            </p:cNvSpPr>
            <p:nvPr/>
          </p:nvSpPr>
          <p:spPr bwMode="auto">
            <a:xfrm>
              <a:off x="2318" y="1419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4" name="Arc 14"/>
            <p:cNvSpPr>
              <a:spLocks/>
            </p:cNvSpPr>
            <p:nvPr/>
          </p:nvSpPr>
          <p:spPr bwMode="auto">
            <a:xfrm>
              <a:off x="1590" y="120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5" name="Arc 15"/>
            <p:cNvSpPr>
              <a:spLocks/>
            </p:cNvSpPr>
            <p:nvPr/>
          </p:nvSpPr>
          <p:spPr bwMode="auto">
            <a:xfrm>
              <a:off x="1590" y="129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6" name="Arc 16"/>
            <p:cNvSpPr>
              <a:spLocks/>
            </p:cNvSpPr>
            <p:nvPr/>
          </p:nvSpPr>
          <p:spPr bwMode="auto">
            <a:xfrm>
              <a:off x="966" y="1128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7" name="Oval 17"/>
            <p:cNvSpPr>
              <a:spLocks noChangeArrowheads="1"/>
            </p:cNvSpPr>
            <p:nvPr/>
          </p:nvSpPr>
          <p:spPr bwMode="auto">
            <a:xfrm>
              <a:off x="1070" y="1124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8" name="Arc 18"/>
            <p:cNvSpPr>
              <a:spLocks/>
            </p:cNvSpPr>
            <p:nvPr/>
          </p:nvSpPr>
          <p:spPr bwMode="auto">
            <a:xfrm>
              <a:off x="966" y="217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9" name="Arc 19"/>
            <p:cNvSpPr>
              <a:spLocks/>
            </p:cNvSpPr>
            <p:nvPr/>
          </p:nvSpPr>
          <p:spPr bwMode="auto">
            <a:xfrm>
              <a:off x="966" y="2265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0" name="Oval 20"/>
            <p:cNvSpPr>
              <a:spLocks noChangeArrowheads="1"/>
            </p:cNvSpPr>
            <p:nvPr/>
          </p:nvSpPr>
          <p:spPr bwMode="auto">
            <a:xfrm>
              <a:off x="1070" y="2261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1" name="Arc 21"/>
            <p:cNvSpPr>
              <a:spLocks/>
            </p:cNvSpPr>
            <p:nvPr/>
          </p:nvSpPr>
          <p:spPr bwMode="auto">
            <a:xfrm>
              <a:off x="2006" y="2304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2" name="Arc 22"/>
            <p:cNvSpPr>
              <a:spLocks/>
            </p:cNvSpPr>
            <p:nvPr/>
          </p:nvSpPr>
          <p:spPr bwMode="auto">
            <a:xfrm>
              <a:off x="2006" y="2391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3" name="Oval 23"/>
            <p:cNvSpPr>
              <a:spLocks noChangeArrowheads="1"/>
            </p:cNvSpPr>
            <p:nvPr/>
          </p:nvSpPr>
          <p:spPr bwMode="auto">
            <a:xfrm>
              <a:off x="2110" y="2387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4" name="Line 24"/>
            <p:cNvSpPr>
              <a:spLocks noChangeShapeType="1"/>
            </p:cNvSpPr>
            <p:nvPr/>
          </p:nvSpPr>
          <p:spPr bwMode="auto">
            <a:xfrm>
              <a:off x="1891" y="1441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5" name="Line 25"/>
            <p:cNvSpPr>
              <a:spLocks noChangeShapeType="1"/>
            </p:cNvSpPr>
            <p:nvPr/>
          </p:nvSpPr>
          <p:spPr bwMode="auto">
            <a:xfrm>
              <a:off x="2972" y="157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6" name="Line 26"/>
            <p:cNvSpPr>
              <a:spLocks noChangeShapeType="1"/>
            </p:cNvSpPr>
            <p:nvPr/>
          </p:nvSpPr>
          <p:spPr bwMode="auto">
            <a:xfrm>
              <a:off x="1683" y="242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7" name="Line 27"/>
            <p:cNvSpPr>
              <a:spLocks noChangeShapeType="1"/>
            </p:cNvSpPr>
            <p:nvPr/>
          </p:nvSpPr>
          <p:spPr bwMode="auto">
            <a:xfrm>
              <a:off x="4054" y="1962"/>
              <a:ext cx="0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8" name="Line 28"/>
            <p:cNvSpPr>
              <a:spLocks noChangeShapeType="1"/>
            </p:cNvSpPr>
            <p:nvPr/>
          </p:nvSpPr>
          <p:spPr bwMode="auto">
            <a:xfrm>
              <a:off x="722" y="2976"/>
              <a:ext cx="3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9" name="Line 29"/>
            <p:cNvSpPr>
              <a:spLocks noChangeShapeType="1"/>
            </p:cNvSpPr>
            <p:nvPr/>
          </p:nvSpPr>
          <p:spPr bwMode="auto">
            <a:xfrm>
              <a:off x="2972" y="1743"/>
              <a:ext cx="0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0" name="Line 30"/>
            <p:cNvSpPr>
              <a:spLocks noChangeShapeType="1"/>
            </p:cNvSpPr>
            <p:nvPr/>
          </p:nvSpPr>
          <p:spPr bwMode="auto">
            <a:xfrm>
              <a:off x="2178" y="2555"/>
              <a:ext cx="7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1" name="Line 31"/>
            <p:cNvSpPr>
              <a:spLocks noChangeShapeType="1"/>
            </p:cNvSpPr>
            <p:nvPr/>
          </p:nvSpPr>
          <p:spPr bwMode="auto">
            <a:xfrm>
              <a:off x="3468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2" name="Line 32"/>
            <p:cNvSpPr>
              <a:spLocks noChangeShapeType="1"/>
            </p:cNvSpPr>
            <p:nvPr/>
          </p:nvSpPr>
          <p:spPr bwMode="auto">
            <a:xfrm>
              <a:off x="1891" y="1609"/>
              <a:ext cx="0" cy="5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3" name="Line 33"/>
            <p:cNvSpPr>
              <a:spLocks noChangeShapeType="1"/>
            </p:cNvSpPr>
            <p:nvPr/>
          </p:nvSpPr>
          <p:spPr bwMode="auto">
            <a:xfrm>
              <a:off x="1055" y="2118"/>
              <a:ext cx="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4" name="Line 34"/>
            <p:cNvSpPr>
              <a:spLocks noChangeShapeType="1"/>
            </p:cNvSpPr>
            <p:nvPr/>
          </p:nvSpPr>
          <p:spPr bwMode="auto">
            <a:xfrm>
              <a:off x="2386" y="1571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5" name="Line 35"/>
            <p:cNvSpPr>
              <a:spLocks noChangeShapeType="1"/>
            </p:cNvSpPr>
            <p:nvPr/>
          </p:nvSpPr>
          <p:spPr bwMode="auto">
            <a:xfrm>
              <a:off x="1970" y="147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6" name="Line 36"/>
            <p:cNvSpPr>
              <a:spLocks noChangeShapeType="1"/>
            </p:cNvSpPr>
            <p:nvPr/>
          </p:nvSpPr>
          <p:spPr bwMode="auto">
            <a:xfrm>
              <a:off x="1970" y="1672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7" name="Line 37"/>
            <p:cNvSpPr>
              <a:spLocks noChangeShapeType="1"/>
            </p:cNvSpPr>
            <p:nvPr/>
          </p:nvSpPr>
          <p:spPr bwMode="auto">
            <a:xfrm>
              <a:off x="1974" y="1466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8" name="Arc 38"/>
            <p:cNvSpPr>
              <a:spLocks/>
            </p:cNvSpPr>
            <p:nvPr/>
          </p:nvSpPr>
          <p:spPr bwMode="auto">
            <a:xfrm>
              <a:off x="2174" y="1467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9" name="Arc 39"/>
            <p:cNvSpPr>
              <a:spLocks/>
            </p:cNvSpPr>
            <p:nvPr/>
          </p:nvSpPr>
          <p:spPr bwMode="auto">
            <a:xfrm>
              <a:off x="2174" y="1563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0" name="Line 40"/>
            <p:cNvSpPr>
              <a:spLocks noChangeShapeType="1"/>
            </p:cNvSpPr>
            <p:nvPr/>
          </p:nvSpPr>
          <p:spPr bwMode="auto">
            <a:xfrm>
              <a:off x="1887" y="161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1" name="Line 41"/>
            <p:cNvSpPr>
              <a:spLocks noChangeShapeType="1"/>
            </p:cNvSpPr>
            <p:nvPr/>
          </p:nvSpPr>
          <p:spPr bwMode="auto">
            <a:xfrm>
              <a:off x="2303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2" name="Line 42"/>
            <p:cNvSpPr>
              <a:spLocks noChangeShapeType="1"/>
            </p:cNvSpPr>
            <p:nvPr/>
          </p:nvSpPr>
          <p:spPr bwMode="auto">
            <a:xfrm>
              <a:off x="1887" y="15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3" name="Line 43"/>
            <p:cNvSpPr>
              <a:spLocks noChangeShapeType="1"/>
            </p:cNvSpPr>
            <p:nvPr/>
          </p:nvSpPr>
          <p:spPr bwMode="auto">
            <a:xfrm>
              <a:off x="1762" y="1445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4" name="Line 44"/>
            <p:cNvSpPr>
              <a:spLocks noChangeShapeType="1"/>
            </p:cNvSpPr>
            <p:nvPr/>
          </p:nvSpPr>
          <p:spPr bwMode="auto">
            <a:xfrm>
              <a:off x="1271" y="1260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5" name="Line 45"/>
            <p:cNvSpPr>
              <a:spLocks noChangeShapeType="1"/>
            </p:cNvSpPr>
            <p:nvPr/>
          </p:nvSpPr>
          <p:spPr bwMode="auto">
            <a:xfrm>
              <a:off x="1130" y="1264"/>
              <a:ext cx="1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6" name="Line 46"/>
            <p:cNvSpPr>
              <a:spLocks noChangeShapeType="1"/>
            </p:cNvSpPr>
            <p:nvPr/>
          </p:nvSpPr>
          <p:spPr bwMode="auto">
            <a:xfrm>
              <a:off x="1138" y="242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7" name="Line 47"/>
            <p:cNvSpPr>
              <a:spLocks noChangeShapeType="1"/>
            </p:cNvSpPr>
            <p:nvPr/>
          </p:nvSpPr>
          <p:spPr bwMode="auto">
            <a:xfrm>
              <a:off x="722" y="2597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8" name="Line 48"/>
            <p:cNvSpPr>
              <a:spLocks noChangeShapeType="1"/>
            </p:cNvSpPr>
            <p:nvPr/>
          </p:nvSpPr>
          <p:spPr bwMode="auto">
            <a:xfrm>
              <a:off x="4133" y="182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9" name="Line 49"/>
            <p:cNvSpPr>
              <a:spLocks noChangeShapeType="1"/>
            </p:cNvSpPr>
            <p:nvPr/>
          </p:nvSpPr>
          <p:spPr bwMode="auto">
            <a:xfrm>
              <a:off x="4133" y="202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0" name="Line 50"/>
            <p:cNvSpPr>
              <a:spLocks noChangeShapeType="1"/>
            </p:cNvSpPr>
            <p:nvPr/>
          </p:nvSpPr>
          <p:spPr bwMode="auto">
            <a:xfrm>
              <a:off x="4137" y="181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1" name="Arc 51"/>
            <p:cNvSpPr>
              <a:spLocks/>
            </p:cNvSpPr>
            <p:nvPr/>
          </p:nvSpPr>
          <p:spPr bwMode="auto">
            <a:xfrm>
              <a:off x="4337" y="182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2" name="Arc 52"/>
            <p:cNvSpPr>
              <a:spLocks/>
            </p:cNvSpPr>
            <p:nvPr/>
          </p:nvSpPr>
          <p:spPr bwMode="auto">
            <a:xfrm>
              <a:off x="4337" y="1915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3" name="Line 53"/>
            <p:cNvSpPr>
              <a:spLocks noChangeShapeType="1"/>
            </p:cNvSpPr>
            <p:nvPr/>
          </p:nvSpPr>
          <p:spPr bwMode="auto">
            <a:xfrm>
              <a:off x="4050" y="196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4" name="Line 54"/>
            <p:cNvSpPr>
              <a:spLocks noChangeShapeType="1"/>
            </p:cNvSpPr>
            <p:nvPr/>
          </p:nvSpPr>
          <p:spPr bwMode="auto">
            <a:xfrm>
              <a:off x="4050" y="188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5" name="Line 55"/>
            <p:cNvSpPr>
              <a:spLocks noChangeShapeType="1"/>
            </p:cNvSpPr>
            <p:nvPr/>
          </p:nvSpPr>
          <p:spPr bwMode="auto">
            <a:xfrm>
              <a:off x="3634" y="162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6" name="Line 56"/>
            <p:cNvSpPr>
              <a:spLocks noChangeShapeType="1"/>
            </p:cNvSpPr>
            <p:nvPr/>
          </p:nvSpPr>
          <p:spPr bwMode="auto">
            <a:xfrm flipV="1">
              <a:off x="3634" y="1705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7" name="Line 57"/>
            <p:cNvSpPr>
              <a:spLocks noChangeShapeType="1"/>
            </p:cNvSpPr>
            <p:nvPr/>
          </p:nvSpPr>
          <p:spPr bwMode="auto">
            <a:xfrm>
              <a:off x="3638" y="1621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8" name="Line 58"/>
            <p:cNvSpPr>
              <a:spLocks noChangeShapeType="1"/>
            </p:cNvSpPr>
            <p:nvPr/>
          </p:nvSpPr>
          <p:spPr bwMode="auto">
            <a:xfrm>
              <a:off x="3551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9" name="Line 59"/>
            <p:cNvSpPr>
              <a:spLocks noChangeShapeType="1"/>
            </p:cNvSpPr>
            <p:nvPr/>
          </p:nvSpPr>
          <p:spPr bwMode="auto">
            <a:xfrm>
              <a:off x="3800" y="171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0" name="Line 60"/>
            <p:cNvSpPr>
              <a:spLocks noChangeShapeType="1"/>
            </p:cNvSpPr>
            <p:nvPr/>
          </p:nvSpPr>
          <p:spPr bwMode="auto">
            <a:xfrm>
              <a:off x="4054" y="1709"/>
              <a:ext cx="0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1" name="Line 61"/>
            <p:cNvSpPr>
              <a:spLocks noChangeShapeType="1"/>
            </p:cNvSpPr>
            <p:nvPr/>
          </p:nvSpPr>
          <p:spPr bwMode="auto">
            <a:xfrm>
              <a:off x="3884" y="1713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2" name="Line 62"/>
            <p:cNvSpPr>
              <a:spLocks noChangeShapeType="1"/>
            </p:cNvSpPr>
            <p:nvPr/>
          </p:nvSpPr>
          <p:spPr bwMode="auto">
            <a:xfrm>
              <a:off x="3052" y="160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3" name="Line 63"/>
            <p:cNvSpPr>
              <a:spLocks noChangeShapeType="1"/>
            </p:cNvSpPr>
            <p:nvPr/>
          </p:nvSpPr>
          <p:spPr bwMode="auto">
            <a:xfrm>
              <a:off x="3052" y="180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4" name="Line 64"/>
            <p:cNvSpPr>
              <a:spLocks noChangeShapeType="1"/>
            </p:cNvSpPr>
            <p:nvPr/>
          </p:nvSpPr>
          <p:spPr bwMode="auto">
            <a:xfrm>
              <a:off x="3056" y="160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5" name="Arc 65"/>
            <p:cNvSpPr>
              <a:spLocks/>
            </p:cNvSpPr>
            <p:nvPr/>
          </p:nvSpPr>
          <p:spPr bwMode="auto">
            <a:xfrm>
              <a:off x="3256" y="1601"/>
              <a:ext cx="96" cy="106"/>
            </a:xfrm>
            <a:custGeom>
              <a:avLst/>
              <a:gdLst>
                <a:gd name="T0" fmla="*/ 0 w 21824"/>
                <a:gd name="T1" fmla="*/ 0 h 21600"/>
                <a:gd name="T2" fmla="*/ 0 w 21824"/>
                <a:gd name="T3" fmla="*/ 1 h 21600"/>
                <a:gd name="T4" fmla="*/ 0 w 21824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4"/>
                <a:gd name="T10" fmla="*/ 0 h 21600"/>
                <a:gd name="T11" fmla="*/ 21824 w 21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4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</a:path>
                <a:path w="21824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6" name="Arc 66"/>
            <p:cNvSpPr>
              <a:spLocks/>
            </p:cNvSpPr>
            <p:nvPr/>
          </p:nvSpPr>
          <p:spPr bwMode="auto">
            <a:xfrm>
              <a:off x="3255" y="1697"/>
              <a:ext cx="97" cy="107"/>
            </a:xfrm>
            <a:custGeom>
              <a:avLst/>
              <a:gdLst>
                <a:gd name="T0" fmla="*/ 0 w 21827"/>
                <a:gd name="T1" fmla="*/ 0 h 21806"/>
                <a:gd name="T2" fmla="*/ 0 w 21827"/>
                <a:gd name="T3" fmla="*/ 1 h 21806"/>
                <a:gd name="T4" fmla="*/ 0 w 21827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27"/>
                <a:gd name="T10" fmla="*/ 0 h 21806"/>
                <a:gd name="T11" fmla="*/ 21827 w 21827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7" h="21806" fill="none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</a:path>
                <a:path w="21827" h="21806" stroke="0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  <a:lnTo>
                    <a:pt x="227" y="20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7" name="Line 67"/>
            <p:cNvSpPr>
              <a:spLocks noChangeShapeType="1"/>
            </p:cNvSpPr>
            <p:nvPr/>
          </p:nvSpPr>
          <p:spPr bwMode="auto">
            <a:xfrm>
              <a:off x="2968" y="1747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8" name="Line 68"/>
            <p:cNvSpPr>
              <a:spLocks noChangeShapeType="1"/>
            </p:cNvSpPr>
            <p:nvPr/>
          </p:nvSpPr>
          <p:spPr bwMode="auto">
            <a:xfrm>
              <a:off x="3384" y="1705"/>
              <a:ext cx="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9" name="Line 69"/>
            <p:cNvSpPr>
              <a:spLocks noChangeShapeType="1"/>
            </p:cNvSpPr>
            <p:nvPr/>
          </p:nvSpPr>
          <p:spPr bwMode="auto">
            <a:xfrm>
              <a:off x="2968" y="16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0" name="Line 70"/>
            <p:cNvSpPr>
              <a:spLocks noChangeShapeType="1"/>
            </p:cNvSpPr>
            <p:nvPr/>
          </p:nvSpPr>
          <p:spPr bwMode="auto">
            <a:xfrm>
              <a:off x="2552" y="1483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1" name="Line 71"/>
            <p:cNvSpPr>
              <a:spLocks noChangeShapeType="1"/>
            </p:cNvSpPr>
            <p:nvPr/>
          </p:nvSpPr>
          <p:spPr bwMode="auto">
            <a:xfrm flipV="1">
              <a:off x="2552" y="156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2" name="Line 72"/>
            <p:cNvSpPr>
              <a:spLocks noChangeShapeType="1"/>
            </p:cNvSpPr>
            <p:nvPr/>
          </p:nvSpPr>
          <p:spPr bwMode="auto">
            <a:xfrm>
              <a:off x="2556" y="1483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3" name="Line 73"/>
            <p:cNvSpPr>
              <a:spLocks noChangeShapeType="1"/>
            </p:cNvSpPr>
            <p:nvPr/>
          </p:nvSpPr>
          <p:spPr bwMode="auto">
            <a:xfrm>
              <a:off x="2469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4" name="Line 74"/>
            <p:cNvSpPr>
              <a:spLocks noChangeShapeType="1"/>
            </p:cNvSpPr>
            <p:nvPr/>
          </p:nvSpPr>
          <p:spPr bwMode="auto">
            <a:xfrm>
              <a:off x="2719" y="157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5" name="Line 75"/>
            <p:cNvSpPr>
              <a:spLocks noChangeShapeType="1"/>
            </p:cNvSpPr>
            <p:nvPr/>
          </p:nvSpPr>
          <p:spPr bwMode="auto">
            <a:xfrm>
              <a:off x="2802" y="1579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6" name="Line 76"/>
            <p:cNvSpPr>
              <a:spLocks noChangeShapeType="1"/>
            </p:cNvSpPr>
            <p:nvPr/>
          </p:nvSpPr>
          <p:spPr bwMode="auto">
            <a:xfrm>
              <a:off x="1346" y="134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7" name="Line 77"/>
            <p:cNvSpPr>
              <a:spLocks noChangeShapeType="1"/>
            </p:cNvSpPr>
            <p:nvPr/>
          </p:nvSpPr>
          <p:spPr bwMode="auto">
            <a:xfrm>
              <a:off x="1346" y="154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8" name="Line 78"/>
            <p:cNvSpPr>
              <a:spLocks noChangeShapeType="1"/>
            </p:cNvSpPr>
            <p:nvPr/>
          </p:nvSpPr>
          <p:spPr bwMode="auto">
            <a:xfrm>
              <a:off x="1350" y="134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9" name="Arc 79"/>
            <p:cNvSpPr>
              <a:spLocks/>
            </p:cNvSpPr>
            <p:nvPr/>
          </p:nvSpPr>
          <p:spPr bwMode="auto">
            <a:xfrm>
              <a:off x="1550" y="134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0" name="Arc 80"/>
            <p:cNvSpPr>
              <a:spLocks/>
            </p:cNvSpPr>
            <p:nvPr/>
          </p:nvSpPr>
          <p:spPr bwMode="auto">
            <a:xfrm>
              <a:off x="1550" y="143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1" name="Line 81"/>
            <p:cNvSpPr>
              <a:spLocks noChangeShapeType="1"/>
            </p:cNvSpPr>
            <p:nvPr/>
          </p:nvSpPr>
          <p:spPr bwMode="auto">
            <a:xfrm>
              <a:off x="1680" y="1440"/>
              <a:ext cx="8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2" name="Line 82"/>
            <p:cNvSpPr>
              <a:spLocks noChangeShapeType="1"/>
            </p:cNvSpPr>
            <p:nvPr/>
          </p:nvSpPr>
          <p:spPr bwMode="auto">
            <a:xfrm>
              <a:off x="1267" y="139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3" name="Line 83"/>
            <p:cNvSpPr>
              <a:spLocks noChangeShapeType="1"/>
            </p:cNvSpPr>
            <p:nvPr/>
          </p:nvSpPr>
          <p:spPr bwMode="auto">
            <a:xfrm>
              <a:off x="1267" y="147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4" name="Line 84"/>
            <p:cNvSpPr>
              <a:spLocks noChangeShapeType="1"/>
            </p:cNvSpPr>
            <p:nvPr/>
          </p:nvSpPr>
          <p:spPr bwMode="auto">
            <a:xfrm>
              <a:off x="1271" y="1471"/>
              <a:ext cx="0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5" name="Line 85"/>
            <p:cNvSpPr>
              <a:spLocks noChangeShapeType="1"/>
            </p:cNvSpPr>
            <p:nvPr/>
          </p:nvSpPr>
          <p:spPr bwMode="auto">
            <a:xfrm>
              <a:off x="1059" y="168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6" name="Line 86"/>
            <p:cNvSpPr>
              <a:spLocks noChangeShapeType="1"/>
            </p:cNvSpPr>
            <p:nvPr/>
          </p:nvSpPr>
          <p:spPr bwMode="auto">
            <a:xfrm>
              <a:off x="1770" y="245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7" name="Line 87"/>
            <p:cNvSpPr>
              <a:spLocks noChangeShapeType="1"/>
            </p:cNvSpPr>
            <p:nvPr/>
          </p:nvSpPr>
          <p:spPr bwMode="auto">
            <a:xfrm>
              <a:off x="1770" y="265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8" name="Line 88"/>
            <p:cNvSpPr>
              <a:spLocks noChangeShapeType="1"/>
            </p:cNvSpPr>
            <p:nvPr/>
          </p:nvSpPr>
          <p:spPr bwMode="auto">
            <a:xfrm>
              <a:off x="1774" y="245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9" name="Arc 89"/>
            <p:cNvSpPr>
              <a:spLocks/>
            </p:cNvSpPr>
            <p:nvPr/>
          </p:nvSpPr>
          <p:spPr bwMode="auto">
            <a:xfrm>
              <a:off x="1974" y="245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0" name="Arc 90"/>
            <p:cNvSpPr>
              <a:spLocks/>
            </p:cNvSpPr>
            <p:nvPr/>
          </p:nvSpPr>
          <p:spPr bwMode="auto">
            <a:xfrm>
              <a:off x="1974" y="2547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1" name="Line 91"/>
            <p:cNvSpPr>
              <a:spLocks noChangeShapeType="1"/>
            </p:cNvSpPr>
            <p:nvPr/>
          </p:nvSpPr>
          <p:spPr bwMode="auto">
            <a:xfrm>
              <a:off x="2095" y="255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2" name="Line 92"/>
            <p:cNvSpPr>
              <a:spLocks noChangeShapeType="1"/>
            </p:cNvSpPr>
            <p:nvPr/>
          </p:nvSpPr>
          <p:spPr bwMode="auto">
            <a:xfrm>
              <a:off x="1687" y="2597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3" name="Line 93"/>
            <p:cNvSpPr>
              <a:spLocks noChangeShapeType="1"/>
            </p:cNvSpPr>
            <p:nvPr/>
          </p:nvSpPr>
          <p:spPr bwMode="auto">
            <a:xfrm>
              <a:off x="1687" y="2513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4" name="Line 94"/>
            <p:cNvSpPr>
              <a:spLocks noChangeShapeType="1"/>
            </p:cNvSpPr>
            <p:nvPr/>
          </p:nvSpPr>
          <p:spPr bwMode="auto">
            <a:xfrm flipV="1">
              <a:off x="1304" y="2425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5" name="Line 95"/>
            <p:cNvSpPr>
              <a:spLocks noChangeShapeType="1"/>
            </p:cNvSpPr>
            <p:nvPr/>
          </p:nvSpPr>
          <p:spPr bwMode="auto">
            <a:xfrm>
              <a:off x="1300" y="234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6" name="Line 96"/>
            <p:cNvSpPr>
              <a:spLocks noChangeShapeType="1"/>
            </p:cNvSpPr>
            <p:nvPr/>
          </p:nvSpPr>
          <p:spPr bwMode="auto">
            <a:xfrm>
              <a:off x="1304" y="2341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7" name="Line 97"/>
            <p:cNvSpPr>
              <a:spLocks noChangeShapeType="1"/>
            </p:cNvSpPr>
            <p:nvPr/>
          </p:nvSpPr>
          <p:spPr bwMode="auto">
            <a:xfrm>
              <a:off x="1217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8" name="Line 98"/>
            <p:cNvSpPr>
              <a:spLocks noChangeShapeType="1"/>
            </p:cNvSpPr>
            <p:nvPr/>
          </p:nvSpPr>
          <p:spPr bwMode="auto">
            <a:xfrm>
              <a:off x="1463" y="2429"/>
              <a:ext cx="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9" name="Line 99"/>
            <p:cNvSpPr>
              <a:spLocks noChangeShapeType="1"/>
            </p:cNvSpPr>
            <p:nvPr/>
          </p:nvSpPr>
          <p:spPr bwMode="auto">
            <a:xfrm>
              <a:off x="1554" y="2429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0" name="Line 100"/>
            <p:cNvSpPr>
              <a:spLocks noChangeShapeType="1"/>
            </p:cNvSpPr>
            <p:nvPr/>
          </p:nvSpPr>
          <p:spPr bwMode="auto">
            <a:xfrm>
              <a:off x="714" y="116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" name="Line 101"/>
            <p:cNvSpPr>
              <a:spLocks noChangeShapeType="1"/>
            </p:cNvSpPr>
            <p:nvPr/>
          </p:nvSpPr>
          <p:spPr bwMode="auto">
            <a:xfrm>
              <a:off x="714" y="136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" name="Line 102"/>
            <p:cNvSpPr>
              <a:spLocks noChangeShapeType="1"/>
            </p:cNvSpPr>
            <p:nvPr/>
          </p:nvSpPr>
          <p:spPr bwMode="auto">
            <a:xfrm>
              <a:off x="718" y="115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" name="Arc 103"/>
            <p:cNvSpPr>
              <a:spLocks/>
            </p:cNvSpPr>
            <p:nvPr/>
          </p:nvSpPr>
          <p:spPr bwMode="auto">
            <a:xfrm>
              <a:off x="918" y="116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4" name="Arc 104"/>
            <p:cNvSpPr>
              <a:spLocks/>
            </p:cNvSpPr>
            <p:nvPr/>
          </p:nvSpPr>
          <p:spPr bwMode="auto">
            <a:xfrm>
              <a:off x="918" y="125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5" name="Line 105"/>
            <p:cNvSpPr>
              <a:spLocks noChangeShapeType="1"/>
            </p:cNvSpPr>
            <p:nvPr/>
          </p:nvSpPr>
          <p:spPr bwMode="auto">
            <a:xfrm>
              <a:off x="1047" y="1264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6" name="Line 106"/>
            <p:cNvSpPr>
              <a:spLocks noChangeShapeType="1"/>
            </p:cNvSpPr>
            <p:nvPr/>
          </p:nvSpPr>
          <p:spPr bwMode="auto">
            <a:xfrm flipH="1">
              <a:off x="668" y="120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7" name="Line 107"/>
            <p:cNvSpPr>
              <a:spLocks noChangeShapeType="1"/>
            </p:cNvSpPr>
            <p:nvPr/>
          </p:nvSpPr>
          <p:spPr bwMode="auto">
            <a:xfrm flipH="1">
              <a:off x="672" y="129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8" name="Line 108"/>
            <p:cNvSpPr>
              <a:spLocks noChangeShapeType="1"/>
            </p:cNvSpPr>
            <p:nvPr/>
          </p:nvSpPr>
          <p:spPr bwMode="auto">
            <a:xfrm>
              <a:off x="726" y="2328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9" name="Line 109"/>
            <p:cNvSpPr>
              <a:spLocks noChangeShapeType="1"/>
            </p:cNvSpPr>
            <p:nvPr/>
          </p:nvSpPr>
          <p:spPr bwMode="auto">
            <a:xfrm>
              <a:off x="726" y="253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0" name="Line 110"/>
            <p:cNvSpPr>
              <a:spLocks noChangeShapeType="1"/>
            </p:cNvSpPr>
            <p:nvPr/>
          </p:nvSpPr>
          <p:spPr bwMode="auto">
            <a:xfrm>
              <a:off x="730" y="2324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1" name="Arc 111"/>
            <p:cNvSpPr>
              <a:spLocks/>
            </p:cNvSpPr>
            <p:nvPr/>
          </p:nvSpPr>
          <p:spPr bwMode="auto">
            <a:xfrm>
              <a:off x="930" y="2325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2" name="Arc 112"/>
            <p:cNvSpPr>
              <a:spLocks/>
            </p:cNvSpPr>
            <p:nvPr/>
          </p:nvSpPr>
          <p:spPr bwMode="auto">
            <a:xfrm>
              <a:off x="930" y="2425"/>
              <a:ext cx="96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3" name="Line 113"/>
            <p:cNvSpPr>
              <a:spLocks noChangeShapeType="1"/>
            </p:cNvSpPr>
            <p:nvPr/>
          </p:nvSpPr>
          <p:spPr bwMode="auto">
            <a:xfrm>
              <a:off x="1055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4" name="Line 114"/>
            <p:cNvSpPr>
              <a:spLocks noChangeShapeType="1"/>
            </p:cNvSpPr>
            <p:nvPr/>
          </p:nvSpPr>
          <p:spPr bwMode="auto">
            <a:xfrm flipH="1">
              <a:off x="684" y="246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5" name="Line 115"/>
            <p:cNvSpPr>
              <a:spLocks noChangeShapeType="1"/>
            </p:cNvSpPr>
            <p:nvPr/>
          </p:nvSpPr>
          <p:spPr bwMode="auto">
            <a:xfrm flipH="1">
              <a:off x="684" y="235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6" name="Line 116"/>
            <p:cNvSpPr>
              <a:spLocks noChangeShapeType="1"/>
            </p:cNvSpPr>
            <p:nvPr/>
          </p:nvSpPr>
          <p:spPr bwMode="auto">
            <a:xfrm>
              <a:off x="809" y="2030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7" name="Line 117"/>
            <p:cNvSpPr>
              <a:spLocks noChangeShapeType="1"/>
            </p:cNvSpPr>
            <p:nvPr/>
          </p:nvSpPr>
          <p:spPr bwMode="auto">
            <a:xfrm flipV="1">
              <a:off x="809" y="2114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8" name="Line 118"/>
            <p:cNvSpPr>
              <a:spLocks noChangeShapeType="1"/>
            </p:cNvSpPr>
            <p:nvPr/>
          </p:nvSpPr>
          <p:spPr bwMode="auto">
            <a:xfrm>
              <a:off x="813" y="2030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9" name="Line 119"/>
            <p:cNvSpPr>
              <a:spLocks noChangeShapeType="1"/>
            </p:cNvSpPr>
            <p:nvPr/>
          </p:nvSpPr>
          <p:spPr bwMode="auto">
            <a:xfrm>
              <a:off x="972" y="2118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0" name="Line 120"/>
            <p:cNvSpPr>
              <a:spLocks noChangeShapeType="1"/>
            </p:cNvSpPr>
            <p:nvPr/>
          </p:nvSpPr>
          <p:spPr bwMode="auto">
            <a:xfrm flipH="1">
              <a:off x="688" y="2120"/>
              <a:ext cx="1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1" name="Line 121"/>
            <p:cNvSpPr>
              <a:spLocks noChangeShapeType="1"/>
            </p:cNvSpPr>
            <p:nvPr/>
          </p:nvSpPr>
          <p:spPr bwMode="auto">
            <a:xfrm>
              <a:off x="976" y="168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2" name="Line 122"/>
            <p:cNvSpPr>
              <a:spLocks noChangeShapeType="1"/>
            </p:cNvSpPr>
            <p:nvPr/>
          </p:nvSpPr>
          <p:spPr bwMode="auto">
            <a:xfrm>
              <a:off x="809" y="159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3" name="Line 123"/>
            <p:cNvSpPr>
              <a:spLocks noChangeShapeType="1"/>
            </p:cNvSpPr>
            <p:nvPr/>
          </p:nvSpPr>
          <p:spPr bwMode="auto">
            <a:xfrm flipV="1">
              <a:off x="809" y="1681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4" name="Line 124"/>
            <p:cNvSpPr>
              <a:spLocks noChangeShapeType="1"/>
            </p:cNvSpPr>
            <p:nvPr/>
          </p:nvSpPr>
          <p:spPr bwMode="auto">
            <a:xfrm>
              <a:off x="813" y="1597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5" name="Line 125"/>
            <p:cNvSpPr>
              <a:spLocks noChangeShapeType="1"/>
            </p:cNvSpPr>
            <p:nvPr/>
          </p:nvSpPr>
          <p:spPr bwMode="auto">
            <a:xfrm flipH="1">
              <a:off x="680" y="1684"/>
              <a:ext cx="1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6" name="Line 126"/>
            <p:cNvSpPr>
              <a:spLocks noChangeShapeType="1"/>
            </p:cNvSpPr>
            <p:nvPr/>
          </p:nvSpPr>
          <p:spPr bwMode="auto">
            <a:xfrm>
              <a:off x="4464" y="192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7" name="Oval 127"/>
            <p:cNvSpPr>
              <a:spLocks noChangeArrowheads="1"/>
            </p:cNvSpPr>
            <p:nvPr/>
          </p:nvSpPr>
          <p:spPr bwMode="auto">
            <a:xfrm>
              <a:off x="1016" y="123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8" name="Oval 128"/>
            <p:cNvSpPr>
              <a:spLocks noChangeArrowheads="1"/>
            </p:cNvSpPr>
            <p:nvPr/>
          </p:nvSpPr>
          <p:spPr bwMode="auto">
            <a:xfrm>
              <a:off x="947" y="165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9" name="Oval 129"/>
            <p:cNvSpPr>
              <a:spLocks noChangeArrowheads="1"/>
            </p:cNvSpPr>
            <p:nvPr/>
          </p:nvSpPr>
          <p:spPr bwMode="auto">
            <a:xfrm>
              <a:off x="946" y="208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0" name="Oval 130"/>
            <p:cNvSpPr>
              <a:spLocks noChangeArrowheads="1"/>
            </p:cNvSpPr>
            <p:nvPr/>
          </p:nvSpPr>
          <p:spPr bwMode="auto">
            <a:xfrm>
              <a:off x="1020" y="239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1" name="Oval 131"/>
            <p:cNvSpPr>
              <a:spLocks noChangeArrowheads="1"/>
            </p:cNvSpPr>
            <p:nvPr/>
          </p:nvSpPr>
          <p:spPr bwMode="auto">
            <a:xfrm>
              <a:off x="1641" y="1417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2" name="Oval 132"/>
            <p:cNvSpPr>
              <a:spLocks noChangeArrowheads="1"/>
            </p:cNvSpPr>
            <p:nvPr/>
          </p:nvSpPr>
          <p:spPr bwMode="auto">
            <a:xfrm>
              <a:off x="1437" y="239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3" name="Oval 133"/>
            <p:cNvSpPr>
              <a:spLocks noChangeArrowheads="1"/>
            </p:cNvSpPr>
            <p:nvPr/>
          </p:nvSpPr>
          <p:spPr bwMode="auto">
            <a:xfrm>
              <a:off x="2066" y="252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4" name="Oval 134"/>
            <p:cNvSpPr>
              <a:spLocks noChangeArrowheads="1"/>
            </p:cNvSpPr>
            <p:nvPr/>
          </p:nvSpPr>
          <p:spPr bwMode="auto">
            <a:xfrm>
              <a:off x="2275" y="154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5" name="Oval 135"/>
            <p:cNvSpPr>
              <a:spLocks noChangeArrowheads="1"/>
            </p:cNvSpPr>
            <p:nvPr/>
          </p:nvSpPr>
          <p:spPr bwMode="auto">
            <a:xfrm>
              <a:off x="2686" y="154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6" name="Oval 136"/>
            <p:cNvSpPr>
              <a:spLocks noChangeArrowheads="1"/>
            </p:cNvSpPr>
            <p:nvPr/>
          </p:nvSpPr>
          <p:spPr bwMode="auto">
            <a:xfrm>
              <a:off x="3352" y="167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7" name="Oval 137"/>
            <p:cNvSpPr>
              <a:spLocks noChangeArrowheads="1"/>
            </p:cNvSpPr>
            <p:nvPr/>
          </p:nvSpPr>
          <p:spPr bwMode="auto">
            <a:xfrm>
              <a:off x="3763" y="167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8" name="Oval 138"/>
            <p:cNvSpPr>
              <a:spLocks noChangeArrowheads="1"/>
            </p:cNvSpPr>
            <p:nvPr/>
          </p:nvSpPr>
          <p:spPr bwMode="auto">
            <a:xfrm>
              <a:off x="4422" y="1893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E526-E93B-304A-8C59-72E6193F223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Structure inherent in problem to exploit?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There are only N unique nodes to cover!</a:t>
            </a:r>
          </a:p>
        </p:txBody>
      </p:sp>
      <p:grpSp>
        <p:nvGrpSpPr>
          <p:cNvPr id="86022" name="Group 4"/>
          <p:cNvGrpSpPr>
            <a:grpSpLocks/>
          </p:cNvGrpSpPr>
          <p:nvPr/>
        </p:nvGrpSpPr>
        <p:grpSpPr bwMode="auto">
          <a:xfrm>
            <a:off x="1603375" y="3182938"/>
            <a:ext cx="6254750" cy="2940050"/>
            <a:chOff x="668" y="1124"/>
            <a:chExt cx="3940" cy="1852"/>
          </a:xfrm>
        </p:grpSpPr>
        <p:sp>
          <p:nvSpPr>
            <p:cNvPr id="86023" name="Arc 5"/>
            <p:cNvSpPr>
              <a:spLocks/>
            </p:cNvSpPr>
            <p:nvPr/>
          </p:nvSpPr>
          <p:spPr bwMode="auto">
            <a:xfrm>
              <a:off x="4377" y="167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4" name="Arc 6"/>
            <p:cNvSpPr>
              <a:spLocks/>
            </p:cNvSpPr>
            <p:nvPr/>
          </p:nvSpPr>
          <p:spPr bwMode="auto">
            <a:xfrm>
              <a:off x="4377" y="1760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5" name="Oval 7"/>
            <p:cNvSpPr>
              <a:spLocks noChangeArrowheads="1"/>
            </p:cNvSpPr>
            <p:nvPr/>
          </p:nvSpPr>
          <p:spPr bwMode="auto">
            <a:xfrm>
              <a:off x="4481" y="1755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6" name="Arc 8"/>
            <p:cNvSpPr>
              <a:spLocks/>
            </p:cNvSpPr>
            <p:nvPr/>
          </p:nvSpPr>
          <p:spPr bwMode="auto">
            <a:xfrm>
              <a:off x="3295" y="146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7" name="Arc 9"/>
            <p:cNvSpPr>
              <a:spLocks/>
            </p:cNvSpPr>
            <p:nvPr/>
          </p:nvSpPr>
          <p:spPr bwMode="auto">
            <a:xfrm>
              <a:off x="3295" y="154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Oval 10"/>
            <p:cNvSpPr>
              <a:spLocks noChangeArrowheads="1"/>
            </p:cNvSpPr>
            <p:nvPr/>
          </p:nvSpPr>
          <p:spPr bwMode="auto">
            <a:xfrm>
              <a:off x="3399" y="1545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9" name="Arc 11"/>
            <p:cNvSpPr>
              <a:spLocks/>
            </p:cNvSpPr>
            <p:nvPr/>
          </p:nvSpPr>
          <p:spPr bwMode="auto">
            <a:xfrm>
              <a:off x="2215" y="1335"/>
              <a:ext cx="88" cy="98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0 h 21600"/>
                <a:gd name="T4" fmla="*/ 0 w 218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  <a:lnTo>
                    <a:pt x="246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0" name="Arc 12"/>
            <p:cNvSpPr>
              <a:spLocks/>
            </p:cNvSpPr>
            <p:nvPr/>
          </p:nvSpPr>
          <p:spPr bwMode="auto">
            <a:xfrm>
              <a:off x="2214" y="1423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1" name="Oval 13"/>
            <p:cNvSpPr>
              <a:spLocks noChangeArrowheads="1"/>
            </p:cNvSpPr>
            <p:nvPr/>
          </p:nvSpPr>
          <p:spPr bwMode="auto">
            <a:xfrm>
              <a:off x="2318" y="1419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2" name="Arc 14"/>
            <p:cNvSpPr>
              <a:spLocks/>
            </p:cNvSpPr>
            <p:nvPr/>
          </p:nvSpPr>
          <p:spPr bwMode="auto">
            <a:xfrm>
              <a:off x="1590" y="120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3" name="Arc 15"/>
            <p:cNvSpPr>
              <a:spLocks/>
            </p:cNvSpPr>
            <p:nvPr/>
          </p:nvSpPr>
          <p:spPr bwMode="auto">
            <a:xfrm>
              <a:off x="1590" y="129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4" name="Arc 16"/>
            <p:cNvSpPr>
              <a:spLocks/>
            </p:cNvSpPr>
            <p:nvPr/>
          </p:nvSpPr>
          <p:spPr bwMode="auto">
            <a:xfrm>
              <a:off x="966" y="1128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5" name="Oval 17"/>
            <p:cNvSpPr>
              <a:spLocks noChangeArrowheads="1"/>
            </p:cNvSpPr>
            <p:nvPr/>
          </p:nvSpPr>
          <p:spPr bwMode="auto">
            <a:xfrm>
              <a:off x="1070" y="1124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6" name="Arc 18"/>
            <p:cNvSpPr>
              <a:spLocks/>
            </p:cNvSpPr>
            <p:nvPr/>
          </p:nvSpPr>
          <p:spPr bwMode="auto">
            <a:xfrm>
              <a:off x="966" y="217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7" name="Arc 19"/>
            <p:cNvSpPr>
              <a:spLocks/>
            </p:cNvSpPr>
            <p:nvPr/>
          </p:nvSpPr>
          <p:spPr bwMode="auto">
            <a:xfrm>
              <a:off x="966" y="2265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8" name="Oval 20"/>
            <p:cNvSpPr>
              <a:spLocks noChangeArrowheads="1"/>
            </p:cNvSpPr>
            <p:nvPr/>
          </p:nvSpPr>
          <p:spPr bwMode="auto">
            <a:xfrm>
              <a:off x="1070" y="2261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9" name="Arc 21"/>
            <p:cNvSpPr>
              <a:spLocks/>
            </p:cNvSpPr>
            <p:nvPr/>
          </p:nvSpPr>
          <p:spPr bwMode="auto">
            <a:xfrm>
              <a:off x="2006" y="2304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0" name="Arc 22"/>
            <p:cNvSpPr>
              <a:spLocks/>
            </p:cNvSpPr>
            <p:nvPr/>
          </p:nvSpPr>
          <p:spPr bwMode="auto">
            <a:xfrm>
              <a:off x="2006" y="2391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1" name="Oval 23"/>
            <p:cNvSpPr>
              <a:spLocks noChangeArrowheads="1"/>
            </p:cNvSpPr>
            <p:nvPr/>
          </p:nvSpPr>
          <p:spPr bwMode="auto">
            <a:xfrm>
              <a:off x="2110" y="2387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2" name="Line 24"/>
            <p:cNvSpPr>
              <a:spLocks noChangeShapeType="1"/>
            </p:cNvSpPr>
            <p:nvPr/>
          </p:nvSpPr>
          <p:spPr bwMode="auto">
            <a:xfrm>
              <a:off x="1891" y="1441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3" name="Line 25"/>
            <p:cNvSpPr>
              <a:spLocks noChangeShapeType="1"/>
            </p:cNvSpPr>
            <p:nvPr/>
          </p:nvSpPr>
          <p:spPr bwMode="auto">
            <a:xfrm>
              <a:off x="2972" y="157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4" name="Line 26"/>
            <p:cNvSpPr>
              <a:spLocks noChangeShapeType="1"/>
            </p:cNvSpPr>
            <p:nvPr/>
          </p:nvSpPr>
          <p:spPr bwMode="auto">
            <a:xfrm>
              <a:off x="1683" y="242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5" name="Line 27"/>
            <p:cNvSpPr>
              <a:spLocks noChangeShapeType="1"/>
            </p:cNvSpPr>
            <p:nvPr/>
          </p:nvSpPr>
          <p:spPr bwMode="auto">
            <a:xfrm>
              <a:off x="4054" y="1962"/>
              <a:ext cx="0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6" name="Line 28"/>
            <p:cNvSpPr>
              <a:spLocks noChangeShapeType="1"/>
            </p:cNvSpPr>
            <p:nvPr/>
          </p:nvSpPr>
          <p:spPr bwMode="auto">
            <a:xfrm>
              <a:off x="722" y="2976"/>
              <a:ext cx="3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7" name="Line 29"/>
            <p:cNvSpPr>
              <a:spLocks noChangeShapeType="1"/>
            </p:cNvSpPr>
            <p:nvPr/>
          </p:nvSpPr>
          <p:spPr bwMode="auto">
            <a:xfrm>
              <a:off x="2972" y="1743"/>
              <a:ext cx="0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8" name="Line 30"/>
            <p:cNvSpPr>
              <a:spLocks noChangeShapeType="1"/>
            </p:cNvSpPr>
            <p:nvPr/>
          </p:nvSpPr>
          <p:spPr bwMode="auto">
            <a:xfrm>
              <a:off x="2178" y="2555"/>
              <a:ext cx="7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9" name="Line 31"/>
            <p:cNvSpPr>
              <a:spLocks noChangeShapeType="1"/>
            </p:cNvSpPr>
            <p:nvPr/>
          </p:nvSpPr>
          <p:spPr bwMode="auto">
            <a:xfrm>
              <a:off x="3468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0" name="Line 32"/>
            <p:cNvSpPr>
              <a:spLocks noChangeShapeType="1"/>
            </p:cNvSpPr>
            <p:nvPr/>
          </p:nvSpPr>
          <p:spPr bwMode="auto">
            <a:xfrm>
              <a:off x="1891" y="1609"/>
              <a:ext cx="0" cy="5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1" name="Line 33"/>
            <p:cNvSpPr>
              <a:spLocks noChangeShapeType="1"/>
            </p:cNvSpPr>
            <p:nvPr/>
          </p:nvSpPr>
          <p:spPr bwMode="auto">
            <a:xfrm>
              <a:off x="1055" y="2118"/>
              <a:ext cx="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2" name="Line 34"/>
            <p:cNvSpPr>
              <a:spLocks noChangeShapeType="1"/>
            </p:cNvSpPr>
            <p:nvPr/>
          </p:nvSpPr>
          <p:spPr bwMode="auto">
            <a:xfrm>
              <a:off x="2386" y="1571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3" name="Line 35"/>
            <p:cNvSpPr>
              <a:spLocks noChangeShapeType="1"/>
            </p:cNvSpPr>
            <p:nvPr/>
          </p:nvSpPr>
          <p:spPr bwMode="auto">
            <a:xfrm>
              <a:off x="1970" y="147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4" name="Line 36"/>
            <p:cNvSpPr>
              <a:spLocks noChangeShapeType="1"/>
            </p:cNvSpPr>
            <p:nvPr/>
          </p:nvSpPr>
          <p:spPr bwMode="auto">
            <a:xfrm>
              <a:off x="1970" y="1672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5" name="Line 37"/>
            <p:cNvSpPr>
              <a:spLocks noChangeShapeType="1"/>
            </p:cNvSpPr>
            <p:nvPr/>
          </p:nvSpPr>
          <p:spPr bwMode="auto">
            <a:xfrm>
              <a:off x="1974" y="1466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6" name="Arc 38"/>
            <p:cNvSpPr>
              <a:spLocks/>
            </p:cNvSpPr>
            <p:nvPr/>
          </p:nvSpPr>
          <p:spPr bwMode="auto">
            <a:xfrm>
              <a:off x="2174" y="1467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7" name="Arc 39"/>
            <p:cNvSpPr>
              <a:spLocks/>
            </p:cNvSpPr>
            <p:nvPr/>
          </p:nvSpPr>
          <p:spPr bwMode="auto">
            <a:xfrm>
              <a:off x="2174" y="1563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8" name="Line 40"/>
            <p:cNvSpPr>
              <a:spLocks noChangeShapeType="1"/>
            </p:cNvSpPr>
            <p:nvPr/>
          </p:nvSpPr>
          <p:spPr bwMode="auto">
            <a:xfrm>
              <a:off x="1887" y="161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9" name="Line 41"/>
            <p:cNvSpPr>
              <a:spLocks noChangeShapeType="1"/>
            </p:cNvSpPr>
            <p:nvPr/>
          </p:nvSpPr>
          <p:spPr bwMode="auto">
            <a:xfrm>
              <a:off x="2303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0" name="Line 42"/>
            <p:cNvSpPr>
              <a:spLocks noChangeShapeType="1"/>
            </p:cNvSpPr>
            <p:nvPr/>
          </p:nvSpPr>
          <p:spPr bwMode="auto">
            <a:xfrm>
              <a:off x="1887" y="15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1" name="Line 43"/>
            <p:cNvSpPr>
              <a:spLocks noChangeShapeType="1"/>
            </p:cNvSpPr>
            <p:nvPr/>
          </p:nvSpPr>
          <p:spPr bwMode="auto">
            <a:xfrm>
              <a:off x="1762" y="1445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2" name="Line 44"/>
            <p:cNvSpPr>
              <a:spLocks noChangeShapeType="1"/>
            </p:cNvSpPr>
            <p:nvPr/>
          </p:nvSpPr>
          <p:spPr bwMode="auto">
            <a:xfrm>
              <a:off x="1271" y="1260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3" name="Line 45"/>
            <p:cNvSpPr>
              <a:spLocks noChangeShapeType="1"/>
            </p:cNvSpPr>
            <p:nvPr/>
          </p:nvSpPr>
          <p:spPr bwMode="auto">
            <a:xfrm>
              <a:off x="1130" y="1264"/>
              <a:ext cx="1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4" name="Line 46"/>
            <p:cNvSpPr>
              <a:spLocks noChangeShapeType="1"/>
            </p:cNvSpPr>
            <p:nvPr/>
          </p:nvSpPr>
          <p:spPr bwMode="auto">
            <a:xfrm>
              <a:off x="1138" y="242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5" name="Line 47"/>
            <p:cNvSpPr>
              <a:spLocks noChangeShapeType="1"/>
            </p:cNvSpPr>
            <p:nvPr/>
          </p:nvSpPr>
          <p:spPr bwMode="auto">
            <a:xfrm>
              <a:off x="722" y="2597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6" name="Line 48"/>
            <p:cNvSpPr>
              <a:spLocks noChangeShapeType="1"/>
            </p:cNvSpPr>
            <p:nvPr/>
          </p:nvSpPr>
          <p:spPr bwMode="auto">
            <a:xfrm>
              <a:off x="4133" y="182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7" name="Line 49"/>
            <p:cNvSpPr>
              <a:spLocks noChangeShapeType="1"/>
            </p:cNvSpPr>
            <p:nvPr/>
          </p:nvSpPr>
          <p:spPr bwMode="auto">
            <a:xfrm>
              <a:off x="4133" y="202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8" name="Line 50"/>
            <p:cNvSpPr>
              <a:spLocks noChangeShapeType="1"/>
            </p:cNvSpPr>
            <p:nvPr/>
          </p:nvSpPr>
          <p:spPr bwMode="auto">
            <a:xfrm>
              <a:off x="4137" y="181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9" name="Arc 51"/>
            <p:cNvSpPr>
              <a:spLocks/>
            </p:cNvSpPr>
            <p:nvPr/>
          </p:nvSpPr>
          <p:spPr bwMode="auto">
            <a:xfrm>
              <a:off x="4337" y="182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0" name="Arc 52"/>
            <p:cNvSpPr>
              <a:spLocks/>
            </p:cNvSpPr>
            <p:nvPr/>
          </p:nvSpPr>
          <p:spPr bwMode="auto">
            <a:xfrm>
              <a:off x="4337" y="1915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1" name="Line 53"/>
            <p:cNvSpPr>
              <a:spLocks noChangeShapeType="1"/>
            </p:cNvSpPr>
            <p:nvPr/>
          </p:nvSpPr>
          <p:spPr bwMode="auto">
            <a:xfrm>
              <a:off x="4050" y="196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2" name="Line 54"/>
            <p:cNvSpPr>
              <a:spLocks noChangeShapeType="1"/>
            </p:cNvSpPr>
            <p:nvPr/>
          </p:nvSpPr>
          <p:spPr bwMode="auto">
            <a:xfrm>
              <a:off x="4050" y="188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3" name="Line 55"/>
            <p:cNvSpPr>
              <a:spLocks noChangeShapeType="1"/>
            </p:cNvSpPr>
            <p:nvPr/>
          </p:nvSpPr>
          <p:spPr bwMode="auto">
            <a:xfrm>
              <a:off x="3634" y="162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4" name="Line 56"/>
            <p:cNvSpPr>
              <a:spLocks noChangeShapeType="1"/>
            </p:cNvSpPr>
            <p:nvPr/>
          </p:nvSpPr>
          <p:spPr bwMode="auto">
            <a:xfrm flipV="1">
              <a:off x="3634" y="1705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5" name="Line 57"/>
            <p:cNvSpPr>
              <a:spLocks noChangeShapeType="1"/>
            </p:cNvSpPr>
            <p:nvPr/>
          </p:nvSpPr>
          <p:spPr bwMode="auto">
            <a:xfrm>
              <a:off x="3638" y="1621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6" name="Line 58"/>
            <p:cNvSpPr>
              <a:spLocks noChangeShapeType="1"/>
            </p:cNvSpPr>
            <p:nvPr/>
          </p:nvSpPr>
          <p:spPr bwMode="auto">
            <a:xfrm>
              <a:off x="3551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7" name="Line 59"/>
            <p:cNvSpPr>
              <a:spLocks noChangeShapeType="1"/>
            </p:cNvSpPr>
            <p:nvPr/>
          </p:nvSpPr>
          <p:spPr bwMode="auto">
            <a:xfrm>
              <a:off x="3800" y="171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8" name="Line 60"/>
            <p:cNvSpPr>
              <a:spLocks noChangeShapeType="1"/>
            </p:cNvSpPr>
            <p:nvPr/>
          </p:nvSpPr>
          <p:spPr bwMode="auto">
            <a:xfrm>
              <a:off x="4054" y="1709"/>
              <a:ext cx="0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79" name="Line 61"/>
            <p:cNvSpPr>
              <a:spLocks noChangeShapeType="1"/>
            </p:cNvSpPr>
            <p:nvPr/>
          </p:nvSpPr>
          <p:spPr bwMode="auto">
            <a:xfrm>
              <a:off x="3884" y="1713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0" name="Line 62"/>
            <p:cNvSpPr>
              <a:spLocks noChangeShapeType="1"/>
            </p:cNvSpPr>
            <p:nvPr/>
          </p:nvSpPr>
          <p:spPr bwMode="auto">
            <a:xfrm>
              <a:off x="3052" y="160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1" name="Line 63"/>
            <p:cNvSpPr>
              <a:spLocks noChangeShapeType="1"/>
            </p:cNvSpPr>
            <p:nvPr/>
          </p:nvSpPr>
          <p:spPr bwMode="auto">
            <a:xfrm>
              <a:off x="3052" y="180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2" name="Line 64"/>
            <p:cNvSpPr>
              <a:spLocks noChangeShapeType="1"/>
            </p:cNvSpPr>
            <p:nvPr/>
          </p:nvSpPr>
          <p:spPr bwMode="auto">
            <a:xfrm>
              <a:off x="3056" y="160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3" name="Arc 65"/>
            <p:cNvSpPr>
              <a:spLocks/>
            </p:cNvSpPr>
            <p:nvPr/>
          </p:nvSpPr>
          <p:spPr bwMode="auto">
            <a:xfrm>
              <a:off x="3256" y="1601"/>
              <a:ext cx="96" cy="106"/>
            </a:xfrm>
            <a:custGeom>
              <a:avLst/>
              <a:gdLst>
                <a:gd name="T0" fmla="*/ 0 w 21824"/>
                <a:gd name="T1" fmla="*/ 0 h 21600"/>
                <a:gd name="T2" fmla="*/ 0 w 21824"/>
                <a:gd name="T3" fmla="*/ 1 h 21600"/>
                <a:gd name="T4" fmla="*/ 0 w 21824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4"/>
                <a:gd name="T10" fmla="*/ 0 h 21600"/>
                <a:gd name="T11" fmla="*/ 21824 w 21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4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</a:path>
                <a:path w="21824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4" name="Arc 66"/>
            <p:cNvSpPr>
              <a:spLocks/>
            </p:cNvSpPr>
            <p:nvPr/>
          </p:nvSpPr>
          <p:spPr bwMode="auto">
            <a:xfrm>
              <a:off x="3255" y="1697"/>
              <a:ext cx="97" cy="107"/>
            </a:xfrm>
            <a:custGeom>
              <a:avLst/>
              <a:gdLst>
                <a:gd name="T0" fmla="*/ 0 w 21827"/>
                <a:gd name="T1" fmla="*/ 0 h 21806"/>
                <a:gd name="T2" fmla="*/ 0 w 21827"/>
                <a:gd name="T3" fmla="*/ 1 h 21806"/>
                <a:gd name="T4" fmla="*/ 0 w 21827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27"/>
                <a:gd name="T10" fmla="*/ 0 h 21806"/>
                <a:gd name="T11" fmla="*/ 21827 w 21827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7" h="21806" fill="none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</a:path>
                <a:path w="21827" h="21806" stroke="0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  <a:lnTo>
                    <a:pt x="227" y="20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5" name="Line 67"/>
            <p:cNvSpPr>
              <a:spLocks noChangeShapeType="1"/>
            </p:cNvSpPr>
            <p:nvPr/>
          </p:nvSpPr>
          <p:spPr bwMode="auto">
            <a:xfrm>
              <a:off x="2968" y="1747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6" name="Line 68"/>
            <p:cNvSpPr>
              <a:spLocks noChangeShapeType="1"/>
            </p:cNvSpPr>
            <p:nvPr/>
          </p:nvSpPr>
          <p:spPr bwMode="auto">
            <a:xfrm>
              <a:off x="3384" y="1705"/>
              <a:ext cx="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7" name="Line 69"/>
            <p:cNvSpPr>
              <a:spLocks noChangeShapeType="1"/>
            </p:cNvSpPr>
            <p:nvPr/>
          </p:nvSpPr>
          <p:spPr bwMode="auto">
            <a:xfrm>
              <a:off x="2968" y="16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8" name="Line 70"/>
            <p:cNvSpPr>
              <a:spLocks noChangeShapeType="1"/>
            </p:cNvSpPr>
            <p:nvPr/>
          </p:nvSpPr>
          <p:spPr bwMode="auto">
            <a:xfrm>
              <a:off x="2552" y="1483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89" name="Line 71"/>
            <p:cNvSpPr>
              <a:spLocks noChangeShapeType="1"/>
            </p:cNvSpPr>
            <p:nvPr/>
          </p:nvSpPr>
          <p:spPr bwMode="auto">
            <a:xfrm flipV="1">
              <a:off x="2552" y="156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0" name="Line 72"/>
            <p:cNvSpPr>
              <a:spLocks noChangeShapeType="1"/>
            </p:cNvSpPr>
            <p:nvPr/>
          </p:nvSpPr>
          <p:spPr bwMode="auto">
            <a:xfrm>
              <a:off x="2556" y="1483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1" name="Line 73"/>
            <p:cNvSpPr>
              <a:spLocks noChangeShapeType="1"/>
            </p:cNvSpPr>
            <p:nvPr/>
          </p:nvSpPr>
          <p:spPr bwMode="auto">
            <a:xfrm>
              <a:off x="2469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2" name="Line 74"/>
            <p:cNvSpPr>
              <a:spLocks noChangeShapeType="1"/>
            </p:cNvSpPr>
            <p:nvPr/>
          </p:nvSpPr>
          <p:spPr bwMode="auto">
            <a:xfrm>
              <a:off x="2719" y="157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3" name="Line 75"/>
            <p:cNvSpPr>
              <a:spLocks noChangeShapeType="1"/>
            </p:cNvSpPr>
            <p:nvPr/>
          </p:nvSpPr>
          <p:spPr bwMode="auto">
            <a:xfrm>
              <a:off x="2802" y="1579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4" name="Line 76"/>
            <p:cNvSpPr>
              <a:spLocks noChangeShapeType="1"/>
            </p:cNvSpPr>
            <p:nvPr/>
          </p:nvSpPr>
          <p:spPr bwMode="auto">
            <a:xfrm>
              <a:off x="1346" y="134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5" name="Line 77"/>
            <p:cNvSpPr>
              <a:spLocks noChangeShapeType="1"/>
            </p:cNvSpPr>
            <p:nvPr/>
          </p:nvSpPr>
          <p:spPr bwMode="auto">
            <a:xfrm>
              <a:off x="1346" y="154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6" name="Line 78"/>
            <p:cNvSpPr>
              <a:spLocks noChangeShapeType="1"/>
            </p:cNvSpPr>
            <p:nvPr/>
          </p:nvSpPr>
          <p:spPr bwMode="auto">
            <a:xfrm>
              <a:off x="1350" y="134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7" name="Arc 79"/>
            <p:cNvSpPr>
              <a:spLocks/>
            </p:cNvSpPr>
            <p:nvPr/>
          </p:nvSpPr>
          <p:spPr bwMode="auto">
            <a:xfrm>
              <a:off x="1550" y="134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8" name="Arc 80"/>
            <p:cNvSpPr>
              <a:spLocks/>
            </p:cNvSpPr>
            <p:nvPr/>
          </p:nvSpPr>
          <p:spPr bwMode="auto">
            <a:xfrm>
              <a:off x="1550" y="143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9" name="Line 81"/>
            <p:cNvSpPr>
              <a:spLocks noChangeShapeType="1"/>
            </p:cNvSpPr>
            <p:nvPr/>
          </p:nvSpPr>
          <p:spPr bwMode="auto">
            <a:xfrm>
              <a:off x="1680" y="1440"/>
              <a:ext cx="8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0" name="Line 82"/>
            <p:cNvSpPr>
              <a:spLocks noChangeShapeType="1"/>
            </p:cNvSpPr>
            <p:nvPr/>
          </p:nvSpPr>
          <p:spPr bwMode="auto">
            <a:xfrm>
              <a:off x="1267" y="139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1" name="Line 83"/>
            <p:cNvSpPr>
              <a:spLocks noChangeShapeType="1"/>
            </p:cNvSpPr>
            <p:nvPr/>
          </p:nvSpPr>
          <p:spPr bwMode="auto">
            <a:xfrm>
              <a:off x="1267" y="147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2" name="Line 84"/>
            <p:cNvSpPr>
              <a:spLocks noChangeShapeType="1"/>
            </p:cNvSpPr>
            <p:nvPr/>
          </p:nvSpPr>
          <p:spPr bwMode="auto">
            <a:xfrm>
              <a:off x="1271" y="1471"/>
              <a:ext cx="0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3" name="Line 85"/>
            <p:cNvSpPr>
              <a:spLocks noChangeShapeType="1"/>
            </p:cNvSpPr>
            <p:nvPr/>
          </p:nvSpPr>
          <p:spPr bwMode="auto">
            <a:xfrm>
              <a:off x="1059" y="168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4" name="Line 86"/>
            <p:cNvSpPr>
              <a:spLocks noChangeShapeType="1"/>
            </p:cNvSpPr>
            <p:nvPr/>
          </p:nvSpPr>
          <p:spPr bwMode="auto">
            <a:xfrm>
              <a:off x="1770" y="245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5" name="Line 87"/>
            <p:cNvSpPr>
              <a:spLocks noChangeShapeType="1"/>
            </p:cNvSpPr>
            <p:nvPr/>
          </p:nvSpPr>
          <p:spPr bwMode="auto">
            <a:xfrm>
              <a:off x="1770" y="265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6" name="Line 88"/>
            <p:cNvSpPr>
              <a:spLocks noChangeShapeType="1"/>
            </p:cNvSpPr>
            <p:nvPr/>
          </p:nvSpPr>
          <p:spPr bwMode="auto">
            <a:xfrm>
              <a:off x="1774" y="245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7" name="Arc 89"/>
            <p:cNvSpPr>
              <a:spLocks/>
            </p:cNvSpPr>
            <p:nvPr/>
          </p:nvSpPr>
          <p:spPr bwMode="auto">
            <a:xfrm>
              <a:off x="1974" y="245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8" name="Arc 90"/>
            <p:cNvSpPr>
              <a:spLocks/>
            </p:cNvSpPr>
            <p:nvPr/>
          </p:nvSpPr>
          <p:spPr bwMode="auto">
            <a:xfrm>
              <a:off x="1974" y="2547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9" name="Line 91"/>
            <p:cNvSpPr>
              <a:spLocks noChangeShapeType="1"/>
            </p:cNvSpPr>
            <p:nvPr/>
          </p:nvSpPr>
          <p:spPr bwMode="auto">
            <a:xfrm>
              <a:off x="2095" y="255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0" name="Line 92"/>
            <p:cNvSpPr>
              <a:spLocks noChangeShapeType="1"/>
            </p:cNvSpPr>
            <p:nvPr/>
          </p:nvSpPr>
          <p:spPr bwMode="auto">
            <a:xfrm>
              <a:off x="1687" y="2597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1" name="Line 93"/>
            <p:cNvSpPr>
              <a:spLocks noChangeShapeType="1"/>
            </p:cNvSpPr>
            <p:nvPr/>
          </p:nvSpPr>
          <p:spPr bwMode="auto">
            <a:xfrm>
              <a:off x="1687" y="2513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2" name="Line 94"/>
            <p:cNvSpPr>
              <a:spLocks noChangeShapeType="1"/>
            </p:cNvSpPr>
            <p:nvPr/>
          </p:nvSpPr>
          <p:spPr bwMode="auto">
            <a:xfrm flipV="1">
              <a:off x="1304" y="2425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3" name="Line 95"/>
            <p:cNvSpPr>
              <a:spLocks noChangeShapeType="1"/>
            </p:cNvSpPr>
            <p:nvPr/>
          </p:nvSpPr>
          <p:spPr bwMode="auto">
            <a:xfrm>
              <a:off x="1300" y="234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4" name="Line 96"/>
            <p:cNvSpPr>
              <a:spLocks noChangeShapeType="1"/>
            </p:cNvSpPr>
            <p:nvPr/>
          </p:nvSpPr>
          <p:spPr bwMode="auto">
            <a:xfrm>
              <a:off x="1304" y="2341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5" name="Line 97"/>
            <p:cNvSpPr>
              <a:spLocks noChangeShapeType="1"/>
            </p:cNvSpPr>
            <p:nvPr/>
          </p:nvSpPr>
          <p:spPr bwMode="auto">
            <a:xfrm>
              <a:off x="1217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6" name="Line 98"/>
            <p:cNvSpPr>
              <a:spLocks noChangeShapeType="1"/>
            </p:cNvSpPr>
            <p:nvPr/>
          </p:nvSpPr>
          <p:spPr bwMode="auto">
            <a:xfrm>
              <a:off x="1463" y="2429"/>
              <a:ext cx="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7" name="Line 99"/>
            <p:cNvSpPr>
              <a:spLocks noChangeShapeType="1"/>
            </p:cNvSpPr>
            <p:nvPr/>
          </p:nvSpPr>
          <p:spPr bwMode="auto">
            <a:xfrm>
              <a:off x="1554" y="2429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8" name="Line 100"/>
            <p:cNvSpPr>
              <a:spLocks noChangeShapeType="1"/>
            </p:cNvSpPr>
            <p:nvPr/>
          </p:nvSpPr>
          <p:spPr bwMode="auto">
            <a:xfrm>
              <a:off x="714" y="116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19" name="Line 101"/>
            <p:cNvSpPr>
              <a:spLocks noChangeShapeType="1"/>
            </p:cNvSpPr>
            <p:nvPr/>
          </p:nvSpPr>
          <p:spPr bwMode="auto">
            <a:xfrm>
              <a:off x="714" y="136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0" name="Line 102"/>
            <p:cNvSpPr>
              <a:spLocks noChangeShapeType="1"/>
            </p:cNvSpPr>
            <p:nvPr/>
          </p:nvSpPr>
          <p:spPr bwMode="auto">
            <a:xfrm>
              <a:off x="718" y="115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1" name="Arc 103"/>
            <p:cNvSpPr>
              <a:spLocks/>
            </p:cNvSpPr>
            <p:nvPr/>
          </p:nvSpPr>
          <p:spPr bwMode="auto">
            <a:xfrm>
              <a:off x="918" y="116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2" name="Arc 104"/>
            <p:cNvSpPr>
              <a:spLocks/>
            </p:cNvSpPr>
            <p:nvPr/>
          </p:nvSpPr>
          <p:spPr bwMode="auto">
            <a:xfrm>
              <a:off x="918" y="125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3" name="Line 105"/>
            <p:cNvSpPr>
              <a:spLocks noChangeShapeType="1"/>
            </p:cNvSpPr>
            <p:nvPr/>
          </p:nvSpPr>
          <p:spPr bwMode="auto">
            <a:xfrm>
              <a:off x="1047" y="1264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4" name="Line 106"/>
            <p:cNvSpPr>
              <a:spLocks noChangeShapeType="1"/>
            </p:cNvSpPr>
            <p:nvPr/>
          </p:nvSpPr>
          <p:spPr bwMode="auto">
            <a:xfrm flipH="1">
              <a:off x="668" y="120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5" name="Line 107"/>
            <p:cNvSpPr>
              <a:spLocks noChangeShapeType="1"/>
            </p:cNvSpPr>
            <p:nvPr/>
          </p:nvSpPr>
          <p:spPr bwMode="auto">
            <a:xfrm flipH="1">
              <a:off x="672" y="129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6" name="Line 108"/>
            <p:cNvSpPr>
              <a:spLocks noChangeShapeType="1"/>
            </p:cNvSpPr>
            <p:nvPr/>
          </p:nvSpPr>
          <p:spPr bwMode="auto">
            <a:xfrm>
              <a:off x="726" y="2328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7" name="Line 109"/>
            <p:cNvSpPr>
              <a:spLocks noChangeShapeType="1"/>
            </p:cNvSpPr>
            <p:nvPr/>
          </p:nvSpPr>
          <p:spPr bwMode="auto">
            <a:xfrm>
              <a:off x="726" y="253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8" name="Line 110"/>
            <p:cNvSpPr>
              <a:spLocks noChangeShapeType="1"/>
            </p:cNvSpPr>
            <p:nvPr/>
          </p:nvSpPr>
          <p:spPr bwMode="auto">
            <a:xfrm>
              <a:off x="730" y="2324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29" name="Arc 111"/>
            <p:cNvSpPr>
              <a:spLocks/>
            </p:cNvSpPr>
            <p:nvPr/>
          </p:nvSpPr>
          <p:spPr bwMode="auto">
            <a:xfrm>
              <a:off x="930" y="2325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0" name="Arc 112"/>
            <p:cNvSpPr>
              <a:spLocks/>
            </p:cNvSpPr>
            <p:nvPr/>
          </p:nvSpPr>
          <p:spPr bwMode="auto">
            <a:xfrm>
              <a:off x="930" y="2425"/>
              <a:ext cx="96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1" name="Line 113"/>
            <p:cNvSpPr>
              <a:spLocks noChangeShapeType="1"/>
            </p:cNvSpPr>
            <p:nvPr/>
          </p:nvSpPr>
          <p:spPr bwMode="auto">
            <a:xfrm>
              <a:off x="1055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2" name="Line 114"/>
            <p:cNvSpPr>
              <a:spLocks noChangeShapeType="1"/>
            </p:cNvSpPr>
            <p:nvPr/>
          </p:nvSpPr>
          <p:spPr bwMode="auto">
            <a:xfrm flipH="1">
              <a:off x="684" y="246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3" name="Line 115"/>
            <p:cNvSpPr>
              <a:spLocks noChangeShapeType="1"/>
            </p:cNvSpPr>
            <p:nvPr/>
          </p:nvSpPr>
          <p:spPr bwMode="auto">
            <a:xfrm flipH="1">
              <a:off x="684" y="235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4" name="Line 116"/>
            <p:cNvSpPr>
              <a:spLocks noChangeShapeType="1"/>
            </p:cNvSpPr>
            <p:nvPr/>
          </p:nvSpPr>
          <p:spPr bwMode="auto">
            <a:xfrm>
              <a:off x="809" y="2030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5" name="Line 117"/>
            <p:cNvSpPr>
              <a:spLocks noChangeShapeType="1"/>
            </p:cNvSpPr>
            <p:nvPr/>
          </p:nvSpPr>
          <p:spPr bwMode="auto">
            <a:xfrm flipV="1">
              <a:off x="809" y="2114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6" name="Line 118"/>
            <p:cNvSpPr>
              <a:spLocks noChangeShapeType="1"/>
            </p:cNvSpPr>
            <p:nvPr/>
          </p:nvSpPr>
          <p:spPr bwMode="auto">
            <a:xfrm>
              <a:off x="813" y="2030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7" name="Line 119"/>
            <p:cNvSpPr>
              <a:spLocks noChangeShapeType="1"/>
            </p:cNvSpPr>
            <p:nvPr/>
          </p:nvSpPr>
          <p:spPr bwMode="auto">
            <a:xfrm>
              <a:off x="972" y="2118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8" name="Line 120"/>
            <p:cNvSpPr>
              <a:spLocks noChangeShapeType="1"/>
            </p:cNvSpPr>
            <p:nvPr/>
          </p:nvSpPr>
          <p:spPr bwMode="auto">
            <a:xfrm flipH="1">
              <a:off x="688" y="2120"/>
              <a:ext cx="1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39" name="Line 121"/>
            <p:cNvSpPr>
              <a:spLocks noChangeShapeType="1"/>
            </p:cNvSpPr>
            <p:nvPr/>
          </p:nvSpPr>
          <p:spPr bwMode="auto">
            <a:xfrm>
              <a:off x="976" y="168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0" name="Line 122"/>
            <p:cNvSpPr>
              <a:spLocks noChangeShapeType="1"/>
            </p:cNvSpPr>
            <p:nvPr/>
          </p:nvSpPr>
          <p:spPr bwMode="auto">
            <a:xfrm>
              <a:off x="809" y="159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1" name="Line 123"/>
            <p:cNvSpPr>
              <a:spLocks noChangeShapeType="1"/>
            </p:cNvSpPr>
            <p:nvPr/>
          </p:nvSpPr>
          <p:spPr bwMode="auto">
            <a:xfrm flipV="1">
              <a:off x="809" y="1681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2" name="Line 124"/>
            <p:cNvSpPr>
              <a:spLocks noChangeShapeType="1"/>
            </p:cNvSpPr>
            <p:nvPr/>
          </p:nvSpPr>
          <p:spPr bwMode="auto">
            <a:xfrm>
              <a:off x="813" y="1597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3" name="Line 125"/>
            <p:cNvSpPr>
              <a:spLocks noChangeShapeType="1"/>
            </p:cNvSpPr>
            <p:nvPr/>
          </p:nvSpPr>
          <p:spPr bwMode="auto">
            <a:xfrm flipH="1">
              <a:off x="680" y="1684"/>
              <a:ext cx="1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4" name="Line 126"/>
            <p:cNvSpPr>
              <a:spLocks noChangeShapeType="1"/>
            </p:cNvSpPr>
            <p:nvPr/>
          </p:nvSpPr>
          <p:spPr bwMode="auto">
            <a:xfrm>
              <a:off x="4464" y="192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5" name="Oval 127"/>
            <p:cNvSpPr>
              <a:spLocks noChangeArrowheads="1"/>
            </p:cNvSpPr>
            <p:nvPr/>
          </p:nvSpPr>
          <p:spPr bwMode="auto">
            <a:xfrm>
              <a:off x="1016" y="123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6" name="Oval 128"/>
            <p:cNvSpPr>
              <a:spLocks noChangeArrowheads="1"/>
            </p:cNvSpPr>
            <p:nvPr/>
          </p:nvSpPr>
          <p:spPr bwMode="auto">
            <a:xfrm>
              <a:off x="947" y="165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7" name="Oval 129"/>
            <p:cNvSpPr>
              <a:spLocks noChangeArrowheads="1"/>
            </p:cNvSpPr>
            <p:nvPr/>
          </p:nvSpPr>
          <p:spPr bwMode="auto">
            <a:xfrm>
              <a:off x="946" y="208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8" name="Oval 130"/>
            <p:cNvSpPr>
              <a:spLocks noChangeArrowheads="1"/>
            </p:cNvSpPr>
            <p:nvPr/>
          </p:nvSpPr>
          <p:spPr bwMode="auto">
            <a:xfrm>
              <a:off x="1020" y="239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9" name="Oval 131"/>
            <p:cNvSpPr>
              <a:spLocks noChangeArrowheads="1"/>
            </p:cNvSpPr>
            <p:nvPr/>
          </p:nvSpPr>
          <p:spPr bwMode="auto">
            <a:xfrm>
              <a:off x="1641" y="1417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0" name="Oval 132"/>
            <p:cNvSpPr>
              <a:spLocks noChangeArrowheads="1"/>
            </p:cNvSpPr>
            <p:nvPr/>
          </p:nvSpPr>
          <p:spPr bwMode="auto">
            <a:xfrm>
              <a:off x="1437" y="239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1" name="Oval 133"/>
            <p:cNvSpPr>
              <a:spLocks noChangeArrowheads="1"/>
            </p:cNvSpPr>
            <p:nvPr/>
          </p:nvSpPr>
          <p:spPr bwMode="auto">
            <a:xfrm>
              <a:off x="2066" y="252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2" name="Oval 134"/>
            <p:cNvSpPr>
              <a:spLocks noChangeArrowheads="1"/>
            </p:cNvSpPr>
            <p:nvPr/>
          </p:nvSpPr>
          <p:spPr bwMode="auto">
            <a:xfrm>
              <a:off x="2275" y="154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3" name="Oval 135"/>
            <p:cNvSpPr>
              <a:spLocks noChangeArrowheads="1"/>
            </p:cNvSpPr>
            <p:nvPr/>
          </p:nvSpPr>
          <p:spPr bwMode="auto">
            <a:xfrm>
              <a:off x="2686" y="154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4" name="Oval 136"/>
            <p:cNvSpPr>
              <a:spLocks noChangeArrowheads="1"/>
            </p:cNvSpPr>
            <p:nvPr/>
          </p:nvSpPr>
          <p:spPr bwMode="auto">
            <a:xfrm>
              <a:off x="3352" y="167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5" name="Oval 137"/>
            <p:cNvSpPr>
              <a:spLocks noChangeArrowheads="1"/>
            </p:cNvSpPr>
            <p:nvPr/>
          </p:nvSpPr>
          <p:spPr bwMode="auto">
            <a:xfrm>
              <a:off x="3763" y="167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6" name="Oval 138"/>
            <p:cNvSpPr>
              <a:spLocks noChangeArrowheads="1"/>
            </p:cNvSpPr>
            <p:nvPr/>
          </p:nvSpPr>
          <p:spPr bwMode="auto">
            <a:xfrm>
              <a:off x="4422" y="1893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0BF47-A418-3A45-8884-8096EED5C08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Structure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ea typeface="ＭＳ Ｐゴシック" pitchFamily="-107" charset="-128"/>
                <a:cs typeface="ＭＳ Ｐゴシック" pitchFamily="-107" charset="-128"/>
              </a:rPr>
              <a:t>If 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subtree solutions do not depend on what happens outside of its subtree</a:t>
            </a:r>
          </a:p>
          <a:p>
            <a:pPr lvl="1"/>
            <a:r>
              <a:rPr lang="en-US" sz="2400"/>
              <a:t>separate tree</a:t>
            </a:r>
          </a:p>
          <a:p>
            <a:pPr lvl="1"/>
            <a:r>
              <a:rPr lang="en-US" sz="2400"/>
              <a:t>farther up tree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Should only have to look at N nodes.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Time(N) = N*P*T(match)</a:t>
            </a:r>
          </a:p>
          <a:p>
            <a:pPr lvl="1"/>
            <a:r>
              <a:rPr lang="en-US" sz="2400"/>
              <a:t>w/ P fixed/bounded </a:t>
            </a:r>
            <a:r>
              <a:rPr lang="en-US" sz="2400">
                <a:sym typeface="Wingdings" pitchFamily="-107" charset="2"/>
              </a:rPr>
              <a:t></a:t>
            </a:r>
            <a:r>
              <a:rPr lang="en-US" sz="2400"/>
              <a:t> linear in N</a:t>
            </a:r>
          </a:p>
          <a:p>
            <a:pPr lvl="1"/>
            <a:r>
              <a:rPr lang="en-US" sz="2400"/>
              <a:t>w/ cleverness work isn’t P*T(match) at every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CEBCE-396C-8F46-BA27-C93B0860E21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Idea Re-iterated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from inputs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3333CC"/>
                </a:solidFill>
                <a:ea typeface="ＭＳ Ｐゴシック" pitchFamily="-107" charset="-128"/>
                <a:cs typeface="ＭＳ Ｐゴシック" pitchFamily="-107" charset="-128"/>
              </a:rPr>
              <a:t>Optimal solution to subproblem is contained in optimal, global solution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Find optimal cover for each node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Optimal cover:</a:t>
            </a:r>
          </a:p>
          <a:p>
            <a:pPr lvl="1">
              <a:lnSpc>
                <a:spcPct val="90000"/>
              </a:lnSpc>
            </a:pPr>
            <a:r>
              <a:rPr lang="en-US"/>
              <a:t>examine all gates at this node</a:t>
            </a:r>
          </a:p>
          <a:p>
            <a:pPr lvl="1">
              <a:lnSpc>
                <a:spcPct val="90000"/>
              </a:lnSpc>
            </a:pPr>
            <a:r>
              <a:rPr lang="en-US"/>
              <a:t>look at cost of gate and its inputs</a:t>
            </a:r>
          </a:p>
          <a:p>
            <a:pPr lvl="1">
              <a:lnSpc>
                <a:spcPct val="90000"/>
              </a:lnSpc>
            </a:pPr>
            <a:r>
              <a:rPr lang="en-US"/>
              <a:t>pick least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DB0A6-17FD-BD42-A036-0EF47A1CBAD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Input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netlist (logical circuit) </a:t>
            </a:r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library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represent both in normal form:</a:t>
            </a:r>
          </a:p>
          <a:p>
            <a:pPr lvl="1"/>
            <a:r>
              <a:rPr lang="en-US"/>
              <a:t>nand gate</a:t>
            </a:r>
          </a:p>
          <a:p>
            <a:pPr lvl="1"/>
            <a:r>
              <a:rPr lang="en-US"/>
              <a:t>inverters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4D93-F753-FE46-AE65-18E1B7ACA1B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front-to-back</a:t>
            </a:r>
          </a:p>
        </p:txBody>
      </p:sp>
      <p:pic>
        <p:nvPicPr>
          <p:cNvPr id="92165" name="Picture 138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90827-E384-CF49-BE9F-B74E73B1745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94213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4214" name="Group 139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94310" name="Line 140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1" name="Line 141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2" name="Line 142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3" name="Line 143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4" name="Oval 144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215" name="Group 145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94302" name="Line 146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3" name="Line 147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4" name="Line 148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5" name="Arc 149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6" name="Arc 150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7" name="Line 151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8" name="Line 152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9" name="Oval 153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216" name="Group 154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94293" name="Line 155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4" name="Line 156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5" name="Line 157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6" name="Arc 158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7" name="Arc 159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8" name="Line 160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9" name="Line 161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0" name="Line 162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1" name="Oval 163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217" name="Group 164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94280" name="Line 165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1" name="Line 166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2" name="Line 167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3" name="Line 168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4" name="Line 169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5" name="Line 170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6" name="Line 171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7" name="Arc 172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8" name="Arc 173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9" name="Arc 174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0" name="Arc 175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1" name="Oval 176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2" name="Oval 177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218" name="Group 178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94260" name="Arc 179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1" name="Arc 180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2" name="Line 181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3" name="Line 182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4" name="Line 183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5" name="Arc 184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6" name="Arc 185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7" name="Arc 186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8" name="Arc 187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9" name="Arc 188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0" name="Arc 189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1" name="Arc 190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2" name="Arc 191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3" name="Arc 192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4" name="Arc 193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5" name="Oval 194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6" name="Line 195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7" name="Line 196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8" name="Line 197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9" name="Oval 198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219" name="Group 199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94228" name="Arc 200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9" name="Arc 201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0" name="Arc 202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1" name="Arc 203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2" name="Arc 204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Oval 205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4" name="Arc 206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Arc 207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Arc 208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7" name="Arc 209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8" name="Arc 210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Arc 211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Arc 212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4241" name="Group 213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94255" name="Line 214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6" name="Line 215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7" name="Line 216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8" name="Arc 217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9" name="Arc 218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42" name="Group 219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94250" name="Line 220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1" name="Line 221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2" name="Arc 222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3" name="Arc 223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54" name="Line 224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43" name="Group 225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94248" name="Line 226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49" name="Line 227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44" name="Group 228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94246" name="Line 229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47" name="Line 230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245" name="Oval 231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20" name="Text Box 232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94221" name="Text Box 233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94222" name="Text Box 234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94223" name="Text Box 235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4224" name="Text Box 236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94225" name="Text Box 237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4226" name="Text Box 238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94227" name="Picture 240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78B6E-D7DA-BB46-BEFD-F4746818FAD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96261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626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96366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7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8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9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70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26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96358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1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2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3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4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5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26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96349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0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1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2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3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4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5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6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7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26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96336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7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8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9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0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1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2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3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4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5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6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7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8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26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96316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17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18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19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0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1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2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3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4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5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6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7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8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9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0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1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2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3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4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5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26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96284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5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6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7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8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9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0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1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2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3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4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5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6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6297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96311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2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3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4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5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298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96306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7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8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9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0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299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96304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5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300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96302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3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301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268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96269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96270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96271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6272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96273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6274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96275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6" name="Rectangle 105"/>
          <p:cNvSpPr>
            <a:spLocks noChangeArrowheads="1"/>
          </p:cNvSpPr>
          <p:nvPr/>
        </p:nvSpPr>
        <p:spPr bwMode="auto">
          <a:xfrm>
            <a:off x="1066800" y="1143000"/>
            <a:ext cx="8382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96277" name="Text Box 106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6278" name="Rectangle 107"/>
          <p:cNvSpPr>
            <a:spLocks noChangeArrowheads="1"/>
          </p:cNvSpPr>
          <p:nvPr/>
        </p:nvSpPr>
        <p:spPr bwMode="auto">
          <a:xfrm>
            <a:off x="914400" y="1981200"/>
            <a:ext cx="8382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96279" name="Text Box 108"/>
          <p:cNvSpPr txBox="1">
            <a:spLocks noChangeArrowheads="1"/>
          </p:cNvSpPr>
          <p:nvPr/>
        </p:nvSpPr>
        <p:spPr bwMode="auto">
          <a:xfrm>
            <a:off x="19050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6280" name="Rectangle 109"/>
          <p:cNvSpPr>
            <a:spLocks noChangeArrowheads="1"/>
          </p:cNvSpPr>
          <p:nvPr/>
        </p:nvSpPr>
        <p:spPr bwMode="auto">
          <a:xfrm>
            <a:off x="914400" y="2819400"/>
            <a:ext cx="8382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2"/>
              </a:solidFill>
              <a:latin typeface="Times New Roman" pitchFamily="-107" charset="0"/>
            </a:endParaRPr>
          </a:p>
        </p:txBody>
      </p:sp>
      <p:sp>
        <p:nvSpPr>
          <p:cNvPr id="96281" name="Text Box 110"/>
          <p:cNvSpPr txBox="1">
            <a:spLocks noChangeArrowheads="1"/>
          </p:cNvSpPr>
          <p:nvPr/>
        </p:nvSpPr>
        <p:spPr bwMode="auto">
          <a:xfrm>
            <a:off x="17526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6282" name="Rectangle 111"/>
          <p:cNvSpPr>
            <a:spLocks noChangeArrowheads="1"/>
          </p:cNvSpPr>
          <p:nvPr/>
        </p:nvSpPr>
        <p:spPr bwMode="auto">
          <a:xfrm>
            <a:off x="1066800" y="3733800"/>
            <a:ext cx="8382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2"/>
              </a:solidFill>
              <a:latin typeface="Times New Roman" pitchFamily="-107" charset="0"/>
            </a:endParaRPr>
          </a:p>
        </p:txBody>
      </p:sp>
      <p:sp>
        <p:nvSpPr>
          <p:cNvPr id="96283" name="Text Box 112"/>
          <p:cNvSpPr txBox="1">
            <a:spLocks noChangeArrowheads="1"/>
          </p:cNvSpPr>
          <p:nvPr/>
        </p:nvSpPr>
        <p:spPr bwMode="auto">
          <a:xfrm>
            <a:off x="1905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E853-2B6A-C14F-9741-57730296F2B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9830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98411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2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3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4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5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311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98403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4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5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6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7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8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9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0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312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98394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5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6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7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8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9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0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1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2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313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98381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2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3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4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5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6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7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8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9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0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1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2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3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314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98361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2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3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4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5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6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7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8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9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0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1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2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3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4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5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6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7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8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9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0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315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98329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0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1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2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3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4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5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6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7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8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9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0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1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342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98356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7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8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9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0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343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98351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2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3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4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5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344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98349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0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345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98347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48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46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1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9831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9831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9831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832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9832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832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9832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4" name="Text Box 106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8325" name="Text Box 108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8326" name="Text Box 110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8327" name="Text Box 112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8328" name="Line 116"/>
          <p:cNvSpPr>
            <a:spLocks noChangeShapeType="1"/>
          </p:cNvSpPr>
          <p:nvPr/>
        </p:nvSpPr>
        <p:spPr bwMode="auto">
          <a:xfrm flipH="1" flipV="1">
            <a:off x="3124200" y="1752600"/>
            <a:ext cx="381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E853-2B6A-C14F-9741-57730296F2B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9830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98411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2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3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4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5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98403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4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5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6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7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8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9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0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98394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5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6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7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8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9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0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1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2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98381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2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3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4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5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6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7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8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9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0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1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2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3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98361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2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3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4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5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6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7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8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9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0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1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2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3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4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5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6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7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8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9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0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98329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0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1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2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3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4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5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6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7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8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9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0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1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98356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7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8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9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0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98351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2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3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4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5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98349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0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98347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48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46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1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9831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9831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9831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832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9832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832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9832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4" name="Text Box 106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8325" name="Text Box 108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8326" name="Text Box 110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8327" name="Text Box 112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8328" name="Line 116"/>
          <p:cNvSpPr>
            <a:spLocks noChangeShapeType="1"/>
          </p:cNvSpPr>
          <p:nvPr/>
        </p:nvSpPr>
        <p:spPr bwMode="auto">
          <a:xfrm flipH="1" flipV="1">
            <a:off x="3124200" y="1752600"/>
            <a:ext cx="381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162800" y="838200"/>
            <a:ext cx="180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Consider all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 patterns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D3C9-2954-F941-8A5D-696548911C5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Elements of  a library - 1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93725" y="1465263"/>
            <a:ext cx="2163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INVERTER	2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596900" y="2187575"/>
            <a:ext cx="232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NAND2		3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593725" y="3084513"/>
            <a:ext cx="2163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NAND3		4</a:t>
            </a: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593725" y="3976688"/>
            <a:ext cx="215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NAND4		5</a:t>
            </a:r>
          </a:p>
        </p:txBody>
      </p:sp>
      <p:sp>
        <p:nvSpPr>
          <p:cNvPr id="22537" name="Arc 7"/>
          <p:cNvSpPr>
            <a:spLocks/>
          </p:cNvSpPr>
          <p:nvPr/>
        </p:nvSpPr>
        <p:spPr bwMode="auto">
          <a:xfrm>
            <a:off x="6967538" y="5586413"/>
            <a:ext cx="158750" cy="166687"/>
          </a:xfrm>
          <a:custGeom>
            <a:avLst/>
            <a:gdLst>
              <a:gd name="T0" fmla="*/ 0 w 21817"/>
              <a:gd name="T1" fmla="*/ 62 h 21600"/>
              <a:gd name="T2" fmla="*/ 1155134 w 21817"/>
              <a:gd name="T3" fmla="*/ 1286322 h 21600"/>
              <a:gd name="T4" fmla="*/ 11489 w 21817"/>
              <a:gd name="T5" fmla="*/ 1286322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</a:path>
              <a:path w="21817" h="21600" stroke="0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  <a:lnTo>
                  <a:pt x="21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rc 8"/>
          <p:cNvSpPr>
            <a:spLocks/>
          </p:cNvSpPr>
          <p:nvPr/>
        </p:nvSpPr>
        <p:spPr bwMode="auto">
          <a:xfrm>
            <a:off x="6967538" y="5737225"/>
            <a:ext cx="158750" cy="166688"/>
          </a:xfrm>
          <a:custGeom>
            <a:avLst/>
            <a:gdLst>
              <a:gd name="T0" fmla="*/ 1155134 w 21817"/>
              <a:gd name="T1" fmla="*/ 0 h 21600"/>
              <a:gd name="T2" fmla="*/ 0 w 21817"/>
              <a:gd name="T3" fmla="*/ 1286276 h 21600"/>
              <a:gd name="T4" fmla="*/ 11489 w 21817"/>
              <a:gd name="T5" fmla="*/ 0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</a:path>
              <a:path w="21817" h="21600" stroke="0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Oval 9"/>
          <p:cNvSpPr>
            <a:spLocks noChangeArrowheads="1"/>
          </p:cNvSpPr>
          <p:nvPr/>
        </p:nvSpPr>
        <p:spPr bwMode="auto">
          <a:xfrm>
            <a:off x="7151688" y="5729288"/>
            <a:ext cx="31750" cy="301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rc 10"/>
          <p:cNvSpPr>
            <a:spLocks/>
          </p:cNvSpPr>
          <p:nvPr/>
        </p:nvSpPr>
        <p:spPr bwMode="auto">
          <a:xfrm>
            <a:off x="5667375" y="5389563"/>
            <a:ext cx="158750" cy="166687"/>
          </a:xfrm>
          <a:custGeom>
            <a:avLst/>
            <a:gdLst>
              <a:gd name="T0" fmla="*/ 0 w 21817"/>
              <a:gd name="T1" fmla="*/ 62 h 21600"/>
              <a:gd name="T2" fmla="*/ 1155134 w 21817"/>
              <a:gd name="T3" fmla="*/ 1286322 h 21600"/>
              <a:gd name="T4" fmla="*/ 11489 w 21817"/>
              <a:gd name="T5" fmla="*/ 1286322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</a:path>
              <a:path w="21817" h="21600" stroke="0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  <a:lnTo>
                  <a:pt x="21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Arc 11"/>
          <p:cNvSpPr>
            <a:spLocks/>
          </p:cNvSpPr>
          <p:nvPr/>
        </p:nvSpPr>
        <p:spPr bwMode="auto">
          <a:xfrm>
            <a:off x="5665788" y="5538788"/>
            <a:ext cx="160337" cy="168275"/>
          </a:xfrm>
          <a:custGeom>
            <a:avLst/>
            <a:gdLst>
              <a:gd name="T0" fmla="*/ 1178240 w 21818"/>
              <a:gd name="T1" fmla="*/ 0 h 21808"/>
              <a:gd name="T2" fmla="*/ 0 w 21818"/>
              <a:gd name="T3" fmla="*/ 1298383 h 21808"/>
              <a:gd name="T4" fmla="*/ 11773 w 21818"/>
              <a:gd name="T5" fmla="*/ 12385 h 21808"/>
              <a:gd name="T6" fmla="*/ 0 60000 65536"/>
              <a:gd name="T7" fmla="*/ 0 60000 65536"/>
              <a:gd name="T8" fmla="*/ 0 60000 65536"/>
              <a:gd name="T9" fmla="*/ 0 w 21818"/>
              <a:gd name="T10" fmla="*/ 0 h 21808"/>
              <a:gd name="T11" fmla="*/ 21818 w 21818"/>
              <a:gd name="T12" fmla="*/ 21808 h 218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8" h="21808" fill="none" extrusionOk="0">
                <a:moveTo>
                  <a:pt x="21816" y="0"/>
                </a:moveTo>
                <a:cubicBezTo>
                  <a:pt x="21817" y="69"/>
                  <a:pt x="21818" y="138"/>
                  <a:pt x="21818" y="208"/>
                </a:cubicBezTo>
                <a:cubicBezTo>
                  <a:pt x="21818" y="12137"/>
                  <a:pt x="12147" y="21808"/>
                  <a:pt x="218" y="21808"/>
                </a:cubicBezTo>
                <a:cubicBezTo>
                  <a:pt x="145" y="21807"/>
                  <a:pt x="72" y="21807"/>
                  <a:pt x="0" y="21806"/>
                </a:cubicBezTo>
              </a:path>
              <a:path w="21818" h="21808" stroke="0" extrusionOk="0">
                <a:moveTo>
                  <a:pt x="21816" y="0"/>
                </a:moveTo>
                <a:cubicBezTo>
                  <a:pt x="21817" y="69"/>
                  <a:pt x="21818" y="138"/>
                  <a:pt x="21818" y="208"/>
                </a:cubicBezTo>
                <a:cubicBezTo>
                  <a:pt x="21818" y="12137"/>
                  <a:pt x="12147" y="21808"/>
                  <a:pt x="218" y="21808"/>
                </a:cubicBezTo>
                <a:cubicBezTo>
                  <a:pt x="145" y="21807"/>
                  <a:pt x="72" y="21807"/>
                  <a:pt x="0" y="21806"/>
                </a:cubicBezTo>
                <a:lnTo>
                  <a:pt x="218" y="208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5853113" y="5530850"/>
            <a:ext cx="31750" cy="317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Arc 13"/>
          <p:cNvSpPr>
            <a:spLocks/>
          </p:cNvSpPr>
          <p:nvPr/>
        </p:nvSpPr>
        <p:spPr bwMode="auto">
          <a:xfrm>
            <a:off x="5667375" y="5965825"/>
            <a:ext cx="158750" cy="166688"/>
          </a:xfrm>
          <a:custGeom>
            <a:avLst/>
            <a:gdLst>
              <a:gd name="T0" fmla="*/ 0 w 21817"/>
              <a:gd name="T1" fmla="*/ 62 h 21600"/>
              <a:gd name="T2" fmla="*/ 1155134 w 21817"/>
              <a:gd name="T3" fmla="*/ 1286337 h 21600"/>
              <a:gd name="T4" fmla="*/ 11489 w 21817"/>
              <a:gd name="T5" fmla="*/ 1286337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</a:path>
              <a:path w="21817" h="21600" stroke="0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  <a:lnTo>
                  <a:pt x="21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Arc 14"/>
          <p:cNvSpPr>
            <a:spLocks/>
          </p:cNvSpPr>
          <p:nvPr/>
        </p:nvSpPr>
        <p:spPr bwMode="auto">
          <a:xfrm>
            <a:off x="5667375" y="6116638"/>
            <a:ext cx="158750" cy="166687"/>
          </a:xfrm>
          <a:custGeom>
            <a:avLst/>
            <a:gdLst>
              <a:gd name="T0" fmla="*/ 1155134 w 21817"/>
              <a:gd name="T1" fmla="*/ 0 h 21600"/>
              <a:gd name="T2" fmla="*/ 0 w 21817"/>
              <a:gd name="T3" fmla="*/ 1286260 h 21600"/>
              <a:gd name="T4" fmla="*/ 11489 w 21817"/>
              <a:gd name="T5" fmla="*/ 0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</a:path>
              <a:path w="21817" h="21600" stroke="0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Oval 15"/>
          <p:cNvSpPr>
            <a:spLocks noChangeArrowheads="1"/>
          </p:cNvSpPr>
          <p:nvPr/>
        </p:nvSpPr>
        <p:spPr bwMode="auto">
          <a:xfrm>
            <a:off x="5853113" y="6108700"/>
            <a:ext cx="31750" cy="301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5676900" y="54895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>
            <a:off x="5695950" y="5783263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5919788" y="5538788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>
            <a:off x="5919788" y="5884863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>
            <a:off x="5926138" y="5532438"/>
            <a:ext cx="0" cy="347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Arc 21"/>
          <p:cNvSpPr>
            <a:spLocks/>
          </p:cNvSpPr>
          <p:nvPr/>
        </p:nvSpPr>
        <p:spPr bwMode="auto">
          <a:xfrm>
            <a:off x="6286500" y="5534025"/>
            <a:ext cx="174625" cy="180975"/>
          </a:xfrm>
          <a:custGeom>
            <a:avLst/>
            <a:gdLst>
              <a:gd name="T0" fmla="*/ 0 w 21798"/>
              <a:gd name="T1" fmla="*/ 67 h 21600"/>
              <a:gd name="T2" fmla="*/ 1398931 w 21798"/>
              <a:gd name="T3" fmla="*/ 1516294 h 21600"/>
              <a:gd name="T4" fmla="*/ 12706 w 21798"/>
              <a:gd name="T5" fmla="*/ 1516294 h 21600"/>
              <a:gd name="T6" fmla="*/ 0 60000 65536"/>
              <a:gd name="T7" fmla="*/ 0 60000 65536"/>
              <a:gd name="T8" fmla="*/ 0 60000 65536"/>
              <a:gd name="T9" fmla="*/ 0 w 21798"/>
              <a:gd name="T10" fmla="*/ 0 h 21600"/>
              <a:gd name="T11" fmla="*/ 21798 w 217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8" h="21600" fill="none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</a:path>
              <a:path w="21798" h="21600" stroke="0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  <a:lnTo>
                  <a:pt x="19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Arc 22"/>
          <p:cNvSpPr>
            <a:spLocks/>
          </p:cNvSpPr>
          <p:nvPr/>
        </p:nvSpPr>
        <p:spPr bwMode="auto">
          <a:xfrm>
            <a:off x="6286500" y="5699125"/>
            <a:ext cx="173038" cy="180975"/>
          </a:xfrm>
          <a:custGeom>
            <a:avLst/>
            <a:gdLst>
              <a:gd name="T0" fmla="*/ 1386211 w 21600"/>
              <a:gd name="T1" fmla="*/ 0 h 21600"/>
              <a:gd name="T2" fmla="*/ 0 w 21600"/>
              <a:gd name="T3" fmla="*/ 151629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3" name="Line 23"/>
          <p:cNvSpPr>
            <a:spLocks noChangeShapeType="1"/>
          </p:cNvSpPr>
          <p:nvPr/>
        </p:nvSpPr>
        <p:spPr bwMode="auto">
          <a:xfrm>
            <a:off x="4240213" y="5316538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Line 24"/>
          <p:cNvSpPr>
            <a:spLocks noChangeShapeType="1"/>
          </p:cNvSpPr>
          <p:nvPr/>
        </p:nvSpPr>
        <p:spPr bwMode="auto">
          <a:xfrm>
            <a:off x="4240213" y="5661025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Line 25"/>
          <p:cNvSpPr>
            <a:spLocks noChangeShapeType="1"/>
          </p:cNvSpPr>
          <p:nvPr/>
        </p:nvSpPr>
        <p:spPr bwMode="auto">
          <a:xfrm>
            <a:off x="4246563" y="5310188"/>
            <a:ext cx="0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Arc 26"/>
          <p:cNvSpPr>
            <a:spLocks/>
          </p:cNvSpPr>
          <p:nvPr/>
        </p:nvSpPr>
        <p:spPr bwMode="auto">
          <a:xfrm>
            <a:off x="4606925" y="5311775"/>
            <a:ext cx="174625" cy="180975"/>
          </a:xfrm>
          <a:custGeom>
            <a:avLst/>
            <a:gdLst>
              <a:gd name="T0" fmla="*/ 0 w 21798"/>
              <a:gd name="T1" fmla="*/ 67 h 21600"/>
              <a:gd name="T2" fmla="*/ 1398931 w 21798"/>
              <a:gd name="T3" fmla="*/ 1516294 h 21600"/>
              <a:gd name="T4" fmla="*/ 12706 w 21798"/>
              <a:gd name="T5" fmla="*/ 1516294 h 21600"/>
              <a:gd name="T6" fmla="*/ 0 60000 65536"/>
              <a:gd name="T7" fmla="*/ 0 60000 65536"/>
              <a:gd name="T8" fmla="*/ 0 60000 65536"/>
              <a:gd name="T9" fmla="*/ 0 w 21798"/>
              <a:gd name="T10" fmla="*/ 0 h 21600"/>
              <a:gd name="T11" fmla="*/ 21798 w 217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8" h="21600" fill="none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</a:path>
              <a:path w="21798" h="21600" stroke="0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  <a:lnTo>
                  <a:pt x="19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7" name="Arc 27"/>
          <p:cNvSpPr>
            <a:spLocks/>
          </p:cNvSpPr>
          <p:nvPr/>
        </p:nvSpPr>
        <p:spPr bwMode="auto">
          <a:xfrm>
            <a:off x="4616450" y="5483225"/>
            <a:ext cx="166688" cy="177800"/>
          </a:xfrm>
          <a:custGeom>
            <a:avLst/>
            <a:gdLst>
              <a:gd name="T0" fmla="*/ 1286337 w 21600"/>
              <a:gd name="T1" fmla="*/ 0 h 21600"/>
              <a:gd name="T2" fmla="*/ 0 w 21600"/>
              <a:gd name="T3" fmla="*/ 146355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Line 28"/>
          <p:cNvSpPr>
            <a:spLocks noChangeShapeType="1"/>
          </p:cNvSpPr>
          <p:nvPr/>
        </p:nvSpPr>
        <p:spPr bwMode="auto">
          <a:xfrm>
            <a:off x="4233863" y="5899150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Line 29"/>
          <p:cNvSpPr>
            <a:spLocks noChangeShapeType="1"/>
          </p:cNvSpPr>
          <p:nvPr/>
        </p:nvSpPr>
        <p:spPr bwMode="auto">
          <a:xfrm>
            <a:off x="4233863" y="6245225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Line 30"/>
          <p:cNvSpPr>
            <a:spLocks noChangeShapeType="1"/>
          </p:cNvSpPr>
          <p:nvPr/>
        </p:nvSpPr>
        <p:spPr bwMode="auto">
          <a:xfrm>
            <a:off x="4240213" y="5892800"/>
            <a:ext cx="0" cy="347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1" name="Arc 31"/>
          <p:cNvSpPr>
            <a:spLocks/>
          </p:cNvSpPr>
          <p:nvPr/>
        </p:nvSpPr>
        <p:spPr bwMode="auto">
          <a:xfrm>
            <a:off x="4619625" y="5894388"/>
            <a:ext cx="174625" cy="180975"/>
          </a:xfrm>
          <a:custGeom>
            <a:avLst/>
            <a:gdLst>
              <a:gd name="T0" fmla="*/ 0 w 21798"/>
              <a:gd name="T1" fmla="*/ 67 h 21600"/>
              <a:gd name="T2" fmla="*/ 1398931 w 21798"/>
              <a:gd name="T3" fmla="*/ 1516294 h 21600"/>
              <a:gd name="T4" fmla="*/ 12706 w 21798"/>
              <a:gd name="T5" fmla="*/ 1516294 h 21600"/>
              <a:gd name="T6" fmla="*/ 0 60000 65536"/>
              <a:gd name="T7" fmla="*/ 0 60000 65536"/>
              <a:gd name="T8" fmla="*/ 0 60000 65536"/>
              <a:gd name="T9" fmla="*/ 0 w 21798"/>
              <a:gd name="T10" fmla="*/ 0 h 21600"/>
              <a:gd name="T11" fmla="*/ 21798 w 217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8" h="21600" fill="none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</a:path>
              <a:path w="21798" h="21600" stroke="0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  <a:lnTo>
                  <a:pt x="19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Arc 32"/>
          <p:cNvSpPr>
            <a:spLocks/>
          </p:cNvSpPr>
          <p:nvPr/>
        </p:nvSpPr>
        <p:spPr bwMode="auto">
          <a:xfrm>
            <a:off x="4618038" y="6059488"/>
            <a:ext cx="174625" cy="180975"/>
          </a:xfrm>
          <a:custGeom>
            <a:avLst/>
            <a:gdLst>
              <a:gd name="T0" fmla="*/ 1411754 w 21600"/>
              <a:gd name="T1" fmla="*/ 0 h 21600"/>
              <a:gd name="T2" fmla="*/ 0 w 21600"/>
              <a:gd name="T3" fmla="*/ 151629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3" name="Line 33"/>
          <p:cNvSpPr>
            <a:spLocks noChangeShapeType="1"/>
          </p:cNvSpPr>
          <p:nvPr/>
        </p:nvSpPr>
        <p:spPr bwMode="auto">
          <a:xfrm>
            <a:off x="5080000" y="5338763"/>
            <a:ext cx="238125" cy="158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4" name="Line 34"/>
          <p:cNvSpPr>
            <a:spLocks noChangeShapeType="1"/>
          </p:cNvSpPr>
          <p:nvPr/>
        </p:nvSpPr>
        <p:spPr bwMode="auto">
          <a:xfrm flipV="1">
            <a:off x="5080000" y="5483225"/>
            <a:ext cx="238125" cy="157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5" name="Line 35"/>
          <p:cNvSpPr>
            <a:spLocks noChangeShapeType="1"/>
          </p:cNvSpPr>
          <p:nvPr/>
        </p:nvSpPr>
        <p:spPr bwMode="auto">
          <a:xfrm>
            <a:off x="5086350" y="5338763"/>
            <a:ext cx="0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6" name="Line 36"/>
          <p:cNvSpPr>
            <a:spLocks noChangeShapeType="1"/>
          </p:cNvSpPr>
          <p:nvPr/>
        </p:nvSpPr>
        <p:spPr bwMode="auto">
          <a:xfrm>
            <a:off x="5073650" y="5921375"/>
            <a:ext cx="238125" cy="158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7" name="Line 37"/>
          <p:cNvSpPr>
            <a:spLocks noChangeShapeType="1"/>
          </p:cNvSpPr>
          <p:nvPr/>
        </p:nvSpPr>
        <p:spPr bwMode="auto">
          <a:xfrm flipV="1">
            <a:off x="5073650" y="6065838"/>
            <a:ext cx="238125" cy="157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8" name="Line 38"/>
          <p:cNvSpPr>
            <a:spLocks noChangeShapeType="1"/>
          </p:cNvSpPr>
          <p:nvPr/>
        </p:nvSpPr>
        <p:spPr bwMode="auto">
          <a:xfrm>
            <a:off x="5080000" y="5921375"/>
            <a:ext cx="0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9" name="Line 39"/>
          <p:cNvSpPr>
            <a:spLocks noChangeShapeType="1"/>
          </p:cNvSpPr>
          <p:nvPr/>
        </p:nvSpPr>
        <p:spPr bwMode="auto">
          <a:xfrm>
            <a:off x="5378450" y="5489575"/>
            <a:ext cx="150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0" name="Line 40"/>
          <p:cNvSpPr>
            <a:spLocks noChangeShapeType="1"/>
          </p:cNvSpPr>
          <p:nvPr/>
        </p:nvSpPr>
        <p:spPr bwMode="auto">
          <a:xfrm>
            <a:off x="5757863" y="56388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1" name="Line 41"/>
          <p:cNvSpPr>
            <a:spLocks noChangeShapeType="1"/>
          </p:cNvSpPr>
          <p:nvPr/>
        </p:nvSpPr>
        <p:spPr bwMode="auto">
          <a:xfrm>
            <a:off x="5676900" y="56388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2" name="Line 42"/>
          <p:cNvSpPr>
            <a:spLocks noChangeShapeType="1"/>
          </p:cNvSpPr>
          <p:nvPr/>
        </p:nvSpPr>
        <p:spPr bwMode="auto">
          <a:xfrm>
            <a:off x="5527675" y="5489575"/>
            <a:ext cx="15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3" name="Line 43"/>
          <p:cNvSpPr>
            <a:spLocks noChangeShapeType="1"/>
          </p:cNvSpPr>
          <p:nvPr/>
        </p:nvSpPr>
        <p:spPr bwMode="auto">
          <a:xfrm>
            <a:off x="5372100" y="6072188"/>
            <a:ext cx="1698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4" name="Line 44"/>
          <p:cNvSpPr>
            <a:spLocks noChangeShapeType="1"/>
          </p:cNvSpPr>
          <p:nvPr/>
        </p:nvSpPr>
        <p:spPr bwMode="auto">
          <a:xfrm>
            <a:off x="5770563" y="5783263"/>
            <a:ext cx="150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5" name="Line 45"/>
          <p:cNvSpPr>
            <a:spLocks noChangeShapeType="1"/>
          </p:cNvSpPr>
          <p:nvPr/>
        </p:nvSpPr>
        <p:spPr bwMode="auto">
          <a:xfrm>
            <a:off x="5695950" y="5776913"/>
            <a:ext cx="0" cy="29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6" name="Line 46"/>
          <p:cNvSpPr>
            <a:spLocks noChangeShapeType="1"/>
          </p:cNvSpPr>
          <p:nvPr/>
        </p:nvSpPr>
        <p:spPr bwMode="auto">
          <a:xfrm>
            <a:off x="5540375" y="6072188"/>
            <a:ext cx="15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7" name="Line 47"/>
          <p:cNvSpPr>
            <a:spLocks noChangeShapeType="1"/>
          </p:cNvSpPr>
          <p:nvPr/>
        </p:nvSpPr>
        <p:spPr bwMode="auto">
          <a:xfrm>
            <a:off x="4837113" y="5489575"/>
            <a:ext cx="150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8" name="Line 48"/>
          <p:cNvSpPr>
            <a:spLocks noChangeShapeType="1"/>
          </p:cNvSpPr>
          <p:nvPr/>
        </p:nvSpPr>
        <p:spPr bwMode="auto">
          <a:xfrm>
            <a:off x="4930775" y="5489575"/>
            <a:ext cx="150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9" name="Line 49"/>
          <p:cNvSpPr>
            <a:spLocks noChangeShapeType="1"/>
          </p:cNvSpPr>
          <p:nvPr/>
        </p:nvSpPr>
        <p:spPr bwMode="auto">
          <a:xfrm>
            <a:off x="4849813" y="6072188"/>
            <a:ext cx="150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0" name="Line 50"/>
          <p:cNvSpPr>
            <a:spLocks noChangeShapeType="1"/>
          </p:cNvSpPr>
          <p:nvPr/>
        </p:nvSpPr>
        <p:spPr bwMode="auto">
          <a:xfrm>
            <a:off x="4924425" y="6072188"/>
            <a:ext cx="150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1" name="Line 51"/>
          <p:cNvSpPr>
            <a:spLocks noChangeShapeType="1"/>
          </p:cNvSpPr>
          <p:nvPr/>
        </p:nvSpPr>
        <p:spPr bwMode="auto">
          <a:xfrm>
            <a:off x="4075113" y="55626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2" name="Line 52"/>
          <p:cNvSpPr>
            <a:spLocks noChangeShapeType="1"/>
          </p:cNvSpPr>
          <p:nvPr/>
        </p:nvSpPr>
        <p:spPr bwMode="auto">
          <a:xfrm>
            <a:off x="4081463" y="54102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3" name="Line 53"/>
          <p:cNvSpPr>
            <a:spLocks noChangeShapeType="1"/>
          </p:cNvSpPr>
          <p:nvPr/>
        </p:nvSpPr>
        <p:spPr bwMode="auto">
          <a:xfrm>
            <a:off x="4081463" y="60071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4" name="Line 54"/>
          <p:cNvSpPr>
            <a:spLocks noChangeShapeType="1"/>
          </p:cNvSpPr>
          <p:nvPr/>
        </p:nvSpPr>
        <p:spPr bwMode="auto">
          <a:xfrm>
            <a:off x="4075113" y="615315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5" name="Line 55"/>
          <p:cNvSpPr>
            <a:spLocks noChangeShapeType="1"/>
          </p:cNvSpPr>
          <p:nvPr/>
        </p:nvSpPr>
        <p:spPr bwMode="auto">
          <a:xfrm>
            <a:off x="4235450" y="1498600"/>
            <a:ext cx="284163" cy="200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6" name="Line 56"/>
          <p:cNvSpPr>
            <a:spLocks noChangeShapeType="1"/>
          </p:cNvSpPr>
          <p:nvPr/>
        </p:nvSpPr>
        <p:spPr bwMode="auto">
          <a:xfrm flipV="1">
            <a:off x="4235450" y="1679575"/>
            <a:ext cx="284163" cy="200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7" name="Line 57"/>
          <p:cNvSpPr>
            <a:spLocks noChangeShapeType="1"/>
          </p:cNvSpPr>
          <p:nvPr/>
        </p:nvSpPr>
        <p:spPr bwMode="auto">
          <a:xfrm>
            <a:off x="4241800" y="1504950"/>
            <a:ext cx="0" cy="363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8" name="Line 58"/>
          <p:cNvSpPr>
            <a:spLocks noChangeShapeType="1"/>
          </p:cNvSpPr>
          <p:nvPr/>
        </p:nvSpPr>
        <p:spPr bwMode="auto">
          <a:xfrm>
            <a:off x="4075113" y="169545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9" name="Line 59"/>
          <p:cNvSpPr>
            <a:spLocks noChangeShapeType="1"/>
          </p:cNvSpPr>
          <p:nvPr/>
        </p:nvSpPr>
        <p:spPr bwMode="auto">
          <a:xfrm>
            <a:off x="4246563" y="2192338"/>
            <a:ext cx="423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0" name="Line 60"/>
          <p:cNvSpPr>
            <a:spLocks noChangeShapeType="1"/>
          </p:cNvSpPr>
          <p:nvPr/>
        </p:nvSpPr>
        <p:spPr bwMode="auto">
          <a:xfrm>
            <a:off x="4240213" y="2603500"/>
            <a:ext cx="423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1" name="Line 61"/>
          <p:cNvSpPr>
            <a:spLocks noChangeShapeType="1"/>
          </p:cNvSpPr>
          <p:nvPr/>
        </p:nvSpPr>
        <p:spPr bwMode="auto">
          <a:xfrm>
            <a:off x="4241800" y="2184400"/>
            <a:ext cx="0" cy="4175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2" name="Arc 62"/>
          <p:cNvSpPr>
            <a:spLocks/>
          </p:cNvSpPr>
          <p:nvPr/>
        </p:nvSpPr>
        <p:spPr bwMode="auto">
          <a:xfrm>
            <a:off x="4668838" y="2185988"/>
            <a:ext cx="196850" cy="217487"/>
          </a:xfrm>
          <a:custGeom>
            <a:avLst/>
            <a:gdLst>
              <a:gd name="T0" fmla="*/ 0 w 21774"/>
              <a:gd name="T1" fmla="*/ 101 h 21600"/>
              <a:gd name="T2" fmla="*/ 1779642 w 21774"/>
              <a:gd name="T3" fmla="*/ 2173823 h 21600"/>
              <a:gd name="T4" fmla="*/ 14302 w 21774"/>
              <a:gd name="T5" fmla="*/ 2189842 h 21600"/>
              <a:gd name="T6" fmla="*/ 0 60000 65536"/>
              <a:gd name="T7" fmla="*/ 0 60000 65536"/>
              <a:gd name="T8" fmla="*/ 0 60000 65536"/>
              <a:gd name="T9" fmla="*/ 0 w 21774"/>
              <a:gd name="T10" fmla="*/ 0 h 21600"/>
              <a:gd name="T11" fmla="*/ 21774 w 217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4" h="21600" fill="none" extrusionOk="0">
                <a:moveTo>
                  <a:pt x="-1" y="0"/>
                </a:moveTo>
                <a:cubicBezTo>
                  <a:pt x="58" y="0"/>
                  <a:pt x="116" y="-1"/>
                  <a:pt x="175" y="-1"/>
                </a:cubicBezTo>
                <a:cubicBezTo>
                  <a:pt x="12042" y="-1"/>
                  <a:pt x="21687" y="9574"/>
                  <a:pt x="21774" y="21441"/>
                </a:cubicBezTo>
              </a:path>
              <a:path w="21774" h="21600" stroke="0" extrusionOk="0">
                <a:moveTo>
                  <a:pt x="-1" y="0"/>
                </a:moveTo>
                <a:cubicBezTo>
                  <a:pt x="58" y="0"/>
                  <a:pt x="116" y="-1"/>
                  <a:pt x="175" y="-1"/>
                </a:cubicBezTo>
                <a:cubicBezTo>
                  <a:pt x="12042" y="-1"/>
                  <a:pt x="21687" y="9574"/>
                  <a:pt x="21774" y="21441"/>
                </a:cubicBezTo>
                <a:lnTo>
                  <a:pt x="17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3" name="Arc 63"/>
          <p:cNvSpPr>
            <a:spLocks/>
          </p:cNvSpPr>
          <p:nvPr/>
        </p:nvSpPr>
        <p:spPr bwMode="auto">
          <a:xfrm>
            <a:off x="4668838" y="2400300"/>
            <a:ext cx="192087" cy="201613"/>
          </a:xfrm>
          <a:custGeom>
            <a:avLst/>
            <a:gdLst>
              <a:gd name="T0" fmla="*/ 1708214 w 21600"/>
              <a:gd name="T1" fmla="*/ 0 h 21600"/>
              <a:gd name="T2" fmla="*/ 0 w 21600"/>
              <a:gd name="T3" fmla="*/ 188184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075113" y="2311400"/>
            <a:ext cx="163512" cy="152400"/>
            <a:chOff x="2567" y="1456"/>
            <a:chExt cx="103" cy="96"/>
          </a:xfrm>
        </p:grpSpPr>
        <p:sp>
          <p:nvSpPr>
            <p:cNvPr id="22719" name="Line 65"/>
            <p:cNvSpPr>
              <a:spLocks noChangeShapeType="1"/>
            </p:cNvSpPr>
            <p:nvPr/>
          </p:nvSpPr>
          <p:spPr bwMode="auto">
            <a:xfrm>
              <a:off x="2567" y="1552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0" name="Line 66"/>
            <p:cNvSpPr>
              <a:spLocks noChangeShapeType="1"/>
            </p:cNvSpPr>
            <p:nvPr/>
          </p:nvSpPr>
          <p:spPr bwMode="auto">
            <a:xfrm>
              <a:off x="2567" y="145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881313" y="1498600"/>
            <a:ext cx="592137" cy="381000"/>
            <a:chOff x="1815" y="944"/>
            <a:chExt cx="373" cy="240"/>
          </a:xfrm>
        </p:grpSpPr>
        <p:sp>
          <p:nvSpPr>
            <p:cNvPr id="22714" name="Line 68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5" name="Line 69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6" name="Line 70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7" name="Line 71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8" name="Oval 72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2890838" y="2184400"/>
            <a:ext cx="811212" cy="406400"/>
            <a:chOff x="1821" y="1376"/>
            <a:chExt cx="511" cy="256"/>
          </a:xfrm>
        </p:grpSpPr>
        <p:sp>
          <p:nvSpPr>
            <p:cNvPr id="22706" name="Line 74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7" name="Line 75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8" name="Line 76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9" name="Arc 77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0" name="Arc 78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1" name="Line 79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2" name="Line 80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3" name="Oval 81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2881313" y="3060700"/>
            <a:ext cx="839787" cy="406400"/>
            <a:chOff x="1815" y="1928"/>
            <a:chExt cx="529" cy="256"/>
          </a:xfrm>
        </p:grpSpPr>
        <p:sp>
          <p:nvSpPr>
            <p:cNvPr id="22697" name="Line 83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8" name="Line 84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9" name="Line 85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0" name="Arc 86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1" name="Arc 87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2" name="Line 88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3" name="Line 89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4" name="Line 90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5" name="Oval 91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881313" y="3943350"/>
            <a:ext cx="784225" cy="419100"/>
            <a:chOff x="1815" y="2484"/>
            <a:chExt cx="494" cy="264"/>
          </a:xfrm>
        </p:grpSpPr>
        <p:sp>
          <p:nvSpPr>
            <p:cNvPr id="22684" name="Line 93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5" name="Line 94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6" name="Line 95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7" name="Line 96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8" name="Line 97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9" name="Line 98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0" name="Line 99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1" name="Arc 100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2" name="Arc 101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3" name="Arc 102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4" name="Arc 103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5" name="Oval 104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6" name="Oval 105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99" name="Oval 106"/>
          <p:cNvSpPr>
            <a:spLocks noChangeArrowheads="1"/>
          </p:cNvSpPr>
          <p:nvPr/>
        </p:nvSpPr>
        <p:spPr bwMode="auto">
          <a:xfrm>
            <a:off x="4527550" y="1641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0" name="Oval 107"/>
          <p:cNvSpPr>
            <a:spLocks noChangeArrowheads="1"/>
          </p:cNvSpPr>
          <p:nvPr/>
        </p:nvSpPr>
        <p:spPr bwMode="auto">
          <a:xfrm>
            <a:off x="4865688" y="23463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1" name="Line 108"/>
          <p:cNvSpPr>
            <a:spLocks noChangeShapeType="1"/>
          </p:cNvSpPr>
          <p:nvPr/>
        </p:nvSpPr>
        <p:spPr bwMode="auto">
          <a:xfrm>
            <a:off x="4210050" y="3070225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2" name="Line 109"/>
          <p:cNvSpPr>
            <a:spLocks noChangeShapeType="1"/>
          </p:cNvSpPr>
          <p:nvPr/>
        </p:nvSpPr>
        <p:spPr bwMode="auto">
          <a:xfrm>
            <a:off x="4216400" y="3462338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3" name="Line 110"/>
          <p:cNvSpPr>
            <a:spLocks noChangeShapeType="1"/>
          </p:cNvSpPr>
          <p:nvPr/>
        </p:nvSpPr>
        <p:spPr bwMode="auto">
          <a:xfrm>
            <a:off x="4210050" y="3060700"/>
            <a:ext cx="0" cy="401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4" name="Arc 111"/>
          <p:cNvSpPr>
            <a:spLocks/>
          </p:cNvSpPr>
          <p:nvPr/>
        </p:nvSpPr>
        <p:spPr bwMode="auto">
          <a:xfrm>
            <a:off x="4538663" y="3068638"/>
            <a:ext cx="155575" cy="209550"/>
          </a:xfrm>
          <a:custGeom>
            <a:avLst/>
            <a:gdLst>
              <a:gd name="T0" fmla="*/ 0 w 21821"/>
              <a:gd name="T1" fmla="*/ 97 h 21600"/>
              <a:gd name="T2" fmla="*/ 1109188 w 21821"/>
              <a:gd name="T3" fmla="*/ 2017491 h 21600"/>
              <a:gd name="T4" fmla="*/ 11286 w 21821"/>
              <a:gd name="T5" fmla="*/ 2032926 h 21600"/>
              <a:gd name="T6" fmla="*/ 0 60000 65536"/>
              <a:gd name="T7" fmla="*/ 0 60000 65536"/>
              <a:gd name="T8" fmla="*/ 0 60000 65536"/>
              <a:gd name="T9" fmla="*/ 0 w 21821"/>
              <a:gd name="T10" fmla="*/ 0 h 21600"/>
              <a:gd name="T11" fmla="*/ 21821 w 218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1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7" y="-1"/>
                  <a:pt x="21731" y="9570"/>
                  <a:pt x="21821" y="21435"/>
                </a:cubicBezTo>
              </a:path>
              <a:path w="21821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7" y="-1"/>
                  <a:pt x="21731" y="9570"/>
                  <a:pt x="21821" y="21435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5" name="Arc 112"/>
          <p:cNvSpPr>
            <a:spLocks/>
          </p:cNvSpPr>
          <p:nvPr/>
        </p:nvSpPr>
        <p:spPr bwMode="auto">
          <a:xfrm>
            <a:off x="4538663" y="3248025"/>
            <a:ext cx="153987" cy="209550"/>
          </a:xfrm>
          <a:custGeom>
            <a:avLst/>
            <a:gdLst>
              <a:gd name="T0" fmla="*/ 1097778 w 21600"/>
              <a:gd name="T1" fmla="*/ 0 h 21600"/>
              <a:gd name="T2" fmla="*/ 0 w 21600"/>
              <a:gd name="T3" fmla="*/ 203292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6" name="Line 113"/>
          <p:cNvSpPr>
            <a:spLocks noChangeShapeType="1"/>
          </p:cNvSpPr>
          <p:nvPr/>
        </p:nvSpPr>
        <p:spPr bwMode="auto">
          <a:xfrm>
            <a:off x="4075113" y="3178175"/>
            <a:ext cx="1349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7" name="Line 114"/>
          <p:cNvSpPr>
            <a:spLocks noChangeShapeType="1"/>
          </p:cNvSpPr>
          <p:nvPr/>
        </p:nvSpPr>
        <p:spPr bwMode="auto">
          <a:xfrm>
            <a:off x="4075113" y="3344863"/>
            <a:ext cx="1349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8" name="Line 115"/>
          <p:cNvSpPr>
            <a:spLocks noChangeShapeType="1"/>
          </p:cNvSpPr>
          <p:nvPr/>
        </p:nvSpPr>
        <p:spPr bwMode="auto">
          <a:xfrm>
            <a:off x="5003800" y="3122613"/>
            <a:ext cx="214313" cy="184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9" name="Line 116"/>
          <p:cNvSpPr>
            <a:spLocks noChangeShapeType="1"/>
          </p:cNvSpPr>
          <p:nvPr/>
        </p:nvSpPr>
        <p:spPr bwMode="auto">
          <a:xfrm flipV="1">
            <a:off x="5003800" y="3289300"/>
            <a:ext cx="214313" cy="185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0" name="Line 117"/>
          <p:cNvSpPr>
            <a:spLocks noChangeShapeType="1"/>
          </p:cNvSpPr>
          <p:nvPr/>
        </p:nvSpPr>
        <p:spPr bwMode="auto">
          <a:xfrm>
            <a:off x="5010150" y="3116263"/>
            <a:ext cx="0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1" name="Line 118"/>
          <p:cNvSpPr>
            <a:spLocks noChangeShapeType="1"/>
          </p:cNvSpPr>
          <p:nvPr/>
        </p:nvSpPr>
        <p:spPr bwMode="auto">
          <a:xfrm>
            <a:off x="4781550" y="3276600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2" name="Line 119"/>
          <p:cNvSpPr>
            <a:spLocks noChangeShapeType="1"/>
          </p:cNvSpPr>
          <p:nvPr/>
        </p:nvSpPr>
        <p:spPr bwMode="auto">
          <a:xfrm>
            <a:off x="5581650" y="3255963"/>
            <a:ext cx="33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3" name="Line 120"/>
          <p:cNvSpPr>
            <a:spLocks noChangeShapeType="1"/>
          </p:cNvSpPr>
          <p:nvPr/>
        </p:nvSpPr>
        <p:spPr bwMode="auto">
          <a:xfrm>
            <a:off x="5581650" y="3657600"/>
            <a:ext cx="33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4" name="Line 121"/>
          <p:cNvSpPr>
            <a:spLocks noChangeShapeType="1"/>
          </p:cNvSpPr>
          <p:nvPr/>
        </p:nvSpPr>
        <p:spPr bwMode="auto">
          <a:xfrm>
            <a:off x="5589588" y="3248025"/>
            <a:ext cx="0" cy="400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5" name="Arc 122"/>
          <p:cNvSpPr>
            <a:spLocks/>
          </p:cNvSpPr>
          <p:nvPr/>
        </p:nvSpPr>
        <p:spPr bwMode="auto">
          <a:xfrm>
            <a:off x="5910263" y="3249613"/>
            <a:ext cx="157162" cy="209550"/>
          </a:xfrm>
          <a:custGeom>
            <a:avLst/>
            <a:gdLst>
              <a:gd name="T0" fmla="*/ 0 w 21822"/>
              <a:gd name="T1" fmla="*/ 97 h 21600"/>
              <a:gd name="T2" fmla="*/ 1131880 w 21822"/>
              <a:gd name="T3" fmla="*/ 2032926 h 21600"/>
              <a:gd name="T4" fmla="*/ 11516 w 21822"/>
              <a:gd name="T5" fmla="*/ 2032926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</a:path>
              <a:path w="21822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6" name="Arc 123"/>
          <p:cNvSpPr>
            <a:spLocks/>
          </p:cNvSpPr>
          <p:nvPr/>
        </p:nvSpPr>
        <p:spPr bwMode="auto">
          <a:xfrm>
            <a:off x="5910263" y="3438525"/>
            <a:ext cx="157162" cy="211138"/>
          </a:xfrm>
          <a:custGeom>
            <a:avLst/>
            <a:gdLst>
              <a:gd name="T0" fmla="*/ 1131830 w 21822"/>
              <a:gd name="T1" fmla="*/ 0 h 21765"/>
              <a:gd name="T2" fmla="*/ 0 w 21822"/>
              <a:gd name="T3" fmla="*/ 2048111 h 21765"/>
              <a:gd name="T4" fmla="*/ 11516 w 21822"/>
              <a:gd name="T5" fmla="*/ 15531 h 21765"/>
              <a:gd name="T6" fmla="*/ 0 60000 65536"/>
              <a:gd name="T7" fmla="*/ 0 60000 65536"/>
              <a:gd name="T8" fmla="*/ 0 60000 65536"/>
              <a:gd name="T9" fmla="*/ 0 w 21822"/>
              <a:gd name="T10" fmla="*/ 0 h 21765"/>
              <a:gd name="T11" fmla="*/ 21822 w 21822"/>
              <a:gd name="T12" fmla="*/ 21765 h 21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765" fill="none" extrusionOk="0">
                <a:moveTo>
                  <a:pt x="21821" y="-1"/>
                </a:moveTo>
                <a:cubicBezTo>
                  <a:pt x="21821" y="54"/>
                  <a:pt x="21822" y="109"/>
                  <a:pt x="21822" y="165"/>
                </a:cubicBezTo>
                <a:cubicBezTo>
                  <a:pt x="21822" y="12094"/>
                  <a:pt x="12151" y="21765"/>
                  <a:pt x="222" y="21765"/>
                </a:cubicBezTo>
                <a:cubicBezTo>
                  <a:pt x="147" y="21764"/>
                  <a:pt x="73" y="21764"/>
                  <a:pt x="0" y="21763"/>
                </a:cubicBezTo>
              </a:path>
              <a:path w="21822" h="21765" stroke="0" extrusionOk="0">
                <a:moveTo>
                  <a:pt x="21821" y="-1"/>
                </a:moveTo>
                <a:cubicBezTo>
                  <a:pt x="21821" y="54"/>
                  <a:pt x="21822" y="109"/>
                  <a:pt x="21822" y="165"/>
                </a:cubicBezTo>
                <a:cubicBezTo>
                  <a:pt x="21822" y="12094"/>
                  <a:pt x="12151" y="21765"/>
                  <a:pt x="222" y="21765"/>
                </a:cubicBezTo>
                <a:cubicBezTo>
                  <a:pt x="147" y="21764"/>
                  <a:pt x="73" y="21764"/>
                  <a:pt x="0" y="21763"/>
                </a:cubicBezTo>
                <a:lnTo>
                  <a:pt x="222" y="16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7" name="Line 124"/>
          <p:cNvSpPr>
            <a:spLocks noChangeShapeType="1"/>
          </p:cNvSpPr>
          <p:nvPr/>
        </p:nvSpPr>
        <p:spPr bwMode="auto">
          <a:xfrm>
            <a:off x="5265738" y="32877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8" name="Line 125"/>
          <p:cNvSpPr>
            <a:spLocks noChangeShapeType="1"/>
          </p:cNvSpPr>
          <p:nvPr/>
        </p:nvSpPr>
        <p:spPr bwMode="auto">
          <a:xfrm>
            <a:off x="5441950" y="3289300"/>
            <a:ext cx="0" cy="84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9" name="Line 126"/>
          <p:cNvSpPr>
            <a:spLocks noChangeShapeType="1"/>
          </p:cNvSpPr>
          <p:nvPr/>
        </p:nvSpPr>
        <p:spPr bwMode="auto">
          <a:xfrm>
            <a:off x="5373688" y="3287713"/>
            <a:ext cx="68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0" name="Line 127"/>
          <p:cNvSpPr>
            <a:spLocks noChangeShapeType="1"/>
          </p:cNvSpPr>
          <p:nvPr/>
        </p:nvSpPr>
        <p:spPr bwMode="auto">
          <a:xfrm>
            <a:off x="5448300" y="35163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1" name="Line 128"/>
          <p:cNvSpPr>
            <a:spLocks noChangeShapeType="1"/>
          </p:cNvSpPr>
          <p:nvPr/>
        </p:nvSpPr>
        <p:spPr bwMode="auto">
          <a:xfrm>
            <a:off x="4086225" y="3516313"/>
            <a:ext cx="1362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2" name="Line 129"/>
          <p:cNvSpPr>
            <a:spLocks noChangeShapeType="1"/>
          </p:cNvSpPr>
          <p:nvPr/>
        </p:nvSpPr>
        <p:spPr bwMode="auto">
          <a:xfrm>
            <a:off x="5434013" y="33829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3" name="Oval 130"/>
          <p:cNvSpPr>
            <a:spLocks noChangeArrowheads="1"/>
          </p:cNvSpPr>
          <p:nvPr/>
        </p:nvSpPr>
        <p:spPr bwMode="auto">
          <a:xfrm>
            <a:off x="4681538" y="3236913"/>
            <a:ext cx="88900" cy="809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4" name="Oval 131"/>
          <p:cNvSpPr>
            <a:spLocks noChangeArrowheads="1"/>
          </p:cNvSpPr>
          <p:nvPr/>
        </p:nvSpPr>
        <p:spPr bwMode="auto">
          <a:xfrm>
            <a:off x="5222875" y="3246438"/>
            <a:ext cx="88900" cy="793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5" name="Oval 132"/>
          <p:cNvSpPr>
            <a:spLocks noChangeArrowheads="1"/>
          </p:cNvSpPr>
          <p:nvPr/>
        </p:nvSpPr>
        <p:spPr bwMode="auto">
          <a:xfrm>
            <a:off x="6056313" y="3403600"/>
            <a:ext cx="88900" cy="80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6" name="Arc 133"/>
          <p:cNvSpPr>
            <a:spLocks/>
          </p:cNvSpPr>
          <p:nvPr/>
        </p:nvSpPr>
        <p:spPr bwMode="auto">
          <a:xfrm>
            <a:off x="4394200" y="3944938"/>
            <a:ext cx="134938" cy="131762"/>
          </a:xfrm>
          <a:custGeom>
            <a:avLst/>
            <a:gdLst>
              <a:gd name="T0" fmla="*/ 0 w 21857"/>
              <a:gd name="T1" fmla="*/ 73 h 21600"/>
              <a:gd name="T2" fmla="*/ 833063 w 21857"/>
              <a:gd name="T3" fmla="*/ 803760 h 21600"/>
              <a:gd name="T4" fmla="*/ 9798 w 21857"/>
              <a:gd name="T5" fmla="*/ 803760 h 21600"/>
              <a:gd name="T6" fmla="*/ 0 60000 65536"/>
              <a:gd name="T7" fmla="*/ 0 60000 65536"/>
              <a:gd name="T8" fmla="*/ 0 60000 65536"/>
              <a:gd name="T9" fmla="*/ 0 w 21857"/>
              <a:gd name="T10" fmla="*/ 0 h 21600"/>
              <a:gd name="T11" fmla="*/ 21857 w 218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7" h="21600" fill="none" extrusionOk="0">
                <a:moveTo>
                  <a:pt x="-1" y="1"/>
                </a:moveTo>
                <a:cubicBezTo>
                  <a:pt x="85" y="0"/>
                  <a:pt x="171" y="-1"/>
                  <a:pt x="257" y="-1"/>
                </a:cubicBezTo>
                <a:cubicBezTo>
                  <a:pt x="12186" y="-1"/>
                  <a:pt x="21857" y="9670"/>
                  <a:pt x="21857" y="21600"/>
                </a:cubicBezTo>
              </a:path>
              <a:path w="21857" h="21600" stroke="0" extrusionOk="0">
                <a:moveTo>
                  <a:pt x="-1" y="1"/>
                </a:moveTo>
                <a:cubicBezTo>
                  <a:pt x="85" y="0"/>
                  <a:pt x="171" y="-1"/>
                  <a:pt x="257" y="-1"/>
                </a:cubicBezTo>
                <a:cubicBezTo>
                  <a:pt x="12186" y="-1"/>
                  <a:pt x="21857" y="9670"/>
                  <a:pt x="21857" y="21600"/>
                </a:cubicBezTo>
                <a:lnTo>
                  <a:pt x="25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7" name="Arc 134"/>
          <p:cNvSpPr>
            <a:spLocks/>
          </p:cNvSpPr>
          <p:nvPr/>
        </p:nvSpPr>
        <p:spPr bwMode="auto">
          <a:xfrm>
            <a:off x="4394200" y="4064000"/>
            <a:ext cx="133350" cy="131763"/>
          </a:xfrm>
          <a:custGeom>
            <a:avLst/>
            <a:gdLst>
              <a:gd name="T0" fmla="*/ 823251 w 21600"/>
              <a:gd name="T1" fmla="*/ 0 h 21600"/>
              <a:gd name="T2" fmla="*/ 0 w 21600"/>
              <a:gd name="T3" fmla="*/ 80377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8" name="Oval 135"/>
          <p:cNvSpPr>
            <a:spLocks noChangeArrowheads="1"/>
          </p:cNvSpPr>
          <p:nvPr/>
        </p:nvSpPr>
        <p:spPr bwMode="auto">
          <a:xfrm>
            <a:off x="4552950" y="4057650"/>
            <a:ext cx="25400" cy="25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9" name="Line 136"/>
          <p:cNvSpPr>
            <a:spLocks noChangeShapeType="1"/>
          </p:cNvSpPr>
          <p:nvPr/>
        </p:nvSpPr>
        <p:spPr bwMode="auto">
          <a:xfrm>
            <a:off x="4038600" y="4716463"/>
            <a:ext cx="2819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" name="Line 137"/>
          <p:cNvSpPr>
            <a:spLocks noChangeShapeType="1"/>
          </p:cNvSpPr>
          <p:nvPr/>
        </p:nvSpPr>
        <p:spPr bwMode="auto">
          <a:xfrm>
            <a:off x="4081463" y="4459288"/>
            <a:ext cx="1427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" name="Line 138"/>
          <p:cNvSpPr>
            <a:spLocks noChangeShapeType="1"/>
          </p:cNvSpPr>
          <p:nvPr/>
        </p:nvSpPr>
        <p:spPr bwMode="auto">
          <a:xfrm>
            <a:off x="4241800" y="4038600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" name="Line 139"/>
          <p:cNvSpPr>
            <a:spLocks noChangeShapeType="1"/>
          </p:cNvSpPr>
          <p:nvPr/>
        </p:nvSpPr>
        <p:spPr bwMode="auto">
          <a:xfrm>
            <a:off x="4241800" y="4411663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3" name="Line 140"/>
          <p:cNvSpPr>
            <a:spLocks noChangeShapeType="1"/>
          </p:cNvSpPr>
          <p:nvPr/>
        </p:nvSpPr>
        <p:spPr bwMode="auto">
          <a:xfrm>
            <a:off x="4248150" y="4033838"/>
            <a:ext cx="0" cy="376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4" name="Arc 141"/>
          <p:cNvSpPr>
            <a:spLocks/>
          </p:cNvSpPr>
          <p:nvPr/>
        </p:nvSpPr>
        <p:spPr bwMode="auto">
          <a:xfrm>
            <a:off x="4570413" y="4051300"/>
            <a:ext cx="141287" cy="180975"/>
          </a:xfrm>
          <a:custGeom>
            <a:avLst/>
            <a:gdLst>
              <a:gd name="T0" fmla="*/ 0 w 21842"/>
              <a:gd name="T1" fmla="*/ 67 h 21600"/>
              <a:gd name="T2" fmla="*/ 913928 w 21842"/>
              <a:gd name="T3" fmla="*/ 1502888 h 21600"/>
              <a:gd name="T4" fmla="*/ 10169 w 21842"/>
              <a:gd name="T5" fmla="*/ 1516294 h 21600"/>
              <a:gd name="T6" fmla="*/ 0 60000 65536"/>
              <a:gd name="T7" fmla="*/ 0 60000 65536"/>
              <a:gd name="T8" fmla="*/ 0 60000 65536"/>
              <a:gd name="T9" fmla="*/ 0 w 21842"/>
              <a:gd name="T10" fmla="*/ 0 h 21600"/>
              <a:gd name="T11" fmla="*/ 21842 w 218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2" h="21600" fill="none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097" y="-1"/>
                  <a:pt x="21737" y="9554"/>
                  <a:pt x="21842" y="21408"/>
                </a:cubicBezTo>
              </a:path>
              <a:path w="21842" h="21600" stroke="0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097" y="-1"/>
                  <a:pt x="21737" y="9554"/>
                  <a:pt x="21842" y="21408"/>
                </a:cubicBezTo>
                <a:lnTo>
                  <a:pt x="243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5" name="Arc 142"/>
          <p:cNvSpPr>
            <a:spLocks/>
          </p:cNvSpPr>
          <p:nvPr/>
        </p:nvSpPr>
        <p:spPr bwMode="auto">
          <a:xfrm>
            <a:off x="4570413" y="4035425"/>
            <a:ext cx="155575" cy="196850"/>
          </a:xfrm>
          <a:custGeom>
            <a:avLst/>
            <a:gdLst>
              <a:gd name="T0" fmla="*/ 0 w 21821"/>
              <a:gd name="T1" fmla="*/ 82 h 21600"/>
              <a:gd name="T2" fmla="*/ 1109188 w 21821"/>
              <a:gd name="T3" fmla="*/ 1779442 h 21600"/>
              <a:gd name="T4" fmla="*/ 11286 w 21821"/>
              <a:gd name="T5" fmla="*/ 1793978 h 21600"/>
              <a:gd name="T6" fmla="*/ 0 60000 65536"/>
              <a:gd name="T7" fmla="*/ 0 60000 65536"/>
              <a:gd name="T8" fmla="*/ 0 60000 65536"/>
              <a:gd name="T9" fmla="*/ 0 w 21821"/>
              <a:gd name="T10" fmla="*/ 0 h 21600"/>
              <a:gd name="T11" fmla="*/ 21821 w 218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1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3" y="-1"/>
                  <a:pt x="21725" y="9564"/>
                  <a:pt x="21821" y="21424"/>
                </a:cubicBezTo>
              </a:path>
              <a:path w="21821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3" y="-1"/>
                  <a:pt x="21725" y="9564"/>
                  <a:pt x="21821" y="21424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6" name="Arc 143"/>
          <p:cNvSpPr>
            <a:spLocks/>
          </p:cNvSpPr>
          <p:nvPr/>
        </p:nvSpPr>
        <p:spPr bwMode="auto">
          <a:xfrm>
            <a:off x="4568825" y="4213225"/>
            <a:ext cx="142875" cy="182563"/>
          </a:xfrm>
          <a:custGeom>
            <a:avLst/>
            <a:gdLst>
              <a:gd name="T0" fmla="*/ 934414 w 21845"/>
              <a:gd name="T1" fmla="*/ 0 h 21791"/>
              <a:gd name="T2" fmla="*/ 0 w 21845"/>
              <a:gd name="T3" fmla="*/ 1529429 h 21791"/>
              <a:gd name="T4" fmla="*/ 10478 w 21845"/>
              <a:gd name="T5" fmla="*/ 13405 h 21791"/>
              <a:gd name="T6" fmla="*/ 0 60000 65536"/>
              <a:gd name="T7" fmla="*/ 0 60000 65536"/>
              <a:gd name="T8" fmla="*/ 0 60000 65536"/>
              <a:gd name="T9" fmla="*/ 0 w 21845"/>
              <a:gd name="T10" fmla="*/ 0 h 21791"/>
              <a:gd name="T11" fmla="*/ 21845 w 21845"/>
              <a:gd name="T12" fmla="*/ 21791 h 21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5" h="21791" fill="none" extrusionOk="0">
                <a:moveTo>
                  <a:pt x="21844" y="-1"/>
                </a:moveTo>
                <a:cubicBezTo>
                  <a:pt x="21844" y="63"/>
                  <a:pt x="21845" y="127"/>
                  <a:pt x="21845" y="191"/>
                </a:cubicBezTo>
                <a:cubicBezTo>
                  <a:pt x="21845" y="12120"/>
                  <a:pt x="12174" y="21791"/>
                  <a:pt x="245" y="21791"/>
                </a:cubicBezTo>
                <a:cubicBezTo>
                  <a:pt x="163" y="21790"/>
                  <a:pt x="81" y="21790"/>
                  <a:pt x="0" y="21789"/>
                </a:cubicBezTo>
              </a:path>
              <a:path w="21845" h="21791" stroke="0" extrusionOk="0">
                <a:moveTo>
                  <a:pt x="21844" y="-1"/>
                </a:moveTo>
                <a:cubicBezTo>
                  <a:pt x="21844" y="63"/>
                  <a:pt x="21845" y="127"/>
                  <a:pt x="21845" y="191"/>
                </a:cubicBezTo>
                <a:cubicBezTo>
                  <a:pt x="21845" y="12120"/>
                  <a:pt x="12174" y="21791"/>
                  <a:pt x="245" y="21791"/>
                </a:cubicBezTo>
                <a:cubicBezTo>
                  <a:pt x="163" y="21790"/>
                  <a:pt x="81" y="21790"/>
                  <a:pt x="0" y="21789"/>
                </a:cubicBezTo>
                <a:lnTo>
                  <a:pt x="245" y="191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7" name="Arc 144"/>
          <p:cNvSpPr>
            <a:spLocks/>
          </p:cNvSpPr>
          <p:nvPr/>
        </p:nvSpPr>
        <p:spPr bwMode="auto">
          <a:xfrm>
            <a:off x="4570413" y="4216400"/>
            <a:ext cx="153987" cy="198438"/>
          </a:xfrm>
          <a:custGeom>
            <a:avLst/>
            <a:gdLst>
              <a:gd name="T0" fmla="*/ 1097728 w 21600"/>
              <a:gd name="T1" fmla="*/ 0 h 21775"/>
              <a:gd name="T2" fmla="*/ 0 w 21600"/>
              <a:gd name="T3" fmla="*/ 1808388 h 21775"/>
              <a:gd name="T4" fmla="*/ 0 w 21600"/>
              <a:gd name="T5" fmla="*/ 14535 h 21775"/>
              <a:gd name="T6" fmla="*/ 0 60000 65536"/>
              <a:gd name="T7" fmla="*/ 0 60000 65536"/>
              <a:gd name="T8" fmla="*/ 0 60000 65536"/>
              <a:gd name="T9" fmla="*/ 0 w 21600"/>
              <a:gd name="T10" fmla="*/ 0 h 21775"/>
              <a:gd name="T11" fmla="*/ 21600 w 21600"/>
              <a:gd name="T12" fmla="*/ 21775 h 21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75" fill="none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</a:path>
              <a:path w="21600" h="21775" stroke="0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  <a:lnTo>
                  <a:pt x="0" y="17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8" name="Line 145"/>
          <p:cNvSpPr>
            <a:spLocks noChangeShapeType="1"/>
          </p:cNvSpPr>
          <p:nvPr/>
        </p:nvSpPr>
        <p:spPr bwMode="auto">
          <a:xfrm>
            <a:off x="5513388" y="4194175"/>
            <a:ext cx="333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9" name="Line 146"/>
          <p:cNvSpPr>
            <a:spLocks noChangeShapeType="1"/>
          </p:cNvSpPr>
          <p:nvPr/>
        </p:nvSpPr>
        <p:spPr bwMode="auto">
          <a:xfrm>
            <a:off x="5513388" y="4567238"/>
            <a:ext cx="333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0" name="Line 147"/>
          <p:cNvSpPr>
            <a:spLocks noChangeShapeType="1"/>
          </p:cNvSpPr>
          <p:nvPr/>
        </p:nvSpPr>
        <p:spPr bwMode="auto">
          <a:xfrm>
            <a:off x="5519738" y="4187825"/>
            <a:ext cx="0" cy="377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1" name="Arc 148"/>
          <p:cNvSpPr>
            <a:spLocks/>
          </p:cNvSpPr>
          <p:nvPr/>
        </p:nvSpPr>
        <p:spPr bwMode="auto">
          <a:xfrm>
            <a:off x="5838825" y="4205288"/>
            <a:ext cx="142875" cy="180975"/>
          </a:xfrm>
          <a:custGeom>
            <a:avLst/>
            <a:gdLst>
              <a:gd name="T0" fmla="*/ 0 w 21843"/>
              <a:gd name="T1" fmla="*/ 67 h 21600"/>
              <a:gd name="T2" fmla="*/ 934545 w 21843"/>
              <a:gd name="T3" fmla="*/ 1516294 h 21600"/>
              <a:gd name="T4" fmla="*/ 10394 w 21843"/>
              <a:gd name="T5" fmla="*/ 1516294 h 21600"/>
              <a:gd name="T6" fmla="*/ 0 60000 65536"/>
              <a:gd name="T7" fmla="*/ 0 60000 65536"/>
              <a:gd name="T8" fmla="*/ 0 60000 65536"/>
              <a:gd name="T9" fmla="*/ 0 w 21843"/>
              <a:gd name="T10" fmla="*/ 0 h 21600"/>
              <a:gd name="T11" fmla="*/ 21843 w 218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3" h="21600" fill="none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172" y="-1"/>
                  <a:pt x="21843" y="9670"/>
                  <a:pt x="21843" y="21600"/>
                </a:cubicBezTo>
              </a:path>
              <a:path w="21843" h="21600" stroke="0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172" y="-1"/>
                  <a:pt x="21843" y="9670"/>
                  <a:pt x="21843" y="21600"/>
                </a:cubicBezTo>
                <a:lnTo>
                  <a:pt x="243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2" name="Arc 149"/>
          <p:cNvSpPr>
            <a:spLocks/>
          </p:cNvSpPr>
          <p:nvPr/>
        </p:nvSpPr>
        <p:spPr bwMode="auto">
          <a:xfrm>
            <a:off x="5838825" y="4189413"/>
            <a:ext cx="155575" cy="196850"/>
          </a:xfrm>
          <a:custGeom>
            <a:avLst/>
            <a:gdLst>
              <a:gd name="T0" fmla="*/ 0 w 21823"/>
              <a:gd name="T1" fmla="*/ 82 h 21600"/>
              <a:gd name="T2" fmla="*/ 1109086 w 21823"/>
              <a:gd name="T3" fmla="*/ 1793978 h 21600"/>
              <a:gd name="T4" fmla="*/ 11335 w 21823"/>
              <a:gd name="T5" fmla="*/ 179397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152" y="-1"/>
                  <a:pt x="21823" y="9670"/>
                  <a:pt x="21823" y="21600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152" y="-1"/>
                  <a:pt x="21823" y="9670"/>
                  <a:pt x="21823" y="21600"/>
                </a:cubicBezTo>
                <a:lnTo>
                  <a:pt x="223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3" name="Arc 150"/>
          <p:cNvSpPr>
            <a:spLocks/>
          </p:cNvSpPr>
          <p:nvPr/>
        </p:nvSpPr>
        <p:spPr bwMode="auto">
          <a:xfrm>
            <a:off x="5840413" y="4368800"/>
            <a:ext cx="141287" cy="180975"/>
          </a:xfrm>
          <a:custGeom>
            <a:avLst/>
            <a:gdLst>
              <a:gd name="T0" fmla="*/ 924167 w 21600"/>
              <a:gd name="T1" fmla="*/ 0 h 21600"/>
              <a:gd name="T2" fmla="*/ 0 w 21600"/>
              <a:gd name="T3" fmla="*/ 151629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4" name="Arc 151"/>
          <p:cNvSpPr>
            <a:spLocks/>
          </p:cNvSpPr>
          <p:nvPr/>
        </p:nvSpPr>
        <p:spPr bwMode="auto">
          <a:xfrm>
            <a:off x="5840413" y="4368800"/>
            <a:ext cx="153987" cy="198438"/>
          </a:xfrm>
          <a:custGeom>
            <a:avLst/>
            <a:gdLst>
              <a:gd name="T0" fmla="*/ 1097728 w 21600"/>
              <a:gd name="T1" fmla="*/ 0 h 21775"/>
              <a:gd name="T2" fmla="*/ 0 w 21600"/>
              <a:gd name="T3" fmla="*/ 1808388 h 21775"/>
              <a:gd name="T4" fmla="*/ 0 w 21600"/>
              <a:gd name="T5" fmla="*/ 14535 h 21775"/>
              <a:gd name="T6" fmla="*/ 0 60000 65536"/>
              <a:gd name="T7" fmla="*/ 0 60000 65536"/>
              <a:gd name="T8" fmla="*/ 0 60000 65536"/>
              <a:gd name="T9" fmla="*/ 0 w 21600"/>
              <a:gd name="T10" fmla="*/ 0 h 21775"/>
              <a:gd name="T11" fmla="*/ 21600 w 21600"/>
              <a:gd name="T12" fmla="*/ 21775 h 21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75" fill="none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</a:path>
              <a:path w="21600" h="21775" stroke="0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  <a:lnTo>
                  <a:pt x="0" y="17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5" name="Line 152"/>
          <p:cNvSpPr>
            <a:spLocks noChangeShapeType="1"/>
          </p:cNvSpPr>
          <p:nvPr/>
        </p:nvSpPr>
        <p:spPr bwMode="auto">
          <a:xfrm>
            <a:off x="6869113" y="4427538"/>
            <a:ext cx="334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6" name="Line 153"/>
          <p:cNvSpPr>
            <a:spLocks noChangeShapeType="1"/>
          </p:cNvSpPr>
          <p:nvPr/>
        </p:nvSpPr>
        <p:spPr bwMode="auto">
          <a:xfrm>
            <a:off x="6869113" y="4800600"/>
            <a:ext cx="334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7" name="Line 154"/>
          <p:cNvSpPr>
            <a:spLocks noChangeShapeType="1"/>
          </p:cNvSpPr>
          <p:nvPr/>
        </p:nvSpPr>
        <p:spPr bwMode="auto">
          <a:xfrm>
            <a:off x="6875463" y="4421188"/>
            <a:ext cx="0" cy="377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8" name="Arc 155"/>
          <p:cNvSpPr>
            <a:spLocks/>
          </p:cNvSpPr>
          <p:nvPr/>
        </p:nvSpPr>
        <p:spPr bwMode="auto">
          <a:xfrm>
            <a:off x="7197725" y="4438650"/>
            <a:ext cx="141288" cy="180975"/>
          </a:xfrm>
          <a:custGeom>
            <a:avLst/>
            <a:gdLst>
              <a:gd name="T0" fmla="*/ 0 w 21844"/>
              <a:gd name="T1" fmla="*/ 67 h 21600"/>
              <a:gd name="T2" fmla="*/ 913857 w 21844"/>
              <a:gd name="T3" fmla="*/ 1516294 h 21600"/>
              <a:gd name="T4" fmla="*/ 10207 w 21844"/>
              <a:gd name="T5" fmla="*/ 1516294 h 21600"/>
              <a:gd name="T6" fmla="*/ 0 60000 65536"/>
              <a:gd name="T7" fmla="*/ 0 60000 65536"/>
              <a:gd name="T8" fmla="*/ 0 60000 65536"/>
              <a:gd name="T9" fmla="*/ 0 w 21844"/>
              <a:gd name="T10" fmla="*/ 0 h 21600"/>
              <a:gd name="T11" fmla="*/ 21844 w 21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4" h="21600" fill="none" extrusionOk="0">
                <a:moveTo>
                  <a:pt x="0" y="1"/>
                </a:moveTo>
                <a:cubicBezTo>
                  <a:pt x="81" y="0"/>
                  <a:pt x="162" y="-1"/>
                  <a:pt x="244" y="-1"/>
                </a:cubicBezTo>
                <a:cubicBezTo>
                  <a:pt x="12173" y="-1"/>
                  <a:pt x="21844" y="9670"/>
                  <a:pt x="21844" y="21600"/>
                </a:cubicBezTo>
              </a:path>
              <a:path w="21844" h="21600" stroke="0" extrusionOk="0">
                <a:moveTo>
                  <a:pt x="0" y="1"/>
                </a:moveTo>
                <a:cubicBezTo>
                  <a:pt x="81" y="0"/>
                  <a:pt x="162" y="-1"/>
                  <a:pt x="244" y="-1"/>
                </a:cubicBezTo>
                <a:cubicBezTo>
                  <a:pt x="12173" y="-1"/>
                  <a:pt x="21844" y="9670"/>
                  <a:pt x="21844" y="21600"/>
                </a:cubicBezTo>
                <a:lnTo>
                  <a:pt x="244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9" name="Arc 156"/>
          <p:cNvSpPr>
            <a:spLocks/>
          </p:cNvSpPr>
          <p:nvPr/>
        </p:nvSpPr>
        <p:spPr bwMode="auto">
          <a:xfrm>
            <a:off x="7196138" y="4422775"/>
            <a:ext cx="157162" cy="196850"/>
          </a:xfrm>
          <a:custGeom>
            <a:avLst/>
            <a:gdLst>
              <a:gd name="T0" fmla="*/ 0 w 21822"/>
              <a:gd name="T1" fmla="*/ 82 h 21600"/>
              <a:gd name="T2" fmla="*/ 1131880 w 21822"/>
              <a:gd name="T3" fmla="*/ 1793978 h 21600"/>
              <a:gd name="T4" fmla="*/ 11516 w 21822"/>
              <a:gd name="T5" fmla="*/ 1793978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</a:path>
              <a:path w="21822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0" name="Arc 157"/>
          <p:cNvSpPr>
            <a:spLocks/>
          </p:cNvSpPr>
          <p:nvPr/>
        </p:nvSpPr>
        <p:spPr bwMode="auto">
          <a:xfrm>
            <a:off x="7197725" y="4602163"/>
            <a:ext cx="141288" cy="180975"/>
          </a:xfrm>
          <a:custGeom>
            <a:avLst/>
            <a:gdLst>
              <a:gd name="T0" fmla="*/ 913857 w 21844"/>
              <a:gd name="T1" fmla="*/ 0 h 21600"/>
              <a:gd name="T2" fmla="*/ 0 w 21844"/>
              <a:gd name="T3" fmla="*/ 1516227 h 21600"/>
              <a:gd name="T4" fmla="*/ 10207 w 21844"/>
              <a:gd name="T5" fmla="*/ 0 h 21600"/>
              <a:gd name="T6" fmla="*/ 0 60000 65536"/>
              <a:gd name="T7" fmla="*/ 0 60000 65536"/>
              <a:gd name="T8" fmla="*/ 0 60000 65536"/>
              <a:gd name="T9" fmla="*/ 0 w 21844"/>
              <a:gd name="T10" fmla="*/ 0 h 21600"/>
              <a:gd name="T11" fmla="*/ 21844 w 21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4" h="21600" fill="none" extrusionOk="0">
                <a:moveTo>
                  <a:pt x="21844" y="0"/>
                </a:moveTo>
                <a:cubicBezTo>
                  <a:pt x="21844" y="11929"/>
                  <a:pt x="12173" y="21600"/>
                  <a:pt x="244" y="21600"/>
                </a:cubicBezTo>
                <a:cubicBezTo>
                  <a:pt x="162" y="21599"/>
                  <a:pt x="81" y="21599"/>
                  <a:pt x="0" y="21598"/>
                </a:cubicBezTo>
              </a:path>
              <a:path w="21844" h="21600" stroke="0" extrusionOk="0">
                <a:moveTo>
                  <a:pt x="21844" y="0"/>
                </a:moveTo>
                <a:cubicBezTo>
                  <a:pt x="21844" y="11929"/>
                  <a:pt x="12173" y="21600"/>
                  <a:pt x="244" y="21600"/>
                </a:cubicBezTo>
                <a:cubicBezTo>
                  <a:pt x="162" y="21599"/>
                  <a:pt x="81" y="21599"/>
                  <a:pt x="0" y="21598"/>
                </a:cubicBez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1" name="Arc 158"/>
          <p:cNvSpPr>
            <a:spLocks/>
          </p:cNvSpPr>
          <p:nvPr/>
        </p:nvSpPr>
        <p:spPr bwMode="auto">
          <a:xfrm>
            <a:off x="7196138" y="4602163"/>
            <a:ext cx="157162" cy="196850"/>
          </a:xfrm>
          <a:custGeom>
            <a:avLst/>
            <a:gdLst>
              <a:gd name="T0" fmla="*/ 1131880 w 21822"/>
              <a:gd name="T1" fmla="*/ 0 h 21600"/>
              <a:gd name="T2" fmla="*/ 0 w 21822"/>
              <a:gd name="T3" fmla="*/ 1793896 h 21600"/>
              <a:gd name="T4" fmla="*/ 11516 w 21822"/>
              <a:gd name="T5" fmla="*/ 0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21822" y="0"/>
                </a:moveTo>
                <a:cubicBezTo>
                  <a:pt x="21822" y="11929"/>
                  <a:pt x="12151" y="21600"/>
                  <a:pt x="222" y="21600"/>
                </a:cubicBezTo>
                <a:cubicBezTo>
                  <a:pt x="147" y="21599"/>
                  <a:pt x="73" y="21599"/>
                  <a:pt x="0" y="21598"/>
                </a:cubicBezTo>
              </a:path>
              <a:path w="21822" h="21600" stroke="0" extrusionOk="0">
                <a:moveTo>
                  <a:pt x="21822" y="0"/>
                </a:moveTo>
                <a:cubicBezTo>
                  <a:pt x="21822" y="11929"/>
                  <a:pt x="12151" y="21600"/>
                  <a:pt x="222" y="21600"/>
                </a:cubicBezTo>
                <a:cubicBezTo>
                  <a:pt x="147" y="21599"/>
                  <a:pt x="73" y="21599"/>
                  <a:pt x="0" y="21598"/>
                </a:cubicBezTo>
                <a:lnTo>
                  <a:pt x="222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2" name="Line 159"/>
          <p:cNvSpPr>
            <a:spLocks noChangeShapeType="1"/>
          </p:cNvSpPr>
          <p:nvPr/>
        </p:nvSpPr>
        <p:spPr bwMode="auto">
          <a:xfrm>
            <a:off x="6172200" y="4211638"/>
            <a:ext cx="215900" cy="169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3" name="Line 160"/>
          <p:cNvSpPr>
            <a:spLocks noChangeShapeType="1"/>
          </p:cNvSpPr>
          <p:nvPr/>
        </p:nvSpPr>
        <p:spPr bwMode="auto">
          <a:xfrm flipV="1">
            <a:off x="6172200" y="4367213"/>
            <a:ext cx="215900" cy="168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4" name="Line 161"/>
          <p:cNvSpPr>
            <a:spLocks noChangeShapeType="1"/>
          </p:cNvSpPr>
          <p:nvPr/>
        </p:nvSpPr>
        <p:spPr bwMode="auto">
          <a:xfrm>
            <a:off x="6178550" y="4211638"/>
            <a:ext cx="0" cy="31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5" name="Line 162"/>
          <p:cNvSpPr>
            <a:spLocks noChangeShapeType="1"/>
          </p:cNvSpPr>
          <p:nvPr/>
        </p:nvSpPr>
        <p:spPr bwMode="auto">
          <a:xfrm>
            <a:off x="4976813" y="4065588"/>
            <a:ext cx="217487" cy="168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6" name="Line 163"/>
          <p:cNvSpPr>
            <a:spLocks noChangeShapeType="1"/>
          </p:cNvSpPr>
          <p:nvPr/>
        </p:nvSpPr>
        <p:spPr bwMode="auto">
          <a:xfrm flipV="1">
            <a:off x="4976813" y="4219575"/>
            <a:ext cx="217487" cy="1698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7" name="Line 164"/>
          <p:cNvSpPr>
            <a:spLocks noChangeShapeType="1"/>
          </p:cNvSpPr>
          <p:nvPr/>
        </p:nvSpPr>
        <p:spPr bwMode="auto">
          <a:xfrm>
            <a:off x="4983163" y="4065588"/>
            <a:ext cx="0" cy="31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8" name="Line 165"/>
          <p:cNvSpPr>
            <a:spLocks noChangeShapeType="1"/>
          </p:cNvSpPr>
          <p:nvPr/>
        </p:nvSpPr>
        <p:spPr bwMode="auto">
          <a:xfrm>
            <a:off x="4108450" y="414813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9" name="Line 166"/>
          <p:cNvSpPr>
            <a:spLocks noChangeShapeType="1"/>
          </p:cNvSpPr>
          <p:nvPr/>
        </p:nvSpPr>
        <p:spPr bwMode="auto">
          <a:xfrm>
            <a:off x="4108450" y="43021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0" name="Line 167"/>
          <p:cNvSpPr>
            <a:spLocks noChangeShapeType="1"/>
          </p:cNvSpPr>
          <p:nvPr/>
        </p:nvSpPr>
        <p:spPr bwMode="auto">
          <a:xfrm>
            <a:off x="4843463" y="42259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1" name="Line 168"/>
          <p:cNvSpPr>
            <a:spLocks noChangeShapeType="1"/>
          </p:cNvSpPr>
          <p:nvPr/>
        </p:nvSpPr>
        <p:spPr bwMode="auto">
          <a:xfrm>
            <a:off x="4776788" y="42259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2" name="Line 169"/>
          <p:cNvSpPr>
            <a:spLocks noChangeShapeType="1"/>
          </p:cNvSpPr>
          <p:nvPr/>
        </p:nvSpPr>
        <p:spPr bwMode="auto">
          <a:xfrm>
            <a:off x="5378450" y="4459288"/>
            <a:ext cx="1349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3" name="Line 170"/>
          <p:cNvSpPr>
            <a:spLocks noChangeShapeType="1"/>
          </p:cNvSpPr>
          <p:nvPr/>
        </p:nvSpPr>
        <p:spPr bwMode="auto">
          <a:xfrm>
            <a:off x="6048375" y="438150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4" name="Line 171"/>
          <p:cNvSpPr>
            <a:spLocks noChangeShapeType="1"/>
          </p:cNvSpPr>
          <p:nvPr/>
        </p:nvSpPr>
        <p:spPr bwMode="auto">
          <a:xfrm>
            <a:off x="6496050" y="4371975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5" name="Line 172"/>
          <p:cNvSpPr>
            <a:spLocks noChangeShapeType="1"/>
          </p:cNvSpPr>
          <p:nvPr/>
        </p:nvSpPr>
        <p:spPr bwMode="auto">
          <a:xfrm>
            <a:off x="6735763" y="453548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6" name="Line 173"/>
          <p:cNvSpPr>
            <a:spLocks noChangeShapeType="1"/>
          </p:cNvSpPr>
          <p:nvPr/>
        </p:nvSpPr>
        <p:spPr bwMode="auto">
          <a:xfrm>
            <a:off x="6362700" y="4371975"/>
            <a:ext cx="1349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7" name="Line 174"/>
          <p:cNvSpPr>
            <a:spLocks noChangeShapeType="1"/>
          </p:cNvSpPr>
          <p:nvPr/>
        </p:nvSpPr>
        <p:spPr bwMode="auto">
          <a:xfrm>
            <a:off x="6732588" y="4367213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8" name="Line 175"/>
          <p:cNvSpPr>
            <a:spLocks noChangeShapeType="1"/>
          </p:cNvSpPr>
          <p:nvPr/>
        </p:nvSpPr>
        <p:spPr bwMode="auto">
          <a:xfrm>
            <a:off x="5378450" y="4302125"/>
            <a:ext cx="1349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9" name="Line 176"/>
          <p:cNvSpPr>
            <a:spLocks noChangeShapeType="1"/>
          </p:cNvSpPr>
          <p:nvPr/>
        </p:nvSpPr>
        <p:spPr bwMode="auto">
          <a:xfrm>
            <a:off x="5245100" y="42259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0" name="Line 177"/>
          <p:cNvSpPr>
            <a:spLocks noChangeShapeType="1"/>
          </p:cNvSpPr>
          <p:nvPr/>
        </p:nvSpPr>
        <p:spPr bwMode="auto">
          <a:xfrm>
            <a:off x="5384800" y="4219575"/>
            <a:ext cx="0" cy="80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1" name="Oval 178"/>
          <p:cNvSpPr>
            <a:spLocks noChangeArrowheads="1"/>
          </p:cNvSpPr>
          <p:nvPr/>
        </p:nvSpPr>
        <p:spPr bwMode="auto">
          <a:xfrm>
            <a:off x="4727575" y="4187825"/>
            <a:ext cx="88900" cy="77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2" name="Oval 179"/>
          <p:cNvSpPr>
            <a:spLocks noChangeArrowheads="1"/>
          </p:cNvSpPr>
          <p:nvPr/>
        </p:nvSpPr>
        <p:spPr bwMode="auto">
          <a:xfrm>
            <a:off x="5213350" y="4195763"/>
            <a:ext cx="88900" cy="777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3" name="Oval 180"/>
          <p:cNvSpPr>
            <a:spLocks noChangeArrowheads="1"/>
          </p:cNvSpPr>
          <p:nvPr/>
        </p:nvSpPr>
        <p:spPr bwMode="auto">
          <a:xfrm>
            <a:off x="5994400" y="4341813"/>
            <a:ext cx="88900" cy="777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4" name="Oval 181"/>
          <p:cNvSpPr>
            <a:spLocks noChangeArrowheads="1"/>
          </p:cNvSpPr>
          <p:nvPr/>
        </p:nvSpPr>
        <p:spPr bwMode="auto">
          <a:xfrm>
            <a:off x="6413500" y="4333875"/>
            <a:ext cx="88900" cy="77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5" name="Oval 182"/>
          <p:cNvSpPr>
            <a:spLocks noChangeArrowheads="1"/>
          </p:cNvSpPr>
          <p:nvPr/>
        </p:nvSpPr>
        <p:spPr bwMode="auto">
          <a:xfrm>
            <a:off x="7340600" y="4564063"/>
            <a:ext cx="88900" cy="777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6" name="Oval 183"/>
          <p:cNvSpPr>
            <a:spLocks noChangeArrowheads="1"/>
          </p:cNvSpPr>
          <p:nvPr/>
        </p:nvSpPr>
        <p:spPr bwMode="auto">
          <a:xfrm>
            <a:off x="4794250" y="54419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7" name="Oval 184"/>
          <p:cNvSpPr>
            <a:spLocks noChangeArrowheads="1"/>
          </p:cNvSpPr>
          <p:nvPr/>
        </p:nvSpPr>
        <p:spPr bwMode="auto">
          <a:xfrm>
            <a:off x="4784725" y="60229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8" name="Oval 185"/>
          <p:cNvSpPr>
            <a:spLocks noChangeArrowheads="1"/>
          </p:cNvSpPr>
          <p:nvPr/>
        </p:nvSpPr>
        <p:spPr bwMode="auto">
          <a:xfrm>
            <a:off x="5337175" y="60229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9" name="Oval 186"/>
          <p:cNvSpPr>
            <a:spLocks noChangeArrowheads="1"/>
          </p:cNvSpPr>
          <p:nvPr/>
        </p:nvSpPr>
        <p:spPr bwMode="auto">
          <a:xfrm>
            <a:off x="5337175" y="5451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80" name="Oval 187"/>
          <p:cNvSpPr>
            <a:spLocks noChangeArrowheads="1"/>
          </p:cNvSpPr>
          <p:nvPr/>
        </p:nvSpPr>
        <p:spPr bwMode="auto">
          <a:xfrm>
            <a:off x="6459538" y="56689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81" name="Text Box 188"/>
          <p:cNvSpPr txBox="1">
            <a:spLocks noChangeArrowheads="1"/>
          </p:cNvSpPr>
          <p:nvPr/>
        </p:nvSpPr>
        <p:spPr bwMode="auto">
          <a:xfrm>
            <a:off x="1524000" y="990600"/>
            <a:ext cx="2441575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Element/Area Cost</a:t>
            </a:r>
          </a:p>
        </p:txBody>
      </p:sp>
      <p:sp>
        <p:nvSpPr>
          <p:cNvPr id="22682" name="Text Box 189"/>
          <p:cNvSpPr txBox="1">
            <a:spLocks noChangeArrowheads="1"/>
          </p:cNvSpPr>
          <p:nvPr/>
        </p:nvSpPr>
        <p:spPr bwMode="auto">
          <a:xfrm>
            <a:off x="4114800" y="990600"/>
            <a:ext cx="4357688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Tree Representation (normal form)</a:t>
            </a:r>
          </a:p>
        </p:txBody>
      </p:sp>
      <p:sp>
        <p:nvSpPr>
          <p:cNvPr id="22683" name="Text Box 190"/>
          <p:cNvSpPr txBox="1">
            <a:spLocks noChangeArrowheads="1"/>
          </p:cNvSpPr>
          <p:nvPr/>
        </p:nvSpPr>
        <p:spPr bwMode="auto">
          <a:xfrm>
            <a:off x="441325" y="6061075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Example: Keutzer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6781800" y="2057400"/>
            <a:ext cx="1245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Copy to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 board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1A96-27EF-1A4D-A0D5-A61F799C382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4580" name="Line 2"/>
          <p:cNvSpPr>
            <a:spLocks noChangeShapeType="1"/>
          </p:cNvSpPr>
          <p:nvPr/>
        </p:nvSpPr>
        <p:spPr bwMode="auto">
          <a:xfrm>
            <a:off x="5638800" y="3657600"/>
            <a:ext cx="1714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Elements of a library - 2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746125" y="1976438"/>
            <a:ext cx="158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AOI21	     4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736600" y="3713163"/>
            <a:ext cx="208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AOI22	     5</a:t>
            </a:r>
          </a:p>
        </p:txBody>
      </p:sp>
      <p:sp>
        <p:nvSpPr>
          <p:cNvPr id="24584" name="Arc 6"/>
          <p:cNvSpPr>
            <a:spLocks/>
          </p:cNvSpPr>
          <p:nvPr/>
        </p:nvSpPr>
        <p:spPr bwMode="auto">
          <a:xfrm>
            <a:off x="5345113" y="3478213"/>
            <a:ext cx="155575" cy="169862"/>
          </a:xfrm>
          <a:custGeom>
            <a:avLst/>
            <a:gdLst>
              <a:gd name="T0" fmla="*/ 0 w 21824"/>
              <a:gd name="T1" fmla="*/ 63 h 21600"/>
              <a:gd name="T2" fmla="*/ 1109035 w 21824"/>
              <a:gd name="T3" fmla="*/ 1335792 h 21600"/>
              <a:gd name="T4" fmla="*/ 11384 w 21824"/>
              <a:gd name="T5" fmla="*/ 1335792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  <a:lnTo>
                  <a:pt x="224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Arc 7"/>
          <p:cNvSpPr>
            <a:spLocks/>
          </p:cNvSpPr>
          <p:nvPr/>
        </p:nvSpPr>
        <p:spPr bwMode="auto">
          <a:xfrm>
            <a:off x="5345113" y="3632200"/>
            <a:ext cx="155575" cy="169863"/>
          </a:xfrm>
          <a:custGeom>
            <a:avLst/>
            <a:gdLst>
              <a:gd name="T0" fmla="*/ 1109035 w 21824"/>
              <a:gd name="T1" fmla="*/ 0 h 21600"/>
              <a:gd name="T2" fmla="*/ 0 w 21824"/>
              <a:gd name="T3" fmla="*/ 1335744 h 21600"/>
              <a:gd name="T4" fmla="*/ 11384 w 21824"/>
              <a:gd name="T5" fmla="*/ 0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</a:path>
              <a:path w="21824" h="21600" stroke="0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8"/>
          <p:cNvSpPr>
            <a:spLocks noChangeArrowheads="1"/>
          </p:cNvSpPr>
          <p:nvPr/>
        </p:nvSpPr>
        <p:spPr bwMode="auto">
          <a:xfrm>
            <a:off x="5526088" y="3622675"/>
            <a:ext cx="30162" cy="317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rc 9"/>
          <p:cNvSpPr>
            <a:spLocks/>
          </p:cNvSpPr>
          <p:nvPr/>
        </p:nvSpPr>
        <p:spPr bwMode="auto">
          <a:xfrm>
            <a:off x="6292850" y="3717925"/>
            <a:ext cx="153988" cy="169863"/>
          </a:xfrm>
          <a:custGeom>
            <a:avLst/>
            <a:gdLst>
              <a:gd name="T0" fmla="*/ 0 w 21822"/>
              <a:gd name="T1" fmla="*/ 63 h 21600"/>
              <a:gd name="T2" fmla="*/ 1086624 w 21822"/>
              <a:gd name="T3" fmla="*/ 1323193 h 21600"/>
              <a:gd name="T4" fmla="*/ 11107 w 21822"/>
              <a:gd name="T5" fmla="*/ 1335807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072" y="-1"/>
                  <a:pt x="21710" y="9546"/>
                  <a:pt x="21822" y="21395"/>
                </a:cubicBezTo>
              </a:path>
              <a:path w="21822" h="21600" stroke="0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072" y="-1"/>
                  <a:pt x="21710" y="9546"/>
                  <a:pt x="21822" y="21395"/>
                </a:cubicBezTo>
                <a:lnTo>
                  <a:pt x="223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rc 10"/>
          <p:cNvSpPr>
            <a:spLocks/>
          </p:cNvSpPr>
          <p:nvPr/>
        </p:nvSpPr>
        <p:spPr bwMode="auto">
          <a:xfrm>
            <a:off x="6291263" y="3870325"/>
            <a:ext cx="155575" cy="169863"/>
          </a:xfrm>
          <a:custGeom>
            <a:avLst/>
            <a:gdLst>
              <a:gd name="T0" fmla="*/ 1109035 w 21824"/>
              <a:gd name="T1" fmla="*/ 0 h 21600"/>
              <a:gd name="T2" fmla="*/ 0 w 21824"/>
              <a:gd name="T3" fmla="*/ 1335744 h 21600"/>
              <a:gd name="T4" fmla="*/ 11384 w 21824"/>
              <a:gd name="T5" fmla="*/ 0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</a:path>
              <a:path w="21824" h="21600" stroke="0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Arc 11"/>
          <p:cNvSpPr>
            <a:spLocks/>
          </p:cNvSpPr>
          <p:nvPr/>
        </p:nvSpPr>
        <p:spPr bwMode="auto">
          <a:xfrm>
            <a:off x="5345113" y="3917950"/>
            <a:ext cx="155575" cy="169863"/>
          </a:xfrm>
          <a:custGeom>
            <a:avLst/>
            <a:gdLst>
              <a:gd name="T0" fmla="*/ 0 w 21824"/>
              <a:gd name="T1" fmla="*/ 63 h 21600"/>
              <a:gd name="T2" fmla="*/ 1109035 w 21824"/>
              <a:gd name="T3" fmla="*/ 1335807 h 21600"/>
              <a:gd name="T4" fmla="*/ 11384 w 21824"/>
              <a:gd name="T5" fmla="*/ 1335807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  <a:lnTo>
                  <a:pt x="224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rc 12"/>
          <p:cNvSpPr>
            <a:spLocks/>
          </p:cNvSpPr>
          <p:nvPr/>
        </p:nvSpPr>
        <p:spPr bwMode="auto">
          <a:xfrm>
            <a:off x="5345113" y="4071938"/>
            <a:ext cx="155575" cy="169862"/>
          </a:xfrm>
          <a:custGeom>
            <a:avLst/>
            <a:gdLst>
              <a:gd name="T0" fmla="*/ 1109035 w 21824"/>
              <a:gd name="T1" fmla="*/ 0 h 21600"/>
              <a:gd name="T2" fmla="*/ 0 w 21824"/>
              <a:gd name="T3" fmla="*/ 1335729 h 21600"/>
              <a:gd name="T4" fmla="*/ 11384 w 21824"/>
              <a:gd name="T5" fmla="*/ 0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</a:path>
              <a:path w="21824" h="21600" stroke="0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3"/>
          <p:cNvSpPr>
            <a:spLocks noChangeArrowheads="1"/>
          </p:cNvSpPr>
          <p:nvPr/>
        </p:nvSpPr>
        <p:spPr bwMode="auto">
          <a:xfrm>
            <a:off x="5526088" y="4064000"/>
            <a:ext cx="30162" cy="301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5103813" y="3468688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5103813" y="3821113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6"/>
          <p:cNvSpPr>
            <a:spLocks noChangeShapeType="1"/>
          </p:cNvSpPr>
          <p:nvPr/>
        </p:nvSpPr>
        <p:spPr bwMode="auto">
          <a:xfrm>
            <a:off x="5110163" y="3462338"/>
            <a:ext cx="0" cy="3540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Arc 17"/>
          <p:cNvSpPr>
            <a:spLocks/>
          </p:cNvSpPr>
          <p:nvPr/>
        </p:nvSpPr>
        <p:spPr bwMode="auto">
          <a:xfrm>
            <a:off x="5459413" y="3463925"/>
            <a:ext cx="169862" cy="184150"/>
          </a:xfrm>
          <a:custGeom>
            <a:avLst/>
            <a:gdLst>
              <a:gd name="T0" fmla="*/ 0 w 21805"/>
              <a:gd name="T1" fmla="*/ 77 h 21600"/>
              <a:gd name="T2" fmla="*/ 1323233 w 21805"/>
              <a:gd name="T3" fmla="*/ 1569964 h 21600"/>
              <a:gd name="T4" fmla="*/ 12441 w 21805"/>
              <a:gd name="T5" fmla="*/ 1569964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</a:path>
              <a:path w="21805" h="21600" stroke="0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  <a:lnTo>
                  <a:pt x="20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rc 18"/>
          <p:cNvSpPr>
            <a:spLocks/>
          </p:cNvSpPr>
          <p:nvPr/>
        </p:nvSpPr>
        <p:spPr bwMode="auto">
          <a:xfrm>
            <a:off x="5459413" y="3632200"/>
            <a:ext cx="169862" cy="184150"/>
          </a:xfrm>
          <a:custGeom>
            <a:avLst/>
            <a:gdLst>
              <a:gd name="T0" fmla="*/ 1323233 w 21805"/>
              <a:gd name="T1" fmla="*/ 0 h 21600"/>
              <a:gd name="T2" fmla="*/ 0 w 21805"/>
              <a:gd name="T3" fmla="*/ 1569887 h 21600"/>
              <a:gd name="T4" fmla="*/ 12441 w 21805"/>
              <a:gd name="T5" fmla="*/ 0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</a:path>
              <a:path w="21805" h="21600" stroke="0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  <a:lnTo>
                  <a:pt x="205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>
            <a:off x="5103813" y="3908425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Line 20"/>
          <p:cNvSpPr>
            <a:spLocks noChangeShapeType="1"/>
          </p:cNvSpPr>
          <p:nvPr/>
        </p:nvSpPr>
        <p:spPr bwMode="auto">
          <a:xfrm>
            <a:off x="5103813" y="4260850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Line 21"/>
          <p:cNvSpPr>
            <a:spLocks noChangeShapeType="1"/>
          </p:cNvSpPr>
          <p:nvPr/>
        </p:nvSpPr>
        <p:spPr bwMode="auto">
          <a:xfrm>
            <a:off x="5110163" y="3902075"/>
            <a:ext cx="0" cy="3540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Arc 22"/>
          <p:cNvSpPr>
            <a:spLocks/>
          </p:cNvSpPr>
          <p:nvPr/>
        </p:nvSpPr>
        <p:spPr bwMode="auto">
          <a:xfrm>
            <a:off x="5459413" y="3903663"/>
            <a:ext cx="169862" cy="184150"/>
          </a:xfrm>
          <a:custGeom>
            <a:avLst/>
            <a:gdLst>
              <a:gd name="T0" fmla="*/ 0 w 21805"/>
              <a:gd name="T1" fmla="*/ 77 h 21600"/>
              <a:gd name="T2" fmla="*/ 1323233 w 21805"/>
              <a:gd name="T3" fmla="*/ 1569964 h 21600"/>
              <a:gd name="T4" fmla="*/ 12441 w 21805"/>
              <a:gd name="T5" fmla="*/ 1569964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</a:path>
              <a:path w="21805" h="21600" stroke="0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  <a:lnTo>
                  <a:pt x="20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Arc 23"/>
          <p:cNvSpPr>
            <a:spLocks/>
          </p:cNvSpPr>
          <p:nvPr/>
        </p:nvSpPr>
        <p:spPr bwMode="auto">
          <a:xfrm>
            <a:off x="5459413" y="4071938"/>
            <a:ext cx="169862" cy="184150"/>
          </a:xfrm>
          <a:custGeom>
            <a:avLst/>
            <a:gdLst>
              <a:gd name="T0" fmla="*/ 1323233 w 21805"/>
              <a:gd name="T1" fmla="*/ 0 h 21600"/>
              <a:gd name="T2" fmla="*/ 0 w 21805"/>
              <a:gd name="T3" fmla="*/ 1569887 h 21600"/>
              <a:gd name="T4" fmla="*/ 12441 w 21805"/>
              <a:gd name="T5" fmla="*/ 0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</a:path>
              <a:path w="21805" h="21600" stroke="0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  <a:lnTo>
                  <a:pt x="205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Line 24"/>
          <p:cNvSpPr>
            <a:spLocks noChangeShapeType="1"/>
          </p:cNvSpPr>
          <p:nvPr/>
        </p:nvSpPr>
        <p:spPr bwMode="auto">
          <a:xfrm>
            <a:off x="6807200" y="3730625"/>
            <a:ext cx="231775" cy="160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Line 25"/>
          <p:cNvSpPr>
            <a:spLocks noChangeShapeType="1"/>
          </p:cNvSpPr>
          <p:nvPr/>
        </p:nvSpPr>
        <p:spPr bwMode="auto">
          <a:xfrm flipV="1">
            <a:off x="6807200" y="3876675"/>
            <a:ext cx="231775" cy="161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Line 26"/>
          <p:cNvSpPr>
            <a:spLocks noChangeShapeType="1"/>
          </p:cNvSpPr>
          <p:nvPr/>
        </p:nvSpPr>
        <p:spPr bwMode="auto">
          <a:xfrm>
            <a:off x="6813550" y="3730625"/>
            <a:ext cx="0" cy="295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Line 27"/>
          <p:cNvSpPr>
            <a:spLocks noChangeShapeType="1"/>
          </p:cNvSpPr>
          <p:nvPr/>
        </p:nvSpPr>
        <p:spPr bwMode="auto">
          <a:xfrm>
            <a:off x="5935663" y="3706813"/>
            <a:ext cx="365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Line 28"/>
          <p:cNvSpPr>
            <a:spLocks noChangeShapeType="1"/>
          </p:cNvSpPr>
          <p:nvPr/>
        </p:nvSpPr>
        <p:spPr bwMode="auto">
          <a:xfrm>
            <a:off x="5942013" y="4059238"/>
            <a:ext cx="365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7" name="Line 29"/>
          <p:cNvSpPr>
            <a:spLocks noChangeShapeType="1"/>
          </p:cNvSpPr>
          <p:nvPr/>
        </p:nvSpPr>
        <p:spPr bwMode="auto">
          <a:xfrm>
            <a:off x="5948363" y="3700463"/>
            <a:ext cx="0" cy="3540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Arc 30"/>
          <p:cNvSpPr>
            <a:spLocks/>
          </p:cNvSpPr>
          <p:nvPr/>
        </p:nvSpPr>
        <p:spPr bwMode="auto">
          <a:xfrm>
            <a:off x="6292850" y="3702050"/>
            <a:ext cx="168275" cy="185738"/>
          </a:xfrm>
          <a:custGeom>
            <a:avLst/>
            <a:gdLst>
              <a:gd name="T0" fmla="*/ 0 w 21803"/>
              <a:gd name="T1" fmla="*/ 77 h 21600"/>
              <a:gd name="T2" fmla="*/ 1298742 w 21803"/>
              <a:gd name="T3" fmla="*/ 1583408 h 21600"/>
              <a:gd name="T4" fmla="*/ 12148 w 21803"/>
              <a:gd name="T5" fmla="*/ 1597158 h 21600"/>
              <a:gd name="T6" fmla="*/ 0 60000 65536"/>
              <a:gd name="T7" fmla="*/ 0 60000 65536"/>
              <a:gd name="T8" fmla="*/ 0 60000 65536"/>
              <a:gd name="T9" fmla="*/ 0 w 21803"/>
              <a:gd name="T10" fmla="*/ 0 h 21600"/>
              <a:gd name="T11" fmla="*/ 21803 w 218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3" h="21600" fill="none" extrusionOk="0">
                <a:moveTo>
                  <a:pt x="-1" y="0"/>
                </a:moveTo>
                <a:cubicBezTo>
                  <a:pt x="67" y="0"/>
                  <a:pt x="135" y="-1"/>
                  <a:pt x="204" y="-1"/>
                </a:cubicBezTo>
                <a:cubicBezTo>
                  <a:pt x="12060" y="-1"/>
                  <a:pt x="21701" y="9557"/>
                  <a:pt x="21803" y="21413"/>
                </a:cubicBezTo>
              </a:path>
              <a:path w="21803" h="21600" stroke="0" extrusionOk="0">
                <a:moveTo>
                  <a:pt x="-1" y="0"/>
                </a:moveTo>
                <a:cubicBezTo>
                  <a:pt x="67" y="0"/>
                  <a:pt x="135" y="-1"/>
                  <a:pt x="204" y="-1"/>
                </a:cubicBezTo>
                <a:cubicBezTo>
                  <a:pt x="12060" y="-1"/>
                  <a:pt x="21701" y="9557"/>
                  <a:pt x="21803" y="21413"/>
                </a:cubicBezTo>
                <a:lnTo>
                  <a:pt x="20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Arc 31"/>
          <p:cNvSpPr>
            <a:spLocks/>
          </p:cNvSpPr>
          <p:nvPr/>
        </p:nvSpPr>
        <p:spPr bwMode="auto">
          <a:xfrm>
            <a:off x="6297613" y="3870325"/>
            <a:ext cx="169862" cy="184150"/>
          </a:xfrm>
          <a:custGeom>
            <a:avLst/>
            <a:gdLst>
              <a:gd name="T0" fmla="*/ 1323233 w 21805"/>
              <a:gd name="T1" fmla="*/ 0 h 21600"/>
              <a:gd name="T2" fmla="*/ 0 w 21805"/>
              <a:gd name="T3" fmla="*/ 1569887 h 21600"/>
              <a:gd name="T4" fmla="*/ 12441 w 21805"/>
              <a:gd name="T5" fmla="*/ 0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</a:path>
              <a:path w="21805" h="21600" stroke="0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  <a:lnTo>
                  <a:pt x="205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Line 32"/>
          <p:cNvSpPr>
            <a:spLocks noChangeShapeType="1"/>
          </p:cNvSpPr>
          <p:nvPr/>
        </p:nvSpPr>
        <p:spPr bwMode="auto">
          <a:xfrm>
            <a:off x="5810250" y="381000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Line 33"/>
          <p:cNvSpPr>
            <a:spLocks noChangeShapeType="1"/>
          </p:cNvSpPr>
          <p:nvPr/>
        </p:nvSpPr>
        <p:spPr bwMode="auto">
          <a:xfrm>
            <a:off x="5810250" y="3657600"/>
            <a:ext cx="0" cy="14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Line 34"/>
          <p:cNvSpPr>
            <a:spLocks noChangeShapeType="1"/>
          </p:cNvSpPr>
          <p:nvPr/>
        </p:nvSpPr>
        <p:spPr bwMode="auto">
          <a:xfrm>
            <a:off x="6661150" y="3883025"/>
            <a:ext cx="1476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3" name="Line 35"/>
          <p:cNvSpPr>
            <a:spLocks noChangeShapeType="1"/>
          </p:cNvSpPr>
          <p:nvPr/>
        </p:nvSpPr>
        <p:spPr bwMode="auto">
          <a:xfrm>
            <a:off x="6523038" y="3883025"/>
            <a:ext cx="1460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4" name="Line 36"/>
          <p:cNvSpPr>
            <a:spLocks noChangeShapeType="1"/>
          </p:cNvSpPr>
          <p:nvPr/>
        </p:nvSpPr>
        <p:spPr bwMode="auto">
          <a:xfrm>
            <a:off x="5810250" y="395605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Line 37"/>
          <p:cNvSpPr>
            <a:spLocks noChangeShapeType="1"/>
          </p:cNvSpPr>
          <p:nvPr/>
        </p:nvSpPr>
        <p:spPr bwMode="auto">
          <a:xfrm>
            <a:off x="5810250" y="3949700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6" name="Line 38"/>
          <p:cNvSpPr>
            <a:spLocks noChangeShapeType="1"/>
          </p:cNvSpPr>
          <p:nvPr/>
        </p:nvSpPr>
        <p:spPr bwMode="auto">
          <a:xfrm flipV="1">
            <a:off x="5715000" y="4106863"/>
            <a:ext cx="952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953000" y="3567113"/>
            <a:ext cx="152400" cy="171450"/>
            <a:chOff x="3120" y="2247"/>
            <a:chExt cx="96" cy="108"/>
          </a:xfrm>
        </p:grpSpPr>
        <p:sp>
          <p:nvSpPr>
            <p:cNvPr id="24721" name="Line 40"/>
            <p:cNvSpPr>
              <a:spLocks noChangeShapeType="1"/>
            </p:cNvSpPr>
            <p:nvPr/>
          </p:nvSpPr>
          <p:spPr bwMode="auto">
            <a:xfrm flipH="1">
              <a:off x="3124" y="2247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2" name="Line 41"/>
            <p:cNvSpPr>
              <a:spLocks noChangeShapeType="1"/>
            </p:cNvSpPr>
            <p:nvPr/>
          </p:nvSpPr>
          <p:spPr bwMode="auto">
            <a:xfrm flipH="1">
              <a:off x="3120" y="2355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959350" y="4011613"/>
            <a:ext cx="152400" cy="171450"/>
            <a:chOff x="3124" y="2527"/>
            <a:chExt cx="96" cy="108"/>
          </a:xfrm>
        </p:grpSpPr>
        <p:sp>
          <p:nvSpPr>
            <p:cNvPr id="24719" name="Line 43"/>
            <p:cNvSpPr>
              <a:spLocks noChangeShapeType="1"/>
            </p:cNvSpPr>
            <p:nvPr/>
          </p:nvSpPr>
          <p:spPr bwMode="auto">
            <a:xfrm flipH="1">
              <a:off x="3128" y="2527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0" name="Line 44"/>
            <p:cNvSpPr>
              <a:spLocks noChangeShapeType="1"/>
            </p:cNvSpPr>
            <p:nvPr/>
          </p:nvSpPr>
          <p:spPr bwMode="auto">
            <a:xfrm flipH="1">
              <a:off x="3124" y="2635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857500" y="1960563"/>
            <a:ext cx="1135063" cy="419100"/>
            <a:chOff x="1800" y="1235"/>
            <a:chExt cx="715" cy="264"/>
          </a:xfrm>
        </p:grpSpPr>
        <p:sp>
          <p:nvSpPr>
            <p:cNvPr id="24699" name="Arc 46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0" name="Arc 47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1" name="Line 48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2" name="Line 49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3" name="Line 50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4" name="Arc 51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5" name="Arc 52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6" name="Arc 53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7" name="Arc 54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8" name="Arc 55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9" name="Arc 56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0" name="Arc 57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1" name="Arc 58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2" name="Arc 59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3" name="Arc 60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4" name="Oval 61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5" name="Line 62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6" name="Line 63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7" name="Line 64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8" name="Oval 65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2857500" y="3462338"/>
            <a:ext cx="1420813" cy="717550"/>
            <a:chOff x="1800" y="2181"/>
            <a:chExt cx="895" cy="452"/>
          </a:xfrm>
        </p:grpSpPr>
        <p:sp>
          <p:nvSpPr>
            <p:cNvPr id="24667" name="Arc 67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8" name="Arc 68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9" name="Arc 69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0" name="Arc 70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1" name="Arc 71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2" name="Oval 72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3" name="Arc 73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4" name="Arc 74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5" name="Arc 75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6" name="Arc 76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7" name="Arc 77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8" name="Arc 78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9" name="Arc 79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24694" name="Line 81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5" name="Line 82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6" name="Line 83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7" name="Arc 84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8" name="Arc 85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6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24689" name="Line 87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0" name="Line 88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1" name="Arc 89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2" name="Arc 90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3" name="Line 91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24687" name="Line 93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8" name="Line 94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95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24685" name="Line 96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6" name="Line 97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84" name="Oval 98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21" name="Oval 99"/>
          <p:cNvSpPr>
            <a:spLocks noChangeArrowheads="1"/>
          </p:cNvSpPr>
          <p:nvPr/>
        </p:nvSpPr>
        <p:spPr bwMode="auto">
          <a:xfrm>
            <a:off x="6442075" y="383063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4953000" y="1960563"/>
            <a:ext cx="2352675" cy="952500"/>
            <a:chOff x="3120" y="1235"/>
            <a:chExt cx="1482" cy="600"/>
          </a:xfrm>
        </p:grpSpPr>
        <p:sp>
          <p:nvSpPr>
            <p:cNvPr id="24628" name="Line 101"/>
            <p:cNvSpPr>
              <a:spLocks noChangeShapeType="1"/>
            </p:cNvSpPr>
            <p:nvPr/>
          </p:nvSpPr>
          <p:spPr bwMode="auto">
            <a:xfrm>
              <a:off x="4414" y="1463"/>
              <a:ext cx="135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Line 102"/>
            <p:cNvSpPr>
              <a:spLocks noChangeShapeType="1"/>
            </p:cNvSpPr>
            <p:nvPr/>
          </p:nvSpPr>
          <p:spPr bwMode="auto">
            <a:xfrm flipV="1">
              <a:off x="4414" y="1567"/>
              <a:ext cx="135" cy="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Line 103"/>
            <p:cNvSpPr>
              <a:spLocks noChangeShapeType="1"/>
            </p:cNvSpPr>
            <p:nvPr/>
          </p:nvSpPr>
          <p:spPr bwMode="auto">
            <a:xfrm>
              <a:off x="4418" y="1463"/>
              <a:ext cx="0" cy="2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Line 104"/>
            <p:cNvSpPr>
              <a:spLocks noChangeShapeType="1"/>
            </p:cNvSpPr>
            <p:nvPr/>
          </p:nvSpPr>
          <p:spPr bwMode="auto">
            <a:xfrm>
              <a:off x="3245" y="1618"/>
              <a:ext cx="134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Line 105"/>
            <p:cNvSpPr>
              <a:spLocks noChangeShapeType="1"/>
            </p:cNvSpPr>
            <p:nvPr/>
          </p:nvSpPr>
          <p:spPr bwMode="auto">
            <a:xfrm flipV="1">
              <a:off x="3245" y="1722"/>
              <a:ext cx="134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3" name="Line 106"/>
            <p:cNvSpPr>
              <a:spLocks noChangeShapeType="1"/>
            </p:cNvSpPr>
            <p:nvPr/>
          </p:nvSpPr>
          <p:spPr bwMode="auto">
            <a:xfrm>
              <a:off x="3249" y="1618"/>
              <a:ext cx="0" cy="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4" name="Line 107"/>
            <p:cNvSpPr>
              <a:spLocks noChangeShapeType="1"/>
            </p:cNvSpPr>
            <p:nvPr/>
          </p:nvSpPr>
          <p:spPr bwMode="auto">
            <a:xfrm>
              <a:off x="3412" y="1239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5" name="Line 108"/>
            <p:cNvSpPr>
              <a:spLocks noChangeShapeType="1"/>
            </p:cNvSpPr>
            <p:nvPr/>
          </p:nvSpPr>
          <p:spPr bwMode="auto">
            <a:xfrm>
              <a:off x="3412" y="1488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6" name="Line 109"/>
            <p:cNvSpPr>
              <a:spLocks noChangeShapeType="1"/>
            </p:cNvSpPr>
            <p:nvPr/>
          </p:nvSpPr>
          <p:spPr bwMode="auto">
            <a:xfrm>
              <a:off x="3416" y="1235"/>
              <a:ext cx="0" cy="2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7" name="Arc 110"/>
            <p:cNvSpPr>
              <a:spLocks/>
            </p:cNvSpPr>
            <p:nvPr/>
          </p:nvSpPr>
          <p:spPr bwMode="auto">
            <a:xfrm>
              <a:off x="3617" y="1246"/>
              <a:ext cx="89" cy="121"/>
            </a:xfrm>
            <a:custGeom>
              <a:avLst/>
              <a:gdLst>
                <a:gd name="T0" fmla="*/ 0 w 21843"/>
                <a:gd name="T1" fmla="*/ 0 h 21600"/>
                <a:gd name="T2" fmla="*/ 0 w 21843"/>
                <a:gd name="T3" fmla="*/ 1 h 21600"/>
                <a:gd name="T4" fmla="*/ 0 w 2184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43"/>
                <a:gd name="T10" fmla="*/ 0 h 21600"/>
                <a:gd name="T11" fmla="*/ 21843 w 218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3" h="21600" fill="none" extrusionOk="0">
                  <a:moveTo>
                    <a:pt x="0" y="1"/>
                  </a:moveTo>
                  <a:cubicBezTo>
                    <a:pt x="81" y="0"/>
                    <a:pt x="162" y="-1"/>
                    <a:pt x="244" y="-1"/>
                  </a:cubicBezTo>
                  <a:cubicBezTo>
                    <a:pt x="12103" y="-1"/>
                    <a:pt x="21744" y="9561"/>
                    <a:pt x="21843" y="21420"/>
                  </a:cubicBezTo>
                </a:path>
                <a:path w="21843" h="21600" stroke="0" extrusionOk="0">
                  <a:moveTo>
                    <a:pt x="0" y="1"/>
                  </a:moveTo>
                  <a:cubicBezTo>
                    <a:pt x="81" y="0"/>
                    <a:pt x="162" y="-1"/>
                    <a:pt x="244" y="-1"/>
                  </a:cubicBezTo>
                  <a:cubicBezTo>
                    <a:pt x="12103" y="-1"/>
                    <a:pt x="21744" y="9561"/>
                    <a:pt x="21843" y="21420"/>
                  </a:cubicBezTo>
                  <a:lnTo>
                    <a:pt x="244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8" name="Arc 111"/>
            <p:cNvSpPr>
              <a:spLocks/>
            </p:cNvSpPr>
            <p:nvPr/>
          </p:nvSpPr>
          <p:spPr bwMode="auto">
            <a:xfrm>
              <a:off x="3617" y="1236"/>
              <a:ext cx="97" cy="131"/>
            </a:xfrm>
            <a:custGeom>
              <a:avLst/>
              <a:gdLst>
                <a:gd name="T0" fmla="*/ 0 w 21822"/>
                <a:gd name="T1" fmla="*/ 0 h 21600"/>
                <a:gd name="T2" fmla="*/ 0 w 21822"/>
                <a:gd name="T3" fmla="*/ 1 h 21600"/>
                <a:gd name="T4" fmla="*/ 0 w 21822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2"/>
                <a:gd name="T10" fmla="*/ 0 h 21600"/>
                <a:gd name="T11" fmla="*/ 21822 w 218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2" h="21600" fill="none" extrusionOk="0">
                  <a:moveTo>
                    <a:pt x="0" y="1"/>
                  </a:moveTo>
                  <a:cubicBezTo>
                    <a:pt x="74" y="0"/>
                    <a:pt x="148" y="-1"/>
                    <a:pt x="223" y="-1"/>
                  </a:cubicBezTo>
                  <a:cubicBezTo>
                    <a:pt x="12087" y="-1"/>
                    <a:pt x="21731" y="9569"/>
                    <a:pt x="21822" y="21433"/>
                  </a:cubicBezTo>
                </a:path>
                <a:path w="21822" h="21600" stroke="0" extrusionOk="0">
                  <a:moveTo>
                    <a:pt x="0" y="1"/>
                  </a:moveTo>
                  <a:cubicBezTo>
                    <a:pt x="74" y="0"/>
                    <a:pt x="148" y="-1"/>
                    <a:pt x="223" y="-1"/>
                  </a:cubicBezTo>
                  <a:cubicBezTo>
                    <a:pt x="12087" y="-1"/>
                    <a:pt x="21731" y="9569"/>
                    <a:pt x="21822" y="21433"/>
                  </a:cubicBezTo>
                  <a:lnTo>
                    <a:pt x="223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9" name="Arc 112"/>
            <p:cNvSpPr>
              <a:spLocks/>
            </p:cNvSpPr>
            <p:nvPr/>
          </p:nvSpPr>
          <p:spPr bwMode="auto">
            <a:xfrm>
              <a:off x="3617" y="1356"/>
              <a:ext cx="88" cy="121"/>
            </a:xfrm>
            <a:custGeom>
              <a:avLst/>
              <a:gdLst>
                <a:gd name="T0" fmla="*/ 0 w 21600"/>
                <a:gd name="T1" fmla="*/ 0 h 21779"/>
                <a:gd name="T2" fmla="*/ 0 w 21600"/>
                <a:gd name="T3" fmla="*/ 1 h 21779"/>
                <a:gd name="T4" fmla="*/ 0 w 21600"/>
                <a:gd name="T5" fmla="*/ 0 h 217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79"/>
                <a:gd name="T11" fmla="*/ 21600 w 21600"/>
                <a:gd name="T12" fmla="*/ 21779 h 21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79" fill="none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</a:path>
                <a:path w="21600" h="21779" stroke="0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0" name="Arc 113"/>
            <p:cNvSpPr>
              <a:spLocks/>
            </p:cNvSpPr>
            <p:nvPr/>
          </p:nvSpPr>
          <p:spPr bwMode="auto">
            <a:xfrm>
              <a:off x="3616" y="1355"/>
              <a:ext cx="98" cy="132"/>
            </a:xfrm>
            <a:custGeom>
              <a:avLst/>
              <a:gdLst>
                <a:gd name="T0" fmla="*/ 0 w 21825"/>
                <a:gd name="T1" fmla="*/ 0 h 21766"/>
                <a:gd name="T2" fmla="*/ 0 w 21825"/>
                <a:gd name="T3" fmla="*/ 1 h 21766"/>
                <a:gd name="T4" fmla="*/ 0 w 21825"/>
                <a:gd name="T5" fmla="*/ 0 h 21766"/>
                <a:gd name="T6" fmla="*/ 0 60000 65536"/>
                <a:gd name="T7" fmla="*/ 0 60000 65536"/>
                <a:gd name="T8" fmla="*/ 0 60000 65536"/>
                <a:gd name="T9" fmla="*/ 0 w 21825"/>
                <a:gd name="T10" fmla="*/ 0 h 21766"/>
                <a:gd name="T11" fmla="*/ 21825 w 21825"/>
                <a:gd name="T12" fmla="*/ 21766 h 21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5" h="21766" fill="none" extrusionOk="0">
                  <a:moveTo>
                    <a:pt x="21824" y="-1"/>
                  </a:moveTo>
                  <a:cubicBezTo>
                    <a:pt x="21824" y="55"/>
                    <a:pt x="21825" y="110"/>
                    <a:pt x="21825" y="166"/>
                  </a:cubicBezTo>
                  <a:cubicBezTo>
                    <a:pt x="21825" y="12095"/>
                    <a:pt x="12154" y="21766"/>
                    <a:pt x="225" y="21766"/>
                  </a:cubicBezTo>
                  <a:cubicBezTo>
                    <a:pt x="149" y="21765"/>
                    <a:pt x="74" y="21765"/>
                    <a:pt x="0" y="21764"/>
                  </a:cubicBezTo>
                </a:path>
                <a:path w="21825" h="21766" stroke="0" extrusionOk="0">
                  <a:moveTo>
                    <a:pt x="21824" y="-1"/>
                  </a:moveTo>
                  <a:cubicBezTo>
                    <a:pt x="21824" y="55"/>
                    <a:pt x="21825" y="110"/>
                    <a:pt x="21825" y="166"/>
                  </a:cubicBezTo>
                  <a:cubicBezTo>
                    <a:pt x="21825" y="12095"/>
                    <a:pt x="12154" y="21766"/>
                    <a:pt x="225" y="21766"/>
                  </a:cubicBezTo>
                  <a:cubicBezTo>
                    <a:pt x="149" y="21765"/>
                    <a:pt x="74" y="21765"/>
                    <a:pt x="0" y="21764"/>
                  </a:cubicBezTo>
                  <a:lnTo>
                    <a:pt x="225" y="16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1" name="Line 114"/>
            <p:cNvSpPr>
              <a:spLocks noChangeShapeType="1"/>
            </p:cNvSpPr>
            <p:nvPr/>
          </p:nvSpPr>
          <p:spPr bwMode="auto">
            <a:xfrm>
              <a:off x="3913" y="1446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2" name="Line 115"/>
            <p:cNvSpPr>
              <a:spLocks noChangeShapeType="1"/>
            </p:cNvSpPr>
            <p:nvPr/>
          </p:nvSpPr>
          <p:spPr bwMode="auto">
            <a:xfrm>
              <a:off x="3913" y="1695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Line 116"/>
            <p:cNvSpPr>
              <a:spLocks noChangeShapeType="1"/>
            </p:cNvSpPr>
            <p:nvPr/>
          </p:nvSpPr>
          <p:spPr bwMode="auto">
            <a:xfrm>
              <a:off x="3917" y="1442"/>
              <a:ext cx="0" cy="2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4" name="Arc 117"/>
            <p:cNvSpPr>
              <a:spLocks/>
            </p:cNvSpPr>
            <p:nvPr/>
          </p:nvSpPr>
          <p:spPr bwMode="auto">
            <a:xfrm>
              <a:off x="4118" y="1454"/>
              <a:ext cx="89" cy="120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1 h 21600"/>
                <a:gd name="T4" fmla="*/ 0 w 218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5" y="-1"/>
                  </a:cubicBezTo>
                  <a:cubicBezTo>
                    <a:pt x="12174" y="-1"/>
                    <a:pt x="21845" y="9670"/>
                    <a:pt x="21845" y="21600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5" y="-1"/>
                  </a:cubicBezTo>
                  <a:cubicBezTo>
                    <a:pt x="12174" y="-1"/>
                    <a:pt x="21845" y="9670"/>
                    <a:pt x="21845" y="21600"/>
                  </a:cubicBezTo>
                  <a:lnTo>
                    <a:pt x="245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5" name="Arc 118"/>
            <p:cNvSpPr>
              <a:spLocks/>
            </p:cNvSpPr>
            <p:nvPr/>
          </p:nvSpPr>
          <p:spPr bwMode="auto">
            <a:xfrm>
              <a:off x="4118" y="1443"/>
              <a:ext cx="97" cy="131"/>
            </a:xfrm>
            <a:custGeom>
              <a:avLst/>
              <a:gdLst>
                <a:gd name="T0" fmla="*/ 0 w 21825"/>
                <a:gd name="T1" fmla="*/ 0 h 21600"/>
                <a:gd name="T2" fmla="*/ 0 w 21825"/>
                <a:gd name="T3" fmla="*/ 1 h 21600"/>
                <a:gd name="T4" fmla="*/ 0 w 2182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5"/>
                <a:gd name="T10" fmla="*/ 0 h 21600"/>
                <a:gd name="T11" fmla="*/ 21825 w 218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5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154" y="-1"/>
                    <a:pt x="21825" y="9670"/>
                    <a:pt x="21825" y="21600"/>
                  </a:cubicBezTo>
                </a:path>
                <a:path w="21825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154" y="-1"/>
                    <a:pt x="21825" y="9670"/>
                    <a:pt x="21825" y="21600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6" name="Arc 119"/>
            <p:cNvSpPr>
              <a:spLocks/>
            </p:cNvSpPr>
            <p:nvPr/>
          </p:nvSpPr>
          <p:spPr bwMode="auto">
            <a:xfrm>
              <a:off x="4118" y="1563"/>
              <a:ext cx="88" cy="121"/>
            </a:xfrm>
            <a:custGeom>
              <a:avLst/>
              <a:gdLst>
                <a:gd name="T0" fmla="*/ 0 w 21600"/>
                <a:gd name="T1" fmla="*/ 0 h 21779"/>
                <a:gd name="T2" fmla="*/ 0 w 21600"/>
                <a:gd name="T3" fmla="*/ 1 h 21779"/>
                <a:gd name="T4" fmla="*/ 0 w 21600"/>
                <a:gd name="T5" fmla="*/ 0 h 217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79"/>
                <a:gd name="T11" fmla="*/ 21600 w 21600"/>
                <a:gd name="T12" fmla="*/ 21779 h 21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79" fill="none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</a:path>
                <a:path w="21600" h="21779" stroke="0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7" name="Arc 120"/>
            <p:cNvSpPr>
              <a:spLocks/>
            </p:cNvSpPr>
            <p:nvPr/>
          </p:nvSpPr>
          <p:spPr bwMode="auto">
            <a:xfrm>
              <a:off x="4118" y="1562"/>
              <a:ext cx="96" cy="132"/>
            </a:xfrm>
            <a:custGeom>
              <a:avLst/>
              <a:gdLst>
                <a:gd name="T0" fmla="*/ 0 w 21600"/>
                <a:gd name="T1" fmla="*/ 0 h 21766"/>
                <a:gd name="T2" fmla="*/ 0 w 21600"/>
                <a:gd name="T3" fmla="*/ 1 h 21766"/>
                <a:gd name="T4" fmla="*/ 0 w 21600"/>
                <a:gd name="T5" fmla="*/ 0 h 217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66"/>
                <a:gd name="T11" fmla="*/ 21600 w 21600"/>
                <a:gd name="T12" fmla="*/ 21766 h 21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66" fill="none" extrusionOk="0">
                  <a:moveTo>
                    <a:pt x="21599" y="-1"/>
                  </a:moveTo>
                  <a:cubicBezTo>
                    <a:pt x="21599" y="55"/>
                    <a:pt x="21600" y="110"/>
                    <a:pt x="21600" y="166"/>
                  </a:cubicBezTo>
                  <a:cubicBezTo>
                    <a:pt x="21600" y="12095"/>
                    <a:pt x="11929" y="21766"/>
                    <a:pt x="-1" y="21766"/>
                  </a:cubicBezTo>
                </a:path>
                <a:path w="21600" h="21766" stroke="0" extrusionOk="0">
                  <a:moveTo>
                    <a:pt x="21599" y="-1"/>
                  </a:moveTo>
                  <a:cubicBezTo>
                    <a:pt x="21599" y="55"/>
                    <a:pt x="21600" y="110"/>
                    <a:pt x="21600" y="166"/>
                  </a:cubicBezTo>
                  <a:cubicBezTo>
                    <a:pt x="21600" y="12095"/>
                    <a:pt x="11929" y="21766"/>
                    <a:pt x="-1" y="21766"/>
                  </a:cubicBezTo>
                  <a:lnTo>
                    <a:pt x="0" y="16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8" name="Line 121"/>
            <p:cNvSpPr>
              <a:spLocks noChangeShapeType="1"/>
            </p:cNvSpPr>
            <p:nvPr/>
          </p:nvSpPr>
          <p:spPr bwMode="auto">
            <a:xfrm>
              <a:off x="3161" y="1726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9" name="Line 122"/>
            <p:cNvSpPr>
              <a:spLocks noChangeShapeType="1"/>
            </p:cNvSpPr>
            <p:nvPr/>
          </p:nvSpPr>
          <p:spPr bwMode="auto">
            <a:xfrm>
              <a:off x="3120" y="1726"/>
              <a:ext cx="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0" name="Line 123"/>
            <p:cNvSpPr>
              <a:spLocks noChangeShapeType="1"/>
            </p:cNvSpPr>
            <p:nvPr/>
          </p:nvSpPr>
          <p:spPr bwMode="auto">
            <a:xfrm>
              <a:off x="3830" y="162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1" name="Line 124"/>
            <p:cNvSpPr>
              <a:spLocks noChangeShapeType="1"/>
            </p:cNvSpPr>
            <p:nvPr/>
          </p:nvSpPr>
          <p:spPr bwMode="auto">
            <a:xfrm>
              <a:off x="3412" y="172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2" name="Line 125"/>
            <p:cNvSpPr>
              <a:spLocks noChangeShapeType="1"/>
            </p:cNvSpPr>
            <p:nvPr/>
          </p:nvSpPr>
          <p:spPr bwMode="auto">
            <a:xfrm>
              <a:off x="3495" y="1726"/>
              <a:ext cx="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3" name="Line 126"/>
            <p:cNvSpPr>
              <a:spLocks noChangeShapeType="1"/>
            </p:cNvSpPr>
            <p:nvPr/>
          </p:nvSpPr>
          <p:spPr bwMode="auto">
            <a:xfrm>
              <a:off x="3834" y="1618"/>
              <a:ext cx="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4" name="Line 127"/>
            <p:cNvSpPr>
              <a:spLocks noChangeShapeType="1"/>
            </p:cNvSpPr>
            <p:nvPr/>
          </p:nvSpPr>
          <p:spPr bwMode="auto">
            <a:xfrm>
              <a:off x="3328" y="1311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5" name="Line 128"/>
            <p:cNvSpPr>
              <a:spLocks noChangeShapeType="1"/>
            </p:cNvSpPr>
            <p:nvPr/>
          </p:nvSpPr>
          <p:spPr bwMode="auto">
            <a:xfrm>
              <a:off x="3120" y="1311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6" name="Line 129"/>
            <p:cNvSpPr>
              <a:spLocks noChangeShapeType="1"/>
            </p:cNvSpPr>
            <p:nvPr/>
          </p:nvSpPr>
          <p:spPr bwMode="auto">
            <a:xfrm>
              <a:off x="3328" y="1415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7" name="Line 130"/>
            <p:cNvSpPr>
              <a:spLocks noChangeShapeType="1"/>
            </p:cNvSpPr>
            <p:nvPr/>
          </p:nvSpPr>
          <p:spPr bwMode="auto">
            <a:xfrm>
              <a:off x="3120" y="141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8" name="Line 131"/>
            <p:cNvSpPr>
              <a:spLocks noChangeShapeType="1"/>
            </p:cNvSpPr>
            <p:nvPr/>
          </p:nvSpPr>
          <p:spPr bwMode="auto">
            <a:xfrm>
              <a:off x="3830" y="151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9" name="Line 132"/>
            <p:cNvSpPr>
              <a:spLocks noChangeShapeType="1"/>
            </p:cNvSpPr>
            <p:nvPr/>
          </p:nvSpPr>
          <p:spPr bwMode="auto">
            <a:xfrm>
              <a:off x="3746" y="13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0" name="Line 133"/>
            <p:cNvSpPr>
              <a:spLocks noChangeShapeType="1"/>
            </p:cNvSpPr>
            <p:nvPr/>
          </p:nvSpPr>
          <p:spPr bwMode="auto">
            <a:xfrm>
              <a:off x="3834" y="1359"/>
              <a:ext cx="0" cy="1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1" name="Line 134"/>
            <p:cNvSpPr>
              <a:spLocks noChangeShapeType="1"/>
            </p:cNvSpPr>
            <p:nvPr/>
          </p:nvSpPr>
          <p:spPr bwMode="auto">
            <a:xfrm>
              <a:off x="4331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2" name="Line 135"/>
            <p:cNvSpPr>
              <a:spLocks noChangeShapeType="1"/>
            </p:cNvSpPr>
            <p:nvPr/>
          </p:nvSpPr>
          <p:spPr bwMode="auto">
            <a:xfrm>
              <a:off x="4247" y="1571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3" name="Oval 136"/>
            <p:cNvSpPr>
              <a:spLocks noChangeArrowheads="1"/>
            </p:cNvSpPr>
            <p:nvPr/>
          </p:nvSpPr>
          <p:spPr bwMode="auto">
            <a:xfrm>
              <a:off x="3717" y="1331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4" name="Oval 137"/>
            <p:cNvSpPr>
              <a:spLocks noChangeArrowheads="1"/>
            </p:cNvSpPr>
            <p:nvPr/>
          </p:nvSpPr>
          <p:spPr bwMode="auto">
            <a:xfrm>
              <a:off x="3386" y="169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5" name="Oval 138"/>
            <p:cNvSpPr>
              <a:spLocks noChangeArrowheads="1"/>
            </p:cNvSpPr>
            <p:nvPr/>
          </p:nvSpPr>
          <p:spPr bwMode="auto">
            <a:xfrm>
              <a:off x="4210" y="153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6" name="Oval 139"/>
            <p:cNvSpPr>
              <a:spLocks noChangeArrowheads="1"/>
            </p:cNvSpPr>
            <p:nvPr/>
          </p:nvSpPr>
          <p:spPr bwMode="auto">
            <a:xfrm>
              <a:off x="4546" y="154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23" name="Oval 140"/>
          <p:cNvSpPr>
            <a:spLocks noChangeArrowheads="1"/>
          </p:cNvSpPr>
          <p:nvPr/>
        </p:nvSpPr>
        <p:spPr bwMode="auto">
          <a:xfrm>
            <a:off x="5618163" y="36163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4" name="Oval 141"/>
          <p:cNvSpPr>
            <a:spLocks noChangeArrowheads="1"/>
          </p:cNvSpPr>
          <p:nvPr/>
        </p:nvSpPr>
        <p:spPr bwMode="auto">
          <a:xfrm>
            <a:off x="5627688" y="40433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5" name="Oval 142"/>
          <p:cNvSpPr>
            <a:spLocks noChangeArrowheads="1"/>
          </p:cNvSpPr>
          <p:nvPr/>
        </p:nvSpPr>
        <p:spPr bwMode="auto">
          <a:xfrm>
            <a:off x="7046913" y="38401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Text Box 143"/>
          <p:cNvSpPr txBox="1">
            <a:spLocks noChangeArrowheads="1"/>
          </p:cNvSpPr>
          <p:nvPr/>
        </p:nvSpPr>
        <p:spPr bwMode="auto">
          <a:xfrm>
            <a:off x="1600200" y="1295400"/>
            <a:ext cx="2441575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Element/Area Cost</a:t>
            </a:r>
          </a:p>
        </p:txBody>
      </p:sp>
      <p:sp>
        <p:nvSpPr>
          <p:cNvPr id="24627" name="Text Box 144"/>
          <p:cNvSpPr txBox="1">
            <a:spLocks noChangeArrowheads="1"/>
          </p:cNvSpPr>
          <p:nvPr/>
        </p:nvSpPr>
        <p:spPr bwMode="auto">
          <a:xfrm>
            <a:off x="4495800" y="1219200"/>
            <a:ext cx="4357688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Tree Representation (normal form)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E853-2B6A-C14F-9741-57730296F2B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9830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98411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2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3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4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5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98403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4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5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6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7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8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9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10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98394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5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6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7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8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9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0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1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2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98381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2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3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4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5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6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7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8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9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0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1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2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3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98361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2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3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4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5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6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7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8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9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0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1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2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3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4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5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6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7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8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9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0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98329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0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1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2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3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4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5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6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7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8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9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0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1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98356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7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8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9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0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98351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2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3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4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5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98349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0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98347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48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46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1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9831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9831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9831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832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9832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9832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9832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4" name="Text Box 106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8325" name="Text Box 108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8326" name="Text Box 110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98327" name="Text Box 112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98328" name="Line 116"/>
          <p:cNvSpPr>
            <a:spLocks noChangeShapeType="1"/>
          </p:cNvSpPr>
          <p:nvPr/>
        </p:nvSpPr>
        <p:spPr bwMode="auto">
          <a:xfrm flipH="1" flipV="1">
            <a:off x="3124200" y="1752600"/>
            <a:ext cx="381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162800" y="838200"/>
            <a:ext cx="180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Consider all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 patterns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41FEF-85E9-CE46-BD8A-864AAC4E5FC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00357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358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00461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62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63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64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65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359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00453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4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5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6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7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8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9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60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360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00444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5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6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7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8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9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0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1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52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361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00431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2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3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4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5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6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7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8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9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0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1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2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43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362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00411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2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3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4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5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6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7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8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19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0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1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2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3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4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5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6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7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8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29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30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363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00379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0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1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2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3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4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5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6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7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8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9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0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1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0392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00406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7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8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9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10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393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00401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2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3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4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5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394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00399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00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395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00397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98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0396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64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00365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00366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00367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0368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00369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0370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00371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2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0373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0374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0375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0376" name="Rectangle 111"/>
          <p:cNvSpPr>
            <a:spLocks noChangeArrowheads="1"/>
          </p:cNvSpPr>
          <p:nvPr/>
        </p:nvSpPr>
        <p:spPr bwMode="auto">
          <a:xfrm>
            <a:off x="2133600" y="1295400"/>
            <a:ext cx="838200" cy="685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7" name="Text Box 112"/>
          <p:cNvSpPr txBox="1">
            <a:spLocks noChangeArrowheads="1"/>
          </p:cNvSpPr>
          <p:nvPr/>
        </p:nvSpPr>
        <p:spPr bwMode="auto">
          <a:xfrm>
            <a:off x="2438400" y="9144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3+3+2=8</a:t>
            </a:r>
          </a:p>
        </p:txBody>
      </p:sp>
      <p:sp>
        <p:nvSpPr>
          <p:cNvPr id="100378" name="Line 113"/>
          <p:cNvSpPr>
            <a:spLocks noChangeShapeType="1"/>
          </p:cNvSpPr>
          <p:nvPr/>
        </p:nvSpPr>
        <p:spPr bwMode="auto">
          <a:xfrm flipH="1">
            <a:off x="2057400" y="1981200"/>
            <a:ext cx="533400" cy="3581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2246-0E68-1F4B-ABF9-BD2C4F9FD4B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24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02405" name="Arc 1027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406" name="Group 1028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02507" name="Line 1029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8" name="Line 1030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9" name="Line 1031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0" name="Line 1032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1" name="Oval 1033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07" name="Group 1034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02499" name="Line 1035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0" name="Line 1036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1" name="Line 1037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2" name="Arc 1038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3" name="Arc 1039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4" name="Line 1040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5" name="Line 1041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6" name="Oval 1042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08" name="Group 1043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02490" name="Line 1044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1" name="Line 1045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2" name="Line 1046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3" name="Arc 1047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4" name="Arc 1048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5" name="Line 1049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6" name="Line 1050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7" name="Line 1051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8" name="Oval 1052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09" name="Group 1053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02477" name="Line 1054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8" name="Line 1055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9" name="Line 1056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0" name="Line 1057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1" name="Line 1058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2" name="Line 1059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3" name="Line 1060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4" name="Arc 1061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5" name="Arc 1062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6" name="Arc 1063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7" name="Arc 1064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8" name="Oval 1065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9" name="Oval 1066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10" name="Group 1067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02457" name="Arc 1068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58" name="Arc 1069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59" name="Line 1070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0" name="Line 1071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1" name="Line 1072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2" name="Arc 1073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3" name="Arc 1074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4" name="Arc 1075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5" name="Arc 1076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6" name="Arc 1077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7" name="Arc 1078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8" name="Arc 1079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9" name="Arc 1080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0" name="Arc 1081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1" name="Arc 1082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2" name="Oval 1083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3" name="Line 1084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4" name="Line 1085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5" name="Line 1086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6" name="Oval 1087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11" name="Group 1088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02425" name="Arc 1089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6" name="Arc 1090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7" name="Arc 1091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8" name="Arc 1092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9" name="Arc 1093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0" name="Oval 1094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1" name="Arc 1095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2" name="Arc 1096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3" name="Arc 1097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4" name="Arc 1098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5" name="Arc 1099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6" name="Arc 1100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7" name="Arc 1101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438" name="Group 1102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02452" name="Line 1103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3" name="Line 1104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4" name="Line 1105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5" name="Arc 1106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6" name="Arc 1107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439" name="Group 1108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02447" name="Line 1109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48" name="Line 1110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49" name="Arc 1111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0" name="Arc 1112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1" name="Line 1113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440" name="Group 1114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02445" name="Line 1115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46" name="Line 1116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441" name="Group 1117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02443" name="Line 1118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44" name="Line 1119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442" name="Oval 1120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412" name="Text Box 1121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02413" name="Text Box 1122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02414" name="Text Box 1123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02415" name="Text Box 1124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2416" name="Text Box 1125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02417" name="Text Box 1126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2418" name="Text Box 1127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02419" name="Picture 1128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0" name="Text Box 1129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2421" name="Text Box 1130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2422" name="Text Box 1131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2423" name="Text Box 1132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2424" name="Text Box 1134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D3C9-2954-F941-8A5D-696548911C5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Elements of  a library - 1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93725" y="1465263"/>
            <a:ext cx="2163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INVERTER	2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596900" y="2187575"/>
            <a:ext cx="232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NAND2		3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593725" y="3084513"/>
            <a:ext cx="2163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NAND3		4</a:t>
            </a: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593725" y="3976688"/>
            <a:ext cx="215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NAND4		5</a:t>
            </a:r>
          </a:p>
        </p:txBody>
      </p:sp>
      <p:sp>
        <p:nvSpPr>
          <p:cNvPr id="22537" name="Arc 7"/>
          <p:cNvSpPr>
            <a:spLocks/>
          </p:cNvSpPr>
          <p:nvPr/>
        </p:nvSpPr>
        <p:spPr bwMode="auto">
          <a:xfrm>
            <a:off x="6967538" y="5586413"/>
            <a:ext cx="158750" cy="166687"/>
          </a:xfrm>
          <a:custGeom>
            <a:avLst/>
            <a:gdLst>
              <a:gd name="T0" fmla="*/ 0 w 21817"/>
              <a:gd name="T1" fmla="*/ 62 h 21600"/>
              <a:gd name="T2" fmla="*/ 1155134 w 21817"/>
              <a:gd name="T3" fmla="*/ 1286322 h 21600"/>
              <a:gd name="T4" fmla="*/ 11489 w 21817"/>
              <a:gd name="T5" fmla="*/ 1286322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</a:path>
              <a:path w="21817" h="21600" stroke="0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  <a:lnTo>
                  <a:pt x="21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rc 8"/>
          <p:cNvSpPr>
            <a:spLocks/>
          </p:cNvSpPr>
          <p:nvPr/>
        </p:nvSpPr>
        <p:spPr bwMode="auto">
          <a:xfrm>
            <a:off x="6967538" y="5737225"/>
            <a:ext cx="158750" cy="166688"/>
          </a:xfrm>
          <a:custGeom>
            <a:avLst/>
            <a:gdLst>
              <a:gd name="T0" fmla="*/ 1155134 w 21817"/>
              <a:gd name="T1" fmla="*/ 0 h 21600"/>
              <a:gd name="T2" fmla="*/ 0 w 21817"/>
              <a:gd name="T3" fmla="*/ 1286276 h 21600"/>
              <a:gd name="T4" fmla="*/ 11489 w 21817"/>
              <a:gd name="T5" fmla="*/ 0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</a:path>
              <a:path w="21817" h="21600" stroke="0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Oval 9"/>
          <p:cNvSpPr>
            <a:spLocks noChangeArrowheads="1"/>
          </p:cNvSpPr>
          <p:nvPr/>
        </p:nvSpPr>
        <p:spPr bwMode="auto">
          <a:xfrm>
            <a:off x="7151688" y="5729288"/>
            <a:ext cx="31750" cy="301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rc 10"/>
          <p:cNvSpPr>
            <a:spLocks/>
          </p:cNvSpPr>
          <p:nvPr/>
        </p:nvSpPr>
        <p:spPr bwMode="auto">
          <a:xfrm>
            <a:off x="5667375" y="5389563"/>
            <a:ext cx="158750" cy="166687"/>
          </a:xfrm>
          <a:custGeom>
            <a:avLst/>
            <a:gdLst>
              <a:gd name="T0" fmla="*/ 0 w 21817"/>
              <a:gd name="T1" fmla="*/ 62 h 21600"/>
              <a:gd name="T2" fmla="*/ 1155134 w 21817"/>
              <a:gd name="T3" fmla="*/ 1286322 h 21600"/>
              <a:gd name="T4" fmla="*/ 11489 w 21817"/>
              <a:gd name="T5" fmla="*/ 1286322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</a:path>
              <a:path w="21817" h="21600" stroke="0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  <a:lnTo>
                  <a:pt x="21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Arc 11"/>
          <p:cNvSpPr>
            <a:spLocks/>
          </p:cNvSpPr>
          <p:nvPr/>
        </p:nvSpPr>
        <p:spPr bwMode="auto">
          <a:xfrm>
            <a:off x="5665788" y="5538788"/>
            <a:ext cx="160337" cy="168275"/>
          </a:xfrm>
          <a:custGeom>
            <a:avLst/>
            <a:gdLst>
              <a:gd name="T0" fmla="*/ 1178240 w 21818"/>
              <a:gd name="T1" fmla="*/ 0 h 21808"/>
              <a:gd name="T2" fmla="*/ 0 w 21818"/>
              <a:gd name="T3" fmla="*/ 1298383 h 21808"/>
              <a:gd name="T4" fmla="*/ 11773 w 21818"/>
              <a:gd name="T5" fmla="*/ 12385 h 21808"/>
              <a:gd name="T6" fmla="*/ 0 60000 65536"/>
              <a:gd name="T7" fmla="*/ 0 60000 65536"/>
              <a:gd name="T8" fmla="*/ 0 60000 65536"/>
              <a:gd name="T9" fmla="*/ 0 w 21818"/>
              <a:gd name="T10" fmla="*/ 0 h 21808"/>
              <a:gd name="T11" fmla="*/ 21818 w 21818"/>
              <a:gd name="T12" fmla="*/ 21808 h 218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8" h="21808" fill="none" extrusionOk="0">
                <a:moveTo>
                  <a:pt x="21816" y="0"/>
                </a:moveTo>
                <a:cubicBezTo>
                  <a:pt x="21817" y="69"/>
                  <a:pt x="21818" y="138"/>
                  <a:pt x="21818" y="208"/>
                </a:cubicBezTo>
                <a:cubicBezTo>
                  <a:pt x="21818" y="12137"/>
                  <a:pt x="12147" y="21808"/>
                  <a:pt x="218" y="21808"/>
                </a:cubicBezTo>
                <a:cubicBezTo>
                  <a:pt x="145" y="21807"/>
                  <a:pt x="72" y="21807"/>
                  <a:pt x="0" y="21806"/>
                </a:cubicBezTo>
              </a:path>
              <a:path w="21818" h="21808" stroke="0" extrusionOk="0">
                <a:moveTo>
                  <a:pt x="21816" y="0"/>
                </a:moveTo>
                <a:cubicBezTo>
                  <a:pt x="21817" y="69"/>
                  <a:pt x="21818" y="138"/>
                  <a:pt x="21818" y="208"/>
                </a:cubicBezTo>
                <a:cubicBezTo>
                  <a:pt x="21818" y="12137"/>
                  <a:pt x="12147" y="21808"/>
                  <a:pt x="218" y="21808"/>
                </a:cubicBezTo>
                <a:cubicBezTo>
                  <a:pt x="145" y="21807"/>
                  <a:pt x="72" y="21807"/>
                  <a:pt x="0" y="21806"/>
                </a:cubicBezTo>
                <a:lnTo>
                  <a:pt x="218" y="208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5853113" y="5530850"/>
            <a:ext cx="31750" cy="317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Arc 13"/>
          <p:cNvSpPr>
            <a:spLocks/>
          </p:cNvSpPr>
          <p:nvPr/>
        </p:nvSpPr>
        <p:spPr bwMode="auto">
          <a:xfrm>
            <a:off x="5667375" y="5965825"/>
            <a:ext cx="158750" cy="166688"/>
          </a:xfrm>
          <a:custGeom>
            <a:avLst/>
            <a:gdLst>
              <a:gd name="T0" fmla="*/ 0 w 21817"/>
              <a:gd name="T1" fmla="*/ 62 h 21600"/>
              <a:gd name="T2" fmla="*/ 1155134 w 21817"/>
              <a:gd name="T3" fmla="*/ 1286337 h 21600"/>
              <a:gd name="T4" fmla="*/ 11489 w 21817"/>
              <a:gd name="T5" fmla="*/ 1286337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</a:path>
              <a:path w="21817" h="21600" stroke="0" extrusionOk="0">
                <a:moveTo>
                  <a:pt x="0" y="1"/>
                </a:moveTo>
                <a:cubicBezTo>
                  <a:pt x="72" y="0"/>
                  <a:pt x="144" y="-1"/>
                  <a:pt x="217" y="-1"/>
                </a:cubicBezTo>
                <a:cubicBezTo>
                  <a:pt x="12146" y="-1"/>
                  <a:pt x="21817" y="9670"/>
                  <a:pt x="21817" y="21600"/>
                </a:cubicBezTo>
                <a:lnTo>
                  <a:pt x="21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Arc 14"/>
          <p:cNvSpPr>
            <a:spLocks/>
          </p:cNvSpPr>
          <p:nvPr/>
        </p:nvSpPr>
        <p:spPr bwMode="auto">
          <a:xfrm>
            <a:off x="5667375" y="6116638"/>
            <a:ext cx="158750" cy="166687"/>
          </a:xfrm>
          <a:custGeom>
            <a:avLst/>
            <a:gdLst>
              <a:gd name="T0" fmla="*/ 1155134 w 21817"/>
              <a:gd name="T1" fmla="*/ 0 h 21600"/>
              <a:gd name="T2" fmla="*/ 0 w 21817"/>
              <a:gd name="T3" fmla="*/ 1286260 h 21600"/>
              <a:gd name="T4" fmla="*/ 11489 w 21817"/>
              <a:gd name="T5" fmla="*/ 0 h 21600"/>
              <a:gd name="T6" fmla="*/ 0 60000 65536"/>
              <a:gd name="T7" fmla="*/ 0 60000 65536"/>
              <a:gd name="T8" fmla="*/ 0 60000 65536"/>
              <a:gd name="T9" fmla="*/ 0 w 21817"/>
              <a:gd name="T10" fmla="*/ 0 h 21600"/>
              <a:gd name="T11" fmla="*/ 21817 w 218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7" h="21600" fill="none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</a:path>
              <a:path w="21817" h="21600" stroke="0" extrusionOk="0">
                <a:moveTo>
                  <a:pt x="21817" y="0"/>
                </a:moveTo>
                <a:cubicBezTo>
                  <a:pt x="21817" y="11929"/>
                  <a:pt x="12146" y="21600"/>
                  <a:pt x="217" y="21600"/>
                </a:cubicBezTo>
                <a:cubicBezTo>
                  <a:pt x="144" y="21599"/>
                  <a:pt x="72" y="21599"/>
                  <a:pt x="0" y="21598"/>
                </a:cubicBez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Oval 15"/>
          <p:cNvSpPr>
            <a:spLocks noChangeArrowheads="1"/>
          </p:cNvSpPr>
          <p:nvPr/>
        </p:nvSpPr>
        <p:spPr bwMode="auto">
          <a:xfrm>
            <a:off x="5853113" y="6108700"/>
            <a:ext cx="31750" cy="301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5676900" y="54895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>
            <a:off x="5695950" y="5783263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5919788" y="5538788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>
            <a:off x="5919788" y="5884863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>
            <a:off x="5926138" y="5532438"/>
            <a:ext cx="0" cy="347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Arc 21"/>
          <p:cNvSpPr>
            <a:spLocks/>
          </p:cNvSpPr>
          <p:nvPr/>
        </p:nvSpPr>
        <p:spPr bwMode="auto">
          <a:xfrm>
            <a:off x="6286500" y="5534025"/>
            <a:ext cx="174625" cy="180975"/>
          </a:xfrm>
          <a:custGeom>
            <a:avLst/>
            <a:gdLst>
              <a:gd name="T0" fmla="*/ 0 w 21798"/>
              <a:gd name="T1" fmla="*/ 67 h 21600"/>
              <a:gd name="T2" fmla="*/ 1398931 w 21798"/>
              <a:gd name="T3" fmla="*/ 1516294 h 21600"/>
              <a:gd name="T4" fmla="*/ 12706 w 21798"/>
              <a:gd name="T5" fmla="*/ 1516294 h 21600"/>
              <a:gd name="T6" fmla="*/ 0 60000 65536"/>
              <a:gd name="T7" fmla="*/ 0 60000 65536"/>
              <a:gd name="T8" fmla="*/ 0 60000 65536"/>
              <a:gd name="T9" fmla="*/ 0 w 21798"/>
              <a:gd name="T10" fmla="*/ 0 h 21600"/>
              <a:gd name="T11" fmla="*/ 21798 w 217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8" h="21600" fill="none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</a:path>
              <a:path w="21798" h="21600" stroke="0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  <a:lnTo>
                  <a:pt x="19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Arc 22"/>
          <p:cNvSpPr>
            <a:spLocks/>
          </p:cNvSpPr>
          <p:nvPr/>
        </p:nvSpPr>
        <p:spPr bwMode="auto">
          <a:xfrm>
            <a:off x="6286500" y="5699125"/>
            <a:ext cx="173038" cy="180975"/>
          </a:xfrm>
          <a:custGeom>
            <a:avLst/>
            <a:gdLst>
              <a:gd name="T0" fmla="*/ 1386211 w 21600"/>
              <a:gd name="T1" fmla="*/ 0 h 21600"/>
              <a:gd name="T2" fmla="*/ 0 w 21600"/>
              <a:gd name="T3" fmla="*/ 151629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3" name="Line 23"/>
          <p:cNvSpPr>
            <a:spLocks noChangeShapeType="1"/>
          </p:cNvSpPr>
          <p:nvPr/>
        </p:nvSpPr>
        <p:spPr bwMode="auto">
          <a:xfrm>
            <a:off x="4240213" y="5316538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Line 24"/>
          <p:cNvSpPr>
            <a:spLocks noChangeShapeType="1"/>
          </p:cNvSpPr>
          <p:nvPr/>
        </p:nvSpPr>
        <p:spPr bwMode="auto">
          <a:xfrm>
            <a:off x="4240213" y="5661025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Line 25"/>
          <p:cNvSpPr>
            <a:spLocks noChangeShapeType="1"/>
          </p:cNvSpPr>
          <p:nvPr/>
        </p:nvSpPr>
        <p:spPr bwMode="auto">
          <a:xfrm>
            <a:off x="4246563" y="5310188"/>
            <a:ext cx="0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Arc 26"/>
          <p:cNvSpPr>
            <a:spLocks/>
          </p:cNvSpPr>
          <p:nvPr/>
        </p:nvSpPr>
        <p:spPr bwMode="auto">
          <a:xfrm>
            <a:off x="4606925" y="5311775"/>
            <a:ext cx="174625" cy="180975"/>
          </a:xfrm>
          <a:custGeom>
            <a:avLst/>
            <a:gdLst>
              <a:gd name="T0" fmla="*/ 0 w 21798"/>
              <a:gd name="T1" fmla="*/ 67 h 21600"/>
              <a:gd name="T2" fmla="*/ 1398931 w 21798"/>
              <a:gd name="T3" fmla="*/ 1516294 h 21600"/>
              <a:gd name="T4" fmla="*/ 12706 w 21798"/>
              <a:gd name="T5" fmla="*/ 1516294 h 21600"/>
              <a:gd name="T6" fmla="*/ 0 60000 65536"/>
              <a:gd name="T7" fmla="*/ 0 60000 65536"/>
              <a:gd name="T8" fmla="*/ 0 60000 65536"/>
              <a:gd name="T9" fmla="*/ 0 w 21798"/>
              <a:gd name="T10" fmla="*/ 0 h 21600"/>
              <a:gd name="T11" fmla="*/ 21798 w 217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8" h="21600" fill="none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</a:path>
              <a:path w="21798" h="21600" stroke="0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  <a:lnTo>
                  <a:pt x="19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7" name="Arc 27"/>
          <p:cNvSpPr>
            <a:spLocks/>
          </p:cNvSpPr>
          <p:nvPr/>
        </p:nvSpPr>
        <p:spPr bwMode="auto">
          <a:xfrm>
            <a:off x="4616450" y="5483225"/>
            <a:ext cx="166688" cy="177800"/>
          </a:xfrm>
          <a:custGeom>
            <a:avLst/>
            <a:gdLst>
              <a:gd name="T0" fmla="*/ 1286337 w 21600"/>
              <a:gd name="T1" fmla="*/ 0 h 21600"/>
              <a:gd name="T2" fmla="*/ 0 w 21600"/>
              <a:gd name="T3" fmla="*/ 146355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Line 28"/>
          <p:cNvSpPr>
            <a:spLocks noChangeShapeType="1"/>
          </p:cNvSpPr>
          <p:nvPr/>
        </p:nvSpPr>
        <p:spPr bwMode="auto">
          <a:xfrm>
            <a:off x="4233863" y="5899150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Line 29"/>
          <p:cNvSpPr>
            <a:spLocks noChangeShapeType="1"/>
          </p:cNvSpPr>
          <p:nvPr/>
        </p:nvSpPr>
        <p:spPr bwMode="auto">
          <a:xfrm>
            <a:off x="4233863" y="6245225"/>
            <a:ext cx="374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Line 30"/>
          <p:cNvSpPr>
            <a:spLocks noChangeShapeType="1"/>
          </p:cNvSpPr>
          <p:nvPr/>
        </p:nvSpPr>
        <p:spPr bwMode="auto">
          <a:xfrm>
            <a:off x="4240213" y="5892800"/>
            <a:ext cx="0" cy="347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1" name="Arc 31"/>
          <p:cNvSpPr>
            <a:spLocks/>
          </p:cNvSpPr>
          <p:nvPr/>
        </p:nvSpPr>
        <p:spPr bwMode="auto">
          <a:xfrm>
            <a:off x="4619625" y="5894388"/>
            <a:ext cx="174625" cy="180975"/>
          </a:xfrm>
          <a:custGeom>
            <a:avLst/>
            <a:gdLst>
              <a:gd name="T0" fmla="*/ 0 w 21798"/>
              <a:gd name="T1" fmla="*/ 67 h 21600"/>
              <a:gd name="T2" fmla="*/ 1398931 w 21798"/>
              <a:gd name="T3" fmla="*/ 1516294 h 21600"/>
              <a:gd name="T4" fmla="*/ 12706 w 21798"/>
              <a:gd name="T5" fmla="*/ 1516294 h 21600"/>
              <a:gd name="T6" fmla="*/ 0 60000 65536"/>
              <a:gd name="T7" fmla="*/ 0 60000 65536"/>
              <a:gd name="T8" fmla="*/ 0 60000 65536"/>
              <a:gd name="T9" fmla="*/ 0 w 21798"/>
              <a:gd name="T10" fmla="*/ 0 h 21600"/>
              <a:gd name="T11" fmla="*/ 21798 w 217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98" h="21600" fill="none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</a:path>
              <a:path w="21798" h="21600" stroke="0" extrusionOk="0">
                <a:moveTo>
                  <a:pt x="-1" y="0"/>
                </a:moveTo>
                <a:cubicBezTo>
                  <a:pt x="65" y="0"/>
                  <a:pt x="131" y="-1"/>
                  <a:pt x="198" y="-1"/>
                </a:cubicBezTo>
                <a:cubicBezTo>
                  <a:pt x="12127" y="-1"/>
                  <a:pt x="21798" y="9670"/>
                  <a:pt x="21798" y="21600"/>
                </a:cubicBezTo>
                <a:lnTo>
                  <a:pt x="19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Arc 32"/>
          <p:cNvSpPr>
            <a:spLocks/>
          </p:cNvSpPr>
          <p:nvPr/>
        </p:nvSpPr>
        <p:spPr bwMode="auto">
          <a:xfrm>
            <a:off x="4618038" y="6059488"/>
            <a:ext cx="174625" cy="180975"/>
          </a:xfrm>
          <a:custGeom>
            <a:avLst/>
            <a:gdLst>
              <a:gd name="T0" fmla="*/ 1411754 w 21600"/>
              <a:gd name="T1" fmla="*/ 0 h 21600"/>
              <a:gd name="T2" fmla="*/ 0 w 21600"/>
              <a:gd name="T3" fmla="*/ 151629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3" name="Line 33"/>
          <p:cNvSpPr>
            <a:spLocks noChangeShapeType="1"/>
          </p:cNvSpPr>
          <p:nvPr/>
        </p:nvSpPr>
        <p:spPr bwMode="auto">
          <a:xfrm>
            <a:off x="5080000" y="5338763"/>
            <a:ext cx="238125" cy="158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4" name="Line 34"/>
          <p:cNvSpPr>
            <a:spLocks noChangeShapeType="1"/>
          </p:cNvSpPr>
          <p:nvPr/>
        </p:nvSpPr>
        <p:spPr bwMode="auto">
          <a:xfrm flipV="1">
            <a:off x="5080000" y="5483225"/>
            <a:ext cx="238125" cy="157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5" name="Line 35"/>
          <p:cNvSpPr>
            <a:spLocks noChangeShapeType="1"/>
          </p:cNvSpPr>
          <p:nvPr/>
        </p:nvSpPr>
        <p:spPr bwMode="auto">
          <a:xfrm>
            <a:off x="5086350" y="5338763"/>
            <a:ext cx="0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6" name="Line 36"/>
          <p:cNvSpPr>
            <a:spLocks noChangeShapeType="1"/>
          </p:cNvSpPr>
          <p:nvPr/>
        </p:nvSpPr>
        <p:spPr bwMode="auto">
          <a:xfrm>
            <a:off x="5073650" y="5921375"/>
            <a:ext cx="238125" cy="158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7" name="Line 37"/>
          <p:cNvSpPr>
            <a:spLocks noChangeShapeType="1"/>
          </p:cNvSpPr>
          <p:nvPr/>
        </p:nvSpPr>
        <p:spPr bwMode="auto">
          <a:xfrm flipV="1">
            <a:off x="5073650" y="6065838"/>
            <a:ext cx="238125" cy="157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8" name="Line 38"/>
          <p:cNvSpPr>
            <a:spLocks noChangeShapeType="1"/>
          </p:cNvSpPr>
          <p:nvPr/>
        </p:nvSpPr>
        <p:spPr bwMode="auto">
          <a:xfrm>
            <a:off x="5080000" y="5921375"/>
            <a:ext cx="0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9" name="Line 39"/>
          <p:cNvSpPr>
            <a:spLocks noChangeShapeType="1"/>
          </p:cNvSpPr>
          <p:nvPr/>
        </p:nvSpPr>
        <p:spPr bwMode="auto">
          <a:xfrm>
            <a:off x="5378450" y="5489575"/>
            <a:ext cx="150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0" name="Line 40"/>
          <p:cNvSpPr>
            <a:spLocks noChangeShapeType="1"/>
          </p:cNvSpPr>
          <p:nvPr/>
        </p:nvSpPr>
        <p:spPr bwMode="auto">
          <a:xfrm>
            <a:off x="5757863" y="56388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1" name="Line 41"/>
          <p:cNvSpPr>
            <a:spLocks noChangeShapeType="1"/>
          </p:cNvSpPr>
          <p:nvPr/>
        </p:nvSpPr>
        <p:spPr bwMode="auto">
          <a:xfrm>
            <a:off x="5676900" y="56388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2" name="Line 42"/>
          <p:cNvSpPr>
            <a:spLocks noChangeShapeType="1"/>
          </p:cNvSpPr>
          <p:nvPr/>
        </p:nvSpPr>
        <p:spPr bwMode="auto">
          <a:xfrm>
            <a:off x="5527675" y="5489575"/>
            <a:ext cx="15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3" name="Line 43"/>
          <p:cNvSpPr>
            <a:spLocks noChangeShapeType="1"/>
          </p:cNvSpPr>
          <p:nvPr/>
        </p:nvSpPr>
        <p:spPr bwMode="auto">
          <a:xfrm>
            <a:off x="5372100" y="6072188"/>
            <a:ext cx="1698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4" name="Line 44"/>
          <p:cNvSpPr>
            <a:spLocks noChangeShapeType="1"/>
          </p:cNvSpPr>
          <p:nvPr/>
        </p:nvSpPr>
        <p:spPr bwMode="auto">
          <a:xfrm>
            <a:off x="5770563" y="5783263"/>
            <a:ext cx="150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5" name="Line 45"/>
          <p:cNvSpPr>
            <a:spLocks noChangeShapeType="1"/>
          </p:cNvSpPr>
          <p:nvPr/>
        </p:nvSpPr>
        <p:spPr bwMode="auto">
          <a:xfrm>
            <a:off x="5695950" y="5776913"/>
            <a:ext cx="0" cy="29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6" name="Line 46"/>
          <p:cNvSpPr>
            <a:spLocks noChangeShapeType="1"/>
          </p:cNvSpPr>
          <p:nvPr/>
        </p:nvSpPr>
        <p:spPr bwMode="auto">
          <a:xfrm>
            <a:off x="5540375" y="6072188"/>
            <a:ext cx="15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7" name="Line 47"/>
          <p:cNvSpPr>
            <a:spLocks noChangeShapeType="1"/>
          </p:cNvSpPr>
          <p:nvPr/>
        </p:nvSpPr>
        <p:spPr bwMode="auto">
          <a:xfrm>
            <a:off x="4837113" y="5489575"/>
            <a:ext cx="150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8" name="Line 48"/>
          <p:cNvSpPr>
            <a:spLocks noChangeShapeType="1"/>
          </p:cNvSpPr>
          <p:nvPr/>
        </p:nvSpPr>
        <p:spPr bwMode="auto">
          <a:xfrm>
            <a:off x="4930775" y="5489575"/>
            <a:ext cx="150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9" name="Line 49"/>
          <p:cNvSpPr>
            <a:spLocks noChangeShapeType="1"/>
          </p:cNvSpPr>
          <p:nvPr/>
        </p:nvSpPr>
        <p:spPr bwMode="auto">
          <a:xfrm>
            <a:off x="4849813" y="6072188"/>
            <a:ext cx="150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0" name="Line 50"/>
          <p:cNvSpPr>
            <a:spLocks noChangeShapeType="1"/>
          </p:cNvSpPr>
          <p:nvPr/>
        </p:nvSpPr>
        <p:spPr bwMode="auto">
          <a:xfrm>
            <a:off x="4924425" y="6072188"/>
            <a:ext cx="150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1" name="Line 51"/>
          <p:cNvSpPr>
            <a:spLocks noChangeShapeType="1"/>
          </p:cNvSpPr>
          <p:nvPr/>
        </p:nvSpPr>
        <p:spPr bwMode="auto">
          <a:xfrm>
            <a:off x="4075113" y="55626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2" name="Line 52"/>
          <p:cNvSpPr>
            <a:spLocks noChangeShapeType="1"/>
          </p:cNvSpPr>
          <p:nvPr/>
        </p:nvSpPr>
        <p:spPr bwMode="auto">
          <a:xfrm>
            <a:off x="4081463" y="54102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3" name="Line 53"/>
          <p:cNvSpPr>
            <a:spLocks noChangeShapeType="1"/>
          </p:cNvSpPr>
          <p:nvPr/>
        </p:nvSpPr>
        <p:spPr bwMode="auto">
          <a:xfrm>
            <a:off x="4081463" y="600710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4" name="Line 54"/>
          <p:cNvSpPr>
            <a:spLocks noChangeShapeType="1"/>
          </p:cNvSpPr>
          <p:nvPr/>
        </p:nvSpPr>
        <p:spPr bwMode="auto">
          <a:xfrm>
            <a:off x="4075113" y="615315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5" name="Line 55"/>
          <p:cNvSpPr>
            <a:spLocks noChangeShapeType="1"/>
          </p:cNvSpPr>
          <p:nvPr/>
        </p:nvSpPr>
        <p:spPr bwMode="auto">
          <a:xfrm>
            <a:off x="4235450" y="1498600"/>
            <a:ext cx="284163" cy="200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6" name="Line 56"/>
          <p:cNvSpPr>
            <a:spLocks noChangeShapeType="1"/>
          </p:cNvSpPr>
          <p:nvPr/>
        </p:nvSpPr>
        <p:spPr bwMode="auto">
          <a:xfrm flipV="1">
            <a:off x="4235450" y="1679575"/>
            <a:ext cx="284163" cy="200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7" name="Line 57"/>
          <p:cNvSpPr>
            <a:spLocks noChangeShapeType="1"/>
          </p:cNvSpPr>
          <p:nvPr/>
        </p:nvSpPr>
        <p:spPr bwMode="auto">
          <a:xfrm>
            <a:off x="4241800" y="1504950"/>
            <a:ext cx="0" cy="363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8" name="Line 58"/>
          <p:cNvSpPr>
            <a:spLocks noChangeShapeType="1"/>
          </p:cNvSpPr>
          <p:nvPr/>
        </p:nvSpPr>
        <p:spPr bwMode="auto">
          <a:xfrm>
            <a:off x="4075113" y="1695450"/>
            <a:ext cx="1635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9" name="Line 59"/>
          <p:cNvSpPr>
            <a:spLocks noChangeShapeType="1"/>
          </p:cNvSpPr>
          <p:nvPr/>
        </p:nvSpPr>
        <p:spPr bwMode="auto">
          <a:xfrm>
            <a:off x="4246563" y="2192338"/>
            <a:ext cx="423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0" name="Line 60"/>
          <p:cNvSpPr>
            <a:spLocks noChangeShapeType="1"/>
          </p:cNvSpPr>
          <p:nvPr/>
        </p:nvSpPr>
        <p:spPr bwMode="auto">
          <a:xfrm>
            <a:off x="4240213" y="2603500"/>
            <a:ext cx="423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1" name="Line 61"/>
          <p:cNvSpPr>
            <a:spLocks noChangeShapeType="1"/>
          </p:cNvSpPr>
          <p:nvPr/>
        </p:nvSpPr>
        <p:spPr bwMode="auto">
          <a:xfrm>
            <a:off x="4241800" y="2184400"/>
            <a:ext cx="0" cy="4175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2" name="Arc 62"/>
          <p:cNvSpPr>
            <a:spLocks/>
          </p:cNvSpPr>
          <p:nvPr/>
        </p:nvSpPr>
        <p:spPr bwMode="auto">
          <a:xfrm>
            <a:off x="4668838" y="2185988"/>
            <a:ext cx="196850" cy="217487"/>
          </a:xfrm>
          <a:custGeom>
            <a:avLst/>
            <a:gdLst>
              <a:gd name="T0" fmla="*/ 0 w 21774"/>
              <a:gd name="T1" fmla="*/ 101 h 21600"/>
              <a:gd name="T2" fmla="*/ 1779642 w 21774"/>
              <a:gd name="T3" fmla="*/ 2173823 h 21600"/>
              <a:gd name="T4" fmla="*/ 14302 w 21774"/>
              <a:gd name="T5" fmla="*/ 2189842 h 21600"/>
              <a:gd name="T6" fmla="*/ 0 60000 65536"/>
              <a:gd name="T7" fmla="*/ 0 60000 65536"/>
              <a:gd name="T8" fmla="*/ 0 60000 65536"/>
              <a:gd name="T9" fmla="*/ 0 w 21774"/>
              <a:gd name="T10" fmla="*/ 0 h 21600"/>
              <a:gd name="T11" fmla="*/ 21774 w 217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4" h="21600" fill="none" extrusionOk="0">
                <a:moveTo>
                  <a:pt x="-1" y="0"/>
                </a:moveTo>
                <a:cubicBezTo>
                  <a:pt x="58" y="0"/>
                  <a:pt x="116" y="-1"/>
                  <a:pt x="175" y="-1"/>
                </a:cubicBezTo>
                <a:cubicBezTo>
                  <a:pt x="12042" y="-1"/>
                  <a:pt x="21687" y="9574"/>
                  <a:pt x="21774" y="21441"/>
                </a:cubicBezTo>
              </a:path>
              <a:path w="21774" h="21600" stroke="0" extrusionOk="0">
                <a:moveTo>
                  <a:pt x="-1" y="0"/>
                </a:moveTo>
                <a:cubicBezTo>
                  <a:pt x="58" y="0"/>
                  <a:pt x="116" y="-1"/>
                  <a:pt x="175" y="-1"/>
                </a:cubicBezTo>
                <a:cubicBezTo>
                  <a:pt x="12042" y="-1"/>
                  <a:pt x="21687" y="9574"/>
                  <a:pt x="21774" y="21441"/>
                </a:cubicBezTo>
                <a:lnTo>
                  <a:pt x="17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3" name="Arc 63"/>
          <p:cNvSpPr>
            <a:spLocks/>
          </p:cNvSpPr>
          <p:nvPr/>
        </p:nvSpPr>
        <p:spPr bwMode="auto">
          <a:xfrm>
            <a:off x="4668838" y="2400300"/>
            <a:ext cx="192087" cy="201613"/>
          </a:xfrm>
          <a:custGeom>
            <a:avLst/>
            <a:gdLst>
              <a:gd name="T0" fmla="*/ 1708214 w 21600"/>
              <a:gd name="T1" fmla="*/ 0 h 21600"/>
              <a:gd name="T2" fmla="*/ 0 w 21600"/>
              <a:gd name="T3" fmla="*/ 188184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594" name="Group 64"/>
          <p:cNvGrpSpPr>
            <a:grpSpLocks/>
          </p:cNvGrpSpPr>
          <p:nvPr/>
        </p:nvGrpSpPr>
        <p:grpSpPr bwMode="auto">
          <a:xfrm>
            <a:off x="4075113" y="2311400"/>
            <a:ext cx="163512" cy="152400"/>
            <a:chOff x="2567" y="1456"/>
            <a:chExt cx="103" cy="96"/>
          </a:xfrm>
        </p:grpSpPr>
        <p:sp>
          <p:nvSpPr>
            <p:cNvPr id="22719" name="Line 65"/>
            <p:cNvSpPr>
              <a:spLocks noChangeShapeType="1"/>
            </p:cNvSpPr>
            <p:nvPr/>
          </p:nvSpPr>
          <p:spPr bwMode="auto">
            <a:xfrm>
              <a:off x="2567" y="1552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0" name="Line 66"/>
            <p:cNvSpPr>
              <a:spLocks noChangeShapeType="1"/>
            </p:cNvSpPr>
            <p:nvPr/>
          </p:nvSpPr>
          <p:spPr bwMode="auto">
            <a:xfrm>
              <a:off x="2567" y="145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95" name="Group 67"/>
          <p:cNvGrpSpPr>
            <a:grpSpLocks/>
          </p:cNvGrpSpPr>
          <p:nvPr/>
        </p:nvGrpSpPr>
        <p:grpSpPr bwMode="auto">
          <a:xfrm>
            <a:off x="2881313" y="1498600"/>
            <a:ext cx="592137" cy="381000"/>
            <a:chOff x="1815" y="944"/>
            <a:chExt cx="373" cy="240"/>
          </a:xfrm>
        </p:grpSpPr>
        <p:sp>
          <p:nvSpPr>
            <p:cNvPr id="22714" name="Line 68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5" name="Line 69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6" name="Line 70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7" name="Line 71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8" name="Oval 72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96" name="Group 73"/>
          <p:cNvGrpSpPr>
            <a:grpSpLocks/>
          </p:cNvGrpSpPr>
          <p:nvPr/>
        </p:nvGrpSpPr>
        <p:grpSpPr bwMode="auto">
          <a:xfrm>
            <a:off x="2890838" y="2184400"/>
            <a:ext cx="811212" cy="406400"/>
            <a:chOff x="1821" y="1376"/>
            <a:chExt cx="511" cy="256"/>
          </a:xfrm>
        </p:grpSpPr>
        <p:sp>
          <p:nvSpPr>
            <p:cNvPr id="22706" name="Line 74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7" name="Line 75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8" name="Line 76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9" name="Arc 77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0" name="Arc 78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1" name="Line 79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2" name="Line 80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3" name="Oval 81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97" name="Group 82"/>
          <p:cNvGrpSpPr>
            <a:grpSpLocks/>
          </p:cNvGrpSpPr>
          <p:nvPr/>
        </p:nvGrpSpPr>
        <p:grpSpPr bwMode="auto">
          <a:xfrm>
            <a:off x="2881313" y="3060700"/>
            <a:ext cx="839787" cy="406400"/>
            <a:chOff x="1815" y="1928"/>
            <a:chExt cx="529" cy="256"/>
          </a:xfrm>
        </p:grpSpPr>
        <p:sp>
          <p:nvSpPr>
            <p:cNvPr id="22697" name="Line 83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8" name="Line 84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9" name="Line 85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0" name="Arc 86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1" name="Arc 87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2" name="Line 88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3" name="Line 89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4" name="Line 90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5" name="Oval 91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98" name="Group 92"/>
          <p:cNvGrpSpPr>
            <a:grpSpLocks/>
          </p:cNvGrpSpPr>
          <p:nvPr/>
        </p:nvGrpSpPr>
        <p:grpSpPr bwMode="auto">
          <a:xfrm>
            <a:off x="2881313" y="3943350"/>
            <a:ext cx="784225" cy="419100"/>
            <a:chOff x="1815" y="2484"/>
            <a:chExt cx="494" cy="264"/>
          </a:xfrm>
        </p:grpSpPr>
        <p:sp>
          <p:nvSpPr>
            <p:cNvPr id="22684" name="Line 93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5" name="Line 94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6" name="Line 95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7" name="Line 96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8" name="Line 97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9" name="Line 98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0" name="Line 99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1" name="Arc 100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2" name="Arc 101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3" name="Arc 102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4" name="Arc 103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5" name="Oval 104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6" name="Oval 105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99" name="Oval 106"/>
          <p:cNvSpPr>
            <a:spLocks noChangeArrowheads="1"/>
          </p:cNvSpPr>
          <p:nvPr/>
        </p:nvSpPr>
        <p:spPr bwMode="auto">
          <a:xfrm>
            <a:off x="4527550" y="1641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0" name="Oval 107"/>
          <p:cNvSpPr>
            <a:spLocks noChangeArrowheads="1"/>
          </p:cNvSpPr>
          <p:nvPr/>
        </p:nvSpPr>
        <p:spPr bwMode="auto">
          <a:xfrm>
            <a:off x="4865688" y="23463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1" name="Line 108"/>
          <p:cNvSpPr>
            <a:spLocks noChangeShapeType="1"/>
          </p:cNvSpPr>
          <p:nvPr/>
        </p:nvSpPr>
        <p:spPr bwMode="auto">
          <a:xfrm>
            <a:off x="4210050" y="3070225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2" name="Line 109"/>
          <p:cNvSpPr>
            <a:spLocks noChangeShapeType="1"/>
          </p:cNvSpPr>
          <p:nvPr/>
        </p:nvSpPr>
        <p:spPr bwMode="auto">
          <a:xfrm>
            <a:off x="4216400" y="3462338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3" name="Line 110"/>
          <p:cNvSpPr>
            <a:spLocks noChangeShapeType="1"/>
          </p:cNvSpPr>
          <p:nvPr/>
        </p:nvSpPr>
        <p:spPr bwMode="auto">
          <a:xfrm>
            <a:off x="4210050" y="3060700"/>
            <a:ext cx="0" cy="401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4" name="Arc 111"/>
          <p:cNvSpPr>
            <a:spLocks/>
          </p:cNvSpPr>
          <p:nvPr/>
        </p:nvSpPr>
        <p:spPr bwMode="auto">
          <a:xfrm>
            <a:off x="4538663" y="3068638"/>
            <a:ext cx="155575" cy="209550"/>
          </a:xfrm>
          <a:custGeom>
            <a:avLst/>
            <a:gdLst>
              <a:gd name="T0" fmla="*/ 0 w 21821"/>
              <a:gd name="T1" fmla="*/ 97 h 21600"/>
              <a:gd name="T2" fmla="*/ 1109188 w 21821"/>
              <a:gd name="T3" fmla="*/ 2017491 h 21600"/>
              <a:gd name="T4" fmla="*/ 11286 w 21821"/>
              <a:gd name="T5" fmla="*/ 2032926 h 21600"/>
              <a:gd name="T6" fmla="*/ 0 60000 65536"/>
              <a:gd name="T7" fmla="*/ 0 60000 65536"/>
              <a:gd name="T8" fmla="*/ 0 60000 65536"/>
              <a:gd name="T9" fmla="*/ 0 w 21821"/>
              <a:gd name="T10" fmla="*/ 0 h 21600"/>
              <a:gd name="T11" fmla="*/ 21821 w 218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1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7" y="-1"/>
                  <a:pt x="21731" y="9570"/>
                  <a:pt x="21821" y="21435"/>
                </a:cubicBezTo>
              </a:path>
              <a:path w="21821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7" y="-1"/>
                  <a:pt x="21731" y="9570"/>
                  <a:pt x="21821" y="21435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5" name="Arc 112"/>
          <p:cNvSpPr>
            <a:spLocks/>
          </p:cNvSpPr>
          <p:nvPr/>
        </p:nvSpPr>
        <p:spPr bwMode="auto">
          <a:xfrm>
            <a:off x="4538663" y="3248025"/>
            <a:ext cx="153987" cy="209550"/>
          </a:xfrm>
          <a:custGeom>
            <a:avLst/>
            <a:gdLst>
              <a:gd name="T0" fmla="*/ 1097778 w 21600"/>
              <a:gd name="T1" fmla="*/ 0 h 21600"/>
              <a:gd name="T2" fmla="*/ 0 w 21600"/>
              <a:gd name="T3" fmla="*/ 203292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6" name="Line 113"/>
          <p:cNvSpPr>
            <a:spLocks noChangeShapeType="1"/>
          </p:cNvSpPr>
          <p:nvPr/>
        </p:nvSpPr>
        <p:spPr bwMode="auto">
          <a:xfrm>
            <a:off x="4075113" y="3178175"/>
            <a:ext cx="1349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7" name="Line 114"/>
          <p:cNvSpPr>
            <a:spLocks noChangeShapeType="1"/>
          </p:cNvSpPr>
          <p:nvPr/>
        </p:nvSpPr>
        <p:spPr bwMode="auto">
          <a:xfrm>
            <a:off x="4075113" y="3344863"/>
            <a:ext cx="1349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8" name="Line 115"/>
          <p:cNvSpPr>
            <a:spLocks noChangeShapeType="1"/>
          </p:cNvSpPr>
          <p:nvPr/>
        </p:nvSpPr>
        <p:spPr bwMode="auto">
          <a:xfrm>
            <a:off x="5003800" y="3122613"/>
            <a:ext cx="214313" cy="184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9" name="Line 116"/>
          <p:cNvSpPr>
            <a:spLocks noChangeShapeType="1"/>
          </p:cNvSpPr>
          <p:nvPr/>
        </p:nvSpPr>
        <p:spPr bwMode="auto">
          <a:xfrm flipV="1">
            <a:off x="5003800" y="3289300"/>
            <a:ext cx="214313" cy="185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0" name="Line 117"/>
          <p:cNvSpPr>
            <a:spLocks noChangeShapeType="1"/>
          </p:cNvSpPr>
          <p:nvPr/>
        </p:nvSpPr>
        <p:spPr bwMode="auto">
          <a:xfrm>
            <a:off x="5010150" y="3116263"/>
            <a:ext cx="0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1" name="Line 118"/>
          <p:cNvSpPr>
            <a:spLocks noChangeShapeType="1"/>
          </p:cNvSpPr>
          <p:nvPr/>
        </p:nvSpPr>
        <p:spPr bwMode="auto">
          <a:xfrm>
            <a:off x="4781550" y="3276600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2" name="Line 119"/>
          <p:cNvSpPr>
            <a:spLocks noChangeShapeType="1"/>
          </p:cNvSpPr>
          <p:nvPr/>
        </p:nvSpPr>
        <p:spPr bwMode="auto">
          <a:xfrm>
            <a:off x="5581650" y="3255963"/>
            <a:ext cx="33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3" name="Line 120"/>
          <p:cNvSpPr>
            <a:spLocks noChangeShapeType="1"/>
          </p:cNvSpPr>
          <p:nvPr/>
        </p:nvSpPr>
        <p:spPr bwMode="auto">
          <a:xfrm>
            <a:off x="5581650" y="3657600"/>
            <a:ext cx="33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4" name="Line 121"/>
          <p:cNvSpPr>
            <a:spLocks noChangeShapeType="1"/>
          </p:cNvSpPr>
          <p:nvPr/>
        </p:nvSpPr>
        <p:spPr bwMode="auto">
          <a:xfrm>
            <a:off x="5589588" y="3248025"/>
            <a:ext cx="0" cy="400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5" name="Arc 122"/>
          <p:cNvSpPr>
            <a:spLocks/>
          </p:cNvSpPr>
          <p:nvPr/>
        </p:nvSpPr>
        <p:spPr bwMode="auto">
          <a:xfrm>
            <a:off x="5910263" y="3249613"/>
            <a:ext cx="157162" cy="209550"/>
          </a:xfrm>
          <a:custGeom>
            <a:avLst/>
            <a:gdLst>
              <a:gd name="T0" fmla="*/ 0 w 21822"/>
              <a:gd name="T1" fmla="*/ 97 h 21600"/>
              <a:gd name="T2" fmla="*/ 1131880 w 21822"/>
              <a:gd name="T3" fmla="*/ 2032926 h 21600"/>
              <a:gd name="T4" fmla="*/ 11516 w 21822"/>
              <a:gd name="T5" fmla="*/ 2032926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</a:path>
              <a:path w="21822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6" name="Arc 123"/>
          <p:cNvSpPr>
            <a:spLocks/>
          </p:cNvSpPr>
          <p:nvPr/>
        </p:nvSpPr>
        <p:spPr bwMode="auto">
          <a:xfrm>
            <a:off x="5910263" y="3438525"/>
            <a:ext cx="157162" cy="211138"/>
          </a:xfrm>
          <a:custGeom>
            <a:avLst/>
            <a:gdLst>
              <a:gd name="T0" fmla="*/ 1131830 w 21822"/>
              <a:gd name="T1" fmla="*/ 0 h 21765"/>
              <a:gd name="T2" fmla="*/ 0 w 21822"/>
              <a:gd name="T3" fmla="*/ 2048111 h 21765"/>
              <a:gd name="T4" fmla="*/ 11516 w 21822"/>
              <a:gd name="T5" fmla="*/ 15531 h 21765"/>
              <a:gd name="T6" fmla="*/ 0 60000 65536"/>
              <a:gd name="T7" fmla="*/ 0 60000 65536"/>
              <a:gd name="T8" fmla="*/ 0 60000 65536"/>
              <a:gd name="T9" fmla="*/ 0 w 21822"/>
              <a:gd name="T10" fmla="*/ 0 h 21765"/>
              <a:gd name="T11" fmla="*/ 21822 w 21822"/>
              <a:gd name="T12" fmla="*/ 21765 h 21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765" fill="none" extrusionOk="0">
                <a:moveTo>
                  <a:pt x="21821" y="-1"/>
                </a:moveTo>
                <a:cubicBezTo>
                  <a:pt x="21821" y="54"/>
                  <a:pt x="21822" y="109"/>
                  <a:pt x="21822" y="165"/>
                </a:cubicBezTo>
                <a:cubicBezTo>
                  <a:pt x="21822" y="12094"/>
                  <a:pt x="12151" y="21765"/>
                  <a:pt x="222" y="21765"/>
                </a:cubicBezTo>
                <a:cubicBezTo>
                  <a:pt x="147" y="21764"/>
                  <a:pt x="73" y="21764"/>
                  <a:pt x="0" y="21763"/>
                </a:cubicBezTo>
              </a:path>
              <a:path w="21822" h="21765" stroke="0" extrusionOk="0">
                <a:moveTo>
                  <a:pt x="21821" y="-1"/>
                </a:moveTo>
                <a:cubicBezTo>
                  <a:pt x="21821" y="54"/>
                  <a:pt x="21822" y="109"/>
                  <a:pt x="21822" y="165"/>
                </a:cubicBezTo>
                <a:cubicBezTo>
                  <a:pt x="21822" y="12094"/>
                  <a:pt x="12151" y="21765"/>
                  <a:pt x="222" y="21765"/>
                </a:cubicBezTo>
                <a:cubicBezTo>
                  <a:pt x="147" y="21764"/>
                  <a:pt x="73" y="21764"/>
                  <a:pt x="0" y="21763"/>
                </a:cubicBezTo>
                <a:lnTo>
                  <a:pt x="222" y="16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7" name="Line 124"/>
          <p:cNvSpPr>
            <a:spLocks noChangeShapeType="1"/>
          </p:cNvSpPr>
          <p:nvPr/>
        </p:nvSpPr>
        <p:spPr bwMode="auto">
          <a:xfrm>
            <a:off x="5265738" y="32877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8" name="Line 125"/>
          <p:cNvSpPr>
            <a:spLocks noChangeShapeType="1"/>
          </p:cNvSpPr>
          <p:nvPr/>
        </p:nvSpPr>
        <p:spPr bwMode="auto">
          <a:xfrm>
            <a:off x="5441950" y="3289300"/>
            <a:ext cx="0" cy="84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19" name="Line 126"/>
          <p:cNvSpPr>
            <a:spLocks noChangeShapeType="1"/>
          </p:cNvSpPr>
          <p:nvPr/>
        </p:nvSpPr>
        <p:spPr bwMode="auto">
          <a:xfrm>
            <a:off x="5373688" y="3287713"/>
            <a:ext cx="68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0" name="Line 127"/>
          <p:cNvSpPr>
            <a:spLocks noChangeShapeType="1"/>
          </p:cNvSpPr>
          <p:nvPr/>
        </p:nvSpPr>
        <p:spPr bwMode="auto">
          <a:xfrm>
            <a:off x="5448300" y="35163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1" name="Line 128"/>
          <p:cNvSpPr>
            <a:spLocks noChangeShapeType="1"/>
          </p:cNvSpPr>
          <p:nvPr/>
        </p:nvSpPr>
        <p:spPr bwMode="auto">
          <a:xfrm>
            <a:off x="4086225" y="3516313"/>
            <a:ext cx="1362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2" name="Line 129"/>
          <p:cNvSpPr>
            <a:spLocks noChangeShapeType="1"/>
          </p:cNvSpPr>
          <p:nvPr/>
        </p:nvSpPr>
        <p:spPr bwMode="auto">
          <a:xfrm>
            <a:off x="5434013" y="33829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3" name="Oval 130"/>
          <p:cNvSpPr>
            <a:spLocks noChangeArrowheads="1"/>
          </p:cNvSpPr>
          <p:nvPr/>
        </p:nvSpPr>
        <p:spPr bwMode="auto">
          <a:xfrm>
            <a:off x="4681538" y="3236913"/>
            <a:ext cx="88900" cy="809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4" name="Oval 131"/>
          <p:cNvSpPr>
            <a:spLocks noChangeArrowheads="1"/>
          </p:cNvSpPr>
          <p:nvPr/>
        </p:nvSpPr>
        <p:spPr bwMode="auto">
          <a:xfrm>
            <a:off x="5222875" y="3246438"/>
            <a:ext cx="88900" cy="793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5" name="Oval 132"/>
          <p:cNvSpPr>
            <a:spLocks noChangeArrowheads="1"/>
          </p:cNvSpPr>
          <p:nvPr/>
        </p:nvSpPr>
        <p:spPr bwMode="auto">
          <a:xfrm>
            <a:off x="6056313" y="3403600"/>
            <a:ext cx="88900" cy="80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6" name="Arc 133"/>
          <p:cNvSpPr>
            <a:spLocks/>
          </p:cNvSpPr>
          <p:nvPr/>
        </p:nvSpPr>
        <p:spPr bwMode="auto">
          <a:xfrm>
            <a:off x="4394200" y="3944938"/>
            <a:ext cx="134938" cy="131762"/>
          </a:xfrm>
          <a:custGeom>
            <a:avLst/>
            <a:gdLst>
              <a:gd name="T0" fmla="*/ 0 w 21857"/>
              <a:gd name="T1" fmla="*/ 73 h 21600"/>
              <a:gd name="T2" fmla="*/ 833063 w 21857"/>
              <a:gd name="T3" fmla="*/ 803760 h 21600"/>
              <a:gd name="T4" fmla="*/ 9798 w 21857"/>
              <a:gd name="T5" fmla="*/ 803760 h 21600"/>
              <a:gd name="T6" fmla="*/ 0 60000 65536"/>
              <a:gd name="T7" fmla="*/ 0 60000 65536"/>
              <a:gd name="T8" fmla="*/ 0 60000 65536"/>
              <a:gd name="T9" fmla="*/ 0 w 21857"/>
              <a:gd name="T10" fmla="*/ 0 h 21600"/>
              <a:gd name="T11" fmla="*/ 21857 w 218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7" h="21600" fill="none" extrusionOk="0">
                <a:moveTo>
                  <a:pt x="-1" y="1"/>
                </a:moveTo>
                <a:cubicBezTo>
                  <a:pt x="85" y="0"/>
                  <a:pt x="171" y="-1"/>
                  <a:pt x="257" y="-1"/>
                </a:cubicBezTo>
                <a:cubicBezTo>
                  <a:pt x="12186" y="-1"/>
                  <a:pt x="21857" y="9670"/>
                  <a:pt x="21857" y="21600"/>
                </a:cubicBezTo>
              </a:path>
              <a:path w="21857" h="21600" stroke="0" extrusionOk="0">
                <a:moveTo>
                  <a:pt x="-1" y="1"/>
                </a:moveTo>
                <a:cubicBezTo>
                  <a:pt x="85" y="0"/>
                  <a:pt x="171" y="-1"/>
                  <a:pt x="257" y="-1"/>
                </a:cubicBezTo>
                <a:cubicBezTo>
                  <a:pt x="12186" y="-1"/>
                  <a:pt x="21857" y="9670"/>
                  <a:pt x="21857" y="21600"/>
                </a:cubicBezTo>
                <a:lnTo>
                  <a:pt x="25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7" name="Arc 134"/>
          <p:cNvSpPr>
            <a:spLocks/>
          </p:cNvSpPr>
          <p:nvPr/>
        </p:nvSpPr>
        <p:spPr bwMode="auto">
          <a:xfrm>
            <a:off x="4394200" y="4064000"/>
            <a:ext cx="133350" cy="131763"/>
          </a:xfrm>
          <a:custGeom>
            <a:avLst/>
            <a:gdLst>
              <a:gd name="T0" fmla="*/ 823251 w 21600"/>
              <a:gd name="T1" fmla="*/ 0 h 21600"/>
              <a:gd name="T2" fmla="*/ 0 w 21600"/>
              <a:gd name="T3" fmla="*/ 80377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8" name="Oval 135"/>
          <p:cNvSpPr>
            <a:spLocks noChangeArrowheads="1"/>
          </p:cNvSpPr>
          <p:nvPr/>
        </p:nvSpPr>
        <p:spPr bwMode="auto">
          <a:xfrm>
            <a:off x="4552950" y="4057650"/>
            <a:ext cx="25400" cy="25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29" name="Line 136"/>
          <p:cNvSpPr>
            <a:spLocks noChangeShapeType="1"/>
          </p:cNvSpPr>
          <p:nvPr/>
        </p:nvSpPr>
        <p:spPr bwMode="auto">
          <a:xfrm>
            <a:off x="4038600" y="4716463"/>
            <a:ext cx="2819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" name="Line 137"/>
          <p:cNvSpPr>
            <a:spLocks noChangeShapeType="1"/>
          </p:cNvSpPr>
          <p:nvPr/>
        </p:nvSpPr>
        <p:spPr bwMode="auto">
          <a:xfrm>
            <a:off x="4081463" y="4459288"/>
            <a:ext cx="1427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" name="Line 138"/>
          <p:cNvSpPr>
            <a:spLocks noChangeShapeType="1"/>
          </p:cNvSpPr>
          <p:nvPr/>
        </p:nvSpPr>
        <p:spPr bwMode="auto">
          <a:xfrm>
            <a:off x="4241800" y="4038600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" name="Line 139"/>
          <p:cNvSpPr>
            <a:spLocks noChangeShapeType="1"/>
          </p:cNvSpPr>
          <p:nvPr/>
        </p:nvSpPr>
        <p:spPr bwMode="auto">
          <a:xfrm>
            <a:off x="4241800" y="4411663"/>
            <a:ext cx="334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3" name="Line 140"/>
          <p:cNvSpPr>
            <a:spLocks noChangeShapeType="1"/>
          </p:cNvSpPr>
          <p:nvPr/>
        </p:nvSpPr>
        <p:spPr bwMode="auto">
          <a:xfrm>
            <a:off x="4248150" y="4033838"/>
            <a:ext cx="0" cy="376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4" name="Arc 141"/>
          <p:cNvSpPr>
            <a:spLocks/>
          </p:cNvSpPr>
          <p:nvPr/>
        </p:nvSpPr>
        <p:spPr bwMode="auto">
          <a:xfrm>
            <a:off x="4570413" y="4051300"/>
            <a:ext cx="141287" cy="180975"/>
          </a:xfrm>
          <a:custGeom>
            <a:avLst/>
            <a:gdLst>
              <a:gd name="T0" fmla="*/ 0 w 21842"/>
              <a:gd name="T1" fmla="*/ 67 h 21600"/>
              <a:gd name="T2" fmla="*/ 913928 w 21842"/>
              <a:gd name="T3" fmla="*/ 1502888 h 21600"/>
              <a:gd name="T4" fmla="*/ 10169 w 21842"/>
              <a:gd name="T5" fmla="*/ 1516294 h 21600"/>
              <a:gd name="T6" fmla="*/ 0 60000 65536"/>
              <a:gd name="T7" fmla="*/ 0 60000 65536"/>
              <a:gd name="T8" fmla="*/ 0 60000 65536"/>
              <a:gd name="T9" fmla="*/ 0 w 21842"/>
              <a:gd name="T10" fmla="*/ 0 h 21600"/>
              <a:gd name="T11" fmla="*/ 21842 w 218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2" h="21600" fill="none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097" y="-1"/>
                  <a:pt x="21737" y="9554"/>
                  <a:pt x="21842" y="21408"/>
                </a:cubicBezTo>
              </a:path>
              <a:path w="21842" h="21600" stroke="0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097" y="-1"/>
                  <a:pt x="21737" y="9554"/>
                  <a:pt x="21842" y="21408"/>
                </a:cubicBezTo>
                <a:lnTo>
                  <a:pt x="243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5" name="Arc 142"/>
          <p:cNvSpPr>
            <a:spLocks/>
          </p:cNvSpPr>
          <p:nvPr/>
        </p:nvSpPr>
        <p:spPr bwMode="auto">
          <a:xfrm>
            <a:off x="4570413" y="4035425"/>
            <a:ext cx="155575" cy="196850"/>
          </a:xfrm>
          <a:custGeom>
            <a:avLst/>
            <a:gdLst>
              <a:gd name="T0" fmla="*/ 0 w 21821"/>
              <a:gd name="T1" fmla="*/ 82 h 21600"/>
              <a:gd name="T2" fmla="*/ 1109188 w 21821"/>
              <a:gd name="T3" fmla="*/ 1779442 h 21600"/>
              <a:gd name="T4" fmla="*/ 11286 w 21821"/>
              <a:gd name="T5" fmla="*/ 1793978 h 21600"/>
              <a:gd name="T6" fmla="*/ 0 60000 65536"/>
              <a:gd name="T7" fmla="*/ 0 60000 65536"/>
              <a:gd name="T8" fmla="*/ 0 60000 65536"/>
              <a:gd name="T9" fmla="*/ 0 w 21821"/>
              <a:gd name="T10" fmla="*/ 0 h 21600"/>
              <a:gd name="T11" fmla="*/ 21821 w 218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1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3" y="-1"/>
                  <a:pt x="21725" y="9564"/>
                  <a:pt x="21821" y="21424"/>
                </a:cubicBezTo>
              </a:path>
              <a:path w="21821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083" y="-1"/>
                  <a:pt x="21725" y="9564"/>
                  <a:pt x="21821" y="21424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6" name="Arc 143"/>
          <p:cNvSpPr>
            <a:spLocks/>
          </p:cNvSpPr>
          <p:nvPr/>
        </p:nvSpPr>
        <p:spPr bwMode="auto">
          <a:xfrm>
            <a:off x="4568825" y="4213225"/>
            <a:ext cx="142875" cy="182563"/>
          </a:xfrm>
          <a:custGeom>
            <a:avLst/>
            <a:gdLst>
              <a:gd name="T0" fmla="*/ 934414 w 21845"/>
              <a:gd name="T1" fmla="*/ 0 h 21791"/>
              <a:gd name="T2" fmla="*/ 0 w 21845"/>
              <a:gd name="T3" fmla="*/ 1529429 h 21791"/>
              <a:gd name="T4" fmla="*/ 10478 w 21845"/>
              <a:gd name="T5" fmla="*/ 13405 h 21791"/>
              <a:gd name="T6" fmla="*/ 0 60000 65536"/>
              <a:gd name="T7" fmla="*/ 0 60000 65536"/>
              <a:gd name="T8" fmla="*/ 0 60000 65536"/>
              <a:gd name="T9" fmla="*/ 0 w 21845"/>
              <a:gd name="T10" fmla="*/ 0 h 21791"/>
              <a:gd name="T11" fmla="*/ 21845 w 21845"/>
              <a:gd name="T12" fmla="*/ 21791 h 21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5" h="21791" fill="none" extrusionOk="0">
                <a:moveTo>
                  <a:pt x="21844" y="-1"/>
                </a:moveTo>
                <a:cubicBezTo>
                  <a:pt x="21844" y="63"/>
                  <a:pt x="21845" y="127"/>
                  <a:pt x="21845" y="191"/>
                </a:cubicBezTo>
                <a:cubicBezTo>
                  <a:pt x="21845" y="12120"/>
                  <a:pt x="12174" y="21791"/>
                  <a:pt x="245" y="21791"/>
                </a:cubicBezTo>
                <a:cubicBezTo>
                  <a:pt x="163" y="21790"/>
                  <a:pt x="81" y="21790"/>
                  <a:pt x="0" y="21789"/>
                </a:cubicBezTo>
              </a:path>
              <a:path w="21845" h="21791" stroke="0" extrusionOk="0">
                <a:moveTo>
                  <a:pt x="21844" y="-1"/>
                </a:moveTo>
                <a:cubicBezTo>
                  <a:pt x="21844" y="63"/>
                  <a:pt x="21845" y="127"/>
                  <a:pt x="21845" y="191"/>
                </a:cubicBezTo>
                <a:cubicBezTo>
                  <a:pt x="21845" y="12120"/>
                  <a:pt x="12174" y="21791"/>
                  <a:pt x="245" y="21791"/>
                </a:cubicBezTo>
                <a:cubicBezTo>
                  <a:pt x="163" y="21790"/>
                  <a:pt x="81" y="21790"/>
                  <a:pt x="0" y="21789"/>
                </a:cubicBezTo>
                <a:lnTo>
                  <a:pt x="245" y="191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7" name="Arc 144"/>
          <p:cNvSpPr>
            <a:spLocks/>
          </p:cNvSpPr>
          <p:nvPr/>
        </p:nvSpPr>
        <p:spPr bwMode="auto">
          <a:xfrm>
            <a:off x="4570413" y="4216400"/>
            <a:ext cx="153987" cy="198438"/>
          </a:xfrm>
          <a:custGeom>
            <a:avLst/>
            <a:gdLst>
              <a:gd name="T0" fmla="*/ 1097728 w 21600"/>
              <a:gd name="T1" fmla="*/ 0 h 21775"/>
              <a:gd name="T2" fmla="*/ 0 w 21600"/>
              <a:gd name="T3" fmla="*/ 1808388 h 21775"/>
              <a:gd name="T4" fmla="*/ 0 w 21600"/>
              <a:gd name="T5" fmla="*/ 14535 h 21775"/>
              <a:gd name="T6" fmla="*/ 0 60000 65536"/>
              <a:gd name="T7" fmla="*/ 0 60000 65536"/>
              <a:gd name="T8" fmla="*/ 0 60000 65536"/>
              <a:gd name="T9" fmla="*/ 0 w 21600"/>
              <a:gd name="T10" fmla="*/ 0 h 21775"/>
              <a:gd name="T11" fmla="*/ 21600 w 21600"/>
              <a:gd name="T12" fmla="*/ 21775 h 21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75" fill="none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</a:path>
              <a:path w="21600" h="21775" stroke="0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  <a:lnTo>
                  <a:pt x="0" y="17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8" name="Line 145"/>
          <p:cNvSpPr>
            <a:spLocks noChangeShapeType="1"/>
          </p:cNvSpPr>
          <p:nvPr/>
        </p:nvSpPr>
        <p:spPr bwMode="auto">
          <a:xfrm>
            <a:off x="5513388" y="4194175"/>
            <a:ext cx="333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9" name="Line 146"/>
          <p:cNvSpPr>
            <a:spLocks noChangeShapeType="1"/>
          </p:cNvSpPr>
          <p:nvPr/>
        </p:nvSpPr>
        <p:spPr bwMode="auto">
          <a:xfrm>
            <a:off x="5513388" y="4567238"/>
            <a:ext cx="333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0" name="Line 147"/>
          <p:cNvSpPr>
            <a:spLocks noChangeShapeType="1"/>
          </p:cNvSpPr>
          <p:nvPr/>
        </p:nvSpPr>
        <p:spPr bwMode="auto">
          <a:xfrm>
            <a:off x="5519738" y="4187825"/>
            <a:ext cx="0" cy="377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1" name="Arc 148"/>
          <p:cNvSpPr>
            <a:spLocks/>
          </p:cNvSpPr>
          <p:nvPr/>
        </p:nvSpPr>
        <p:spPr bwMode="auto">
          <a:xfrm>
            <a:off x="5838825" y="4205288"/>
            <a:ext cx="142875" cy="180975"/>
          </a:xfrm>
          <a:custGeom>
            <a:avLst/>
            <a:gdLst>
              <a:gd name="T0" fmla="*/ 0 w 21843"/>
              <a:gd name="T1" fmla="*/ 67 h 21600"/>
              <a:gd name="T2" fmla="*/ 934545 w 21843"/>
              <a:gd name="T3" fmla="*/ 1516294 h 21600"/>
              <a:gd name="T4" fmla="*/ 10394 w 21843"/>
              <a:gd name="T5" fmla="*/ 1516294 h 21600"/>
              <a:gd name="T6" fmla="*/ 0 60000 65536"/>
              <a:gd name="T7" fmla="*/ 0 60000 65536"/>
              <a:gd name="T8" fmla="*/ 0 60000 65536"/>
              <a:gd name="T9" fmla="*/ 0 w 21843"/>
              <a:gd name="T10" fmla="*/ 0 h 21600"/>
              <a:gd name="T11" fmla="*/ 21843 w 218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3" h="21600" fill="none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172" y="-1"/>
                  <a:pt x="21843" y="9670"/>
                  <a:pt x="21843" y="21600"/>
                </a:cubicBezTo>
              </a:path>
              <a:path w="21843" h="21600" stroke="0" extrusionOk="0">
                <a:moveTo>
                  <a:pt x="0" y="1"/>
                </a:moveTo>
                <a:cubicBezTo>
                  <a:pt x="80" y="0"/>
                  <a:pt x="161" y="-1"/>
                  <a:pt x="243" y="-1"/>
                </a:cubicBezTo>
                <a:cubicBezTo>
                  <a:pt x="12172" y="-1"/>
                  <a:pt x="21843" y="9670"/>
                  <a:pt x="21843" y="21600"/>
                </a:cubicBezTo>
                <a:lnTo>
                  <a:pt x="243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2" name="Arc 149"/>
          <p:cNvSpPr>
            <a:spLocks/>
          </p:cNvSpPr>
          <p:nvPr/>
        </p:nvSpPr>
        <p:spPr bwMode="auto">
          <a:xfrm>
            <a:off x="5838825" y="4189413"/>
            <a:ext cx="155575" cy="196850"/>
          </a:xfrm>
          <a:custGeom>
            <a:avLst/>
            <a:gdLst>
              <a:gd name="T0" fmla="*/ 0 w 21823"/>
              <a:gd name="T1" fmla="*/ 82 h 21600"/>
              <a:gd name="T2" fmla="*/ 1109086 w 21823"/>
              <a:gd name="T3" fmla="*/ 1793978 h 21600"/>
              <a:gd name="T4" fmla="*/ 11335 w 21823"/>
              <a:gd name="T5" fmla="*/ 179397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152" y="-1"/>
                  <a:pt x="21823" y="9670"/>
                  <a:pt x="21823" y="21600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152" y="-1"/>
                  <a:pt x="21823" y="9670"/>
                  <a:pt x="21823" y="21600"/>
                </a:cubicBezTo>
                <a:lnTo>
                  <a:pt x="223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3" name="Arc 150"/>
          <p:cNvSpPr>
            <a:spLocks/>
          </p:cNvSpPr>
          <p:nvPr/>
        </p:nvSpPr>
        <p:spPr bwMode="auto">
          <a:xfrm>
            <a:off x="5840413" y="4368800"/>
            <a:ext cx="141287" cy="180975"/>
          </a:xfrm>
          <a:custGeom>
            <a:avLst/>
            <a:gdLst>
              <a:gd name="T0" fmla="*/ 924167 w 21600"/>
              <a:gd name="T1" fmla="*/ 0 h 21600"/>
              <a:gd name="T2" fmla="*/ 0 w 21600"/>
              <a:gd name="T3" fmla="*/ 151629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4" name="Arc 151"/>
          <p:cNvSpPr>
            <a:spLocks/>
          </p:cNvSpPr>
          <p:nvPr/>
        </p:nvSpPr>
        <p:spPr bwMode="auto">
          <a:xfrm>
            <a:off x="5840413" y="4368800"/>
            <a:ext cx="153987" cy="198438"/>
          </a:xfrm>
          <a:custGeom>
            <a:avLst/>
            <a:gdLst>
              <a:gd name="T0" fmla="*/ 1097728 w 21600"/>
              <a:gd name="T1" fmla="*/ 0 h 21775"/>
              <a:gd name="T2" fmla="*/ 0 w 21600"/>
              <a:gd name="T3" fmla="*/ 1808388 h 21775"/>
              <a:gd name="T4" fmla="*/ 0 w 21600"/>
              <a:gd name="T5" fmla="*/ 14535 h 21775"/>
              <a:gd name="T6" fmla="*/ 0 60000 65536"/>
              <a:gd name="T7" fmla="*/ 0 60000 65536"/>
              <a:gd name="T8" fmla="*/ 0 60000 65536"/>
              <a:gd name="T9" fmla="*/ 0 w 21600"/>
              <a:gd name="T10" fmla="*/ 0 h 21775"/>
              <a:gd name="T11" fmla="*/ 21600 w 21600"/>
              <a:gd name="T12" fmla="*/ 21775 h 21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75" fill="none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</a:path>
              <a:path w="21600" h="21775" stroke="0" extrusionOk="0">
                <a:moveTo>
                  <a:pt x="21599" y="-1"/>
                </a:moveTo>
                <a:cubicBezTo>
                  <a:pt x="21599" y="58"/>
                  <a:pt x="21600" y="116"/>
                  <a:pt x="21600" y="175"/>
                </a:cubicBezTo>
                <a:cubicBezTo>
                  <a:pt x="21600" y="12104"/>
                  <a:pt x="11929" y="21775"/>
                  <a:pt x="-1" y="21775"/>
                </a:cubicBezTo>
                <a:lnTo>
                  <a:pt x="0" y="17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5" name="Line 152"/>
          <p:cNvSpPr>
            <a:spLocks noChangeShapeType="1"/>
          </p:cNvSpPr>
          <p:nvPr/>
        </p:nvSpPr>
        <p:spPr bwMode="auto">
          <a:xfrm>
            <a:off x="6869113" y="4427538"/>
            <a:ext cx="334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6" name="Line 153"/>
          <p:cNvSpPr>
            <a:spLocks noChangeShapeType="1"/>
          </p:cNvSpPr>
          <p:nvPr/>
        </p:nvSpPr>
        <p:spPr bwMode="auto">
          <a:xfrm>
            <a:off x="6869113" y="4800600"/>
            <a:ext cx="334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7" name="Line 154"/>
          <p:cNvSpPr>
            <a:spLocks noChangeShapeType="1"/>
          </p:cNvSpPr>
          <p:nvPr/>
        </p:nvSpPr>
        <p:spPr bwMode="auto">
          <a:xfrm>
            <a:off x="6875463" y="4421188"/>
            <a:ext cx="0" cy="377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8" name="Arc 155"/>
          <p:cNvSpPr>
            <a:spLocks/>
          </p:cNvSpPr>
          <p:nvPr/>
        </p:nvSpPr>
        <p:spPr bwMode="auto">
          <a:xfrm>
            <a:off x="7197725" y="4438650"/>
            <a:ext cx="141288" cy="180975"/>
          </a:xfrm>
          <a:custGeom>
            <a:avLst/>
            <a:gdLst>
              <a:gd name="T0" fmla="*/ 0 w 21844"/>
              <a:gd name="T1" fmla="*/ 67 h 21600"/>
              <a:gd name="T2" fmla="*/ 913857 w 21844"/>
              <a:gd name="T3" fmla="*/ 1516294 h 21600"/>
              <a:gd name="T4" fmla="*/ 10207 w 21844"/>
              <a:gd name="T5" fmla="*/ 1516294 h 21600"/>
              <a:gd name="T6" fmla="*/ 0 60000 65536"/>
              <a:gd name="T7" fmla="*/ 0 60000 65536"/>
              <a:gd name="T8" fmla="*/ 0 60000 65536"/>
              <a:gd name="T9" fmla="*/ 0 w 21844"/>
              <a:gd name="T10" fmla="*/ 0 h 21600"/>
              <a:gd name="T11" fmla="*/ 21844 w 21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4" h="21600" fill="none" extrusionOk="0">
                <a:moveTo>
                  <a:pt x="0" y="1"/>
                </a:moveTo>
                <a:cubicBezTo>
                  <a:pt x="81" y="0"/>
                  <a:pt x="162" y="-1"/>
                  <a:pt x="244" y="-1"/>
                </a:cubicBezTo>
                <a:cubicBezTo>
                  <a:pt x="12173" y="-1"/>
                  <a:pt x="21844" y="9670"/>
                  <a:pt x="21844" y="21600"/>
                </a:cubicBezTo>
              </a:path>
              <a:path w="21844" h="21600" stroke="0" extrusionOk="0">
                <a:moveTo>
                  <a:pt x="0" y="1"/>
                </a:moveTo>
                <a:cubicBezTo>
                  <a:pt x="81" y="0"/>
                  <a:pt x="162" y="-1"/>
                  <a:pt x="244" y="-1"/>
                </a:cubicBezTo>
                <a:cubicBezTo>
                  <a:pt x="12173" y="-1"/>
                  <a:pt x="21844" y="9670"/>
                  <a:pt x="21844" y="21600"/>
                </a:cubicBezTo>
                <a:lnTo>
                  <a:pt x="244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9" name="Arc 156"/>
          <p:cNvSpPr>
            <a:spLocks/>
          </p:cNvSpPr>
          <p:nvPr/>
        </p:nvSpPr>
        <p:spPr bwMode="auto">
          <a:xfrm>
            <a:off x="7196138" y="4422775"/>
            <a:ext cx="157162" cy="196850"/>
          </a:xfrm>
          <a:custGeom>
            <a:avLst/>
            <a:gdLst>
              <a:gd name="T0" fmla="*/ 0 w 21822"/>
              <a:gd name="T1" fmla="*/ 82 h 21600"/>
              <a:gd name="T2" fmla="*/ 1131880 w 21822"/>
              <a:gd name="T3" fmla="*/ 1793978 h 21600"/>
              <a:gd name="T4" fmla="*/ 11516 w 21822"/>
              <a:gd name="T5" fmla="*/ 1793978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</a:path>
              <a:path w="21822" h="21600" stroke="0" extrusionOk="0">
                <a:moveTo>
                  <a:pt x="0" y="1"/>
                </a:moveTo>
                <a:cubicBezTo>
                  <a:pt x="73" y="0"/>
                  <a:pt x="147" y="-1"/>
                  <a:pt x="222" y="-1"/>
                </a:cubicBezTo>
                <a:cubicBezTo>
                  <a:pt x="12151" y="-1"/>
                  <a:pt x="21822" y="9670"/>
                  <a:pt x="21822" y="21600"/>
                </a:cubicBezTo>
                <a:lnTo>
                  <a:pt x="2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0" name="Arc 157"/>
          <p:cNvSpPr>
            <a:spLocks/>
          </p:cNvSpPr>
          <p:nvPr/>
        </p:nvSpPr>
        <p:spPr bwMode="auto">
          <a:xfrm>
            <a:off x="7197725" y="4602163"/>
            <a:ext cx="141288" cy="180975"/>
          </a:xfrm>
          <a:custGeom>
            <a:avLst/>
            <a:gdLst>
              <a:gd name="T0" fmla="*/ 913857 w 21844"/>
              <a:gd name="T1" fmla="*/ 0 h 21600"/>
              <a:gd name="T2" fmla="*/ 0 w 21844"/>
              <a:gd name="T3" fmla="*/ 1516227 h 21600"/>
              <a:gd name="T4" fmla="*/ 10207 w 21844"/>
              <a:gd name="T5" fmla="*/ 0 h 21600"/>
              <a:gd name="T6" fmla="*/ 0 60000 65536"/>
              <a:gd name="T7" fmla="*/ 0 60000 65536"/>
              <a:gd name="T8" fmla="*/ 0 60000 65536"/>
              <a:gd name="T9" fmla="*/ 0 w 21844"/>
              <a:gd name="T10" fmla="*/ 0 h 21600"/>
              <a:gd name="T11" fmla="*/ 21844 w 21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4" h="21600" fill="none" extrusionOk="0">
                <a:moveTo>
                  <a:pt x="21844" y="0"/>
                </a:moveTo>
                <a:cubicBezTo>
                  <a:pt x="21844" y="11929"/>
                  <a:pt x="12173" y="21600"/>
                  <a:pt x="244" y="21600"/>
                </a:cubicBezTo>
                <a:cubicBezTo>
                  <a:pt x="162" y="21599"/>
                  <a:pt x="81" y="21599"/>
                  <a:pt x="0" y="21598"/>
                </a:cubicBezTo>
              </a:path>
              <a:path w="21844" h="21600" stroke="0" extrusionOk="0">
                <a:moveTo>
                  <a:pt x="21844" y="0"/>
                </a:moveTo>
                <a:cubicBezTo>
                  <a:pt x="21844" y="11929"/>
                  <a:pt x="12173" y="21600"/>
                  <a:pt x="244" y="21600"/>
                </a:cubicBezTo>
                <a:cubicBezTo>
                  <a:pt x="162" y="21599"/>
                  <a:pt x="81" y="21599"/>
                  <a:pt x="0" y="21598"/>
                </a:cubicBez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1" name="Arc 158"/>
          <p:cNvSpPr>
            <a:spLocks/>
          </p:cNvSpPr>
          <p:nvPr/>
        </p:nvSpPr>
        <p:spPr bwMode="auto">
          <a:xfrm>
            <a:off x="7196138" y="4602163"/>
            <a:ext cx="157162" cy="196850"/>
          </a:xfrm>
          <a:custGeom>
            <a:avLst/>
            <a:gdLst>
              <a:gd name="T0" fmla="*/ 1131880 w 21822"/>
              <a:gd name="T1" fmla="*/ 0 h 21600"/>
              <a:gd name="T2" fmla="*/ 0 w 21822"/>
              <a:gd name="T3" fmla="*/ 1793896 h 21600"/>
              <a:gd name="T4" fmla="*/ 11516 w 21822"/>
              <a:gd name="T5" fmla="*/ 0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21822" y="0"/>
                </a:moveTo>
                <a:cubicBezTo>
                  <a:pt x="21822" y="11929"/>
                  <a:pt x="12151" y="21600"/>
                  <a:pt x="222" y="21600"/>
                </a:cubicBezTo>
                <a:cubicBezTo>
                  <a:pt x="147" y="21599"/>
                  <a:pt x="73" y="21599"/>
                  <a:pt x="0" y="21598"/>
                </a:cubicBezTo>
              </a:path>
              <a:path w="21822" h="21600" stroke="0" extrusionOk="0">
                <a:moveTo>
                  <a:pt x="21822" y="0"/>
                </a:moveTo>
                <a:cubicBezTo>
                  <a:pt x="21822" y="11929"/>
                  <a:pt x="12151" y="21600"/>
                  <a:pt x="222" y="21600"/>
                </a:cubicBezTo>
                <a:cubicBezTo>
                  <a:pt x="147" y="21599"/>
                  <a:pt x="73" y="21599"/>
                  <a:pt x="0" y="21598"/>
                </a:cubicBezTo>
                <a:lnTo>
                  <a:pt x="222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2" name="Line 159"/>
          <p:cNvSpPr>
            <a:spLocks noChangeShapeType="1"/>
          </p:cNvSpPr>
          <p:nvPr/>
        </p:nvSpPr>
        <p:spPr bwMode="auto">
          <a:xfrm>
            <a:off x="6172200" y="4211638"/>
            <a:ext cx="215900" cy="169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3" name="Line 160"/>
          <p:cNvSpPr>
            <a:spLocks noChangeShapeType="1"/>
          </p:cNvSpPr>
          <p:nvPr/>
        </p:nvSpPr>
        <p:spPr bwMode="auto">
          <a:xfrm flipV="1">
            <a:off x="6172200" y="4367213"/>
            <a:ext cx="215900" cy="168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4" name="Line 161"/>
          <p:cNvSpPr>
            <a:spLocks noChangeShapeType="1"/>
          </p:cNvSpPr>
          <p:nvPr/>
        </p:nvSpPr>
        <p:spPr bwMode="auto">
          <a:xfrm>
            <a:off x="6178550" y="4211638"/>
            <a:ext cx="0" cy="31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5" name="Line 162"/>
          <p:cNvSpPr>
            <a:spLocks noChangeShapeType="1"/>
          </p:cNvSpPr>
          <p:nvPr/>
        </p:nvSpPr>
        <p:spPr bwMode="auto">
          <a:xfrm>
            <a:off x="4976813" y="4065588"/>
            <a:ext cx="217487" cy="168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6" name="Line 163"/>
          <p:cNvSpPr>
            <a:spLocks noChangeShapeType="1"/>
          </p:cNvSpPr>
          <p:nvPr/>
        </p:nvSpPr>
        <p:spPr bwMode="auto">
          <a:xfrm flipV="1">
            <a:off x="4976813" y="4219575"/>
            <a:ext cx="217487" cy="1698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7" name="Line 164"/>
          <p:cNvSpPr>
            <a:spLocks noChangeShapeType="1"/>
          </p:cNvSpPr>
          <p:nvPr/>
        </p:nvSpPr>
        <p:spPr bwMode="auto">
          <a:xfrm>
            <a:off x="4983163" y="4065588"/>
            <a:ext cx="0" cy="31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8" name="Line 165"/>
          <p:cNvSpPr>
            <a:spLocks noChangeShapeType="1"/>
          </p:cNvSpPr>
          <p:nvPr/>
        </p:nvSpPr>
        <p:spPr bwMode="auto">
          <a:xfrm>
            <a:off x="4108450" y="414813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9" name="Line 166"/>
          <p:cNvSpPr>
            <a:spLocks noChangeShapeType="1"/>
          </p:cNvSpPr>
          <p:nvPr/>
        </p:nvSpPr>
        <p:spPr bwMode="auto">
          <a:xfrm>
            <a:off x="4108450" y="43021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0" name="Line 167"/>
          <p:cNvSpPr>
            <a:spLocks noChangeShapeType="1"/>
          </p:cNvSpPr>
          <p:nvPr/>
        </p:nvSpPr>
        <p:spPr bwMode="auto">
          <a:xfrm>
            <a:off x="4843463" y="42259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1" name="Line 168"/>
          <p:cNvSpPr>
            <a:spLocks noChangeShapeType="1"/>
          </p:cNvSpPr>
          <p:nvPr/>
        </p:nvSpPr>
        <p:spPr bwMode="auto">
          <a:xfrm>
            <a:off x="4776788" y="42259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2" name="Line 169"/>
          <p:cNvSpPr>
            <a:spLocks noChangeShapeType="1"/>
          </p:cNvSpPr>
          <p:nvPr/>
        </p:nvSpPr>
        <p:spPr bwMode="auto">
          <a:xfrm>
            <a:off x="5378450" y="4459288"/>
            <a:ext cx="1349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3" name="Line 170"/>
          <p:cNvSpPr>
            <a:spLocks noChangeShapeType="1"/>
          </p:cNvSpPr>
          <p:nvPr/>
        </p:nvSpPr>
        <p:spPr bwMode="auto">
          <a:xfrm>
            <a:off x="6048375" y="438150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4" name="Line 171"/>
          <p:cNvSpPr>
            <a:spLocks noChangeShapeType="1"/>
          </p:cNvSpPr>
          <p:nvPr/>
        </p:nvSpPr>
        <p:spPr bwMode="auto">
          <a:xfrm>
            <a:off x="6496050" y="4371975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5" name="Line 172"/>
          <p:cNvSpPr>
            <a:spLocks noChangeShapeType="1"/>
          </p:cNvSpPr>
          <p:nvPr/>
        </p:nvSpPr>
        <p:spPr bwMode="auto">
          <a:xfrm>
            <a:off x="6735763" y="453548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6" name="Line 173"/>
          <p:cNvSpPr>
            <a:spLocks noChangeShapeType="1"/>
          </p:cNvSpPr>
          <p:nvPr/>
        </p:nvSpPr>
        <p:spPr bwMode="auto">
          <a:xfrm>
            <a:off x="6362700" y="4371975"/>
            <a:ext cx="1349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7" name="Line 174"/>
          <p:cNvSpPr>
            <a:spLocks noChangeShapeType="1"/>
          </p:cNvSpPr>
          <p:nvPr/>
        </p:nvSpPr>
        <p:spPr bwMode="auto">
          <a:xfrm>
            <a:off x="6732588" y="4367213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8" name="Line 175"/>
          <p:cNvSpPr>
            <a:spLocks noChangeShapeType="1"/>
          </p:cNvSpPr>
          <p:nvPr/>
        </p:nvSpPr>
        <p:spPr bwMode="auto">
          <a:xfrm>
            <a:off x="5378450" y="4302125"/>
            <a:ext cx="1349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69" name="Line 176"/>
          <p:cNvSpPr>
            <a:spLocks noChangeShapeType="1"/>
          </p:cNvSpPr>
          <p:nvPr/>
        </p:nvSpPr>
        <p:spPr bwMode="auto">
          <a:xfrm>
            <a:off x="5245100" y="4225925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0" name="Line 177"/>
          <p:cNvSpPr>
            <a:spLocks noChangeShapeType="1"/>
          </p:cNvSpPr>
          <p:nvPr/>
        </p:nvSpPr>
        <p:spPr bwMode="auto">
          <a:xfrm>
            <a:off x="5384800" y="4219575"/>
            <a:ext cx="0" cy="80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1" name="Oval 178"/>
          <p:cNvSpPr>
            <a:spLocks noChangeArrowheads="1"/>
          </p:cNvSpPr>
          <p:nvPr/>
        </p:nvSpPr>
        <p:spPr bwMode="auto">
          <a:xfrm>
            <a:off x="4727575" y="4187825"/>
            <a:ext cx="88900" cy="77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2" name="Oval 179"/>
          <p:cNvSpPr>
            <a:spLocks noChangeArrowheads="1"/>
          </p:cNvSpPr>
          <p:nvPr/>
        </p:nvSpPr>
        <p:spPr bwMode="auto">
          <a:xfrm>
            <a:off x="5213350" y="4195763"/>
            <a:ext cx="88900" cy="777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3" name="Oval 180"/>
          <p:cNvSpPr>
            <a:spLocks noChangeArrowheads="1"/>
          </p:cNvSpPr>
          <p:nvPr/>
        </p:nvSpPr>
        <p:spPr bwMode="auto">
          <a:xfrm>
            <a:off x="5994400" y="4341813"/>
            <a:ext cx="88900" cy="777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4" name="Oval 181"/>
          <p:cNvSpPr>
            <a:spLocks noChangeArrowheads="1"/>
          </p:cNvSpPr>
          <p:nvPr/>
        </p:nvSpPr>
        <p:spPr bwMode="auto">
          <a:xfrm>
            <a:off x="6413500" y="4333875"/>
            <a:ext cx="88900" cy="77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5" name="Oval 182"/>
          <p:cNvSpPr>
            <a:spLocks noChangeArrowheads="1"/>
          </p:cNvSpPr>
          <p:nvPr/>
        </p:nvSpPr>
        <p:spPr bwMode="auto">
          <a:xfrm>
            <a:off x="7340600" y="4564063"/>
            <a:ext cx="88900" cy="777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6" name="Oval 183"/>
          <p:cNvSpPr>
            <a:spLocks noChangeArrowheads="1"/>
          </p:cNvSpPr>
          <p:nvPr/>
        </p:nvSpPr>
        <p:spPr bwMode="auto">
          <a:xfrm>
            <a:off x="4794250" y="54419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7" name="Oval 184"/>
          <p:cNvSpPr>
            <a:spLocks noChangeArrowheads="1"/>
          </p:cNvSpPr>
          <p:nvPr/>
        </p:nvSpPr>
        <p:spPr bwMode="auto">
          <a:xfrm>
            <a:off x="4784725" y="60229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8" name="Oval 185"/>
          <p:cNvSpPr>
            <a:spLocks noChangeArrowheads="1"/>
          </p:cNvSpPr>
          <p:nvPr/>
        </p:nvSpPr>
        <p:spPr bwMode="auto">
          <a:xfrm>
            <a:off x="5337175" y="60229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9" name="Oval 186"/>
          <p:cNvSpPr>
            <a:spLocks noChangeArrowheads="1"/>
          </p:cNvSpPr>
          <p:nvPr/>
        </p:nvSpPr>
        <p:spPr bwMode="auto">
          <a:xfrm>
            <a:off x="5337175" y="5451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80" name="Oval 187"/>
          <p:cNvSpPr>
            <a:spLocks noChangeArrowheads="1"/>
          </p:cNvSpPr>
          <p:nvPr/>
        </p:nvSpPr>
        <p:spPr bwMode="auto">
          <a:xfrm>
            <a:off x="6459538" y="56689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81" name="Text Box 188"/>
          <p:cNvSpPr txBox="1">
            <a:spLocks noChangeArrowheads="1"/>
          </p:cNvSpPr>
          <p:nvPr/>
        </p:nvSpPr>
        <p:spPr bwMode="auto">
          <a:xfrm>
            <a:off x="1524000" y="990600"/>
            <a:ext cx="2441575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Element/Area Cost</a:t>
            </a:r>
          </a:p>
        </p:txBody>
      </p:sp>
      <p:sp>
        <p:nvSpPr>
          <p:cNvPr id="22682" name="Text Box 189"/>
          <p:cNvSpPr txBox="1">
            <a:spLocks noChangeArrowheads="1"/>
          </p:cNvSpPr>
          <p:nvPr/>
        </p:nvSpPr>
        <p:spPr bwMode="auto">
          <a:xfrm>
            <a:off x="4114800" y="990600"/>
            <a:ext cx="4357688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Tree Representation (normal form)</a:t>
            </a:r>
          </a:p>
        </p:txBody>
      </p:sp>
      <p:sp>
        <p:nvSpPr>
          <p:cNvPr id="22683" name="Text Box 190"/>
          <p:cNvSpPr txBox="1">
            <a:spLocks noChangeArrowheads="1"/>
          </p:cNvSpPr>
          <p:nvPr/>
        </p:nvSpPr>
        <p:spPr bwMode="auto">
          <a:xfrm>
            <a:off x="441325" y="6061075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Example: Keutzer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A9AE-7B24-B64E-BAAB-5C1E229D5F4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04453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454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04556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7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8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9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0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55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04548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9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0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1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2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3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4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5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56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04539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0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1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2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3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4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5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6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7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57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04526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7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8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9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0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1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2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3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4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5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6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7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8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58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04506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07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08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09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0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1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2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3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4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5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6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7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8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9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0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1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2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3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4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5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59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04474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5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6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7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8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9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0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1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2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3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4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5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6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487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04501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02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03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04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05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488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04496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97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98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99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00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489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04494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95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490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04492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93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491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460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04461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04462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04463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4464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04465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4466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04467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8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4469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4470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4471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4472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04473" name="Line 110"/>
          <p:cNvSpPr>
            <a:spLocks noChangeShapeType="1"/>
          </p:cNvSpPr>
          <p:nvPr/>
        </p:nvSpPr>
        <p:spPr bwMode="auto">
          <a:xfrm flipH="1">
            <a:off x="2819400" y="3200400"/>
            <a:ext cx="609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470C8-1463-6148-9E93-79CB8341B65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06501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650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06605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6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7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8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9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50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06597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8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9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0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1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2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3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04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50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06588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9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0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1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2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3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4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5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96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50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06575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6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7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8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9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0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1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2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3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4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5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6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7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50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06555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6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7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8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9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0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1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2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3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4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5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6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7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8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9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0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1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2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3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4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50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06523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24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25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26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27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28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29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30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31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32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33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34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35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6536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06550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51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52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53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54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6537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06545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6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7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8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9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6538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06543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4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6539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06541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2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540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508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06509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06510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06511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6512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06513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6514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06515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6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6517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6518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6519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6520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06521" name="Rectangle 111"/>
          <p:cNvSpPr>
            <a:spLocks noChangeArrowheads="1"/>
          </p:cNvSpPr>
          <p:nvPr/>
        </p:nvSpPr>
        <p:spPr bwMode="auto">
          <a:xfrm>
            <a:off x="2057400" y="3810000"/>
            <a:ext cx="762000" cy="685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2" name="Text Box 112"/>
          <p:cNvSpPr txBox="1">
            <a:spLocks noChangeArrowheads="1"/>
          </p:cNvSpPr>
          <p:nvPr/>
        </p:nvSpPr>
        <p:spPr bwMode="auto">
          <a:xfrm>
            <a:off x="2803525" y="3394075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3+2=5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054F-33FD-DA47-9DB4-FF1E7CFDCF5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0854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8550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08653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4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5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6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7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551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08645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6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7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8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9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0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1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2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552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08636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7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8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9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0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1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2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3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4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553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08623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4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5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6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7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8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9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0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1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2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3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4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5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554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08603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4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5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6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7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8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9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0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1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2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3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4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5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6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7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8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9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0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1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2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555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08571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2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3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4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5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6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7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8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9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0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1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2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3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8584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08598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9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00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01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02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585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08593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4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5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6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7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586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08591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2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587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08589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0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588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55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0855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0855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0855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856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0856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856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0856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4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8565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8566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8567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8568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08569" name="Text Box 111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08570" name="Line 114"/>
          <p:cNvSpPr>
            <a:spLocks noChangeShapeType="1"/>
          </p:cNvSpPr>
          <p:nvPr/>
        </p:nvSpPr>
        <p:spPr bwMode="auto">
          <a:xfrm>
            <a:off x="4267200" y="3276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054F-33FD-DA47-9DB4-FF1E7CFDCF5A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0854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08653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4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5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6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7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08645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6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7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8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9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0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1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52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08636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7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8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9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0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1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2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3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44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08623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4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5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6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7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8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9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0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1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2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3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4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5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08603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4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5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6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7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8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9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0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1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2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3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4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5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6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7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8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9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0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1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2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08571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2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3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4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5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6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7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8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9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0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1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2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3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08598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9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00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01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02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08593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4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5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6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7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08591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2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08589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90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588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55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0855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0855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0855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856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0856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0856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0856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4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8565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8566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08567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08568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08569" name="Text Box 111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08570" name="Line 114"/>
          <p:cNvSpPr>
            <a:spLocks noChangeShapeType="1"/>
          </p:cNvSpPr>
          <p:nvPr/>
        </p:nvSpPr>
        <p:spPr bwMode="auto">
          <a:xfrm>
            <a:off x="4267200" y="3276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810000" y="2438400"/>
            <a:ext cx="1737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Consider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All patterns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C00D-8407-8045-807D-68A75D3D4CD2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10597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0598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10703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4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5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6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7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599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10695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6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7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8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9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0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1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02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600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10686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7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8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9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0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1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2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3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94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601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10673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4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5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6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7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8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9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0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1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2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3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4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5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602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10653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4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5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6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7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8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9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0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1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2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3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4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5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6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7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8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9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0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1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2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603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10621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2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3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4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5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6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7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8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29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30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31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32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33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0634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10648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9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0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1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2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0635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10643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4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5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6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7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0636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10641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2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0637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10639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0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0638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604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10605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10606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10607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0608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10609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0610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10611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12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0613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0614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0615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0616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10617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10618" name="Rectangle 112"/>
          <p:cNvSpPr>
            <a:spLocks noChangeArrowheads="1"/>
          </p:cNvSpPr>
          <p:nvPr/>
        </p:nvSpPr>
        <p:spPr bwMode="auto">
          <a:xfrm>
            <a:off x="2895600" y="3886200"/>
            <a:ext cx="9906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2"/>
              </a:solidFill>
              <a:latin typeface="Times New Roman" pitchFamily="-107" charset="0"/>
            </a:endParaRPr>
          </a:p>
        </p:txBody>
      </p:sp>
      <p:sp>
        <p:nvSpPr>
          <p:cNvPr id="110619" name="Line 115"/>
          <p:cNvSpPr>
            <a:spLocks noChangeShapeType="1"/>
          </p:cNvSpPr>
          <p:nvPr/>
        </p:nvSpPr>
        <p:spPr bwMode="auto">
          <a:xfrm flipH="1">
            <a:off x="2362200" y="4648200"/>
            <a:ext cx="9906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0" name="Text Box 116"/>
          <p:cNvSpPr txBox="1">
            <a:spLocks noChangeArrowheads="1"/>
          </p:cNvSpPr>
          <p:nvPr/>
        </p:nvSpPr>
        <p:spPr bwMode="auto">
          <a:xfrm>
            <a:off x="3184525" y="3470275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3+5=8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4E153-3ABA-1C4C-B752-3E522C3FC12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12645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646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12751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2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3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4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5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7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12743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6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7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8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9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0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8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12734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5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6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7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8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9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0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1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2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9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12721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2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3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4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5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6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7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8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9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0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1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2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3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50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12701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2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3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4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5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6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7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8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9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0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1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2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3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4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5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6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7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8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9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0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51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12669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0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1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2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3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4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5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6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7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8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9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0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1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682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12696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7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8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9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00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2683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12691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2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3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4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5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2684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12689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90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2685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12687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88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686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652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12653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12654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12655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2656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12657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2658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12659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0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2661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2662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2663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2664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12665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12666" name="Rectangle 111"/>
          <p:cNvSpPr>
            <a:spLocks noChangeArrowheads="1"/>
          </p:cNvSpPr>
          <p:nvPr/>
        </p:nvSpPr>
        <p:spPr bwMode="auto">
          <a:xfrm>
            <a:off x="990600" y="3810000"/>
            <a:ext cx="2895600" cy="1066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2"/>
              </a:solidFill>
              <a:latin typeface="Times New Roman" pitchFamily="-107" charset="0"/>
            </a:endParaRPr>
          </a:p>
        </p:txBody>
      </p:sp>
      <p:sp>
        <p:nvSpPr>
          <p:cNvPr id="112667" name="Text Box 113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12668" name="Line 115"/>
          <p:cNvSpPr>
            <a:spLocks noChangeShapeType="1"/>
          </p:cNvSpPr>
          <p:nvPr/>
        </p:nvSpPr>
        <p:spPr bwMode="auto">
          <a:xfrm>
            <a:off x="2438400" y="4876800"/>
            <a:ext cx="5334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EB8AF-DF04-EE4D-808D-1411CB253CC3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14693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694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14798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9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00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01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02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695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14790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1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2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3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4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5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6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7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696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14781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2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3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4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5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6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7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8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9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697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14768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9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0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1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2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3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4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5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6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7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8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9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0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698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14748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49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0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1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2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3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4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5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6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7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8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9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0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1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2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3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4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5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6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7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699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14716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17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18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19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0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1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2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3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4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5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6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7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8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4729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14743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4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5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6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7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730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14738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9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0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1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2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731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14736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7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732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14734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5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733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700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14701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14702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14703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4704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14705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4706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14707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8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4709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4710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4711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4712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14713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14714" name="Text Box 112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14715" name="Line 114"/>
          <p:cNvSpPr>
            <a:spLocks noChangeShapeType="1"/>
          </p:cNvSpPr>
          <p:nvPr/>
        </p:nvSpPr>
        <p:spPr bwMode="auto">
          <a:xfrm flipH="1" flipV="1">
            <a:off x="4038600" y="1905000"/>
            <a:ext cx="1295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AC0B2-EA9B-0D4D-A88B-A499F8DA95A8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16741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674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16848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9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50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51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52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74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16840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1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2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3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4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5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6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7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74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4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5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6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7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8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9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74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16818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9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0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1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2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3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4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5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6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7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8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9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0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74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16798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99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0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1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2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3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4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5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6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7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8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9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0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1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2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3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4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5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6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7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74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16766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7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8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9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0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1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2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3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4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5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6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7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8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6779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16793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4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5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6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7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780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16788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89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0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1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2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781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16786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87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782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16784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85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783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748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16749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16750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16751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6752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16753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6754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16755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6757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6758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6759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6760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16761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16762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16763" name="Rectangle 113"/>
          <p:cNvSpPr>
            <a:spLocks noChangeArrowheads="1"/>
          </p:cNvSpPr>
          <p:nvPr/>
        </p:nvSpPr>
        <p:spPr bwMode="auto">
          <a:xfrm>
            <a:off x="3124200" y="1371600"/>
            <a:ext cx="9144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4" name="Text Box 114"/>
          <p:cNvSpPr txBox="1">
            <a:spLocks noChangeArrowheads="1"/>
          </p:cNvSpPr>
          <p:nvPr/>
        </p:nvSpPr>
        <p:spPr bwMode="auto">
          <a:xfrm>
            <a:off x="3505200" y="914400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8+2+3=13</a:t>
            </a:r>
          </a:p>
        </p:txBody>
      </p:sp>
      <p:sp>
        <p:nvSpPr>
          <p:cNvPr id="116765" name="Line 115"/>
          <p:cNvSpPr>
            <a:spLocks noChangeShapeType="1"/>
          </p:cNvSpPr>
          <p:nvPr/>
        </p:nvSpPr>
        <p:spPr bwMode="auto">
          <a:xfrm flipH="1">
            <a:off x="2209800" y="2133600"/>
            <a:ext cx="1447800" cy="3505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CF254-602C-8F4F-AA5E-E8612748460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1878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790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18895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6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7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8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9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791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18887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8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9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0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1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2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3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94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792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18878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9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0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1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2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3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4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5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86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793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18865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6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7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8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9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0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1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2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3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4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5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6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77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794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18845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6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7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8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9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0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1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2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3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4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5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6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7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8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59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0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1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2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3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64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795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18813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4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5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6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7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8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9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0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1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2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3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4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5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8826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18840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41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42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43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44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827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18835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6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7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8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9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828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18833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4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829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18831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2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8830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79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1879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1879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1879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880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1880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1880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1880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4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8805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8806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18807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18808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18809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18810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18811" name="Text Box 112"/>
          <p:cNvSpPr txBox="1">
            <a:spLocks noChangeArrowheads="1"/>
          </p:cNvSpPr>
          <p:nvPr/>
        </p:nvSpPr>
        <p:spPr bwMode="auto">
          <a:xfrm>
            <a:off x="38100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18812" name="Line 121"/>
          <p:cNvSpPr>
            <a:spLocks noChangeShapeType="1"/>
          </p:cNvSpPr>
          <p:nvPr/>
        </p:nvSpPr>
        <p:spPr bwMode="auto">
          <a:xfrm flipH="1" flipV="1">
            <a:off x="4953000" y="1828800"/>
            <a:ext cx="457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883D9-9A18-7C41-8C4E-538BA814713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20837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0838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20944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5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6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7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8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839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20936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7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8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9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0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1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2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43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840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20927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8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9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0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1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2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3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4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35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841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20914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5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6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7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8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9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0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1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2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3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4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5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26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842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20894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95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96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97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98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99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0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1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2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3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4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5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6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7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8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09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0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1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2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13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843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20862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3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4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5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6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7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8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9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70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71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72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73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74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0875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20889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90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91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92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93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876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20884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5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6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7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8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877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20882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3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878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20880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1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0879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844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20845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20846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20847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0848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20849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0850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20851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52" name="Text Box 105"/>
          <p:cNvSpPr txBox="1">
            <a:spLocks noChangeArrowheads="1"/>
          </p:cNvSpPr>
          <p:nvPr/>
        </p:nvSpPr>
        <p:spPr bwMode="auto">
          <a:xfrm>
            <a:off x="1889125" y="103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0853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0854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0855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0856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20857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20858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20859" name="Text Box 112"/>
          <p:cNvSpPr txBox="1">
            <a:spLocks noChangeArrowheads="1"/>
          </p:cNvSpPr>
          <p:nvPr/>
        </p:nvSpPr>
        <p:spPr bwMode="auto">
          <a:xfrm>
            <a:off x="39624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20860" name="Rectangle 115"/>
          <p:cNvSpPr>
            <a:spLocks noChangeArrowheads="1"/>
          </p:cNvSpPr>
          <p:nvPr/>
        </p:nvSpPr>
        <p:spPr bwMode="auto">
          <a:xfrm>
            <a:off x="4191000" y="1447800"/>
            <a:ext cx="7620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1" name="Text Box 116"/>
          <p:cNvSpPr txBox="1">
            <a:spLocks noChangeArrowheads="1"/>
          </p:cNvSpPr>
          <p:nvPr/>
        </p:nvSpPr>
        <p:spPr bwMode="auto">
          <a:xfrm>
            <a:off x="4632325" y="95567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13+2=15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1A96-27EF-1A4D-A0D5-A61F799C382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0" name="Line 2"/>
          <p:cNvSpPr>
            <a:spLocks noChangeShapeType="1"/>
          </p:cNvSpPr>
          <p:nvPr/>
        </p:nvSpPr>
        <p:spPr bwMode="auto">
          <a:xfrm>
            <a:off x="5638800" y="3657600"/>
            <a:ext cx="1714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Elements of a library - 2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746125" y="1976438"/>
            <a:ext cx="158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AOI21	     4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736600" y="3713163"/>
            <a:ext cx="208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AOI22	     5</a:t>
            </a:r>
          </a:p>
        </p:txBody>
      </p:sp>
      <p:sp>
        <p:nvSpPr>
          <p:cNvPr id="24584" name="Arc 6"/>
          <p:cNvSpPr>
            <a:spLocks/>
          </p:cNvSpPr>
          <p:nvPr/>
        </p:nvSpPr>
        <p:spPr bwMode="auto">
          <a:xfrm>
            <a:off x="5345113" y="3478213"/>
            <a:ext cx="155575" cy="169862"/>
          </a:xfrm>
          <a:custGeom>
            <a:avLst/>
            <a:gdLst>
              <a:gd name="T0" fmla="*/ 0 w 21824"/>
              <a:gd name="T1" fmla="*/ 63 h 21600"/>
              <a:gd name="T2" fmla="*/ 1109035 w 21824"/>
              <a:gd name="T3" fmla="*/ 1335792 h 21600"/>
              <a:gd name="T4" fmla="*/ 11384 w 21824"/>
              <a:gd name="T5" fmla="*/ 1335792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  <a:lnTo>
                  <a:pt x="224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Arc 7"/>
          <p:cNvSpPr>
            <a:spLocks/>
          </p:cNvSpPr>
          <p:nvPr/>
        </p:nvSpPr>
        <p:spPr bwMode="auto">
          <a:xfrm>
            <a:off x="5345113" y="3632200"/>
            <a:ext cx="155575" cy="169863"/>
          </a:xfrm>
          <a:custGeom>
            <a:avLst/>
            <a:gdLst>
              <a:gd name="T0" fmla="*/ 1109035 w 21824"/>
              <a:gd name="T1" fmla="*/ 0 h 21600"/>
              <a:gd name="T2" fmla="*/ 0 w 21824"/>
              <a:gd name="T3" fmla="*/ 1335744 h 21600"/>
              <a:gd name="T4" fmla="*/ 11384 w 21824"/>
              <a:gd name="T5" fmla="*/ 0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</a:path>
              <a:path w="21824" h="21600" stroke="0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8"/>
          <p:cNvSpPr>
            <a:spLocks noChangeArrowheads="1"/>
          </p:cNvSpPr>
          <p:nvPr/>
        </p:nvSpPr>
        <p:spPr bwMode="auto">
          <a:xfrm>
            <a:off x="5526088" y="3622675"/>
            <a:ext cx="30162" cy="317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rc 9"/>
          <p:cNvSpPr>
            <a:spLocks/>
          </p:cNvSpPr>
          <p:nvPr/>
        </p:nvSpPr>
        <p:spPr bwMode="auto">
          <a:xfrm>
            <a:off x="6292850" y="3717925"/>
            <a:ext cx="153988" cy="169863"/>
          </a:xfrm>
          <a:custGeom>
            <a:avLst/>
            <a:gdLst>
              <a:gd name="T0" fmla="*/ 0 w 21822"/>
              <a:gd name="T1" fmla="*/ 63 h 21600"/>
              <a:gd name="T2" fmla="*/ 1086624 w 21822"/>
              <a:gd name="T3" fmla="*/ 1323193 h 21600"/>
              <a:gd name="T4" fmla="*/ 11107 w 21822"/>
              <a:gd name="T5" fmla="*/ 1335807 h 21600"/>
              <a:gd name="T6" fmla="*/ 0 60000 65536"/>
              <a:gd name="T7" fmla="*/ 0 60000 65536"/>
              <a:gd name="T8" fmla="*/ 0 60000 65536"/>
              <a:gd name="T9" fmla="*/ 0 w 21822"/>
              <a:gd name="T10" fmla="*/ 0 h 21600"/>
              <a:gd name="T11" fmla="*/ 21822 w 218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2" h="21600" fill="none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072" y="-1"/>
                  <a:pt x="21710" y="9546"/>
                  <a:pt x="21822" y="21395"/>
                </a:cubicBezTo>
              </a:path>
              <a:path w="21822" h="21600" stroke="0" extrusionOk="0">
                <a:moveTo>
                  <a:pt x="0" y="1"/>
                </a:moveTo>
                <a:cubicBezTo>
                  <a:pt x="74" y="0"/>
                  <a:pt x="148" y="-1"/>
                  <a:pt x="223" y="-1"/>
                </a:cubicBezTo>
                <a:cubicBezTo>
                  <a:pt x="12072" y="-1"/>
                  <a:pt x="21710" y="9546"/>
                  <a:pt x="21822" y="21395"/>
                </a:cubicBezTo>
                <a:lnTo>
                  <a:pt x="223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rc 10"/>
          <p:cNvSpPr>
            <a:spLocks/>
          </p:cNvSpPr>
          <p:nvPr/>
        </p:nvSpPr>
        <p:spPr bwMode="auto">
          <a:xfrm>
            <a:off x="6291263" y="3870325"/>
            <a:ext cx="155575" cy="169863"/>
          </a:xfrm>
          <a:custGeom>
            <a:avLst/>
            <a:gdLst>
              <a:gd name="T0" fmla="*/ 1109035 w 21824"/>
              <a:gd name="T1" fmla="*/ 0 h 21600"/>
              <a:gd name="T2" fmla="*/ 0 w 21824"/>
              <a:gd name="T3" fmla="*/ 1335744 h 21600"/>
              <a:gd name="T4" fmla="*/ 11384 w 21824"/>
              <a:gd name="T5" fmla="*/ 0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</a:path>
              <a:path w="21824" h="21600" stroke="0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Arc 11"/>
          <p:cNvSpPr>
            <a:spLocks/>
          </p:cNvSpPr>
          <p:nvPr/>
        </p:nvSpPr>
        <p:spPr bwMode="auto">
          <a:xfrm>
            <a:off x="5345113" y="3917950"/>
            <a:ext cx="155575" cy="169863"/>
          </a:xfrm>
          <a:custGeom>
            <a:avLst/>
            <a:gdLst>
              <a:gd name="T0" fmla="*/ 0 w 21824"/>
              <a:gd name="T1" fmla="*/ 63 h 21600"/>
              <a:gd name="T2" fmla="*/ 1109035 w 21824"/>
              <a:gd name="T3" fmla="*/ 1335807 h 21600"/>
              <a:gd name="T4" fmla="*/ 11384 w 21824"/>
              <a:gd name="T5" fmla="*/ 1335807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-1"/>
                  <a:pt x="21824" y="9670"/>
                  <a:pt x="21824" y="21600"/>
                </a:cubicBezTo>
                <a:lnTo>
                  <a:pt x="224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rc 12"/>
          <p:cNvSpPr>
            <a:spLocks/>
          </p:cNvSpPr>
          <p:nvPr/>
        </p:nvSpPr>
        <p:spPr bwMode="auto">
          <a:xfrm>
            <a:off x="5345113" y="4071938"/>
            <a:ext cx="155575" cy="169862"/>
          </a:xfrm>
          <a:custGeom>
            <a:avLst/>
            <a:gdLst>
              <a:gd name="T0" fmla="*/ 1109035 w 21824"/>
              <a:gd name="T1" fmla="*/ 0 h 21600"/>
              <a:gd name="T2" fmla="*/ 0 w 21824"/>
              <a:gd name="T3" fmla="*/ 1335729 h 21600"/>
              <a:gd name="T4" fmla="*/ 11384 w 21824"/>
              <a:gd name="T5" fmla="*/ 0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</a:path>
              <a:path w="21824" h="21600" stroke="0" extrusionOk="0">
                <a:moveTo>
                  <a:pt x="21824" y="0"/>
                </a:moveTo>
                <a:cubicBezTo>
                  <a:pt x="21824" y="11929"/>
                  <a:pt x="12153" y="21600"/>
                  <a:pt x="224" y="21600"/>
                </a:cubicBezTo>
                <a:cubicBezTo>
                  <a:pt x="149" y="21599"/>
                  <a:pt x="74" y="21599"/>
                  <a:pt x="0" y="21598"/>
                </a:cubicBez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3"/>
          <p:cNvSpPr>
            <a:spLocks noChangeArrowheads="1"/>
          </p:cNvSpPr>
          <p:nvPr/>
        </p:nvSpPr>
        <p:spPr bwMode="auto">
          <a:xfrm>
            <a:off x="5526088" y="4064000"/>
            <a:ext cx="30162" cy="301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5103813" y="3468688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5103813" y="3821113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6"/>
          <p:cNvSpPr>
            <a:spLocks noChangeShapeType="1"/>
          </p:cNvSpPr>
          <p:nvPr/>
        </p:nvSpPr>
        <p:spPr bwMode="auto">
          <a:xfrm>
            <a:off x="5110163" y="3462338"/>
            <a:ext cx="0" cy="3540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Arc 17"/>
          <p:cNvSpPr>
            <a:spLocks/>
          </p:cNvSpPr>
          <p:nvPr/>
        </p:nvSpPr>
        <p:spPr bwMode="auto">
          <a:xfrm>
            <a:off x="5459413" y="3463925"/>
            <a:ext cx="169862" cy="184150"/>
          </a:xfrm>
          <a:custGeom>
            <a:avLst/>
            <a:gdLst>
              <a:gd name="T0" fmla="*/ 0 w 21805"/>
              <a:gd name="T1" fmla="*/ 77 h 21600"/>
              <a:gd name="T2" fmla="*/ 1323233 w 21805"/>
              <a:gd name="T3" fmla="*/ 1569964 h 21600"/>
              <a:gd name="T4" fmla="*/ 12441 w 21805"/>
              <a:gd name="T5" fmla="*/ 1569964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</a:path>
              <a:path w="21805" h="21600" stroke="0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  <a:lnTo>
                  <a:pt x="20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rc 18"/>
          <p:cNvSpPr>
            <a:spLocks/>
          </p:cNvSpPr>
          <p:nvPr/>
        </p:nvSpPr>
        <p:spPr bwMode="auto">
          <a:xfrm>
            <a:off x="5459413" y="3632200"/>
            <a:ext cx="169862" cy="184150"/>
          </a:xfrm>
          <a:custGeom>
            <a:avLst/>
            <a:gdLst>
              <a:gd name="T0" fmla="*/ 1323233 w 21805"/>
              <a:gd name="T1" fmla="*/ 0 h 21600"/>
              <a:gd name="T2" fmla="*/ 0 w 21805"/>
              <a:gd name="T3" fmla="*/ 1569887 h 21600"/>
              <a:gd name="T4" fmla="*/ 12441 w 21805"/>
              <a:gd name="T5" fmla="*/ 0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</a:path>
              <a:path w="21805" h="21600" stroke="0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  <a:lnTo>
                  <a:pt x="205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>
            <a:off x="5103813" y="3908425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Line 20"/>
          <p:cNvSpPr>
            <a:spLocks noChangeShapeType="1"/>
          </p:cNvSpPr>
          <p:nvPr/>
        </p:nvSpPr>
        <p:spPr bwMode="auto">
          <a:xfrm>
            <a:off x="5103813" y="4260850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Line 21"/>
          <p:cNvSpPr>
            <a:spLocks noChangeShapeType="1"/>
          </p:cNvSpPr>
          <p:nvPr/>
        </p:nvSpPr>
        <p:spPr bwMode="auto">
          <a:xfrm>
            <a:off x="5110163" y="3902075"/>
            <a:ext cx="0" cy="3540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Arc 22"/>
          <p:cNvSpPr>
            <a:spLocks/>
          </p:cNvSpPr>
          <p:nvPr/>
        </p:nvSpPr>
        <p:spPr bwMode="auto">
          <a:xfrm>
            <a:off x="5459413" y="3903663"/>
            <a:ext cx="169862" cy="184150"/>
          </a:xfrm>
          <a:custGeom>
            <a:avLst/>
            <a:gdLst>
              <a:gd name="T0" fmla="*/ 0 w 21805"/>
              <a:gd name="T1" fmla="*/ 77 h 21600"/>
              <a:gd name="T2" fmla="*/ 1323233 w 21805"/>
              <a:gd name="T3" fmla="*/ 1569964 h 21600"/>
              <a:gd name="T4" fmla="*/ 12441 w 21805"/>
              <a:gd name="T5" fmla="*/ 1569964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</a:path>
              <a:path w="21805" h="21600" stroke="0" extrusionOk="0">
                <a:moveTo>
                  <a:pt x="-1" y="0"/>
                </a:moveTo>
                <a:cubicBezTo>
                  <a:pt x="68" y="0"/>
                  <a:pt x="136" y="-1"/>
                  <a:pt x="205" y="-1"/>
                </a:cubicBezTo>
                <a:cubicBezTo>
                  <a:pt x="12134" y="-1"/>
                  <a:pt x="21805" y="9670"/>
                  <a:pt x="21805" y="21600"/>
                </a:cubicBezTo>
                <a:lnTo>
                  <a:pt x="20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Arc 23"/>
          <p:cNvSpPr>
            <a:spLocks/>
          </p:cNvSpPr>
          <p:nvPr/>
        </p:nvSpPr>
        <p:spPr bwMode="auto">
          <a:xfrm>
            <a:off x="5459413" y="4071938"/>
            <a:ext cx="169862" cy="184150"/>
          </a:xfrm>
          <a:custGeom>
            <a:avLst/>
            <a:gdLst>
              <a:gd name="T0" fmla="*/ 1323233 w 21805"/>
              <a:gd name="T1" fmla="*/ 0 h 21600"/>
              <a:gd name="T2" fmla="*/ 0 w 21805"/>
              <a:gd name="T3" fmla="*/ 1569887 h 21600"/>
              <a:gd name="T4" fmla="*/ 12441 w 21805"/>
              <a:gd name="T5" fmla="*/ 0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</a:path>
              <a:path w="21805" h="21600" stroke="0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  <a:lnTo>
                  <a:pt x="205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Line 24"/>
          <p:cNvSpPr>
            <a:spLocks noChangeShapeType="1"/>
          </p:cNvSpPr>
          <p:nvPr/>
        </p:nvSpPr>
        <p:spPr bwMode="auto">
          <a:xfrm>
            <a:off x="6807200" y="3730625"/>
            <a:ext cx="231775" cy="160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Line 25"/>
          <p:cNvSpPr>
            <a:spLocks noChangeShapeType="1"/>
          </p:cNvSpPr>
          <p:nvPr/>
        </p:nvSpPr>
        <p:spPr bwMode="auto">
          <a:xfrm flipV="1">
            <a:off x="6807200" y="3876675"/>
            <a:ext cx="231775" cy="161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Line 26"/>
          <p:cNvSpPr>
            <a:spLocks noChangeShapeType="1"/>
          </p:cNvSpPr>
          <p:nvPr/>
        </p:nvSpPr>
        <p:spPr bwMode="auto">
          <a:xfrm>
            <a:off x="6813550" y="3730625"/>
            <a:ext cx="0" cy="295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Line 27"/>
          <p:cNvSpPr>
            <a:spLocks noChangeShapeType="1"/>
          </p:cNvSpPr>
          <p:nvPr/>
        </p:nvSpPr>
        <p:spPr bwMode="auto">
          <a:xfrm>
            <a:off x="5935663" y="3706813"/>
            <a:ext cx="365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Line 28"/>
          <p:cNvSpPr>
            <a:spLocks noChangeShapeType="1"/>
          </p:cNvSpPr>
          <p:nvPr/>
        </p:nvSpPr>
        <p:spPr bwMode="auto">
          <a:xfrm>
            <a:off x="5942013" y="4059238"/>
            <a:ext cx="365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7" name="Line 29"/>
          <p:cNvSpPr>
            <a:spLocks noChangeShapeType="1"/>
          </p:cNvSpPr>
          <p:nvPr/>
        </p:nvSpPr>
        <p:spPr bwMode="auto">
          <a:xfrm>
            <a:off x="5948363" y="3700463"/>
            <a:ext cx="0" cy="3540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Arc 30"/>
          <p:cNvSpPr>
            <a:spLocks/>
          </p:cNvSpPr>
          <p:nvPr/>
        </p:nvSpPr>
        <p:spPr bwMode="auto">
          <a:xfrm>
            <a:off x="6292850" y="3702050"/>
            <a:ext cx="168275" cy="185738"/>
          </a:xfrm>
          <a:custGeom>
            <a:avLst/>
            <a:gdLst>
              <a:gd name="T0" fmla="*/ 0 w 21803"/>
              <a:gd name="T1" fmla="*/ 77 h 21600"/>
              <a:gd name="T2" fmla="*/ 1298742 w 21803"/>
              <a:gd name="T3" fmla="*/ 1583408 h 21600"/>
              <a:gd name="T4" fmla="*/ 12148 w 21803"/>
              <a:gd name="T5" fmla="*/ 1597158 h 21600"/>
              <a:gd name="T6" fmla="*/ 0 60000 65536"/>
              <a:gd name="T7" fmla="*/ 0 60000 65536"/>
              <a:gd name="T8" fmla="*/ 0 60000 65536"/>
              <a:gd name="T9" fmla="*/ 0 w 21803"/>
              <a:gd name="T10" fmla="*/ 0 h 21600"/>
              <a:gd name="T11" fmla="*/ 21803 w 218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3" h="21600" fill="none" extrusionOk="0">
                <a:moveTo>
                  <a:pt x="-1" y="0"/>
                </a:moveTo>
                <a:cubicBezTo>
                  <a:pt x="67" y="0"/>
                  <a:pt x="135" y="-1"/>
                  <a:pt x="204" y="-1"/>
                </a:cubicBezTo>
                <a:cubicBezTo>
                  <a:pt x="12060" y="-1"/>
                  <a:pt x="21701" y="9557"/>
                  <a:pt x="21803" y="21413"/>
                </a:cubicBezTo>
              </a:path>
              <a:path w="21803" h="21600" stroke="0" extrusionOk="0">
                <a:moveTo>
                  <a:pt x="-1" y="0"/>
                </a:moveTo>
                <a:cubicBezTo>
                  <a:pt x="67" y="0"/>
                  <a:pt x="135" y="-1"/>
                  <a:pt x="204" y="-1"/>
                </a:cubicBezTo>
                <a:cubicBezTo>
                  <a:pt x="12060" y="-1"/>
                  <a:pt x="21701" y="9557"/>
                  <a:pt x="21803" y="21413"/>
                </a:cubicBezTo>
                <a:lnTo>
                  <a:pt x="20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Arc 31"/>
          <p:cNvSpPr>
            <a:spLocks/>
          </p:cNvSpPr>
          <p:nvPr/>
        </p:nvSpPr>
        <p:spPr bwMode="auto">
          <a:xfrm>
            <a:off x="6297613" y="3870325"/>
            <a:ext cx="169862" cy="184150"/>
          </a:xfrm>
          <a:custGeom>
            <a:avLst/>
            <a:gdLst>
              <a:gd name="T0" fmla="*/ 1323233 w 21805"/>
              <a:gd name="T1" fmla="*/ 0 h 21600"/>
              <a:gd name="T2" fmla="*/ 0 w 21805"/>
              <a:gd name="T3" fmla="*/ 1569887 h 21600"/>
              <a:gd name="T4" fmla="*/ 12441 w 21805"/>
              <a:gd name="T5" fmla="*/ 0 h 21600"/>
              <a:gd name="T6" fmla="*/ 0 60000 65536"/>
              <a:gd name="T7" fmla="*/ 0 60000 65536"/>
              <a:gd name="T8" fmla="*/ 0 60000 65536"/>
              <a:gd name="T9" fmla="*/ 0 w 21805"/>
              <a:gd name="T10" fmla="*/ 0 h 21600"/>
              <a:gd name="T11" fmla="*/ 21805 w 21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5" h="21600" fill="none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</a:path>
              <a:path w="21805" h="21600" stroke="0" extrusionOk="0">
                <a:moveTo>
                  <a:pt x="21805" y="0"/>
                </a:moveTo>
                <a:cubicBezTo>
                  <a:pt x="21805" y="11929"/>
                  <a:pt x="12134" y="21600"/>
                  <a:pt x="205" y="21600"/>
                </a:cubicBezTo>
                <a:cubicBezTo>
                  <a:pt x="136" y="21599"/>
                  <a:pt x="68" y="21599"/>
                  <a:pt x="-1" y="21599"/>
                </a:cubicBezTo>
                <a:lnTo>
                  <a:pt x="205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Line 32"/>
          <p:cNvSpPr>
            <a:spLocks noChangeShapeType="1"/>
          </p:cNvSpPr>
          <p:nvPr/>
        </p:nvSpPr>
        <p:spPr bwMode="auto">
          <a:xfrm>
            <a:off x="5810250" y="381000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Line 33"/>
          <p:cNvSpPr>
            <a:spLocks noChangeShapeType="1"/>
          </p:cNvSpPr>
          <p:nvPr/>
        </p:nvSpPr>
        <p:spPr bwMode="auto">
          <a:xfrm>
            <a:off x="5810250" y="3657600"/>
            <a:ext cx="0" cy="14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Line 34"/>
          <p:cNvSpPr>
            <a:spLocks noChangeShapeType="1"/>
          </p:cNvSpPr>
          <p:nvPr/>
        </p:nvSpPr>
        <p:spPr bwMode="auto">
          <a:xfrm>
            <a:off x="6661150" y="3883025"/>
            <a:ext cx="1476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3" name="Line 35"/>
          <p:cNvSpPr>
            <a:spLocks noChangeShapeType="1"/>
          </p:cNvSpPr>
          <p:nvPr/>
        </p:nvSpPr>
        <p:spPr bwMode="auto">
          <a:xfrm>
            <a:off x="6523038" y="3883025"/>
            <a:ext cx="1460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4" name="Line 36"/>
          <p:cNvSpPr>
            <a:spLocks noChangeShapeType="1"/>
          </p:cNvSpPr>
          <p:nvPr/>
        </p:nvSpPr>
        <p:spPr bwMode="auto">
          <a:xfrm>
            <a:off x="5810250" y="395605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Line 37"/>
          <p:cNvSpPr>
            <a:spLocks noChangeShapeType="1"/>
          </p:cNvSpPr>
          <p:nvPr/>
        </p:nvSpPr>
        <p:spPr bwMode="auto">
          <a:xfrm>
            <a:off x="5810250" y="3949700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6" name="Line 38"/>
          <p:cNvSpPr>
            <a:spLocks noChangeShapeType="1"/>
          </p:cNvSpPr>
          <p:nvPr/>
        </p:nvSpPr>
        <p:spPr bwMode="auto">
          <a:xfrm flipV="1">
            <a:off x="5715000" y="4106863"/>
            <a:ext cx="952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617" name="Group 39"/>
          <p:cNvGrpSpPr>
            <a:grpSpLocks/>
          </p:cNvGrpSpPr>
          <p:nvPr/>
        </p:nvGrpSpPr>
        <p:grpSpPr bwMode="auto">
          <a:xfrm>
            <a:off x="4953000" y="3567113"/>
            <a:ext cx="152400" cy="171450"/>
            <a:chOff x="3120" y="2247"/>
            <a:chExt cx="96" cy="108"/>
          </a:xfrm>
        </p:grpSpPr>
        <p:sp>
          <p:nvSpPr>
            <p:cNvPr id="24721" name="Line 40"/>
            <p:cNvSpPr>
              <a:spLocks noChangeShapeType="1"/>
            </p:cNvSpPr>
            <p:nvPr/>
          </p:nvSpPr>
          <p:spPr bwMode="auto">
            <a:xfrm flipH="1">
              <a:off x="3124" y="2247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2" name="Line 41"/>
            <p:cNvSpPr>
              <a:spLocks noChangeShapeType="1"/>
            </p:cNvSpPr>
            <p:nvPr/>
          </p:nvSpPr>
          <p:spPr bwMode="auto">
            <a:xfrm flipH="1">
              <a:off x="3120" y="2355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18" name="Group 42"/>
          <p:cNvGrpSpPr>
            <a:grpSpLocks/>
          </p:cNvGrpSpPr>
          <p:nvPr/>
        </p:nvGrpSpPr>
        <p:grpSpPr bwMode="auto">
          <a:xfrm>
            <a:off x="4959350" y="4011613"/>
            <a:ext cx="152400" cy="171450"/>
            <a:chOff x="3124" y="2527"/>
            <a:chExt cx="96" cy="108"/>
          </a:xfrm>
        </p:grpSpPr>
        <p:sp>
          <p:nvSpPr>
            <p:cNvPr id="24719" name="Line 43"/>
            <p:cNvSpPr>
              <a:spLocks noChangeShapeType="1"/>
            </p:cNvSpPr>
            <p:nvPr/>
          </p:nvSpPr>
          <p:spPr bwMode="auto">
            <a:xfrm flipH="1">
              <a:off x="3128" y="2527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0" name="Line 44"/>
            <p:cNvSpPr>
              <a:spLocks noChangeShapeType="1"/>
            </p:cNvSpPr>
            <p:nvPr/>
          </p:nvSpPr>
          <p:spPr bwMode="auto">
            <a:xfrm flipH="1">
              <a:off x="3124" y="2635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19" name="Group 45"/>
          <p:cNvGrpSpPr>
            <a:grpSpLocks/>
          </p:cNvGrpSpPr>
          <p:nvPr/>
        </p:nvGrpSpPr>
        <p:grpSpPr bwMode="auto">
          <a:xfrm>
            <a:off x="2857500" y="1960563"/>
            <a:ext cx="1135063" cy="419100"/>
            <a:chOff x="1800" y="1235"/>
            <a:chExt cx="715" cy="264"/>
          </a:xfrm>
        </p:grpSpPr>
        <p:sp>
          <p:nvSpPr>
            <p:cNvPr id="24699" name="Arc 46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0" name="Arc 47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1" name="Line 48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2" name="Line 49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3" name="Line 50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4" name="Arc 51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5" name="Arc 52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6" name="Arc 53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7" name="Arc 54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8" name="Arc 55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9" name="Arc 56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0" name="Arc 57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1" name="Arc 58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2" name="Arc 59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3" name="Arc 60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4" name="Oval 61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5" name="Line 62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6" name="Line 63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7" name="Line 64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8" name="Oval 65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20" name="Group 66"/>
          <p:cNvGrpSpPr>
            <a:grpSpLocks/>
          </p:cNvGrpSpPr>
          <p:nvPr/>
        </p:nvGrpSpPr>
        <p:grpSpPr bwMode="auto">
          <a:xfrm>
            <a:off x="2857500" y="3462338"/>
            <a:ext cx="1420813" cy="717550"/>
            <a:chOff x="1800" y="2181"/>
            <a:chExt cx="895" cy="452"/>
          </a:xfrm>
        </p:grpSpPr>
        <p:sp>
          <p:nvSpPr>
            <p:cNvPr id="24667" name="Arc 67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8" name="Arc 68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9" name="Arc 69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0" name="Arc 70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1" name="Arc 71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2" name="Oval 72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3" name="Arc 73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4" name="Arc 74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5" name="Arc 75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6" name="Arc 76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7" name="Arc 77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8" name="Arc 78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9" name="Arc 79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680" name="Group 80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24694" name="Line 81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5" name="Line 82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6" name="Line 83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7" name="Arc 84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8" name="Arc 85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681" name="Group 86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24689" name="Line 87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0" name="Line 88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1" name="Arc 89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2" name="Arc 90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3" name="Line 91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682" name="Group 92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24687" name="Line 93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8" name="Line 94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683" name="Group 95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24685" name="Line 96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6" name="Line 97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84" name="Oval 98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21" name="Oval 99"/>
          <p:cNvSpPr>
            <a:spLocks noChangeArrowheads="1"/>
          </p:cNvSpPr>
          <p:nvPr/>
        </p:nvSpPr>
        <p:spPr bwMode="auto">
          <a:xfrm>
            <a:off x="6442075" y="383063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622" name="Group 100"/>
          <p:cNvGrpSpPr>
            <a:grpSpLocks/>
          </p:cNvGrpSpPr>
          <p:nvPr/>
        </p:nvGrpSpPr>
        <p:grpSpPr bwMode="auto">
          <a:xfrm>
            <a:off x="4953000" y="1960563"/>
            <a:ext cx="2352675" cy="952500"/>
            <a:chOff x="3120" y="1235"/>
            <a:chExt cx="1482" cy="600"/>
          </a:xfrm>
        </p:grpSpPr>
        <p:sp>
          <p:nvSpPr>
            <p:cNvPr id="24628" name="Line 101"/>
            <p:cNvSpPr>
              <a:spLocks noChangeShapeType="1"/>
            </p:cNvSpPr>
            <p:nvPr/>
          </p:nvSpPr>
          <p:spPr bwMode="auto">
            <a:xfrm>
              <a:off x="4414" y="1463"/>
              <a:ext cx="135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Line 102"/>
            <p:cNvSpPr>
              <a:spLocks noChangeShapeType="1"/>
            </p:cNvSpPr>
            <p:nvPr/>
          </p:nvSpPr>
          <p:spPr bwMode="auto">
            <a:xfrm flipV="1">
              <a:off x="4414" y="1567"/>
              <a:ext cx="135" cy="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Line 103"/>
            <p:cNvSpPr>
              <a:spLocks noChangeShapeType="1"/>
            </p:cNvSpPr>
            <p:nvPr/>
          </p:nvSpPr>
          <p:spPr bwMode="auto">
            <a:xfrm>
              <a:off x="4418" y="1463"/>
              <a:ext cx="0" cy="2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Line 104"/>
            <p:cNvSpPr>
              <a:spLocks noChangeShapeType="1"/>
            </p:cNvSpPr>
            <p:nvPr/>
          </p:nvSpPr>
          <p:spPr bwMode="auto">
            <a:xfrm>
              <a:off x="3245" y="1618"/>
              <a:ext cx="134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Line 105"/>
            <p:cNvSpPr>
              <a:spLocks noChangeShapeType="1"/>
            </p:cNvSpPr>
            <p:nvPr/>
          </p:nvSpPr>
          <p:spPr bwMode="auto">
            <a:xfrm flipV="1">
              <a:off x="3245" y="1722"/>
              <a:ext cx="134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3" name="Line 106"/>
            <p:cNvSpPr>
              <a:spLocks noChangeShapeType="1"/>
            </p:cNvSpPr>
            <p:nvPr/>
          </p:nvSpPr>
          <p:spPr bwMode="auto">
            <a:xfrm>
              <a:off x="3249" y="1618"/>
              <a:ext cx="0" cy="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4" name="Line 107"/>
            <p:cNvSpPr>
              <a:spLocks noChangeShapeType="1"/>
            </p:cNvSpPr>
            <p:nvPr/>
          </p:nvSpPr>
          <p:spPr bwMode="auto">
            <a:xfrm>
              <a:off x="3412" y="1239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5" name="Line 108"/>
            <p:cNvSpPr>
              <a:spLocks noChangeShapeType="1"/>
            </p:cNvSpPr>
            <p:nvPr/>
          </p:nvSpPr>
          <p:spPr bwMode="auto">
            <a:xfrm>
              <a:off x="3412" y="1488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6" name="Line 109"/>
            <p:cNvSpPr>
              <a:spLocks noChangeShapeType="1"/>
            </p:cNvSpPr>
            <p:nvPr/>
          </p:nvSpPr>
          <p:spPr bwMode="auto">
            <a:xfrm>
              <a:off x="3416" y="1235"/>
              <a:ext cx="0" cy="2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7" name="Arc 110"/>
            <p:cNvSpPr>
              <a:spLocks/>
            </p:cNvSpPr>
            <p:nvPr/>
          </p:nvSpPr>
          <p:spPr bwMode="auto">
            <a:xfrm>
              <a:off x="3617" y="1246"/>
              <a:ext cx="89" cy="121"/>
            </a:xfrm>
            <a:custGeom>
              <a:avLst/>
              <a:gdLst>
                <a:gd name="T0" fmla="*/ 0 w 21843"/>
                <a:gd name="T1" fmla="*/ 0 h 21600"/>
                <a:gd name="T2" fmla="*/ 0 w 21843"/>
                <a:gd name="T3" fmla="*/ 1 h 21600"/>
                <a:gd name="T4" fmla="*/ 0 w 2184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43"/>
                <a:gd name="T10" fmla="*/ 0 h 21600"/>
                <a:gd name="T11" fmla="*/ 21843 w 218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3" h="21600" fill="none" extrusionOk="0">
                  <a:moveTo>
                    <a:pt x="0" y="1"/>
                  </a:moveTo>
                  <a:cubicBezTo>
                    <a:pt x="81" y="0"/>
                    <a:pt x="162" y="-1"/>
                    <a:pt x="244" y="-1"/>
                  </a:cubicBezTo>
                  <a:cubicBezTo>
                    <a:pt x="12103" y="-1"/>
                    <a:pt x="21744" y="9561"/>
                    <a:pt x="21843" y="21420"/>
                  </a:cubicBezTo>
                </a:path>
                <a:path w="21843" h="21600" stroke="0" extrusionOk="0">
                  <a:moveTo>
                    <a:pt x="0" y="1"/>
                  </a:moveTo>
                  <a:cubicBezTo>
                    <a:pt x="81" y="0"/>
                    <a:pt x="162" y="-1"/>
                    <a:pt x="244" y="-1"/>
                  </a:cubicBezTo>
                  <a:cubicBezTo>
                    <a:pt x="12103" y="-1"/>
                    <a:pt x="21744" y="9561"/>
                    <a:pt x="21843" y="21420"/>
                  </a:cubicBezTo>
                  <a:lnTo>
                    <a:pt x="244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8" name="Arc 111"/>
            <p:cNvSpPr>
              <a:spLocks/>
            </p:cNvSpPr>
            <p:nvPr/>
          </p:nvSpPr>
          <p:spPr bwMode="auto">
            <a:xfrm>
              <a:off x="3617" y="1236"/>
              <a:ext cx="97" cy="131"/>
            </a:xfrm>
            <a:custGeom>
              <a:avLst/>
              <a:gdLst>
                <a:gd name="T0" fmla="*/ 0 w 21822"/>
                <a:gd name="T1" fmla="*/ 0 h 21600"/>
                <a:gd name="T2" fmla="*/ 0 w 21822"/>
                <a:gd name="T3" fmla="*/ 1 h 21600"/>
                <a:gd name="T4" fmla="*/ 0 w 21822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2"/>
                <a:gd name="T10" fmla="*/ 0 h 21600"/>
                <a:gd name="T11" fmla="*/ 21822 w 218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2" h="21600" fill="none" extrusionOk="0">
                  <a:moveTo>
                    <a:pt x="0" y="1"/>
                  </a:moveTo>
                  <a:cubicBezTo>
                    <a:pt x="74" y="0"/>
                    <a:pt x="148" y="-1"/>
                    <a:pt x="223" y="-1"/>
                  </a:cubicBezTo>
                  <a:cubicBezTo>
                    <a:pt x="12087" y="-1"/>
                    <a:pt x="21731" y="9569"/>
                    <a:pt x="21822" y="21433"/>
                  </a:cubicBezTo>
                </a:path>
                <a:path w="21822" h="21600" stroke="0" extrusionOk="0">
                  <a:moveTo>
                    <a:pt x="0" y="1"/>
                  </a:moveTo>
                  <a:cubicBezTo>
                    <a:pt x="74" y="0"/>
                    <a:pt x="148" y="-1"/>
                    <a:pt x="223" y="-1"/>
                  </a:cubicBezTo>
                  <a:cubicBezTo>
                    <a:pt x="12087" y="-1"/>
                    <a:pt x="21731" y="9569"/>
                    <a:pt x="21822" y="21433"/>
                  </a:cubicBezTo>
                  <a:lnTo>
                    <a:pt x="223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9" name="Arc 112"/>
            <p:cNvSpPr>
              <a:spLocks/>
            </p:cNvSpPr>
            <p:nvPr/>
          </p:nvSpPr>
          <p:spPr bwMode="auto">
            <a:xfrm>
              <a:off x="3617" y="1356"/>
              <a:ext cx="88" cy="121"/>
            </a:xfrm>
            <a:custGeom>
              <a:avLst/>
              <a:gdLst>
                <a:gd name="T0" fmla="*/ 0 w 21600"/>
                <a:gd name="T1" fmla="*/ 0 h 21779"/>
                <a:gd name="T2" fmla="*/ 0 w 21600"/>
                <a:gd name="T3" fmla="*/ 1 h 21779"/>
                <a:gd name="T4" fmla="*/ 0 w 21600"/>
                <a:gd name="T5" fmla="*/ 0 h 217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79"/>
                <a:gd name="T11" fmla="*/ 21600 w 21600"/>
                <a:gd name="T12" fmla="*/ 21779 h 21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79" fill="none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</a:path>
                <a:path w="21600" h="21779" stroke="0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0" name="Arc 113"/>
            <p:cNvSpPr>
              <a:spLocks/>
            </p:cNvSpPr>
            <p:nvPr/>
          </p:nvSpPr>
          <p:spPr bwMode="auto">
            <a:xfrm>
              <a:off x="3616" y="1355"/>
              <a:ext cx="98" cy="132"/>
            </a:xfrm>
            <a:custGeom>
              <a:avLst/>
              <a:gdLst>
                <a:gd name="T0" fmla="*/ 0 w 21825"/>
                <a:gd name="T1" fmla="*/ 0 h 21766"/>
                <a:gd name="T2" fmla="*/ 0 w 21825"/>
                <a:gd name="T3" fmla="*/ 1 h 21766"/>
                <a:gd name="T4" fmla="*/ 0 w 21825"/>
                <a:gd name="T5" fmla="*/ 0 h 21766"/>
                <a:gd name="T6" fmla="*/ 0 60000 65536"/>
                <a:gd name="T7" fmla="*/ 0 60000 65536"/>
                <a:gd name="T8" fmla="*/ 0 60000 65536"/>
                <a:gd name="T9" fmla="*/ 0 w 21825"/>
                <a:gd name="T10" fmla="*/ 0 h 21766"/>
                <a:gd name="T11" fmla="*/ 21825 w 21825"/>
                <a:gd name="T12" fmla="*/ 21766 h 21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5" h="21766" fill="none" extrusionOk="0">
                  <a:moveTo>
                    <a:pt x="21824" y="-1"/>
                  </a:moveTo>
                  <a:cubicBezTo>
                    <a:pt x="21824" y="55"/>
                    <a:pt x="21825" y="110"/>
                    <a:pt x="21825" y="166"/>
                  </a:cubicBezTo>
                  <a:cubicBezTo>
                    <a:pt x="21825" y="12095"/>
                    <a:pt x="12154" y="21766"/>
                    <a:pt x="225" y="21766"/>
                  </a:cubicBezTo>
                  <a:cubicBezTo>
                    <a:pt x="149" y="21765"/>
                    <a:pt x="74" y="21765"/>
                    <a:pt x="0" y="21764"/>
                  </a:cubicBezTo>
                </a:path>
                <a:path w="21825" h="21766" stroke="0" extrusionOk="0">
                  <a:moveTo>
                    <a:pt x="21824" y="-1"/>
                  </a:moveTo>
                  <a:cubicBezTo>
                    <a:pt x="21824" y="55"/>
                    <a:pt x="21825" y="110"/>
                    <a:pt x="21825" y="166"/>
                  </a:cubicBezTo>
                  <a:cubicBezTo>
                    <a:pt x="21825" y="12095"/>
                    <a:pt x="12154" y="21766"/>
                    <a:pt x="225" y="21766"/>
                  </a:cubicBezTo>
                  <a:cubicBezTo>
                    <a:pt x="149" y="21765"/>
                    <a:pt x="74" y="21765"/>
                    <a:pt x="0" y="21764"/>
                  </a:cubicBezTo>
                  <a:lnTo>
                    <a:pt x="225" y="16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1" name="Line 114"/>
            <p:cNvSpPr>
              <a:spLocks noChangeShapeType="1"/>
            </p:cNvSpPr>
            <p:nvPr/>
          </p:nvSpPr>
          <p:spPr bwMode="auto">
            <a:xfrm>
              <a:off x="3913" y="1446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2" name="Line 115"/>
            <p:cNvSpPr>
              <a:spLocks noChangeShapeType="1"/>
            </p:cNvSpPr>
            <p:nvPr/>
          </p:nvSpPr>
          <p:spPr bwMode="auto">
            <a:xfrm>
              <a:off x="3913" y="1695"/>
              <a:ext cx="2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Line 116"/>
            <p:cNvSpPr>
              <a:spLocks noChangeShapeType="1"/>
            </p:cNvSpPr>
            <p:nvPr/>
          </p:nvSpPr>
          <p:spPr bwMode="auto">
            <a:xfrm>
              <a:off x="3917" y="1442"/>
              <a:ext cx="0" cy="2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4" name="Arc 117"/>
            <p:cNvSpPr>
              <a:spLocks/>
            </p:cNvSpPr>
            <p:nvPr/>
          </p:nvSpPr>
          <p:spPr bwMode="auto">
            <a:xfrm>
              <a:off x="4118" y="1454"/>
              <a:ext cx="89" cy="120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1 h 21600"/>
                <a:gd name="T4" fmla="*/ 0 w 218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5" y="-1"/>
                  </a:cubicBezTo>
                  <a:cubicBezTo>
                    <a:pt x="12174" y="-1"/>
                    <a:pt x="21845" y="9670"/>
                    <a:pt x="21845" y="21600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5" y="-1"/>
                  </a:cubicBezTo>
                  <a:cubicBezTo>
                    <a:pt x="12174" y="-1"/>
                    <a:pt x="21845" y="9670"/>
                    <a:pt x="21845" y="21600"/>
                  </a:cubicBezTo>
                  <a:lnTo>
                    <a:pt x="245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5" name="Arc 118"/>
            <p:cNvSpPr>
              <a:spLocks/>
            </p:cNvSpPr>
            <p:nvPr/>
          </p:nvSpPr>
          <p:spPr bwMode="auto">
            <a:xfrm>
              <a:off x="4118" y="1443"/>
              <a:ext cx="97" cy="131"/>
            </a:xfrm>
            <a:custGeom>
              <a:avLst/>
              <a:gdLst>
                <a:gd name="T0" fmla="*/ 0 w 21825"/>
                <a:gd name="T1" fmla="*/ 0 h 21600"/>
                <a:gd name="T2" fmla="*/ 0 w 21825"/>
                <a:gd name="T3" fmla="*/ 1 h 21600"/>
                <a:gd name="T4" fmla="*/ 0 w 2182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5"/>
                <a:gd name="T10" fmla="*/ 0 h 21600"/>
                <a:gd name="T11" fmla="*/ 21825 w 218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5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154" y="-1"/>
                    <a:pt x="21825" y="9670"/>
                    <a:pt x="21825" y="21600"/>
                  </a:cubicBezTo>
                </a:path>
                <a:path w="21825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154" y="-1"/>
                    <a:pt x="21825" y="9670"/>
                    <a:pt x="21825" y="21600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6" name="Arc 119"/>
            <p:cNvSpPr>
              <a:spLocks/>
            </p:cNvSpPr>
            <p:nvPr/>
          </p:nvSpPr>
          <p:spPr bwMode="auto">
            <a:xfrm>
              <a:off x="4118" y="1563"/>
              <a:ext cx="88" cy="121"/>
            </a:xfrm>
            <a:custGeom>
              <a:avLst/>
              <a:gdLst>
                <a:gd name="T0" fmla="*/ 0 w 21600"/>
                <a:gd name="T1" fmla="*/ 0 h 21779"/>
                <a:gd name="T2" fmla="*/ 0 w 21600"/>
                <a:gd name="T3" fmla="*/ 1 h 21779"/>
                <a:gd name="T4" fmla="*/ 0 w 21600"/>
                <a:gd name="T5" fmla="*/ 0 h 217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79"/>
                <a:gd name="T11" fmla="*/ 21600 w 21600"/>
                <a:gd name="T12" fmla="*/ 21779 h 21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79" fill="none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</a:path>
                <a:path w="21600" h="21779" stroke="0" extrusionOk="0">
                  <a:moveTo>
                    <a:pt x="21599" y="-1"/>
                  </a:moveTo>
                  <a:cubicBezTo>
                    <a:pt x="21599" y="59"/>
                    <a:pt x="21600" y="119"/>
                    <a:pt x="21600" y="179"/>
                  </a:cubicBezTo>
                  <a:cubicBezTo>
                    <a:pt x="21600" y="12108"/>
                    <a:pt x="11929" y="21779"/>
                    <a:pt x="-1" y="21779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7" name="Arc 120"/>
            <p:cNvSpPr>
              <a:spLocks/>
            </p:cNvSpPr>
            <p:nvPr/>
          </p:nvSpPr>
          <p:spPr bwMode="auto">
            <a:xfrm>
              <a:off x="4118" y="1562"/>
              <a:ext cx="96" cy="132"/>
            </a:xfrm>
            <a:custGeom>
              <a:avLst/>
              <a:gdLst>
                <a:gd name="T0" fmla="*/ 0 w 21600"/>
                <a:gd name="T1" fmla="*/ 0 h 21766"/>
                <a:gd name="T2" fmla="*/ 0 w 21600"/>
                <a:gd name="T3" fmla="*/ 1 h 21766"/>
                <a:gd name="T4" fmla="*/ 0 w 21600"/>
                <a:gd name="T5" fmla="*/ 0 h 217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66"/>
                <a:gd name="T11" fmla="*/ 21600 w 21600"/>
                <a:gd name="T12" fmla="*/ 21766 h 21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66" fill="none" extrusionOk="0">
                  <a:moveTo>
                    <a:pt x="21599" y="-1"/>
                  </a:moveTo>
                  <a:cubicBezTo>
                    <a:pt x="21599" y="55"/>
                    <a:pt x="21600" y="110"/>
                    <a:pt x="21600" y="166"/>
                  </a:cubicBezTo>
                  <a:cubicBezTo>
                    <a:pt x="21600" y="12095"/>
                    <a:pt x="11929" y="21766"/>
                    <a:pt x="-1" y="21766"/>
                  </a:cubicBezTo>
                </a:path>
                <a:path w="21600" h="21766" stroke="0" extrusionOk="0">
                  <a:moveTo>
                    <a:pt x="21599" y="-1"/>
                  </a:moveTo>
                  <a:cubicBezTo>
                    <a:pt x="21599" y="55"/>
                    <a:pt x="21600" y="110"/>
                    <a:pt x="21600" y="166"/>
                  </a:cubicBezTo>
                  <a:cubicBezTo>
                    <a:pt x="21600" y="12095"/>
                    <a:pt x="11929" y="21766"/>
                    <a:pt x="-1" y="21766"/>
                  </a:cubicBezTo>
                  <a:lnTo>
                    <a:pt x="0" y="16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8" name="Line 121"/>
            <p:cNvSpPr>
              <a:spLocks noChangeShapeType="1"/>
            </p:cNvSpPr>
            <p:nvPr/>
          </p:nvSpPr>
          <p:spPr bwMode="auto">
            <a:xfrm>
              <a:off x="3161" y="1726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9" name="Line 122"/>
            <p:cNvSpPr>
              <a:spLocks noChangeShapeType="1"/>
            </p:cNvSpPr>
            <p:nvPr/>
          </p:nvSpPr>
          <p:spPr bwMode="auto">
            <a:xfrm>
              <a:off x="3120" y="1726"/>
              <a:ext cx="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0" name="Line 123"/>
            <p:cNvSpPr>
              <a:spLocks noChangeShapeType="1"/>
            </p:cNvSpPr>
            <p:nvPr/>
          </p:nvSpPr>
          <p:spPr bwMode="auto">
            <a:xfrm>
              <a:off x="3830" y="162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1" name="Line 124"/>
            <p:cNvSpPr>
              <a:spLocks noChangeShapeType="1"/>
            </p:cNvSpPr>
            <p:nvPr/>
          </p:nvSpPr>
          <p:spPr bwMode="auto">
            <a:xfrm>
              <a:off x="3412" y="172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2" name="Line 125"/>
            <p:cNvSpPr>
              <a:spLocks noChangeShapeType="1"/>
            </p:cNvSpPr>
            <p:nvPr/>
          </p:nvSpPr>
          <p:spPr bwMode="auto">
            <a:xfrm>
              <a:off x="3495" y="1726"/>
              <a:ext cx="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3" name="Line 126"/>
            <p:cNvSpPr>
              <a:spLocks noChangeShapeType="1"/>
            </p:cNvSpPr>
            <p:nvPr/>
          </p:nvSpPr>
          <p:spPr bwMode="auto">
            <a:xfrm>
              <a:off x="3834" y="1618"/>
              <a:ext cx="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4" name="Line 127"/>
            <p:cNvSpPr>
              <a:spLocks noChangeShapeType="1"/>
            </p:cNvSpPr>
            <p:nvPr/>
          </p:nvSpPr>
          <p:spPr bwMode="auto">
            <a:xfrm>
              <a:off x="3328" y="1311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5" name="Line 128"/>
            <p:cNvSpPr>
              <a:spLocks noChangeShapeType="1"/>
            </p:cNvSpPr>
            <p:nvPr/>
          </p:nvSpPr>
          <p:spPr bwMode="auto">
            <a:xfrm>
              <a:off x="3120" y="1311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6" name="Line 129"/>
            <p:cNvSpPr>
              <a:spLocks noChangeShapeType="1"/>
            </p:cNvSpPr>
            <p:nvPr/>
          </p:nvSpPr>
          <p:spPr bwMode="auto">
            <a:xfrm>
              <a:off x="3328" y="1415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7" name="Line 130"/>
            <p:cNvSpPr>
              <a:spLocks noChangeShapeType="1"/>
            </p:cNvSpPr>
            <p:nvPr/>
          </p:nvSpPr>
          <p:spPr bwMode="auto">
            <a:xfrm>
              <a:off x="3120" y="141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8" name="Line 131"/>
            <p:cNvSpPr>
              <a:spLocks noChangeShapeType="1"/>
            </p:cNvSpPr>
            <p:nvPr/>
          </p:nvSpPr>
          <p:spPr bwMode="auto">
            <a:xfrm>
              <a:off x="3830" y="151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9" name="Line 132"/>
            <p:cNvSpPr>
              <a:spLocks noChangeShapeType="1"/>
            </p:cNvSpPr>
            <p:nvPr/>
          </p:nvSpPr>
          <p:spPr bwMode="auto">
            <a:xfrm>
              <a:off x="3746" y="13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0" name="Line 133"/>
            <p:cNvSpPr>
              <a:spLocks noChangeShapeType="1"/>
            </p:cNvSpPr>
            <p:nvPr/>
          </p:nvSpPr>
          <p:spPr bwMode="auto">
            <a:xfrm>
              <a:off x="3834" y="1359"/>
              <a:ext cx="0" cy="1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1" name="Line 134"/>
            <p:cNvSpPr>
              <a:spLocks noChangeShapeType="1"/>
            </p:cNvSpPr>
            <p:nvPr/>
          </p:nvSpPr>
          <p:spPr bwMode="auto">
            <a:xfrm>
              <a:off x="4331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2" name="Line 135"/>
            <p:cNvSpPr>
              <a:spLocks noChangeShapeType="1"/>
            </p:cNvSpPr>
            <p:nvPr/>
          </p:nvSpPr>
          <p:spPr bwMode="auto">
            <a:xfrm>
              <a:off x="4247" y="1571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3" name="Oval 136"/>
            <p:cNvSpPr>
              <a:spLocks noChangeArrowheads="1"/>
            </p:cNvSpPr>
            <p:nvPr/>
          </p:nvSpPr>
          <p:spPr bwMode="auto">
            <a:xfrm>
              <a:off x="3717" y="1331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4" name="Oval 137"/>
            <p:cNvSpPr>
              <a:spLocks noChangeArrowheads="1"/>
            </p:cNvSpPr>
            <p:nvPr/>
          </p:nvSpPr>
          <p:spPr bwMode="auto">
            <a:xfrm>
              <a:off x="3386" y="169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5" name="Oval 138"/>
            <p:cNvSpPr>
              <a:spLocks noChangeArrowheads="1"/>
            </p:cNvSpPr>
            <p:nvPr/>
          </p:nvSpPr>
          <p:spPr bwMode="auto">
            <a:xfrm>
              <a:off x="4210" y="153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6" name="Oval 139"/>
            <p:cNvSpPr>
              <a:spLocks noChangeArrowheads="1"/>
            </p:cNvSpPr>
            <p:nvPr/>
          </p:nvSpPr>
          <p:spPr bwMode="auto">
            <a:xfrm>
              <a:off x="4546" y="154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23" name="Oval 140"/>
          <p:cNvSpPr>
            <a:spLocks noChangeArrowheads="1"/>
          </p:cNvSpPr>
          <p:nvPr/>
        </p:nvSpPr>
        <p:spPr bwMode="auto">
          <a:xfrm>
            <a:off x="5618163" y="36163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4" name="Oval 141"/>
          <p:cNvSpPr>
            <a:spLocks noChangeArrowheads="1"/>
          </p:cNvSpPr>
          <p:nvPr/>
        </p:nvSpPr>
        <p:spPr bwMode="auto">
          <a:xfrm>
            <a:off x="5627688" y="40433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5" name="Oval 142"/>
          <p:cNvSpPr>
            <a:spLocks noChangeArrowheads="1"/>
          </p:cNvSpPr>
          <p:nvPr/>
        </p:nvSpPr>
        <p:spPr bwMode="auto">
          <a:xfrm>
            <a:off x="7046913" y="38401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Text Box 143"/>
          <p:cNvSpPr txBox="1">
            <a:spLocks noChangeArrowheads="1"/>
          </p:cNvSpPr>
          <p:nvPr/>
        </p:nvSpPr>
        <p:spPr bwMode="auto">
          <a:xfrm>
            <a:off x="1600200" y="1295400"/>
            <a:ext cx="2441575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Element/Area Cost</a:t>
            </a:r>
          </a:p>
        </p:txBody>
      </p:sp>
      <p:sp>
        <p:nvSpPr>
          <p:cNvPr id="24627" name="Text Box 144"/>
          <p:cNvSpPr txBox="1">
            <a:spLocks noChangeArrowheads="1"/>
          </p:cNvSpPr>
          <p:nvPr/>
        </p:nvSpPr>
        <p:spPr bwMode="auto">
          <a:xfrm>
            <a:off x="4495800" y="1219200"/>
            <a:ext cx="4357688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Tree Representation (normal form)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D06E6-CB72-2E47-A1E5-246A8D2A1B3D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22885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2886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22999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0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1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2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3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887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22991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2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3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4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5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6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7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8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888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22982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3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4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5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6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7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8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9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0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889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22969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0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1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2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3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4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5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6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7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8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9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0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1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890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22949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0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1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2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3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4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5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6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7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8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9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0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1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2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3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4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5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6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7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8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891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22917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8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9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0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1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2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3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4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5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6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7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8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9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2930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22944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5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6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7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8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931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22939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0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1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2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3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932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22937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38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933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22935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36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2934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892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22893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22894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22895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2896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22897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2898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22899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0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2901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2902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2903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2904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22905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22906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22907" name="Text Box 112"/>
          <p:cNvSpPr txBox="1">
            <a:spLocks noChangeArrowheads="1"/>
          </p:cNvSpPr>
          <p:nvPr/>
        </p:nvSpPr>
        <p:spPr bwMode="auto">
          <a:xfrm>
            <a:off x="39624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22908" name="Text Box 114"/>
          <p:cNvSpPr txBox="1">
            <a:spLocks noChangeArrowheads="1"/>
          </p:cNvSpPr>
          <p:nvPr/>
        </p:nvSpPr>
        <p:spPr bwMode="auto">
          <a:xfrm>
            <a:off x="4953000" y="10668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3+2+4=9</a:t>
            </a:r>
          </a:p>
        </p:txBody>
      </p:sp>
      <p:sp>
        <p:nvSpPr>
          <p:cNvPr id="122909" name="Line 118"/>
          <p:cNvSpPr>
            <a:spLocks noChangeShapeType="1"/>
          </p:cNvSpPr>
          <p:nvPr/>
        </p:nvSpPr>
        <p:spPr bwMode="auto">
          <a:xfrm>
            <a:off x="990600" y="2743200"/>
            <a:ext cx="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2910" name="Group 123"/>
          <p:cNvGrpSpPr>
            <a:grpSpLocks/>
          </p:cNvGrpSpPr>
          <p:nvPr/>
        </p:nvGrpSpPr>
        <p:grpSpPr bwMode="auto">
          <a:xfrm>
            <a:off x="990600" y="1219200"/>
            <a:ext cx="3962400" cy="2438400"/>
            <a:chOff x="624" y="768"/>
            <a:chExt cx="2496" cy="1536"/>
          </a:xfrm>
        </p:grpSpPr>
        <p:sp>
          <p:nvSpPr>
            <p:cNvPr id="122912" name="Line 116"/>
            <p:cNvSpPr>
              <a:spLocks noChangeShapeType="1"/>
            </p:cNvSpPr>
            <p:nvPr/>
          </p:nvSpPr>
          <p:spPr bwMode="auto">
            <a:xfrm>
              <a:off x="1296" y="768"/>
              <a:ext cx="0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3" name="Line 117"/>
            <p:cNvSpPr>
              <a:spLocks noChangeShapeType="1"/>
            </p:cNvSpPr>
            <p:nvPr/>
          </p:nvSpPr>
          <p:spPr bwMode="auto">
            <a:xfrm flipH="1">
              <a:off x="624" y="1728"/>
              <a:ext cx="67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4" name="Line 119"/>
            <p:cNvSpPr>
              <a:spLocks noChangeShapeType="1"/>
            </p:cNvSpPr>
            <p:nvPr/>
          </p:nvSpPr>
          <p:spPr bwMode="auto">
            <a:xfrm>
              <a:off x="624" y="2256"/>
              <a:ext cx="2352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5" name="Line 120"/>
            <p:cNvSpPr>
              <a:spLocks noChangeShapeType="1"/>
            </p:cNvSpPr>
            <p:nvPr/>
          </p:nvSpPr>
          <p:spPr bwMode="auto">
            <a:xfrm flipV="1">
              <a:off x="2976" y="816"/>
              <a:ext cx="144" cy="14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6" name="Line 121"/>
            <p:cNvSpPr>
              <a:spLocks noChangeShapeType="1"/>
            </p:cNvSpPr>
            <p:nvPr/>
          </p:nvSpPr>
          <p:spPr bwMode="auto">
            <a:xfrm flipH="1" flipV="1">
              <a:off x="1296" y="768"/>
              <a:ext cx="182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11" name="Line 122"/>
          <p:cNvSpPr>
            <a:spLocks noChangeShapeType="1"/>
          </p:cNvSpPr>
          <p:nvPr/>
        </p:nvSpPr>
        <p:spPr bwMode="auto">
          <a:xfrm>
            <a:off x="4343400" y="3657600"/>
            <a:ext cx="121920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AAAD1-B2A0-0340-8AA5-1EE5814C9BE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24933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4934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25040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41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42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43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44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935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25032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3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4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5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6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7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8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9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936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25023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4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5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6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7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8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9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0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1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937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25010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1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2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3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4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5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6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7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8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9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0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1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2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938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24990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1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2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3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4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5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6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7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8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9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0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1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2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3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4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5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6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7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8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9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939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24958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9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0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1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2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3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4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5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6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7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8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9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70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4971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24985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6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7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8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9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4972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24980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1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2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3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4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4973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24978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79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4974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24976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77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4975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940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24941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24942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24943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4944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24945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4946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24947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8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4949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4950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4951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4952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24953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24954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24955" name="Text Box 112"/>
          <p:cNvSpPr txBox="1">
            <a:spLocks noChangeArrowheads="1"/>
          </p:cNvSpPr>
          <p:nvPr/>
        </p:nvSpPr>
        <p:spPr bwMode="auto">
          <a:xfrm>
            <a:off x="39624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24956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24957" name="Line 122"/>
          <p:cNvSpPr>
            <a:spLocks noChangeShapeType="1"/>
          </p:cNvSpPr>
          <p:nvPr/>
        </p:nvSpPr>
        <p:spPr bwMode="auto">
          <a:xfrm flipV="1">
            <a:off x="5867400" y="1981200"/>
            <a:ext cx="152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8A7E7-B722-AA4D-A7CE-356258F0EE69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26981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98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27090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1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2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3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4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98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27082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3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4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5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6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7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8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9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98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27073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4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5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6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7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8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9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0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1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98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27060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1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2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3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4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5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6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7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8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9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0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1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2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98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27040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1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2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3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4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5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6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7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8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9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0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1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2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3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4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5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6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7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8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9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98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27008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9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0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1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2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3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4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5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6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7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8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9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0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7021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27035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6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7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8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9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022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27030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1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2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3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4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023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27028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29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024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27026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27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7025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988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26989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26990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26991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6992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26993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6994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26995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6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6997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6998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6999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7000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27001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27002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27003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27004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27005" name="Rectangle 116"/>
          <p:cNvSpPr>
            <a:spLocks noChangeArrowheads="1"/>
          </p:cNvSpPr>
          <p:nvPr/>
        </p:nvSpPr>
        <p:spPr bwMode="auto">
          <a:xfrm>
            <a:off x="5105400" y="1524000"/>
            <a:ext cx="8382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06" name="Text Box 117"/>
          <p:cNvSpPr txBox="1">
            <a:spLocks noChangeArrowheads="1"/>
          </p:cNvSpPr>
          <p:nvPr/>
        </p:nvSpPr>
        <p:spPr bwMode="auto">
          <a:xfrm>
            <a:off x="5470525" y="1031875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9+4+3=16</a:t>
            </a:r>
          </a:p>
        </p:txBody>
      </p:sp>
      <p:sp>
        <p:nvSpPr>
          <p:cNvPr id="127007" name="Line 118"/>
          <p:cNvSpPr>
            <a:spLocks noChangeShapeType="1"/>
          </p:cNvSpPr>
          <p:nvPr/>
        </p:nvSpPr>
        <p:spPr bwMode="auto">
          <a:xfrm flipH="1">
            <a:off x="2209800" y="2286000"/>
            <a:ext cx="3276600" cy="3429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A57BC-848C-D84F-859A-1F9908C0F08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2902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030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29138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9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40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41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42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031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29130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1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2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3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4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5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6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7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032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29121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2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3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4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5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6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7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8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9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033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29108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9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0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1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2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3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4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5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6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7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8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9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0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034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29088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89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0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1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2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3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4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5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6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7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8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9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0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1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2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3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4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5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6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7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035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29056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57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58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59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0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1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2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3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4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5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6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7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8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9069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29083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4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5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6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7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9070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29078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79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0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1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2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9071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29076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77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9072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29074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75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9073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03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2903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2903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2903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904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2904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2904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2904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44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9045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9046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29047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29048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29049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29050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29051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29052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29053" name="Rectangle 114"/>
          <p:cNvSpPr>
            <a:spLocks noChangeArrowheads="1"/>
          </p:cNvSpPr>
          <p:nvPr/>
        </p:nvSpPr>
        <p:spPr bwMode="auto">
          <a:xfrm>
            <a:off x="3124200" y="1447800"/>
            <a:ext cx="28194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54" name="Text Box 115"/>
          <p:cNvSpPr txBox="1">
            <a:spLocks noChangeArrowheads="1"/>
          </p:cNvSpPr>
          <p:nvPr/>
        </p:nvSpPr>
        <p:spPr bwMode="auto">
          <a:xfrm>
            <a:off x="5470525" y="1031875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8+2+4+4=18</a:t>
            </a:r>
          </a:p>
        </p:txBody>
      </p:sp>
      <p:sp>
        <p:nvSpPr>
          <p:cNvPr id="129055" name="Line 116"/>
          <p:cNvSpPr>
            <a:spLocks noChangeShapeType="1"/>
          </p:cNvSpPr>
          <p:nvPr/>
        </p:nvSpPr>
        <p:spPr bwMode="auto">
          <a:xfrm flipH="1">
            <a:off x="3352800" y="2286000"/>
            <a:ext cx="2133600" cy="3429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426A8-D847-1544-8641-B889AC348C0B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31077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078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31185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6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7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8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9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079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31177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8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9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0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1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2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3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4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080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31168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9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0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1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2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3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4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5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6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081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31155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6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7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8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9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0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1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2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3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4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5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6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7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082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31135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6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7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8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9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0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1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2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3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4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5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6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7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8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9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0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1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2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3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4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083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31103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4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5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6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7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8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9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0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1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2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3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4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5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1116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31130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31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32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33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34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1117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31125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6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7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8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9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1118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31123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4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1119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31121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2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1120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084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31085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31086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31087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1088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31089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1090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31091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2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1093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1094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1095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1096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31097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31098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31099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31100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31101" name="Text Box 115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31102" name="Line 118"/>
          <p:cNvSpPr>
            <a:spLocks noChangeShapeType="1"/>
          </p:cNvSpPr>
          <p:nvPr/>
        </p:nvSpPr>
        <p:spPr bwMode="auto">
          <a:xfrm flipH="1">
            <a:off x="7010400" y="11430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5E4CC-9E12-CC46-A919-85E95FC28875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33125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126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33235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6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7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8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9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127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33227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8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9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0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1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2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3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4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128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33218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9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0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1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2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3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4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5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6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129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33205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6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7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8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9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0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1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2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3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4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5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6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7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130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33185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86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87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88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89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0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1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2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3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4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5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6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7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8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9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0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1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2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3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4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131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33153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54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55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56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57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58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59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0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1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2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3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4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5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3166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33180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1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2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3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4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3167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33175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6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7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8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9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3168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33173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4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3169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33171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2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170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132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33133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33134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33135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3136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33137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3138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33139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0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3141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3142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3143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3144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33145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33146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33147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33148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33149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33150" name="Rectangle 116"/>
          <p:cNvSpPr>
            <a:spLocks noChangeArrowheads="1"/>
          </p:cNvSpPr>
          <p:nvPr/>
        </p:nvSpPr>
        <p:spPr bwMode="auto">
          <a:xfrm>
            <a:off x="6248400" y="1524000"/>
            <a:ext cx="609600" cy="685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1" name="Line 117"/>
          <p:cNvSpPr>
            <a:spLocks noChangeShapeType="1"/>
          </p:cNvSpPr>
          <p:nvPr/>
        </p:nvSpPr>
        <p:spPr bwMode="auto">
          <a:xfrm flipH="1">
            <a:off x="990600" y="2209800"/>
            <a:ext cx="5562600" cy="3581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2" name="Text Box 118"/>
          <p:cNvSpPr txBox="1">
            <a:spLocks noChangeArrowheads="1"/>
          </p:cNvSpPr>
          <p:nvPr/>
        </p:nvSpPr>
        <p:spPr bwMode="auto">
          <a:xfrm>
            <a:off x="6537325" y="110807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16+2=18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E0D55-9E98-7A4F-BB94-0873A93E598A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35173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5174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35288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9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90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91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92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175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35280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1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2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3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4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5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6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87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176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35271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2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3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4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5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6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7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8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9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177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35258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9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0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1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2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3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4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5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6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7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8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69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70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178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35238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39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0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1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2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3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4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5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6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7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8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49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0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1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2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3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4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5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6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57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179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35206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07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08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09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0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1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2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3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4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5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6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7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18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5219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35233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4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5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6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7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220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35228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9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0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1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2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221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35226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7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222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35224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5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5223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180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35181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35182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35183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5184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35185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5186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35187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8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5189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5190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5191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5192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35193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35194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35195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35196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35197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35198" name="Text Box 117"/>
          <p:cNvSpPr txBox="1">
            <a:spLocks noChangeArrowheads="1"/>
          </p:cNvSpPr>
          <p:nvPr/>
        </p:nvSpPr>
        <p:spPr bwMode="auto">
          <a:xfrm>
            <a:off x="6400800" y="1295400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13+5+4=22</a:t>
            </a:r>
          </a:p>
        </p:txBody>
      </p:sp>
      <p:sp>
        <p:nvSpPr>
          <p:cNvPr id="135199" name="Line 120"/>
          <p:cNvSpPr>
            <a:spLocks noChangeShapeType="1"/>
          </p:cNvSpPr>
          <p:nvPr/>
        </p:nvSpPr>
        <p:spPr bwMode="auto">
          <a:xfrm flipH="1">
            <a:off x="3962400" y="1219200"/>
            <a:ext cx="152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0" name="Line 121"/>
          <p:cNvSpPr>
            <a:spLocks noChangeShapeType="1"/>
          </p:cNvSpPr>
          <p:nvPr/>
        </p:nvSpPr>
        <p:spPr bwMode="auto">
          <a:xfrm flipH="1">
            <a:off x="2895600" y="3352800"/>
            <a:ext cx="10668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1" name="Line 122"/>
          <p:cNvSpPr>
            <a:spLocks noChangeShapeType="1"/>
          </p:cNvSpPr>
          <p:nvPr/>
        </p:nvSpPr>
        <p:spPr bwMode="auto">
          <a:xfrm>
            <a:off x="2895600" y="3962400"/>
            <a:ext cx="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2" name="Line 123"/>
          <p:cNvSpPr>
            <a:spLocks noChangeShapeType="1"/>
          </p:cNvSpPr>
          <p:nvPr/>
        </p:nvSpPr>
        <p:spPr bwMode="auto">
          <a:xfrm flipV="1">
            <a:off x="2895600" y="4114800"/>
            <a:ext cx="39624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3" name="Line 124"/>
          <p:cNvSpPr>
            <a:spLocks noChangeShapeType="1"/>
          </p:cNvSpPr>
          <p:nvPr/>
        </p:nvSpPr>
        <p:spPr bwMode="auto">
          <a:xfrm flipV="1">
            <a:off x="6858000" y="1143000"/>
            <a:ext cx="152400" cy="297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4" name="Line 125"/>
          <p:cNvSpPr>
            <a:spLocks noChangeShapeType="1"/>
          </p:cNvSpPr>
          <p:nvPr/>
        </p:nvSpPr>
        <p:spPr bwMode="auto">
          <a:xfrm flipH="1">
            <a:off x="4114800" y="1143000"/>
            <a:ext cx="28956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5" name="Line 126"/>
          <p:cNvSpPr>
            <a:spLocks noChangeShapeType="1"/>
          </p:cNvSpPr>
          <p:nvPr/>
        </p:nvSpPr>
        <p:spPr bwMode="auto">
          <a:xfrm flipH="1">
            <a:off x="5867400" y="4267200"/>
            <a:ext cx="762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6E8E8-C145-E74B-B214-8C1114DCB09D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37221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22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37330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31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32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33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34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22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37322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3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4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5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6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7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8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9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22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37313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4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5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6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7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8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9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0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21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22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37300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1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2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3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4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5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6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7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8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09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0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1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12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22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37280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1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2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3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4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5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6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7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8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9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0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1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2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3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4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5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6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7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8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99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22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37248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49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0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1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2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3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4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5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6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7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8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59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60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7261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37275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6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7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8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9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262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37270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1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2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3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4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263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37268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69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264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37266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67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265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228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37229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37230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37231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7232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37233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7234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37235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6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7237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7238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7239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7240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37241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37242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37243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37244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37245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37246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37247" name="Line 123"/>
          <p:cNvSpPr>
            <a:spLocks noChangeShapeType="1"/>
          </p:cNvSpPr>
          <p:nvPr/>
        </p:nvSpPr>
        <p:spPr bwMode="auto">
          <a:xfrm flipV="1">
            <a:off x="7772400" y="2057400"/>
            <a:ext cx="304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F6485-DB74-CC43-9EAB-10213A7EF338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3926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270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39380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81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82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83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84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271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39372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3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4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5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6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7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8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9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272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39363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4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5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6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7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8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9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0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71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273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39350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1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2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3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4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5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6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7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8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59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0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1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62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274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39330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1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2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3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4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5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6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7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8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39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0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1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2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3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4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5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6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7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8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49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275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39298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299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0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1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2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3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4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5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6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7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8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9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10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9311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39325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6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7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8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9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9312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39320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1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2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3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4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9313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39318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19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9314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39316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17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9315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27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3927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3927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3927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928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3928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3928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3928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4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9285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9286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39287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39288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39289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39290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39291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39292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39293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39294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39295" name="Rectangle 117"/>
          <p:cNvSpPr>
            <a:spLocks noChangeArrowheads="1"/>
          </p:cNvSpPr>
          <p:nvPr/>
        </p:nvSpPr>
        <p:spPr bwMode="auto">
          <a:xfrm>
            <a:off x="7086600" y="1600200"/>
            <a:ext cx="8382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6" name="Text Box 118"/>
          <p:cNvSpPr txBox="1">
            <a:spLocks noChangeArrowheads="1"/>
          </p:cNvSpPr>
          <p:nvPr/>
        </p:nvSpPr>
        <p:spPr bwMode="auto">
          <a:xfrm>
            <a:off x="7604125" y="118427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18+3=21</a:t>
            </a:r>
          </a:p>
        </p:txBody>
      </p:sp>
      <p:sp>
        <p:nvSpPr>
          <p:cNvPr id="139297" name="Line 119"/>
          <p:cNvSpPr>
            <a:spLocks noChangeShapeType="1"/>
          </p:cNvSpPr>
          <p:nvPr/>
        </p:nvSpPr>
        <p:spPr bwMode="auto">
          <a:xfrm flipH="1">
            <a:off x="2286000" y="2514600"/>
            <a:ext cx="5029200" cy="312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5E5-35D7-0146-8804-1C579EB9B81A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41317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1318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41428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9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30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31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32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319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41420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1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2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3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4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5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6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27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320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41411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2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3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4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8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9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321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41398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9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0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1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2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3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4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5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6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7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8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09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0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322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41378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79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0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1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2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3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4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5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6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7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8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89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0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1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2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3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4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5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6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97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323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41346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7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8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9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0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1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2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3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4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5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6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7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58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1359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41373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4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5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6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7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360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41368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69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0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1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2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361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41366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67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362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41364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65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363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324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41325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41326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41327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1328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41329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1330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41331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32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1333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1334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1335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1336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41337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41338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41339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41340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41341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41342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41343" name="Rectangle 116"/>
          <p:cNvSpPr>
            <a:spLocks noChangeArrowheads="1"/>
          </p:cNvSpPr>
          <p:nvPr/>
        </p:nvSpPr>
        <p:spPr bwMode="auto">
          <a:xfrm>
            <a:off x="5029200" y="16002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44" name="Text Box 117"/>
          <p:cNvSpPr txBox="1">
            <a:spLocks noChangeArrowheads="1"/>
          </p:cNvSpPr>
          <p:nvPr/>
        </p:nvSpPr>
        <p:spPr bwMode="auto">
          <a:xfrm>
            <a:off x="7604125" y="1184275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9+4+4=17</a:t>
            </a:r>
          </a:p>
        </p:txBody>
      </p:sp>
      <p:sp>
        <p:nvSpPr>
          <p:cNvPr id="141345" name="Line 118"/>
          <p:cNvSpPr>
            <a:spLocks noChangeShapeType="1"/>
          </p:cNvSpPr>
          <p:nvPr/>
        </p:nvSpPr>
        <p:spPr bwMode="auto">
          <a:xfrm flipH="1">
            <a:off x="3429000" y="2514600"/>
            <a:ext cx="3886200" cy="3200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1C927-249F-AB49-B1D5-DB11A32234A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Input Circuit Netlist</a:t>
            </a:r>
          </a:p>
        </p:txBody>
      </p:sp>
      <p:sp>
        <p:nvSpPr>
          <p:cNvPr id="26629" name="Arc 3"/>
          <p:cNvSpPr>
            <a:spLocks/>
          </p:cNvSpPr>
          <p:nvPr/>
        </p:nvSpPr>
        <p:spPr bwMode="auto">
          <a:xfrm>
            <a:off x="6948488" y="2654300"/>
            <a:ext cx="141287" cy="153988"/>
          </a:xfrm>
          <a:custGeom>
            <a:avLst/>
            <a:gdLst>
              <a:gd name="T0" fmla="*/ 0 w 21847"/>
              <a:gd name="T1" fmla="*/ 50 h 21600"/>
              <a:gd name="T2" fmla="*/ 913719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rc 4"/>
          <p:cNvSpPr>
            <a:spLocks/>
          </p:cNvSpPr>
          <p:nvPr/>
        </p:nvSpPr>
        <p:spPr bwMode="auto">
          <a:xfrm>
            <a:off x="6948488" y="2794000"/>
            <a:ext cx="141287" cy="153988"/>
          </a:xfrm>
          <a:custGeom>
            <a:avLst/>
            <a:gdLst>
              <a:gd name="T0" fmla="*/ 913719 w 21847"/>
              <a:gd name="T1" fmla="*/ 0 h 21600"/>
              <a:gd name="T2" fmla="*/ 0 w 21847"/>
              <a:gd name="T3" fmla="*/ 1097742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Oval 5"/>
          <p:cNvSpPr>
            <a:spLocks noChangeArrowheads="1"/>
          </p:cNvSpPr>
          <p:nvPr/>
        </p:nvSpPr>
        <p:spPr bwMode="auto">
          <a:xfrm>
            <a:off x="7113588" y="2786063"/>
            <a:ext cx="26987" cy="28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rc 6"/>
          <p:cNvSpPr>
            <a:spLocks/>
          </p:cNvSpPr>
          <p:nvPr/>
        </p:nvSpPr>
        <p:spPr bwMode="auto">
          <a:xfrm>
            <a:off x="5230813" y="2320925"/>
            <a:ext cx="141287" cy="153988"/>
          </a:xfrm>
          <a:custGeom>
            <a:avLst/>
            <a:gdLst>
              <a:gd name="T0" fmla="*/ 0 w 21847"/>
              <a:gd name="T1" fmla="*/ 50 h 21600"/>
              <a:gd name="T2" fmla="*/ 913719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Arc 7"/>
          <p:cNvSpPr>
            <a:spLocks/>
          </p:cNvSpPr>
          <p:nvPr/>
        </p:nvSpPr>
        <p:spPr bwMode="auto">
          <a:xfrm>
            <a:off x="5230813" y="2459038"/>
            <a:ext cx="141287" cy="153987"/>
          </a:xfrm>
          <a:custGeom>
            <a:avLst/>
            <a:gdLst>
              <a:gd name="T0" fmla="*/ 913719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Oval 8"/>
          <p:cNvSpPr>
            <a:spLocks noChangeArrowheads="1"/>
          </p:cNvSpPr>
          <p:nvPr/>
        </p:nvSpPr>
        <p:spPr bwMode="auto">
          <a:xfrm>
            <a:off x="5395913" y="2452688"/>
            <a:ext cx="26987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Arc 9"/>
          <p:cNvSpPr>
            <a:spLocks/>
          </p:cNvSpPr>
          <p:nvPr/>
        </p:nvSpPr>
        <p:spPr bwMode="auto">
          <a:xfrm>
            <a:off x="3516313" y="2119313"/>
            <a:ext cx="139700" cy="155575"/>
          </a:xfrm>
          <a:custGeom>
            <a:avLst/>
            <a:gdLst>
              <a:gd name="T0" fmla="*/ 0 w 21845"/>
              <a:gd name="T1" fmla="*/ 50 h 21600"/>
              <a:gd name="T2" fmla="*/ 893389 w 21845"/>
              <a:gd name="T3" fmla="*/ 1108969 h 21600"/>
              <a:gd name="T4" fmla="*/ 10059 w 21845"/>
              <a:gd name="T5" fmla="*/ 1120536 h 21600"/>
              <a:gd name="T6" fmla="*/ 0 60000 65536"/>
              <a:gd name="T7" fmla="*/ 0 60000 65536"/>
              <a:gd name="T8" fmla="*/ 0 60000 65536"/>
              <a:gd name="T9" fmla="*/ 0 w 21845"/>
              <a:gd name="T10" fmla="*/ 0 h 21600"/>
              <a:gd name="T11" fmla="*/ 21845 w 218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5" h="21600" fill="none" extrusionOk="0">
                <a:moveTo>
                  <a:pt x="0" y="1"/>
                </a:moveTo>
                <a:cubicBezTo>
                  <a:pt x="81" y="0"/>
                  <a:pt x="163" y="-1"/>
                  <a:pt x="246" y="-1"/>
                </a:cubicBezTo>
                <a:cubicBezTo>
                  <a:pt x="12088" y="-1"/>
                  <a:pt x="21722" y="9535"/>
                  <a:pt x="21844" y="21377"/>
                </a:cubicBezTo>
              </a:path>
              <a:path w="21845" h="21600" stroke="0" extrusionOk="0">
                <a:moveTo>
                  <a:pt x="0" y="1"/>
                </a:moveTo>
                <a:cubicBezTo>
                  <a:pt x="81" y="0"/>
                  <a:pt x="163" y="-1"/>
                  <a:pt x="246" y="-1"/>
                </a:cubicBezTo>
                <a:cubicBezTo>
                  <a:pt x="12088" y="-1"/>
                  <a:pt x="21722" y="9535"/>
                  <a:pt x="21844" y="21377"/>
                </a:cubicBezTo>
                <a:lnTo>
                  <a:pt x="246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rc 10"/>
          <p:cNvSpPr>
            <a:spLocks/>
          </p:cNvSpPr>
          <p:nvPr/>
        </p:nvSpPr>
        <p:spPr bwMode="auto">
          <a:xfrm>
            <a:off x="3514725" y="2259013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Oval 11"/>
          <p:cNvSpPr>
            <a:spLocks noChangeArrowheads="1"/>
          </p:cNvSpPr>
          <p:nvPr/>
        </p:nvSpPr>
        <p:spPr bwMode="auto">
          <a:xfrm>
            <a:off x="3679825" y="2252663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rc 12"/>
          <p:cNvSpPr>
            <a:spLocks/>
          </p:cNvSpPr>
          <p:nvPr/>
        </p:nvSpPr>
        <p:spPr bwMode="auto">
          <a:xfrm>
            <a:off x="2524125" y="19192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Arc 13"/>
          <p:cNvSpPr>
            <a:spLocks/>
          </p:cNvSpPr>
          <p:nvPr/>
        </p:nvSpPr>
        <p:spPr bwMode="auto">
          <a:xfrm>
            <a:off x="2524125" y="2058988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Arc 14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Arc 15"/>
          <p:cNvSpPr>
            <a:spLocks/>
          </p:cNvSpPr>
          <p:nvPr/>
        </p:nvSpPr>
        <p:spPr bwMode="auto">
          <a:xfrm>
            <a:off x="1533525" y="1790700"/>
            <a:ext cx="141288" cy="153988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42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Oval 16"/>
          <p:cNvSpPr>
            <a:spLocks noChangeArrowheads="1"/>
          </p:cNvSpPr>
          <p:nvPr/>
        </p:nvSpPr>
        <p:spPr bwMode="auto">
          <a:xfrm>
            <a:off x="1698625" y="1784350"/>
            <a:ext cx="26988" cy="269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Arc 17"/>
          <p:cNvSpPr>
            <a:spLocks/>
          </p:cNvSpPr>
          <p:nvPr/>
        </p:nvSpPr>
        <p:spPr bwMode="auto">
          <a:xfrm>
            <a:off x="1533525" y="34559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Arc 18"/>
          <p:cNvSpPr>
            <a:spLocks/>
          </p:cNvSpPr>
          <p:nvPr/>
        </p:nvSpPr>
        <p:spPr bwMode="auto">
          <a:xfrm>
            <a:off x="1533525" y="3595688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Oval 19"/>
          <p:cNvSpPr>
            <a:spLocks noChangeArrowheads="1"/>
          </p:cNvSpPr>
          <p:nvPr/>
        </p:nvSpPr>
        <p:spPr bwMode="auto">
          <a:xfrm>
            <a:off x="1698625" y="3589338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Arc 20"/>
          <p:cNvSpPr>
            <a:spLocks/>
          </p:cNvSpPr>
          <p:nvPr/>
        </p:nvSpPr>
        <p:spPr bwMode="auto">
          <a:xfrm>
            <a:off x="3184525" y="3657600"/>
            <a:ext cx="141288" cy="153988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Arc 21"/>
          <p:cNvSpPr>
            <a:spLocks/>
          </p:cNvSpPr>
          <p:nvPr/>
        </p:nvSpPr>
        <p:spPr bwMode="auto">
          <a:xfrm>
            <a:off x="3184525" y="3795713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Oval 22"/>
          <p:cNvSpPr>
            <a:spLocks noChangeArrowheads="1"/>
          </p:cNvSpPr>
          <p:nvPr/>
        </p:nvSpPr>
        <p:spPr bwMode="auto">
          <a:xfrm>
            <a:off x="3349625" y="3789363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23"/>
          <p:cNvSpPr>
            <a:spLocks noChangeShapeType="1"/>
          </p:cNvSpPr>
          <p:nvPr/>
        </p:nvSpPr>
        <p:spPr bwMode="auto">
          <a:xfrm>
            <a:off x="3001963" y="2287588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24"/>
          <p:cNvSpPr>
            <a:spLocks noChangeShapeType="1"/>
          </p:cNvSpPr>
          <p:nvPr/>
        </p:nvSpPr>
        <p:spPr bwMode="auto">
          <a:xfrm>
            <a:off x="4718050" y="2500313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Line 25"/>
          <p:cNvSpPr>
            <a:spLocks noChangeShapeType="1"/>
          </p:cNvSpPr>
          <p:nvPr/>
        </p:nvSpPr>
        <p:spPr bwMode="auto">
          <a:xfrm>
            <a:off x="2671763" y="3849688"/>
            <a:ext cx="0" cy="1333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Rectangle 26"/>
          <p:cNvSpPr>
            <a:spLocks noChangeArrowheads="1"/>
          </p:cNvSpPr>
          <p:nvPr/>
        </p:nvSpPr>
        <p:spPr bwMode="auto">
          <a:xfrm>
            <a:off x="4784725" y="1593850"/>
            <a:ext cx="2384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3333FF"/>
                </a:solidFill>
              </a:rPr>
              <a:t>``subject DAG’’</a:t>
            </a:r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>
            <a:off x="6435725" y="3114675"/>
            <a:ext cx="0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>
            <a:off x="1146175" y="4724400"/>
            <a:ext cx="528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Line 29"/>
          <p:cNvSpPr>
            <a:spLocks noChangeShapeType="1"/>
          </p:cNvSpPr>
          <p:nvPr/>
        </p:nvSpPr>
        <p:spPr bwMode="auto">
          <a:xfrm>
            <a:off x="4718050" y="2767013"/>
            <a:ext cx="0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Line 30"/>
          <p:cNvSpPr>
            <a:spLocks noChangeShapeType="1"/>
          </p:cNvSpPr>
          <p:nvPr/>
        </p:nvSpPr>
        <p:spPr bwMode="auto">
          <a:xfrm>
            <a:off x="3457575" y="4056063"/>
            <a:ext cx="1260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Line 31"/>
          <p:cNvSpPr>
            <a:spLocks noChangeShapeType="1"/>
          </p:cNvSpPr>
          <p:nvPr/>
        </p:nvSpPr>
        <p:spPr bwMode="auto">
          <a:xfrm>
            <a:off x="5505450" y="2706688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Line 32"/>
          <p:cNvSpPr>
            <a:spLocks noChangeShapeType="1"/>
          </p:cNvSpPr>
          <p:nvPr/>
        </p:nvSpPr>
        <p:spPr bwMode="auto">
          <a:xfrm>
            <a:off x="3001963" y="2554288"/>
            <a:ext cx="0" cy="8016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Line 33"/>
          <p:cNvSpPr>
            <a:spLocks noChangeShapeType="1"/>
          </p:cNvSpPr>
          <p:nvPr/>
        </p:nvSpPr>
        <p:spPr bwMode="auto">
          <a:xfrm>
            <a:off x="2666999" y="3352800"/>
            <a:ext cx="328613" cy="95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Line 34"/>
          <p:cNvSpPr>
            <a:spLocks noChangeShapeType="1"/>
          </p:cNvSpPr>
          <p:nvPr/>
        </p:nvSpPr>
        <p:spPr bwMode="auto">
          <a:xfrm>
            <a:off x="3787775" y="249396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1" name="Line 35"/>
          <p:cNvSpPr>
            <a:spLocks noChangeShapeType="1"/>
          </p:cNvSpPr>
          <p:nvPr/>
        </p:nvSpPr>
        <p:spPr bwMode="auto">
          <a:xfrm>
            <a:off x="3127375" y="23336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Line 36"/>
          <p:cNvSpPr>
            <a:spLocks noChangeShapeType="1"/>
          </p:cNvSpPr>
          <p:nvPr/>
        </p:nvSpPr>
        <p:spPr bwMode="auto">
          <a:xfrm>
            <a:off x="3127375" y="26543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Line 37"/>
          <p:cNvSpPr>
            <a:spLocks noChangeShapeType="1"/>
          </p:cNvSpPr>
          <p:nvPr/>
        </p:nvSpPr>
        <p:spPr bwMode="auto">
          <a:xfrm>
            <a:off x="3133725" y="2327275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4" name="Arc 38"/>
          <p:cNvSpPr>
            <a:spLocks/>
          </p:cNvSpPr>
          <p:nvPr/>
        </p:nvSpPr>
        <p:spPr bwMode="auto">
          <a:xfrm>
            <a:off x="3451225" y="2328863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Arc 39"/>
          <p:cNvSpPr>
            <a:spLocks/>
          </p:cNvSpPr>
          <p:nvPr/>
        </p:nvSpPr>
        <p:spPr bwMode="auto">
          <a:xfrm>
            <a:off x="3451225" y="24812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Line 40"/>
          <p:cNvSpPr>
            <a:spLocks noChangeShapeType="1"/>
          </p:cNvSpPr>
          <p:nvPr/>
        </p:nvSpPr>
        <p:spPr bwMode="auto">
          <a:xfrm>
            <a:off x="2995613" y="25606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Line 41"/>
          <p:cNvSpPr>
            <a:spLocks noChangeShapeType="1"/>
          </p:cNvSpPr>
          <p:nvPr/>
        </p:nvSpPr>
        <p:spPr bwMode="auto">
          <a:xfrm>
            <a:off x="3656013" y="24939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Line 42"/>
          <p:cNvSpPr>
            <a:spLocks noChangeShapeType="1"/>
          </p:cNvSpPr>
          <p:nvPr/>
        </p:nvSpPr>
        <p:spPr bwMode="auto">
          <a:xfrm>
            <a:off x="2995613" y="242728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Line 43"/>
          <p:cNvSpPr>
            <a:spLocks noChangeShapeType="1"/>
          </p:cNvSpPr>
          <p:nvPr/>
        </p:nvSpPr>
        <p:spPr bwMode="auto">
          <a:xfrm>
            <a:off x="2797175" y="2293938"/>
            <a:ext cx="198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0" name="Line 44"/>
          <p:cNvSpPr>
            <a:spLocks noChangeShapeType="1"/>
          </p:cNvSpPr>
          <p:nvPr/>
        </p:nvSpPr>
        <p:spPr bwMode="auto">
          <a:xfrm>
            <a:off x="2017713" y="2000250"/>
            <a:ext cx="0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1" name="Line 45"/>
          <p:cNvSpPr>
            <a:spLocks noChangeShapeType="1"/>
          </p:cNvSpPr>
          <p:nvPr/>
        </p:nvSpPr>
        <p:spPr bwMode="auto">
          <a:xfrm>
            <a:off x="1793875" y="2006600"/>
            <a:ext cx="211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Line 46"/>
          <p:cNvSpPr>
            <a:spLocks noChangeShapeType="1"/>
          </p:cNvSpPr>
          <p:nvPr/>
        </p:nvSpPr>
        <p:spPr bwMode="auto">
          <a:xfrm>
            <a:off x="1806575" y="3856038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Line 47"/>
          <p:cNvSpPr>
            <a:spLocks noChangeShapeType="1"/>
          </p:cNvSpPr>
          <p:nvPr/>
        </p:nvSpPr>
        <p:spPr bwMode="auto">
          <a:xfrm>
            <a:off x="1146175" y="4122738"/>
            <a:ext cx="1519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Line 48"/>
          <p:cNvSpPr>
            <a:spLocks noChangeShapeType="1"/>
          </p:cNvSpPr>
          <p:nvPr/>
        </p:nvSpPr>
        <p:spPr bwMode="auto">
          <a:xfrm>
            <a:off x="6561138" y="2894013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Line 49"/>
          <p:cNvSpPr>
            <a:spLocks noChangeShapeType="1"/>
          </p:cNvSpPr>
          <p:nvPr/>
        </p:nvSpPr>
        <p:spPr bwMode="auto">
          <a:xfrm>
            <a:off x="6561138" y="3214688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6" name="Line 50"/>
          <p:cNvSpPr>
            <a:spLocks noChangeShapeType="1"/>
          </p:cNvSpPr>
          <p:nvPr/>
        </p:nvSpPr>
        <p:spPr bwMode="auto">
          <a:xfrm>
            <a:off x="6567488" y="2887663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7" name="Arc 51"/>
          <p:cNvSpPr>
            <a:spLocks/>
          </p:cNvSpPr>
          <p:nvPr/>
        </p:nvSpPr>
        <p:spPr bwMode="auto">
          <a:xfrm>
            <a:off x="6884988" y="2889250"/>
            <a:ext cx="153987" cy="168275"/>
          </a:xfrm>
          <a:custGeom>
            <a:avLst/>
            <a:gdLst>
              <a:gd name="T0" fmla="*/ 0 w 21823"/>
              <a:gd name="T1" fmla="*/ 62 h 21600"/>
              <a:gd name="T2" fmla="*/ 1086560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8" name="Arc 52"/>
          <p:cNvSpPr>
            <a:spLocks/>
          </p:cNvSpPr>
          <p:nvPr/>
        </p:nvSpPr>
        <p:spPr bwMode="auto">
          <a:xfrm>
            <a:off x="6884988" y="30400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9" name="Line 53"/>
          <p:cNvSpPr>
            <a:spLocks noChangeShapeType="1"/>
          </p:cNvSpPr>
          <p:nvPr/>
        </p:nvSpPr>
        <p:spPr bwMode="auto">
          <a:xfrm>
            <a:off x="6429375" y="312102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Line 54"/>
          <p:cNvSpPr>
            <a:spLocks noChangeShapeType="1"/>
          </p:cNvSpPr>
          <p:nvPr/>
        </p:nvSpPr>
        <p:spPr bwMode="auto">
          <a:xfrm>
            <a:off x="6429375" y="298767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Line 55"/>
          <p:cNvSpPr>
            <a:spLocks noChangeShapeType="1"/>
          </p:cNvSpPr>
          <p:nvPr/>
        </p:nvSpPr>
        <p:spPr bwMode="auto">
          <a:xfrm>
            <a:off x="5768975" y="257333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2" name="Line 56"/>
          <p:cNvSpPr>
            <a:spLocks noChangeShapeType="1"/>
          </p:cNvSpPr>
          <p:nvPr/>
        </p:nvSpPr>
        <p:spPr bwMode="auto">
          <a:xfrm flipV="1">
            <a:off x="5768975" y="2706688"/>
            <a:ext cx="211138" cy="147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3" name="Line 57"/>
          <p:cNvSpPr>
            <a:spLocks noChangeShapeType="1"/>
          </p:cNvSpPr>
          <p:nvPr/>
        </p:nvSpPr>
        <p:spPr bwMode="auto">
          <a:xfrm>
            <a:off x="5775325" y="25733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4" name="Line 58"/>
          <p:cNvSpPr>
            <a:spLocks noChangeShapeType="1"/>
          </p:cNvSpPr>
          <p:nvPr/>
        </p:nvSpPr>
        <p:spPr bwMode="auto">
          <a:xfrm>
            <a:off x="5637213" y="270668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5" name="Line 59"/>
          <p:cNvSpPr>
            <a:spLocks noChangeShapeType="1"/>
          </p:cNvSpPr>
          <p:nvPr/>
        </p:nvSpPr>
        <p:spPr bwMode="auto">
          <a:xfrm>
            <a:off x="6032500" y="271938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6" name="Line 60"/>
          <p:cNvSpPr>
            <a:spLocks noChangeShapeType="1"/>
          </p:cNvSpPr>
          <p:nvPr/>
        </p:nvSpPr>
        <p:spPr bwMode="auto">
          <a:xfrm>
            <a:off x="6435725" y="2713038"/>
            <a:ext cx="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7" name="Line 61"/>
          <p:cNvSpPr>
            <a:spLocks noChangeShapeType="1"/>
          </p:cNvSpPr>
          <p:nvPr/>
        </p:nvSpPr>
        <p:spPr bwMode="auto">
          <a:xfrm>
            <a:off x="6165850" y="2719388"/>
            <a:ext cx="26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8" name="Line 62"/>
          <p:cNvSpPr>
            <a:spLocks noChangeShapeType="1"/>
          </p:cNvSpPr>
          <p:nvPr/>
        </p:nvSpPr>
        <p:spPr bwMode="auto">
          <a:xfrm>
            <a:off x="4845050" y="254635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9" name="Line 63"/>
          <p:cNvSpPr>
            <a:spLocks noChangeShapeType="1"/>
          </p:cNvSpPr>
          <p:nvPr/>
        </p:nvSpPr>
        <p:spPr bwMode="auto">
          <a:xfrm>
            <a:off x="4845050" y="28670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0" name="Line 64"/>
          <p:cNvSpPr>
            <a:spLocks noChangeShapeType="1"/>
          </p:cNvSpPr>
          <p:nvPr/>
        </p:nvSpPr>
        <p:spPr bwMode="auto">
          <a:xfrm>
            <a:off x="4851400" y="254000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1" name="Arc 65"/>
          <p:cNvSpPr>
            <a:spLocks/>
          </p:cNvSpPr>
          <p:nvPr/>
        </p:nvSpPr>
        <p:spPr bwMode="auto">
          <a:xfrm>
            <a:off x="5168900" y="2541588"/>
            <a:ext cx="152400" cy="168275"/>
          </a:xfrm>
          <a:custGeom>
            <a:avLst/>
            <a:gdLst>
              <a:gd name="T0" fmla="*/ 0 w 21824"/>
              <a:gd name="T1" fmla="*/ 62 h 21600"/>
              <a:gd name="T2" fmla="*/ 1064230 w 21824"/>
              <a:gd name="T3" fmla="*/ 1298444 h 21600"/>
              <a:gd name="T4" fmla="*/ 10971 w 21824"/>
              <a:gd name="T5" fmla="*/ 1310948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-1"/>
                </a:cubicBezTo>
                <a:cubicBezTo>
                  <a:pt x="12073" y="-1"/>
                  <a:pt x="21711" y="9545"/>
                  <a:pt x="21824" y="21393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5" y="-1"/>
                </a:cubicBezTo>
                <a:cubicBezTo>
                  <a:pt x="12073" y="-1"/>
                  <a:pt x="21711" y="9545"/>
                  <a:pt x="21824" y="21393"/>
                </a:cubicBezTo>
                <a:lnTo>
                  <a:pt x="22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Arc 66"/>
          <p:cNvSpPr>
            <a:spLocks/>
          </p:cNvSpPr>
          <p:nvPr/>
        </p:nvSpPr>
        <p:spPr bwMode="auto">
          <a:xfrm>
            <a:off x="5167313" y="2693988"/>
            <a:ext cx="153987" cy="169862"/>
          </a:xfrm>
          <a:custGeom>
            <a:avLst/>
            <a:gdLst>
              <a:gd name="T0" fmla="*/ 1086311 w 21827"/>
              <a:gd name="T1" fmla="*/ 0 h 21806"/>
              <a:gd name="T2" fmla="*/ 0 w 21827"/>
              <a:gd name="T3" fmla="*/ 1323110 h 21806"/>
              <a:gd name="T4" fmla="*/ 11295 w 21827"/>
              <a:gd name="T5" fmla="*/ 12502 h 21806"/>
              <a:gd name="T6" fmla="*/ 0 60000 65536"/>
              <a:gd name="T7" fmla="*/ 0 60000 65536"/>
              <a:gd name="T8" fmla="*/ 0 60000 65536"/>
              <a:gd name="T9" fmla="*/ 0 w 21827"/>
              <a:gd name="T10" fmla="*/ 0 h 21806"/>
              <a:gd name="T11" fmla="*/ 21827 w 21827"/>
              <a:gd name="T12" fmla="*/ 21806 h 21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7" h="21806" fill="none" extrusionOk="0">
                <a:moveTo>
                  <a:pt x="21826" y="-1"/>
                </a:moveTo>
                <a:cubicBezTo>
                  <a:pt x="21826" y="68"/>
                  <a:pt x="21827" y="137"/>
                  <a:pt x="21827" y="206"/>
                </a:cubicBezTo>
                <a:cubicBezTo>
                  <a:pt x="21827" y="12135"/>
                  <a:pt x="12156" y="21806"/>
                  <a:pt x="227" y="21806"/>
                </a:cubicBezTo>
                <a:cubicBezTo>
                  <a:pt x="151" y="21805"/>
                  <a:pt x="75" y="21805"/>
                  <a:pt x="0" y="21804"/>
                </a:cubicBezTo>
              </a:path>
              <a:path w="21827" h="21806" stroke="0" extrusionOk="0">
                <a:moveTo>
                  <a:pt x="21826" y="-1"/>
                </a:moveTo>
                <a:cubicBezTo>
                  <a:pt x="21826" y="68"/>
                  <a:pt x="21827" y="137"/>
                  <a:pt x="21827" y="206"/>
                </a:cubicBezTo>
                <a:cubicBezTo>
                  <a:pt x="21827" y="12135"/>
                  <a:pt x="12156" y="21806"/>
                  <a:pt x="227" y="21806"/>
                </a:cubicBezTo>
                <a:cubicBezTo>
                  <a:pt x="151" y="21805"/>
                  <a:pt x="75" y="21805"/>
                  <a:pt x="0" y="21804"/>
                </a:cubicBezTo>
                <a:lnTo>
                  <a:pt x="227" y="206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3" name="Line 67"/>
          <p:cNvSpPr>
            <a:spLocks noChangeShapeType="1"/>
          </p:cNvSpPr>
          <p:nvPr/>
        </p:nvSpPr>
        <p:spPr bwMode="auto">
          <a:xfrm>
            <a:off x="4711700" y="277336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4" name="Line 68"/>
          <p:cNvSpPr>
            <a:spLocks noChangeShapeType="1"/>
          </p:cNvSpPr>
          <p:nvPr/>
        </p:nvSpPr>
        <p:spPr bwMode="auto">
          <a:xfrm>
            <a:off x="5372100" y="2706688"/>
            <a:ext cx="13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5" name="Line 69"/>
          <p:cNvSpPr>
            <a:spLocks noChangeShapeType="1"/>
          </p:cNvSpPr>
          <p:nvPr/>
        </p:nvSpPr>
        <p:spPr bwMode="auto">
          <a:xfrm>
            <a:off x="4711700" y="26400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6" name="Line 70"/>
          <p:cNvSpPr>
            <a:spLocks noChangeShapeType="1"/>
          </p:cNvSpPr>
          <p:nvPr/>
        </p:nvSpPr>
        <p:spPr bwMode="auto">
          <a:xfrm>
            <a:off x="4051300" y="2354263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7" name="Line 71"/>
          <p:cNvSpPr>
            <a:spLocks noChangeShapeType="1"/>
          </p:cNvSpPr>
          <p:nvPr/>
        </p:nvSpPr>
        <p:spPr bwMode="auto">
          <a:xfrm flipV="1">
            <a:off x="4051300" y="2487613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8" name="Line 72"/>
          <p:cNvSpPr>
            <a:spLocks noChangeShapeType="1"/>
          </p:cNvSpPr>
          <p:nvPr/>
        </p:nvSpPr>
        <p:spPr bwMode="auto">
          <a:xfrm>
            <a:off x="4057650" y="2354263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9" name="Line 73"/>
          <p:cNvSpPr>
            <a:spLocks noChangeShapeType="1"/>
          </p:cNvSpPr>
          <p:nvPr/>
        </p:nvSpPr>
        <p:spPr bwMode="auto">
          <a:xfrm>
            <a:off x="3919538" y="24939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0" name="Line 74"/>
          <p:cNvSpPr>
            <a:spLocks noChangeShapeType="1"/>
          </p:cNvSpPr>
          <p:nvPr/>
        </p:nvSpPr>
        <p:spPr bwMode="auto">
          <a:xfrm>
            <a:off x="4316413" y="2506663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1" name="Line 75"/>
          <p:cNvSpPr>
            <a:spLocks noChangeShapeType="1"/>
          </p:cNvSpPr>
          <p:nvPr/>
        </p:nvSpPr>
        <p:spPr bwMode="auto">
          <a:xfrm>
            <a:off x="4448175" y="2506663"/>
            <a:ext cx="26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2" name="Line 76"/>
          <p:cNvSpPr>
            <a:spLocks noChangeShapeType="1"/>
          </p:cNvSpPr>
          <p:nvPr/>
        </p:nvSpPr>
        <p:spPr bwMode="auto">
          <a:xfrm>
            <a:off x="2136775" y="21336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3" name="Line 77"/>
          <p:cNvSpPr>
            <a:spLocks noChangeShapeType="1"/>
          </p:cNvSpPr>
          <p:nvPr/>
        </p:nvSpPr>
        <p:spPr bwMode="auto">
          <a:xfrm>
            <a:off x="2136775" y="24542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4" name="Line 78"/>
          <p:cNvSpPr>
            <a:spLocks noChangeShapeType="1"/>
          </p:cNvSpPr>
          <p:nvPr/>
        </p:nvSpPr>
        <p:spPr bwMode="auto">
          <a:xfrm>
            <a:off x="2143125" y="212725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5" name="Arc 79"/>
          <p:cNvSpPr>
            <a:spLocks/>
          </p:cNvSpPr>
          <p:nvPr/>
        </p:nvSpPr>
        <p:spPr bwMode="auto">
          <a:xfrm>
            <a:off x="2460625" y="2128838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6" name="Arc 80"/>
          <p:cNvSpPr>
            <a:spLocks/>
          </p:cNvSpPr>
          <p:nvPr/>
        </p:nvSpPr>
        <p:spPr bwMode="auto">
          <a:xfrm>
            <a:off x="2460625" y="2279650"/>
            <a:ext cx="152400" cy="169863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49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7" name="Line 81"/>
          <p:cNvSpPr>
            <a:spLocks noChangeShapeType="1"/>
          </p:cNvSpPr>
          <p:nvPr/>
        </p:nvSpPr>
        <p:spPr bwMode="auto">
          <a:xfrm>
            <a:off x="2667000" y="2286000"/>
            <a:ext cx="130175" cy="79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8" name="Line 82"/>
          <p:cNvSpPr>
            <a:spLocks noChangeShapeType="1"/>
          </p:cNvSpPr>
          <p:nvPr/>
        </p:nvSpPr>
        <p:spPr bwMode="auto">
          <a:xfrm>
            <a:off x="2011363" y="220821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9" name="Line 83"/>
          <p:cNvSpPr>
            <a:spLocks noChangeShapeType="1"/>
          </p:cNvSpPr>
          <p:nvPr/>
        </p:nvSpPr>
        <p:spPr bwMode="auto">
          <a:xfrm>
            <a:off x="2011363" y="23415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0" name="Line 84"/>
          <p:cNvSpPr>
            <a:spLocks noChangeShapeType="1"/>
          </p:cNvSpPr>
          <p:nvPr/>
        </p:nvSpPr>
        <p:spPr bwMode="auto">
          <a:xfrm>
            <a:off x="2017713" y="2335213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1" name="Line 85"/>
          <p:cNvSpPr>
            <a:spLocks noChangeShapeType="1"/>
          </p:cNvSpPr>
          <p:nvPr/>
        </p:nvSpPr>
        <p:spPr bwMode="auto">
          <a:xfrm>
            <a:off x="1681163" y="2674938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2" name="Line 86"/>
          <p:cNvSpPr>
            <a:spLocks noChangeShapeType="1"/>
          </p:cNvSpPr>
          <p:nvPr/>
        </p:nvSpPr>
        <p:spPr bwMode="auto">
          <a:xfrm>
            <a:off x="2809875" y="38957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3" name="Line 87"/>
          <p:cNvSpPr>
            <a:spLocks noChangeShapeType="1"/>
          </p:cNvSpPr>
          <p:nvPr/>
        </p:nvSpPr>
        <p:spPr bwMode="auto">
          <a:xfrm>
            <a:off x="2809875" y="42164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4" name="Line 88"/>
          <p:cNvSpPr>
            <a:spLocks noChangeShapeType="1"/>
          </p:cNvSpPr>
          <p:nvPr/>
        </p:nvSpPr>
        <p:spPr bwMode="auto">
          <a:xfrm>
            <a:off x="2816225" y="3889375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5" name="Arc 89"/>
          <p:cNvSpPr>
            <a:spLocks/>
          </p:cNvSpPr>
          <p:nvPr/>
        </p:nvSpPr>
        <p:spPr bwMode="auto">
          <a:xfrm>
            <a:off x="3133725" y="3890963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6" name="Arc 90"/>
          <p:cNvSpPr>
            <a:spLocks/>
          </p:cNvSpPr>
          <p:nvPr/>
        </p:nvSpPr>
        <p:spPr bwMode="auto">
          <a:xfrm>
            <a:off x="3133725" y="40433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7" name="Line 91"/>
          <p:cNvSpPr>
            <a:spLocks noChangeShapeType="1"/>
          </p:cNvSpPr>
          <p:nvPr/>
        </p:nvSpPr>
        <p:spPr bwMode="auto">
          <a:xfrm>
            <a:off x="3325813" y="40560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8" name="Line 92"/>
          <p:cNvSpPr>
            <a:spLocks noChangeShapeType="1"/>
          </p:cNvSpPr>
          <p:nvPr/>
        </p:nvSpPr>
        <p:spPr bwMode="auto">
          <a:xfrm>
            <a:off x="2678113" y="41227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9" name="Line 93"/>
          <p:cNvSpPr>
            <a:spLocks noChangeShapeType="1"/>
          </p:cNvSpPr>
          <p:nvPr/>
        </p:nvSpPr>
        <p:spPr bwMode="auto">
          <a:xfrm>
            <a:off x="2678113" y="398938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0" name="Line 94"/>
          <p:cNvSpPr>
            <a:spLocks noChangeShapeType="1"/>
          </p:cNvSpPr>
          <p:nvPr/>
        </p:nvSpPr>
        <p:spPr bwMode="auto">
          <a:xfrm flipV="1">
            <a:off x="2070100" y="384968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1" name="Line 95"/>
          <p:cNvSpPr>
            <a:spLocks noChangeShapeType="1"/>
          </p:cNvSpPr>
          <p:nvPr/>
        </p:nvSpPr>
        <p:spPr bwMode="auto">
          <a:xfrm>
            <a:off x="2063750" y="371633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2" name="Line 96"/>
          <p:cNvSpPr>
            <a:spLocks noChangeShapeType="1"/>
          </p:cNvSpPr>
          <p:nvPr/>
        </p:nvSpPr>
        <p:spPr bwMode="auto">
          <a:xfrm>
            <a:off x="2070100" y="3716338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3" name="Line 97"/>
          <p:cNvSpPr>
            <a:spLocks noChangeShapeType="1"/>
          </p:cNvSpPr>
          <p:nvPr/>
        </p:nvSpPr>
        <p:spPr bwMode="auto">
          <a:xfrm>
            <a:off x="1931988" y="38560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4" name="Line 98"/>
          <p:cNvSpPr>
            <a:spLocks noChangeShapeType="1"/>
          </p:cNvSpPr>
          <p:nvPr/>
        </p:nvSpPr>
        <p:spPr bwMode="auto">
          <a:xfrm>
            <a:off x="2322513" y="3856038"/>
            <a:ext cx="1381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5" name="Line 99"/>
          <p:cNvSpPr>
            <a:spLocks noChangeShapeType="1"/>
          </p:cNvSpPr>
          <p:nvPr/>
        </p:nvSpPr>
        <p:spPr bwMode="auto">
          <a:xfrm>
            <a:off x="2466975" y="3856038"/>
            <a:ext cx="198438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" name="Line 100"/>
          <p:cNvSpPr>
            <a:spLocks noChangeShapeType="1"/>
          </p:cNvSpPr>
          <p:nvPr/>
        </p:nvSpPr>
        <p:spPr bwMode="auto">
          <a:xfrm>
            <a:off x="1133475" y="1846263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7" name="Line 101"/>
          <p:cNvSpPr>
            <a:spLocks noChangeShapeType="1"/>
          </p:cNvSpPr>
          <p:nvPr/>
        </p:nvSpPr>
        <p:spPr bwMode="auto">
          <a:xfrm>
            <a:off x="1133475" y="2166938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" name="Line 102"/>
          <p:cNvSpPr>
            <a:spLocks noChangeShapeType="1"/>
          </p:cNvSpPr>
          <p:nvPr/>
        </p:nvSpPr>
        <p:spPr bwMode="auto">
          <a:xfrm>
            <a:off x="1139825" y="1839913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9" name="Arc 103"/>
          <p:cNvSpPr>
            <a:spLocks/>
          </p:cNvSpPr>
          <p:nvPr/>
        </p:nvSpPr>
        <p:spPr bwMode="auto">
          <a:xfrm>
            <a:off x="1457325" y="1841500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0" name="Arc 104"/>
          <p:cNvSpPr>
            <a:spLocks/>
          </p:cNvSpPr>
          <p:nvPr/>
        </p:nvSpPr>
        <p:spPr bwMode="auto">
          <a:xfrm>
            <a:off x="1457325" y="1993900"/>
            <a:ext cx="152400" cy="169863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49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1" name="Line 105"/>
          <p:cNvSpPr>
            <a:spLocks noChangeShapeType="1"/>
          </p:cNvSpPr>
          <p:nvPr/>
        </p:nvSpPr>
        <p:spPr bwMode="auto">
          <a:xfrm>
            <a:off x="1662113" y="2006600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2" name="Line 106"/>
          <p:cNvSpPr>
            <a:spLocks noChangeShapeType="1"/>
          </p:cNvSpPr>
          <p:nvPr/>
        </p:nvSpPr>
        <p:spPr bwMode="auto">
          <a:xfrm flipH="1">
            <a:off x="1060450" y="19050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3" name="Line 107"/>
          <p:cNvSpPr>
            <a:spLocks noChangeShapeType="1"/>
          </p:cNvSpPr>
          <p:nvPr/>
        </p:nvSpPr>
        <p:spPr bwMode="auto">
          <a:xfrm flipH="1">
            <a:off x="1066800" y="20574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4" name="Line 108"/>
          <p:cNvSpPr>
            <a:spLocks noChangeShapeType="1"/>
          </p:cNvSpPr>
          <p:nvPr/>
        </p:nvSpPr>
        <p:spPr bwMode="auto">
          <a:xfrm>
            <a:off x="1152525" y="36957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5" name="Line 109"/>
          <p:cNvSpPr>
            <a:spLocks noChangeShapeType="1"/>
          </p:cNvSpPr>
          <p:nvPr/>
        </p:nvSpPr>
        <p:spPr bwMode="auto">
          <a:xfrm>
            <a:off x="1152525" y="40163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6" name="Line 110"/>
          <p:cNvSpPr>
            <a:spLocks noChangeShapeType="1"/>
          </p:cNvSpPr>
          <p:nvPr/>
        </p:nvSpPr>
        <p:spPr bwMode="auto">
          <a:xfrm>
            <a:off x="1158875" y="368935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7" name="Arc 111"/>
          <p:cNvSpPr>
            <a:spLocks/>
          </p:cNvSpPr>
          <p:nvPr/>
        </p:nvSpPr>
        <p:spPr bwMode="auto">
          <a:xfrm>
            <a:off x="1476375" y="3690938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8" name="Arc 112"/>
          <p:cNvSpPr>
            <a:spLocks/>
          </p:cNvSpPr>
          <p:nvPr/>
        </p:nvSpPr>
        <p:spPr bwMode="auto">
          <a:xfrm>
            <a:off x="1476375" y="3849688"/>
            <a:ext cx="152400" cy="166687"/>
          </a:xfrm>
          <a:custGeom>
            <a:avLst/>
            <a:gdLst>
              <a:gd name="T0" fmla="*/ 1075267 w 21600"/>
              <a:gd name="T1" fmla="*/ 0 h 21600"/>
              <a:gd name="T2" fmla="*/ 0 w 21600"/>
              <a:gd name="T3" fmla="*/ 128632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9" name="Line 113"/>
          <p:cNvSpPr>
            <a:spLocks noChangeShapeType="1"/>
          </p:cNvSpPr>
          <p:nvPr/>
        </p:nvSpPr>
        <p:spPr bwMode="auto">
          <a:xfrm>
            <a:off x="1674813" y="38560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0" name="Line 114"/>
          <p:cNvSpPr>
            <a:spLocks noChangeShapeType="1"/>
          </p:cNvSpPr>
          <p:nvPr/>
        </p:nvSpPr>
        <p:spPr bwMode="auto">
          <a:xfrm flipH="1">
            <a:off x="1085850" y="390525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1" name="Line 115"/>
          <p:cNvSpPr>
            <a:spLocks noChangeShapeType="1"/>
          </p:cNvSpPr>
          <p:nvPr/>
        </p:nvSpPr>
        <p:spPr bwMode="auto">
          <a:xfrm flipH="1">
            <a:off x="1085850" y="374015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7" name="Line 121"/>
          <p:cNvSpPr>
            <a:spLocks noChangeShapeType="1"/>
          </p:cNvSpPr>
          <p:nvPr/>
        </p:nvSpPr>
        <p:spPr bwMode="auto">
          <a:xfrm>
            <a:off x="1549400" y="2674938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8" name="Line 122"/>
          <p:cNvSpPr>
            <a:spLocks noChangeShapeType="1"/>
          </p:cNvSpPr>
          <p:nvPr/>
        </p:nvSpPr>
        <p:spPr bwMode="auto">
          <a:xfrm>
            <a:off x="1284288" y="2535238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9" name="Line 123"/>
          <p:cNvSpPr>
            <a:spLocks noChangeShapeType="1"/>
          </p:cNvSpPr>
          <p:nvPr/>
        </p:nvSpPr>
        <p:spPr bwMode="auto">
          <a:xfrm flipV="1">
            <a:off x="1284288" y="2668588"/>
            <a:ext cx="211137" cy="147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0" name="Line 124"/>
          <p:cNvSpPr>
            <a:spLocks noChangeShapeType="1"/>
          </p:cNvSpPr>
          <p:nvPr/>
        </p:nvSpPr>
        <p:spPr bwMode="auto">
          <a:xfrm>
            <a:off x="1290638" y="25352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1" name="Line 125"/>
          <p:cNvSpPr>
            <a:spLocks noChangeShapeType="1"/>
          </p:cNvSpPr>
          <p:nvPr/>
        </p:nvSpPr>
        <p:spPr bwMode="auto">
          <a:xfrm flipH="1">
            <a:off x="1079500" y="2673350"/>
            <a:ext cx="196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2" name="Line 126"/>
          <p:cNvSpPr>
            <a:spLocks noChangeShapeType="1"/>
          </p:cNvSpPr>
          <p:nvPr/>
        </p:nvSpPr>
        <p:spPr bwMode="auto">
          <a:xfrm>
            <a:off x="7086600" y="3048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3" name="Oval 127"/>
          <p:cNvSpPr>
            <a:spLocks noChangeArrowheads="1"/>
          </p:cNvSpPr>
          <p:nvPr/>
        </p:nvSpPr>
        <p:spPr bwMode="auto">
          <a:xfrm>
            <a:off x="1612900" y="19605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4" name="Oval 128"/>
          <p:cNvSpPr>
            <a:spLocks noChangeArrowheads="1"/>
          </p:cNvSpPr>
          <p:nvPr/>
        </p:nvSpPr>
        <p:spPr bwMode="auto">
          <a:xfrm>
            <a:off x="1503363" y="26257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6" name="Oval 130"/>
          <p:cNvSpPr>
            <a:spLocks noChangeArrowheads="1"/>
          </p:cNvSpPr>
          <p:nvPr/>
        </p:nvSpPr>
        <p:spPr bwMode="auto">
          <a:xfrm>
            <a:off x="1619250" y="3800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7" name="Oval 131"/>
          <p:cNvSpPr>
            <a:spLocks noChangeArrowheads="1"/>
          </p:cNvSpPr>
          <p:nvPr/>
        </p:nvSpPr>
        <p:spPr bwMode="auto">
          <a:xfrm>
            <a:off x="2605088" y="224948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8" name="Oval 132"/>
          <p:cNvSpPr>
            <a:spLocks noChangeArrowheads="1"/>
          </p:cNvSpPr>
          <p:nvPr/>
        </p:nvSpPr>
        <p:spPr bwMode="auto">
          <a:xfrm>
            <a:off x="2281238" y="38068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9" name="Oval 133"/>
          <p:cNvSpPr>
            <a:spLocks noChangeArrowheads="1"/>
          </p:cNvSpPr>
          <p:nvPr/>
        </p:nvSpPr>
        <p:spPr bwMode="auto">
          <a:xfrm>
            <a:off x="3279775" y="40068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0" name="Oval 134"/>
          <p:cNvSpPr>
            <a:spLocks noChangeArrowheads="1"/>
          </p:cNvSpPr>
          <p:nvPr/>
        </p:nvSpPr>
        <p:spPr bwMode="auto">
          <a:xfrm>
            <a:off x="3611563" y="24447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1" name="Oval 135"/>
          <p:cNvSpPr>
            <a:spLocks noChangeArrowheads="1"/>
          </p:cNvSpPr>
          <p:nvPr/>
        </p:nvSpPr>
        <p:spPr bwMode="auto">
          <a:xfrm>
            <a:off x="4264025" y="24542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2" name="Oval 136"/>
          <p:cNvSpPr>
            <a:spLocks noChangeArrowheads="1"/>
          </p:cNvSpPr>
          <p:nvPr/>
        </p:nvSpPr>
        <p:spPr bwMode="auto">
          <a:xfrm>
            <a:off x="5321300" y="265430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3" name="Oval 137"/>
          <p:cNvSpPr>
            <a:spLocks noChangeArrowheads="1"/>
          </p:cNvSpPr>
          <p:nvPr/>
        </p:nvSpPr>
        <p:spPr bwMode="auto">
          <a:xfrm>
            <a:off x="5973763" y="26511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4" name="Oval 138"/>
          <p:cNvSpPr>
            <a:spLocks noChangeArrowheads="1"/>
          </p:cNvSpPr>
          <p:nvPr/>
        </p:nvSpPr>
        <p:spPr bwMode="auto">
          <a:xfrm>
            <a:off x="7019925" y="300513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73025" y="4876800"/>
            <a:ext cx="9070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07" charset="0"/>
              <a:buChar char="•"/>
            </a:pPr>
            <a:r>
              <a:rPr lang="en-US" dirty="0"/>
              <a:t>Each wire is a network (net).</a:t>
            </a:r>
          </a:p>
          <a:p>
            <a:pPr>
              <a:buFont typeface="Arial" pitchFamily="-107" charset="0"/>
              <a:buChar char="•"/>
            </a:pPr>
            <a:r>
              <a:rPr lang="en-US" dirty="0"/>
              <a:t>Each net has a single source (the gate that drives it).</a:t>
            </a:r>
          </a:p>
          <a:p>
            <a:pPr>
              <a:buFont typeface="Arial" pitchFamily="-107" charset="0"/>
              <a:buChar char="•"/>
            </a:pPr>
            <a:r>
              <a:rPr lang="en-US" dirty="0"/>
              <a:t>In general, </a:t>
            </a:r>
            <a:r>
              <a:rPr lang="en-US" dirty="0">
                <a:solidFill>
                  <a:srgbClr val="008000"/>
                </a:solidFill>
              </a:rPr>
              <a:t>net may have multiple sinks </a:t>
            </a:r>
            <a:r>
              <a:rPr lang="en-US" dirty="0"/>
              <a:t>(gates that take as input)</a:t>
            </a:r>
          </a:p>
        </p:txBody>
      </p:sp>
      <p:cxnSp>
        <p:nvCxnSpPr>
          <p:cNvPr id="146" name="Straight Connector 145"/>
          <p:cNvCxnSpPr>
            <a:stCxn id="26651" idx="0"/>
          </p:cNvCxnSpPr>
          <p:nvPr/>
        </p:nvCxnSpPr>
        <p:spPr bwMode="auto">
          <a:xfrm rot="5400000" flipH="1">
            <a:off x="2420938" y="3598863"/>
            <a:ext cx="496888" cy="47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8CDB0-AE9C-614A-8C62-5AA832B3B959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43365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366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43476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7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8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9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0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367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43468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0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1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2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3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4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5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368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43459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0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1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2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369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43446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7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8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9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0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1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2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3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4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5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6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7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8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370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43426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7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8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9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0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1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2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3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4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5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6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7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8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9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0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1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2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3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4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5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371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43394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5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6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7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8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9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0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1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2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3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4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5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6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07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43421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22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23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24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25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408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43416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7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8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9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20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409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43414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5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410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43412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3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3411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372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43373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43374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43375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3376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43377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3378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43379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0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3381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3382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3383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3384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43385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43386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43387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43388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43389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43390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43391" name="Rectangle 116"/>
          <p:cNvSpPr>
            <a:spLocks noChangeArrowheads="1"/>
          </p:cNvSpPr>
          <p:nvPr/>
        </p:nvSpPr>
        <p:spPr bwMode="auto">
          <a:xfrm>
            <a:off x="3124200" y="1447800"/>
            <a:ext cx="4800600" cy="1066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2" name="Text Box 117"/>
          <p:cNvSpPr txBox="1">
            <a:spLocks noChangeArrowheads="1"/>
          </p:cNvSpPr>
          <p:nvPr/>
        </p:nvSpPr>
        <p:spPr bwMode="auto">
          <a:xfrm>
            <a:off x="7086600" y="10668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8+2+4+5=19</a:t>
            </a:r>
          </a:p>
        </p:txBody>
      </p:sp>
      <p:sp>
        <p:nvSpPr>
          <p:cNvPr id="143393" name="Line 118"/>
          <p:cNvSpPr>
            <a:spLocks noChangeShapeType="1"/>
          </p:cNvSpPr>
          <p:nvPr/>
        </p:nvSpPr>
        <p:spPr bwMode="auto">
          <a:xfrm flipH="1">
            <a:off x="4648200" y="2514600"/>
            <a:ext cx="2667000" cy="312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22455-1682-F144-8297-EA02F317FB5F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Work Example (area)</a:t>
            </a:r>
          </a:p>
        </p:txBody>
      </p:sp>
      <p:sp>
        <p:nvSpPr>
          <p:cNvPr id="145413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5414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45522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3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4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5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6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415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45514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5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6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7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8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9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0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1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416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45505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6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7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8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9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0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1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2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3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417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45492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3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4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5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6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7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8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9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0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1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2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3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04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418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45472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3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4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5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6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7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8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79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0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1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2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3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4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5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6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7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8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89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0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91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419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45440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1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2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3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4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5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6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7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8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9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50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51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52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5453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45467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8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9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70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71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454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45462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3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4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5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6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455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45460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1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456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45458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59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5457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420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45421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45422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45423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5424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45425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5426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45427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8" name="Text Box 105"/>
          <p:cNvSpPr txBox="1">
            <a:spLocks noChangeArrowheads="1"/>
          </p:cNvSpPr>
          <p:nvPr/>
        </p:nvSpPr>
        <p:spPr bwMode="auto">
          <a:xfrm>
            <a:off x="1752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5429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5430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5431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5432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45433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45434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45435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45436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45437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45438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45439" name="Text Box 117"/>
          <p:cNvSpPr txBox="1">
            <a:spLocks noChangeArrowheads="1"/>
          </p:cNvSpPr>
          <p:nvPr/>
        </p:nvSpPr>
        <p:spPr bwMode="auto">
          <a:xfrm>
            <a:off x="77724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25BBF-AE84-934F-9470-24381FE3410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Optimal Cover</a:t>
            </a:r>
          </a:p>
        </p:txBody>
      </p:sp>
      <p:sp>
        <p:nvSpPr>
          <p:cNvPr id="147461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7462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47580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81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82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83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84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463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47572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3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4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5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6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7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8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9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464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47563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4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5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6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7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8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9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0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71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465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47550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1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2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3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4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5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6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7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8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59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0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1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2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466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47530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1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2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3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4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5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6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7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8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39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0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1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2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3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4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5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6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7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8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49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467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47498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9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0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1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2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3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4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5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6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7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8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9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0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7511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47525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6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7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8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9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7512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47520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1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2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3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4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7513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47518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19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7514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47516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17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7515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468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47469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47470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47471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7472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47473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7474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47475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6" name="Text Box 105"/>
          <p:cNvSpPr txBox="1">
            <a:spLocks noChangeArrowheads="1"/>
          </p:cNvSpPr>
          <p:nvPr/>
        </p:nvSpPr>
        <p:spPr bwMode="auto">
          <a:xfrm>
            <a:off x="1828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7477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7478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7479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7480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47481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47482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47483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47484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47485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47486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47487" name="Text Box 116"/>
          <p:cNvSpPr txBox="1">
            <a:spLocks noChangeArrowheads="1"/>
          </p:cNvSpPr>
          <p:nvPr/>
        </p:nvSpPr>
        <p:spPr bwMode="auto">
          <a:xfrm>
            <a:off x="77724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17</a:t>
            </a:r>
          </a:p>
        </p:txBody>
      </p:sp>
      <p:sp>
        <p:nvSpPr>
          <p:cNvPr id="147488" name="Rectangle 117"/>
          <p:cNvSpPr>
            <a:spLocks noChangeArrowheads="1"/>
          </p:cNvSpPr>
          <p:nvPr/>
        </p:nvSpPr>
        <p:spPr bwMode="auto">
          <a:xfrm>
            <a:off x="5105400" y="1447800"/>
            <a:ext cx="3048000" cy="114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7489" name="Rectangle 118"/>
          <p:cNvSpPr>
            <a:spLocks noChangeArrowheads="1"/>
          </p:cNvSpPr>
          <p:nvPr/>
        </p:nvSpPr>
        <p:spPr bwMode="auto">
          <a:xfrm>
            <a:off x="762000" y="3581400"/>
            <a:ext cx="3048000" cy="114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7490" name="Line 120"/>
          <p:cNvSpPr>
            <a:spLocks noChangeShapeType="1"/>
          </p:cNvSpPr>
          <p:nvPr/>
        </p:nvSpPr>
        <p:spPr bwMode="auto">
          <a:xfrm>
            <a:off x="2057400" y="1219200"/>
            <a:ext cx="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91" name="Line 121"/>
          <p:cNvSpPr>
            <a:spLocks noChangeShapeType="1"/>
          </p:cNvSpPr>
          <p:nvPr/>
        </p:nvSpPr>
        <p:spPr bwMode="auto">
          <a:xfrm flipH="1">
            <a:off x="990600" y="27432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92" name="Line 122"/>
          <p:cNvSpPr>
            <a:spLocks noChangeShapeType="1"/>
          </p:cNvSpPr>
          <p:nvPr/>
        </p:nvSpPr>
        <p:spPr bwMode="auto">
          <a:xfrm flipV="1">
            <a:off x="990600" y="3200400"/>
            <a:ext cx="3733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93" name="Line 123"/>
          <p:cNvSpPr>
            <a:spLocks noChangeShapeType="1"/>
          </p:cNvSpPr>
          <p:nvPr/>
        </p:nvSpPr>
        <p:spPr bwMode="auto">
          <a:xfrm flipV="1">
            <a:off x="4724400" y="1295400"/>
            <a:ext cx="2286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94" name="Line 124"/>
          <p:cNvSpPr>
            <a:spLocks noChangeShapeType="1"/>
          </p:cNvSpPr>
          <p:nvPr/>
        </p:nvSpPr>
        <p:spPr bwMode="auto">
          <a:xfrm flipH="1" flipV="1">
            <a:off x="2057400" y="1219200"/>
            <a:ext cx="28956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95" name="Line 126"/>
          <p:cNvSpPr>
            <a:spLocks noChangeShapeType="1"/>
          </p:cNvSpPr>
          <p:nvPr/>
        </p:nvSpPr>
        <p:spPr bwMode="auto">
          <a:xfrm flipV="1">
            <a:off x="990600" y="27432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96" name="Rectangle 127"/>
          <p:cNvSpPr>
            <a:spLocks noChangeArrowheads="1"/>
          </p:cNvSpPr>
          <p:nvPr/>
        </p:nvSpPr>
        <p:spPr bwMode="auto">
          <a:xfrm>
            <a:off x="762000" y="1981200"/>
            <a:ext cx="11430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7497" name="Rectangle 128"/>
          <p:cNvSpPr>
            <a:spLocks noChangeArrowheads="1"/>
          </p:cNvSpPr>
          <p:nvPr/>
        </p:nvSpPr>
        <p:spPr bwMode="auto">
          <a:xfrm>
            <a:off x="838200" y="1219200"/>
            <a:ext cx="10668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C7FC0-5FDD-4140-8945-C90B09187950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Optimal Cover</a:t>
            </a:r>
          </a:p>
        </p:txBody>
      </p:sp>
      <p:sp>
        <p:nvSpPr>
          <p:cNvPr id="149509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9510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49629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30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31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32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33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511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49621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2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3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4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5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6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7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8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512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49612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3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4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5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6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7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8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9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20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513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49599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0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1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2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3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4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5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6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7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8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09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0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11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514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49579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0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1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2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3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4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5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6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7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8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89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0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1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2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3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4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5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6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7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98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515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49547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48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49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0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1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2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3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4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5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6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7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8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59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9560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49574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5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6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7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8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9561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49569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0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1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2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3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9562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49567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68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9563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49565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66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9564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516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49517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49518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49519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9520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49521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49522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49523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24" name="Text Box 105"/>
          <p:cNvSpPr txBox="1">
            <a:spLocks noChangeArrowheads="1"/>
          </p:cNvSpPr>
          <p:nvPr/>
        </p:nvSpPr>
        <p:spPr bwMode="auto">
          <a:xfrm>
            <a:off x="1828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9525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9526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49527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49528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49529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49530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49531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49532" name="Text Box 113"/>
          <p:cNvSpPr txBox="1">
            <a:spLocks noChangeArrowheads="1"/>
          </p:cNvSpPr>
          <p:nvPr/>
        </p:nvSpPr>
        <p:spPr bwMode="auto">
          <a:xfrm>
            <a:off x="4800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49533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49534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49535" name="Text Box 116"/>
          <p:cNvSpPr txBox="1">
            <a:spLocks noChangeArrowheads="1"/>
          </p:cNvSpPr>
          <p:nvPr/>
        </p:nvSpPr>
        <p:spPr bwMode="auto">
          <a:xfrm>
            <a:off x="77724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17</a:t>
            </a:r>
          </a:p>
        </p:txBody>
      </p:sp>
      <p:sp>
        <p:nvSpPr>
          <p:cNvPr id="149536" name="Rectangle 117"/>
          <p:cNvSpPr>
            <a:spLocks noChangeArrowheads="1"/>
          </p:cNvSpPr>
          <p:nvPr/>
        </p:nvSpPr>
        <p:spPr bwMode="auto">
          <a:xfrm>
            <a:off x="5105400" y="1447800"/>
            <a:ext cx="3048000" cy="114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9537" name="Rectangle 118"/>
          <p:cNvSpPr>
            <a:spLocks noChangeArrowheads="1"/>
          </p:cNvSpPr>
          <p:nvPr/>
        </p:nvSpPr>
        <p:spPr bwMode="auto">
          <a:xfrm>
            <a:off x="762000" y="3581400"/>
            <a:ext cx="3048000" cy="114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9538" name="Line 119"/>
          <p:cNvSpPr>
            <a:spLocks noChangeShapeType="1"/>
          </p:cNvSpPr>
          <p:nvPr/>
        </p:nvSpPr>
        <p:spPr bwMode="auto">
          <a:xfrm>
            <a:off x="2057400" y="1219200"/>
            <a:ext cx="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9" name="Line 120"/>
          <p:cNvSpPr>
            <a:spLocks noChangeShapeType="1"/>
          </p:cNvSpPr>
          <p:nvPr/>
        </p:nvSpPr>
        <p:spPr bwMode="auto">
          <a:xfrm flipH="1">
            <a:off x="990600" y="27432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40" name="Line 121"/>
          <p:cNvSpPr>
            <a:spLocks noChangeShapeType="1"/>
          </p:cNvSpPr>
          <p:nvPr/>
        </p:nvSpPr>
        <p:spPr bwMode="auto">
          <a:xfrm flipV="1">
            <a:off x="990600" y="3200400"/>
            <a:ext cx="3733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41" name="Line 122"/>
          <p:cNvSpPr>
            <a:spLocks noChangeShapeType="1"/>
          </p:cNvSpPr>
          <p:nvPr/>
        </p:nvSpPr>
        <p:spPr bwMode="auto">
          <a:xfrm flipV="1">
            <a:off x="4724400" y="1295400"/>
            <a:ext cx="2286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42" name="Line 123"/>
          <p:cNvSpPr>
            <a:spLocks noChangeShapeType="1"/>
          </p:cNvSpPr>
          <p:nvPr/>
        </p:nvSpPr>
        <p:spPr bwMode="auto">
          <a:xfrm flipH="1" flipV="1">
            <a:off x="2057400" y="1219200"/>
            <a:ext cx="28956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43" name="Line 124"/>
          <p:cNvSpPr>
            <a:spLocks noChangeShapeType="1"/>
          </p:cNvSpPr>
          <p:nvPr/>
        </p:nvSpPr>
        <p:spPr bwMode="auto">
          <a:xfrm flipV="1">
            <a:off x="990600" y="27432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44" name="Rectangle 125"/>
          <p:cNvSpPr>
            <a:spLocks noChangeArrowheads="1"/>
          </p:cNvSpPr>
          <p:nvPr/>
        </p:nvSpPr>
        <p:spPr bwMode="auto">
          <a:xfrm>
            <a:off x="762000" y="1981200"/>
            <a:ext cx="11430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9545" name="Rectangle 126"/>
          <p:cNvSpPr>
            <a:spLocks noChangeArrowheads="1"/>
          </p:cNvSpPr>
          <p:nvPr/>
        </p:nvSpPr>
        <p:spPr bwMode="auto">
          <a:xfrm>
            <a:off x="838200" y="1219200"/>
            <a:ext cx="10668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49546" name="Text Box 127"/>
          <p:cNvSpPr txBox="1">
            <a:spLocks noChangeArrowheads="1"/>
          </p:cNvSpPr>
          <p:nvPr/>
        </p:nvSpPr>
        <p:spPr bwMode="auto">
          <a:xfrm>
            <a:off x="5410200" y="388620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Much better than 31!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8503-A764-8A4B-809B-E378CA95CE34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Note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There are nodes we cover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that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will </a:t>
            </a:r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not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appear in final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9E994-5745-FB4A-A6A4-FAB4BDB26B0A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“Unused” Nodes</a:t>
            </a:r>
          </a:p>
        </p:txBody>
      </p:sp>
      <p:sp>
        <p:nvSpPr>
          <p:cNvPr id="153605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3606" name="Group 4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153724" name="Line 5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5" name="Line 6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6" name="Line 7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7" name="Line 8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8" name="Oval 9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607" name="Group 10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153716" name="Line 11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7" name="Line 12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8" name="Line 13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9" name="Arc 14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0" name="Arc 15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1" name="Line 16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2" name="Line 17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3" name="Oval 18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608" name="Group 19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153707" name="Line 20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8" name="Line 21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9" name="Line 22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0" name="Arc 23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1" name="Arc 24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2" name="Line 25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3" name="Line 26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4" name="Line 27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5" name="Oval 28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609" name="Group 29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153694" name="Line 30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5" name="Line 31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6" name="Line 32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7" name="Line 33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8" name="Line 34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9" name="Line 35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0" name="Line 36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1" name="Arc 37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2" name="Arc 38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3" name="Arc 39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4" name="Arc 40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5" name="Oval 41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6" name="Oval 42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610" name="Group 43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153674" name="Arc 44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5" name="Arc 45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6" name="Line 46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7" name="Line 47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8" name="Line 48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9" name="Arc 49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0" name="Arc 50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1" name="Arc 51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2" name="Arc 52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3" name="Arc 53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4" name="Arc 54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5" name="Arc 55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6" name="Arc 56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7" name="Arc 57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8" name="Arc 58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9" name="Oval 59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0" name="Line 60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1" name="Line 61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2" name="Line 62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3" name="Oval 63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611" name="Group 64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153642" name="Arc 65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3" name="Arc 66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4" name="Arc 67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5" name="Arc 68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6" name="Arc 69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7" name="Oval 70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8" name="Arc 71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9" name="Arc 72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0" name="Arc 73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1" name="Arc 74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2" name="Arc 75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3" name="Arc 76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4" name="Arc 77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3655" name="Group 78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153669" name="Line 79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0" name="Line 80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1" name="Line 81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2" name="Arc 82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3" name="Arc 83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3656" name="Group 84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153664" name="Line 85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5" name="Line 86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6" name="Arc 87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7" name="Arc 88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8" name="Line 89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3657" name="Group 90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153662" name="Line 91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3" name="Line 92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3658" name="Group 93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153660" name="Line 94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1" name="Line 95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3659" name="Oval 96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612" name="Text Box 97"/>
          <p:cNvSpPr txBox="1">
            <a:spLocks noChangeArrowheads="1"/>
          </p:cNvSpPr>
          <p:nvPr/>
        </p:nvSpPr>
        <p:spPr bwMode="auto">
          <a:xfrm>
            <a:off x="714375" y="50371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library</a:t>
            </a:r>
          </a:p>
        </p:txBody>
      </p:sp>
      <p:sp>
        <p:nvSpPr>
          <p:cNvPr id="153613" name="Text Box 98"/>
          <p:cNvSpPr txBox="1">
            <a:spLocks noChangeArrowheads="1"/>
          </p:cNvSpPr>
          <p:nvPr/>
        </p:nvSpPr>
        <p:spPr bwMode="auto">
          <a:xfrm>
            <a:off x="6270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2</a:t>
            </a:r>
          </a:p>
        </p:txBody>
      </p:sp>
      <p:sp>
        <p:nvSpPr>
          <p:cNvPr id="153614" name="Text Box 99"/>
          <p:cNvSpPr txBox="1">
            <a:spLocks noChangeArrowheads="1"/>
          </p:cNvSpPr>
          <p:nvPr/>
        </p:nvSpPr>
        <p:spPr bwMode="auto">
          <a:xfrm>
            <a:off x="183991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3</a:t>
            </a:r>
          </a:p>
        </p:txBody>
      </p:sp>
      <p:sp>
        <p:nvSpPr>
          <p:cNvPr id="153615" name="Text Box 100"/>
          <p:cNvSpPr txBox="1">
            <a:spLocks noChangeArrowheads="1"/>
          </p:cNvSpPr>
          <p:nvPr/>
        </p:nvSpPr>
        <p:spPr bwMode="auto">
          <a:xfrm>
            <a:off x="2903538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53616" name="Text Box 101"/>
          <p:cNvSpPr txBox="1">
            <a:spLocks noChangeArrowheads="1"/>
          </p:cNvSpPr>
          <p:nvPr/>
        </p:nvSpPr>
        <p:spPr bwMode="auto">
          <a:xfrm>
            <a:off x="4284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sp>
        <p:nvSpPr>
          <p:cNvPr id="153617" name="Text Box 102"/>
          <p:cNvSpPr txBox="1">
            <a:spLocks noChangeArrowheads="1"/>
          </p:cNvSpPr>
          <p:nvPr/>
        </p:nvSpPr>
        <p:spPr bwMode="auto">
          <a:xfrm>
            <a:off x="5616575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4</a:t>
            </a:r>
          </a:p>
        </p:txBody>
      </p:sp>
      <p:sp>
        <p:nvSpPr>
          <p:cNvPr id="153618" name="Text Box 103"/>
          <p:cNvSpPr txBox="1">
            <a:spLocks noChangeArrowheads="1"/>
          </p:cNvSpPr>
          <p:nvPr/>
        </p:nvSpPr>
        <p:spPr bwMode="auto">
          <a:xfrm>
            <a:off x="7205663" y="637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5</a:t>
            </a:r>
          </a:p>
        </p:txBody>
      </p:sp>
      <p:pic>
        <p:nvPicPr>
          <p:cNvPr id="153619" name="Picture 104" descr="day2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848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0" name="Text Box 105"/>
          <p:cNvSpPr txBox="1">
            <a:spLocks noChangeArrowheads="1"/>
          </p:cNvSpPr>
          <p:nvPr/>
        </p:nvSpPr>
        <p:spPr bwMode="auto">
          <a:xfrm>
            <a:off x="1828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53621" name="Text Box 106"/>
          <p:cNvSpPr txBox="1">
            <a:spLocks noChangeArrowheads="1"/>
          </p:cNvSpPr>
          <p:nvPr/>
        </p:nvSpPr>
        <p:spPr bwMode="auto">
          <a:xfrm>
            <a:off x="1600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53622" name="Text Box 107"/>
          <p:cNvSpPr txBox="1">
            <a:spLocks noChangeArrowheads="1"/>
          </p:cNvSpPr>
          <p:nvPr/>
        </p:nvSpPr>
        <p:spPr bwMode="auto">
          <a:xfrm>
            <a:off x="1524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2</a:t>
            </a:r>
          </a:p>
        </p:txBody>
      </p:sp>
      <p:sp>
        <p:nvSpPr>
          <p:cNvPr id="153623" name="Text Box 10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3</a:t>
            </a:r>
          </a:p>
        </p:txBody>
      </p:sp>
      <p:sp>
        <p:nvSpPr>
          <p:cNvPr id="153624" name="Text Box 109"/>
          <p:cNvSpPr txBox="1">
            <a:spLocks noChangeArrowheads="1"/>
          </p:cNvSpPr>
          <p:nvPr/>
        </p:nvSpPr>
        <p:spPr bwMode="auto">
          <a:xfrm>
            <a:off x="2895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8</a:t>
            </a:r>
          </a:p>
        </p:txBody>
      </p:sp>
      <p:sp>
        <p:nvSpPr>
          <p:cNvPr id="153625" name="Text Box 110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5</a:t>
            </a:r>
          </a:p>
        </p:txBody>
      </p:sp>
      <p:sp>
        <p:nvSpPr>
          <p:cNvPr id="153626" name="Text Box 111"/>
          <p:cNvSpPr txBox="1">
            <a:spLocks noChangeArrowheads="1"/>
          </p:cNvSpPr>
          <p:nvPr/>
        </p:nvSpPr>
        <p:spPr bwMode="auto">
          <a:xfrm>
            <a:off x="3886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4</a:t>
            </a:r>
          </a:p>
        </p:txBody>
      </p:sp>
      <p:sp>
        <p:nvSpPr>
          <p:cNvPr id="153627" name="Text Box 112"/>
          <p:cNvSpPr txBox="1">
            <a:spLocks noChangeArrowheads="1"/>
          </p:cNvSpPr>
          <p:nvPr/>
        </p:nvSpPr>
        <p:spPr bwMode="auto">
          <a:xfrm>
            <a:off x="38862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13</a:t>
            </a:r>
          </a:p>
        </p:txBody>
      </p:sp>
      <p:sp>
        <p:nvSpPr>
          <p:cNvPr id="153628" name="Text Box 113"/>
          <p:cNvSpPr txBox="1">
            <a:spLocks noChangeArrowheads="1"/>
          </p:cNvSpPr>
          <p:nvPr/>
        </p:nvSpPr>
        <p:spPr bwMode="auto">
          <a:xfrm>
            <a:off x="48768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9</a:t>
            </a:r>
          </a:p>
        </p:txBody>
      </p:sp>
      <p:sp>
        <p:nvSpPr>
          <p:cNvPr id="153629" name="Text Box 114"/>
          <p:cNvSpPr txBox="1">
            <a:spLocks noChangeArrowheads="1"/>
          </p:cNvSpPr>
          <p:nvPr/>
        </p:nvSpPr>
        <p:spPr bwMode="auto">
          <a:xfrm>
            <a:off x="5791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16</a:t>
            </a:r>
          </a:p>
        </p:txBody>
      </p:sp>
      <p:sp>
        <p:nvSpPr>
          <p:cNvPr id="153630" name="Text Box 115"/>
          <p:cNvSpPr txBox="1">
            <a:spLocks noChangeArrowheads="1"/>
          </p:cNvSpPr>
          <p:nvPr/>
        </p:nvSpPr>
        <p:spPr bwMode="auto">
          <a:xfrm>
            <a:off x="67056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18</a:t>
            </a:r>
          </a:p>
        </p:txBody>
      </p:sp>
      <p:sp>
        <p:nvSpPr>
          <p:cNvPr id="153631" name="Text Box 116"/>
          <p:cNvSpPr txBox="1">
            <a:spLocks noChangeArrowheads="1"/>
          </p:cNvSpPr>
          <p:nvPr/>
        </p:nvSpPr>
        <p:spPr bwMode="auto">
          <a:xfrm>
            <a:off x="77724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07" charset="0"/>
              </a:rPr>
              <a:t>17</a:t>
            </a:r>
          </a:p>
        </p:txBody>
      </p:sp>
      <p:sp>
        <p:nvSpPr>
          <p:cNvPr id="153632" name="Rectangle 117"/>
          <p:cNvSpPr>
            <a:spLocks noChangeArrowheads="1"/>
          </p:cNvSpPr>
          <p:nvPr/>
        </p:nvSpPr>
        <p:spPr bwMode="auto">
          <a:xfrm>
            <a:off x="5105400" y="1447800"/>
            <a:ext cx="3048000" cy="114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53633" name="Rectangle 118"/>
          <p:cNvSpPr>
            <a:spLocks noChangeArrowheads="1"/>
          </p:cNvSpPr>
          <p:nvPr/>
        </p:nvSpPr>
        <p:spPr bwMode="auto">
          <a:xfrm>
            <a:off x="762000" y="3581400"/>
            <a:ext cx="3048000" cy="114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53634" name="Line 119"/>
          <p:cNvSpPr>
            <a:spLocks noChangeShapeType="1"/>
          </p:cNvSpPr>
          <p:nvPr/>
        </p:nvSpPr>
        <p:spPr bwMode="auto">
          <a:xfrm>
            <a:off x="2057400" y="1219200"/>
            <a:ext cx="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5" name="Line 120"/>
          <p:cNvSpPr>
            <a:spLocks noChangeShapeType="1"/>
          </p:cNvSpPr>
          <p:nvPr/>
        </p:nvSpPr>
        <p:spPr bwMode="auto">
          <a:xfrm flipH="1">
            <a:off x="990600" y="27432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6" name="Line 121"/>
          <p:cNvSpPr>
            <a:spLocks noChangeShapeType="1"/>
          </p:cNvSpPr>
          <p:nvPr/>
        </p:nvSpPr>
        <p:spPr bwMode="auto">
          <a:xfrm flipV="1">
            <a:off x="990600" y="3200400"/>
            <a:ext cx="3733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7" name="Line 122"/>
          <p:cNvSpPr>
            <a:spLocks noChangeShapeType="1"/>
          </p:cNvSpPr>
          <p:nvPr/>
        </p:nvSpPr>
        <p:spPr bwMode="auto">
          <a:xfrm flipV="1">
            <a:off x="4724400" y="1295400"/>
            <a:ext cx="2286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8" name="Line 123"/>
          <p:cNvSpPr>
            <a:spLocks noChangeShapeType="1"/>
          </p:cNvSpPr>
          <p:nvPr/>
        </p:nvSpPr>
        <p:spPr bwMode="auto">
          <a:xfrm flipH="1" flipV="1">
            <a:off x="2057400" y="1219200"/>
            <a:ext cx="28956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9" name="Line 124"/>
          <p:cNvSpPr>
            <a:spLocks noChangeShapeType="1"/>
          </p:cNvSpPr>
          <p:nvPr/>
        </p:nvSpPr>
        <p:spPr bwMode="auto">
          <a:xfrm flipV="1">
            <a:off x="990600" y="27432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0" name="Rectangle 125"/>
          <p:cNvSpPr>
            <a:spLocks noChangeArrowheads="1"/>
          </p:cNvSpPr>
          <p:nvPr/>
        </p:nvSpPr>
        <p:spPr bwMode="auto">
          <a:xfrm>
            <a:off x="762000" y="1981200"/>
            <a:ext cx="1143000" cy="76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  <p:sp>
        <p:nvSpPr>
          <p:cNvPr id="153641" name="Rectangle 126"/>
          <p:cNvSpPr>
            <a:spLocks noChangeArrowheads="1"/>
          </p:cNvSpPr>
          <p:nvPr/>
        </p:nvSpPr>
        <p:spPr bwMode="auto">
          <a:xfrm>
            <a:off x="838200" y="1219200"/>
            <a:ext cx="10668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170AB-80CE-1640-BAC7-F75D225D9110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Dynamic Programming Solution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Solution described is general instance of dynamic programming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Require:</a:t>
            </a:r>
          </a:p>
          <a:p>
            <a:pPr lvl="1"/>
            <a:r>
              <a:rPr lang="en-US" sz="2400"/>
              <a:t>optimal solution to subproblems is optimal solution to whole problem</a:t>
            </a:r>
          </a:p>
          <a:p>
            <a:pPr lvl="1"/>
            <a:r>
              <a:rPr lang="en-US" sz="2400"/>
              <a:t>(all optimal solutions equally good)</a:t>
            </a:r>
          </a:p>
          <a:p>
            <a:pPr lvl="1"/>
            <a:r>
              <a:rPr lang="en-US" sz="2400"/>
              <a:t>divide-and-conquer gets same (finite/small) number of subproblems</a:t>
            </a:r>
          </a:p>
          <a:p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Same technique used for instruction selection in code generation for processors</a:t>
            </a: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59567-EB9F-824A-9B88-7A4E4375426C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Delay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Similar</a:t>
            </a:r>
          </a:p>
          <a:p>
            <a:pPr lvl="1"/>
            <a:r>
              <a:rPr lang="en-US"/>
              <a:t>Delay(node) = Delay(gate)+Max(Delay(input))</a:t>
            </a:r>
          </a:p>
        </p:txBody>
      </p:sp>
      <p:grpSp>
        <p:nvGrpSpPr>
          <p:cNvPr id="157702" name="Group 4"/>
          <p:cNvGrpSpPr>
            <a:grpSpLocks/>
          </p:cNvGrpSpPr>
          <p:nvPr/>
        </p:nvGrpSpPr>
        <p:grpSpPr bwMode="auto">
          <a:xfrm>
            <a:off x="2209800" y="3352800"/>
            <a:ext cx="6254750" cy="2940050"/>
            <a:chOff x="668" y="1124"/>
            <a:chExt cx="3940" cy="1852"/>
          </a:xfrm>
        </p:grpSpPr>
        <p:sp>
          <p:nvSpPr>
            <p:cNvPr id="157703" name="Arc 5"/>
            <p:cNvSpPr>
              <a:spLocks/>
            </p:cNvSpPr>
            <p:nvPr/>
          </p:nvSpPr>
          <p:spPr bwMode="auto">
            <a:xfrm>
              <a:off x="4377" y="167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04" name="Arc 6"/>
            <p:cNvSpPr>
              <a:spLocks/>
            </p:cNvSpPr>
            <p:nvPr/>
          </p:nvSpPr>
          <p:spPr bwMode="auto">
            <a:xfrm>
              <a:off x="4377" y="1760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05" name="Oval 7"/>
            <p:cNvSpPr>
              <a:spLocks noChangeArrowheads="1"/>
            </p:cNvSpPr>
            <p:nvPr/>
          </p:nvSpPr>
          <p:spPr bwMode="auto">
            <a:xfrm>
              <a:off x="4481" y="1755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06" name="Arc 8"/>
            <p:cNvSpPr>
              <a:spLocks/>
            </p:cNvSpPr>
            <p:nvPr/>
          </p:nvSpPr>
          <p:spPr bwMode="auto">
            <a:xfrm>
              <a:off x="3295" y="146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07" name="Arc 9"/>
            <p:cNvSpPr>
              <a:spLocks/>
            </p:cNvSpPr>
            <p:nvPr/>
          </p:nvSpPr>
          <p:spPr bwMode="auto">
            <a:xfrm>
              <a:off x="3295" y="154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08" name="Oval 10"/>
            <p:cNvSpPr>
              <a:spLocks noChangeArrowheads="1"/>
            </p:cNvSpPr>
            <p:nvPr/>
          </p:nvSpPr>
          <p:spPr bwMode="auto">
            <a:xfrm>
              <a:off x="3399" y="1545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09" name="Arc 11"/>
            <p:cNvSpPr>
              <a:spLocks/>
            </p:cNvSpPr>
            <p:nvPr/>
          </p:nvSpPr>
          <p:spPr bwMode="auto">
            <a:xfrm>
              <a:off x="2215" y="1335"/>
              <a:ext cx="88" cy="98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0 h 21600"/>
                <a:gd name="T4" fmla="*/ 0 w 218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  <a:lnTo>
                    <a:pt x="246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0" name="Arc 12"/>
            <p:cNvSpPr>
              <a:spLocks/>
            </p:cNvSpPr>
            <p:nvPr/>
          </p:nvSpPr>
          <p:spPr bwMode="auto">
            <a:xfrm>
              <a:off x="2214" y="1423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1" name="Oval 13"/>
            <p:cNvSpPr>
              <a:spLocks noChangeArrowheads="1"/>
            </p:cNvSpPr>
            <p:nvPr/>
          </p:nvSpPr>
          <p:spPr bwMode="auto">
            <a:xfrm>
              <a:off x="2318" y="1419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2" name="Arc 14"/>
            <p:cNvSpPr>
              <a:spLocks/>
            </p:cNvSpPr>
            <p:nvPr/>
          </p:nvSpPr>
          <p:spPr bwMode="auto">
            <a:xfrm>
              <a:off x="1590" y="120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3" name="Arc 15"/>
            <p:cNvSpPr>
              <a:spLocks/>
            </p:cNvSpPr>
            <p:nvPr/>
          </p:nvSpPr>
          <p:spPr bwMode="auto">
            <a:xfrm>
              <a:off x="1590" y="129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4" name="Arc 16"/>
            <p:cNvSpPr>
              <a:spLocks/>
            </p:cNvSpPr>
            <p:nvPr/>
          </p:nvSpPr>
          <p:spPr bwMode="auto">
            <a:xfrm>
              <a:off x="966" y="1128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5" name="Oval 17"/>
            <p:cNvSpPr>
              <a:spLocks noChangeArrowheads="1"/>
            </p:cNvSpPr>
            <p:nvPr/>
          </p:nvSpPr>
          <p:spPr bwMode="auto">
            <a:xfrm>
              <a:off x="1070" y="1124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6" name="Arc 18"/>
            <p:cNvSpPr>
              <a:spLocks/>
            </p:cNvSpPr>
            <p:nvPr/>
          </p:nvSpPr>
          <p:spPr bwMode="auto">
            <a:xfrm>
              <a:off x="966" y="217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7" name="Arc 19"/>
            <p:cNvSpPr>
              <a:spLocks/>
            </p:cNvSpPr>
            <p:nvPr/>
          </p:nvSpPr>
          <p:spPr bwMode="auto">
            <a:xfrm>
              <a:off x="966" y="2265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8" name="Oval 20"/>
            <p:cNvSpPr>
              <a:spLocks noChangeArrowheads="1"/>
            </p:cNvSpPr>
            <p:nvPr/>
          </p:nvSpPr>
          <p:spPr bwMode="auto">
            <a:xfrm>
              <a:off x="1070" y="2261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19" name="Arc 21"/>
            <p:cNvSpPr>
              <a:spLocks/>
            </p:cNvSpPr>
            <p:nvPr/>
          </p:nvSpPr>
          <p:spPr bwMode="auto">
            <a:xfrm>
              <a:off x="2006" y="2304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0" name="Arc 22"/>
            <p:cNvSpPr>
              <a:spLocks/>
            </p:cNvSpPr>
            <p:nvPr/>
          </p:nvSpPr>
          <p:spPr bwMode="auto">
            <a:xfrm>
              <a:off x="2006" y="2391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1" name="Oval 23"/>
            <p:cNvSpPr>
              <a:spLocks noChangeArrowheads="1"/>
            </p:cNvSpPr>
            <p:nvPr/>
          </p:nvSpPr>
          <p:spPr bwMode="auto">
            <a:xfrm>
              <a:off x="2110" y="2387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2" name="Line 24"/>
            <p:cNvSpPr>
              <a:spLocks noChangeShapeType="1"/>
            </p:cNvSpPr>
            <p:nvPr/>
          </p:nvSpPr>
          <p:spPr bwMode="auto">
            <a:xfrm>
              <a:off x="1891" y="1441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3" name="Line 25"/>
            <p:cNvSpPr>
              <a:spLocks noChangeShapeType="1"/>
            </p:cNvSpPr>
            <p:nvPr/>
          </p:nvSpPr>
          <p:spPr bwMode="auto">
            <a:xfrm>
              <a:off x="2972" y="157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4" name="Line 26"/>
            <p:cNvSpPr>
              <a:spLocks noChangeShapeType="1"/>
            </p:cNvSpPr>
            <p:nvPr/>
          </p:nvSpPr>
          <p:spPr bwMode="auto">
            <a:xfrm>
              <a:off x="1683" y="242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5" name="Line 27"/>
            <p:cNvSpPr>
              <a:spLocks noChangeShapeType="1"/>
            </p:cNvSpPr>
            <p:nvPr/>
          </p:nvSpPr>
          <p:spPr bwMode="auto">
            <a:xfrm>
              <a:off x="4054" y="1962"/>
              <a:ext cx="0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6" name="Line 28"/>
            <p:cNvSpPr>
              <a:spLocks noChangeShapeType="1"/>
            </p:cNvSpPr>
            <p:nvPr/>
          </p:nvSpPr>
          <p:spPr bwMode="auto">
            <a:xfrm>
              <a:off x="722" y="2976"/>
              <a:ext cx="3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7" name="Line 29"/>
            <p:cNvSpPr>
              <a:spLocks noChangeShapeType="1"/>
            </p:cNvSpPr>
            <p:nvPr/>
          </p:nvSpPr>
          <p:spPr bwMode="auto">
            <a:xfrm>
              <a:off x="2972" y="1743"/>
              <a:ext cx="0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8" name="Line 30"/>
            <p:cNvSpPr>
              <a:spLocks noChangeShapeType="1"/>
            </p:cNvSpPr>
            <p:nvPr/>
          </p:nvSpPr>
          <p:spPr bwMode="auto">
            <a:xfrm>
              <a:off x="2178" y="2555"/>
              <a:ext cx="7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29" name="Line 31"/>
            <p:cNvSpPr>
              <a:spLocks noChangeShapeType="1"/>
            </p:cNvSpPr>
            <p:nvPr/>
          </p:nvSpPr>
          <p:spPr bwMode="auto">
            <a:xfrm>
              <a:off x="3468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0" name="Line 32"/>
            <p:cNvSpPr>
              <a:spLocks noChangeShapeType="1"/>
            </p:cNvSpPr>
            <p:nvPr/>
          </p:nvSpPr>
          <p:spPr bwMode="auto">
            <a:xfrm>
              <a:off x="1891" y="1609"/>
              <a:ext cx="0" cy="5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1" name="Line 33"/>
            <p:cNvSpPr>
              <a:spLocks noChangeShapeType="1"/>
            </p:cNvSpPr>
            <p:nvPr/>
          </p:nvSpPr>
          <p:spPr bwMode="auto">
            <a:xfrm>
              <a:off x="1055" y="2118"/>
              <a:ext cx="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2" name="Line 34"/>
            <p:cNvSpPr>
              <a:spLocks noChangeShapeType="1"/>
            </p:cNvSpPr>
            <p:nvPr/>
          </p:nvSpPr>
          <p:spPr bwMode="auto">
            <a:xfrm>
              <a:off x="2386" y="1571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3" name="Line 35"/>
            <p:cNvSpPr>
              <a:spLocks noChangeShapeType="1"/>
            </p:cNvSpPr>
            <p:nvPr/>
          </p:nvSpPr>
          <p:spPr bwMode="auto">
            <a:xfrm>
              <a:off x="1970" y="147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4" name="Line 36"/>
            <p:cNvSpPr>
              <a:spLocks noChangeShapeType="1"/>
            </p:cNvSpPr>
            <p:nvPr/>
          </p:nvSpPr>
          <p:spPr bwMode="auto">
            <a:xfrm>
              <a:off x="1970" y="1672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5" name="Line 37"/>
            <p:cNvSpPr>
              <a:spLocks noChangeShapeType="1"/>
            </p:cNvSpPr>
            <p:nvPr/>
          </p:nvSpPr>
          <p:spPr bwMode="auto">
            <a:xfrm>
              <a:off x="1974" y="1466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6" name="Arc 38"/>
            <p:cNvSpPr>
              <a:spLocks/>
            </p:cNvSpPr>
            <p:nvPr/>
          </p:nvSpPr>
          <p:spPr bwMode="auto">
            <a:xfrm>
              <a:off x="2174" y="1467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7" name="Arc 39"/>
            <p:cNvSpPr>
              <a:spLocks/>
            </p:cNvSpPr>
            <p:nvPr/>
          </p:nvSpPr>
          <p:spPr bwMode="auto">
            <a:xfrm>
              <a:off x="2174" y="1563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8" name="Line 40"/>
            <p:cNvSpPr>
              <a:spLocks noChangeShapeType="1"/>
            </p:cNvSpPr>
            <p:nvPr/>
          </p:nvSpPr>
          <p:spPr bwMode="auto">
            <a:xfrm>
              <a:off x="1887" y="161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39" name="Line 41"/>
            <p:cNvSpPr>
              <a:spLocks noChangeShapeType="1"/>
            </p:cNvSpPr>
            <p:nvPr/>
          </p:nvSpPr>
          <p:spPr bwMode="auto">
            <a:xfrm>
              <a:off x="2303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0" name="Line 42"/>
            <p:cNvSpPr>
              <a:spLocks noChangeShapeType="1"/>
            </p:cNvSpPr>
            <p:nvPr/>
          </p:nvSpPr>
          <p:spPr bwMode="auto">
            <a:xfrm>
              <a:off x="1887" y="15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1" name="Line 43"/>
            <p:cNvSpPr>
              <a:spLocks noChangeShapeType="1"/>
            </p:cNvSpPr>
            <p:nvPr/>
          </p:nvSpPr>
          <p:spPr bwMode="auto">
            <a:xfrm>
              <a:off x="1762" y="1445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2" name="Line 44"/>
            <p:cNvSpPr>
              <a:spLocks noChangeShapeType="1"/>
            </p:cNvSpPr>
            <p:nvPr/>
          </p:nvSpPr>
          <p:spPr bwMode="auto">
            <a:xfrm>
              <a:off x="1271" y="1260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3" name="Line 45"/>
            <p:cNvSpPr>
              <a:spLocks noChangeShapeType="1"/>
            </p:cNvSpPr>
            <p:nvPr/>
          </p:nvSpPr>
          <p:spPr bwMode="auto">
            <a:xfrm>
              <a:off x="1130" y="1264"/>
              <a:ext cx="1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4" name="Line 46"/>
            <p:cNvSpPr>
              <a:spLocks noChangeShapeType="1"/>
            </p:cNvSpPr>
            <p:nvPr/>
          </p:nvSpPr>
          <p:spPr bwMode="auto">
            <a:xfrm>
              <a:off x="1138" y="242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5" name="Line 47"/>
            <p:cNvSpPr>
              <a:spLocks noChangeShapeType="1"/>
            </p:cNvSpPr>
            <p:nvPr/>
          </p:nvSpPr>
          <p:spPr bwMode="auto">
            <a:xfrm>
              <a:off x="722" y="2597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6" name="Line 48"/>
            <p:cNvSpPr>
              <a:spLocks noChangeShapeType="1"/>
            </p:cNvSpPr>
            <p:nvPr/>
          </p:nvSpPr>
          <p:spPr bwMode="auto">
            <a:xfrm>
              <a:off x="4133" y="182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7" name="Line 49"/>
            <p:cNvSpPr>
              <a:spLocks noChangeShapeType="1"/>
            </p:cNvSpPr>
            <p:nvPr/>
          </p:nvSpPr>
          <p:spPr bwMode="auto">
            <a:xfrm>
              <a:off x="4133" y="202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8" name="Line 50"/>
            <p:cNvSpPr>
              <a:spLocks noChangeShapeType="1"/>
            </p:cNvSpPr>
            <p:nvPr/>
          </p:nvSpPr>
          <p:spPr bwMode="auto">
            <a:xfrm>
              <a:off x="4137" y="181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49" name="Arc 51"/>
            <p:cNvSpPr>
              <a:spLocks/>
            </p:cNvSpPr>
            <p:nvPr/>
          </p:nvSpPr>
          <p:spPr bwMode="auto">
            <a:xfrm>
              <a:off x="4337" y="182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0" name="Arc 52"/>
            <p:cNvSpPr>
              <a:spLocks/>
            </p:cNvSpPr>
            <p:nvPr/>
          </p:nvSpPr>
          <p:spPr bwMode="auto">
            <a:xfrm>
              <a:off x="4337" y="1915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1" name="Line 53"/>
            <p:cNvSpPr>
              <a:spLocks noChangeShapeType="1"/>
            </p:cNvSpPr>
            <p:nvPr/>
          </p:nvSpPr>
          <p:spPr bwMode="auto">
            <a:xfrm>
              <a:off x="4050" y="196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2" name="Line 54"/>
            <p:cNvSpPr>
              <a:spLocks noChangeShapeType="1"/>
            </p:cNvSpPr>
            <p:nvPr/>
          </p:nvSpPr>
          <p:spPr bwMode="auto">
            <a:xfrm>
              <a:off x="4050" y="188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3" name="Line 55"/>
            <p:cNvSpPr>
              <a:spLocks noChangeShapeType="1"/>
            </p:cNvSpPr>
            <p:nvPr/>
          </p:nvSpPr>
          <p:spPr bwMode="auto">
            <a:xfrm>
              <a:off x="3634" y="162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4" name="Line 56"/>
            <p:cNvSpPr>
              <a:spLocks noChangeShapeType="1"/>
            </p:cNvSpPr>
            <p:nvPr/>
          </p:nvSpPr>
          <p:spPr bwMode="auto">
            <a:xfrm flipV="1">
              <a:off x="3634" y="1705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5" name="Line 57"/>
            <p:cNvSpPr>
              <a:spLocks noChangeShapeType="1"/>
            </p:cNvSpPr>
            <p:nvPr/>
          </p:nvSpPr>
          <p:spPr bwMode="auto">
            <a:xfrm>
              <a:off x="3638" y="1621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6" name="Line 58"/>
            <p:cNvSpPr>
              <a:spLocks noChangeShapeType="1"/>
            </p:cNvSpPr>
            <p:nvPr/>
          </p:nvSpPr>
          <p:spPr bwMode="auto">
            <a:xfrm>
              <a:off x="3551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7" name="Line 59"/>
            <p:cNvSpPr>
              <a:spLocks noChangeShapeType="1"/>
            </p:cNvSpPr>
            <p:nvPr/>
          </p:nvSpPr>
          <p:spPr bwMode="auto">
            <a:xfrm>
              <a:off x="3800" y="171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8" name="Line 60"/>
            <p:cNvSpPr>
              <a:spLocks noChangeShapeType="1"/>
            </p:cNvSpPr>
            <p:nvPr/>
          </p:nvSpPr>
          <p:spPr bwMode="auto">
            <a:xfrm>
              <a:off x="4054" y="1709"/>
              <a:ext cx="0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59" name="Line 61"/>
            <p:cNvSpPr>
              <a:spLocks noChangeShapeType="1"/>
            </p:cNvSpPr>
            <p:nvPr/>
          </p:nvSpPr>
          <p:spPr bwMode="auto">
            <a:xfrm>
              <a:off x="3884" y="1713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0" name="Line 62"/>
            <p:cNvSpPr>
              <a:spLocks noChangeShapeType="1"/>
            </p:cNvSpPr>
            <p:nvPr/>
          </p:nvSpPr>
          <p:spPr bwMode="auto">
            <a:xfrm>
              <a:off x="3052" y="160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1" name="Line 63"/>
            <p:cNvSpPr>
              <a:spLocks noChangeShapeType="1"/>
            </p:cNvSpPr>
            <p:nvPr/>
          </p:nvSpPr>
          <p:spPr bwMode="auto">
            <a:xfrm>
              <a:off x="3052" y="180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2" name="Line 64"/>
            <p:cNvSpPr>
              <a:spLocks noChangeShapeType="1"/>
            </p:cNvSpPr>
            <p:nvPr/>
          </p:nvSpPr>
          <p:spPr bwMode="auto">
            <a:xfrm>
              <a:off x="3056" y="160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3" name="Arc 65"/>
            <p:cNvSpPr>
              <a:spLocks/>
            </p:cNvSpPr>
            <p:nvPr/>
          </p:nvSpPr>
          <p:spPr bwMode="auto">
            <a:xfrm>
              <a:off x="3256" y="1601"/>
              <a:ext cx="96" cy="106"/>
            </a:xfrm>
            <a:custGeom>
              <a:avLst/>
              <a:gdLst>
                <a:gd name="T0" fmla="*/ 0 w 21824"/>
                <a:gd name="T1" fmla="*/ 0 h 21600"/>
                <a:gd name="T2" fmla="*/ 0 w 21824"/>
                <a:gd name="T3" fmla="*/ 1 h 21600"/>
                <a:gd name="T4" fmla="*/ 0 w 21824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4"/>
                <a:gd name="T10" fmla="*/ 0 h 21600"/>
                <a:gd name="T11" fmla="*/ 21824 w 21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4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</a:path>
                <a:path w="21824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4" name="Arc 66"/>
            <p:cNvSpPr>
              <a:spLocks/>
            </p:cNvSpPr>
            <p:nvPr/>
          </p:nvSpPr>
          <p:spPr bwMode="auto">
            <a:xfrm>
              <a:off x="3255" y="1697"/>
              <a:ext cx="97" cy="107"/>
            </a:xfrm>
            <a:custGeom>
              <a:avLst/>
              <a:gdLst>
                <a:gd name="T0" fmla="*/ 0 w 21827"/>
                <a:gd name="T1" fmla="*/ 0 h 21806"/>
                <a:gd name="T2" fmla="*/ 0 w 21827"/>
                <a:gd name="T3" fmla="*/ 1 h 21806"/>
                <a:gd name="T4" fmla="*/ 0 w 21827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27"/>
                <a:gd name="T10" fmla="*/ 0 h 21806"/>
                <a:gd name="T11" fmla="*/ 21827 w 21827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7" h="21806" fill="none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</a:path>
                <a:path w="21827" h="21806" stroke="0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  <a:lnTo>
                    <a:pt x="227" y="20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5" name="Line 67"/>
            <p:cNvSpPr>
              <a:spLocks noChangeShapeType="1"/>
            </p:cNvSpPr>
            <p:nvPr/>
          </p:nvSpPr>
          <p:spPr bwMode="auto">
            <a:xfrm>
              <a:off x="2968" y="1747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6" name="Line 68"/>
            <p:cNvSpPr>
              <a:spLocks noChangeShapeType="1"/>
            </p:cNvSpPr>
            <p:nvPr/>
          </p:nvSpPr>
          <p:spPr bwMode="auto">
            <a:xfrm>
              <a:off x="3384" y="1705"/>
              <a:ext cx="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7" name="Line 69"/>
            <p:cNvSpPr>
              <a:spLocks noChangeShapeType="1"/>
            </p:cNvSpPr>
            <p:nvPr/>
          </p:nvSpPr>
          <p:spPr bwMode="auto">
            <a:xfrm>
              <a:off x="2968" y="16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8" name="Line 70"/>
            <p:cNvSpPr>
              <a:spLocks noChangeShapeType="1"/>
            </p:cNvSpPr>
            <p:nvPr/>
          </p:nvSpPr>
          <p:spPr bwMode="auto">
            <a:xfrm>
              <a:off x="2552" y="1483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69" name="Line 71"/>
            <p:cNvSpPr>
              <a:spLocks noChangeShapeType="1"/>
            </p:cNvSpPr>
            <p:nvPr/>
          </p:nvSpPr>
          <p:spPr bwMode="auto">
            <a:xfrm flipV="1">
              <a:off x="2552" y="156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0" name="Line 72"/>
            <p:cNvSpPr>
              <a:spLocks noChangeShapeType="1"/>
            </p:cNvSpPr>
            <p:nvPr/>
          </p:nvSpPr>
          <p:spPr bwMode="auto">
            <a:xfrm>
              <a:off x="2556" y="1483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1" name="Line 73"/>
            <p:cNvSpPr>
              <a:spLocks noChangeShapeType="1"/>
            </p:cNvSpPr>
            <p:nvPr/>
          </p:nvSpPr>
          <p:spPr bwMode="auto">
            <a:xfrm>
              <a:off x="2469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2" name="Line 74"/>
            <p:cNvSpPr>
              <a:spLocks noChangeShapeType="1"/>
            </p:cNvSpPr>
            <p:nvPr/>
          </p:nvSpPr>
          <p:spPr bwMode="auto">
            <a:xfrm>
              <a:off x="2719" y="157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3" name="Line 75"/>
            <p:cNvSpPr>
              <a:spLocks noChangeShapeType="1"/>
            </p:cNvSpPr>
            <p:nvPr/>
          </p:nvSpPr>
          <p:spPr bwMode="auto">
            <a:xfrm>
              <a:off x="2802" y="1579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4" name="Line 76"/>
            <p:cNvSpPr>
              <a:spLocks noChangeShapeType="1"/>
            </p:cNvSpPr>
            <p:nvPr/>
          </p:nvSpPr>
          <p:spPr bwMode="auto">
            <a:xfrm>
              <a:off x="1346" y="134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5" name="Line 77"/>
            <p:cNvSpPr>
              <a:spLocks noChangeShapeType="1"/>
            </p:cNvSpPr>
            <p:nvPr/>
          </p:nvSpPr>
          <p:spPr bwMode="auto">
            <a:xfrm>
              <a:off x="1346" y="154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6" name="Line 78"/>
            <p:cNvSpPr>
              <a:spLocks noChangeShapeType="1"/>
            </p:cNvSpPr>
            <p:nvPr/>
          </p:nvSpPr>
          <p:spPr bwMode="auto">
            <a:xfrm>
              <a:off x="1350" y="134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7" name="Arc 79"/>
            <p:cNvSpPr>
              <a:spLocks/>
            </p:cNvSpPr>
            <p:nvPr/>
          </p:nvSpPr>
          <p:spPr bwMode="auto">
            <a:xfrm>
              <a:off x="1550" y="134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8" name="Arc 80"/>
            <p:cNvSpPr>
              <a:spLocks/>
            </p:cNvSpPr>
            <p:nvPr/>
          </p:nvSpPr>
          <p:spPr bwMode="auto">
            <a:xfrm>
              <a:off x="1550" y="143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79" name="Line 81"/>
            <p:cNvSpPr>
              <a:spLocks noChangeShapeType="1"/>
            </p:cNvSpPr>
            <p:nvPr/>
          </p:nvSpPr>
          <p:spPr bwMode="auto">
            <a:xfrm>
              <a:off x="1680" y="1440"/>
              <a:ext cx="8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0" name="Line 82"/>
            <p:cNvSpPr>
              <a:spLocks noChangeShapeType="1"/>
            </p:cNvSpPr>
            <p:nvPr/>
          </p:nvSpPr>
          <p:spPr bwMode="auto">
            <a:xfrm>
              <a:off x="1267" y="139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1" name="Line 83"/>
            <p:cNvSpPr>
              <a:spLocks noChangeShapeType="1"/>
            </p:cNvSpPr>
            <p:nvPr/>
          </p:nvSpPr>
          <p:spPr bwMode="auto">
            <a:xfrm>
              <a:off x="1267" y="147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2" name="Line 84"/>
            <p:cNvSpPr>
              <a:spLocks noChangeShapeType="1"/>
            </p:cNvSpPr>
            <p:nvPr/>
          </p:nvSpPr>
          <p:spPr bwMode="auto">
            <a:xfrm>
              <a:off x="1271" y="1471"/>
              <a:ext cx="0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3" name="Line 85"/>
            <p:cNvSpPr>
              <a:spLocks noChangeShapeType="1"/>
            </p:cNvSpPr>
            <p:nvPr/>
          </p:nvSpPr>
          <p:spPr bwMode="auto">
            <a:xfrm>
              <a:off x="1059" y="168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4" name="Line 86"/>
            <p:cNvSpPr>
              <a:spLocks noChangeShapeType="1"/>
            </p:cNvSpPr>
            <p:nvPr/>
          </p:nvSpPr>
          <p:spPr bwMode="auto">
            <a:xfrm>
              <a:off x="1770" y="245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5" name="Line 87"/>
            <p:cNvSpPr>
              <a:spLocks noChangeShapeType="1"/>
            </p:cNvSpPr>
            <p:nvPr/>
          </p:nvSpPr>
          <p:spPr bwMode="auto">
            <a:xfrm>
              <a:off x="1770" y="265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6" name="Line 88"/>
            <p:cNvSpPr>
              <a:spLocks noChangeShapeType="1"/>
            </p:cNvSpPr>
            <p:nvPr/>
          </p:nvSpPr>
          <p:spPr bwMode="auto">
            <a:xfrm>
              <a:off x="1774" y="245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7" name="Arc 89"/>
            <p:cNvSpPr>
              <a:spLocks/>
            </p:cNvSpPr>
            <p:nvPr/>
          </p:nvSpPr>
          <p:spPr bwMode="auto">
            <a:xfrm>
              <a:off x="1974" y="245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8" name="Arc 90"/>
            <p:cNvSpPr>
              <a:spLocks/>
            </p:cNvSpPr>
            <p:nvPr/>
          </p:nvSpPr>
          <p:spPr bwMode="auto">
            <a:xfrm>
              <a:off x="1974" y="2547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89" name="Line 91"/>
            <p:cNvSpPr>
              <a:spLocks noChangeShapeType="1"/>
            </p:cNvSpPr>
            <p:nvPr/>
          </p:nvSpPr>
          <p:spPr bwMode="auto">
            <a:xfrm>
              <a:off x="2095" y="255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0" name="Line 92"/>
            <p:cNvSpPr>
              <a:spLocks noChangeShapeType="1"/>
            </p:cNvSpPr>
            <p:nvPr/>
          </p:nvSpPr>
          <p:spPr bwMode="auto">
            <a:xfrm>
              <a:off x="1687" y="2597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1" name="Line 93"/>
            <p:cNvSpPr>
              <a:spLocks noChangeShapeType="1"/>
            </p:cNvSpPr>
            <p:nvPr/>
          </p:nvSpPr>
          <p:spPr bwMode="auto">
            <a:xfrm>
              <a:off x="1687" y="2513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2" name="Line 94"/>
            <p:cNvSpPr>
              <a:spLocks noChangeShapeType="1"/>
            </p:cNvSpPr>
            <p:nvPr/>
          </p:nvSpPr>
          <p:spPr bwMode="auto">
            <a:xfrm flipV="1">
              <a:off x="1304" y="2425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3" name="Line 95"/>
            <p:cNvSpPr>
              <a:spLocks noChangeShapeType="1"/>
            </p:cNvSpPr>
            <p:nvPr/>
          </p:nvSpPr>
          <p:spPr bwMode="auto">
            <a:xfrm>
              <a:off x="1300" y="234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4" name="Line 96"/>
            <p:cNvSpPr>
              <a:spLocks noChangeShapeType="1"/>
            </p:cNvSpPr>
            <p:nvPr/>
          </p:nvSpPr>
          <p:spPr bwMode="auto">
            <a:xfrm>
              <a:off x="1304" y="2341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5" name="Line 97"/>
            <p:cNvSpPr>
              <a:spLocks noChangeShapeType="1"/>
            </p:cNvSpPr>
            <p:nvPr/>
          </p:nvSpPr>
          <p:spPr bwMode="auto">
            <a:xfrm>
              <a:off x="1217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6" name="Line 98"/>
            <p:cNvSpPr>
              <a:spLocks noChangeShapeType="1"/>
            </p:cNvSpPr>
            <p:nvPr/>
          </p:nvSpPr>
          <p:spPr bwMode="auto">
            <a:xfrm>
              <a:off x="1463" y="2429"/>
              <a:ext cx="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7" name="Line 99"/>
            <p:cNvSpPr>
              <a:spLocks noChangeShapeType="1"/>
            </p:cNvSpPr>
            <p:nvPr/>
          </p:nvSpPr>
          <p:spPr bwMode="auto">
            <a:xfrm>
              <a:off x="1554" y="2429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8" name="Line 100"/>
            <p:cNvSpPr>
              <a:spLocks noChangeShapeType="1"/>
            </p:cNvSpPr>
            <p:nvPr/>
          </p:nvSpPr>
          <p:spPr bwMode="auto">
            <a:xfrm>
              <a:off x="714" y="116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99" name="Line 101"/>
            <p:cNvSpPr>
              <a:spLocks noChangeShapeType="1"/>
            </p:cNvSpPr>
            <p:nvPr/>
          </p:nvSpPr>
          <p:spPr bwMode="auto">
            <a:xfrm>
              <a:off x="714" y="136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0" name="Line 102"/>
            <p:cNvSpPr>
              <a:spLocks noChangeShapeType="1"/>
            </p:cNvSpPr>
            <p:nvPr/>
          </p:nvSpPr>
          <p:spPr bwMode="auto">
            <a:xfrm>
              <a:off x="718" y="115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1" name="Arc 103"/>
            <p:cNvSpPr>
              <a:spLocks/>
            </p:cNvSpPr>
            <p:nvPr/>
          </p:nvSpPr>
          <p:spPr bwMode="auto">
            <a:xfrm>
              <a:off x="918" y="116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2" name="Arc 104"/>
            <p:cNvSpPr>
              <a:spLocks/>
            </p:cNvSpPr>
            <p:nvPr/>
          </p:nvSpPr>
          <p:spPr bwMode="auto">
            <a:xfrm>
              <a:off x="918" y="125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3" name="Line 105"/>
            <p:cNvSpPr>
              <a:spLocks noChangeShapeType="1"/>
            </p:cNvSpPr>
            <p:nvPr/>
          </p:nvSpPr>
          <p:spPr bwMode="auto">
            <a:xfrm>
              <a:off x="1047" y="1264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4" name="Line 106"/>
            <p:cNvSpPr>
              <a:spLocks noChangeShapeType="1"/>
            </p:cNvSpPr>
            <p:nvPr/>
          </p:nvSpPr>
          <p:spPr bwMode="auto">
            <a:xfrm flipH="1">
              <a:off x="668" y="120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5" name="Line 107"/>
            <p:cNvSpPr>
              <a:spLocks noChangeShapeType="1"/>
            </p:cNvSpPr>
            <p:nvPr/>
          </p:nvSpPr>
          <p:spPr bwMode="auto">
            <a:xfrm flipH="1">
              <a:off x="672" y="129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6" name="Line 108"/>
            <p:cNvSpPr>
              <a:spLocks noChangeShapeType="1"/>
            </p:cNvSpPr>
            <p:nvPr/>
          </p:nvSpPr>
          <p:spPr bwMode="auto">
            <a:xfrm>
              <a:off x="726" y="2328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7" name="Line 109"/>
            <p:cNvSpPr>
              <a:spLocks noChangeShapeType="1"/>
            </p:cNvSpPr>
            <p:nvPr/>
          </p:nvSpPr>
          <p:spPr bwMode="auto">
            <a:xfrm>
              <a:off x="726" y="253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8" name="Line 110"/>
            <p:cNvSpPr>
              <a:spLocks noChangeShapeType="1"/>
            </p:cNvSpPr>
            <p:nvPr/>
          </p:nvSpPr>
          <p:spPr bwMode="auto">
            <a:xfrm>
              <a:off x="730" y="2324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09" name="Arc 111"/>
            <p:cNvSpPr>
              <a:spLocks/>
            </p:cNvSpPr>
            <p:nvPr/>
          </p:nvSpPr>
          <p:spPr bwMode="auto">
            <a:xfrm>
              <a:off x="930" y="2325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0" name="Arc 112"/>
            <p:cNvSpPr>
              <a:spLocks/>
            </p:cNvSpPr>
            <p:nvPr/>
          </p:nvSpPr>
          <p:spPr bwMode="auto">
            <a:xfrm>
              <a:off x="930" y="2425"/>
              <a:ext cx="96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1" name="Line 113"/>
            <p:cNvSpPr>
              <a:spLocks noChangeShapeType="1"/>
            </p:cNvSpPr>
            <p:nvPr/>
          </p:nvSpPr>
          <p:spPr bwMode="auto">
            <a:xfrm>
              <a:off x="1055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2" name="Line 114"/>
            <p:cNvSpPr>
              <a:spLocks noChangeShapeType="1"/>
            </p:cNvSpPr>
            <p:nvPr/>
          </p:nvSpPr>
          <p:spPr bwMode="auto">
            <a:xfrm flipH="1">
              <a:off x="684" y="246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3" name="Line 115"/>
            <p:cNvSpPr>
              <a:spLocks noChangeShapeType="1"/>
            </p:cNvSpPr>
            <p:nvPr/>
          </p:nvSpPr>
          <p:spPr bwMode="auto">
            <a:xfrm flipH="1">
              <a:off x="684" y="235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4" name="Line 116"/>
            <p:cNvSpPr>
              <a:spLocks noChangeShapeType="1"/>
            </p:cNvSpPr>
            <p:nvPr/>
          </p:nvSpPr>
          <p:spPr bwMode="auto">
            <a:xfrm>
              <a:off x="809" y="2030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5" name="Line 117"/>
            <p:cNvSpPr>
              <a:spLocks noChangeShapeType="1"/>
            </p:cNvSpPr>
            <p:nvPr/>
          </p:nvSpPr>
          <p:spPr bwMode="auto">
            <a:xfrm flipV="1">
              <a:off x="809" y="2114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6" name="Line 118"/>
            <p:cNvSpPr>
              <a:spLocks noChangeShapeType="1"/>
            </p:cNvSpPr>
            <p:nvPr/>
          </p:nvSpPr>
          <p:spPr bwMode="auto">
            <a:xfrm>
              <a:off x="813" y="2030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7" name="Line 119"/>
            <p:cNvSpPr>
              <a:spLocks noChangeShapeType="1"/>
            </p:cNvSpPr>
            <p:nvPr/>
          </p:nvSpPr>
          <p:spPr bwMode="auto">
            <a:xfrm>
              <a:off x="972" y="2118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8" name="Line 120"/>
            <p:cNvSpPr>
              <a:spLocks noChangeShapeType="1"/>
            </p:cNvSpPr>
            <p:nvPr/>
          </p:nvSpPr>
          <p:spPr bwMode="auto">
            <a:xfrm flipH="1">
              <a:off x="688" y="2120"/>
              <a:ext cx="1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19" name="Line 121"/>
            <p:cNvSpPr>
              <a:spLocks noChangeShapeType="1"/>
            </p:cNvSpPr>
            <p:nvPr/>
          </p:nvSpPr>
          <p:spPr bwMode="auto">
            <a:xfrm>
              <a:off x="976" y="168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0" name="Line 122"/>
            <p:cNvSpPr>
              <a:spLocks noChangeShapeType="1"/>
            </p:cNvSpPr>
            <p:nvPr/>
          </p:nvSpPr>
          <p:spPr bwMode="auto">
            <a:xfrm>
              <a:off x="809" y="159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1" name="Line 123"/>
            <p:cNvSpPr>
              <a:spLocks noChangeShapeType="1"/>
            </p:cNvSpPr>
            <p:nvPr/>
          </p:nvSpPr>
          <p:spPr bwMode="auto">
            <a:xfrm flipV="1">
              <a:off x="809" y="1681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2" name="Line 124"/>
            <p:cNvSpPr>
              <a:spLocks noChangeShapeType="1"/>
            </p:cNvSpPr>
            <p:nvPr/>
          </p:nvSpPr>
          <p:spPr bwMode="auto">
            <a:xfrm>
              <a:off x="813" y="1597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3" name="Line 125"/>
            <p:cNvSpPr>
              <a:spLocks noChangeShapeType="1"/>
            </p:cNvSpPr>
            <p:nvPr/>
          </p:nvSpPr>
          <p:spPr bwMode="auto">
            <a:xfrm flipH="1">
              <a:off x="680" y="1684"/>
              <a:ext cx="1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4" name="Line 126"/>
            <p:cNvSpPr>
              <a:spLocks noChangeShapeType="1"/>
            </p:cNvSpPr>
            <p:nvPr/>
          </p:nvSpPr>
          <p:spPr bwMode="auto">
            <a:xfrm>
              <a:off x="4464" y="192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5" name="Oval 127"/>
            <p:cNvSpPr>
              <a:spLocks noChangeArrowheads="1"/>
            </p:cNvSpPr>
            <p:nvPr/>
          </p:nvSpPr>
          <p:spPr bwMode="auto">
            <a:xfrm>
              <a:off x="1016" y="123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6" name="Oval 128"/>
            <p:cNvSpPr>
              <a:spLocks noChangeArrowheads="1"/>
            </p:cNvSpPr>
            <p:nvPr/>
          </p:nvSpPr>
          <p:spPr bwMode="auto">
            <a:xfrm>
              <a:off x="947" y="165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7" name="Oval 129"/>
            <p:cNvSpPr>
              <a:spLocks noChangeArrowheads="1"/>
            </p:cNvSpPr>
            <p:nvPr/>
          </p:nvSpPr>
          <p:spPr bwMode="auto">
            <a:xfrm>
              <a:off x="946" y="208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8" name="Oval 130"/>
            <p:cNvSpPr>
              <a:spLocks noChangeArrowheads="1"/>
            </p:cNvSpPr>
            <p:nvPr/>
          </p:nvSpPr>
          <p:spPr bwMode="auto">
            <a:xfrm>
              <a:off x="1020" y="239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29" name="Oval 131"/>
            <p:cNvSpPr>
              <a:spLocks noChangeArrowheads="1"/>
            </p:cNvSpPr>
            <p:nvPr/>
          </p:nvSpPr>
          <p:spPr bwMode="auto">
            <a:xfrm>
              <a:off x="1641" y="1417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0" name="Oval 132"/>
            <p:cNvSpPr>
              <a:spLocks noChangeArrowheads="1"/>
            </p:cNvSpPr>
            <p:nvPr/>
          </p:nvSpPr>
          <p:spPr bwMode="auto">
            <a:xfrm>
              <a:off x="1437" y="239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1" name="Oval 133"/>
            <p:cNvSpPr>
              <a:spLocks noChangeArrowheads="1"/>
            </p:cNvSpPr>
            <p:nvPr/>
          </p:nvSpPr>
          <p:spPr bwMode="auto">
            <a:xfrm>
              <a:off x="2066" y="252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2" name="Oval 134"/>
            <p:cNvSpPr>
              <a:spLocks noChangeArrowheads="1"/>
            </p:cNvSpPr>
            <p:nvPr/>
          </p:nvSpPr>
          <p:spPr bwMode="auto">
            <a:xfrm>
              <a:off x="2275" y="154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3" name="Oval 135"/>
            <p:cNvSpPr>
              <a:spLocks noChangeArrowheads="1"/>
            </p:cNvSpPr>
            <p:nvPr/>
          </p:nvSpPr>
          <p:spPr bwMode="auto">
            <a:xfrm>
              <a:off x="2686" y="154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4" name="Oval 136"/>
            <p:cNvSpPr>
              <a:spLocks noChangeArrowheads="1"/>
            </p:cNvSpPr>
            <p:nvPr/>
          </p:nvSpPr>
          <p:spPr bwMode="auto">
            <a:xfrm>
              <a:off x="3352" y="167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5" name="Oval 137"/>
            <p:cNvSpPr>
              <a:spLocks noChangeArrowheads="1"/>
            </p:cNvSpPr>
            <p:nvPr/>
          </p:nvSpPr>
          <p:spPr bwMode="auto">
            <a:xfrm>
              <a:off x="3763" y="167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36" name="Oval 138"/>
            <p:cNvSpPr>
              <a:spLocks noChangeArrowheads="1"/>
            </p:cNvSpPr>
            <p:nvPr/>
          </p:nvSpPr>
          <p:spPr bwMode="auto">
            <a:xfrm>
              <a:off x="4422" y="1893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17A-E548-1244-8EDB-9913DA58D8BD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DAG</a:t>
            </a:r>
          </a:p>
        </p:txBody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DAG = Directed Acyclic Graph</a:t>
            </a:r>
          </a:p>
          <a:p>
            <a:pPr lvl="1"/>
            <a:r>
              <a:rPr lang="en-US"/>
              <a:t>Distinguish from tree (tree </a:t>
            </a:r>
            <a:r>
              <a:rPr lang="en-US">
                <a:sym typeface="Symbol" pitchFamily="-107" charset="2"/>
              </a:rPr>
              <a:t> </a:t>
            </a:r>
            <a:r>
              <a:rPr lang="en-US"/>
              <a:t>DAG)</a:t>
            </a:r>
          </a:p>
          <a:p>
            <a:pPr lvl="1"/>
            <a:r>
              <a:rPr lang="en-US"/>
              <a:t>Distinguish from cyclic Graph</a:t>
            </a:r>
          </a:p>
          <a:p>
            <a:pPr lvl="1"/>
            <a:r>
              <a:rPr lang="en-US"/>
              <a:t>DAG </a:t>
            </a:r>
            <a:r>
              <a:rPr lang="en-US">
                <a:sym typeface="Symbol" pitchFamily="-107" charset="2"/>
              </a:rPr>
              <a:t> Directed Graph (digraph)</a:t>
            </a:r>
          </a:p>
        </p:txBody>
      </p:sp>
      <p:grpSp>
        <p:nvGrpSpPr>
          <p:cNvPr id="159750" name="Group 4"/>
          <p:cNvGrpSpPr>
            <a:grpSpLocks/>
          </p:cNvGrpSpPr>
          <p:nvPr/>
        </p:nvGrpSpPr>
        <p:grpSpPr bwMode="auto">
          <a:xfrm>
            <a:off x="0" y="4191000"/>
            <a:ext cx="2895600" cy="1981200"/>
            <a:chOff x="0" y="2640"/>
            <a:chExt cx="1824" cy="1248"/>
          </a:xfrm>
        </p:grpSpPr>
        <p:sp>
          <p:nvSpPr>
            <p:cNvPr id="159780" name="Oval 5"/>
            <p:cNvSpPr>
              <a:spLocks noChangeArrowheads="1"/>
            </p:cNvSpPr>
            <p:nvPr/>
          </p:nvSpPr>
          <p:spPr bwMode="auto">
            <a:xfrm>
              <a:off x="960" y="3408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1" name="Oval 6"/>
            <p:cNvSpPr>
              <a:spLocks noChangeArrowheads="1"/>
            </p:cNvSpPr>
            <p:nvPr/>
          </p:nvSpPr>
          <p:spPr bwMode="auto">
            <a:xfrm>
              <a:off x="720" y="3024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2" name="Oval 7"/>
            <p:cNvSpPr>
              <a:spLocks noChangeArrowheads="1"/>
            </p:cNvSpPr>
            <p:nvPr/>
          </p:nvSpPr>
          <p:spPr bwMode="auto">
            <a:xfrm>
              <a:off x="480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3" name="Oval 8"/>
            <p:cNvSpPr>
              <a:spLocks noChangeArrowheads="1"/>
            </p:cNvSpPr>
            <p:nvPr/>
          </p:nvSpPr>
          <p:spPr bwMode="auto">
            <a:xfrm>
              <a:off x="1248" y="3024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4" name="Oval 9"/>
            <p:cNvSpPr>
              <a:spLocks noChangeArrowheads="1"/>
            </p:cNvSpPr>
            <p:nvPr/>
          </p:nvSpPr>
          <p:spPr bwMode="auto">
            <a:xfrm>
              <a:off x="1488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5" name="Oval 10"/>
            <p:cNvSpPr>
              <a:spLocks noChangeArrowheads="1"/>
            </p:cNvSpPr>
            <p:nvPr/>
          </p:nvSpPr>
          <p:spPr bwMode="auto">
            <a:xfrm>
              <a:off x="960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6" name="Oval 11"/>
            <p:cNvSpPr>
              <a:spLocks noChangeArrowheads="1"/>
            </p:cNvSpPr>
            <p:nvPr/>
          </p:nvSpPr>
          <p:spPr bwMode="auto">
            <a:xfrm>
              <a:off x="0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7" name="Line 12"/>
            <p:cNvSpPr>
              <a:spLocks noChangeShapeType="1"/>
            </p:cNvSpPr>
            <p:nvPr/>
          </p:nvSpPr>
          <p:spPr bwMode="auto">
            <a:xfrm>
              <a:off x="144" y="288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8" name="Line 13"/>
            <p:cNvSpPr>
              <a:spLocks noChangeShapeType="1"/>
            </p:cNvSpPr>
            <p:nvPr/>
          </p:nvSpPr>
          <p:spPr bwMode="auto">
            <a:xfrm>
              <a:off x="912" y="321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89" name="Line 14"/>
            <p:cNvSpPr>
              <a:spLocks noChangeShapeType="1"/>
            </p:cNvSpPr>
            <p:nvPr/>
          </p:nvSpPr>
          <p:spPr bwMode="auto">
            <a:xfrm>
              <a:off x="1152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90" name="Line 15"/>
            <p:cNvSpPr>
              <a:spLocks noChangeShapeType="1"/>
            </p:cNvSpPr>
            <p:nvPr/>
          </p:nvSpPr>
          <p:spPr bwMode="auto">
            <a:xfrm flipH="1">
              <a:off x="1248" y="326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91" name="Line 16"/>
            <p:cNvSpPr>
              <a:spLocks noChangeShapeType="1"/>
            </p:cNvSpPr>
            <p:nvPr/>
          </p:nvSpPr>
          <p:spPr bwMode="auto">
            <a:xfrm flipH="1">
              <a:off x="1536" y="288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92" name="Line 17"/>
            <p:cNvSpPr>
              <a:spLocks noChangeShapeType="1"/>
            </p:cNvSpPr>
            <p:nvPr/>
          </p:nvSpPr>
          <p:spPr bwMode="auto">
            <a:xfrm>
              <a:off x="1152" y="28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93" name="Line 18"/>
            <p:cNvSpPr>
              <a:spLocks noChangeShapeType="1"/>
            </p:cNvSpPr>
            <p:nvPr/>
          </p:nvSpPr>
          <p:spPr bwMode="auto">
            <a:xfrm>
              <a:off x="720" y="28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751" name="Group 19"/>
          <p:cNvGrpSpPr>
            <a:grpSpLocks/>
          </p:cNvGrpSpPr>
          <p:nvPr/>
        </p:nvGrpSpPr>
        <p:grpSpPr bwMode="auto">
          <a:xfrm>
            <a:off x="3124200" y="4191000"/>
            <a:ext cx="2133600" cy="1981200"/>
            <a:chOff x="1968" y="2640"/>
            <a:chExt cx="1344" cy="1248"/>
          </a:xfrm>
        </p:grpSpPr>
        <p:sp>
          <p:nvSpPr>
            <p:cNvPr id="159767" name="Oval 20"/>
            <p:cNvSpPr>
              <a:spLocks noChangeArrowheads="1"/>
            </p:cNvSpPr>
            <p:nvPr/>
          </p:nvSpPr>
          <p:spPr bwMode="auto">
            <a:xfrm>
              <a:off x="2448" y="3408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68" name="Oval 21"/>
            <p:cNvSpPr>
              <a:spLocks noChangeArrowheads="1"/>
            </p:cNvSpPr>
            <p:nvPr/>
          </p:nvSpPr>
          <p:spPr bwMode="auto">
            <a:xfrm>
              <a:off x="1968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69" name="Oval 22"/>
            <p:cNvSpPr>
              <a:spLocks noChangeArrowheads="1"/>
            </p:cNvSpPr>
            <p:nvPr/>
          </p:nvSpPr>
          <p:spPr bwMode="auto">
            <a:xfrm>
              <a:off x="2736" y="3024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0" name="Oval 23"/>
            <p:cNvSpPr>
              <a:spLocks noChangeArrowheads="1"/>
            </p:cNvSpPr>
            <p:nvPr/>
          </p:nvSpPr>
          <p:spPr bwMode="auto">
            <a:xfrm>
              <a:off x="2976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1" name="Oval 24"/>
            <p:cNvSpPr>
              <a:spLocks noChangeArrowheads="1"/>
            </p:cNvSpPr>
            <p:nvPr/>
          </p:nvSpPr>
          <p:spPr bwMode="auto">
            <a:xfrm>
              <a:off x="2448" y="2640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2" name="Line 25"/>
            <p:cNvSpPr>
              <a:spLocks noChangeShapeType="1"/>
            </p:cNvSpPr>
            <p:nvPr/>
          </p:nvSpPr>
          <p:spPr bwMode="auto">
            <a:xfrm>
              <a:off x="2400" y="321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3" name="Line 26"/>
            <p:cNvSpPr>
              <a:spLocks noChangeShapeType="1"/>
            </p:cNvSpPr>
            <p:nvPr/>
          </p:nvSpPr>
          <p:spPr bwMode="auto">
            <a:xfrm>
              <a:off x="2640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4" name="Line 27"/>
            <p:cNvSpPr>
              <a:spLocks noChangeShapeType="1"/>
            </p:cNvSpPr>
            <p:nvPr/>
          </p:nvSpPr>
          <p:spPr bwMode="auto">
            <a:xfrm flipH="1">
              <a:off x="2736" y="326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5" name="Line 28"/>
            <p:cNvSpPr>
              <a:spLocks noChangeShapeType="1"/>
            </p:cNvSpPr>
            <p:nvPr/>
          </p:nvSpPr>
          <p:spPr bwMode="auto">
            <a:xfrm flipH="1">
              <a:off x="3024" y="288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6" name="Line 29"/>
            <p:cNvSpPr>
              <a:spLocks noChangeShapeType="1"/>
            </p:cNvSpPr>
            <p:nvPr/>
          </p:nvSpPr>
          <p:spPr bwMode="auto">
            <a:xfrm>
              <a:off x="2640" y="28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7" name="Line 30"/>
            <p:cNvSpPr>
              <a:spLocks noChangeShapeType="1"/>
            </p:cNvSpPr>
            <p:nvPr/>
          </p:nvSpPr>
          <p:spPr bwMode="auto">
            <a:xfrm>
              <a:off x="2208" y="28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8" name="Line 31"/>
            <p:cNvSpPr>
              <a:spLocks noChangeShapeType="1"/>
            </p:cNvSpPr>
            <p:nvPr/>
          </p:nvSpPr>
          <p:spPr bwMode="auto">
            <a:xfrm flipH="1">
              <a:off x="2448" y="288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79" name="Oval 32"/>
            <p:cNvSpPr>
              <a:spLocks noChangeArrowheads="1"/>
            </p:cNvSpPr>
            <p:nvPr/>
          </p:nvSpPr>
          <p:spPr bwMode="auto">
            <a:xfrm>
              <a:off x="2208" y="3024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752" name="Oval 33"/>
          <p:cNvSpPr>
            <a:spLocks noChangeArrowheads="1"/>
          </p:cNvSpPr>
          <p:nvPr/>
        </p:nvSpPr>
        <p:spPr bwMode="auto">
          <a:xfrm>
            <a:off x="6477000" y="54864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3" name="Oval 34"/>
          <p:cNvSpPr>
            <a:spLocks noChangeArrowheads="1"/>
          </p:cNvSpPr>
          <p:nvPr/>
        </p:nvSpPr>
        <p:spPr bwMode="auto">
          <a:xfrm>
            <a:off x="5715000" y="42672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4" name="Oval 35"/>
          <p:cNvSpPr>
            <a:spLocks noChangeArrowheads="1"/>
          </p:cNvSpPr>
          <p:nvPr/>
        </p:nvSpPr>
        <p:spPr bwMode="auto">
          <a:xfrm>
            <a:off x="6934200" y="4876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5" name="Oval 36"/>
          <p:cNvSpPr>
            <a:spLocks noChangeArrowheads="1"/>
          </p:cNvSpPr>
          <p:nvPr/>
        </p:nvSpPr>
        <p:spPr bwMode="auto">
          <a:xfrm>
            <a:off x="6477000" y="42672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6" name="Line 37"/>
          <p:cNvSpPr>
            <a:spLocks noChangeShapeType="1"/>
          </p:cNvSpPr>
          <p:nvPr/>
        </p:nvSpPr>
        <p:spPr bwMode="auto">
          <a:xfrm>
            <a:off x="6400800" y="5181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7" name="Line 38"/>
          <p:cNvSpPr>
            <a:spLocks noChangeShapeType="1"/>
          </p:cNvSpPr>
          <p:nvPr/>
        </p:nvSpPr>
        <p:spPr bwMode="auto">
          <a:xfrm>
            <a:off x="6781800" y="586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8" name="Line 39"/>
          <p:cNvSpPr>
            <a:spLocks noChangeShapeType="1"/>
          </p:cNvSpPr>
          <p:nvPr/>
        </p:nvSpPr>
        <p:spPr bwMode="auto">
          <a:xfrm flipH="1">
            <a:off x="6934200" y="525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9" name="Line 40"/>
          <p:cNvSpPr>
            <a:spLocks noChangeShapeType="1"/>
          </p:cNvSpPr>
          <p:nvPr/>
        </p:nvSpPr>
        <p:spPr bwMode="auto">
          <a:xfrm>
            <a:off x="67818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60" name="Line 41"/>
          <p:cNvSpPr>
            <a:spLocks noChangeShapeType="1"/>
          </p:cNvSpPr>
          <p:nvPr/>
        </p:nvSpPr>
        <p:spPr bwMode="auto">
          <a:xfrm>
            <a:off x="60960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61" name="Line 42"/>
          <p:cNvSpPr>
            <a:spLocks noChangeShapeType="1"/>
          </p:cNvSpPr>
          <p:nvPr/>
        </p:nvSpPr>
        <p:spPr bwMode="auto">
          <a:xfrm flipH="1">
            <a:off x="6477000" y="4648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62" name="Oval 43"/>
          <p:cNvSpPr>
            <a:spLocks noChangeArrowheads="1"/>
          </p:cNvSpPr>
          <p:nvPr/>
        </p:nvSpPr>
        <p:spPr bwMode="auto">
          <a:xfrm>
            <a:off x="6096000" y="4876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9763" name="AutoShape 44"/>
          <p:cNvCxnSpPr>
            <a:cxnSpLocks noChangeShapeType="1"/>
            <a:stCxn id="159754" idx="4"/>
            <a:endCxn id="159755" idx="7"/>
          </p:cNvCxnSpPr>
          <p:nvPr/>
        </p:nvCxnSpPr>
        <p:spPr bwMode="auto">
          <a:xfrm rot="16200000" flipV="1">
            <a:off x="6599238" y="4656138"/>
            <a:ext cx="935037" cy="268287"/>
          </a:xfrm>
          <a:prstGeom prst="curvedConnector5">
            <a:avLst>
              <a:gd name="adj1" fmla="val -24449"/>
              <a:gd name="adj2" fmla="val -237870"/>
              <a:gd name="adj3" fmla="val 1303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9764" name="Text Box 45"/>
          <p:cNvSpPr txBox="1">
            <a:spLocks noChangeArrowheads="1"/>
          </p:cNvSpPr>
          <p:nvPr/>
        </p:nvSpPr>
        <p:spPr bwMode="auto">
          <a:xfrm>
            <a:off x="898525" y="3698875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tree</a:t>
            </a:r>
          </a:p>
        </p:txBody>
      </p:sp>
      <p:sp>
        <p:nvSpPr>
          <p:cNvPr id="159765" name="Text Box 46"/>
          <p:cNvSpPr txBox="1">
            <a:spLocks noChangeArrowheads="1"/>
          </p:cNvSpPr>
          <p:nvPr/>
        </p:nvSpPr>
        <p:spPr bwMode="auto">
          <a:xfrm>
            <a:off x="3794125" y="3698875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DAG</a:t>
            </a:r>
          </a:p>
        </p:txBody>
      </p:sp>
      <p:sp>
        <p:nvSpPr>
          <p:cNvPr id="159766" name="Text Box 47"/>
          <p:cNvSpPr txBox="1">
            <a:spLocks noChangeArrowheads="1"/>
          </p:cNvSpPr>
          <p:nvPr/>
        </p:nvSpPr>
        <p:spPr bwMode="auto">
          <a:xfrm>
            <a:off x="6172200" y="36576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7" charset="0"/>
              </a:rPr>
              <a:t>Digraph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41F2B-E6CF-2248-94AF-8D0ACC27AEDD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Trees vs. DAGs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Optimal for trees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why?	</a:t>
            </a:r>
          </a:p>
          <a:p>
            <a:pPr lvl="2"/>
            <a:r>
              <a:rPr lang="en-US" dirty="0">
                <a:solidFill>
                  <a:srgbClr val="FF6600"/>
                </a:solidFill>
                <a:ea typeface="ＭＳ Ｐゴシック" pitchFamily="-107" charset="-128"/>
              </a:rPr>
              <a:t>Delay </a:t>
            </a:r>
          </a:p>
          <a:p>
            <a:pPr lvl="2"/>
            <a:r>
              <a:rPr lang="en-US" dirty="0">
                <a:solidFill>
                  <a:srgbClr val="FF6600"/>
                </a:solidFill>
                <a:ea typeface="ＭＳ Ｐゴシック" pitchFamily="-107" charset="-128"/>
              </a:rPr>
              <a:t>Area</a:t>
            </a:r>
          </a:p>
          <a:p>
            <a:pPr lvl="2"/>
            <a:endParaRPr lang="en-US" dirty="0"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1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D5E16-E442-C346-B8BF-8ECEE632B56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Input Circuit Netlist</a:t>
            </a:r>
          </a:p>
        </p:txBody>
      </p:sp>
      <p:sp>
        <p:nvSpPr>
          <p:cNvPr id="28677" name="Arc 3"/>
          <p:cNvSpPr>
            <a:spLocks/>
          </p:cNvSpPr>
          <p:nvPr/>
        </p:nvSpPr>
        <p:spPr bwMode="auto">
          <a:xfrm>
            <a:off x="6948488" y="2654300"/>
            <a:ext cx="141287" cy="153988"/>
          </a:xfrm>
          <a:custGeom>
            <a:avLst/>
            <a:gdLst>
              <a:gd name="T0" fmla="*/ 0 w 21847"/>
              <a:gd name="T1" fmla="*/ 50 h 21600"/>
              <a:gd name="T2" fmla="*/ 913719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rc 4"/>
          <p:cNvSpPr>
            <a:spLocks/>
          </p:cNvSpPr>
          <p:nvPr/>
        </p:nvSpPr>
        <p:spPr bwMode="auto">
          <a:xfrm>
            <a:off x="6948488" y="2794000"/>
            <a:ext cx="141287" cy="153988"/>
          </a:xfrm>
          <a:custGeom>
            <a:avLst/>
            <a:gdLst>
              <a:gd name="T0" fmla="*/ 913719 w 21847"/>
              <a:gd name="T1" fmla="*/ 0 h 21600"/>
              <a:gd name="T2" fmla="*/ 0 w 21847"/>
              <a:gd name="T3" fmla="*/ 1097742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113588" y="2786063"/>
            <a:ext cx="26987" cy="28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rc 6"/>
          <p:cNvSpPr>
            <a:spLocks/>
          </p:cNvSpPr>
          <p:nvPr/>
        </p:nvSpPr>
        <p:spPr bwMode="auto">
          <a:xfrm>
            <a:off x="5230813" y="2320925"/>
            <a:ext cx="141287" cy="153988"/>
          </a:xfrm>
          <a:custGeom>
            <a:avLst/>
            <a:gdLst>
              <a:gd name="T0" fmla="*/ 0 w 21847"/>
              <a:gd name="T1" fmla="*/ 50 h 21600"/>
              <a:gd name="T2" fmla="*/ 913719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Arc 7"/>
          <p:cNvSpPr>
            <a:spLocks/>
          </p:cNvSpPr>
          <p:nvPr/>
        </p:nvSpPr>
        <p:spPr bwMode="auto">
          <a:xfrm>
            <a:off x="5230813" y="2459038"/>
            <a:ext cx="141287" cy="153987"/>
          </a:xfrm>
          <a:custGeom>
            <a:avLst/>
            <a:gdLst>
              <a:gd name="T0" fmla="*/ 913719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Oval 8"/>
          <p:cNvSpPr>
            <a:spLocks noChangeArrowheads="1"/>
          </p:cNvSpPr>
          <p:nvPr/>
        </p:nvSpPr>
        <p:spPr bwMode="auto">
          <a:xfrm>
            <a:off x="5395913" y="2452688"/>
            <a:ext cx="26987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Arc 9"/>
          <p:cNvSpPr>
            <a:spLocks/>
          </p:cNvSpPr>
          <p:nvPr/>
        </p:nvSpPr>
        <p:spPr bwMode="auto">
          <a:xfrm>
            <a:off x="3516313" y="2119313"/>
            <a:ext cx="139700" cy="155575"/>
          </a:xfrm>
          <a:custGeom>
            <a:avLst/>
            <a:gdLst>
              <a:gd name="T0" fmla="*/ 0 w 21845"/>
              <a:gd name="T1" fmla="*/ 50 h 21600"/>
              <a:gd name="T2" fmla="*/ 893389 w 21845"/>
              <a:gd name="T3" fmla="*/ 1108969 h 21600"/>
              <a:gd name="T4" fmla="*/ 10059 w 21845"/>
              <a:gd name="T5" fmla="*/ 1120536 h 21600"/>
              <a:gd name="T6" fmla="*/ 0 60000 65536"/>
              <a:gd name="T7" fmla="*/ 0 60000 65536"/>
              <a:gd name="T8" fmla="*/ 0 60000 65536"/>
              <a:gd name="T9" fmla="*/ 0 w 21845"/>
              <a:gd name="T10" fmla="*/ 0 h 21600"/>
              <a:gd name="T11" fmla="*/ 21845 w 218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5" h="21600" fill="none" extrusionOk="0">
                <a:moveTo>
                  <a:pt x="0" y="1"/>
                </a:moveTo>
                <a:cubicBezTo>
                  <a:pt x="81" y="0"/>
                  <a:pt x="163" y="-1"/>
                  <a:pt x="246" y="-1"/>
                </a:cubicBezTo>
                <a:cubicBezTo>
                  <a:pt x="12088" y="-1"/>
                  <a:pt x="21722" y="9535"/>
                  <a:pt x="21844" y="21377"/>
                </a:cubicBezTo>
              </a:path>
              <a:path w="21845" h="21600" stroke="0" extrusionOk="0">
                <a:moveTo>
                  <a:pt x="0" y="1"/>
                </a:moveTo>
                <a:cubicBezTo>
                  <a:pt x="81" y="0"/>
                  <a:pt x="163" y="-1"/>
                  <a:pt x="246" y="-1"/>
                </a:cubicBezTo>
                <a:cubicBezTo>
                  <a:pt x="12088" y="-1"/>
                  <a:pt x="21722" y="9535"/>
                  <a:pt x="21844" y="21377"/>
                </a:cubicBezTo>
                <a:lnTo>
                  <a:pt x="246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rc 10"/>
          <p:cNvSpPr>
            <a:spLocks/>
          </p:cNvSpPr>
          <p:nvPr/>
        </p:nvSpPr>
        <p:spPr bwMode="auto">
          <a:xfrm>
            <a:off x="3514725" y="2259013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Oval 11"/>
          <p:cNvSpPr>
            <a:spLocks noChangeArrowheads="1"/>
          </p:cNvSpPr>
          <p:nvPr/>
        </p:nvSpPr>
        <p:spPr bwMode="auto">
          <a:xfrm>
            <a:off x="3679825" y="2252663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Arc 12"/>
          <p:cNvSpPr>
            <a:spLocks/>
          </p:cNvSpPr>
          <p:nvPr/>
        </p:nvSpPr>
        <p:spPr bwMode="auto">
          <a:xfrm>
            <a:off x="2524125" y="19192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Arc 13"/>
          <p:cNvSpPr>
            <a:spLocks/>
          </p:cNvSpPr>
          <p:nvPr/>
        </p:nvSpPr>
        <p:spPr bwMode="auto">
          <a:xfrm>
            <a:off x="2524125" y="2058988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rc 14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Arc 15"/>
          <p:cNvSpPr>
            <a:spLocks/>
          </p:cNvSpPr>
          <p:nvPr/>
        </p:nvSpPr>
        <p:spPr bwMode="auto">
          <a:xfrm>
            <a:off x="1533525" y="1790700"/>
            <a:ext cx="141288" cy="153988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42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Oval 16"/>
          <p:cNvSpPr>
            <a:spLocks noChangeArrowheads="1"/>
          </p:cNvSpPr>
          <p:nvPr/>
        </p:nvSpPr>
        <p:spPr bwMode="auto">
          <a:xfrm>
            <a:off x="1698625" y="1784350"/>
            <a:ext cx="26988" cy="269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Arc 17"/>
          <p:cNvSpPr>
            <a:spLocks/>
          </p:cNvSpPr>
          <p:nvPr/>
        </p:nvSpPr>
        <p:spPr bwMode="auto">
          <a:xfrm>
            <a:off x="1533525" y="34559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Arc 18"/>
          <p:cNvSpPr>
            <a:spLocks/>
          </p:cNvSpPr>
          <p:nvPr/>
        </p:nvSpPr>
        <p:spPr bwMode="auto">
          <a:xfrm>
            <a:off x="1533525" y="3595688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Oval 19"/>
          <p:cNvSpPr>
            <a:spLocks noChangeArrowheads="1"/>
          </p:cNvSpPr>
          <p:nvPr/>
        </p:nvSpPr>
        <p:spPr bwMode="auto">
          <a:xfrm>
            <a:off x="1698625" y="3589338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Arc 20"/>
          <p:cNvSpPr>
            <a:spLocks/>
          </p:cNvSpPr>
          <p:nvPr/>
        </p:nvSpPr>
        <p:spPr bwMode="auto">
          <a:xfrm>
            <a:off x="3184525" y="3657600"/>
            <a:ext cx="141288" cy="153988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92 h 21600"/>
              <a:gd name="T4" fmla="*/ 10328 w 21847"/>
              <a:gd name="T5" fmla="*/ 1097792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Arc 21"/>
          <p:cNvSpPr>
            <a:spLocks/>
          </p:cNvSpPr>
          <p:nvPr/>
        </p:nvSpPr>
        <p:spPr bwMode="auto">
          <a:xfrm>
            <a:off x="3184525" y="3795713"/>
            <a:ext cx="141288" cy="153987"/>
          </a:xfrm>
          <a:custGeom>
            <a:avLst/>
            <a:gdLst>
              <a:gd name="T0" fmla="*/ 913732 w 21847"/>
              <a:gd name="T1" fmla="*/ 0 h 21600"/>
              <a:gd name="T2" fmla="*/ 0 w 21847"/>
              <a:gd name="T3" fmla="*/ 1097728 h 21600"/>
              <a:gd name="T4" fmla="*/ 10328 w 21847"/>
              <a:gd name="T5" fmla="*/ 0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</a:path>
              <a:path w="21847" h="21600" stroke="0" extrusionOk="0">
                <a:moveTo>
                  <a:pt x="21847" y="0"/>
                </a:moveTo>
                <a:cubicBezTo>
                  <a:pt x="21847" y="11929"/>
                  <a:pt x="12176" y="21600"/>
                  <a:pt x="247" y="21600"/>
                </a:cubicBezTo>
                <a:cubicBezTo>
                  <a:pt x="164" y="21599"/>
                  <a:pt x="82" y="21599"/>
                  <a:pt x="0" y="21598"/>
                </a:cubicBez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Oval 22"/>
          <p:cNvSpPr>
            <a:spLocks noChangeArrowheads="1"/>
          </p:cNvSpPr>
          <p:nvPr/>
        </p:nvSpPr>
        <p:spPr bwMode="auto">
          <a:xfrm>
            <a:off x="3349625" y="3789363"/>
            <a:ext cx="26988" cy="269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Line 23"/>
          <p:cNvSpPr>
            <a:spLocks noChangeShapeType="1"/>
          </p:cNvSpPr>
          <p:nvPr/>
        </p:nvSpPr>
        <p:spPr bwMode="auto">
          <a:xfrm>
            <a:off x="3001963" y="2287588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Line 24"/>
          <p:cNvSpPr>
            <a:spLocks noChangeShapeType="1"/>
          </p:cNvSpPr>
          <p:nvPr/>
        </p:nvSpPr>
        <p:spPr bwMode="auto">
          <a:xfrm>
            <a:off x="4718050" y="2500313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9" name="Line 25"/>
          <p:cNvSpPr>
            <a:spLocks noChangeShapeType="1"/>
          </p:cNvSpPr>
          <p:nvPr/>
        </p:nvSpPr>
        <p:spPr bwMode="auto">
          <a:xfrm>
            <a:off x="2671763" y="3849688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Rectangle 26"/>
          <p:cNvSpPr>
            <a:spLocks noChangeArrowheads="1"/>
          </p:cNvSpPr>
          <p:nvPr/>
        </p:nvSpPr>
        <p:spPr bwMode="auto">
          <a:xfrm>
            <a:off x="4784725" y="1593850"/>
            <a:ext cx="2384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3333FF"/>
                </a:solidFill>
              </a:rPr>
              <a:t>``subject DAG’’</a:t>
            </a:r>
          </a:p>
        </p:txBody>
      </p:sp>
      <p:sp>
        <p:nvSpPr>
          <p:cNvPr id="28701" name="Line 27"/>
          <p:cNvSpPr>
            <a:spLocks noChangeShapeType="1"/>
          </p:cNvSpPr>
          <p:nvPr/>
        </p:nvSpPr>
        <p:spPr bwMode="auto">
          <a:xfrm>
            <a:off x="6435725" y="3114675"/>
            <a:ext cx="0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2" name="Line 28"/>
          <p:cNvSpPr>
            <a:spLocks noChangeShapeType="1"/>
          </p:cNvSpPr>
          <p:nvPr/>
        </p:nvSpPr>
        <p:spPr bwMode="auto">
          <a:xfrm>
            <a:off x="1146175" y="4724400"/>
            <a:ext cx="528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Line 29"/>
          <p:cNvSpPr>
            <a:spLocks noChangeShapeType="1"/>
          </p:cNvSpPr>
          <p:nvPr/>
        </p:nvSpPr>
        <p:spPr bwMode="auto">
          <a:xfrm>
            <a:off x="4718050" y="2767013"/>
            <a:ext cx="0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4" name="Line 30"/>
          <p:cNvSpPr>
            <a:spLocks noChangeShapeType="1"/>
          </p:cNvSpPr>
          <p:nvPr/>
        </p:nvSpPr>
        <p:spPr bwMode="auto">
          <a:xfrm>
            <a:off x="3457575" y="4056063"/>
            <a:ext cx="1260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5" name="Line 31"/>
          <p:cNvSpPr>
            <a:spLocks noChangeShapeType="1"/>
          </p:cNvSpPr>
          <p:nvPr/>
        </p:nvSpPr>
        <p:spPr bwMode="auto">
          <a:xfrm>
            <a:off x="5505450" y="2706688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6" name="Line 32"/>
          <p:cNvSpPr>
            <a:spLocks noChangeShapeType="1"/>
          </p:cNvSpPr>
          <p:nvPr/>
        </p:nvSpPr>
        <p:spPr bwMode="auto">
          <a:xfrm>
            <a:off x="3001963" y="2554288"/>
            <a:ext cx="0" cy="801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7" name="Line 33"/>
          <p:cNvSpPr>
            <a:spLocks noChangeShapeType="1"/>
          </p:cNvSpPr>
          <p:nvPr/>
        </p:nvSpPr>
        <p:spPr bwMode="auto">
          <a:xfrm>
            <a:off x="1674813" y="3362325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8" name="Line 34"/>
          <p:cNvSpPr>
            <a:spLocks noChangeShapeType="1"/>
          </p:cNvSpPr>
          <p:nvPr/>
        </p:nvSpPr>
        <p:spPr bwMode="auto">
          <a:xfrm>
            <a:off x="3787775" y="249396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9" name="Line 35"/>
          <p:cNvSpPr>
            <a:spLocks noChangeShapeType="1"/>
          </p:cNvSpPr>
          <p:nvPr/>
        </p:nvSpPr>
        <p:spPr bwMode="auto">
          <a:xfrm>
            <a:off x="3127375" y="23336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0" name="Line 36"/>
          <p:cNvSpPr>
            <a:spLocks noChangeShapeType="1"/>
          </p:cNvSpPr>
          <p:nvPr/>
        </p:nvSpPr>
        <p:spPr bwMode="auto">
          <a:xfrm>
            <a:off x="3127375" y="26543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1" name="Line 37"/>
          <p:cNvSpPr>
            <a:spLocks noChangeShapeType="1"/>
          </p:cNvSpPr>
          <p:nvPr/>
        </p:nvSpPr>
        <p:spPr bwMode="auto">
          <a:xfrm>
            <a:off x="3133725" y="2327275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2" name="Arc 38"/>
          <p:cNvSpPr>
            <a:spLocks/>
          </p:cNvSpPr>
          <p:nvPr/>
        </p:nvSpPr>
        <p:spPr bwMode="auto">
          <a:xfrm>
            <a:off x="3451225" y="2328863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3" name="Arc 39"/>
          <p:cNvSpPr>
            <a:spLocks/>
          </p:cNvSpPr>
          <p:nvPr/>
        </p:nvSpPr>
        <p:spPr bwMode="auto">
          <a:xfrm>
            <a:off x="3451225" y="24812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4" name="Line 40"/>
          <p:cNvSpPr>
            <a:spLocks noChangeShapeType="1"/>
          </p:cNvSpPr>
          <p:nvPr/>
        </p:nvSpPr>
        <p:spPr bwMode="auto">
          <a:xfrm>
            <a:off x="2995613" y="25606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5" name="Line 41"/>
          <p:cNvSpPr>
            <a:spLocks noChangeShapeType="1"/>
          </p:cNvSpPr>
          <p:nvPr/>
        </p:nvSpPr>
        <p:spPr bwMode="auto">
          <a:xfrm>
            <a:off x="3656013" y="24939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6" name="Line 42"/>
          <p:cNvSpPr>
            <a:spLocks noChangeShapeType="1"/>
          </p:cNvSpPr>
          <p:nvPr/>
        </p:nvSpPr>
        <p:spPr bwMode="auto">
          <a:xfrm>
            <a:off x="2995613" y="242728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7" name="Line 43"/>
          <p:cNvSpPr>
            <a:spLocks noChangeShapeType="1"/>
          </p:cNvSpPr>
          <p:nvPr/>
        </p:nvSpPr>
        <p:spPr bwMode="auto">
          <a:xfrm>
            <a:off x="2797175" y="2293938"/>
            <a:ext cx="198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8" name="Line 44"/>
          <p:cNvSpPr>
            <a:spLocks noChangeShapeType="1"/>
          </p:cNvSpPr>
          <p:nvPr/>
        </p:nvSpPr>
        <p:spPr bwMode="auto">
          <a:xfrm>
            <a:off x="2017713" y="2000250"/>
            <a:ext cx="0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9" name="Line 45"/>
          <p:cNvSpPr>
            <a:spLocks noChangeShapeType="1"/>
          </p:cNvSpPr>
          <p:nvPr/>
        </p:nvSpPr>
        <p:spPr bwMode="auto">
          <a:xfrm>
            <a:off x="1793875" y="2006600"/>
            <a:ext cx="211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0" name="Line 46"/>
          <p:cNvSpPr>
            <a:spLocks noChangeShapeType="1"/>
          </p:cNvSpPr>
          <p:nvPr/>
        </p:nvSpPr>
        <p:spPr bwMode="auto">
          <a:xfrm>
            <a:off x="1806575" y="3856038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1" name="Line 47"/>
          <p:cNvSpPr>
            <a:spLocks noChangeShapeType="1"/>
          </p:cNvSpPr>
          <p:nvPr/>
        </p:nvSpPr>
        <p:spPr bwMode="auto">
          <a:xfrm>
            <a:off x="1146175" y="4122738"/>
            <a:ext cx="1519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2" name="Line 48"/>
          <p:cNvSpPr>
            <a:spLocks noChangeShapeType="1"/>
          </p:cNvSpPr>
          <p:nvPr/>
        </p:nvSpPr>
        <p:spPr bwMode="auto">
          <a:xfrm>
            <a:off x="6561138" y="2894013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3" name="Line 49"/>
          <p:cNvSpPr>
            <a:spLocks noChangeShapeType="1"/>
          </p:cNvSpPr>
          <p:nvPr/>
        </p:nvSpPr>
        <p:spPr bwMode="auto">
          <a:xfrm>
            <a:off x="6561138" y="3214688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4" name="Line 50"/>
          <p:cNvSpPr>
            <a:spLocks noChangeShapeType="1"/>
          </p:cNvSpPr>
          <p:nvPr/>
        </p:nvSpPr>
        <p:spPr bwMode="auto">
          <a:xfrm>
            <a:off x="6567488" y="2887663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5" name="Arc 51"/>
          <p:cNvSpPr>
            <a:spLocks/>
          </p:cNvSpPr>
          <p:nvPr/>
        </p:nvSpPr>
        <p:spPr bwMode="auto">
          <a:xfrm>
            <a:off x="6884988" y="2889250"/>
            <a:ext cx="153987" cy="168275"/>
          </a:xfrm>
          <a:custGeom>
            <a:avLst/>
            <a:gdLst>
              <a:gd name="T0" fmla="*/ 0 w 21823"/>
              <a:gd name="T1" fmla="*/ 62 h 21600"/>
              <a:gd name="T2" fmla="*/ 1086560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6" name="Arc 52"/>
          <p:cNvSpPr>
            <a:spLocks/>
          </p:cNvSpPr>
          <p:nvPr/>
        </p:nvSpPr>
        <p:spPr bwMode="auto">
          <a:xfrm>
            <a:off x="6884988" y="30400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7" name="Line 53"/>
          <p:cNvSpPr>
            <a:spLocks noChangeShapeType="1"/>
          </p:cNvSpPr>
          <p:nvPr/>
        </p:nvSpPr>
        <p:spPr bwMode="auto">
          <a:xfrm>
            <a:off x="6429375" y="312102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8" name="Line 54"/>
          <p:cNvSpPr>
            <a:spLocks noChangeShapeType="1"/>
          </p:cNvSpPr>
          <p:nvPr/>
        </p:nvSpPr>
        <p:spPr bwMode="auto">
          <a:xfrm>
            <a:off x="6429375" y="298767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9" name="Line 55"/>
          <p:cNvSpPr>
            <a:spLocks noChangeShapeType="1"/>
          </p:cNvSpPr>
          <p:nvPr/>
        </p:nvSpPr>
        <p:spPr bwMode="auto">
          <a:xfrm>
            <a:off x="5768975" y="257333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0" name="Line 56"/>
          <p:cNvSpPr>
            <a:spLocks noChangeShapeType="1"/>
          </p:cNvSpPr>
          <p:nvPr/>
        </p:nvSpPr>
        <p:spPr bwMode="auto">
          <a:xfrm flipV="1">
            <a:off x="5768975" y="2706688"/>
            <a:ext cx="211138" cy="147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1" name="Line 57"/>
          <p:cNvSpPr>
            <a:spLocks noChangeShapeType="1"/>
          </p:cNvSpPr>
          <p:nvPr/>
        </p:nvSpPr>
        <p:spPr bwMode="auto">
          <a:xfrm>
            <a:off x="5775325" y="25733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2" name="Line 58"/>
          <p:cNvSpPr>
            <a:spLocks noChangeShapeType="1"/>
          </p:cNvSpPr>
          <p:nvPr/>
        </p:nvSpPr>
        <p:spPr bwMode="auto">
          <a:xfrm>
            <a:off x="5637213" y="270668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3" name="Line 59"/>
          <p:cNvSpPr>
            <a:spLocks noChangeShapeType="1"/>
          </p:cNvSpPr>
          <p:nvPr/>
        </p:nvSpPr>
        <p:spPr bwMode="auto">
          <a:xfrm>
            <a:off x="6032500" y="2719388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4" name="Line 60"/>
          <p:cNvSpPr>
            <a:spLocks noChangeShapeType="1"/>
          </p:cNvSpPr>
          <p:nvPr/>
        </p:nvSpPr>
        <p:spPr bwMode="auto">
          <a:xfrm>
            <a:off x="6435725" y="2713038"/>
            <a:ext cx="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5" name="Line 61"/>
          <p:cNvSpPr>
            <a:spLocks noChangeShapeType="1"/>
          </p:cNvSpPr>
          <p:nvPr/>
        </p:nvSpPr>
        <p:spPr bwMode="auto">
          <a:xfrm>
            <a:off x="6165850" y="2719388"/>
            <a:ext cx="26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6" name="Line 62"/>
          <p:cNvSpPr>
            <a:spLocks noChangeShapeType="1"/>
          </p:cNvSpPr>
          <p:nvPr/>
        </p:nvSpPr>
        <p:spPr bwMode="auto">
          <a:xfrm>
            <a:off x="4845050" y="254635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7" name="Line 63"/>
          <p:cNvSpPr>
            <a:spLocks noChangeShapeType="1"/>
          </p:cNvSpPr>
          <p:nvPr/>
        </p:nvSpPr>
        <p:spPr bwMode="auto">
          <a:xfrm>
            <a:off x="4845050" y="28670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8" name="Line 64"/>
          <p:cNvSpPr>
            <a:spLocks noChangeShapeType="1"/>
          </p:cNvSpPr>
          <p:nvPr/>
        </p:nvSpPr>
        <p:spPr bwMode="auto">
          <a:xfrm>
            <a:off x="4851400" y="254000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9" name="Arc 65"/>
          <p:cNvSpPr>
            <a:spLocks/>
          </p:cNvSpPr>
          <p:nvPr/>
        </p:nvSpPr>
        <p:spPr bwMode="auto">
          <a:xfrm>
            <a:off x="5168900" y="2541588"/>
            <a:ext cx="152400" cy="168275"/>
          </a:xfrm>
          <a:custGeom>
            <a:avLst/>
            <a:gdLst>
              <a:gd name="T0" fmla="*/ 0 w 21824"/>
              <a:gd name="T1" fmla="*/ 62 h 21600"/>
              <a:gd name="T2" fmla="*/ 1064230 w 21824"/>
              <a:gd name="T3" fmla="*/ 1298444 h 21600"/>
              <a:gd name="T4" fmla="*/ 10971 w 21824"/>
              <a:gd name="T5" fmla="*/ 1310948 h 21600"/>
              <a:gd name="T6" fmla="*/ 0 60000 65536"/>
              <a:gd name="T7" fmla="*/ 0 60000 65536"/>
              <a:gd name="T8" fmla="*/ 0 60000 65536"/>
              <a:gd name="T9" fmla="*/ 0 w 21824"/>
              <a:gd name="T10" fmla="*/ 0 h 21600"/>
              <a:gd name="T11" fmla="*/ 21824 w 218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4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-1"/>
                </a:cubicBezTo>
                <a:cubicBezTo>
                  <a:pt x="12073" y="-1"/>
                  <a:pt x="21711" y="9545"/>
                  <a:pt x="21824" y="21393"/>
                </a:cubicBezTo>
              </a:path>
              <a:path w="21824" h="21600" stroke="0" extrusionOk="0">
                <a:moveTo>
                  <a:pt x="0" y="1"/>
                </a:moveTo>
                <a:cubicBezTo>
                  <a:pt x="74" y="0"/>
                  <a:pt x="149" y="-1"/>
                  <a:pt x="225" y="-1"/>
                </a:cubicBezTo>
                <a:cubicBezTo>
                  <a:pt x="12073" y="-1"/>
                  <a:pt x="21711" y="9545"/>
                  <a:pt x="21824" y="21393"/>
                </a:cubicBezTo>
                <a:lnTo>
                  <a:pt x="22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0" name="Arc 66"/>
          <p:cNvSpPr>
            <a:spLocks/>
          </p:cNvSpPr>
          <p:nvPr/>
        </p:nvSpPr>
        <p:spPr bwMode="auto">
          <a:xfrm>
            <a:off x="5167313" y="2693988"/>
            <a:ext cx="153987" cy="169862"/>
          </a:xfrm>
          <a:custGeom>
            <a:avLst/>
            <a:gdLst>
              <a:gd name="T0" fmla="*/ 1086311 w 21827"/>
              <a:gd name="T1" fmla="*/ 0 h 21806"/>
              <a:gd name="T2" fmla="*/ 0 w 21827"/>
              <a:gd name="T3" fmla="*/ 1323110 h 21806"/>
              <a:gd name="T4" fmla="*/ 11295 w 21827"/>
              <a:gd name="T5" fmla="*/ 12502 h 21806"/>
              <a:gd name="T6" fmla="*/ 0 60000 65536"/>
              <a:gd name="T7" fmla="*/ 0 60000 65536"/>
              <a:gd name="T8" fmla="*/ 0 60000 65536"/>
              <a:gd name="T9" fmla="*/ 0 w 21827"/>
              <a:gd name="T10" fmla="*/ 0 h 21806"/>
              <a:gd name="T11" fmla="*/ 21827 w 21827"/>
              <a:gd name="T12" fmla="*/ 21806 h 21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7" h="21806" fill="none" extrusionOk="0">
                <a:moveTo>
                  <a:pt x="21826" y="-1"/>
                </a:moveTo>
                <a:cubicBezTo>
                  <a:pt x="21826" y="68"/>
                  <a:pt x="21827" y="137"/>
                  <a:pt x="21827" y="206"/>
                </a:cubicBezTo>
                <a:cubicBezTo>
                  <a:pt x="21827" y="12135"/>
                  <a:pt x="12156" y="21806"/>
                  <a:pt x="227" y="21806"/>
                </a:cubicBezTo>
                <a:cubicBezTo>
                  <a:pt x="151" y="21805"/>
                  <a:pt x="75" y="21805"/>
                  <a:pt x="0" y="21804"/>
                </a:cubicBezTo>
              </a:path>
              <a:path w="21827" h="21806" stroke="0" extrusionOk="0">
                <a:moveTo>
                  <a:pt x="21826" y="-1"/>
                </a:moveTo>
                <a:cubicBezTo>
                  <a:pt x="21826" y="68"/>
                  <a:pt x="21827" y="137"/>
                  <a:pt x="21827" y="206"/>
                </a:cubicBezTo>
                <a:cubicBezTo>
                  <a:pt x="21827" y="12135"/>
                  <a:pt x="12156" y="21806"/>
                  <a:pt x="227" y="21806"/>
                </a:cubicBezTo>
                <a:cubicBezTo>
                  <a:pt x="151" y="21805"/>
                  <a:pt x="75" y="21805"/>
                  <a:pt x="0" y="21804"/>
                </a:cubicBezTo>
                <a:lnTo>
                  <a:pt x="227" y="206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1" name="Line 67"/>
          <p:cNvSpPr>
            <a:spLocks noChangeShapeType="1"/>
          </p:cNvSpPr>
          <p:nvPr/>
        </p:nvSpPr>
        <p:spPr bwMode="auto">
          <a:xfrm>
            <a:off x="4711700" y="277336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2" name="Line 68"/>
          <p:cNvSpPr>
            <a:spLocks noChangeShapeType="1"/>
          </p:cNvSpPr>
          <p:nvPr/>
        </p:nvSpPr>
        <p:spPr bwMode="auto">
          <a:xfrm>
            <a:off x="5372100" y="2706688"/>
            <a:ext cx="13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3" name="Line 69"/>
          <p:cNvSpPr>
            <a:spLocks noChangeShapeType="1"/>
          </p:cNvSpPr>
          <p:nvPr/>
        </p:nvSpPr>
        <p:spPr bwMode="auto">
          <a:xfrm>
            <a:off x="4711700" y="2640013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4" name="Line 70"/>
          <p:cNvSpPr>
            <a:spLocks noChangeShapeType="1"/>
          </p:cNvSpPr>
          <p:nvPr/>
        </p:nvSpPr>
        <p:spPr bwMode="auto">
          <a:xfrm>
            <a:off x="4051300" y="2354263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5" name="Line 71"/>
          <p:cNvSpPr>
            <a:spLocks noChangeShapeType="1"/>
          </p:cNvSpPr>
          <p:nvPr/>
        </p:nvSpPr>
        <p:spPr bwMode="auto">
          <a:xfrm flipV="1">
            <a:off x="4051300" y="2487613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6" name="Line 72"/>
          <p:cNvSpPr>
            <a:spLocks noChangeShapeType="1"/>
          </p:cNvSpPr>
          <p:nvPr/>
        </p:nvSpPr>
        <p:spPr bwMode="auto">
          <a:xfrm>
            <a:off x="4057650" y="2354263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7" name="Line 73"/>
          <p:cNvSpPr>
            <a:spLocks noChangeShapeType="1"/>
          </p:cNvSpPr>
          <p:nvPr/>
        </p:nvSpPr>
        <p:spPr bwMode="auto">
          <a:xfrm>
            <a:off x="3919538" y="24939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8" name="Line 74"/>
          <p:cNvSpPr>
            <a:spLocks noChangeShapeType="1"/>
          </p:cNvSpPr>
          <p:nvPr/>
        </p:nvSpPr>
        <p:spPr bwMode="auto">
          <a:xfrm>
            <a:off x="4316413" y="2506663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9" name="Line 75"/>
          <p:cNvSpPr>
            <a:spLocks noChangeShapeType="1"/>
          </p:cNvSpPr>
          <p:nvPr/>
        </p:nvSpPr>
        <p:spPr bwMode="auto">
          <a:xfrm>
            <a:off x="4448175" y="2506663"/>
            <a:ext cx="26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0" name="Line 76"/>
          <p:cNvSpPr>
            <a:spLocks noChangeShapeType="1"/>
          </p:cNvSpPr>
          <p:nvPr/>
        </p:nvSpPr>
        <p:spPr bwMode="auto">
          <a:xfrm>
            <a:off x="2136775" y="21336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1" name="Line 77"/>
          <p:cNvSpPr>
            <a:spLocks noChangeShapeType="1"/>
          </p:cNvSpPr>
          <p:nvPr/>
        </p:nvSpPr>
        <p:spPr bwMode="auto">
          <a:xfrm>
            <a:off x="2136775" y="24542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2" name="Line 78"/>
          <p:cNvSpPr>
            <a:spLocks noChangeShapeType="1"/>
          </p:cNvSpPr>
          <p:nvPr/>
        </p:nvSpPr>
        <p:spPr bwMode="auto">
          <a:xfrm>
            <a:off x="2143125" y="212725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3" name="Arc 79"/>
          <p:cNvSpPr>
            <a:spLocks/>
          </p:cNvSpPr>
          <p:nvPr/>
        </p:nvSpPr>
        <p:spPr bwMode="auto">
          <a:xfrm>
            <a:off x="2460625" y="2128838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4" name="Arc 80"/>
          <p:cNvSpPr>
            <a:spLocks/>
          </p:cNvSpPr>
          <p:nvPr/>
        </p:nvSpPr>
        <p:spPr bwMode="auto">
          <a:xfrm>
            <a:off x="2460625" y="2279650"/>
            <a:ext cx="152400" cy="169863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49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5" name="Line 81"/>
          <p:cNvSpPr>
            <a:spLocks noChangeShapeType="1"/>
          </p:cNvSpPr>
          <p:nvPr/>
        </p:nvSpPr>
        <p:spPr bwMode="auto">
          <a:xfrm>
            <a:off x="2667000" y="2286000"/>
            <a:ext cx="130175" cy="79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6" name="Line 82"/>
          <p:cNvSpPr>
            <a:spLocks noChangeShapeType="1"/>
          </p:cNvSpPr>
          <p:nvPr/>
        </p:nvSpPr>
        <p:spPr bwMode="auto">
          <a:xfrm>
            <a:off x="2011363" y="220821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7" name="Line 83"/>
          <p:cNvSpPr>
            <a:spLocks noChangeShapeType="1"/>
          </p:cNvSpPr>
          <p:nvPr/>
        </p:nvSpPr>
        <p:spPr bwMode="auto">
          <a:xfrm>
            <a:off x="2011363" y="23415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8" name="Line 84"/>
          <p:cNvSpPr>
            <a:spLocks noChangeShapeType="1"/>
          </p:cNvSpPr>
          <p:nvPr/>
        </p:nvSpPr>
        <p:spPr bwMode="auto">
          <a:xfrm>
            <a:off x="2017713" y="2335213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9" name="Line 85"/>
          <p:cNvSpPr>
            <a:spLocks noChangeShapeType="1"/>
          </p:cNvSpPr>
          <p:nvPr/>
        </p:nvSpPr>
        <p:spPr bwMode="auto">
          <a:xfrm>
            <a:off x="1681163" y="2674938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0" name="Line 86"/>
          <p:cNvSpPr>
            <a:spLocks noChangeShapeType="1"/>
          </p:cNvSpPr>
          <p:nvPr/>
        </p:nvSpPr>
        <p:spPr bwMode="auto">
          <a:xfrm>
            <a:off x="2809875" y="389572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1" name="Line 87"/>
          <p:cNvSpPr>
            <a:spLocks noChangeShapeType="1"/>
          </p:cNvSpPr>
          <p:nvPr/>
        </p:nvSpPr>
        <p:spPr bwMode="auto">
          <a:xfrm>
            <a:off x="2809875" y="42164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2" name="Line 88"/>
          <p:cNvSpPr>
            <a:spLocks noChangeShapeType="1"/>
          </p:cNvSpPr>
          <p:nvPr/>
        </p:nvSpPr>
        <p:spPr bwMode="auto">
          <a:xfrm>
            <a:off x="2816225" y="3889375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3" name="Arc 89"/>
          <p:cNvSpPr>
            <a:spLocks/>
          </p:cNvSpPr>
          <p:nvPr/>
        </p:nvSpPr>
        <p:spPr bwMode="auto">
          <a:xfrm>
            <a:off x="3133725" y="3890963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4" name="Arc 90"/>
          <p:cNvSpPr>
            <a:spLocks/>
          </p:cNvSpPr>
          <p:nvPr/>
        </p:nvSpPr>
        <p:spPr bwMode="auto">
          <a:xfrm>
            <a:off x="3133725" y="4043363"/>
            <a:ext cx="152400" cy="169862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33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5" name="Line 91"/>
          <p:cNvSpPr>
            <a:spLocks noChangeShapeType="1"/>
          </p:cNvSpPr>
          <p:nvPr/>
        </p:nvSpPr>
        <p:spPr bwMode="auto">
          <a:xfrm>
            <a:off x="3325813" y="4056063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6" name="Line 92"/>
          <p:cNvSpPr>
            <a:spLocks noChangeShapeType="1"/>
          </p:cNvSpPr>
          <p:nvPr/>
        </p:nvSpPr>
        <p:spPr bwMode="auto">
          <a:xfrm>
            <a:off x="2678113" y="41227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7" name="Line 93"/>
          <p:cNvSpPr>
            <a:spLocks noChangeShapeType="1"/>
          </p:cNvSpPr>
          <p:nvPr/>
        </p:nvSpPr>
        <p:spPr bwMode="auto">
          <a:xfrm>
            <a:off x="2678113" y="398938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8" name="Line 94"/>
          <p:cNvSpPr>
            <a:spLocks noChangeShapeType="1"/>
          </p:cNvSpPr>
          <p:nvPr/>
        </p:nvSpPr>
        <p:spPr bwMode="auto">
          <a:xfrm flipV="1">
            <a:off x="2070100" y="384968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9" name="Line 95"/>
          <p:cNvSpPr>
            <a:spLocks noChangeShapeType="1"/>
          </p:cNvSpPr>
          <p:nvPr/>
        </p:nvSpPr>
        <p:spPr bwMode="auto">
          <a:xfrm>
            <a:off x="2063750" y="3716338"/>
            <a:ext cx="211138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0" name="Line 96"/>
          <p:cNvSpPr>
            <a:spLocks noChangeShapeType="1"/>
          </p:cNvSpPr>
          <p:nvPr/>
        </p:nvSpPr>
        <p:spPr bwMode="auto">
          <a:xfrm>
            <a:off x="2070100" y="3716338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1" name="Line 97"/>
          <p:cNvSpPr>
            <a:spLocks noChangeShapeType="1"/>
          </p:cNvSpPr>
          <p:nvPr/>
        </p:nvSpPr>
        <p:spPr bwMode="auto">
          <a:xfrm>
            <a:off x="1931988" y="38560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2" name="Line 98"/>
          <p:cNvSpPr>
            <a:spLocks noChangeShapeType="1"/>
          </p:cNvSpPr>
          <p:nvPr/>
        </p:nvSpPr>
        <p:spPr bwMode="auto">
          <a:xfrm>
            <a:off x="2322513" y="3856038"/>
            <a:ext cx="1381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3" name="Line 99"/>
          <p:cNvSpPr>
            <a:spLocks noChangeShapeType="1"/>
          </p:cNvSpPr>
          <p:nvPr/>
        </p:nvSpPr>
        <p:spPr bwMode="auto">
          <a:xfrm>
            <a:off x="2466975" y="3856038"/>
            <a:ext cx="198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4" name="Line 100"/>
          <p:cNvSpPr>
            <a:spLocks noChangeShapeType="1"/>
          </p:cNvSpPr>
          <p:nvPr/>
        </p:nvSpPr>
        <p:spPr bwMode="auto">
          <a:xfrm>
            <a:off x="1133475" y="1846263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" name="Line 101"/>
          <p:cNvSpPr>
            <a:spLocks noChangeShapeType="1"/>
          </p:cNvSpPr>
          <p:nvPr/>
        </p:nvSpPr>
        <p:spPr bwMode="auto">
          <a:xfrm>
            <a:off x="1133475" y="2166938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" name="Line 102"/>
          <p:cNvSpPr>
            <a:spLocks noChangeShapeType="1"/>
          </p:cNvSpPr>
          <p:nvPr/>
        </p:nvSpPr>
        <p:spPr bwMode="auto">
          <a:xfrm>
            <a:off x="1139825" y="1839913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7" name="Arc 103"/>
          <p:cNvSpPr>
            <a:spLocks/>
          </p:cNvSpPr>
          <p:nvPr/>
        </p:nvSpPr>
        <p:spPr bwMode="auto">
          <a:xfrm>
            <a:off x="1457325" y="1841500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8" name="Arc 104"/>
          <p:cNvSpPr>
            <a:spLocks/>
          </p:cNvSpPr>
          <p:nvPr/>
        </p:nvSpPr>
        <p:spPr bwMode="auto">
          <a:xfrm>
            <a:off x="1457325" y="1993900"/>
            <a:ext cx="152400" cy="169863"/>
          </a:xfrm>
          <a:custGeom>
            <a:avLst/>
            <a:gdLst>
              <a:gd name="T0" fmla="*/ 1075217 w 21600"/>
              <a:gd name="T1" fmla="*/ 0 h 21805"/>
              <a:gd name="T2" fmla="*/ 0 w 21600"/>
              <a:gd name="T3" fmla="*/ 1323249 h 21805"/>
              <a:gd name="T4" fmla="*/ 0 w 21600"/>
              <a:gd name="T5" fmla="*/ 12441 h 21805"/>
              <a:gd name="T6" fmla="*/ 0 60000 65536"/>
              <a:gd name="T7" fmla="*/ 0 60000 65536"/>
              <a:gd name="T8" fmla="*/ 0 60000 65536"/>
              <a:gd name="T9" fmla="*/ 0 w 21600"/>
              <a:gd name="T10" fmla="*/ 0 h 21805"/>
              <a:gd name="T11" fmla="*/ 21600 w 21600"/>
              <a:gd name="T12" fmla="*/ 21805 h 21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5" fill="none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</a:path>
              <a:path w="21600" h="21805" stroke="0" extrusionOk="0">
                <a:moveTo>
                  <a:pt x="21599" y="-1"/>
                </a:moveTo>
                <a:cubicBezTo>
                  <a:pt x="21599" y="68"/>
                  <a:pt x="21600" y="136"/>
                  <a:pt x="21600" y="205"/>
                </a:cubicBezTo>
                <a:cubicBezTo>
                  <a:pt x="21600" y="12134"/>
                  <a:pt x="11929" y="21805"/>
                  <a:pt x="-1" y="21805"/>
                </a:cubicBezTo>
                <a:lnTo>
                  <a:pt x="0" y="20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9" name="Line 105"/>
          <p:cNvSpPr>
            <a:spLocks noChangeShapeType="1"/>
          </p:cNvSpPr>
          <p:nvPr/>
        </p:nvSpPr>
        <p:spPr bwMode="auto">
          <a:xfrm>
            <a:off x="1662113" y="2006600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0" name="Line 106"/>
          <p:cNvSpPr>
            <a:spLocks noChangeShapeType="1"/>
          </p:cNvSpPr>
          <p:nvPr/>
        </p:nvSpPr>
        <p:spPr bwMode="auto">
          <a:xfrm flipH="1">
            <a:off x="1060450" y="19050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1" name="Line 107"/>
          <p:cNvSpPr>
            <a:spLocks noChangeShapeType="1"/>
          </p:cNvSpPr>
          <p:nvPr/>
        </p:nvSpPr>
        <p:spPr bwMode="auto">
          <a:xfrm flipH="1">
            <a:off x="1066800" y="20574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2" name="Line 108"/>
          <p:cNvSpPr>
            <a:spLocks noChangeShapeType="1"/>
          </p:cNvSpPr>
          <p:nvPr/>
        </p:nvSpPr>
        <p:spPr bwMode="auto">
          <a:xfrm>
            <a:off x="1152525" y="3695700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3" name="Line 109"/>
          <p:cNvSpPr>
            <a:spLocks noChangeShapeType="1"/>
          </p:cNvSpPr>
          <p:nvPr/>
        </p:nvSpPr>
        <p:spPr bwMode="auto">
          <a:xfrm>
            <a:off x="1152525" y="40163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4" name="Line 110"/>
          <p:cNvSpPr>
            <a:spLocks noChangeShapeType="1"/>
          </p:cNvSpPr>
          <p:nvPr/>
        </p:nvSpPr>
        <p:spPr bwMode="auto">
          <a:xfrm>
            <a:off x="1158875" y="3689350"/>
            <a:ext cx="0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5" name="Arc 111"/>
          <p:cNvSpPr>
            <a:spLocks/>
          </p:cNvSpPr>
          <p:nvPr/>
        </p:nvSpPr>
        <p:spPr bwMode="auto">
          <a:xfrm>
            <a:off x="1476375" y="3690938"/>
            <a:ext cx="153988" cy="168275"/>
          </a:xfrm>
          <a:custGeom>
            <a:avLst/>
            <a:gdLst>
              <a:gd name="T0" fmla="*/ 0 w 21823"/>
              <a:gd name="T1" fmla="*/ 62 h 21600"/>
              <a:gd name="T2" fmla="*/ 1086574 w 21823"/>
              <a:gd name="T3" fmla="*/ 1298507 h 21600"/>
              <a:gd name="T4" fmla="*/ 11156 w 21823"/>
              <a:gd name="T5" fmla="*/ 1310948 h 21600"/>
              <a:gd name="T6" fmla="*/ 0 60000 65536"/>
              <a:gd name="T7" fmla="*/ 0 60000 65536"/>
              <a:gd name="T8" fmla="*/ 0 60000 65536"/>
              <a:gd name="T9" fmla="*/ 0 w 21823"/>
              <a:gd name="T10" fmla="*/ 0 h 21600"/>
              <a:gd name="T11" fmla="*/ 21823 w 218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3" h="21600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</a:path>
              <a:path w="21823" h="21600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073" y="-1"/>
                  <a:pt x="21710" y="9546"/>
                  <a:pt x="21823" y="21394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6" name="Arc 112"/>
          <p:cNvSpPr>
            <a:spLocks/>
          </p:cNvSpPr>
          <p:nvPr/>
        </p:nvSpPr>
        <p:spPr bwMode="auto">
          <a:xfrm>
            <a:off x="1476375" y="3849688"/>
            <a:ext cx="152400" cy="166687"/>
          </a:xfrm>
          <a:custGeom>
            <a:avLst/>
            <a:gdLst>
              <a:gd name="T0" fmla="*/ 1075267 w 21600"/>
              <a:gd name="T1" fmla="*/ 0 h 21600"/>
              <a:gd name="T2" fmla="*/ 0 w 21600"/>
              <a:gd name="T3" fmla="*/ 128632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7" name="Line 113"/>
          <p:cNvSpPr>
            <a:spLocks noChangeShapeType="1"/>
          </p:cNvSpPr>
          <p:nvPr/>
        </p:nvSpPr>
        <p:spPr bwMode="auto">
          <a:xfrm>
            <a:off x="1674813" y="3856038"/>
            <a:ext cx="131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8" name="Line 114"/>
          <p:cNvSpPr>
            <a:spLocks noChangeShapeType="1"/>
          </p:cNvSpPr>
          <p:nvPr/>
        </p:nvSpPr>
        <p:spPr bwMode="auto">
          <a:xfrm flipH="1">
            <a:off x="1085850" y="390525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9" name="Line 115"/>
          <p:cNvSpPr>
            <a:spLocks noChangeShapeType="1"/>
          </p:cNvSpPr>
          <p:nvPr/>
        </p:nvSpPr>
        <p:spPr bwMode="auto">
          <a:xfrm flipH="1">
            <a:off x="1085850" y="374015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0" name="Line 116"/>
          <p:cNvSpPr>
            <a:spLocks noChangeShapeType="1"/>
          </p:cNvSpPr>
          <p:nvPr/>
        </p:nvSpPr>
        <p:spPr bwMode="auto">
          <a:xfrm>
            <a:off x="1284288" y="3222625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1" name="Line 117"/>
          <p:cNvSpPr>
            <a:spLocks noChangeShapeType="1"/>
          </p:cNvSpPr>
          <p:nvPr/>
        </p:nvSpPr>
        <p:spPr bwMode="auto">
          <a:xfrm flipV="1">
            <a:off x="1284288" y="3355975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2" name="Line 118"/>
          <p:cNvSpPr>
            <a:spLocks noChangeShapeType="1"/>
          </p:cNvSpPr>
          <p:nvPr/>
        </p:nvSpPr>
        <p:spPr bwMode="auto">
          <a:xfrm>
            <a:off x="1290638" y="3222625"/>
            <a:ext cx="0" cy="266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3" name="Line 119"/>
          <p:cNvSpPr>
            <a:spLocks noChangeShapeType="1"/>
          </p:cNvSpPr>
          <p:nvPr/>
        </p:nvSpPr>
        <p:spPr bwMode="auto">
          <a:xfrm>
            <a:off x="1543050" y="3362325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4" name="Line 120"/>
          <p:cNvSpPr>
            <a:spLocks noChangeShapeType="1"/>
          </p:cNvSpPr>
          <p:nvPr/>
        </p:nvSpPr>
        <p:spPr bwMode="auto">
          <a:xfrm flipH="1">
            <a:off x="1092200" y="33655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5" name="Line 121"/>
          <p:cNvSpPr>
            <a:spLocks noChangeShapeType="1"/>
          </p:cNvSpPr>
          <p:nvPr/>
        </p:nvSpPr>
        <p:spPr bwMode="auto">
          <a:xfrm>
            <a:off x="1549400" y="2674938"/>
            <a:ext cx="131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6" name="Line 122"/>
          <p:cNvSpPr>
            <a:spLocks noChangeShapeType="1"/>
          </p:cNvSpPr>
          <p:nvPr/>
        </p:nvSpPr>
        <p:spPr bwMode="auto">
          <a:xfrm>
            <a:off x="1284288" y="2535238"/>
            <a:ext cx="211137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7" name="Line 123"/>
          <p:cNvSpPr>
            <a:spLocks noChangeShapeType="1"/>
          </p:cNvSpPr>
          <p:nvPr/>
        </p:nvSpPr>
        <p:spPr bwMode="auto">
          <a:xfrm flipV="1">
            <a:off x="1284288" y="2668588"/>
            <a:ext cx="211137" cy="147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8" name="Line 124"/>
          <p:cNvSpPr>
            <a:spLocks noChangeShapeType="1"/>
          </p:cNvSpPr>
          <p:nvPr/>
        </p:nvSpPr>
        <p:spPr bwMode="auto">
          <a:xfrm>
            <a:off x="1290638" y="25352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9" name="Line 125"/>
          <p:cNvSpPr>
            <a:spLocks noChangeShapeType="1"/>
          </p:cNvSpPr>
          <p:nvPr/>
        </p:nvSpPr>
        <p:spPr bwMode="auto">
          <a:xfrm flipH="1">
            <a:off x="1079500" y="2673350"/>
            <a:ext cx="196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0" name="Line 126"/>
          <p:cNvSpPr>
            <a:spLocks noChangeShapeType="1"/>
          </p:cNvSpPr>
          <p:nvPr/>
        </p:nvSpPr>
        <p:spPr bwMode="auto">
          <a:xfrm>
            <a:off x="7086600" y="3048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1" name="Oval 127"/>
          <p:cNvSpPr>
            <a:spLocks noChangeArrowheads="1"/>
          </p:cNvSpPr>
          <p:nvPr/>
        </p:nvSpPr>
        <p:spPr bwMode="auto">
          <a:xfrm>
            <a:off x="1612900" y="1960563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2" name="Oval 128"/>
          <p:cNvSpPr>
            <a:spLocks noChangeArrowheads="1"/>
          </p:cNvSpPr>
          <p:nvPr/>
        </p:nvSpPr>
        <p:spPr bwMode="auto">
          <a:xfrm>
            <a:off x="1503363" y="26257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3" name="Oval 129"/>
          <p:cNvSpPr>
            <a:spLocks noChangeArrowheads="1"/>
          </p:cNvSpPr>
          <p:nvPr/>
        </p:nvSpPr>
        <p:spPr bwMode="auto">
          <a:xfrm>
            <a:off x="1501775" y="331470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4" name="Oval 130"/>
          <p:cNvSpPr>
            <a:spLocks noChangeArrowheads="1"/>
          </p:cNvSpPr>
          <p:nvPr/>
        </p:nvSpPr>
        <p:spPr bwMode="auto">
          <a:xfrm>
            <a:off x="1619250" y="38004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5" name="Oval 131"/>
          <p:cNvSpPr>
            <a:spLocks noChangeArrowheads="1"/>
          </p:cNvSpPr>
          <p:nvPr/>
        </p:nvSpPr>
        <p:spPr bwMode="auto">
          <a:xfrm>
            <a:off x="2605088" y="224948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6" name="Oval 132"/>
          <p:cNvSpPr>
            <a:spLocks noChangeArrowheads="1"/>
          </p:cNvSpPr>
          <p:nvPr/>
        </p:nvSpPr>
        <p:spPr bwMode="auto">
          <a:xfrm>
            <a:off x="2281238" y="38068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7" name="Oval 133"/>
          <p:cNvSpPr>
            <a:spLocks noChangeArrowheads="1"/>
          </p:cNvSpPr>
          <p:nvPr/>
        </p:nvSpPr>
        <p:spPr bwMode="auto">
          <a:xfrm>
            <a:off x="3279775" y="40068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8" name="Oval 134"/>
          <p:cNvSpPr>
            <a:spLocks noChangeArrowheads="1"/>
          </p:cNvSpPr>
          <p:nvPr/>
        </p:nvSpPr>
        <p:spPr bwMode="auto">
          <a:xfrm>
            <a:off x="3611563" y="244475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9" name="Oval 135"/>
          <p:cNvSpPr>
            <a:spLocks noChangeArrowheads="1"/>
          </p:cNvSpPr>
          <p:nvPr/>
        </p:nvSpPr>
        <p:spPr bwMode="auto">
          <a:xfrm>
            <a:off x="4264025" y="245427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0" name="Oval 136"/>
          <p:cNvSpPr>
            <a:spLocks noChangeArrowheads="1"/>
          </p:cNvSpPr>
          <p:nvPr/>
        </p:nvSpPr>
        <p:spPr bwMode="auto">
          <a:xfrm>
            <a:off x="5321300" y="2654300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1" name="Oval 137"/>
          <p:cNvSpPr>
            <a:spLocks noChangeArrowheads="1"/>
          </p:cNvSpPr>
          <p:nvPr/>
        </p:nvSpPr>
        <p:spPr bwMode="auto">
          <a:xfrm>
            <a:off x="5973763" y="2651125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2" name="Oval 138"/>
          <p:cNvSpPr>
            <a:spLocks noChangeArrowheads="1"/>
          </p:cNvSpPr>
          <p:nvPr/>
        </p:nvSpPr>
        <p:spPr bwMode="auto">
          <a:xfrm>
            <a:off x="7019925" y="3005138"/>
            <a:ext cx="88900" cy="88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0" y="4800600"/>
            <a:ext cx="7070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07" charset="0"/>
              <a:buChar char="•"/>
            </a:pPr>
            <a:r>
              <a:rPr lang="en-US"/>
              <a:t> A list of the nets (netlist) fully describes the circuit</a:t>
            </a:r>
          </a:p>
          <a:p>
            <a:pPr lvl="1"/>
            <a:r>
              <a:rPr lang="en-US"/>
              <a:t>0 nand 1 6</a:t>
            </a:r>
          </a:p>
          <a:p>
            <a:pPr lvl="1"/>
            <a:r>
              <a:rPr lang="en-US"/>
              <a:t>1 inv 2</a:t>
            </a:r>
          </a:p>
          <a:p>
            <a:pPr lvl="1"/>
            <a:r>
              <a:rPr lang="en-US"/>
              <a:t>2 nand 3 4</a:t>
            </a:r>
          </a:p>
        </p:txBody>
      </p:sp>
      <p:sp>
        <p:nvSpPr>
          <p:cNvPr id="28814" name="TextBox 142"/>
          <p:cNvSpPr txBox="1">
            <a:spLocks noChangeArrowheads="1"/>
          </p:cNvSpPr>
          <p:nvPr/>
        </p:nvSpPr>
        <p:spPr bwMode="auto">
          <a:xfrm>
            <a:off x="7162800" y="3124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8815" name="TextBox 143"/>
          <p:cNvSpPr txBox="1">
            <a:spLocks noChangeArrowheads="1"/>
          </p:cNvSpPr>
          <p:nvPr/>
        </p:nvSpPr>
        <p:spPr bwMode="auto">
          <a:xfrm>
            <a:off x="6096000" y="22098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8816" name="TextBox 144"/>
          <p:cNvSpPr txBox="1">
            <a:spLocks noChangeArrowheads="1"/>
          </p:cNvSpPr>
          <p:nvPr/>
        </p:nvSpPr>
        <p:spPr bwMode="auto">
          <a:xfrm>
            <a:off x="1143000" y="4343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8817" name="TextBox 145"/>
          <p:cNvSpPr txBox="1">
            <a:spLocks noChangeArrowheads="1"/>
          </p:cNvSpPr>
          <p:nvPr/>
        </p:nvSpPr>
        <p:spPr bwMode="auto">
          <a:xfrm>
            <a:off x="5410200" y="22098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8818" name="TextBox 146"/>
          <p:cNvSpPr txBox="1">
            <a:spLocks noChangeArrowheads="1"/>
          </p:cNvSpPr>
          <p:nvPr/>
        </p:nvSpPr>
        <p:spPr bwMode="auto">
          <a:xfrm>
            <a:off x="4572000" y="2057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8819" name="TextBox 147"/>
          <p:cNvSpPr txBox="1">
            <a:spLocks noChangeArrowheads="1"/>
          </p:cNvSpPr>
          <p:nvPr/>
        </p:nvSpPr>
        <p:spPr bwMode="auto">
          <a:xfrm>
            <a:off x="3505200" y="3581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8820" name="TextBox 149"/>
          <p:cNvSpPr txBox="1">
            <a:spLocks noChangeArrowheads="1"/>
          </p:cNvSpPr>
          <p:nvPr/>
        </p:nvSpPr>
        <p:spPr bwMode="auto">
          <a:xfrm>
            <a:off x="3657600" y="19050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93A4-C21D-AD43-97AC-DCF00FA44EB1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63844" name="Line 35"/>
          <p:cNvSpPr>
            <a:spLocks noChangeShapeType="1"/>
          </p:cNvSpPr>
          <p:nvPr/>
        </p:nvSpPr>
        <p:spPr bwMode="auto">
          <a:xfrm>
            <a:off x="5181600" y="31242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optimal for DAGs</a:t>
            </a:r>
          </a:p>
        </p:txBody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Why?</a:t>
            </a:r>
          </a:p>
        </p:txBody>
      </p:sp>
      <p:grpSp>
        <p:nvGrpSpPr>
          <p:cNvPr id="163847" name="Group 5"/>
          <p:cNvGrpSpPr>
            <a:grpSpLocks/>
          </p:cNvGrpSpPr>
          <p:nvPr/>
        </p:nvGrpSpPr>
        <p:grpSpPr bwMode="auto">
          <a:xfrm>
            <a:off x="2646363" y="3597275"/>
            <a:ext cx="722312" cy="827088"/>
            <a:chOff x="1667" y="2266"/>
            <a:chExt cx="455" cy="521"/>
          </a:xfrm>
        </p:grpSpPr>
        <p:sp>
          <p:nvSpPr>
            <p:cNvPr id="163870" name="Rectangle 6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71" name="Line 7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72" name="Line 8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848" name="Group 9"/>
          <p:cNvGrpSpPr>
            <a:grpSpLocks/>
          </p:cNvGrpSpPr>
          <p:nvPr/>
        </p:nvGrpSpPr>
        <p:grpSpPr bwMode="auto">
          <a:xfrm>
            <a:off x="5638800" y="4295775"/>
            <a:ext cx="722313" cy="827088"/>
            <a:chOff x="1667" y="2266"/>
            <a:chExt cx="455" cy="521"/>
          </a:xfrm>
        </p:grpSpPr>
        <p:sp>
          <p:nvSpPr>
            <p:cNvPr id="163867" name="Rectangle 10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8" name="Line 11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9" name="Line 12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849" name="Group 13"/>
          <p:cNvGrpSpPr>
            <a:grpSpLocks/>
          </p:cNvGrpSpPr>
          <p:nvPr/>
        </p:nvGrpSpPr>
        <p:grpSpPr bwMode="auto">
          <a:xfrm>
            <a:off x="4508500" y="2770188"/>
            <a:ext cx="722313" cy="827087"/>
            <a:chOff x="1667" y="2266"/>
            <a:chExt cx="455" cy="521"/>
          </a:xfrm>
        </p:grpSpPr>
        <p:sp>
          <p:nvSpPr>
            <p:cNvPr id="163864" name="Rectangle 14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5" name="Line 15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6" name="Line 16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850" name="Group 17"/>
          <p:cNvGrpSpPr>
            <a:grpSpLocks/>
          </p:cNvGrpSpPr>
          <p:nvPr/>
        </p:nvGrpSpPr>
        <p:grpSpPr bwMode="auto">
          <a:xfrm>
            <a:off x="3521075" y="4881563"/>
            <a:ext cx="722313" cy="827087"/>
            <a:chOff x="1667" y="2266"/>
            <a:chExt cx="455" cy="521"/>
          </a:xfrm>
        </p:grpSpPr>
        <p:sp>
          <p:nvSpPr>
            <p:cNvPr id="163861" name="Rectangle 18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2" name="Line 19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3" name="Line 20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51" name="Line 21"/>
          <p:cNvSpPr>
            <a:spLocks noChangeShapeType="1"/>
          </p:cNvSpPr>
          <p:nvPr/>
        </p:nvSpPr>
        <p:spPr bwMode="auto">
          <a:xfrm>
            <a:off x="3368675" y="3878263"/>
            <a:ext cx="22701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2" name="Line 22"/>
          <p:cNvSpPr>
            <a:spLocks noChangeShapeType="1"/>
          </p:cNvSpPr>
          <p:nvPr/>
        </p:nvSpPr>
        <p:spPr bwMode="auto">
          <a:xfrm flipV="1">
            <a:off x="3368675" y="3051175"/>
            <a:ext cx="1139825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Line 23"/>
          <p:cNvSpPr>
            <a:spLocks noChangeShapeType="1"/>
          </p:cNvSpPr>
          <p:nvPr/>
        </p:nvSpPr>
        <p:spPr bwMode="auto">
          <a:xfrm flipV="1">
            <a:off x="4243388" y="3316288"/>
            <a:ext cx="265112" cy="184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4" name="Line 24"/>
          <p:cNvSpPr>
            <a:spLocks noChangeShapeType="1"/>
          </p:cNvSpPr>
          <p:nvPr/>
        </p:nvSpPr>
        <p:spPr bwMode="auto">
          <a:xfrm flipV="1">
            <a:off x="4243388" y="4841875"/>
            <a:ext cx="1395412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855" name="Group 30"/>
          <p:cNvGrpSpPr>
            <a:grpSpLocks/>
          </p:cNvGrpSpPr>
          <p:nvPr/>
        </p:nvGrpSpPr>
        <p:grpSpPr bwMode="auto">
          <a:xfrm>
            <a:off x="7010400" y="3048000"/>
            <a:ext cx="722313" cy="827088"/>
            <a:chOff x="1667" y="2266"/>
            <a:chExt cx="455" cy="521"/>
          </a:xfrm>
        </p:grpSpPr>
        <p:sp>
          <p:nvSpPr>
            <p:cNvPr id="163858" name="Rectangle 31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9" name="Line 32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0" name="Line 33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56" name="Line 36"/>
          <p:cNvSpPr>
            <a:spLocks noChangeShapeType="1"/>
          </p:cNvSpPr>
          <p:nvPr/>
        </p:nvSpPr>
        <p:spPr bwMode="auto">
          <a:xfrm flipV="1">
            <a:off x="6324600" y="35814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7" name="Line 37"/>
          <p:cNvSpPr>
            <a:spLocks noChangeShapeType="1"/>
          </p:cNvSpPr>
          <p:nvPr/>
        </p:nvSpPr>
        <p:spPr bwMode="auto">
          <a:xfrm>
            <a:off x="76962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4D722-D8C3-7A44-8152-A08CB490404F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65892" name="Line 2"/>
          <p:cNvSpPr>
            <a:spLocks noChangeShapeType="1"/>
          </p:cNvSpPr>
          <p:nvPr/>
        </p:nvSpPr>
        <p:spPr bwMode="auto">
          <a:xfrm>
            <a:off x="5181600" y="31242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optimal for DAGs</a:t>
            </a:r>
          </a:p>
        </p:txBody>
      </p:sp>
      <p:sp>
        <p:nvSpPr>
          <p:cNvPr id="16589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Why?</a:t>
            </a:r>
          </a:p>
        </p:txBody>
      </p:sp>
      <p:grpSp>
        <p:nvGrpSpPr>
          <p:cNvPr id="165895" name="Group 5"/>
          <p:cNvGrpSpPr>
            <a:grpSpLocks/>
          </p:cNvGrpSpPr>
          <p:nvPr/>
        </p:nvGrpSpPr>
        <p:grpSpPr bwMode="auto">
          <a:xfrm>
            <a:off x="2646363" y="3597275"/>
            <a:ext cx="722312" cy="827088"/>
            <a:chOff x="1667" y="2266"/>
            <a:chExt cx="455" cy="521"/>
          </a:xfrm>
        </p:grpSpPr>
        <p:sp>
          <p:nvSpPr>
            <p:cNvPr id="165920" name="Rectangle 6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1" name="Line 7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2" name="Line 8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896" name="Group 9"/>
          <p:cNvGrpSpPr>
            <a:grpSpLocks/>
          </p:cNvGrpSpPr>
          <p:nvPr/>
        </p:nvGrpSpPr>
        <p:grpSpPr bwMode="auto">
          <a:xfrm>
            <a:off x="5638800" y="4295775"/>
            <a:ext cx="722313" cy="827088"/>
            <a:chOff x="1667" y="2266"/>
            <a:chExt cx="455" cy="521"/>
          </a:xfrm>
        </p:grpSpPr>
        <p:sp>
          <p:nvSpPr>
            <p:cNvPr id="165917" name="Rectangle 10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8" name="Line 11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9" name="Line 12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897" name="Group 13"/>
          <p:cNvGrpSpPr>
            <a:grpSpLocks/>
          </p:cNvGrpSpPr>
          <p:nvPr/>
        </p:nvGrpSpPr>
        <p:grpSpPr bwMode="auto">
          <a:xfrm>
            <a:off x="4508500" y="2770188"/>
            <a:ext cx="722313" cy="827087"/>
            <a:chOff x="1667" y="2266"/>
            <a:chExt cx="455" cy="521"/>
          </a:xfrm>
        </p:grpSpPr>
        <p:sp>
          <p:nvSpPr>
            <p:cNvPr id="165914" name="Rectangle 14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5" name="Line 15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6" name="Line 16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898" name="Group 17"/>
          <p:cNvGrpSpPr>
            <a:grpSpLocks/>
          </p:cNvGrpSpPr>
          <p:nvPr/>
        </p:nvGrpSpPr>
        <p:grpSpPr bwMode="auto">
          <a:xfrm>
            <a:off x="3521075" y="4881563"/>
            <a:ext cx="722313" cy="827087"/>
            <a:chOff x="1667" y="2266"/>
            <a:chExt cx="455" cy="521"/>
          </a:xfrm>
        </p:grpSpPr>
        <p:sp>
          <p:nvSpPr>
            <p:cNvPr id="165911" name="Rectangle 18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2" name="Line 19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3" name="Line 20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899" name="Line 21"/>
          <p:cNvSpPr>
            <a:spLocks noChangeShapeType="1"/>
          </p:cNvSpPr>
          <p:nvPr/>
        </p:nvSpPr>
        <p:spPr bwMode="auto">
          <a:xfrm>
            <a:off x="3368675" y="3878263"/>
            <a:ext cx="22701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0" name="Line 22"/>
          <p:cNvSpPr>
            <a:spLocks noChangeShapeType="1"/>
          </p:cNvSpPr>
          <p:nvPr/>
        </p:nvSpPr>
        <p:spPr bwMode="auto">
          <a:xfrm flipV="1">
            <a:off x="3368675" y="3051175"/>
            <a:ext cx="1139825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1" name="Line 23"/>
          <p:cNvSpPr>
            <a:spLocks noChangeShapeType="1"/>
          </p:cNvSpPr>
          <p:nvPr/>
        </p:nvSpPr>
        <p:spPr bwMode="auto">
          <a:xfrm flipV="1">
            <a:off x="4243388" y="3316288"/>
            <a:ext cx="265112" cy="184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2" name="Line 24"/>
          <p:cNvSpPr>
            <a:spLocks noChangeShapeType="1"/>
          </p:cNvSpPr>
          <p:nvPr/>
        </p:nvSpPr>
        <p:spPr bwMode="auto">
          <a:xfrm flipV="1">
            <a:off x="4243388" y="4841875"/>
            <a:ext cx="1395412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3" name="Text Box 25"/>
          <p:cNvSpPr txBox="1">
            <a:spLocks noChangeArrowheads="1"/>
          </p:cNvSpPr>
          <p:nvPr/>
        </p:nvSpPr>
        <p:spPr bwMode="auto">
          <a:xfrm>
            <a:off x="6477000" y="46482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1+1+1=3</a:t>
            </a:r>
          </a:p>
        </p:txBody>
      </p:sp>
      <p:sp>
        <p:nvSpPr>
          <p:cNvPr id="165904" name="Text Box 26"/>
          <p:cNvSpPr txBox="1">
            <a:spLocks noChangeArrowheads="1"/>
          </p:cNvSpPr>
          <p:nvPr/>
        </p:nvSpPr>
        <p:spPr bwMode="auto">
          <a:xfrm>
            <a:off x="5486400" y="25146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1+1+1=3</a:t>
            </a:r>
          </a:p>
        </p:txBody>
      </p:sp>
      <p:grpSp>
        <p:nvGrpSpPr>
          <p:cNvPr id="165905" name="Group 27"/>
          <p:cNvGrpSpPr>
            <a:grpSpLocks/>
          </p:cNvGrpSpPr>
          <p:nvPr/>
        </p:nvGrpSpPr>
        <p:grpSpPr bwMode="auto">
          <a:xfrm>
            <a:off x="7010400" y="3048000"/>
            <a:ext cx="722313" cy="827088"/>
            <a:chOff x="1667" y="2266"/>
            <a:chExt cx="455" cy="521"/>
          </a:xfrm>
        </p:grpSpPr>
        <p:sp>
          <p:nvSpPr>
            <p:cNvPr id="165908" name="Rectangle 28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9" name="Line 29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0" name="Line 30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906" name="Line 31"/>
          <p:cNvSpPr>
            <a:spLocks noChangeShapeType="1"/>
          </p:cNvSpPr>
          <p:nvPr/>
        </p:nvSpPr>
        <p:spPr bwMode="auto">
          <a:xfrm flipV="1">
            <a:off x="6324600" y="35814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7" name="Line 32"/>
          <p:cNvSpPr>
            <a:spLocks noChangeShapeType="1"/>
          </p:cNvSpPr>
          <p:nvPr/>
        </p:nvSpPr>
        <p:spPr bwMode="auto">
          <a:xfrm>
            <a:off x="76962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D4F7E-0855-674F-B48A-C924561B8C3A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67940" name="Line 2"/>
          <p:cNvSpPr>
            <a:spLocks noChangeShapeType="1"/>
          </p:cNvSpPr>
          <p:nvPr/>
        </p:nvSpPr>
        <p:spPr bwMode="auto">
          <a:xfrm>
            <a:off x="5181600" y="31242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optimal for DAGs</a:t>
            </a:r>
          </a:p>
        </p:txBody>
      </p:sp>
      <p:sp>
        <p:nvSpPr>
          <p:cNvPr id="1679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Why?</a:t>
            </a:r>
          </a:p>
        </p:txBody>
      </p:sp>
      <p:grpSp>
        <p:nvGrpSpPr>
          <p:cNvPr id="167943" name="Group 5"/>
          <p:cNvGrpSpPr>
            <a:grpSpLocks/>
          </p:cNvGrpSpPr>
          <p:nvPr/>
        </p:nvGrpSpPr>
        <p:grpSpPr bwMode="auto">
          <a:xfrm>
            <a:off x="2646363" y="3597275"/>
            <a:ext cx="722312" cy="827088"/>
            <a:chOff x="1667" y="2266"/>
            <a:chExt cx="455" cy="521"/>
          </a:xfrm>
        </p:grpSpPr>
        <p:sp>
          <p:nvSpPr>
            <p:cNvPr id="167969" name="Rectangle 6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70" name="Line 7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71" name="Line 8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944" name="Group 9"/>
          <p:cNvGrpSpPr>
            <a:grpSpLocks/>
          </p:cNvGrpSpPr>
          <p:nvPr/>
        </p:nvGrpSpPr>
        <p:grpSpPr bwMode="auto">
          <a:xfrm>
            <a:off x="5638800" y="4295775"/>
            <a:ext cx="722313" cy="827088"/>
            <a:chOff x="1667" y="2266"/>
            <a:chExt cx="455" cy="521"/>
          </a:xfrm>
        </p:grpSpPr>
        <p:sp>
          <p:nvSpPr>
            <p:cNvPr id="167966" name="Rectangle 10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67" name="Line 11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68" name="Line 12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945" name="Group 13"/>
          <p:cNvGrpSpPr>
            <a:grpSpLocks/>
          </p:cNvGrpSpPr>
          <p:nvPr/>
        </p:nvGrpSpPr>
        <p:grpSpPr bwMode="auto">
          <a:xfrm>
            <a:off x="4508500" y="2770188"/>
            <a:ext cx="722313" cy="827087"/>
            <a:chOff x="1667" y="2266"/>
            <a:chExt cx="455" cy="521"/>
          </a:xfrm>
        </p:grpSpPr>
        <p:sp>
          <p:nvSpPr>
            <p:cNvPr id="167963" name="Rectangle 14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64" name="Line 15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65" name="Line 16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946" name="Group 17"/>
          <p:cNvGrpSpPr>
            <a:grpSpLocks/>
          </p:cNvGrpSpPr>
          <p:nvPr/>
        </p:nvGrpSpPr>
        <p:grpSpPr bwMode="auto">
          <a:xfrm>
            <a:off x="3521075" y="4881563"/>
            <a:ext cx="722313" cy="827087"/>
            <a:chOff x="1667" y="2266"/>
            <a:chExt cx="455" cy="521"/>
          </a:xfrm>
        </p:grpSpPr>
        <p:sp>
          <p:nvSpPr>
            <p:cNvPr id="167960" name="Rectangle 18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61" name="Line 19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62" name="Line 20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7947" name="Line 21"/>
          <p:cNvSpPr>
            <a:spLocks noChangeShapeType="1"/>
          </p:cNvSpPr>
          <p:nvPr/>
        </p:nvSpPr>
        <p:spPr bwMode="auto">
          <a:xfrm>
            <a:off x="3368675" y="3878263"/>
            <a:ext cx="22701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8" name="Line 22"/>
          <p:cNvSpPr>
            <a:spLocks noChangeShapeType="1"/>
          </p:cNvSpPr>
          <p:nvPr/>
        </p:nvSpPr>
        <p:spPr bwMode="auto">
          <a:xfrm flipV="1">
            <a:off x="3368675" y="3051175"/>
            <a:ext cx="1139825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9" name="Line 23"/>
          <p:cNvSpPr>
            <a:spLocks noChangeShapeType="1"/>
          </p:cNvSpPr>
          <p:nvPr/>
        </p:nvSpPr>
        <p:spPr bwMode="auto">
          <a:xfrm flipV="1">
            <a:off x="4243388" y="3316288"/>
            <a:ext cx="265112" cy="184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0" name="Line 24"/>
          <p:cNvSpPr>
            <a:spLocks noChangeShapeType="1"/>
          </p:cNvSpPr>
          <p:nvPr/>
        </p:nvSpPr>
        <p:spPr bwMode="auto">
          <a:xfrm flipV="1">
            <a:off x="4243388" y="4841875"/>
            <a:ext cx="1395412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1" name="Text Box 25"/>
          <p:cNvSpPr txBox="1">
            <a:spLocks noChangeArrowheads="1"/>
          </p:cNvSpPr>
          <p:nvPr/>
        </p:nvSpPr>
        <p:spPr bwMode="auto">
          <a:xfrm>
            <a:off x="6477000" y="46482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1+1+1=3</a:t>
            </a:r>
          </a:p>
        </p:txBody>
      </p:sp>
      <p:sp>
        <p:nvSpPr>
          <p:cNvPr id="167952" name="Text Box 26"/>
          <p:cNvSpPr txBox="1">
            <a:spLocks noChangeArrowheads="1"/>
          </p:cNvSpPr>
          <p:nvPr/>
        </p:nvSpPr>
        <p:spPr bwMode="auto">
          <a:xfrm>
            <a:off x="5486400" y="25146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1+1+1=3</a:t>
            </a:r>
          </a:p>
        </p:txBody>
      </p:sp>
      <p:grpSp>
        <p:nvGrpSpPr>
          <p:cNvPr id="167953" name="Group 27"/>
          <p:cNvGrpSpPr>
            <a:grpSpLocks/>
          </p:cNvGrpSpPr>
          <p:nvPr/>
        </p:nvGrpSpPr>
        <p:grpSpPr bwMode="auto">
          <a:xfrm>
            <a:off x="7010400" y="3048000"/>
            <a:ext cx="722313" cy="827088"/>
            <a:chOff x="1667" y="2266"/>
            <a:chExt cx="455" cy="521"/>
          </a:xfrm>
        </p:grpSpPr>
        <p:sp>
          <p:nvSpPr>
            <p:cNvPr id="167957" name="Rectangle 28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58" name="Line 29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59" name="Line 30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7954" name="Line 31"/>
          <p:cNvSpPr>
            <a:spLocks noChangeShapeType="1"/>
          </p:cNvSpPr>
          <p:nvPr/>
        </p:nvSpPr>
        <p:spPr bwMode="auto">
          <a:xfrm flipV="1">
            <a:off x="6324600" y="35814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5" name="Line 32"/>
          <p:cNvSpPr>
            <a:spLocks noChangeShapeType="1"/>
          </p:cNvSpPr>
          <p:nvPr/>
        </p:nvSpPr>
        <p:spPr bwMode="auto">
          <a:xfrm>
            <a:off x="76962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6" name="Text Box 33"/>
          <p:cNvSpPr txBox="1">
            <a:spLocks noChangeArrowheads="1"/>
          </p:cNvSpPr>
          <p:nvPr/>
        </p:nvSpPr>
        <p:spPr bwMode="auto">
          <a:xfrm>
            <a:off x="7239000" y="24384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3+3+1=7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2D1D2-89A7-3041-94E0-1A6315F88033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Optimal for DAGs (area)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Cost(N) 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  <a:sym typeface="Math1" pitchFamily="2" charset="2"/>
              </a:rPr>
              <a:t>=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 Cost(gate) + 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 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Cost(input nodes)</a:t>
            </a:r>
          </a:p>
          <a:p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think of sets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cost is magnitude of set union</a:t>
            </a:r>
          </a:p>
          <a:p>
            <a:r>
              <a:rPr lang="en-US" sz="2800" b="1">
                <a:ea typeface="ＭＳ Ｐゴシック" pitchFamily="-107" charset="-128"/>
                <a:cs typeface="ＭＳ Ｐゴシック" pitchFamily="-107" charset="-128"/>
              </a:rPr>
              <a:t>Problem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: minimum cost (magnitude) solution isn’t necessarily the best pick</a:t>
            </a:r>
          </a:p>
          <a:p>
            <a:pPr lvl="1"/>
            <a:r>
              <a:rPr lang="en-US" sz="2400"/>
              <a:t>get interaction between subproblems</a:t>
            </a:r>
          </a:p>
          <a:p>
            <a:pPr lvl="1"/>
            <a:r>
              <a:rPr lang="en-US" sz="2400"/>
              <a:t>subproblem optimum not global...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DAG Example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Cover with 3 input gates</a:t>
            </a:r>
          </a:p>
        </p:txBody>
      </p:sp>
      <p:sp>
        <p:nvSpPr>
          <p:cNvPr id="172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6A360-8757-054B-9085-5E82A83CB84D}" type="slidenum">
              <a:rPr lang="en-US"/>
              <a:pPr>
                <a:defRPr/>
              </a:pPr>
              <a:t>84</a:t>
            </a:fld>
            <a:endParaRPr lang="en-US"/>
          </a:p>
        </p:txBody>
      </p:sp>
      <p:grpSp>
        <p:nvGrpSpPr>
          <p:cNvPr id="172038" name="Group 35"/>
          <p:cNvGrpSpPr>
            <a:grpSpLocks/>
          </p:cNvGrpSpPr>
          <p:nvPr/>
        </p:nvGrpSpPr>
        <p:grpSpPr bwMode="auto">
          <a:xfrm>
            <a:off x="914400" y="3048000"/>
            <a:ext cx="4038600" cy="2438400"/>
            <a:chOff x="914400" y="3048000"/>
            <a:chExt cx="4038600" cy="2438400"/>
          </a:xfrm>
        </p:grpSpPr>
        <p:sp>
          <p:nvSpPr>
            <p:cNvPr id="172039" name="Rectangle 5"/>
            <p:cNvSpPr>
              <a:spLocks noChangeArrowheads="1"/>
            </p:cNvSpPr>
            <p:nvPr/>
          </p:nvSpPr>
          <p:spPr bwMode="auto">
            <a:xfrm>
              <a:off x="1600200" y="30480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0" name="Rectangle 6"/>
            <p:cNvSpPr>
              <a:spLocks noChangeArrowheads="1"/>
            </p:cNvSpPr>
            <p:nvPr/>
          </p:nvSpPr>
          <p:spPr bwMode="auto">
            <a:xfrm>
              <a:off x="1600200" y="39624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1" name="Rectangle 7"/>
            <p:cNvSpPr>
              <a:spLocks noChangeArrowheads="1"/>
            </p:cNvSpPr>
            <p:nvPr/>
          </p:nvSpPr>
          <p:spPr bwMode="auto">
            <a:xfrm>
              <a:off x="1600200" y="48768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2" name="Rectangle 8"/>
            <p:cNvSpPr>
              <a:spLocks noChangeArrowheads="1"/>
            </p:cNvSpPr>
            <p:nvPr/>
          </p:nvSpPr>
          <p:spPr bwMode="auto">
            <a:xfrm>
              <a:off x="2743200" y="34290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3" name="Rectangle 9"/>
            <p:cNvSpPr>
              <a:spLocks noChangeArrowheads="1"/>
            </p:cNvSpPr>
            <p:nvPr/>
          </p:nvSpPr>
          <p:spPr bwMode="auto">
            <a:xfrm>
              <a:off x="2743200" y="4419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4" name="Rectangle 10"/>
            <p:cNvSpPr>
              <a:spLocks noChangeArrowheads="1"/>
            </p:cNvSpPr>
            <p:nvPr/>
          </p:nvSpPr>
          <p:spPr bwMode="auto">
            <a:xfrm>
              <a:off x="3657600" y="38100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204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209800" y="3733800"/>
              <a:ext cx="5334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46" name="Straight Arrow Connector 14"/>
            <p:cNvCxnSpPr>
              <a:cxnSpLocks noChangeShapeType="1"/>
              <a:endCxn id="172043" idx="1"/>
            </p:cNvCxnSpPr>
            <p:nvPr/>
          </p:nvCxnSpPr>
          <p:spPr bwMode="auto">
            <a:xfrm>
              <a:off x="2209800" y="4267200"/>
              <a:ext cx="53340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47" name="Straight Arrow Connector 16"/>
            <p:cNvCxnSpPr>
              <a:cxnSpLocks noChangeShapeType="1"/>
              <a:stCxn id="172042" idx="3"/>
            </p:cNvCxnSpPr>
            <p:nvPr/>
          </p:nvCxnSpPr>
          <p:spPr bwMode="auto">
            <a:xfrm>
              <a:off x="3352800" y="3733800"/>
              <a:ext cx="3048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48" name="Straight Arrow Connector 18"/>
            <p:cNvCxnSpPr>
              <a:cxnSpLocks noChangeShapeType="1"/>
              <a:stCxn id="172043" idx="3"/>
            </p:cNvCxnSpPr>
            <p:nvPr/>
          </p:nvCxnSpPr>
          <p:spPr bwMode="auto">
            <a:xfrm flipV="1">
              <a:off x="3352800" y="4343400"/>
              <a:ext cx="3048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49" name="Straight Arrow Connector 21"/>
            <p:cNvCxnSpPr>
              <a:cxnSpLocks noChangeShapeType="1"/>
              <a:stCxn id="172039" idx="3"/>
            </p:cNvCxnSpPr>
            <p:nvPr/>
          </p:nvCxnSpPr>
          <p:spPr bwMode="auto">
            <a:xfrm>
              <a:off x="2209800" y="3352800"/>
              <a:ext cx="5334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0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2209800" y="5029200"/>
              <a:ext cx="533400" cy="152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1" name="Straight Arrow Connector 25"/>
            <p:cNvCxnSpPr>
              <a:cxnSpLocks noChangeShapeType="1"/>
            </p:cNvCxnSpPr>
            <p:nvPr/>
          </p:nvCxnSpPr>
          <p:spPr bwMode="auto">
            <a:xfrm>
              <a:off x="914400" y="31242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2" name="Straight Arrow Connector 27"/>
            <p:cNvCxnSpPr>
              <a:cxnSpLocks noChangeShapeType="1"/>
            </p:cNvCxnSpPr>
            <p:nvPr/>
          </p:nvCxnSpPr>
          <p:spPr bwMode="auto">
            <a:xfrm>
              <a:off x="914400" y="41148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3" name="Straight Arrow Connector 28"/>
            <p:cNvCxnSpPr>
              <a:cxnSpLocks noChangeShapeType="1"/>
            </p:cNvCxnSpPr>
            <p:nvPr/>
          </p:nvCxnSpPr>
          <p:spPr bwMode="auto">
            <a:xfrm>
              <a:off x="914400" y="51054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4" name="Straight Arrow Connector 29"/>
            <p:cNvCxnSpPr>
              <a:cxnSpLocks noChangeShapeType="1"/>
            </p:cNvCxnSpPr>
            <p:nvPr/>
          </p:nvCxnSpPr>
          <p:spPr bwMode="auto">
            <a:xfrm>
              <a:off x="914400" y="53340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5" name="Straight Arrow Connector 30"/>
            <p:cNvCxnSpPr>
              <a:cxnSpLocks noChangeShapeType="1"/>
            </p:cNvCxnSpPr>
            <p:nvPr/>
          </p:nvCxnSpPr>
          <p:spPr bwMode="auto">
            <a:xfrm>
              <a:off x="914400" y="44196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6" name="Straight Arrow Connector 31"/>
            <p:cNvCxnSpPr>
              <a:cxnSpLocks noChangeShapeType="1"/>
            </p:cNvCxnSpPr>
            <p:nvPr/>
          </p:nvCxnSpPr>
          <p:spPr bwMode="auto">
            <a:xfrm>
              <a:off x="914400" y="35052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2057" name="Straight Arrow Connector 34"/>
            <p:cNvCxnSpPr>
              <a:cxnSpLocks noChangeShapeType="1"/>
            </p:cNvCxnSpPr>
            <p:nvPr/>
          </p:nvCxnSpPr>
          <p:spPr bwMode="auto">
            <a:xfrm>
              <a:off x="4267200" y="41148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 bwMode="auto">
          <a:xfrm>
            <a:off x="5381625" y="2762250"/>
            <a:ext cx="2395538" cy="1506538"/>
          </a:xfrm>
          <a:custGeom>
            <a:avLst/>
            <a:gdLst>
              <a:gd name="connsiteX0" fmla="*/ 0 w 2396065"/>
              <a:gd name="connsiteY0" fmla="*/ 0 h 1505814"/>
              <a:gd name="connsiteX1" fmla="*/ 117839 w 2396065"/>
              <a:gd name="connsiteY1" fmla="*/ 1008241 h 1505814"/>
              <a:gd name="connsiteX2" fmla="*/ 1204579 w 2396065"/>
              <a:gd name="connsiteY2" fmla="*/ 1047523 h 1505814"/>
              <a:gd name="connsiteX3" fmla="*/ 1479537 w 2396065"/>
              <a:gd name="connsiteY3" fmla="*/ 1505814 h 1505814"/>
              <a:gd name="connsiteX4" fmla="*/ 2225853 w 2396065"/>
              <a:gd name="connsiteY4" fmla="*/ 1453438 h 1505814"/>
              <a:gd name="connsiteX5" fmla="*/ 2396065 w 2396065"/>
              <a:gd name="connsiteY5" fmla="*/ 301163 h 1505814"/>
              <a:gd name="connsiteX6" fmla="*/ 0 w 2396065"/>
              <a:gd name="connsiteY6" fmla="*/ 0 h 150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6065" h="1505814">
                <a:moveTo>
                  <a:pt x="0" y="0"/>
                </a:moveTo>
                <a:lnTo>
                  <a:pt x="117839" y="1008241"/>
                </a:lnTo>
                <a:lnTo>
                  <a:pt x="1204579" y="1047523"/>
                </a:lnTo>
                <a:lnTo>
                  <a:pt x="1479537" y="1505814"/>
                </a:lnTo>
                <a:lnTo>
                  <a:pt x="2225853" y="1453438"/>
                </a:lnTo>
                <a:lnTo>
                  <a:pt x="2396065" y="301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3059" name="Freeform 33"/>
          <p:cNvSpPr>
            <a:spLocks noChangeArrowheads="1"/>
          </p:cNvSpPr>
          <p:nvPr/>
        </p:nvSpPr>
        <p:spPr bwMode="auto">
          <a:xfrm>
            <a:off x="1257300" y="3717925"/>
            <a:ext cx="2384425" cy="1881188"/>
          </a:xfrm>
          <a:custGeom>
            <a:avLst/>
            <a:gdLst>
              <a:gd name="T0" fmla="*/ 13091 w 2384878"/>
              <a:gd name="T1" fmla="*/ 0 h 1881016"/>
              <a:gd name="T2" fmla="*/ 1034171 w 2384878"/>
              <a:gd name="T3" fmla="*/ 0 h 1881016"/>
              <a:gd name="T4" fmla="*/ 1479257 w 2384878"/>
              <a:gd name="T5" fmla="*/ 589286 h 1881016"/>
              <a:gd name="T6" fmla="*/ 2159977 w 2384878"/>
              <a:gd name="T7" fmla="*/ 641667 h 1881016"/>
              <a:gd name="T8" fmla="*/ 2212340 w 2384878"/>
              <a:gd name="T9" fmla="*/ 1479761 h 1881016"/>
              <a:gd name="T10" fmla="*/ 2199249 w 2384878"/>
              <a:gd name="T11" fmla="*/ 1505952 h 1881016"/>
              <a:gd name="T12" fmla="*/ 1479257 w 2384878"/>
              <a:gd name="T13" fmla="*/ 1505952 h 1881016"/>
              <a:gd name="T14" fmla="*/ 1047261 w 2384878"/>
              <a:gd name="T15" fmla="*/ 916667 h 1881016"/>
              <a:gd name="T16" fmla="*/ 0 w 2384878"/>
              <a:gd name="T17" fmla="*/ 929762 h 1881016"/>
              <a:gd name="T18" fmla="*/ 13091 w 2384878"/>
              <a:gd name="T19" fmla="*/ 0 h 18810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84878"/>
              <a:gd name="T31" fmla="*/ 0 h 1881016"/>
              <a:gd name="T32" fmla="*/ 2384878 w 2384878"/>
              <a:gd name="T33" fmla="*/ 1881016 h 18810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84878" h="1881016">
                <a:moveTo>
                  <a:pt x="13093" y="0"/>
                </a:moveTo>
                <a:lnTo>
                  <a:pt x="1034367" y="0"/>
                </a:lnTo>
                <a:lnTo>
                  <a:pt x="1479538" y="589232"/>
                </a:lnTo>
                <a:lnTo>
                  <a:pt x="2160387" y="641608"/>
                </a:lnTo>
                <a:cubicBezTo>
                  <a:pt x="2282288" y="1881016"/>
                  <a:pt x="2384878" y="1192740"/>
                  <a:pt x="2212760" y="1479626"/>
                </a:cubicBezTo>
                <a:cubicBezTo>
                  <a:pt x="2207739" y="1487995"/>
                  <a:pt x="2204031" y="1497085"/>
                  <a:pt x="2199667" y="1505814"/>
                </a:cubicBezTo>
                <a:lnTo>
                  <a:pt x="1479538" y="1505814"/>
                </a:lnTo>
                <a:cubicBezTo>
                  <a:pt x="1058025" y="913026"/>
                  <a:pt x="1301557" y="916583"/>
                  <a:pt x="1047460" y="916583"/>
                </a:cubicBezTo>
                <a:lnTo>
                  <a:pt x="0" y="929677"/>
                </a:lnTo>
                <a:lnTo>
                  <a:pt x="13093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1401763" y="3090863"/>
            <a:ext cx="2068512" cy="1636712"/>
          </a:xfrm>
          <a:custGeom>
            <a:avLst/>
            <a:gdLst>
              <a:gd name="connsiteX0" fmla="*/ 26186 w 2068734"/>
              <a:gd name="connsiteY0" fmla="*/ 772548 h 1636754"/>
              <a:gd name="connsiteX1" fmla="*/ 0 w 2068734"/>
              <a:gd name="connsiteY1" fmla="*/ 1636754 h 1636754"/>
              <a:gd name="connsiteX2" fmla="*/ 916528 w 2068734"/>
              <a:gd name="connsiteY2" fmla="*/ 1623660 h 1636754"/>
              <a:gd name="connsiteX3" fmla="*/ 1270045 w 2068734"/>
              <a:gd name="connsiteY3" fmla="*/ 1152275 h 1636754"/>
              <a:gd name="connsiteX4" fmla="*/ 2042547 w 2068734"/>
              <a:gd name="connsiteY4" fmla="*/ 1099899 h 1636754"/>
              <a:gd name="connsiteX5" fmla="*/ 2068734 w 2068734"/>
              <a:gd name="connsiteY5" fmla="*/ 26188 h 1636754"/>
              <a:gd name="connsiteX6" fmla="*/ 1152206 w 2068734"/>
              <a:gd name="connsiteY6" fmla="*/ 0 h 1636754"/>
              <a:gd name="connsiteX7" fmla="*/ 877248 w 2068734"/>
              <a:gd name="connsiteY7" fmla="*/ 746360 h 1636754"/>
              <a:gd name="connsiteX8" fmla="*/ 26186 w 2068734"/>
              <a:gd name="connsiteY8" fmla="*/ 772548 h 16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734" h="1636754">
                <a:moveTo>
                  <a:pt x="26186" y="772548"/>
                </a:moveTo>
                <a:lnTo>
                  <a:pt x="0" y="1636754"/>
                </a:lnTo>
                <a:lnTo>
                  <a:pt x="916528" y="1623660"/>
                </a:lnTo>
                <a:lnTo>
                  <a:pt x="1270045" y="1152275"/>
                </a:lnTo>
                <a:lnTo>
                  <a:pt x="2042547" y="1099899"/>
                </a:lnTo>
                <a:lnTo>
                  <a:pt x="2068734" y="26188"/>
                </a:lnTo>
                <a:lnTo>
                  <a:pt x="1152206" y="0"/>
                </a:lnTo>
                <a:lnTo>
                  <a:pt x="877248" y="746360"/>
                </a:lnTo>
                <a:lnTo>
                  <a:pt x="26186" y="7725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30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DAG Example</a:t>
            </a:r>
          </a:p>
        </p:txBody>
      </p:sp>
      <p:sp>
        <p:nvSpPr>
          <p:cNvPr id="1730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Cover with 3 input gates</a:t>
            </a:r>
          </a:p>
        </p:txBody>
      </p:sp>
      <p:sp>
        <p:nvSpPr>
          <p:cNvPr id="1730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DB099-4BA7-8248-AB15-4800C7210C24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73065" name="Rectangle 5"/>
          <p:cNvSpPr>
            <a:spLocks noChangeArrowheads="1"/>
          </p:cNvSpPr>
          <p:nvPr/>
        </p:nvSpPr>
        <p:spPr bwMode="auto">
          <a:xfrm>
            <a:off x="16002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6" name="Rectangle 6"/>
          <p:cNvSpPr>
            <a:spLocks noChangeArrowheads="1"/>
          </p:cNvSpPr>
          <p:nvPr/>
        </p:nvSpPr>
        <p:spPr bwMode="auto">
          <a:xfrm>
            <a:off x="16002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7" name="Rectangle 7"/>
          <p:cNvSpPr>
            <a:spLocks noChangeArrowheads="1"/>
          </p:cNvSpPr>
          <p:nvPr/>
        </p:nvSpPr>
        <p:spPr bwMode="auto">
          <a:xfrm>
            <a:off x="16002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8" name="Rectangle 8"/>
          <p:cNvSpPr>
            <a:spLocks noChangeArrowheads="1"/>
          </p:cNvSpPr>
          <p:nvPr/>
        </p:nvSpPr>
        <p:spPr bwMode="auto">
          <a:xfrm>
            <a:off x="2743200" y="3429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9" name="Rectangle 9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70" name="Rectangle 10"/>
          <p:cNvSpPr>
            <a:spLocks noChangeArrowheads="1"/>
          </p:cNvSpPr>
          <p:nvPr/>
        </p:nvSpPr>
        <p:spPr bwMode="auto">
          <a:xfrm>
            <a:off x="3657600" y="3810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3071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209800" y="3733800"/>
            <a:ext cx="5334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2" name="Straight Arrow Connector 14"/>
          <p:cNvCxnSpPr>
            <a:cxnSpLocks noChangeShapeType="1"/>
            <a:endCxn id="173069" idx="1"/>
          </p:cNvCxnSpPr>
          <p:nvPr/>
        </p:nvCxnSpPr>
        <p:spPr bwMode="auto">
          <a:xfrm>
            <a:off x="2209800" y="4267200"/>
            <a:ext cx="533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3" name="Straight Arrow Connector 16"/>
          <p:cNvCxnSpPr>
            <a:cxnSpLocks noChangeShapeType="1"/>
            <a:stCxn id="173068" idx="3"/>
          </p:cNvCxnSpPr>
          <p:nvPr/>
        </p:nvCxnSpPr>
        <p:spPr bwMode="auto">
          <a:xfrm>
            <a:off x="3352800" y="3733800"/>
            <a:ext cx="3048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4" name="Straight Arrow Connector 18"/>
          <p:cNvCxnSpPr>
            <a:cxnSpLocks noChangeShapeType="1"/>
            <a:stCxn id="173069" idx="3"/>
          </p:cNvCxnSpPr>
          <p:nvPr/>
        </p:nvCxnSpPr>
        <p:spPr bwMode="auto">
          <a:xfrm flipV="1">
            <a:off x="3352800" y="4343400"/>
            <a:ext cx="30480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5" name="Straight Arrow Connector 21"/>
          <p:cNvCxnSpPr>
            <a:cxnSpLocks noChangeShapeType="1"/>
            <a:stCxn id="173065" idx="3"/>
          </p:cNvCxnSpPr>
          <p:nvPr/>
        </p:nvCxnSpPr>
        <p:spPr bwMode="auto">
          <a:xfrm>
            <a:off x="2209800" y="3352800"/>
            <a:ext cx="5334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6" name="Straight Arrow Connector 23"/>
          <p:cNvCxnSpPr>
            <a:cxnSpLocks noChangeShapeType="1"/>
          </p:cNvCxnSpPr>
          <p:nvPr/>
        </p:nvCxnSpPr>
        <p:spPr bwMode="auto">
          <a:xfrm flipV="1">
            <a:off x="2209800" y="5029200"/>
            <a:ext cx="5334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7" name="Straight Arrow Connector 25"/>
          <p:cNvCxnSpPr>
            <a:cxnSpLocks noChangeShapeType="1"/>
          </p:cNvCxnSpPr>
          <p:nvPr/>
        </p:nvCxnSpPr>
        <p:spPr bwMode="auto">
          <a:xfrm>
            <a:off x="914400" y="31242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8" name="Straight Arrow Connector 27"/>
          <p:cNvCxnSpPr>
            <a:cxnSpLocks noChangeShapeType="1"/>
          </p:cNvCxnSpPr>
          <p:nvPr/>
        </p:nvCxnSpPr>
        <p:spPr bwMode="auto">
          <a:xfrm>
            <a:off x="914400" y="41148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79" name="Straight Arrow Connector 28"/>
          <p:cNvCxnSpPr>
            <a:cxnSpLocks noChangeShapeType="1"/>
          </p:cNvCxnSpPr>
          <p:nvPr/>
        </p:nvCxnSpPr>
        <p:spPr bwMode="auto">
          <a:xfrm>
            <a:off x="914400" y="51054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80" name="Straight Arrow Connector 29"/>
          <p:cNvCxnSpPr>
            <a:cxnSpLocks noChangeShapeType="1"/>
          </p:cNvCxnSpPr>
          <p:nvPr/>
        </p:nvCxnSpPr>
        <p:spPr bwMode="auto">
          <a:xfrm>
            <a:off x="914400" y="53340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81" name="Straight Arrow Connector 30"/>
          <p:cNvCxnSpPr>
            <a:cxnSpLocks noChangeShapeType="1"/>
          </p:cNvCxnSpPr>
          <p:nvPr/>
        </p:nvCxnSpPr>
        <p:spPr bwMode="auto">
          <a:xfrm>
            <a:off x="914400" y="44196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82" name="Straight Arrow Connector 31"/>
          <p:cNvCxnSpPr>
            <a:cxnSpLocks noChangeShapeType="1"/>
          </p:cNvCxnSpPr>
          <p:nvPr/>
        </p:nvCxnSpPr>
        <p:spPr bwMode="auto">
          <a:xfrm>
            <a:off x="914400" y="35052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3083" name="Straight Arrow Connector 34"/>
          <p:cNvCxnSpPr>
            <a:cxnSpLocks noChangeShapeType="1"/>
          </p:cNvCxnSpPr>
          <p:nvPr/>
        </p:nvCxnSpPr>
        <p:spPr bwMode="auto">
          <a:xfrm>
            <a:off x="4267200" y="4114800"/>
            <a:ext cx="6858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3084" name="Freeform 56"/>
          <p:cNvSpPr>
            <a:spLocks noChangeArrowheads="1"/>
          </p:cNvSpPr>
          <p:nvPr/>
        </p:nvSpPr>
        <p:spPr bwMode="auto">
          <a:xfrm>
            <a:off x="5381625" y="4308475"/>
            <a:ext cx="2487613" cy="1439863"/>
          </a:xfrm>
          <a:custGeom>
            <a:avLst/>
            <a:gdLst>
              <a:gd name="T0" fmla="*/ 0 w 2487718"/>
              <a:gd name="T1" fmla="*/ 575945 h 1440344"/>
              <a:gd name="T2" fmla="*/ 104742 w 2487718"/>
              <a:gd name="T3" fmla="*/ 1439863 h 1440344"/>
              <a:gd name="T4" fmla="*/ 2487613 w 2487718"/>
              <a:gd name="T5" fmla="*/ 1112621 h 1440344"/>
              <a:gd name="T6" fmla="*/ 2291222 w 2487718"/>
              <a:gd name="T7" fmla="*/ 0 h 1440344"/>
              <a:gd name="T8" fmla="*/ 1453290 w 2487718"/>
              <a:gd name="T9" fmla="*/ 78538 h 1440344"/>
              <a:gd name="T10" fmla="*/ 1086694 w 2487718"/>
              <a:gd name="T11" fmla="*/ 392690 h 1440344"/>
              <a:gd name="T12" fmla="*/ 0 w 2487718"/>
              <a:gd name="T13" fmla="*/ 575945 h 1440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718"/>
              <a:gd name="T22" fmla="*/ 0 h 1440344"/>
              <a:gd name="T23" fmla="*/ 2487718 w 2487718"/>
              <a:gd name="T24" fmla="*/ 1440344 h 1440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718" h="1440344">
                <a:moveTo>
                  <a:pt x="0" y="576137"/>
                </a:moveTo>
                <a:lnTo>
                  <a:pt x="104746" y="1440344"/>
                </a:lnTo>
                <a:lnTo>
                  <a:pt x="2487718" y="1112993"/>
                </a:lnTo>
                <a:lnTo>
                  <a:pt x="2291319" y="0"/>
                </a:lnTo>
                <a:lnTo>
                  <a:pt x="1453351" y="78564"/>
                </a:lnTo>
                <a:lnTo>
                  <a:pt x="1086740" y="392821"/>
                </a:lnTo>
                <a:lnTo>
                  <a:pt x="0" y="576137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3085" name="Group 35"/>
          <p:cNvGrpSpPr>
            <a:grpSpLocks/>
          </p:cNvGrpSpPr>
          <p:nvPr/>
        </p:nvGrpSpPr>
        <p:grpSpPr bwMode="auto">
          <a:xfrm>
            <a:off x="5105400" y="3048000"/>
            <a:ext cx="4038600" cy="2438400"/>
            <a:chOff x="914400" y="3048000"/>
            <a:chExt cx="4038600" cy="2438400"/>
          </a:xfrm>
        </p:grpSpPr>
        <p:sp>
          <p:nvSpPr>
            <p:cNvPr id="173086" name="Rectangle 36"/>
            <p:cNvSpPr>
              <a:spLocks noChangeArrowheads="1"/>
            </p:cNvSpPr>
            <p:nvPr/>
          </p:nvSpPr>
          <p:spPr bwMode="auto">
            <a:xfrm>
              <a:off x="1600200" y="30480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87" name="Rectangle 37"/>
            <p:cNvSpPr>
              <a:spLocks noChangeArrowheads="1"/>
            </p:cNvSpPr>
            <p:nvPr/>
          </p:nvSpPr>
          <p:spPr bwMode="auto">
            <a:xfrm>
              <a:off x="1600200" y="39624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88" name="Rectangle 38"/>
            <p:cNvSpPr>
              <a:spLocks noChangeArrowheads="1"/>
            </p:cNvSpPr>
            <p:nvPr/>
          </p:nvSpPr>
          <p:spPr bwMode="auto">
            <a:xfrm>
              <a:off x="1600200" y="48768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89" name="Rectangle 39"/>
            <p:cNvSpPr>
              <a:spLocks noChangeArrowheads="1"/>
            </p:cNvSpPr>
            <p:nvPr/>
          </p:nvSpPr>
          <p:spPr bwMode="auto">
            <a:xfrm>
              <a:off x="2743200" y="34290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90" name="Rectangle 40"/>
            <p:cNvSpPr>
              <a:spLocks noChangeArrowheads="1"/>
            </p:cNvSpPr>
            <p:nvPr/>
          </p:nvSpPr>
          <p:spPr bwMode="auto">
            <a:xfrm>
              <a:off x="2743200" y="44196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91" name="Rectangle 41"/>
            <p:cNvSpPr>
              <a:spLocks noChangeArrowheads="1"/>
            </p:cNvSpPr>
            <p:nvPr/>
          </p:nvSpPr>
          <p:spPr bwMode="auto">
            <a:xfrm>
              <a:off x="3657600" y="38100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3092" name="Straight Arrow Connector 42"/>
            <p:cNvCxnSpPr>
              <a:cxnSpLocks noChangeShapeType="1"/>
            </p:cNvCxnSpPr>
            <p:nvPr/>
          </p:nvCxnSpPr>
          <p:spPr bwMode="auto">
            <a:xfrm rot="5400000" flipH="1" flipV="1">
              <a:off x="2209800" y="3733800"/>
              <a:ext cx="5334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3" name="Straight Arrow Connector 43"/>
            <p:cNvCxnSpPr>
              <a:cxnSpLocks noChangeShapeType="1"/>
              <a:endCxn id="173090" idx="1"/>
            </p:cNvCxnSpPr>
            <p:nvPr/>
          </p:nvCxnSpPr>
          <p:spPr bwMode="auto">
            <a:xfrm>
              <a:off x="2209800" y="4267200"/>
              <a:ext cx="53340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4" name="Straight Arrow Connector 44"/>
            <p:cNvCxnSpPr>
              <a:cxnSpLocks noChangeShapeType="1"/>
              <a:stCxn id="173089" idx="3"/>
            </p:cNvCxnSpPr>
            <p:nvPr/>
          </p:nvCxnSpPr>
          <p:spPr bwMode="auto">
            <a:xfrm>
              <a:off x="3352800" y="3733800"/>
              <a:ext cx="3048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5" name="Straight Arrow Connector 45"/>
            <p:cNvCxnSpPr>
              <a:cxnSpLocks noChangeShapeType="1"/>
              <a:stCxn id="173090" idx="3"/>
            </p:cNvCxnSpPr>
            <p:nvPr/>
          </p:nvCxnSpPr>
          <p:spPr bwMode="auto">
            <a:xfrm flipV="1">
              <a:off x="3352800" y="4343400"/>
              <a:ext cx="3048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6" name="Straight Arrow Connector 46"/>
            <p:cNvCxnSpPr>
              <a:cxnSpLocks noChangeShapeType="1"/>
              <a:stCxn id="173086" idx="3"/>
            </p:cNvCxnSpPr>
            <p:nvPr/>
          </p:nvCxnSpPr>
          <p:spPr bwMode="auto">
            <a:xfrm>
              <a:off x="2209800" y="3352800"/>
              <a:ext cx="5334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7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2209800" y="5029200"/>
              <a:ext cx="533400" cy="152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8" name="Straight Arrow Connector 48"/>
            <p:cNvCxnSpPr>
              <a:cxnSpLocks noChangeShapeType="1"/>
            </p:cNvCxnSpPr>
            <p:nvPr/>
          </p:nvCxnSpPr>
          <p:spPr bwMode="auto">
            <a:xfrm>
              <a:off x="914400" y="31242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099" name="Straight Arrow Connector 49"/>
            <p:cNvCxnSpPr>
              <a:cxnSpLocks noChangeShapeType="1"/>
            </p:cNvCxnSpPr>
            <p:nvPr/>
          </p:nvCxnSpPr>
          <p:spPr bwMode="auto">
            <a:xfrm>
              <a:off x="914400" y="41148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100" name="Straight Arrow Connector 50"/>
            <p:cNvCxnSpPr>
              <a:cxnSpLocks noChangeShapeType="1"/>
            </p:cNvCxnSpPr>
            <p:nvPr/>
          </p:nvCxnSpPr>
          <p:spPr bwMode="auto">
            <a:xfrm>
              <a:off x="914400" y="51054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101" name="Straight Arrow Connector 51"/>
            <p:cNvCxnSpPr>
              <a:cxnSpLocks noChangeShapeType="1"/>
            </p:cNvCxnSpPr>
            <p:nvPr/>
          </p:nvCxnSpPr>
          <p:spPr bwMode="auto">
            <a:xfrm>
              <a:off x="914400" y="53340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102" name="Straight Arrow Connector 52"/>
            <p:cNvCxnSpPr>
              <a:cxnSpLocks noChangeShapeType="1"/>
            </p:cNvCxnSpPr>
            <p:nvPr/>
          </p:nvCxnSpPr>
          <p:spPr bwMode="auto">
            <a:xfrm>
              <a:off x="914400" y="44196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103" name="Straight Arrow Connector 53"/>
            <p:cNvCxnSpPr>
              <a:cxnSpLocks noChangeShapeType="1"/>
            </p:cNvCxnSpPr>
            <p:nvPr/>
          </p:nvCxnSpPr>
          <p:spPr bwMode="auto">
            <a:xfrm>
              <a:off x="914400" y="35052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3104" name="Straight Arrow Connector 54"/>
            <p:cNvCxnSpPr>
              <a:cxnSpLocks noChangeShapeType="1"/>
            </p:cNvCxnSpPr>
            <p:nvPr/>
          </p:nvCxnSpPr>
          <p:spPr bwMode="auto">
            <a:xfrm>
              <a:off x="4267200" y="4114800"/>
              <a:ext cx="685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783BD-CD3D-054E-A9F4-4EFBCBED12D7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74084" name="Line 18"/>
          <p:cNvSpPr>
            <a:spLocks noChangeShapeType="1"/>
          </p:cNvSpPr>
          <p:nvPr/>
        </p:nvSpPr>
        <p:spPr bwMode="auto">
          <a:xfrm>
            <a:off x="5638800" y="4495800"/>
            <a:ext cx="113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Optimal for DAGs</a:t>
            </a:r>
          </a:p>
        </p:txBody>
      </p:sp>
      <p:sp>
        <p:nvSpPr>
          <p:cNvPr id="174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Delay:</a:t>
            </a:r>
          </a:p>
          <a:p>
            <a:pPr lvl="1"/>
            <a:r>
              <a:rPr lang="en-US"/>
              <a:t>in fanout model, depends on problem you haven’t already solved (delay of node depends on number of uses)</a:t>
            </a:r>
          </a:p>
        </p:txBody>
      </p:sp>
      <p:grpSp>
        <p:nvGrpSpPr>
          <p:cNvPr id="174087" name="Group 4"/>
          <p:cNvGrpSpPr>
            <a:grpSpLocks/>
          </p:cNvGrpSpPr>
          <p:nvPr/>
        </p:nvGrpSpPr>
        <p:grpSpPr bwMode="auto">
          <a:xfrm>
            <a:off x="6116638" y="5122863"/>
            <a:ext cx="722312" cy="827087"/>
            <a:chOff x="1667" y="2266"/>
            <a:chExt cx="455" cy="521"/>
          </a:xfrm>
        </p:grpSpPr>
        <p:sp>
          <p:nvSpPr>
            <p:cNvPr id="174099" name="Rectangle 5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00" name="Line 6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01" name="Line 7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088" name="Group 8"/>
          <p:cNvGrpSpPr>
            <a:grpSpLocks/>
          </p:cNvGrpSpPr>
          <p:nvPr/>
        </p:nvGrpSpPr>
        <p:grpSpPr bwMode="auto">
          <a:xfrm>
            <a:off x="4953000" y="4114800"/>
            <a:ext cx="722313" cy="827088"/>
            <a:chOff x="1667" y="2266"/>
            <a:chExt cx="455" cy="521"/>
          </a:xfrm>
        </p:grpSpPr>
        <p:sp>
          <p:nvSpPr>
            <p:cNvPr id="174096" name="Rectangle 9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7" name="Line 10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8" name="Line 11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089" name="Group 12"/>
          <p:cNvGrpSpPr>
            <a:grpSpLocks/>
          </p:cNvGrpSpPr>
          <p:nvPr/>
        </p:nvGrpSpPr>
        <p:grpSpPr bwMode="auto">
          <a:xfrm>
            <a:off x="3998913" y="5708650"/>
            <a:ext cx="722312" cy="827088"/>
            <a:chOff x="1667" y="2266"/>
            <a:chExt cx="455" cy="521"/>
          </a:xfrm>
        </p:grpSpPr>
        <p:sp>
          <p:nvSpPr>
            <p:cNvPr id="174093" name="Rectangle 13"/>
            <p:cNvSpPr>
              <a:spLocks noChangeArrowheads="1"/>
            </p:cNvSpPr>
            <p:nvPr/>
          </p:nvSpPr>
          <p:spPr bwMode="auto">
            <a:xfrm>
              <a:off x="1834" y="2266"/>
              <a:ext cx="288" cy="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4" name="Line 14"/>
            <p:cNvSpPr>
              <a:spLocks noChangeShapeType="1"/>
            </p:cNvSpPr>
            <p:nvPr/>
          </p:nvSpPr>
          <p:spPr bwMode="auto">
            <a:xfrm flipH="1">
              <a:off x="1667" y="2610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5" name="Line 15"/>
            <p:cNvSpPr>
              <a:spLocks noChangeShapeType="1"/>
            </p:cNvSpPr>
            <p:nvPr/>
          </p:nvSpPr>
          <p:spPr bwMode="auto">
            <a:xfrm flipH="1">
              <a:off x="1667" y="244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090" name="Line 17"/>
          <p:cNvSpPr>
            <a:spLocks noChangeShapeType="1"/>
          </p:cNvSpPr>
          <p:nvPr/>
        </p:nvSpPr>
        <p:spPr bwMode="auto">
          <a:xfrm flipV="1">
            <a:off x="4721225" y="5668963"/>
            <a:ext cx="1395413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1" name="Line 19"/>
          <p:cNvSpPr>
            <a:spLocks noChangeShapeType="1"/>
          </p:cNvSpPr>
          <p:nvPr/>
        </p:nvSpPr>
        <p:spPr bwMode="auto">
          <a:xfrm>
            <a:off x="6838950" y="5403850"/>
            <a:ext cx="801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2" name="Line 21"/>
          <p:cNvSpPr>
            <a:spLocks noChangeShapeType="1"/>
          </p:cNvSpPr>
          <p:nvPr/>
        </p:nvSpPr>
        <p:spPr bwMode="auto">
          <a:xfrm flipV="1">
            <a:off x="4724400" y="46482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D7AFC-12E9-E34E-9F7D-F9F9C2671628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What do people do?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Cut DAGs at fanout nodes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optimally solve resulting trees</a:t>
            </a:r>
          </a:p>
          <a:p>
            <a:pPr>
              <a:lnSpc>
                <a:spcPct val="90000"/>
              </a:lnSpc>
            </a:pP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Area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guarantees covered once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pitchFamily="-107" charset="-128"/>
              </a:rPr>
              <a:t>get accurate costs in covering trees, made “premature” assignment of nodes to trees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Delay 	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know where fanout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8CD7B-2F36-0144-9591-3D1094C5C9D5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Bounding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Tree solution give bounds (esp. for delay)</a:t>
            </a:r>
          </a:p>
          <a:p>
            <a:pPr lvl="1"/>
            <a:r>
              <a:rPr lang="en-US" sz="2400" dirty="0"/>
              <a:t>single path, optimal covering for delay</a:t>
            </a:r>
          </a:p>
          <a:p>
            <a:pPr lvl="1"/>
            <a:r>
              <a:rPr lang="en-US" sz="2400" dirty="0"/>
              <a:t>(also make tree by replicating nodes at </a:t>
            </a:r>
            <a:r>
              <a:rPr lang="en-US" sz="2400" dirty="0" err="1"/>
              <a:t>fanout</a:t>
            </a:r>
            <a:r>
              <a:rPr lang="en-US" sz="2400" dirty="0"/>
              <a:t> points)</a:t>
            </a:r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no </a:t>
            </a:r>
            <a:r>
              <a:rPr lang="en-US" sz="2800" dirty="0" err="1">
                <a:ea typeface="ＭＳ Ｐゴシック" pitchFamily="-107" charset="-128"/>
                <a:cs typeface="ＭＳ Ｐゴシック" pitchFamily="-107" charset="-128"/>
              </a:rPr>
              <a:t>fanout</a:t>
            </a: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 cost give</a:t>
            </a: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 lower bounds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400" dirty="0"/>
              <a:t>know you can’t do better</a:t>
            </a:r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delay</a:t>
            </a: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 lower bounds </a:t>
            </a: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useful, too</a:t>
            </a:r>
          </a:p>
          <a:p>
            <a:pPr lvl="1"/>
            <a:r>
              <a:rPr lang="en-US" sz="2400" dirty="0"/>
              <a:t>know what you’re giving up for area</a:t>
            </a:r>
          </a:p>
          <a:p>
            <a:pPr lvl="1"/>
            <a:r>
              <a:rPr lang="en-US" sz="2400" dirty="0"/>
              <a:t>when delay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649CF-5E1E-B64E-B03B-C2D31BF69426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(Multiple Objectives?)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Like to say, get delay, then area</a:t>
            </a:r>
          </a:p>
          <a:p>
            <a:pPr lvl="1">
              <a:lnSpc>
                <a:spcPct val="90000"/>
              </a:lnSpc>
            </a:pPr>
            <a:r>
              <a:rPr lang="en-US"/>
              <a:t>won’t get minimum area for that delay</a:t>
            </a:r>
          </a:p>
          <a:p>
            <a:pPr lvl="1">
              <a:lnSpc>
                <a:spcPct val="90000"/>
              </a:lnSpc>
            </a:pPr>
            <a:r>
              <a:rPr lang="en-US"/>
              <a:t>algorithm only keep best delay</a:t>
            </a:r>
          </a:p>
          <a:p>
            <a:pPr lvl="1">
              <a:lnSpc>
                <a:spcPct val="90000"/>
              </a:lnSpc>
            </a:pPr>
            <a:r>
              <a:rPr lang="en-US"/>
              <a:t>…but best delay on off critical path piece not matter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-107" charset="-128"/>
              </a:rPr>
              <a:t>…could have accepted more delay there</a:t>
            </a:r>
          </a:p>
          <a:p>
            <a:pPr lvl="1">
              <a:lnSpc>
                <a:spcPct val="90000"/>
              </a:lnSpc>
            </a:pPr>
            <a:r>
              <a:rPr lang="en-US"/>
              <a:t>don’t know if on critical path while building subtree</a:t>
            </a:r>
          </a:p>
          <a:p>
            <a:pPr lvl="1">
              <a:lnSpc>
                <a:spcPct val="90000"/>
              </a:lnSpc>
            </a:pPr>
            <a:r>
              <a:rPr lang="en-US"/>
              <a:t>(iterate, keep multiple solutions)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2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D6BDA-72B1-E342-A688-11B2D190449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7488"/>
            <a:ext cx="7467600" cy="720725"/>
          </a:xfrm>
        </p:spPr>
        <p:txBody>
          <a:bodyPr lIns="63500" tIns="25400" rIns="63500" bIns="25400" anchor="t">
            <a:spAutoFit/>
          </a:bodyPr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 Statement</a:t>
            </a:r>
          </a:p>
        </p:txBody>
      </p:sp>
      <p:sp>
        <p:nvSpPr>
          <p:cNvPr id="30725" name="Arc 3"/>
          <p:cNvSpPr>
            <a:spLocks/>
          </p:cNvSpPr>
          <p:nvPr/>
        </p:nvSpPr>
        <p:spPr bwMode="auto">
          <a:xfrm>
            <a:off x="1533525" y="1652588"/>
            <a:ext cx="141288" cy="153987"/>
          </a:xfrm>
          <a:custGeom>
            <a:avLst/>
            <a:gdLst>
              <a:gd name="T0" fmla="*/ 0 w 21847"/>
              <a:gd name="T1" fmla="*/ 50 h 21600"/>
              <a:gd name="T2" fmla="*/ 913732 w 21847"/>
              <a:gd name="T3" fmla="*/ 1097778 h 21600"/>
              <a:gd name="T4" fmla="*/ 10328 w 21847"/>
              <a:gd name="T5" fmla="*/ 1097778 h 21600"/>
              <a:gd name="T6" fmla="*/ 0 60000 65536"/>
              <a:gd name="T7" fmla="*/ 0 60000 65536"/>
              <a:gd name="T8" fmla="*/ 0 60000 65536"/>
              <a:gd name="T9" fmla="*/ 0 w 21847"/>
              <a:gd name="T10" fmla="*/ 0 h 21600"/>
              <a:gd name="T11" fmla="*/ 21847 w 2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7" h="21600" fill="none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</a:path>
              <a:path w="21847" h="21600" stroke="0" extrusionOk="0">
                <a:moveTo>
                  <a:pt x="0" y="1"/>
                </a:moveTo>
                <a:cubicBezTo>
                  <a:pt x="82" y="0"/>
                  <a:pt x="164" y="-1"/>
                  <a:pt x="247" y="-1"/>
                </a:cubicBezTo>
                <a:cubicBezTo>
                  <a:pt x="12176" y="-1"/>
                  <a:pt x="21847" y="9670"/>
                  <a:pt x="21847" y="21600"/>
                </a:cubicBezTo>
                <a:lnTo>
                  <a:pt x="247" y="21600"/>
                </a:lnTo>
                <a:close/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726" name="Group 4"/>
          <p:cNvGrpSpPr>
            <a:grpSpLocks/>
          </p:cNvGrpSpPr>
          <p:nvPr/>
        </p:nvGrpSpPr>
        <p:grpSpPr bwMode="auto">
          <a:xfrm>
            <a:off x="1060450" y="1784350"/>
            <a:ext cx="6254750" cy="2940050"/>
            <a:chOff x="668" y="1124"/>
            <a:chExt cx="3940" cy="1852"/>
          </a:xfrm>
        </p:grpSpPr>
        <p:sp>
          <p:nvSpPr>
            <p:cNvPr id="30822" name="Arc 5"/>
            <p:cNvSpPr>
              <a:spLocks/>
            </p:cNvSpPr>
            <p:nvPr/>
          </p:nvSpPr>
          <p:spPr bwMode="auto">
            <a:xfrm>
              <a:off x="4377" y="167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3" name="Arc 6"/>
            <p:cNvSpPr>
              <a:spLocks/>
            </p:cNvSpPr>
            <p:nvPr/>
          </p:nvSpPr>
          <p:spPr bwMode="auto">
            <a:xfrm>
              <a:off x="4377" y="1760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4" name="Oval 7"/>
            <p:cNvSpPr>
              <a:spLocks noChangeArrowheads="1"/>
            </p:cNvSpPr>
            <p:nvPr/>
          </p:nvSpPr>
          <p:spPr bwMode="auto">
            <a:xfrm>
              <a:off x="4481" y="1755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5" name="Arc 8"/>
            <p:cNvSpPr>
              <a:spLocks/>
            </p:cNvSpPr>
            <p:nvPr/>
          </p:nvSpPr>
          <p:spPr bwMode="auto">
            <a:xfrm>
              <a:off x="3295" y="1462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6" name="Arc 9"/>
            <p:cNvSpPr>
              <a:spLocks/>
            </p:cNvSpPr>
            <p:nvPr/>
          </p:nvSpPr>
          <p:spPr bwMode="auto">
            <a:xfrm>
              <a:off x="3295" y="154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7" name="Oval 10"/>
            <p:cNvSpPr>
              <a:spLocks noChangeArrowheads="1"/>
            </p:cNvSpPr>
            <p:nvPr/>
          </p:nvSpPr>
          <p:spPr bwMode="auto">
            <a:xfrm>
              <a:off x="3399" y="1545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8" name="Arc 11"/>
            <p:cNvSpPr>
              <a:spLocks/>
            </p:cNvSpPr>
            <p:nvPr/>
          </p:nvSpPr>
          <p:spPr bwMode="auto">
            <a:xfrm>
              <a:off x="2215" y="1335"/>
              <a:ext cx="88" cy="98"/>
            </a:xfrm>
            <a:custGeom>
              <a:avLst/>
              <a:gdLst>
                <a:gd name="T0" fmla="*/ 0 w 21845"/>
                <a:gd name="T1" fmla="*/ 0 h 21600"/>
                <a:gd name="T2" fmla="*/ 0 w 21845"/>
                <a:gd name="T3" fmla="*/ 0 h 21600"/>
                <a:gd name="T4" fmla="*/ 0 w 218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5"/>
                <a:gd name="T10" fmla="*/ 0 h 21600"/>
                <a:gd name="T11" fmla="*/ 21845 w 218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5" h="21600" fill="none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</a:path>
                <a:path w="21845" h="21600" stroke="0" extrusionOk="0">
                  <a:moveTo>
                    <a:pt x="0" y="1"/>
                  </a:moveTo>
                  <a:cubicBezTo>
                    <a:pt x="81" y="0"/>
                    <a:pt x="163" y="-1"/>
                    <a:pt x="246" y="-1"/>
                  </a:cubicBezTo>
                  <a:cubicBezTo>
                    <a:pt x="12088" y="-1"/>
                    <a:pt x="21722" y="9535"/>
                    <a:pt x="21844" y="21377"/>
                  </a:cubicBezTo>
                  <a:lnTo>
                    <a:pt x="246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9" name="Arc 12"/>
            <p:cNvSpPr>
              <a:spLocks/>
            </p:cNvSpPr>
            <p:nvPr/>
          </p:nvSpPr>
          <p:spPr bwMode="auto">
            <a:xfrm>
              <a:off x="2214" y="1423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0" name="Oval 13"/>
            <p:cNvSpPr>
              <a:spLocks noChangeArrowheads="1"/>
            </p:cNvSpPr>
            <p:nvPr/>
          </p:nvSpPr>
          <p:spPr bwMode="auto">
            <a:xfrm>
              <a:off x="2318" y="1419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1" name="Arc 14"/>
            <p:cNvSpPr>
              <a:spLocks/>
            </p:cNvSpPr>
            <p:nvPr/>
          </p:nvSpPr>
          <p:spPr bwMode="auto">
            <a:xfrm>
              <a:off x="1590" y="1209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2" name="Arc 15"/>
            <p:cNvSpPr>
              <a:spLocks/>
            </p:cNvSpPr>
            <p:nvPr/>
          </p:nvSpPr>
          <p:spPr bwMode="auto">
            <a:xfrm>
              <a:off x="1590" y="129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3" name="Arc 16"/>
            <p:cNvSpPr>
              <a:spLocks/>
            </p:cNvSpPr>
            <p:nvPr/>
          </p:nvSpPr>
          <p:spPr bwMode="auto">
            <a:xfrm>
              <a:off x="966" y="1128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4" name="Oval 17"/>
            <p:cNvSpPr>
              <a:spLocks noChangeArrowheads="1"/>
            </p:cNvSpPr>
            <p:nvPr/>
          </p:nvSpPr>
          <p:spPr bwMode="auto">
            <a:xfrm>
              <a:off x="1070" y="1124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5" name="Arc 18"/>
            <p:cNvSpPr>
              <a:spLocks/>
            </p:cNvSpPr>
            <p:nvPr/>
          </p:nvSpPr>
          <p:spPr bwMode="auto">
            <a:xfrm>
              <a:off x="966" y="2177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6" name="Arc 19"/>
            <p:cNvSpPr>
              <a:spLocks/>
            </p:cNvSpPr>
            <p:nvPr/>
          </p:nvSpPr>
          <p:spPr bwMode="auto">
            <a:xfrm>
              <a:off x="966" y="2265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7" name="Oval 20"/>
            <p:cNvSpPr>
              <a:spLocks noChangeArrowheads="1"/>
            </p:cNvSpPr>
            <p:nvPr/>
          </p:nvSpPr>
          <p:spPr bwMode="auto">
            <a:xfrm>
              <a:off x="1070" y="2261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8" name="Arc 21"/>
            <p:cNvSpPr>
              <a:spLocks/>
            </p:cNvSpPr>
            <p:nvPr/>
          </p:nvSpPr>
          <p:spPr bwMode="auto">
            <a:xfrm>
              <a:off x="2006" y="2304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-1"/>
                  </a:cubicBezTo>
                  <a:cubicBezTo>
                    <a:pt x="12176" y="-1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9" name="Arc 22"/>
            <p:cNvSpPr>
              <a:spLocks/>
            </p:cNvSpPr>
            <p:nvPr/>
          </p:nvSpPr>
          <p:spPr bwMode="auto">
            <a:xfrm>
              <a:off x="2006" y="2391"/>
              <a:ext cx="89" cy="97"/>
            </a:xfrm>
            <a:custGeom>
              <a:avLst/>
              <a:gdLst>
                <a:gd name="T0" fmla="*/ 0 w 21847"/>
                <a:gd name="T1" fmla="*/ 0 h 21600"/>
                <a:gd name="T2" fmla="*/ 0 w 21847"/>
                <a:gd name="T3" fmla="*/ 0 h 21600"/>
                <a:gd name="T4" fmla="*/ 0 w 21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47"/>
                <a:gd name="T10" fmla="*/ 0 h 21600"/>
                <a:gd name="T11" fmla="*/ 21847 w 21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7" h="21600" fill="none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</a:path>
                <a:path w="21847" h="21600" stroke="0" extrusionOk="0">
                  <a:moveTo>
                    <a:pt x="21847" y="0"/>
                  </a:moveTo>
                  <a:cubicBezTo>
                    <a:pt x="21847" y="11929"/>
                    <a:pt x="12176" y="21600"/>
                    <a:pt x="247" y="21600"/>
                  </a:cubicBezTo>
                  <a:cubicBezTo>
                    <a:pt x="164" y="21599"/>
                    <a:pt x="82" y="21599"/>
                    <a:pt x="0" y="21598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0" name="Oval 23"/>
            <p:cNvSpPr>
              <a:spLocks noChangeArrowheads="1"/>
            </p:cNvSpPr>
            <p:nvPr/>
          </p:nvSpPr>
          <p:spPr bwMode="auto">
            <a:xfrm>
              <a:off x="2110" y="2387"/>
              <a:ext cx="17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1" name="Line 24"/>
            <p:cNvSpPr>
              <a:spLocks noChangeShapeType="1"/>
            </p:cNvSpPr>
            <p:nvPr/>
          </p:nvSpPr>
          <p:spPr bwMode="auto">
            <a:xfrm>
              <a:off x="1891" y="1441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2" name="Line 25"/>
            <p:cNvSpPr>
              <a:spLocks noChangeShapeType="1"/>
            </p:cNvSpPr>
            <p:nvPr/>
          </p:nvSpPr>
          <p:spPr bwMode="auto">
            <a:xfrm>
              <a:off x="2972" y="157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3" name="Line 26"/>
            <p:cNvSpPr>
              <a:spLocks noChangeShapeType="1"/>
            </p:cNvSpPr>
            <p:nvPr/>
          </p:nvSpPr>
          <p:spPr bwMode="auto">
            <a:xfrm>
              <a:off x="1683" y="2425"/>
              <a:ext cx="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4" name="Line 27"/>
            <p:cNvSpPr>
              <a:spLocks noChangeShapeType="1"/>
            </p:cNvSpPr>
            <p:nvPr/>
          </p:nvSpPr>
          <p:spPr bwMode="auto">
            <a:xfrm>
              <a:off x="4054" y="1962"/>
              <a:ext cx="0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5" name="Line 28"/>
            <p:cNvSpPr>
              <a:spLocks noChangeShapeType="1"/>
            </p:cNvSpPr>
            <p:nvPr/>
          </p:nvSpPr>
          <p:spPr bwMode="auto">
            <a:xfrm>
              <a:off x="722" y="2976"/>
              <a:ext cx="3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6" name="Line 29"/>
            <p:cNvSpPr>
              <a:spLocks noChangeShapeType="1"/>
            </p:cNvSpPr>
            <p:nvPr/>
          </p:nvSpPr>
          <p:spPr bwMode="auto">
            <a:xfrm>
              <a:off x="2972" y="1743"/>
              <a:ext cx="0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7" name="Line 30"/>
            <p:cNvSpPr>
              <a:spLocks noChangeShapeType="1"/>
            </p:cNvSpPr>
            <p:nvPr/>
          </p:nvSpPr>
          <p:spPr bwMode="auto">
            <a:xfrm>
              <a:off x="2178" y="2555"/>
              <a:ext cx="7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8" name="Line 31"/>
            <p:cNvSpPr>
              <a:spLocks noChangeShapeType="1"/>
            </p:cNvSpPr>
            <p:nvPr/>
          </p:nvSpPr>
          <p:spPr bwMode="auto">
            <a:xfrm>
              <a:off x="3468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9" name="Line 32"/>
            <p:cNvSpPr>
              <a:spLocks noChangeShapeType="1"/>
            </p:cNvSpPr>
            <p:nvPr/>
          </p:nvSpPr>
          <p:spPr bwMode="auto">
            <a:xfrm>
              <a:off x="1891" y="1609"/>
              <a:ext cx="0" cy="5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0" name="Line 33"/>
            <p:cNvSpPr>
              <a:spLocks noChangeShapeType="1"/>
            </p:cNvSpPr>
            <p:nvPr/>
          </p:nvSpPr>
          <p:spPr bwMode="auto">
            <a:xfrm>
              <a:off x="1055" y="2118"/>
              <a:ext cx="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1" name="Line 34"/>
            <p:cNvSpPr>
              <a:spLocks noChangeShapeType="1"/>
            </p:cNvSpPr>
            <p:nvPr/>
          </p:nvSpPr>
          <p:spPr bwMode="auto">
            <a:xfrm>
              <a:off x="2386" y="1571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2" name="Line 35"/>
            <p:cNvSpPr>
              <a:spLocks noChangeShapeType="1"/>
            </p:cNvSpPr>
            <p:nvPr/>
          </p:nvSpPr>
          <p:spPr bwMode="auto">
            <a:xfrm>
              <a:off x="1970" y="147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3" name="Line 36"/>
            <p:cNvSpPr>
              <a:spLocks noChangeShapeType="1"/>
            </p:cNvSpPr>
            <p:nvPr/>
          </p:nvSpPr>
          <p:spPr bwMode="auto">
            <a:xfrm>
              <a:off x="1970" y="1672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4" name="Line 37"/>
            <p:cNvSpPr>
              <a:spLocks noChangeShapeType="1"/>
            </p:cNvSpPr>
            <p:nvPr/>
          </p:nvSpPr>
          <p:spPr bwMode="auto">
            <a:xfrm>
              <a:off x="1974" y="1466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5" name="Arc 38"/>
            <p:cNvSpPr>
              <a:spLocks/>
            </p:cNvSpPr>
            <p:nvPr/>
          </p:nvSpPr>
          <p:spPr bwMode="auto">
            <a:xfrm>
              <a:off x="2174" y="1467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6" name="Arc 39"/>
            <p:cNvSpPr>
              <a:spLocks/>
            </p:cNvSpPr>
            <p:nvPr/>
          </p:nvSpPr>
          <p:spPr bwMode="auto">
            <a:xfrm>
              <a:off x="2174" y="1563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7" name="Line 40"/>
            <p:cNvSpPr>
              <a:spLocks noChangeShapeType="1"/>
            </p:cNvSpPr>
            <p:nvPr/>
          </p:nvSpPr>
          <p:spPr bwMode="auto">
            <a:xfrm>
              <a:off x="1887" y="161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8" name="Line 41"/>
            <p:cNvSpPr>
              <a:spLocks noChangeShapeType="1"/>
            </p:cNvSpPr>
            <p:nvPr/>
          </p:nvSpPr>
          <p:spPr bwMode="auto">
            <a:xfrm>
              <a:off x="2303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9" name="Line 42"/>
            <p:cNvSpPr>
              <a:spLocks noChangeShapeType="1"/>
            </p:cNvSpPr>
            <p:nvPr/>
          </p:nvSpPr>
          <p:spPr bwMode="auto">
            <a:xfrm>
              <a:off x="1887" y="15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0" name="Line 43"/>
            <p:cNvSpPr>
              <a:spLocks noChangeShapeType="1"/>
            </p:cNvSpPr>
            <p:nvPr/>
          </p:nvSpPr>
          <p:spPr bwMode="auto">
            <a:xfrm>
              <a:off x="1762" y="1445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1" name="Line 44"/>
            <p:cNvSpPr>
              <a:spLocks noChangeShapeType="1"/>
            </p:cNvSpPr>
            <p:nvPr/>
          </p:nvSpPr>
          <p:spPr bwMode="auto">
            <a:xfrm>
              <a:off x="1271" y="1260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2" name="Line 45"/>
            <p:cNvSpPr>
              <a:spLocks noChangeShapeType="1"/>
            </p:cNvSpPr>
            <p:nvPr/>
          </p:nvSpPr>
          <p:spPr bwMode="auto">
            <a:xfrm>
              <a:off x="1130" y="1264"/>
              <a:ext cx="1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3" name="Line 46"/>
            <p:cNvSpPr>
              <a:spLocks noChangeShapeType="1"/>
            </p:cNvSpPr>
            <p:nvPr/>
          </p:nvSpPr>
          <p:spPr bwMode="auto">
            <a:xfrm>
              <a:off x="1138" y="242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4" name="Line 47"/>
            <p:cNvSpPr>
              <a:spLocks noChangeShapeType="1"/>
            </p:cNvSpPr>
            <p:nvPr/>
          </p:nvSpPr>
          <p:spPr bwMode="auto">
            <a:xfrm>
              <a:off x="722" y="2597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5" name="Line 48"/>
            <p:cNvSpPr>
              <a:spLocks noChangeShapeType="1"/>
            </p:cNvSpPr>
            <p:nvPr/>
          </p:nvSpPr>
          <p:spPr bwMode="auto">
            <a:xfrm>
              <a:off x="4133" y="182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6" name="Line 49"/>
            <p:cNvSpPr>
              <a:spLocks noChangeShapeType="1"/>
            </p:cNvSpPr>
            <p:nvPr/>
          </p:nvSpPr>
          <p:spPr bwMode="auto">
            <a:xfrm>
              <a:off x="4133" y="202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7" name="Line 50"/>
            <p:cNvSpPr>
              <a:spLocks noChangeShapeType="1"/>
            </p:cNvSpPr>
            <p:nvPr/>
          </p:nvSpPr>
          <p:spPr bwMode="auto">
            <a:xfrm>
              <a:off x="4137" y="181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8" name="Arc 51"/>
            <p:cNvSpPr>
              <a:spLocks/>
            </p:cNvSpPr>
            <p:nvPr/>
          </p:nvSpPr>
          <p:spPr bwMode="auto">
            <a:xfrm>
              <a:off x="4337" y="182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9" name="Arc 52"/>
            <p:cNvSpPr>
              <a:spLocks/>
            </p:cNvSpPr>
            <p:nvPr/>
          </p:nvSpPr>
          <p:spPr bwMode="auto">
            <a:xfrm>
              <a:off x="4337" y="1915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0" name="Line 53"/>
            <p:cNvSpPr>
              <a:spLocks noChangeShapeType="1"/>
            </p:cNvSpPr>
            <p:nvPr/>
          </p:nvSpPr>
          <p:spPr bwMode="auto">
            <a:xfrm>
              <a:off x="4050" y="196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1" name="Line 54"/>
            <p:cNvSpPr>
              <a:spLocks noChangeShapeType="1"/>
            </p:cNvSpPr>
            <p:nvPr/>
          </p:nvSpPr>
          <p:spPr bwMode="auto">
            <a:xfrm>
              <a:off x="4050" y="1882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2" name="Line 55"/>
            <p:cNvSpPr>
              <a:spLocks noChangeShapeType="1"/>
            </p:cNvSpPr>
            <p:nvPr/>
          </p:nvSpPr>
          <p:spPr bwMode="auto">
            <a:xfrm>
              <a:off x="3634" y="162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3" name="Line 56"/>
            <p:cNvSpPr>
              <a:spLocks noChangeShapeType="1"/>
            </p:cNvSpPr>
            <p:nvPr/>
          </p:nvSpPr>
          <p:spPr bwMode="auto">
            <a:xfrm flipV="1">
              <a:off x="3634" y="1705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4" name="Line 57"/>
            <p:cNvSpPr>
              <a:spLocks noChangeShapeType="1"/>
            </p:cNvSpPr>
            <p:nvPr/>
          </p:nvSpPr>
          <p:spPr bwMode="auto">
            <a:xfrm>
              <a:off x="3638" y="1621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5" name="Line 58"/>
            <p:cNvSpPr>
              <a:spLocks noChangeShapeType="1"/>
            </p:cNvSpPr>
            <p:nvPr/>
          </p:nvSpPr>
          <p:spPr bwMode="auto">
            <a:xfrm>
              <a:off x="3551" y="1705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6" name="Line 59"/>
            <p:cNvSpPr>
              <a:spLocks noChangeShapeType="1"/>
            </p:cNvSpPr>
            <p:nvPr/>
          </p:nvSpPr>
          <p:spPr bwMode="auto">
            <a:xfrm>
              <a:off x="3800" y="171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7" name="Line 60"/>
            <p:cNvSpPr>
              <a:spLocks noChangeShapeType="1"/>
            </p:cNvSpPr>
            <p:nvPr/>
          </p:nvSpPr>
          <p:spPr bwMode="auto">
            <a:xfrm>
              <a:off x="4054" y="1709"/>
              <a:ext cx="0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8" name="Line 61"/>
            <p:cNvSpPr>
              <a:spLocks noChangeShapeType="1"/>
            </p:cNvSpPr>
            <p:nvPr/>
          </p:nvSpPr>
          <p:spPr bwMode="auto">
            <a:xfrm>
              <a:off x="3884" y="1713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9" name="Line 62"/>
            <p:cNvSpPr>
              <a:spLocks noChangeShapeType="1"/>
            </p:cNvSpPr>
            <p:nvPr/>
          </p:nvSpPr>
          <p:spPr bwMode="auto">
            <a:xfrm>
              <a:off x="3052" y="160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0" name="Line 63"/>
            <p:cNvSpPr>
              <a:spLocks noChangeShapeType="1"/>
            </p:cNvSpPr>
            <p:nvPr/>
          </p:nvSpPr>
          <p:spPr bwMode="auto">
            <a:xfrm>
              <a:off x="3052" y="180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1" name="Line 64"/>
            <p:cNvSpPr>
              <a:spLocks noChangeShapeType="1"/>
            </p:cNvSpPr>
            <p:nvPr/>
          </p:nvSpPr>
          <p:spPr bwMode="auto">
            <a:xfrm>
              <a:off x="3056" y="160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2" name="Arc 65"/>
            <p:cNvSpPr>
              <a:spLocks/>
            </p:cNvSpPr>
            <p:nvPr/>
          </p:nvSpPr>
          <p:spPr bwMode="auto">
            <a:xfrm>
              <a:off x="3256" y="1601"/>
              <a:ext cx="96" cy="106"/>
            </a:xfrm>
            <a:custGeom>
              <a:avLst/>
              <a:gdLst>
                <a:gd name="T0" fmla="*/ 0 w 21824"/>
                <a:gd name="T1" fmla="*/ 0 h 21600"/>
                <a:gd name="T2" fmla="*/ 0 w 21824"/>
                <a:gd name="T3" fmla="*/ 1 h 21600"/>
                <a:gd name="T4" fmla="*/ 0 w 21824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4"/>
                <a:gd name="T10" fmla="*/ 0 h 21600"/>
                <a:gd name="T11" fmla="*/ 21824 w 21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4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</a:path>
                <a:path w="21824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-1"/>
                  </a:cubicBezTo>
                  <a:cubicBezTo>
                    <a:pt x="12073" y="-1"/>
                    <a:pt x="21711" y="9545"/>
                    <a:pt x="21824" y="21393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3" name="Arc 66"/>
            <p:cNvSpPr>
              <a:spLocks/>
            </p:cNvSpPr>
            <p:nvPr/>
          </p:nvSpPr>
          <p:spPr bwMode="auto">
            <a:xfrm>
              <a:off x="3255" y="1697"/>
              <a:ext cx="97" cy="107"/>
            </a:xfrm>
            <a:custGeom>
              <a:avLst/>
              <a:gdLst>
                <a:gd name="T0" fmla="*/ 0 w 21827"/>
                <a:gd name="T1" fmla="*/ 0 h 21806"/>
                <a:gd name="T2" fmla="*/ 0 w 21827"/>
                <a:gd name="T3" fmla="*/ 1 h 21806"/>
                <a:gd name="T4" fmla="*/ 0 w 21827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27"/>
                <a:gd name="T10" fmla="*/ 0 h 21806"/>
                <a:gd name="T11" fmla="*/ 21827 w 21827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7" h="21806" fill="none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</a:path>
                <a:path w="21827" h="21806" stroke="0" extrusionOk="0">
                  <a:moveTo>
                    <a:pt x="21826" y="-1"/>
                  </a:moveTo>
                  <a:cubicBezTo>
                    <a:pt x="21826" y="68"/>
                    <a:pt x="21827" y="137"/>
                    <a:pt x="21827" y="206"/>
                  </a:cubicBezTo>
                  <a:cubicBezTo>
                    <a:pt x="21827" y="12135"/>
                    <a:pt x="12156" y="21806"/>
                    <a:pt x="227" y="21806"/>
                  </a:cubicBezTo>
                  <a:cubicBezTo>
                    <a:pt x="151" y="21805"/>
                    <a:pt x="75" y="21805"/>
                    <a:pt x="0" y="21804"/>
                  </a:cubicBezTo>
                  <a:lnTo>
                    <a:pt x="227" y="206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4" name="Line 67"/>
            <p:cNvSpPr>
              <a:spLocks noChangeShapeType="1"/>
            </p:cNvSpPr>
            <p:nvPr/>
          </p:nvSpPr>
          <p:spPr bwMode="auto">
            <a:xfrm>
              <a:off x="2968" y="1747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5" name="Line 68"/>
            <p:cNvSpPr>
              <a:spLocks noChangeShapeType="1"/>
            </p:cNvSpPr>
            <p:nvPr/>
          </p:nvSpPr>
          <p:spPr bwMode="auto">
            <a:xfrm>
              <a:off x="3384" y="1705"/>
              <a:ext cx="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6" name="Line 69"/>
            <p:cNvSpPr>
              <a:spLocks noChangeShapeType="1"/>
            </p:cNvSpPr>
            <p:nvPr/>
          </p:nvSpPr>
          <p:spPr bwMode="auto">
            <a:xfrm>
              <a:off x="2968" y="1663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7" name="Line 70"/>
            <p:cNvSpPr>
              <a:spLocks noChangeShapeType="1"/>
            </p:cNvSpPr>
            <p:nvPr/>
          </p:nvSpPr>
          <p:spPr bwMode="auto">
            <a:xfrm>
              <a:off x="2552" y="1483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8" name="Line 71"/>
            <p:cNvSpPr>
              <a:spLocks noChangeShapeType="1"/>
            </p:cNvSpPr>
            <p:nvPr/>
          </p:nvSpPr>
          <p:spPr bwMode="auto">
            <a:xfrm flipV="1">
              <a:off x="2552" y="156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9" name="Line 72"/>
            <p:cNvSpPr>
              <a:spLocks noChangeShapeType="1"/>
            </p:cNvSpPr>
            <p:nvPr/>
          </p:nvSpPr>
          <p:spPr bwMode="auto">
            <a:xfrm>
              <a:off x="2556" y="1483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0" name="Line 73"/>
            <p:cNvSpPr>
              <a:spLocks noChangeShapeType="1"/>
            </p:cNvSpPr>
            <p:nvPr/>
          </p:nvSpPr>
          <p:spPr bwMode="auto">
            <a:xfrm>
              <a:off x="2469" y="157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1" name="Line 74"/>
            <p:cNvSpPr>
              <a:spLocks noChangeShapeType="1"/>
            </p:cNvSpPr>
            <p:nvPr/>
          </p:nvSpPr>
          <p:spPr bwMode="auto">
            <a:xfrm>
              <a:off x="2719" y="1579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2" name="Line 75"/>
            <p:cNvSpPr>
              <a:spLocks noChangeShapeType="1"/>
            </p:cNvSpPr>
            <p:nvPr/>
          </p:nvSpPr>
          <p:spPr bwMode="auto">
            <a:xfrm>
              <a:off x="2802" y="1579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3" name="Line 76"/>
            <p:cNvSpPr>
              <a:spLocks noChangeShapeType="1"/>
            </p:cNvSpPr>
            <p:nvPr/>
          </p:nvSpPr>
          <p:spPr bwMode="auto">
            <a:xfrm>
              <a:off x="1346" y="134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4" name="Line 77"/>
            <p:cNvSpPr>
              <a:spLocks noChangeShapeType="1"/>
            </p:cNvSpPr>
            <p:nvPr/>
          </p:nvSpPr>
          <p:spPr bwMode="auto">
            <a:xfrm>
              <a:off x="1346" y="154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5" name="Line 78"/>
            <p:cNvSpPr>
              <a:spLocks noChangeShapeType="1"/>
            </p:cNvSpPr>
            <p:nvPr/>
          </p:nvSpPr>
          <p:spPr bwMode="auto">
            <a:xfrm>
              <a:off x="1350" y="134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6" name="Arc 79"/>
            <p:cNvSpPr>
              <a:spLocks/>
            </p:cNvSpPr>
            <p:nvPr/>
          </p:nvSpPr>
          <p:spPr bwMode="auto">
            <a:xfrm>
              <a:off x="1550" y="134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7" name="Arc 80"/>
            <p:cNvSpPr>
              <a:spLocks/>
            </p:cNvSpPr>
            <p:nvPr/>
          </p:nvSpPr>
          <p:spPr bwMode="auto">
            <a:xfrm>
              <a:off x="1550" y="143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8" name="Line 81"/>
            <p:cNvSpPr>
              <a:spLocks noChangeShapeType="1"/>
            </p:cNvSpPr>
            <p:nvPr/>
          </p:nvSpPr>
          <p:spPr bwMode="auto">
            <a:xfrm>
              <a:off x="1680" y="1440"/>
              <a:ext cx="8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9" name="Line 82"/>
            <p:cNvSpPr>
              <a:spLocks noChangeShapeType="1"/>
            </p:cNvSpPr>
            <p:nvPr/>
          </p:nvSpPr>
          <p:spPr bwMode="auto">
            <a:xfrm>
              <a:off x="1267" y="1391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0" name="Line 83"/>
            <p:cNvSpPr>
              <a:spLocks noChangeShapeType="1"/>
            </p:cNvSpPr>
            <p:nvPr/>
          </p:nvSpPr>
          <p:spPr bwMode="auto">
            <a:xfrm>
              <a:off x="1267" y="147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1" name="Line 84"/>
            <p:cNvSpPr>
              <a:spLocks noChangeShapeType="1"/>
            </p:cNvSpPr>
            <p:nvPr/>
          </p:nvSpPr>
          <p:spPr bwMode="auto">
            <a:xfrm>
              <a:off x="1271" y="1471"/>
              <a:ext cx="0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2" name="Line 85"/>
            <p:cNvSpPr>
              <a:spLocks noChangeShapeType="1"/>
            </p:cNvSpPr>
            <p:nvPr/>
          </p:nvSpPr>
          <p:spPr bwMode="auto">
            <a:xfrm>
              <a:off x="1059" y="1685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3" name="Line 86"/>
            <p:cNvSpPr>
              <a:spLocks noChangeShapeType="1"/>
            </p:cNvSpPr>
            <p:nvPr/>
          </p:nvSpPr>
          <p:spPr bwMode="auto">
            <a:xfrm>
              <a:off x="1770" y="2454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4" name="Line 87"/>
            <p:cNvSpPr>
              <a:spLocks noChangeShapeType="1"/>
            </p:cNvSpPr>
            <p:nvPr/>
          </p:nvSpPr>
          <p:spPr bwMode="auto">
            <a:xfrm>
              <a:off x="1770" y="2656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5" name="Line 88"/>
            <p:cNvSpPr>
              <a:spLocks noChangeShapeType="1"/>
            </p:cNvSpPr>
            <p:nvPr/>
          </p:nvSpPr>
          <p:spPr bwMode="auto">
            <a:xfrm>
              <a:off x="1774" y="2450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6" name="Arc 89"/>
            <p:cNvSpPr>
              <a:spLocks/>
            </p:cNvSpPr>
            <p:nvPr/>
          </p:nvSpPr>
          <p:spPr bwMode="auto">
            <a:xfrm>
              <a:off x="1974" y="2451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7" name="Arc 90"/>
            <p:cNvSpPr>
              <a:spLocks/>
            </p:cNvSpPr>
            <p:nvPr/>
          </p:nvSpPr>
          <p:spPr bwMode="auto">
            <a:xfrm>
              <a:off x="1974" y="2547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8" name="Line 91"/>
            <p:cNvSpPr>
              <a:spLocks noChangeShapeType="1"/>
            </p:cNvSpPr>
            <p:nvPr/>
          </p:nvSpPr>
          <p:spPr bwMode="auto">
            <a:xfrm>
              <a:off x="2095" y="255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9" name="Line 92"/>
            <p:cNvSpPr>
              <a:spLocks noChangeShapeType="1"/>
            </p:cNvSpPr>
            <p:nvPr/>
          </p:nvSpPr>
          <p:spPr bwMode="auto">
            <a:xfrm>
              <a:off x="1687" y="2597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0" name="Line 93"/>
            <p:cNvSpPr>
              <a:spLocks noChangeShapeType="1"/>
            </p:cNvSpPr>
            <p:nvPr/>
          </p:nvSpPr>
          <p:spPr bwMode="auto">
            <a:xfrm>
              <a:off x="1687" y="2513"/>
              <a:ext cx="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1" name="Line 94"/>
            <p:cNvSpPr>
              <a:spLocks noChangeShapeType="1"/>
            </p:cNvSpPr>
            <p:nvPr/>
          </p:nvSpPr>
          <p:spPr bwMode="auto">
            <a:xfrm flipV="1">
              <a:off x="1304" y="2425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2" name="Line 95"/>
            <p:cNvSpPr>
              <a:spLocks noChangeShapeType="1"/>
            </p:cNvSpPr>
            <p:nvPr/>
          </p:nvSpPr>
          <p:spPr bwMode="auto">
            <a:xfrm>
              <a:off x="1300" y="2341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3" name="Line 96"/>
            <p:cNvSpPr>
              <a:spLocks noChangeShapeType="1"/>
            </p:cNvSpPr>
            <p:nvPr/>
          </p:nvSpPr>
          <p:spPr bwMode="auto">
            <a:xfrm>
              <a:off x="1304" y="2341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4" name="Line 97"/>
            <p:cNvSpPr>
              <a:spLocks noChangeShapeType="1"/>
            </p:cNvSpPr>
            <p:nvPr/>
          </p:nvSpPr>
          <p:spPr bwMode="auto">
            <a:xfrm>
              <a:off x="1217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5" name="Line 98"/>
            <p:cNvSpPr>
              <a:spLocks noChangeShapeType="1"/>
            </p:cNvSpPr>
            <p:nvPr/>
          </p:nvSpPr>
          <p:spPr bwMode="auto">
            <a:xfrm>
              <a:off x="1463" y="2429"/>
              <a:ext cx="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6" name="Line 99"/>
            <p:cNvSpPr>
              <a:spLocks noChangeShapeType="1"/>
            </p:cNvSpPr>
            <p:nvPr/>
          </p:nvSpPr>
          <p:spPr bwMode="auto">
            <a:xfrm>
              <a:off x="1554" y="2429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7" name="Line 100"/>
            <p:cNvSpPr>
              <a:spLocks noChangeShapeType="1"/>
            </p:cNvSpPr>
            <p:nvPr/>
          </p:nvSpPr>
          <p:spPr bwMode="auto">
            <a:xfrm>
              <a:off x="714" y="1163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8" name="Line 101"/>
            <p:cNvSpPr>
              <a:spLocks noChangeShapeType="1"/>
            </p:cNvSpPr>
            <p:nvPr/>
          </p:nvSpPr>
          <p:spPr bwMode="auto">
            <a:xfrm>
              <a:off x="714" y="1365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9" name="Line 102"/>
            <p:cNvSpPr>
              <a:spLocks noChangeShapeType="1"/>
            </p:cNvSpPr>
            <p:nvPr/>
          </p:nvSpPr>
          <p:spPr bwMode="auto">
            <a:xfrm>
              <a:off x="718" y="1159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0" name="Arc 103"/>
            <p:cNvSpPr>
              <a:spLocks/>
            </p:cNvSpPr>
            <p:nvPr/>
          </p:nvSpPr>
          <p:spPr bwMode="auto">
            <a:xfrm>
              <a:off x="918" y="1160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1" name="Arc 104"/>
            <p:cNvSpPr>
              <a:spLocks/>
            </p:cNvSpPr>
            <p:nvPr/>
          </p:nvSpPr>
          <p:spPr bwMode="auto">
            <a:xfrm>
              <a:off x="918" y="1256"/>
              <a:ext cx="96" cy="107"/>
            </a:xfrm>
            <a:custGeom>
              <a:avLst/>
              <a:gdLst>
                <a:gd name="T0" fmla="*/ 0 w 21600"/>
                <a:gd name="T1" fmla="*/ 0 h 21805"/>
                <a:gd name="T2" fmla="*/ 0 w 21600"/>
                <a:gd name="T3" fmla="*/ 1 h 21805"/>
                <a:gd name="T4" fmla="*/ 0 w 21600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05"/>
                <a:gd name="T11" fmla="*/ 21600 w 21600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2" name="Line 105"/>
            <p:cNvSpPr>
              <a:spLocks noChangeShapeType="1"/>
            </p:cNvSpPr>
            <p:nvPr/>
          </p:nvSpPr>
          <p:spPr bwMode="auto">
            <a:xfrm>
              <a:off x="1047" y="1264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3" name="Line 106"/>
            <p:cNvSpPr>
              <a:spLocks noChangeShapeType="1"/>
            </p:cNvSpPr>
            <p:nvPr/>
          </p:nvSpPr>
          <p:spPr bwMode="auto">
            <a:xfrm flipH="1">
              <a:off x="668" y="120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4" name="Line 107"/>
            <p:cNvSpPr>
              <a:spLocks noChangeShapeType="1"/>
            </p:cNvSpPr>
            <p:nvPr/>
          </p:nvSpPr>
          <p:spPr bwMode="auto">
            <a:xfrm flipH="1">
              <a:off x="672" y="129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5" name="Line 108"/>
            <p:cNvSpPr>
              <a:spLocks noChangeShapeType="1"/>
            </p:cNvSpPr>
            <p:nvPr/>
          </p:nvSpPr>
          <p:spPr bwMode="auto">
            <a:xfrm>
              <a:off x="726" y="2328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6" name="Line 109"/>
            <p:cNvSpPr>
              <a:spLocks noChangeShapeType="1"/>
            </p:cNvSpPr>
            <p:nvPr/>
          </p:nvSpPr>
          <p:spPr bwMode="auto">
            <a:xfrm>
              <a:off x="726" y="2530"/>
              <a:ext cx="2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7" name="Line 110"/>
            <p:cNvSpPr>
              <a:spLocks noChangeShapeType="1"/>
            </p:cNvSpPr>
            <p:nvPr/>
          </p:nvSpPr>
          <p:spPr bwMode="auto">
            <a:xfrm>
              <a:off x="730" y="2324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8" name="Arc 111"/>
            <p:cNvSpPr>
              <a:spLocks/>
            </p:cNvSpPr>
            <p:nvPr/>
          </p:nvSpPr>
          <p:spPr bwMode="auto">
            <a:xfrm>
              <a:off x="930" y="2325"/>
              <a:ext cx="97" cy="106"/>
            </a:xfrm>
            <a:custGeom>
              <a:avLst/>
              <a:gdLst>
                <a:gd name="T0" fmla="*/ 0 w 21823"/>
                <a:gd name="T1" fmla="*/ 0 h 21600"/>
                <a:gd name="T2" fmla="*/ 0 w 21823"/>
                <a:gd name="T3" fmla="*/ 1 h 21600"/>
                <a:gd name="T4" fmla="*/ 0 w 21823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3"/>
                <a:gd name="T10" fmla="*/ 0 h 21600"/>
                <a:gd name="T11" fmla="*/ 21823 w 218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</a:path>
                <a:path w="2182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4" y="-1"/>
                  </a:cubicBezTo>
                  <a:cubicBezTo>
                    <a:pt x="12073" y="-1"/>
                    <a:pt x="21710" y="9546"/>
                    <a:pt x="21823" y="21394"/>
                  </a:cubicBezTo>
                  <a:lnTo>
                    <a:pt x="224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9" name="Arc 112"/>
            <p:cNvSpPr>
              <a:spLocks/>
            </p:cNvSpPr>
            <p:nvPr/>
          </p:nvSpPr>
          <p:spPr bwMode="auto">
            <a:xfrm>
              <a:off x="930" y="2425"/>
              <a:ext cx="96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0" name="Line 113"/>
            <p:cNvSpPr>
              <a:spLocks noChangeShapeType="1"/>
            </p:cNvSpPr>
            <p:nvPr/>
          </p:nvSpPr>
          <p:spPr bwMode="auto">
            <a:xfrm>
              <a:off x="1055" y="2429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1" name="Line 114"/>
            <p:cNvSpPr>
              <a:spLocks noChangeShapeType="1"/>
            </p:cNvSpPr>
            <p:nvPr/>
          </p:nvSpPr>
          <p:spPr bwMode="auto">
            <a:xfrm flipH="1">
              <a:off x="684" y="2460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2" name="Line 115"/>
            <p:cNvSpPr>
              <a:spLocks noChangeShapeType="1"/>
            </p:cNvSpPr>
            <p:nvPr/>
          </p:nvSpPr>
          <p:spPr bwMode="auto">
            <a:xfrm flipH="1">
              <a:off x="684" y="235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3" name="Line 116"/>
            <p:cNvSpPr>
              <a:spLocks noChangeShapeType="1"/>
            </p:cNvSpPr>
            <p:nvPr/>
          </p:nvSpPr>
          <p:spPr bwMode="auto">
            <a:xfrm>
              <a:off x="809" y="2030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4" name="Line 117"/>
            <p:cNvSpPr>
              <a:spLocks noChangeShapeType="1"/>
            </p:cNvSpPr>
            <p:nvPr/>
          </p:nvSpPr>
          <p:spPr bwMode="auto">
            <a:xfrm flipV="1">
              <a:off x="809" y="2114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5" name="Line 118"/>
            <p:cNvSpPr>
              <a:spLocks noChangeShapeType="1"/>
            </p:cNvSpPr>
            <p:nvPr/>
          </p:nvSpPr>
          <p:spPr bwMode="auto">
            <a:xfrm>
              <a:off x="813" y="2030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6" name="Line 119"/>
            <p:cNvSpPr>
              <a:spLocks noChangeShapeType="1"/>
            </p:cNvSpPr>
            <p:nvPr/>
          </p:nvSpPr>
          <p:spPr bwMode="auto">
            <a:xfrm>
              <a:off x="972" y="2118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7" name="Line 120"/>
            <p:cNvSpPr>
              <a:spLocks noChangeShapeType="1"/>
            </p:cNvSpPr>
            <p:nvPr/>
          </p:nvSpPr>
          <p:spPr bwMode="auto">
            <a:xfrm flipH="1">
              <a:off x="688" y="2120"/>
              <a:ext cx="1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8" name="Line 121"/>
            <p:cNvSpPr>
              <a:spLocks noChangeShapeType="1"/>
            </p:cNvSpPr>
            <p:nvPr/>
          </p:nvSpPr>
          <p:spPr bwMode="auto">
            <a:xfrm>
              <a:off x="976" y="1685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9" name="Line 122"/>
            <p:cNvSpPr>
              <a:spLocks noChangeShapeType="1"/>
            </p:cNvSpPr>
            <p:nvPr/>
          </p:nvSpPr>
          <p:spPr bwMode="auto">
            <a:xfrm>
              <a:off x="809" y="1597"/>
              <a:ext cx="133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0" name="Line 123"/>
            <p:cNvSpPr>
              <a:spLocks noChangeShapeType="1"/>
            </p:cNvSpPr>
            <p:nvPr/>
          </p:nvSpPr>
          <p:spPr bwMode="auto">
            <a:xfrm flipV="1">
              <a:off x="809" y="1681"/>
              <a:ext cx="133" cy="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1" name="Line 124"/>
            <p:cNvSpPr>
              <a:spLocks noChangeShapeType="1"/>
            </p:cNvSpPr>
            <p:nvPr/>
          </p:nvSpPr>
          <p:spPr bwMode="auto">
            <a:xfrm>
              <a:off x="813" y="1597"/>
              <a:ext cx="0" cy="1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2" name="Line 125"/>
            <p:cNvSpPr>
              <a:spLocks noChangeShapeType="1"/>
            </p:cNvSpPr>
            <p:nvPr/>
          </p:nvSpPr>
          <p:spPr bwMode="auto">
            <a:xfrm flipH="1">
              <a:off x="680" y="1684"/>
              <a:ext cx="1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3" name="Line 126"/>
            <p:cNvSpPr>
              <a:spLocks noChangeShapeType="1"/>
            </p:cNvSpPr>
            <p:nvPr/>
          </p:nvSpPr>
          <p:spPr bwMode="auto">
            <a:xfrm>
              <a:off x="4464" y="192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4" name="Oval 127"/>
            <p:cNvSpPr>
              <a:spLocks noChangeArrowheads="1"/>
            </p:cNvSpPr>
            <p:nvPr/>
          </p:nvSpPr>
          <p:spPr bwMode="auto">
            <a:xfrm>
              <a:off x="1016" y="1235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5" name="Oval 128"/>
            <p:cNvSpPr>
              <a:spLocks noChangeArrowheads="1"/>
            </p:cNvSpPr>
            <p:nvPr/>
          </p:nvSpPr>
          <p:spPr bwMode="auto">
            <a:xfrm>
              <a:off x="947" y="165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6" name="Oval 129"/>
            <p:cNvSpPr>
              <a:spLocks noChangeArrowheads="1"/>
            </p:cNvSpPr>
            <p:nvPr/>
          </p:nvSpPr>
          <p:spPr bwMode="auto">
            <a:xfrm>
              <a:off x="946" y="208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7" name="Oval 130"/>
            <p:cNvSpPr>
              <a:spLocks noChangeArrowheads="1"/>
            </p:cNvSpPr>
            <p:nvPr/>
          </p:nvSpPr>
          <p:spPr bwMode="auto">
            <a:xfrm>
              <a:off x="1020" y="239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8" name="Oval 131"/>
            <p:cNvSpPr>
              <a:spLocks noChangeArrowheads="1"/>
            </p:cNvSpPr>
            <p:nvPr/>
          </p:nvSpPr>
          <p:spPr bwMode="auto">
            <a:xfrm>
              <a:off x="1641" y="1417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9" name="Oval 132"/>
            <p:cNvSpPr>
              <a:spLocks noChangeArrowheads="1"/>
            </p:cNvSpPr>
            <p:nvPr/>
          </p:nvSpPr>
          <p:spPr bwMode="auto">
            <a:xfrm>
              <a:off x="1437" y="239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0" name="Oval 133"/>
            <p:cNvSpPr>
              <a:spLocks noChangeArrowheads="1"/>
            </p:cNvSpPr>
            <p:nvPr/>
          </p:nvSpPr>
          <p:spPr bwMode="auto">
            <a:xfrm>
              <a:off x="2066" y="2524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1" name="Oval 134"/>
            <p:cNvSpPr>
              <a:spLocks noChangeArrowheads="1"/>
            </p:cNvSpPr>
            <p:nvPr/>
          </p:nvSpPr>
          <p:spPr bwMode="auto">
            <a:xfrm>
              <a:off x="2275" y="154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2" name="Oval 135"/>
            <p:cNvSpPr>
              <a:spLocks noChangeArrowheads="1"/>
            </p:cNvSpPr>
            <p:nvPr/>
          </p:nvSpPr>
          <p:spPr bwMode="auto">
            <a:xfrm>
              <a:off x="2686" y="1546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3" name="Oval 136"/>
            <p:cNvSpPr>
              <a:spLocks noChangeArrowheads="1"/>
            </p:cNvSpPr>
            <p:nvPr/>
          </p:nvSpPr>
          <p:spPr bwMode="auto">
            <a:xfrm>
              <a:off x="3352" y="1672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4" name="Oval 137"/>
            <p:cNvSpPr>
              <a:spLocks noChangeArrowheads="1"/>
            </p:cNvSpPr>
            <p:nvPr/>
          </p:nvSpPr>
          <p:spPr bwMode="auto">
            <a:xfrm>
              <a:off x="3763" y="1670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5" name="Oval 138"/>
            <p:cNvSpPr>
              <a:spLocks noChangeArrowheads="1"/>
            </p:cNvSpPr>
            <p:nvPr/>
          </p:nvSpPr>
          <p:spPr bwMode="auto">
            <a:xfrm>
              <a:off x="4422" y="1893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27" name="Group 139"/>
          <p:cNvGrpSpPr>
            <a:grpSpLocks/>
          </p:cNvGrpSpPr>
          <p:nvPr/>
        </p:nvGrpSpPr>
        <p:grpSpPr bwMode="auto">
          <a:xfrm>
            <a:off x="550863" y="5786438"/>
            <a:ext cx="592137" cy="381000"/>
            <a:chOff x="1815" y="944"/>
            <a:chExt cx="373" cy="240"/>
          </a:xfrm>
        </p:grpSpPr>
        <p:sp>
          <p:nvSpPr>
            <p:cNvPr id="30817" name="Line 140"/>
            <p:cNvSpPr>
              <a:spLocks noChangeShapeType="1"/>
            </p:cNvSpPr>
            <p:nvPr/>
          </p:nvSpPr>
          <p:spPr bwMode="auto">
            <a:xfrm>
              <a:off x="1916" y="944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8" name="Line 141"/>
            <p:cNvSpPr>
              <a:spLocks noChangeShapeType="1"/>
            </p:cNvSpPr>
            <p:nvPr/>
          </p:nvSpPr>
          <p:spPr bwMode="auto">
            <a:xfrm flipV="1">
              <a:off x="1916" y="1058"/>
              <a:ext cx="209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9" name="Line 142"/>
            <p:cNvSpPr>
              <a:spLocks noChangeShapeType="1"/>
            </p:cNvSpPr>
            <p:nvPr/>
          </p:nvSpPr>
          <p:spPr bwMode="auto">
            <a:xfrm>
              <a:off x="1921" y="946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0" name="Line 143"/>
            <p:cNvSpPr>
              <a:spLocks noChangeShapeType="1"/>
            </p:cNvSpPr>
            <p:nvPr/>
          </p:nvSpPr>
          <p:spPr bwMode="auto">
            <a:xfrm>
              <a:off x="1815" y="1064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1" name="Oval 144"/>
            <p:cNvSpPr>
              <a:spLocks noChangeArrowheads="1"/>
            </p:cNvSpPr>
            <p:nvPr/>
          </p:nvSpPr>
          <p:spPr bwMode="auto">
            <a:xfrm>
              <a:off x="2132" y="1028"/>
              <a:ext cx="56" cy="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28" name="Group 145"/>
          <p:cNvGrpSpPr>
            <a:grpSpLocks/>
          </p:cNvGrpSpPr>
          <p:nvPr/>
        </p:nvGrpSpPr>
        <p:grpSpPr bwMode="auto">
          <a:xfrm>
            <a:off x="1552575" y="5716588"/>
            <a:ext cx="811213" cy="406400"/>
            <a:chOff x="1821" y="1376"/>
            <a:chExt cx="511" cy="256"/>
          </a:xfrm>
        </p:grpSpPr>
        <p:sp>
          <p:nvSpPr>
            <p:cNvPr id="30809" name="Line 146"/>
            <p:cNvSpPr>
              <a:spLocks noChangeShapeType="1"/>
            </p:cNvSpPr>
            <p:nvPr/>
          </p:nvSpPr>
          <p:spPr bwMode="auto">
            <a:xfrm>
              <a:off x="1920" y="138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0" name="Line 147"/>
            <p:cNvSpPr>
              <a:spLocks noChangeShapeType="1"/>
            </p:cNvSpPr>
            <p:nvPr/>
          </p:nvSpPr>
          <p:spPr bwMode="auto">
            <a:xfrm>
              <a:off x="1920" y="1632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1" name="Line 148"/>
            <p:cNvSpPr>
              <a:spLocks noChangeShapeType="1"/>
            </p:cNvSpPr>
            <p:nvPr/>
          </p:nvSpPr>
          <p:spPr bwMode="auto">
            <a:xfrm>
              <a:off x="1925" y="1376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2" name="Arc 149"/>
            <p:cNvSpPr>
              <a:spLocks/>
            </p:cNvSpPr>
            <p:nvPr/>
          </p:nvSpPr>
          <p:spPr bwMode="auto">
            <a:xfrm>
              <a:off x="2160" y="1379"/>
              <a:ext cx="114" cy="129"/>
            </a:xfrm>
            <a:custGeom>
              <a:avLst/>
              <a:gdLst>
                <a:gd name="T0" fmla="*/ 0 w 21791"/>
                <a:gd name="T1" fmla="*/ 0 h 21600"/>
                <a:gd name="T2" fmla="*/ 1 w 21791"/>
                <a:gd name="T3" fmla="*/ 1 h 21600"/>
                <a:gd name="T4" fmla="*/ 0 w 2179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1"/>
                <a:gd name="T10" fmla="*/ 0 h 21600"/>
                <a:gd name="T11" fmla="*/ 21791 w 21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1" h="21600" fill="none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</a:path>
                <a:path w="21791" h="21600" stroke="0" extrusionOk="0">
                  <a:moveTo>
                    <a:pt x="-1" y="0"/>
                  </a:moveTo>
                  <a:cubicBezTo>
                    <a:pt x="63" y="0"/>
                    <a:pt x="127" y="-1"/>
                    <a:pt x="191" y="-1"/>
                  </a:cubicBezTo>
                  <a:cubicBezTo>
                    <a:pt x="12120" y="-1"/>
                    <a:pt x="21791" y="9670"/>
                    <a:pt x="21791" y="21600"/>
                  </a:cubicBezTo>
                  <a:lnTo>
                    <a:pt x="19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3" name="Arc 150"/>
            <p:cNvSpPr>
              <a:spLocks/>
            </p:cNvSpPr>
            <p:nvPr/>
          </p:nvSpPr>
          <p:spPr bwMode="auto">
            <a:xfrm>
              <a:off x="2166" y="1504"/>
              <a:ext cx="111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4" name="Line 151"/>
            <p:cNvSpPr>
              <a:spLocks noChangeShapeType="1"/>
            </p:cNvSpPr>
            <p:nvPr/>
          </p:nvSpPr>
          <p:spPr bwMode="auto">
            <a:xfrm>
              <a:off x="1821" y="157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5" name="Line 152"/>
            <p:cNvSpPr>
              <a:spLocks noChangeShapeType="1"/>
            </p:cNvSpPr>
            <p:nvPr/>
          </p:nvSpPr>
          <p:spPr bwMode="auto">
            <a:xfrm>
              <a:off x="1821" y="1426"/>
              <a:ext cx="1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6" name="Oval 153"/>
            <p:cNvSpPr>
              <a:spLocks noChangeArrowheads="1"/>
            </p:cNvSpPr>
            <p:nvPr/>
          </p:nvSpPr>
          <p:spPr bwMode="auto">
            <a:xfrm>
              <a:off x="2276" y="1484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29" name="Group 154"/>
          <p:cNvGrpSpPr>
            <a:grpSpLocks/>
          </p:cNvGrpSpPr>
          <p:nvPr/>
        </p:nvGrpSpPr>
        <p:grpSpPr bwMode="auto">
          <a:xfrm>
            <a:off x="2720975" y="5732463"/>
            <a:ext cx="839788" cy="406400"/>
            <a:chOff x="1815" y="1928"/>
            <a:chExt cx="529" cy="256"/>
          </a:xfrm>
        </p:grpSpPr>
        <p:sp>
          <p:nvSpPr>
            <p:cNvPr id="30800" name="Line 155"/>
            <p:cNvSpPr>
              <a:spLocks noChangeShapeType="1"/>
            </p:cNvSpPr>
            <p:nvPr/>
          </p:nvSpPr>
          <p:spPr bwMode="auto">
            <a:xfrm>
              <a:off x="1922" y="193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1" name="Line 156"/>
            <p:cNvSpPr>
              <a:spLocks noChangeShapeType="1"/>
            </p:cNvSpPr>
            <p:nvPr/>
          </p:nvSpPr>
          <p:spPr bwMode="auto">
            <a:xfrm>
              <a:off x="1922" y="2184"/>
              <a:ext cx="2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2" name="Line 157"/>
            <p:cNvSpPr>
              <a:spLocks noChangeShapeType="1"/>
            </p:cNvSpPr>
            <p:nvPr/>
          </p:nvSpPr>
          <p:spPr bwMode="auto">
            <a:xfrm>
              <a:off x="1927" y="1928"/>
              <a:ext cx="0" cy="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3" name="Arc 158"/>
            <p:cNvSpPr>
              <a:spLocks/>
            </p:cNvSpPr>
            <p:nvPr/>
          </p:nvSpPr>
          <p:spPr bwMode="auto">
            <a:xfrm>
              <a:off x="2175" y="1931"/>
              <a:ext cx="110" cy="129"/>
            </a:xfrm>
            <a:custGeom>
              <a:avLst/>
              <a:gdLst>
                <a:gd name="T0" fmla="*/ 0 w 21797"/>
                <a:gd name="T1" fmla="*/ 0 h 21600"/>
                <a:gd name="T2" fmla="*/ 1 w 21797"/>
                <a:gd name="T3" fmla="*/ 1 h 21600"/>
                <a:gd name="T4" fmla="*/ 0 w 21797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97"/>
                <a:gd name="T10" fmla="*/ 0 h 21600"/>
                <a:gd name="T11" fmla="*/ 21797 w 217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97" h="21600" fill="none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</a:path>
                <a:path w="21797" h="21600" stroke="0" extrusionOk="0">
                  <a:moveTo>
                    <a:pt x="-1" y="0"/>
                  </a:moveTo>
                  <a:cubicBezTo>
                    <a:pt x="65" y="0"/>
                    <a:pt x="131" y="-1"/>
                    <a:pt x="197" y="-1"/>
                  </a:cubicBezTo>
                  <a:cubicBezTo>
                    <a:pt x="12126" y="-1"/>
                    <a:pt x="21797" y="9670"/>
                    <a:pt x="21797" y="21600"/>
                  </a:cubicBezTo>
                  <a:lnTo>
                    <a:pt x="197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4" name="Arc 159"/>
            <p:cNvSpPr>
              <a:spLocks/>
            </p:cNvSpPr>
            <p:nvPr/>
          </p:nvSpPr>
          <p:spPr bwMode="auto">
            <a:xfrm>
              <a:off x="2174" y="2056"/>
              <a:ext cx="113" cy="1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5" name="Line 160"/>
            <p:cNvSpPr>
              <a:spLocks noChangeShapeType="1"/>
            </p:cNvSpPr>
            <p:nvPr/>
          </p:nvSpPr>
          <p:spPr bwMode="auto">
            <a:xfrm>
              <a:off x="1815" y="2152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6" name="Line 161"/>
            <p:cNvSpPr>
              <a:spLocks noChangeShapeType="1"/>
            </p:cNvSpPr>
            <p:nvPr/>
          </p:nvSpPr>
          <p:spPr bwMode="auto">
            <a:xfrm>
              <a:off x="1815" y="196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7" name="Line 162"/>
            <p:cNvSpPr>
              <a:spLocks noChangeShapeType="1"/>
            </p:cNvSpPr>
            <p:nvPr/>
          </p:nvSpPr>
          <p:spPr bwMode="auto">
            <a:xfrm>
              <a:off x="1821" y="2050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8" name="Oval 163"/>
            <p:cNvSpPr>
              <a:spLocks noChangeArrowheads="1"/>
            </p:cNvSpPr>
            <p:nvPr/>
          </p:nvSpPr>
          <p:spPr bwMode="auto">
            <a:xfrm>
              <a:off x="2287" y="2036"/>
              <a:ext cx="57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30" name="Group 164"/>
          <p:cNvGrpSpPr>
            <a:grpSpLocks/>
          </p:cNvGrpSpPr>
          <p:nvPr/>
        </p:nvGrpSpPr>
        <p:grpSpPr bwMode="auto">
          <a:xfrm>
            <a:off x="4083050" y="5716588"/>
            <a:ext cx="784225" cy="419100"/>
            <a:chOff x="1815" y="2484"/>
            <a:chExt cx="494" cy="264"/>
          </a:xfrm>
        </p:grpSpPr>
        <p:sp>
          <p:nvSpPr>
            <p:cNvPr id="30787" name="Line 165"/>
            <p:cNvSpPr>
              <a:spLocks noChangeShapeType="1"/>
            </p:cNvSpPr>
            <p:nvPr/>
          </p:nvSpPr>
          <p:spPr bwMode="auto">
            <a:xfrm>
              <a:off x="1821" y="252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8" name="Line 166"/>
            <p:cNvSpPr>
              <a:spLocks noChangeShapeType="1"/>
            </p:cNvSpPr>
            <p:nvPr/>
          </p:nvSpPr>
          <p:spPr bwMode="auto">
            <a:xfrm>
              <a:off x="1815" y="2708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9" name="Line 167"/>
            <p:cNvSpPr>
              <a:spLocks noChangeShapeType="1"/>
            </p:cNvSpPr>
            <p:nvPr/>
          </p:nvSpPr>
          <p:spPr bwMode="auto">
            <a:xfrm>
              <a:off x="1815" y="2594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0" name="Line 168"/>
            <p:cNvSpPr>
              <a:spLocks noChangeShapeType="1"/>
            </p:cNvSpPr>
            <p:nvPr/>
          </p:nvSpPr>
          <p:spPr bwMode="auto">
            <a:xfrm>
              <a:off x="1821" y="264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1" name="Line 169"/>
            <p:cNvSpPr>
              <a:spLocks noChangeShapeType="1"/>
            </p:cNvSpPr>
            <p:nvPr/>
          </p:nvSpPr>
          <p:spPr bwMode="auto">
            <a:xfrm>
              <a:off x="1899" y="248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2" name="Line 170"/>
            <p:cNvSpPr>
              <a:spLocks noChangeShapeType="1"/>
            </p:cNvSpPr>
            <p:nvPr/>
          </p:nvSpPr>
          <p:spPr bwMode="auto">
            <a:xfrm>
              <a:off x="1899" y="2748"/>
              <a:ext cx="2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3" name="Line 171"/>
            <p:cNvSpPr>
              <a:spLocks noChangeShapeType="1"/>
            </p:cNvSpPr>
            <p:nvPr/>
          </p:nvSpPr>
          <p:spPr bwMode="auto">
            <a:xfrm>
              <a:off x="1903" y="2484"/>
              <a:ext cx="0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4" name="Arc 172"/>
            <p:cNvSpPr>
              <a:spLocks/>
            </p:cNvSpPr>
            <p:nvPr/>
          </p:nvSpPr>
          <p:spPr bwMode="auto">
            <a:xfrm>
              <a:off x="2148" y="2496"/>
              <a:ext cx="109" cy="126"/>
            </a:xfrm>
            <a:custGeom>
              <a:avLst/>
              <a:gdLst>
                <a:gd name="T0" fmla="*/ 0 w 21801"/>
                <a:gd name="T1" fmla="*/ 0 h 21600"/>
                <a:gd name="T2" fmla="*/ 1 w 21801"/>
                <a:gd name="T3" fmla="*/ 1 h 21600"/>
                <a:gd name="T4" fmla="*/ 0 w 2180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</a:path>
                <a:path w="21801" h="21600" stroke="0" extrusionOk="0">
                  <a:moveTo>
                    <a:pt x="-1" y="0"/>
                  </a:moveTo>
                  <a:cubicBezTo>
                    <a:pt x="66" y="0"/>
                    <a:pt x="133" y="-1"/>
                    <a:pt x="201" y="-1"/>
                  </a:cubicBezTo>
                  <a:cubicBezTo>
                    <a:pt x="12130" y="-1"/>
                    <a:pt x="21801" y="9670"/>
                    <a:pt x="21801" y="21600"/>
                  </a:cubicBezTo>
                  <a:lnTo>
                    <a:pt x="20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5" name="Arc 173"/>
            <p:cNvSpPr>
              <a:spLocks/>
            </p:cNvSpPr>
            <p:nvPr/>
          </p:nvSpPr>
          <p:spPr bwMode="auto">
            <a:xfrm>
              <a:off x="2148" y="2485"/>
              <a:ext cx="118" cy="137"/>
            </a:xfrm>
            <a:custGeom>
              <a:avLst/>
              <a:gdLst>
                <a:gd name="T0" fmla="*/ 0 w 21785"/>
                <a:gd name="T1" fmla="*/ 0 h 21600"/>
                <a:gd name="T2" fmla="*/ 1 w 21785"/>
                <a:gd name="T3" fmla="*/ 1 h 21600"/>
                <a:gd name="T4" fmla="*/ 0 w 2178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6" name="Arc 174"/>
            <p:cNvSpPr>
              <a:spLocks/>
            </p:cNvSpPr>
            <p:nvPr/>
          </p:nvSpPr>
          <p:spPr bwMode="auto">
            <a:xfrm>
              <a:off x="2148" y="2610"/>
              <a:ext cx="109" cy="126"/>
            </a:xfrm>
            <a:custGeom>
              <a:avLst/>
              <a:gdLst>
                <a:gd name="T0" fmla="*/ 1 w 21801"/>
                <a:gd name="T1" fmla="*/ 0 h 21600"/>
                <a:gd name="T2" fmla="*/ 0 w 21801"/>
                <a:gd name="T3" fmla="*/ 1 h 21600"/>
                <a:gd name="T4" fmla="*/ 0 w 218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01"/>
                <a:gd name="T10" fmla="*/ 0 h 21600"/>
                <a:gd name="T11" fmla="*/ 21801 w 21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1" h="21600" fill="none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</a:path>
                <a:path w="21801" h="21600" stroke="0" extrusionOk="0">
                  <a:moveTo>
                    <a:pt x="21801" y="0"/>
                  </a:moveTo>
                  <a:cubicBezTo>
                    <a:pt x="21801" y="11929"/>
                    <a:pt x="12130" y="21600"/>
                    <a:pt x="201" y="21600"/>
                  </a:cubicBezTo>
                  <a:cubicBezTo>
                    <a:pt x="133" y="21599"/>
                    <a:pt x="66" y="21599"/>
                    <a:pt x="-1" y="21599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7" name="Arc 175"/>
            <p:cNvSpPr>
              <a:spLocks/>
            </p:cNvSpPr>
            <p:nvPr/>
          </p:nvSpPr>
          <p:spPr bwMode="auto">
            <a:xfrm>
              <a:off x="2149" y="2610"/>
              <a:ext cx="117" cy="1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8" name="Oval 176"/>
            <p:cNvSpPr>
              <a:spLocks noChangeArrowheads="1"/>
            </p:cNvSpPr>
            <p:nvPr/>
          </p:nvSpPr>
          <p:spPr bwMode="auto">
            <a:xfrm>
              <a:off x="2276" y="2603"/>
              <a:ext cx="20" cy="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9" name="Oval 177"/>
            <p:cNvSpPr>
              <a:spLocks noChangeArrowheads="1"/>
            </p:cNvSpPr>
            <p:nvPr/>
          </p:nvSpPr>
          <p:spPr bwMode="auto">
            <a:xfrm>
              <a:off x="2258" y="2596"/>
              <a:ext cx="51" cy="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31" name="Group 178"/>
          <p:cNvGrpSpPr>
            <a:grpSpLocks/>
          </p:cNvGrpSpPr>
          <p:nvPr/>
        </p:nvGrpSpPr>
        <p:grpSpPr bwMode="auto">
          <a:xfrm>
            <a:off x="5265738" y="5718175"/>
            <a:ext cx="1135062" cy="419100"/>
            <a:chOff x="1800" y="1235"/>
            <a:chExt cx="715" cy="264"/>
          </a:xfrm>
        </p:grpSpPr>
        <p:sp>
          <p:nvSpPr>
            <p:cNvPr id="30767" name="Arc 179"/>
            <p:cNvSpPr>
              <a:spLocks/>
            </p:cNvSpPr>
            <p:nvPr/>
          </p:nvSpPr>
          <p:spPr bwMode="auto">
            <a:xfrm>
              <a:off x="1920" y="1284"/>
              <a:ext cx="85" cy="92"/>
            </a:xfrm>
            <a:custGeom>
              <a:avLst/>
              <a:gdLst>
                <a:gd name="T0" fmla="*/ 0 w 21857"/>
                <a:gd name="T1" fmla="*/ 0 h 21600"/>
                <a:gd name="T2" fmla="*/ 0 w 21857"/>
                <a:gd name="T3" fmla="*/ 0 h 21600"/>
                <a:gd name="T4" fmla="*/ 0 w 218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7"/>
                <a:gd name="T10" fmla="*/ 0 h 21600"/>
                <a:gd name="T11" fmla="*/ 21857 w 218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7" h="21600" fill="none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</a:path>
                <a:path w="21857" h="21600" stroke="0" extrusionOk="0">
                  <a:moveTo>
                    <a:pt x="-1" y="1"/>
                  </a:moveTo>
                  <a:cubicBezTo>
                    <a:pt x="85" y="0"/>
                    <a:pt x="171" y="-1"/>
                    <a:pt x="257" y="-1"/>
                  </a:cubicBezTo>
                  <a:cubicBezTo>
                    <a:pt x="12186" y="-1"/>
                    <a:pt x="21857" y="9670"/>
                    <a:pt x="21857" y="21600"/>
                  </a:cubicBezTo>
                  <a:lnTo>
                    <a:pt x="257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8" name="Arc 180"/>
            <p:cNvSpPr>
              <a:spLocks/>
            </p:cNvSpPr>
            <p:nvPr/>
          </p:nvSpPr>
          <p:spPr bwMode="auto">
            <a:xfrm>
              <a:off x="1920" y="1367"/>
              <a:ext cx="8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9" name="Line 181"/>
            <p:cNvSpPr>
              <a:spLocks noChangeShapeType="1"/>
            </p:cNvSpPr>
            <p:nvPr/>
          </p:nvSpPr>
          <p:spPr bwMode="auto">
            <a:xfrm>
              <a:off x="1892" y="1239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0" name="Line 182"/>
            <p:cNvSpPr>
              <a:spLocks noChangeShapeType="1"/>
            </p:cNvSpPr>
            <p:nvPr/>
          </p:nvSpPr>
          <p:spPr bwMode="auto">
            <a:xfrm>
              <a:off x="1892" y="1431"/>
              <a:ext cx="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1" name="Line 183"/>
            <p:cNvSpPr>
              <a:spLocks noChangeShapeType="1"/>
            </p:cNvSpPr>
            <p:nvPr/>
          </p:nvSpPr>
          <p:spPr bwMode="auto">
            <a:xfrm flipV="1">
              <a:off x="1896" y="1235"/>
              <a:ext cx="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2" name="Arc 184"/>
            <p:cNvSpPr>
              <a:spLocks/>
            </p:cNvSpPr>
            <p:nvPr/>
          </p:nvSpPr>
          <p:spPr bwMode="auto">
            <a:xfrm>
              <a:off x="2079" y="1236"/>
              <a:ext cx="93" cy="100"/>
            </a:xfrm>
            <a:custGeom>
              <a:avLst/>
              <a:gdLst>
                <a:gd name="T0" fmla="*/ 0 w 21835"/>
                <a:gd name="T1" fmla="*/ 0 h 21600"/>
                <a:gd name="T2" fmla="*/ 0 w 21835"/>
                <a:gd name="T3" fmla="*/ 0 h 21600"/>
                <a:gd name="T4" fmla="*/ 0 w 218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5"/>
                <a:gd name="T10" fmla="*/ 0 h 21600"/>
                <a:gd name="T11" fmla="*/ 21835 w 21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5" h="21600" fill="none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</a:path>
                <a:path w="21835" h="21600" stroke="0" extrusionOk="0">
                  <a:moveTo>
                    <a:pt x="0" y="1"/>
                  </a:moveTo>
                  <a:cubicBezTo>
                    <a:pt x="78" y="0"/>
                    <a:pt x="156" y="-1"/>
                    <a:pt x="235" y="-1"/>
                  </a:cubicBezTo>
                  <a:cubicBezTo>
                    <a:pt x="12164" y="-1"/>
                    <a:pt x="21835" y="9670"/>
                    <a:pt x="21835" y="21600"/>
                  </a:cubicBezTo>
                  <a:lnTo>
                    <a:pt x="23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3" name="Arc 185"/>
            <p:cNvSpPr>
              <a:spLocks/>
            </p:cNvSpPr>
            <p:nvPr/>
          </p:nvSpPr>
          <p:spPr bwMode="auto">
            <a:xfrm>
              <a:off x="2080" y="1331"/>
              <a:ext cx="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4" name="Arc 186"/>
            <p:cNvSpPr>
              <a:spLocks/>
            </p:cNvSpPr>
            <p:nvPr/>
          </p:nvSpPr>
          <p:spPr bwMode="auto">
            <a:xfrm>
              <a:off x="2176" y="1407"/>
              <a:ext cx="268" cy="84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5" name="Arc 187"/>
            <p:cNvSpPr>
              <a:spLocks/>
            </p:cNvSpPr>
            <p:nvPr/>
          </p:nvSpPr>
          <p:spPr bwMode="auto">
            <a:xfrm>
              <a:off x="2176" y="1407"/>
              <a:ext cx="276" cy="92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6" name="Arc 188"/>
            <p:cNvSpPr>
              <a:spLocks/>
            </p:cNvSpPr>
            <p:nvPr/>
          </p:nvSpPr>
          <p:spPr bwMode="auto">
            <a:xfrm>
              <a:off x="2175" y="1332"/>
              <a:ext cx="269" cy="84"/>
            </a:xfrm>
            <a:custGeom>
              <a:avLst/>
              <a:gdLst>
                <a:gd name="T0" fmla="*/ 0 w 21681"/>
                <a:gd name="T1" fmla="*/ 0 h 21600"/>
                <a:gd name="T2" fmla="*/ 3 w 21681"/>
                <a:gd name="T3" fmla="*/ 0 h 21600"/>
                <a:gd name="T4" fmla="*/ 0 w 21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1"/>
                <a:gd name="T10" fmla="*/ 0 h 21600"/>
                <a:gd name="T11" fmla="*/ 21681 w 21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1" h="21600" fill="none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</a:path>
                <a:path w="21681" h="21600" stroke="0" extrusionOk="0">
                  <a:moveTo>
                    <a:pt x="0" y="0"/>
                  </a:moveTo>
                  <a:cubicBezTo>
                    <a:pt x="27" y="0"/>
                    <a:pt x="54" y="-1"/>
                    <a:pt x="81" y="-1"/>
                  </a:cubicBezTo>
                  <a:cubicBezTo>
                    <a:pt x="12010" y="-1"/>
                    <a:pt x="21681" y="9670"/>
                    <a:pt x="21681" y="21600"/>
                  </a:cubicBezTo>
                  <a:lnTo>
                    <a:pt x="8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7" name="Arc 189"/>
            <p:cNvSpPr>
              <a:spLocks/>
            </p:cNvSpPr>
            <p:nvPr/>
          </p:nvSpPr>
          <p:spPr bwMode="auto">
            <a:xfrm>
              <a:off x="2176" y="1324"/>
              <a:ext cx="277" cy="92"/>
            </a:xfrm>
            <a:custGeom>
              <a:avLst/>
              <a:gdLst>
                <a:gd name="T0" fmla="*/ 0 w 21678"/>
                <a:gd name="T1" fmla="*/ 0 h 21600"/>
                <a:gd name="T2" fmla="*/ 4 w 21678"/>
                <a:gd name="T3" fmla="*/ 0 h 21600"/>
                <a:gd name="T4" fmla="*/ 0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</a:path>
                <a:path w="21678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8" y="-1"/>
                  </a:cubicBezTo>
                  <a:cubicBezTo>
                    <a:pt x="12007" y="-1"/>
                    <a:pt x="21678" y="9670"/>
                    <a:pt x="21678" y="21600"/>
                  </a:cubicBezTo>
                  <a:lnTo>
                    <a:pt x="7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8" name="Arc 190"/>
            <p:cNvSpPr>
              <a:spLocks/>
            </p:cNvSpPr>
            <p:nvPr/>
          </p:nvSpPr>
          <p:spPr bwMode="auto">
            <a:xfrm>
              <a:off x="2176" y="1332"/>
              <a:ext cx="21" cy="76"/>
            </a:xfrm>
            <a:custGeom>
              <a:avLst/>
              <a:gdLst>
                <a:gd name="T0" fmla="*/ 0 w 22679"/>
                <a:gd name="T1" fmla="*/ 0 h 21600"/>
                <a:gd name="T2" fmla="*/ 0 w 22679"/>
                <a:gd name="T3" fmla="*/ 0 h 21600"/>
                <a:gd name="T4" fmla="*/ 0 w 22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79"/>
                <a:gd name="T10" fmla="*/ 0 h 21600"/>
                <a:gd name="T11" fmla="*/ 22679 w 22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9" h="21600" fill="none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</a:path>
                <a:path w="22679" h="21600" stroke="0" extrusionOk="0">
                  <a:moveTo>
                    <a:pt x="-1" y="26"/>
                  </a:moveTo>
                  <a:cubicBezTo>
                    <a:pt x="359" y="8"/>
                    <a:pt x="719" y="-1"/>
                    <a:pt x="1079" y="-1"/>
                  </a:cubicBezTo>
                  <a:cubicBezTo>
                    <a:pt x="13008" y="-1"/>
                    <a:pt x="22679" y="9670"/>
                    <a:pt x="22679" y="21600"/>
                  </a:cubicBezTo>
                  <a:lnTo>
                    <a:pt x="1079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9" name="Arc 191"/>
            <p:cNvSpPr>
              <a:spLocks/>
            </p:cNvSpPr>
            <p:nvPr/>
          </p:nvSpPr>
          <p:spPr bwMode="auto">
            <a:xfrm>
              <a:off x="2176" y="1324"/>
              <a:ext cx="29" cy="84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71"/>
                <a:gd name="T10" fmla="*/ 0 h 21600"/>
                <a:gd name="T11" fmla="*/ 22371 w 223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-1"/>
                    <a:pt x="771" y="-1"/>
                  </a:cubicBezTo>
                  <a:cubicBezTo>
                    <a:pt x="12700" y="-1"/>
                    <a:pt x="22371" y="9670"/>
                    <a:pt x="22371" y="21600"/>
                  </a:cubicBezTo>
                  <a:lnTo>
                    <a:pt x="771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0" name="Arc 192"/>
            <p:cNvSpPr>
              <a:spLocks/>
            </p:cNvSpPr>
            <p:nvPr/>
          </p:nvSpPr>
          <p:spPr bwMode="auto">
            <a:xfrm>
              <a:off x="2184" y="1407"/>
              <a:ext cx="1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1" name="Arc 193"/>
            <p:cNvSpPr>
              <a:spLocks/>
            </p:cNvSpPr>
            <p:nvPr/>
          </p:nvSpPr>
          <p:spPr bwMode="auto">
            <a:xfrm>
              <a:off x="2184" y="1407"/>
              <a:ext cx="20" cy="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2" name="Oval 194"/>
            <p:cNvSpPr>
              <a:spLocks noChangeArrowheads="1"/>
            </p:cNvSpPr>
            <p:nvPr/>
          </p:nvSpPr>
          <p:spPr bwMode="auto">
            <a:xfrm>
              <a:off x="2460" y="140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3" name="Line 195"/>
            <p:cNvSpPr>
              <a:spLocks noChangeShapeType="1"/>
            </p:cNvSpPr>
            <p:nvPr/>
          </p:nvSpPr>
          <p:spPr bwMode="auto">
            <a:xfrm flipH="1">
              <a:off x="1804" y="14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4" name="Line 196"/>
            <p:cNvSpPr>
              <a:spLocks noChangeShapeType="1"/>
            </p:cNvSpPr>
            <p:nvPr/>
          </p:nvSpPr>
          <p:spPr bwMode="auto">
            <a:xfrm flipH="1">
              <a:off x="1800" y="129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5" name="Line 197"/>
            <p:cNvSpPr>
              <a:spLocks noChangeShapeType="1"/>
            </p:cNvSpPr>
            <p:nvPr/>
          </p:nvSpPr>
          <p:spPr bwMode="auto">
            <a:xfrm flipH="1">
              <a:off x="1804" y="1371"/>
              <a:ext cx="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6" name="Oval 198"/>
            <p:cNvSpPr>
              <a:spLocks noChangeArrowheads="1"/>
            </p:cNvSpPr>
            <p:nvPr/>
          </p:nvSpPr>
          <p:spPr bwMode="auto">
            <a:xfrm>
              <a:off x="2459" y="1379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32" name="Group 199"/>
          <p:cNvGrpSpPr>
            <a:grpSpLocks/>
          </p:cNvGrpSpPr>
          <p:nvPr/>
        </p:nvGrpSpPr>
        <p:grpSpPr bwMode="auto">
          <a:xfrm>
            <a:off x="6826250" y="5526088"/>
            <a:ext cx="1420813" cy="717550"/>
            <a:chOff x="1800" y="2181"/>
            <a:chExt cx="895" cy="452"/>
          </a:xfrm>
        </p:grpSpPr>
        <p:sp>
          <p:nvSpPr>
            <p:cNvPr id="30735" name="Arc 200"/>
            <p:cNvSpPr>
              <a:spLocks/>
            </p:cNvSpPr>
            <p:nvPr/>
          </p:nvSpPr>
          <p:spPr bwMode="auto">
            <a:xfrm>
              <a:off x="2003" y="2191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</a:path>
                <a:path w="21831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1" y="-1"/>
                  </a:cubicBezTo>
                  <a:cubicBezTo>
                    <a:pt x="12160" y="-1"/>
                    <a:pt x="21831" y="9670"/>
                    <a:pt x="21831" y="21600"/>
                  </a:cubicBezTo>
                  <a:lnTo>
                    <a:pt x="231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6" name="Arc 201"/>
            <p:cNvSpPr>
              <a:spLocks/>
            </p:cNvSpPr>
            <p:nvPr/>
          </p:nvSpPr>
          <p:spPr bwMode="auto">
            <a:xfrm>
              <a:off x="2003" y="2287"/>
              <a:ext cx="94" cy="106"/>
            </a:xfrm>
            <a:custGeom>
              <a:avLst/>
              <a:gdLst>
                <a:gd name="T0" fmla="*/ 0 w 21831"/>
                <a:gd name="T1" fmla="*/ 0 h 21600"/>
                <a:gd name="T2" fmla="*/ 0 w 21831"/>
                <a:gd name="T3" fmla="*/ 1 h 21600"/>
                <a:gd name="T4" fmla="*/ 0 w 21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31"/>
                <a:gd name="T10" fmla="*/ 0 h 21600"/>
                <a:gd name="T11" fmla="*/ 21831 w 21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1" h="21600" fill="none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</a:path>
                <a:path w="21831" h="21600" stroke="0" extrusionOk="0">
                  <a:moveTo>
                    <a:pt x="21831" y="0"/>
                  </a:moveTo>
                  <a:cubicBezTo>
                    <a:pt x="21831" y="11929"/>
                    <a:pt x="12160" y="21600"/>
                    <a:pt x="231" y="21600"/>
                  </a:cubicBezTo>
                  <a:cubicBezTo>
                    <a:pt x="153" y="21599"/>
                    <a:pt x="76" y="21599"/>
                    <a:pt x="0" y="21598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Arc 202"/>
            <p:cNvSpPr>
              <a:spLocks/>
            </p:cNvSpPr>
            <p:nvPr/>
          </p:nvSpPr>
          <p:spPr bwMode="auto">
            <a:xfrm>
              <a:off x="2288" y="2246"/>
              <a:ext cx="299" cy="97"/>
            </a:xfrm>
            <a:custGeom>
              <a:avLst/>
              <a:gdLst>
                <a:gd name="T0" fmla="*/ 0 w 21671"/>
                <a:gd name="T1" fmla="*/ 0 h 21600"/>
                <a:gd name="T2" fmla="*/ 4 w 21671"/>
                <a:gd name="T3" fmla="*/ 0 h 21600"/>
                <a:gd name="T4" fmla="*/ 0 w 21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600"/>
                <a:gd name="T11" fmla="*/ 21671 w 21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600" fill="none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</a:path>
                <a:path w="21671" h="21600" stroke="0" extrusionOk="0">
                  <a:moveTo>
                    <a:pt x="0" y="0"/>
                  </a:moveTo>
                  <a:cubicBezTo>
                    <a:pt x="24" y="0"/>
                    <a:pt x="48" y="-1"/>
                    <a:pt x="72" y="-1"/>
                  </a:cubicBezTo>
                  <a:cubicBezTo>
                    <a:pt x="11913" y="-1"/>
                    <a:pt x="21548" y="9534"/>
                    <a:pt x="21670" y="21376"/>
                  </a:cubicBezTo>
                  <a:lnTo>
                    <a:pt x="72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8" name="Arc 203"/>
            <p:cNvSpPr>
              <a:spLocks/>
            </p:cNvSpPr>
            <p:nvPr/>
          </p:nvSpPr>
          <p:spPr bwMode="auto">
            <a:xfrm>
              <a:off x="2287" y="2246"/>
              <a:ext cx="24" cy="88"/>
            </a:xfrm>
            <a:custGeom>
              <a:avLst/>
              <a:gdLst>
                <a:gd name="T0" fmla="*/ 0 w 22532"/>
                <a:gd name="T1" fmla="*/ 0 h 21600"/>
                <a:gd name="T2" fmla="*/ 0 w 22532"/>
                <a:gd name="T3" fmla="*/ 0 h 21600"/>
                <a:gd name="T4" fmla="*/ 0 w 225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32"/>
                <a:gd name="T10" fmla="*/ 0 h 21600"/>
                <a:gd name="T11" fmla="*/ 22532 w 22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2" h="21600" fill="none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</a:path>
                <a:path w="22532" h="21600" stroke="0" extrusionOk="0">
                  <a:moveTo>
                    <a:pt x="0" y="20"/>
                  </a:moveTo>
                  <a:cubicBezTo>
                    <a:pt x="310" y="6"/>
                    <a:pt x="621" y="-1"/>
                    <a:pt x="933" y="-1"/>
                  </a:cubicBezTo>
                  <a:cubicBezTo>
                    <a:pt x="12766" y="-1"/>
                    <a:pt x="22396" y="9520"/>
                    <a:pt x="22531" y="21353"/>
                  </a:cubicBezTo>
                  <a:lnTo>
                    <a:pt x="933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9" name="Arc 204"/>
            <p:cNvSpPr>
              <a:spLocks/>
            </p:cNvSpPr>
            <p:nvPr/>
          </p:nvSpPr>
          <p:spPr bwMode="auto">
            <a:xfrm>
              <a:off x="2296" y="2332"/>
              <a:ext cx="14" cy="89"/>
            </a:xfrm>
            <a:custGeom>
              <a:avLst/>
              <a:gdLst>
                <a:gd name="T0" fmla="*/ 0 w 21600"/>
                <a:gd name="T1" fmla="*/ 0 h 21847"/>
                <a:gd name="T2" fmla="*/ 0 w 21600"/>
                <a:gd name="T3" fmla="*/ 0 h 21847"/>
                <a:gd name="T4" fmla="*/ 0 w 21600"/>
                <a:gd name="T5" fmla="*/ 0 h 218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7"/>
                <a:gd name="T11" fmla="*/ 21600 w 21600"/>
                <a:gd name="T12" fmla="*/ 21847 h 218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7"/>
                    <a:pt x="-1" y="21847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0" name="Oval 205"/>
            <p:cNvSpPr>
              <a:spLocks noChangeArrowheads="1"/>
            </p:cNvSpPr>
            <p:nvPr/>
          </p:nvSpPr>
          <p:spPr bwMode="auto">
            <a:xfrm>
              <a:off x="2603" y="2327"/>
              <a:ext cx="18" cy="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1" name="Arc 206"/>
            <p:cNvSpPr>
              <a:spLocks/>
            </p:cNvSpPr>
            <p:nvPr/>
          </p:nvSpPr>
          <p:spPr bwMode="auto">
            <a:xfrm>
              <a:off x="2003" y="2420"/>
              <a:ext cx="94" cy="106"/>
            </a:xfrm>
            <a:custGeom>
              <a:avLst/>
              <a:gdLst>
                <a:gd name="T0" fmla="*/ 0 w 21829"/>
                <a:gd name="T1" fmla="*/ 0 h 21600"/>
                <a:gd name="T2" fmla="*/ 0 w 21829"/>
                <a:gd name="T3" fmla="*/ 1 h 21600"/>
                <a:gd name="T4" fmla="*/ 0 w 2182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29"/>
                <a:gd name="T10" fmla="*/ 0 h 21600"/>
                <a:gd name="T11" fmla="*/ 21829 w 218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9" h="21600" fill="none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</a:path>
                <a:path w="21829" h="21600" stroke="0" extrusionOk="0">
                  <a:moveTo>
                    <a:pt x="0" y="1"/>
                  </a:moveTo>
                  <a:cubicBezTo>
                    <a:pt x="76" y="0"/>
                    <a:pt x="153" y="-1"/>
                    <a:pt x="230" y="-1"/>
                  </a:cubicBezTo>
                  <a:cubicBezTo>
                    <a:pt x="12078" y="-1"/>
                    <a:pt x="21716" y="9545"/>
                    <a:pt x="21829" y="21393"/>
                  </a:cubicBezTo>
                  <a:lnTo>
                    <a:pt x="230" y="2160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2" name="Arc 207"/>
            <p:cNvSpPr>
              <a:spLocks/>
            </p:cNvSpPr>
            <p:nvPr/>
          </p:nvSpPr>
          <p:spPr bwMode="auto">
            <a:xfrm>
              <a:off x="2002" y="2515"/>
              <a:ext cx="95" cy="107"/>
            </a:xfrm>
            <a:custGeom>
              <a:avLst/>
              <a:gdLst>
                <a:gd name="T0" fmla="*/ 0 w 21832"/>
                <a:gd name="T1" fmla="*/ 0 h 21806"/>
                <a:gd name="T2" fmla="*/ 0 w 21832"/>
                <a:gd name="T3" fmla="*/ 1 h 21806"/>
                <a:gd name="T4" fmla="*/ 0 w 21832"/>
                <a:gd name="T5" fmla="*/ 0 h 21806"/>
                <a:gd name="T6" fmla="*/ 0 60000 65536"/>
                <a:gd name="T7" fmla="*/ 0 60000 65536"/>
                <a:gd name="T8" fmla="*/ 0 60000 65536"/>
                <a:gd name="T9" fmla="*/ 0 w 21832"/>
                <a:gd name="T10" fmla="*/ 0 h 21806"/>
                <a:gd name="T11" fmla="*/ 21832 w 21832"/>
                <a:gd name="T12" fmla="*/ 21806 h 2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32" h="21806" fill="none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</a:path>
                <a:path w="21832" h="21806" stroke="0" extrusionOk="0">
                  <a:moveTo>
                    <a:pt x="21831" y="-1"/>
                  </a:moveTo>
                  <a:cubicBezTo>
                    <a:pt x="21831" y="68"/>
                    <a:pt x="21832" y="137"/>
                    <a:pt x="21832" y="206"/>
                  </a:cubicBezTo>
                  <a:cubicBezTo>
                    <a:pt x="21832" y="12135"/>
                    <a:pt x="12161" y="21806"/>
                    <a:pt x="232" y="21806"/>
                  </a:cubicBezTo>
                  <a:cubicBezTo>
                    <a:pt x="154" y="21805"/>
                    <a:pt x="77" y="21805"/>
                    <a:pt x="0" y="21804"/>
                  </a:cubicBezTo>
                  <a:lnTo>
                    <a:pt x="232" y="20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3" name="Arc 208"/>
            <p:cNvSpPr>
              <a:spLocks/>
            </p:cNvSpPr>
            <p:nvPr/>
          </p:nvSpPr>
          <p:spPr bwMode="auto">
            <a:xfrm>
              <a:off x="2395" y="2344"/>
              <a:ext cx="300" cy="98"/>
            </a:xfrm>
            <a:custGeom>
              <a:avLst/>
              <a:gdLst>
                <a:gd name="T0" fmla="*/ 4 w 21673"/>
                <a:gd name="T1" fmla="*/ 0 h 21824"/>
                <a:gd name="T2" fmla="*/ 0 w 21673"/>
                <a:gd name="T3" fmla="*/ 0 h 21824"/>
                <a:gd name="T4" fmla="*/ 0 w 21673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73"/>
                <a:gd name="T10" fmla="*/ 0 h 21824"/>
                <a:gd name="T11" fmla="*/ 21673 w 21673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3" h="21824" fill="none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</a:path>
                <a:path w="21673" h="21824" stroke="0" extrusionOk="0">
                  <a:moveTo>
                    <a:pt x="21671" y="0"/>
                  </a:moveTo>
                  <a:cubicBezTo>
                    <a:pt x="21672" y="74"/>
                    <a:pt x="21673" y="149"/>
                    <a:pt x="21673" y="224"/>
                  </a:cubicBezTo>
                  <a:cubicBezTo>
                    <a:pt x="21673" y="12153"/>
                    <a:pt x="12002" y="21824"/>
                    <a:pt x="73" y="21824"/>
                  </a:cubicBezTo>
                  <a:cubicBezTo>
                    <a:pt x="48" y="21823"/>
                    <a:pt x="24" y="21823"/>
                    <a:pt x="0" y="21823"/>
                  </a:cubicBezTo>
                  <a:lnTo>
                    <a:pt x="73" y="22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4" name="Arc 209"/>
            <p:cNvSpPr>
              <a:spLocks/>
            </p:cNvSpPr>
            <p:nvPr/>
          </p:nvSpPr>
          <p:spPr bwMode="auto">
            <a:xfrm>
              <a:off x="2212" y="2325"/>
              <a:ext cx="32" cy="97"/>
            </a:xfrm>
            <a:custGeom>
              <a:avLst/>
              <a:gdLst>
                <a:gd name="T0" fmla="*/ 0 w 22281"/>
                <a:gd name="T1" fmla="*/ 0 h 21600"/>
                <a:gd name="T2" fmla="*/ 0 w 22281"/>
                <a:gd name="T3" fmla="*/ 0 h 21600"/>
                <a:gd name="T4" fmla="*/ 0 w 22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81"/>
                <a:gd name="T10" fmla="*/ 0 h 21600"/>
                <a:gd name="T11" fmla="*/ 22281 w 22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81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</a:path>
                <a:path w="22281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-1"/>
                  </a:cubicBezTo>
                  <a:cubicBezTo>
                    <a:pt x="12522" y="-1"/>
                    <a:pt x="22156" y="9532"/>
                    <a:pt x="22280" y="21373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5" name="Arc 210"/>
            <p:cNvSpPr>
              <a:spLocks/>
            </p:cNvSpPr>
            <p:nvPr/>
          </p:nvSpPr>
          <p:spPr bwMode="auto">
            <a:xfrm>
              <a:off x="2211" y="2412"/>
              <a:ext cx="309" cy="107"/>
            </a:xfrm>
            <a:custGeom>
              <a:avLst/>
              <a:gdLst>
                <a:gd name="T0" fmla="*/ 4 w 21671"/>
                <a:gd name="T1" fmla="*/ 0 h 21805"/>
                <a:gd name="T2" fmla="*/ 0 w 21671"/>
                <a:gd name="T3" fmla="*/ 1 h 21805"/>
                <a:gd name="T4" fmla="*/ 0 w 21671"/>
                <a:gd name="T5" fmla="*/ 0 h 21805"/>
                <a:gd name="T6" fmla="*/ 0 60000 65536"/>
                <a:gd name="T7" fmla="*/ 0 60000 65536"/>
                <a:gd name="T8" fmla="*/ 0 60000 65536"/>
                <a:gd name="T9" fmla="*/ 0 w 21671"/>
                <a:gd name="T10" fmla="*/ 0 h 21805"/>
                <a:gd name="T11" fmla="*/ 21671 w 21671"/>
                <a:gd name="T12" fmla="*/ 21805 h 2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1" h="21805" fill="none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</a:path>
                <a:path w="21671" h="21805" stroke="0" extrusionOk="0">
                  <a:moveTo>
                    <a:pt x="21670" y="-1"/>
                  </a:moveTo>
                  <a:cubicBezTo>
                    <a:pt x="21670" y="68"/>
                    <a:pt x="21671" y="136"/>
                    <a:pt x="21671" y="205"/>
                  </a:cubicBezTo>
                  <a:cubicBezTo>
                    <a:pt x="21671" y="12134"/>
                    <a:pt x="12000" y="21805"/>
                    <a:pt x="71" y="21805"/>
                  </a:cubicBezTo>
                  <a:cubicBezTo>
                    <a:pt x="47" y="21804"/>
                    <a:pt x="23" y="21804"/>
                    <a:pt x="0" y="21804"/>
                  </a:cubicBezTo>
                  <a:lnTo>
                    <a:pt x="71" y="20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6" name="Arc 211"/>
            <p:cNvSpPr>
              <a:spLocks/>
            </p:cNvSpPr>
            <p:nvPr/>
          </p:nvSpPr>
          <p:spPr bwMode="auto">
            <a:xfrm>
              <a:off x="2212" y="2317"/>
              <a:ext cx="308" cy="106"/>
            </a:xfrm>
            <a:custGeom>
              <a:avLst/>
              <a:gdLst>
                <a:gd name="T0" fmla="*/ 0 w 21669"/>
                <a:gd name="T1" fmla="*/ 0 h 21600"/>
                <a:gd name="T2" fmla="*/ 4 w 21669"/>
                <a:gd name="T3" fmla="*/ 1 h 21600"/>
                <a:gd name="T4" fmla="*/ 0 w 21669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69"/>
                <a:gd name="T10" fmla="*/ 0 h 21600"/>
                <a:gd name="T11" fmla="*/ 21669 w 216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9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</a:path>
                <a:path w="21669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70" y="-1"/>
                  </a:cubicBezTo>
                  <a:cubicBezTo>
                    <a:pt x="11919" y="-1"/>
                    <a:pt x="21556" y="9546"/>
                    <a:pt x="21669" y="21394"/>
                  </a:cubicBezTo>
                  <a:lnTo>
                    <a:pt x="7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7" name="Arc 212"/>
            <p:cNvSpPr>
              <a:spLocks/>
            </p:cNvSpPr>
            <p:nvPr/>
          </p:nvSpPr>
          <p:spPr bwMode="auto">
            <a:xfrm>
              <a:off x="2220" y="2412"/>
              <a:ext cx="23" cy="98"/>
            </a:xfrm>
            <a:custGeom>
              <a:avLst/>
              <a:gdLst>
                <a:gd name="T0" fmla="*/ 0 w 21600"/>
                <a:gd name="T1" fmla="*/ 0 h 21824"/>
                <a:gd name="T2" fmla="*/ 0 w 21600"/>
                <a:gd name="T3" fmla="*/ 0 h 21824"/>
                <a:gd name="T4" fmla="*/ 0 w 21600"/>
                <a:gd name="T5" fmla="*/ 0 h 218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24"/>
                <a:gd name="T11" fmla="*/ 21600 w 21600"/>
                <a:gd name="T12" fmla="*/ 21824 h 2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4"/>
                    <a:pt x="-1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48" name="Group 213"/>
            <p:cNvGrpSpPr>
              <a:grpSpLocks/>
            </p:cNvGrpSpPr>
            <p:nvPr/>
          </p:nvGrpSpPr>
          <p:grpSpPr bwMode="auto">
            <a:xfrm>
              <a:off x="1897" y="2410"/>
              <a:ext cx="313" cy="223"/>
              <a:chOff x="1897" y="2410"/>
              <a:chExt cx="313" cy="223"/>
            </a:xfrm>
          </p:grpSpPr>
          <p:sp>
            <p:nvSpPr>
              <p:cNvPr id="30762" name="Line 214"/>
              <p:cNvSpPr>
                <a:spLocks noChangeShapeType="1"/>
              </p:cNvSpPr>
              <p:nvPr/>
            </p:nvSpPr>
            <p:spPr bwMode="auto">
              <a:xfrm>
                <a:off x="1905" y="2417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3" name="Line 215"/>
              <p:cNvSpPr>
                <a:spLocks noChangeShapeType="1"/>
              </p:cNvSpPr>
              <p:nvPr/>
            </p:nvSpPr>
            <p:spPr bwMode="auto">
              <a:xfrm>
                <a:off x="1897" y="2633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4" name="Line 216"/>
              <p:cNvSpPr>
                <a:spLocks noChangeShapeType="1"/>
              </p:cNvSpPr>
              <p:nvPr/>
            </p:nvSpPr>
            <p:spPr bwMode="auto">
              <a:xfrm flipV="1">
                <a:off x="1901" y="2410"/>
                <a:ext cx="0" cy="2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5" name="Arc 217"/>
              <p:cNvSpPr>
                <a:spLocks/>
              </p:cNvSpPr>
              <p:nvPr/>
            </p:nvSpPr>
            <p:spPr bwMode="auto">
              <a:xfrm>
                <a:off x="2107" y="2411"/>
                <a:ext cx="103" cy="115"/>
              </a:xfrm>
              <a:custGeom>
                <a:avLst/>
                <a:gdLst>
                  <a:gd name="T0" fmla="*/ 0 w 21809"/>
                  <a:gd name="T1" fmla="*/ 0 h 21600"/>
                  <a:gd name="T2" fmla="*/ 0 w 21809"/>
                  <a:gd name="T3" fmla="*/ 1 h 21600"/>
                  <a:gd name="T4" fmla="*/ 0 w 2180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09"/>
                  <a:gd name="T10" fmla="*/ 0 h 21600"/>
                  <a:gd name="T11" fmla="*/ 21809 w 218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09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</a:path>
                  <a:path w="21809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-1"/>
                    </a:cubicBezTo>
                    <a:cubicBezTo>
                      <a:pt x="12065" y="-1"/>
                      <a:pt x="21704" y="9555"/>
                      <a:pt x="21809" y="21409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6" name="Arc 218"/>
              <p:cNvSpPr>
                <a:spLocks/>
              </p:cNvSpPr>
              <p:nvPr/>
            </p:nvSpPr>
            <p:spPr bwMode="auto">
              <a:xfrm>
                <a:off x="2106" y="2515"/>
                <a:ext cx="104" cy="116"/>
              </a:xfrm>
              <a:custGeom>
                <a:avLst/>
                <a:gdLst>
                  <a:gd name="T0" fmla="*/ 0 w 21812"/>
                  <a:gd name="T1" fmla="*/ 0 h 21790"/>
                  <a:gd name="T2" fmla="*/ 0 w 21812"/>
                  <a:gd name="T3" fmla="*/ 1 h 21790"/>
                  <a:gd name="T4" fmla="*/ 0 w 21812"/>
                  <a:gd name="T5" fmla="*/ 0 h 21790"/>
                  <a:gd name="T6" fmla="*/ 0 60000 65536"/>
                  <a:gd name="T7" fmla="*/ 0 60000 65536"/>
                  <a:gd name="T8" fmla="*/ 0 60000 65536"/>
                  <a:gd name="T9" fmla="*/ 0 w 21812"/>
                  <a:gd name="T10" fmla="*/ 0 h 21790"/>
                  <a:gd name="T11" fmla="*/ 21812 w 21812"/>
                  <a:gd name="T12" fmla="*/ 21790 h 21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2" h="21790" fill="none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</a:path>
                  <a:path w="21812" h="21790" stroke="0" extrusionOk="0">
                    <a:moveTo>
                      <a:pt x="21811" y="-1"/>
                    </a:moveTo>
                    <a:cubicBezTo>
                      <a:pt x="21811" y="63"/>
                      <a:pt x="21812" y="126"/>
                      <a:pt x="21812" y="190"/>
                    </a:cubicBezTo>
                    <a:cubicBezTo>
                      <a:pt x="21812" y="12119"/>
                      <a:pt x="12141" y="21790"/>
                      <a:pt x="212" y="21790"/>
                    </a:cubicBezTo>
                    <a:cubicBezTo>
                      <a:pt x="141" y="21789"/>
                      <a:pt x="70" y="21789"/>
                      <a:pt x="0" y="21788"/>
                    </a:cubicBezTo>
                    <a:lnTo>
                      <a:pt x="212" y="19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749" name="Group 219"/>
            <p:cNvGrpSpPr>
              <a:grpSpLocks/>
            </p:cNvGrpSpPr>
            <p:nvPr/>
          </p:nvGrpSpPr>
          <p:grpSpPr bwMode="auto">
            <a:xfrm>
              <a:off x="1897" y="2181"/>
              <a:ext cx="313" cy="224"/>
              <a:chOff x="1897" y="2181"/>
              <a:chExt cx="313" cy="224"/>
            </a:xfrm>
          </p:grpSpPr>
          <p:sp>
            <p:nvSpPr>
              <p:cNvPr id="30757" name="Line 220"/>
              <p:cNvSpPr>
                <a:spLocks noChangeShapeType="1"/>
              </p:cNvSpPr>
              <p:nvPr/>
            </p:nvSpPr>
            <p:spPr bwMode="auto">
              <a:xfrm>
                <a:off x="1897" y="2185"/>
                <a:ext cx="2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8" name="Line 221"/>
              <p:cNvSpPr>
                <a:spLocks noChangeShapeType="1"/>
              </p:cNvSpPr>
              <p:nvPr/>
            </p:nvSpPr>
            <p:spPr bwMode="auto">
              <a:xfrm flipV="1">
                <a:off x="1901" y="2181"/>
                <a:ext cx="0" cy="2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9" name="Arc 222"/>
              <p:cNvSpPr>
                <a:spLocks/>
              </p:cNvSpPr>
              <p:nvPr/>
            </p:nvSpPr>
            <p:spPr bwMode="auto">
              <a:xfrm>
                <a:off x="2106" y="2182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</a:path>
                  <a:path w="21811" h="21600" stroke="0" extrusionOk="0">
                    <a:moveTo>
                      <a:pt x="0" y="1"/>
                    </a:moveTo>
                    <a:cubicBezTo>
                      <a:pt x="70" y="0"/>
                      <a:pt x="140" y="-1"/>
                      <a:pt x="211" y="-1"/>
                    </a:cubicBezTo>
                    <a:cubicBezTo>
                      <a:pt x="12140" y="-1"/>
                      <a:pt x="21811" y="9670"/>
                      <a:pt x="21811" y="21600"/>
                    </a:cubicBezTo>
                    <a:lnTo>
                      <a:pt x="21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0" name="Arc 223"/>
              <p:cNvSpPr>
                <a:spLocks/>
              </p:cNvSpPr>
              <p:nvPr/>
            </p:nvSpPr>
            <p:spPr bwMode="auto">
              <a:xfrm>
                <a:off x="2106" y="2287"/>
                <a:ext cx="104" cy="115"/>
              </a:xfrm>
              <a:custGeom>
                <a:avLst/>
                <a:gdLst>
                  <a:gd name="T0" fmla="*/ 0 w 21811"/>
                  <a:gd name="T1" fmla="*/ 0 h 21600"/>
                  <a:gd name="T2" fmla="*/ 0 w 21811"/>
                  <a:gd name="T3" fmla="*/ 1 h 21600"/>
                  <a:gd name="T4" fmla="*/ 0 w 2181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11"/>
                  <a:gd name="T10" fmla="*/ 0 h 21600"/>
                  <a:gd name="T11" fmla="*/ 21811 w 2181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1" h="21600" fill="none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</a:path>
                  <a:path w="21811" h="21600" stroke="0" extrusionOk="0">
                    <a:moveTo>
                      <a:pt x="21811" y="0"/>
                    </a:moveTo>
                    <a:cubicBezTo>
                      <a:pt x="21811" y="11929"/>
                      <a:pt x="12140" y="21600"/>
                      <a:pt x="211" y="21600"/>
                    </a:cubicBezTo>
                    <a:cubicBezTo>
                      <a:pt x="140" y="21599"/>
                      <a:pt x="70" y="21599"/>
                      <a:pt x="0" y="21598"/>
                    </a:cubicBezTo>
                    <a:lnTo>
                      <a:pt x="211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1" name="Line 224"/>
              <p:cNvSpPr>
                <a:spLocks noChangeShapeType="1"/>
              </p:cNvSpPr>
              <p:nvPr/>
            </p:nvSpPr>
            <p:spPr bwMode="auto">
              <a:xfrm>
                <a:off x="1897" y="2405"/>
                <a:ext cx="22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750" name="Group 225"/>
            <p:cNvGrpSpPr>
              <a:grpSpLocks/>
            </p:cNvGrpSpPr>
            <p:nvPr/>
          </p:nvGrpSpPr>
          <p:grpSpPr bwMode="auto">
            <a:xfrm>
              <a:off x="1800" y="2236"/>
              <a:ext cx="96" cy="108"/>
              <a:chOff x="1800" y="2236"/>
              <a:chExt cx="96" cy="108"/>
            </a:xfrm>
          </p:grpSpPr>
          <p:sp>
            <p:nvSpPr>
              <p:cNvPr id="30755" name="Line 226"/>
              <p:cNvSpPr>
                <a:spLocks noChangeShapeType="1"/>
              </p:cNvSpPr>
              <p:nvPr/>
            </p:nvSpPr>
            <p:spPr bwMode="auto">
              <a:xfrm flipH="1">
                <a:off x="1804" y="223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6" name="Line 227"/>
              <p:cNvSpPr>
                <a:spLocks noChangeShapeType="1"/>
              </p:cNvSpPr>
              <p:nvPr/>
            </p:nvSpPr>
            <p:spPr bwMode="auto">
              <a:xfrm flipH="1">
                <a:off x="1800" y="2344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751" name="Group 228"/>
            <p:cNvGrpSpPr>
              <a:grpSpLocks/>
            </p:cNvGrpSpPr>
            <p:nvPr/>
          </p:nvGrpSpPr>
          <p:grpSpPr bwMode="auto">
            <a:xfrm>
              <a:off x="1800" y="2468"/>
              <a:ext cx="96" cy="108"/>
              <a:chOff x="1800" y="2468"/>
              <a:chExt cx="96" cy="108"/>
            </a:xfrm>
          </p:grpSpPr>
          <p:sp>
            <p:nvSpPr>
              <p:cNvPr id="30753" name="Line 229"/>
              <p:cNvSpPr>
                <a:spLocks noChangeShapeType="1"/>
              </p:cNvSpPr>
              <p:nvPr/>
            </p:nvSpPr>
            <p:spPr bwMode="auto">
              <a:xfrm flipH="1">
                <a:off x="1804" y="2468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4" name="Line 230"/>
              <p:cNvSpPr>
                <a:spLocks noChangeShapeType="1"/>
              </p:cNvSpPr>
              <p:nvPr/>
            </p:nvSpPr>
            <p:spPr bwMode="auto">
              <a:xfrm flipH="1">
                <a:off x="1800" y="2576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52" name="Oval 231"/>
            <p:cNvSpPr>
              <a:spLocks noChangeArrowheads="1"/>
            </p:cNvSpPr>
            <p:nvPr/>
          </p:nvSpPr>
          <p:spPr bwMode="auto">
            <a:xfrm>
              <a:off x="2517" y="2392"/>
              <a:ext cx="56" cy="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33" name="Text Box 232"/>
          <p:cNvSpPr txBox="1">
            <a:spLocks noChangeArrowheads="1"/>
          </p:cNvSpPr>
          <p:nvPr/>
        </p:nvSpPr>
        <p:spPr bwMode="auto">
          <a:xfrm>
            <a:off x="714375" y="5037138"/>
            <a:ext cx="2014538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into this library</a:t>
            </a:r>
          </a:p>
        </p:txBody>
      </p:sp>
      <p:sp>
        <p:nvSpPr>
          <p:cNvPr id="30734" name="Text Box 233"/>
          <p:cNvSpPr txBox="1">
            <a:spLocks noChangeArrowheads="1"/>
          </p:cNvSpPr>
          <p:nvPr/>
        </p:nvSpPr>
        <p:spPr bwMode="auto">
          <a:xfrm>
            <a:off x="331788" y="1160463"/>
            <a:ext cx="8691562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Find an ``optimal’’ (in area, delay, power) mapping of this circuit (DAG)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6843B-1DDE-BC41-B5C2-F12FB50176B6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Many more details...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Implement well</a:t>
            </a:r>
          </a:p>
          <a:p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Combine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criteria</a:t>
            </a:r>
          </a:p>
          <a:p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…but now you know the main idea</a:t>
            </a:r>
          </a:p>
          <a:p>
            <a:pPr lvl="1"/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A8F33-50D4-2745-9676-86B092672672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Big Ideas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simple cost models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 formulation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identifying structure in the problem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special structure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characteristics that make problems hard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bounding solutions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7" charset="0"/>
              </a:rPr>
              <a:t>Penn ESE535 Spring2015 -- DeHon</a:t>
            </a:r>
            <a:endParaRPr lang="en-US" smtClean="0">
              <a:latin typeface="Arial" pitchFamily="-10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2CA20-198A-D74D-866B-AF417FC090FC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Admin</a:t>
            </a:r>
          </a:p>
        </p:txBody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Reading for today: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canvas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Reading for Wednesday: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online/ACM DL</a:t>
            </a:r>
          </a:p>
          <a:p>
            <a:pPr lvl="1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Highly relevant to assignment 3..6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Office Hour: T4:30pm</a:t>
            </a:r>
          </a:p>
          <a:p>
            <a:pPr lvl="1"/>
            <a:r>
              <a:rPr lang="en-US" dirty="0" smtClean="0"/>
              <a:t>Or make an appointment</a:t>
            </a:r>
            <a:endParaRPr lang="en-US" dirty="0" smtClean="0"/>
          </a:p>
          <a:p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4969</TotalTime>
  <Words>3082</Words>
  <Application>Microsoft Macintosh PowerPoint</Application>
  <PresentationFormat>On-screen Show (4:3)</PresentationFormat>
  <Paragraphs>1147</Paragraphs>
  <Slides>92</Slides>
  <Notes>89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Blank Presentation</vt:lpstr>
      <vt:lpstr>ESE535: Electronic Design Automation</vt:lpstr>
      <vt:lpstr>Feedback -- Piazza</vt:lpstr>
      <vt:lpstr>Today:  Covering Problem</vt:lpstr>
      <vt:lpstr>Input</vt:lpstr>
      <vt:lpstr>Elements of  a library - 1</vt:lpstr>
      <vt:lpstr>Elements of a library - 2</vt:lpstr>
      <vt:lpstr>Input Circuit Netlist</vt:lpstr>
      <vt:lpstr>Input Circuit Netlist</vt:lpstr>
      <vt:lpstr>Problem Statement</vt:lpstr>
      <vt:lpstr>Why covering now?</vt:lpstr>
      <vt:lpstr>What’s the Problem?  Trivial Covering</vt:lpstr>
      <vt:lpstr>Preclass 1</vt:lpstr>
      <vt:lpstr>Preclass 3 &amp; 4</vt:lpstr>
      <vt:lpstr>Cost Models</vt:lpstr>
      <vt:lpstr>Cost Model: Area</vt:lpstr>
      <vt:lpstr>Standard Cells</vt:lpstr>
      <vt:lpstr>Standard Cell Area</vt:lpstr>
      <vt:lpstr>Cost Model: Delay</vt:lpstr>
      <vt:lpstr>Logic Delay</vt:lpstr>
      <vt:lpstr>Parasitic Capacitances</vt:lpstr>
      <vt:lpstr>Delay of Net</vt:lpstr>
      <vt:lpstr>Cost Model: Delay</vt:lpstr>
      <vt:lpstr>Cost Models</vt:lpstr>
      <vt:lpstr>Approaches</vt:lpstr>
      <vt:lpstr>Greedy work?</vt:lpstr>
      <vt:lpstr>Greedy InOut</vt:lpstr>
      <vt:lpstr>Greedy InOut</vt:lpstr>
      <vt:lpstr>Greedy OutIn</vt:lpstr>
      <vt:lpstr>Greedy OutIn</vt:lpstr>
      <vt:lpstr>But…</vt:lpstr>
      <vt:lpstr>Greedy Problem</vt:lpstr>
      <vt:lpstr>Brute force?</vt:lpstr>
      <vt:lpstr>Pick a Node</vt:lpstr>
      <vt:lpstr>Brute force?</vt:lpstr>
      <vt:lpstr>Analyze brute force?</vt:lpstr>
      <vt:lpstr>Structure inherent in problem to exploit?</vt:lpstr>
      <vt:lpstr>Structure inherent in problem to exploit?</vt:lpstr>
      <vt:lpstr>Structure</vt:lpstr>
      <vt:lpstr>Idea Re-iterated</vt:lpstr>
      <vt:lpstr>Work front-to-back</vt:lpstr>
      <vt:lpstr>Work Example (area)</vt:lpstr>
      <vt:lpstr>Work Example (area)</vt:lpstr>
      <vt:lpstr>Work Example (area)</vt:lpstr>
      <vt:lpstr>Work Example (area)</vt:lpstr>
      <vt:lpstr>Elements of  a library - 1</vt:lpstr>
      <vt:lpstr>Elements of a library - 2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Work Example (area)</vt:lpstr>
      <vt:lpstr>Optimal Cover</vt:lpstr>
      <vt:lpstr>Optimal Cover</vt:lpstr>
      <vt:lpstr>Note</vt:lpstr>
      <vt:lpstr>“Unused” Nodes</vt:lpstr>
      <vt:lpstr>Dynamic Programming Solution</vt:lpstr>
      <vt:lpstr>Delay</vt:lpstr>
      <vt:lpstr>DAG</vt:lpstr>
      <vt:lpstr>Trees vs. DAGs</vt:lpstr>
      <vt:lpstr>Not optimal for DAGs</vt:lpstr>
      <vt:lpstr>Not optimal for DAGs</vt:lpstr>
      <vt:lpstr>Not optimal for DAGs</vt:lpstr>
      <vt:lpstr>Not Optimal for DAGs (area)</vt:lpstr>
      <vt:lpstr>DAG Example</vt:lpstr>
      <vt:lpstr>DAG Example</vt:lpstr>
      <vt:lpstr>Not Optimal for DAGs</vt:lpstr>
      <vt:lpstr>What do people do?</vt:lpstr>
      <vt:lpstr>Bounding</vt:lpstr>
      <vt:lpstr>(Multiple Objectives?)</vt:lpstr>
      <vt:lpstr>Many more details...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57</cp:revision>
  <cp:lastPrinted>2015-01-26T14:06:41Z</cp:lastPrinted>
  <dcterms:created xsi:type="dcterms:W3CDTF">2015-01-25T21:35:19Z</dcterms:created>
  <dcterms:modified xsi:type="dcterms:W3CDTF">2015-01-26T14:06:45Z</dcterms:modified>
</cp:coreProperties>
</file>