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s/slide63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318" r:id="rId3"/>
    <p:sldId id="261" r:id="rId4"/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302" r:id="rId15"/>
    <p:sldId id="273" r:id="rId16"/>
    <p:sldId id="309" r:id="rId17"/>
    <p:sldId id="274" r:id="rId18"/>
    <p:sldId id="304" r:id="rId19"/>
    <p:sldId id="305" r:id="rId20"/>
    <p:sldId id="307" r:id="rId21"/>
    <p:sldId id="306" r:id="rId22"/>
    <p:sldId id="308" r:id="rId23"/>
    <p:sldId id="275" r:id="rId24"/>
    <p:sldId id="312" r:id="rId25"/>
    <p:sldId id="313" r:id="rId26"/>
    <p:sldId id="314" r:id="rId27"/>
    <p:sldId id="315" r:id="rId28"/>
    <p:sldId id="316" r:id="rId29"/>
    <p:sldId id="277" r:id="rId30"/>
    <p:sldId id="317" r:id="rId31"/>
    <p:sldId id="321" r:id="rId32"/>
    <p:sldId id="323" r:id="rId33"/>
    <p:sldId id="324" r:id="rId34"/>
    <p:sldId id="325" r:id="rId35"/>
    <p:sldId id="326" r:id="rId36"/>
    <p:sldId id="327" r:id="rId37"/>
    <p:sldId id="344" r:id="rId38"/>
    <p:sldId id="345" r:id="rId39"/>
    <p:sldId id="347" r:id="rId40"/>
    <p:sldId id="348" r:id="rId41"/>
    <p:sldId id="349" r:id="rId42"/>
    <p:sldId id="351" r:id="rId43"/>
    <p:sldId id="352" r:id="rId44"/>
    <p:sldId id="353" r:id="rId45"/>
    <p:sldId id="278" r:id="rId46"/>
    <p:sldId id="279" r:id="rId47"/>
    <p:sldId id="280" r:id="rId48"/>
    <p:sldId id="281" r:id="rId49"/>
    <p:sldId id="282" r:id="rId50"/>
    <p:sldId id="319" r:id="rId51"/>
    <p:sldId id="283" r:id="rId52"/>
    <p:sldId id="284" r:id="rId53"/>
    <p:sldId id="285" r:id="rId54"/>
    <p:sldId id="286" r:id="rId55"/>
    <p:sldId id="288" r:id="rId56"/>
    <p:sldId id="289" r:id="rId57"/>
    <p:sldId id="290" r:id="rId58"/>
    <p:sldId id="291" r:id="rId59"/>
    <p:sldId id="293" r:id="rId60"/>
    <p:sldId id="294" r:id="rId61"/>
    <p:sldId id="300" r:id="rId62"/>
    <p:sldId id="301" r:id="rId63"/>
    <p:sldId id="303" r:id="rId6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33CCCC"/>
    <a:srgbClr val="990099"/>
    <a:srgbClr val="0080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65" autoAdjust="0"/>
    <p:restoredTop sz="94718" autoAdjust="0"/>
  </p:normalViewPr>
  <p:slideViewPr>
    <p:cSldViewPr>
      <p:cViewPr varScale="1">
        <p:scale>
          <a:sx n="115" d="100"/>
          <a:sy n="115" d="100"/>
        </p:scale>
        <p:origin x="-68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notesMaster" Target="notesMasters/notesMaster1.xml"/><Relationship Id="rId66" Type="http://schemas.openxmlformats.org/officeDocument/2006/relationships/handoutMaster" Target="handoutMasters/handoutMaster1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65CD2F1C-F8F1-0C4E-A12F-E6B3BEC4C6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/>
            </a:lvl1pPr>
          </a:lstStyle>
          <a:p>
            <a:fld id="{8007324F-F920-A946-B3B7-A79EF93FFF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F7D40-AEF8-4F4C-A661-5B94472F5EFD}" type="slidenum">
              <a:rPr lang="en-US"/>
              <a:pPr/>
              <a:t>1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C3D7E-1B57-8C49-958B-07314C1005BA}" type="slidenum">
              <a:rPr lang="en-US"/>
              <a:pPr/>
              <a:t>11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5E26CE-4486-5940-9137-ECD50353BB5A}" type="slidenum">
              <a:rPr lang="en-US"/>
              <a:pPr/>
              <a:t>12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F5FE2-5188-7A47-A6F4-AC9A7B4C0F97}" type="slidenum">
              <a:rPr lang="en-US"/>
              <a:pPr/>
              <a:t>13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CAB274-B14C-C148-9C97-7FF7898AF3D5}" type="slidenum">
              <a:rPr lang="en-US"/>
              <a:pPr/>
              <a:t>14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6707F0-0A2D-9D46-9814-29F1EA4B0C70}" type="slidenum">
              <a:rPr lang="en-US"/>
              <a:pPr/>
              <a:t>15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E269E5-790E-E546-8CB9-CFBCC76AED68}" type="slidenum">
              <a:rPr lang="en-US"/>
              <a:pPr/>
              <a:t>16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49D6E7-3B41-194D-98F7-714B206E0829}" type="slidenum">
              <a:rPr lang="en-US"/>
              <a:pPr/>
              <a:t>17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666529-BFB3-D045-A2C4-284B1DCBC477}" type="slidenum">
              <a:rPr lang="en-US"/>
              <a:pPr/>
              <a:t>18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9C0CC-6A19-2643-B2FD-C24686E10325}" type="slidenum">
              <a:rPr lang="en-US"/>
              <a:pPr/>
              <a:t>19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D4E663-39AD-0D46-AE17-E770AE5E8283}" type="slidenum">
              <a:rPr lang="en-US"/>
              <a:pPr/>
              <a:t>20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A375C1-E48C-4041-8777-C59B48FB1290}" type="slidenum">
              <a:rPr lang="en-US"/>
              <a:pPr/>
              <a:t>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F7D29C-AFDA-8444-B62F-4E950380A096}" type="slidenum">
              <a:rPr lang="en-US"/>
              <a:pPr/>
              <a:t>21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E6575-0D3D-6541-88B4-8B4B1C03DD60}" type="slidenum">
              <a:rPr lang="en-US"/>
              <a:pPr/>
              <a:t>22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313D5D-236C-4B4E-9C86-BD9FA8859C79}" type="slidenum">
              <a:rPr lang="en-US"/>
              <a:pPr/>
              <a:t>23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CB15A-E9CF-5440-AC8D-853E1A33C584}" type="slidenum">
              <a:rPr lang="en-US"/>
              <a:pPr/>
              <a:t>24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AE0DE0-F86C-F848-AF04-4F2217CB386D}" type="slidenum">
              <a:rPr lang="en-US"/>
              <a:pPr/>
              <a:t>25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0BF153-76A7-4743-B2B0-15F3F9F6F7EF}" type="slidenum">
              <a:rPr lang="en-US"/>
              <a:pPr/>
              <a:t>26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77BDCA-52CC-3347-A4C6-CCAD7B9A6CE7}" type="slidenum">
              <a:rPr lang="en-US"/>
              <a:pPr/>
              <a:t>27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DDF2C1-C106-6840-88F0-A89A2F57A8A5}" type="slidenum">
              <a:rPr lang="en-US"/>
              <a:pPr/>
              <a:t>28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08FB8F-EA47-3442-9833-15197AC4B3AA}" type="slidenum">
              <a:rPr lang="en-US"/>
              <a:pPr/>
              <a:t>29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1222E-6865-6144-9FC5-21BE305ED468}" type="slidenum">
              <a:rPr lang="en-US"/>
              <a:pPr/>
              <a:t>44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ACC4A-841A-2244-B816-F552DC419F54}" type="slidenum">
              <a:rPr lang="en-US"/>
              <a:pPr/>
              <a:t>4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121FC0-CEA5-7C45-A1C9-03A29CF7A1EB}" type="slidenum">
              <a:rPr lang="en-US"/>
              <a:pPr/>
              <a:t>45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D1222E-6865-6144-9FC5-21BE305ED468}" type="slidenum">
              <a:rPr lang="en-US"/>
              <a:pPr/>
              <a:t>46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57E928-ABBF-7945-A8CB-77BC4D45F15D}" type="slidenum">
              <a:rPr lang="en-US"/>
              <a:pPr/>
              <a:t>47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155E39-5DED-304F-8533-057F923DA865}" type="slidenum">
              <a:rPr lang="en-US"/>
              <a:pPr/>
              <a:t>48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1C17B-7F5F-E34C-8C04-E146473FAA76}" type="slidenum">
              <a:rPr lang="en-US"/>
              <a:pPr/>
              <a:t>49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85D4FD-0B87-A54C-96A6-0F547956E313}" type="slidenum">
              <a:rPr lang="en-US"/>
              <a:pPr/>
              <a:t>51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3555CC-F2CF-A349-9843-C7BD48E666B2}" type="slidenum">
              <a:rPr lang="en-US"/>
              <a:pPr/>
              <a:t>52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AC2482-A41A-0743-ACC3-8C1B13A95E80}" type="slidenum">
              <a:rPr lang="en-US"/>
              <a:pPr/>
              <a:t>53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D99D7-5EFD-E346-AAA5-39FD0CACD52C}" type="slidenum">
              <a:rPr lang="en-US"/>
              <a:pPr/>
              <a:t>54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0A6043-621F-5649-9DE0-36225CD1D5A2}" type="slidenum">
              <a:rPr lang="en-US"/>
              <a:pPr/>
              <a:t>55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CD9AA-0029-5849-A805-66A600C04ACA}" type="slidenum">
              <a:rPr lang="en-US"/>
              <a:pPr/>
              <a:t>5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1337C-7C68-3D4A-8A07-6975AF121E4F}" type="slidenum">
              <a:rPr lang="en-US"/>
              <a:pPr/>
              <a:t>56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2089AA-4909-D441-987E-9E42D828D8F2}" type="slidenum">
              <a:rPr lang="en-US"/>
              <a:pPr/>
              <a:t>57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87573C-CB55-7F42-AD28-368F31FAE79C}" type="slidenum">
              <a:rPr lang="en-US"/>
              <a:pPr/>
              <a:t>58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59B6D5-7285-6243-BAD1-002CA0E40BCF}" type="slidenum">
              <a:rPr lang="en-US"/>
              <a:pPr/>
              <a:t>59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936EDE-D37E-724D-8EAE-247211D5D59D}" type="slidenum">
              <a:rPr lang="en-US"/>
              <a:pPr/>
              <a:t>60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E6880-E357-4447-9DFF-0C793D063C72}" type="slidenum">
              <a:rPr lang="en-US"/>
              <a:pPr/>
              <a:t>61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E3C498-EC58-5145-A9BC-1B72607519DC}" type="slidenum">
              <a:rPr lang="en-US"/>
              <a:pPr/>
              <a:t>62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4" tIns="48326" rIns="96654" bIns="48326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D385B-8D4D-7441-A2BC-CEC6DC18E738}" type="slidenum">
              <a:rPr lang="en-US"/>
              <a:pPr/>
              <a:t>63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5E1D5A-64A8-1C4B-A630-E25C8A476C92}" type="slidenum">
              <a:rPr lang="en-US"/>
              <a:pPr/>
              <a:t>6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E4B09E-4177-E643-B0CD-FF5D78E8CD44}" type="slidenum">
              <a:rPr lang="en-US"/>
              <a:pPr/>
              <a:t>7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FE8825-ED1B-7C45-A930-26D418434A90}" type="slidenum">
              <a:rPr lang="en-US"/>
              <a:pPr/>
              <a:t>8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6BD5E5-9FF7-8248-B6D2-E02897CC7B90}" type="slidenum">
              <a:rPr lang="en-US"/>
              <a:pPr/>
              <a:t>9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B24076-1C00-AC42-A6FE-D97513B4C2AC}" type="slidenum">
              <a:rPr lang="en-US"/>
              <a:pPr/>
              <a:t>10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D3A0E52-26B7-D845-B96F-41BA05892A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A69EC-197E-0A4C-845C-20706D6A96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A9EFAA1-B5A7-6F47-8F80-A6FB68D88B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477000"/>
            <a:ext cx="35052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15B5DE76-B570-224D-90C3-43394F1197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A8A3B59-B419-2449-8571-C702FB124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29E7D0-3955-2C47-A0D6-706D4A7CC3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4176446-6742-4746-8172-9DAC82DD6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3ABEFC-99C2-7849-8668-9C00F40185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389BF85-B7E5-FA4D-87BA-6BEAFA2E26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F4F2753-CD6B-C345-9B48-3E6EBA47F4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295A510-1E42-3146-B9AE-C4729D91A1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ACE38AF-BE53-FF44-AE4A-309574F09B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D2EE53-E15A-C845-8EBC-ED01D8DD6A8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1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3" Type="http://schemas.openxmlformats.org/officeDocument/2006/relationships/image" Target="../media/image12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4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image" Target="../media/image16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image" Target="../media/image14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8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462F6-3111-834C-941F-6C3FAFF78B28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4:  </a:t>
            </a:r>
            <a:r>
              <a:rPr lang="en-US" dirty="0" smtClean="0"/>
              <a:t>January</a:t>
            </a:r>
            <a:r>
              <a:rPr lang="en-US" dirty="0" smtClean="0"/>
              <a:t> 28, 2015</a:t>
            </a:r>
          </a:p>
          <a:p>
            <a:r>
              <a:rPr lang="en-US" dirty="0"/>
              <a:t>Partitioning</a:t>
            </a:r>
          </a:p>
          <a:p>
            <a:r>
              <a:rPr lang="en-US" dirty="0"/>
              <a:t>(Intro, KLFM)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307AB-8747-AC4E-9BDE-952C5AC03B2B}" type="slidenum">
              <a:rPr lang="en-US"/>
              <a:pPr/>
              <a:t>10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 FM Partitioning Heuristic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Greedy, iterative</a:t>
            </a:r>
          </a:p>
          <a:p>
            <a:pPr lvl="1"/>
            <a:r>
              <a:rPr lang="en-US"/>
              <a:t>pick cell that decreases cut and move it</a:t>
            </a:r>
          </a:p>
          <a:p>
            <a:pPr lvl="1"/>
            <a:r>
              <a:rPr lang="en-US"/>
              <a:t>repeat</a:t>
            </a:r>
          </a:p>
          <a:p>
            <a:r>
              <a:rPr lang="en-US"/>
              <a:t>small amount of non-greediness:</a:t>
            </a:r>
          </a:p>
          <a:p>
            <a:pPr lvl="1"/>
            <a:r>
              <a:rPr lang="en-US"/>
              <a:t>look past moves that make locally worse</a:t>
            </a:r>
          </a:p>
          <a:p>
            <a:pPr lvl="1"/>
            <a:r>
              <a:rPr lang="en-US"/>
              <a:t>randomization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14DA-ECDA-E74E-9527-E05FF99D65CB}" type="slidenum">
              <a:rPr lang="en-US"/>
              <a:pPr/>
              <a:t>11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Fiduccia-Mattheyses</a:t>
            </a:r>
            <a:br>
              <a:rPr lang="en-US"/>
            </a:br>
            <a:r>
              <a:rPr lang="en-US"/>
              <a:t>(Kernighan-Lin refinement)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458200" cy="5181600"/>
          </a:xfrm>
        </p:spPr>
        <p:txBody>
          <a:bodyPr/>
          <a:lstStyle/>
          <a:p>
            <a:r>
              <a:rPr lang="en-US"/>
              <a:t>Start with two halves (random split?)</a:t>
            </a:r>
          </a:p>
          <a:p>
            <a:r>
              <a:rPr lang="en-US"/>
              <a:t>Repeat until no updates</a:t>
            </a:r>
          </a:p>
          <a:p>
            <a:pPr lvl="1"/>
            <a:r>
              <a:rPr lang="en-US"/>
              <a:t>Start with all cells free</a:t>
            </a:r>
          </a:p>
          <a:p>
            <a:pPr lvl="1"/>
            <a:r>
              <a:rPr lang="en-US"/>
              <a:t>Repeat until no cells free</a:t>
            </a:r>
          </a:p>
          <a:p>
            <a:pPr lvl="2"/>
            <a:r>
              <a:rPr lang="en-US"/>
              <a:t>Move cell with largest gain (</a:t>
            </a:r>
            <a:r>
              <a:rPr lang="en-US">
                <a:solidFill>
                  <a:srgbClr val="FF0000"/>
                </a:solidFill>
              </a:rPr>
              <a:t>balance allows</a:t>
            </a:r>
            <a:r>
              <a:rPr lang="en-US"/>
              <a:t>)</a:t>
            </a:r>
          </a:p>
          <a:p>
            <a:pPr lvl="2"/>
            <a:r>
              <a:rPr lang="en-US"/>
              <a:t>Update costs of neighbors</a:t>
            </a:r>
          </a:p>
          <a:p>
            <a:pPr lvl="2"/>
            <a:r>
              <a:rPr lang="en-US"/>
              <a:t>Lock cell in place (record current cost)</a:t>
            </a:r>
          </a:p>
          <a:p>
            <a:pPr lvl="1"/>
            <a:r>
              <a:rPr lang="en-US"/>
              <a:t>Pick least cost point in previous sequence and use as next starting position</a:t>
            </a:r>
          </a:p>
          <a:p>
            <a:r>
              <a:rPr lang="en-US"/>
              <a:t>Repeat for different random starting points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66B27-B2DB-C14A-9691-E283A8D90119}" type="slidenum">
              <a:rPr lang="en-US"/>
              <a:pPr/>
              <a:t>12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Tricks to make efficient:</a:t>
            </a:r>
          </a:p>
          <a:p>
            <a:r>
              <a:rPr lang="en-US" sz="2800"/>
              <a:t>Expend </a:t>
            </a:r>
            <a:r>
              <a:rPr lang="en-US" sz="2800" i="1"/>
              <a:t>little</a:t>
            </a:r>
            <a:r>
              <a:rPr lang="en-US" sz="2800"/>
              <a:t> work picking move candidate	</a:t>
            </a:r>
          </a:p>
          <a:p>
            <a:pPr lvl="1"/>
            <a:r>
              <a:rPr lang="en-US" sz="2400"/>
              <a:t>Constant work </a:t>
            </a:r>
            <a:r>
              <a:rPr lang="en-US" sz="2400">
                <a:ea typeface="Arial" charset="0"/>
                <a:cs typeface="Arial" charset="0"/>
              </a:rPr>
              <a:t>≡ O(1)</a:t>
            </a:r>
          </a:p>
          <a:p>
            <a:pPr lvl="1"/>
            <a:r>
              <a:rPr lang="en-US" sz="2400">
                <a:ea typeface="Arial" charset="0"/>
                <a:cs typeface="Arial" charset="0"/>
              </a:rPr>
              <a:t>Means amount of work not dependent on problem size</a:t>
            </a:r>
          </a:p>
          <a:p>
            <a:r>
              <a:rPr lang="en-US" sz="2800"/>
              <a:t>Update costs on move cheaply [O(1)]</a:t>
            </a:r>
          </a:p>
          <a:p>
            <a:r>
              <a:rPr lang="en-US" sz="2800"/>
              <a:t>Efficient data structure </a:t>
            </a:r>
          </a:p>
          <a:p>
            <a:pPr lvl="1"/>
            <a:r>
              <a:rPr lang="en-US" sz="2400"/>
              <a:t>update costs cheap</a:t>
            </a:r>
          </a:p>
          <a:p>
            <a:pPr lvl="1"/>
            <a:r>
              <a:rPr lang="en-US" sz="2400"/>
              <a:t>cheap to find next move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BF7E7-8D33-944D-8D80-9FCC39364FE4}" type="slidenum">
              <a:rPr lang="en-US"/>
              <a:pPr/>
              <a:t>13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Ordering and Cheap Update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track of Net gain on node == delta net crossings to move a node</a:t>
            </a:r>
          </a:p>
          <a:p>
            <a:pPr lvl="1">
              <a:buFont typeface="Wingdings" charset="2"/>
              <a:buChar char="§"/>
            </a:pPr>
            <a:r>
              <a:rPr lang="en-US" dirty="0"/>
              <a:t>cut cost after move = cost - gain</a:t>
            </a:r>
          </a:p>
          <a:p>
            <a:r>
              <a:rPr lang="en-US" dirty="0"/>
              <a:t>Calculate node gain as </a:t>
            </a:r>
            <a:r>
              <a:rPr lang="en-US" dirty="0" err="1">
                <a:sym typeface="Symbol" charset="2"/>
              </a:rPr>
              <a:t></a:t>
            </a:r>
            <a:r>
              <a:rPr lang="en-US" dirty="0"/>
              <a:t> net gains for all nets at that node</a:t>
            </a:r>
          </a:p>
          <a:p>
            <a:pPr lvl="1"/>
            <a:r>
              <a:rPr lang="en-US" dirty="0"/>
              <a:t>Each node involved in several nets</a:t>
            </a:r>
          </a:p>
          <a:p>
            <a:r>
              <a:rPr lang="en-US" dirty="0"/>
              <a:t>Sort nodes by </a:t>
            </a:r>
            <a:r>
              <a:rPr lang="en-US" dirty="0" smtClean="0"/>
              <a:t>gain</a:t>
            </a:r>
          </a:p>
          <a:p>
            <a:pPr lvl="1"/>
            <a:r>
              <a:rPr lang="en-US" dirty="0" smtClean="0"/>
              <a:t>Avoid full resort every move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7162800" y="5410200"/>
            <a:ext cx="762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6477000" y="5410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 flipV="1">
            <a:off x="6553200" y="59436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7924800" y="5715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689725" y="60610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172200" y="5257800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7924800" y="5334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03518-7E92-6447-87EC-0B1544A91061}" type="slidenum">
              <a:rPr lang="en-US"/>
              <a:pPr/>
              <a:t>14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FM Cell Gains</a:t>
            </a:r>
          </a:p>
        </p:txBody>
      </p:sp>
      <p:pic>
        <p:nvPicPr>
          <p:cNvPr id="54276" name="Picture 4" descr="gai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2667000"/>
            <a:ext cx="5848350" cy="3352800"/>
          </a:xfrm>
          <a:prstGeom prst="rect">
            <a:avLst/>
          </a:prstGeom>
          <a:noFill/>
        </p:spPr>
      </p:pic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286000" y="3200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-4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2209800" y="42672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+4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2362200" y="541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62325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6232525" y="4232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232525" y="5375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914400" y="1371600"/>
            <a:ext cx="7383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Gain = Delta in number of nets crossing between partitions</a:t>
            </a:r>
          </a:p>
          <a:p>
            <a:r>
              <a:rPr lang="en-US"/>
              <a:t>         = Sum of net deltas for nets on the node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7" grpId="0" autoUpdateAnimBg="0"/>
      <p:bldP spid="54278" grpId="0" autoUpdateAnimBg="0"/>
      <p:bldP spid="54279" grpId="0" autoUpdateAnimBg="0"/>
      <p:bldP spid="54280" grpId="0" autoUpdateAnimBg="0"/>
      <p:bldP spid="54281" grpId="0" autoUpdateAnimBg="0"/>
      <p:bldP spid="5428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F7725-077F-D748-B6DB-8EA9418474B1}" type="slidenum">
              <a:rPr lang="en-US"/>
              <a:pPr/>
              <a:t>15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After move node?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Update cost</a:t>
            </a:r>
          </a:p>
          <a:p>
            <a:pPr lvl="1"/>
            <a:r>
              <a:rPr lang="en-US"/>
              <a:t>Newcost=cost-gain</a:t>
            </a:r>
          </a:p>
          <a:p>
            <a:pPr lvl="1"/>
            <a:endParaRPr lang="en-US"/>
          </a:p>
          <a:p>
            <a:r>
              <a:rPr lang="en-US"/>
              <a:t>Also need to update gains	</a:t>
            </a:r>
          </a:p>
          <a:p>
            <a:pPr lvl="1"/>
            <a:r>
              <a:rPr lang="en-US"/>
              <a:t>on all nets attached to moved node</a:t>
            </a:r>
          </a:p>
          <a:p>
            <a:pPr lvl="1"/>
            <a:r>
              <a:rPr lang="en-US"/>
              <a:t>but moves are nodes, so push to</a:t>
            </a:r>
          </a:p>
          <a:p>
            <a:pPr lvl="2"/>
            <a:r>
              <a:rPr lang="en-US" sz="2800"/>
              <a:t>all nodes affected by those nets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1F7A1-49A3-9747-B015-653D6A5D79BD}" type="slidenum">
              <a:rPr lang="en-US"/>
              <a:pPr/>
              <a:t>16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Composability of Net Gains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1160463" y="4937125"/>
            <a:ext cx="411162" cy="403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>
            <a:off x="1804988" y="4267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0679" name="Group 23"/>
          <p:cNvGrpSpPr>
            <a:grpSpLocks/>
          </p:cNvGrpSpPr>
          <p:nvPr/>
        </p:nvGrpSpPr>
        <p:grpSpPr bwMode="auto">
          <a:xfrm>
            <a:off x="457200" y="4333875"/>
            <a:ext cx="1055688" cy="603250"/>
            <a:chOff x="912" y="1104"/>
            <a:chExt cx="864" cy="432"/>
          </a:xfrm>
        </p:grpSpPr>
        <p:sp>
          <p:nvSpPr>
            <p:cNvPr id="70676" name="Line 20"/>
            <p:cNvSpPr>
              <a:spLocks noChangeShapeType="1"/>
            </p:cNvSpPr>
            <p:nvPr/>
          </p:nvSpPr>
          <p:spPr bwMode="auto">
            <a:xfrm flipV="1">
              <a:off x="1776" y="1104"/>
              <a:ext cx="0" cy="432"/>
            </a:xfrm>
            <a:prstGeom prst="line">
              <a:avLst/>
            </a:prstGeom>
            <a:noFill/>
            <a:ln w="28575">
              <a:solidFill>
                <a:srgbClr val="33CCCC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677" name="Line 21"/>
            <p:cNvSpPr>
              <a:spLocks noChangeShapeType="1"/>
            </p:cNvSpPr>
            <p:nvPr/>
          </p:nvSpPr>
          <p:spPr bwMode="auto">
            <a:xfrm flipH="1">
              <a:off x="912" y="1104"/>
              <a:ext cx="864" cy="0"/>
            </a:xfrm>
            <a:prstGeom prst="line">
              <a:avLst/>
            </a:prstGeom>
            <a:noFill/>
            <a:ln w="28575">
              <a:solidFill>
                <a:srgbClr val="33CCCC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678" name="Text Box 22"/>
          <p:cNvSpPr txBox="1">
            <a:spLocks noChangeArrowheads="1"/>
          </p:cNvSpPr>
          <p:nvPr/>
        </p:nvSpPr>
        <p:spPr bwMode="auto">
          <a:xfrm>
            <a:off x="2286000" y="25146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-1</a:t>
            </a:r>
          </a:p>
        </p:txBody>
      </p:sp>
      <p:grpSp>
        <p:nvGrpSpPr>
          <p:cNvPr id="70681" name="Group 25"/>
          <p:cNvGrpSpPr>
            <a:grpSpLocks/>
          </p:cNvGrpSpPr>
          <p:nvPr/>
        </p:nvGrpSpPr>
        <p:grpSpPr bwMode="auto">
          <a:xfrm>
            <a:off x="1371600" y="1752600"/>
            <a:ext cx="2971800" cy="1905000"/>
            <a:chOff x="912" y="1056"/>
            <a:chExt cx="1872" cy="1200"/>
          </a:xfrm>
        </p:grpSpPr>
        <p:sp>
          <p:nvSpPr>
            <p:cNvPr id="70682" name="Rectangle 26"/>
            <p:cNvSpPr>
              <a:spLocks noChangeArrowheads="1"/>
            </p:cNvSpPr>
            <p:nvPr/>
          </p:nvSpPr>
          <p:spPr bwMode="auto">
            <a:xfrm>
              <a:off x="1488" y="1536"/>
              <a:ext cx="336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0683" name="Group 27"/>
            <p:cNvGrpSpPr>
              <a:grpSpLocks/>
            </p:cNvGrpSpPr>
            <p:nvPr/>
          </p:nvGrpSpPr>
          <p:grpSpPr bwMode="auto">
            <a:xfrm>
              <a:off x="912" y="1824"/>
              <a:ext cx="768" cy="144"/>
              <a:chOff x="912" y="1824"/>
              <a:chExt cx="768" cy="144"/>
            </a:xfrm>
          </p:grpSpPr>
          <p:sp>
            <p:nvSpPr>
              <p:cNvPr id="70684" name="Line 28"/>
              <p:cNvSpPr>
                <a:spLocks noChangeShapeType="1"/>
              </p:cNvSpPr>
              <p:nvPr/>
            </p:nvSpPr>
            <p:spPr bwMode="auto">
              <a:xfrm>
                <a:off x="1680" y="1824"/>
                <a:ext cx="0" cy="144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85" name="Line 29"/>
              <p:cNvSpPr>
                <a:spLocks noChangeShapeType="1"/>
              </p:cNvSpPr>
              <p:nvPr/>
            </p:nvSpPr>
            <p:spPr bwMode="auto">
              <a:xfrm flipH="1">
                <a:off x="912" y="1968"/>
                <a:ext cx="768" cy="0"/>
              </a:xfrm>
              <a:prstGeom prst="line">
                <a:avLst/>
              </a:prstGeom>
              <a:noFill/>
              <a:ln w="28575">
                <a:solidFill>
                  <a:srgbClr val="990099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6" name="Group 30"/>
            <p:cNvGrpSpPr>
              <a:grpSpLocks/>
            </p:cNvGrpSpPr>
            <p:nvPr/>
          </p:nvGrpSpPr>
          <p:grpSpPr bwMode="auto">
            <a:xfrm>
              <a:off x="912" y="1392"/>
              <a:ext cx="1872" cy="144"/>
              <a:chOff x="912" y="1392"/>
              <a:chExt cx="1872" cy="144"/>
            </a:xfrm>
          </p:grpSpPr>
          <p:sp>
            <p:nvSpPr>
              <p:cNvPr id="70687" name="Line 31"/>
              <p:cNvSpPr>
                <a:spLocks noChangeShapeType="1"/>
              </p:cNvSpPr>
              <p:nvPr/>
            </p:nvSpPr>
            <p:spPr bwMode="auto">
              <a:xfrm>
                <a:off x="912" y="1392"/>
                <a:ext cx="1872" cy="0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88" name="Line 32"/>
              <p:cNvSpPr>
                <a:spLocks noChangeShapeType="1"/>
              </p:cNvSpPr>
              <p:nvPr/>
            </p:nvSpPr>
            <p:spPr bwMode="auto">
              <a:xfrm>
                <a:off x="1536" y="1392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689" name="Group 33"/>
            <p:cNvGrpSpPr>
              <a:grpSpLocks/>
            </p:cNvGrpSpPr>
            <p:nvPr/>
          </p:nvGrpSpPr>
          <p:grpSpPr bwMode="auto">
            <a:xfrm>
              <a:off x="1680" y="1248"/>
              <a:ext cx="1104" cy="288"/>
              <a:chOff x="1680" y="1248"/>
              <a:chExt cx="1104" cy="288"/>
            </a:xfrm>
          </p:grpSpPr>
          <p:sp>
            <p:nvSpPr>
              <p:cNvPr id="70690" name="Line 34"/>
              <p:cNvSpPr>
                <a:spLocks noChangeShapeType="1"/>
              </p:cNvSpPr>
              <p:nvPr/>
            </p:nvSpPr>
            <p:spPr bwMode="auto">
              <a:xfrm flipV="1">
                <a:off x="1680" y="1248"/>
                <a:ext cx="0" cy="288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91" name="Line 35"/>
              <p:cNvSpPr>
                <a:spLocks noChangeShapeType="1"/>
              </p:cNvSpPr>
              <p:nvPr/>
            </p:nvSpPr>
            <p:spPr bwMode="auto">
              <a:xfrm>
                <a:off x="1680" y="1248"/>
                <a:ext cx="1104" cy="0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70692" name="Line 36"/>
            <p:cNvSpPr>
              <a:spLocks noChangeShapeType="1"/>
            </p:cNvSpPr>
            <p:nvPr/>
          </p:nvSpPr>
          <p:spPr bwMode="auto">
            <a:xfrm>
              <a:off x="2016" y="1056"/>
              <a:ext cx="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0693" name="Group 37"/>
            <p:cNvGrpSpPr>
              <a:grpSpLocks/>
            </p:cNvGrpSpPr>
            <p:nvPr/>
          </p:nvGrpSpPr>
          <p:grpSpPr bwMode="auto">
            <a:xfrm>
              <a:off x="912" y="1104"/>
              <a:ext cx="864" cy="432"/>
              <a:chOff x="912" y="1104"/>
              <a:chExt cx="864" cy="432"/>
            </a:xfrm>
          </p:grpSpPr>
          <p:sp>
            <p:nvSpPr>
              <p:cNvPr id="70694" name="Line 38"/>
              <p:cNvSpPr>
                <a:spLocks noChangeShapeType="1"/>
              </p:cNvSpPr>
              <p:nvPr/>
            </p:nvSpPr>
            <p:spPr bwMode="auto">
              <a:xfrm flipV="1">
                <a:off x="1776" y="1104"/>
                <a:ext cx="0" cy="432"/>
              </a:xfrm>
              <a:prstGeom prst="line">
                <a:avLst/>
              </a:prstGeom>
              <a:noFill/>
              <a:ln w="28575">
                <a:solidFill>
                  <a:srgbClr val="33CCCC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695" name="Line 39"/>
              <p:cNvSpPr>
                <a:spLocks noChangeShapeType="1"/>
              </p:cNvSpPr>
              <p:nvPr/>
            </p:nvSpPr>
            <p:spPr bwMode="auto">
              <a:xfrm flipH="1">
                <a:off x="912" y="1104"/>
                <a:ext cx="864" cy="0"/>
              </a:xfrm>
              <a:prstGeom prst="line">
                <a:avLst/>
              </a:prstGeom>
              <a:noFill/>
              <a:ln w="28575">
                <a:solidFill>
                  <a:srgbClr val="33CCCC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0742" name="Rectangle 86"/>
          <p:cNvSpPr>
            <a:spLocks noChangeArrowheads="1"/>
          </p:cNvSpPr>
          <p:nvPr/>
        </p:nvSpPr>
        <p:spPr bwMode="auto">
          <a:xfrm>
            <a:off x="3979863" y="4937125"/>
            <a:ext cx="411162" cy="403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0749" name="Group 93"/>
          <p:cNvGrpSpPr>
            <a:grpSpLocks/>
          </p:cNvGrpSpPr>
          <p:nvPr/>
        </p:nvGrpSpPr>
        <p:grpSpPr bwMode="auto">
          <a:xfrm>
            <a:off x="4214813" y="4535488"/>
            <a:ext cx="1347787" cy="401637"/>
            <a:chOff x="1680" y="1248"/>
            <a:chExt cx="1104" cy="288"/>
          </a:xfrm>
        </p:grpSpPr>
        <p:sp>
          <p:nvSpPr>
            <p:cNvPr id="70750" name="Line 94"/>
            <p:cNvSpPr>
              <a:spLocks noChangeShapeType="1"/>
            </p:cNvSpPr>
            <p:nvPr/>
          </p:nvSpPr>
          <p:spPr bwMode="auto">
            <a:xfrm flipV="1">
              <a:off x="1680" y="1248"/>
              <a:ext cx="0" cy="288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51" name="Line 95"/>
            <p:cNvSpPr>
              <a:spLocks noChangeShapeType="1"/>
            </p:cNvSpPr>
            <p:nvPr/>
          </p:nvSpPr>
          <p:spPr bwMode="auto">
            <a:xfrm>
              <a:off x="1680" y="1248"/>
              <a:ext cx="1104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752" name="Line 96"/>
          <p:cNvSpPr>
            <a:spLocks noChangeShapeType="1"/>
          </p:cNvSpPr>
          <p:nvPr/>
        </p:nvSpPr>
        <p:spPr bwMode="auto">
          <a:xfrm>
            <a:off x="4624388" y="4267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757" name="Rectangle 101"/>
          <p:cNvSpPr>
            <a:spLocks noChangeArrowheads="1"/>
          </p:cNvSpPr>
          <p:nvPr/>
        </p:nvSpPr>
        <p:spPr bwMode="auto">
          <a:xfrm>
            <a:off x="6646863" y="4937125"/>
            <a:ext cx="411162" cy="403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0761" name="Group 105"/>
          <p:cNvGrpSpPr>
            <a:grpSpLocks/>
          </p:cNvGrpSpPr>
          <p:nvPr/>
        </p:nvGrpSpPr>
        <p:grpSpPr bwMode="auto">
          <a:xfrm>
            <a:off x="5943600" y="4737100"/>
            <a:ext cx="2286000" cy="200025"/>
            <a:chOff x="912" y="1392"/>
            <a:chExt cx="1872" cy="144"/>
          </a:xfrm>
        </p:grpSpPr>
        <p:sp>
          <p:nvSpPr>
            <p:cNvPr id="70762" name="Line 106"/>
            <p:cNvSpPr>
              <a:spLocks noChangeShapeType="1"/>
            </p:cNvSpPr>
            <p:nvPr/>
          </p:nvSpPr>
          <p:spPr bwMode="auto">
            <a:xfrm>
              <a:off x="912" y="1392"/>
              <a:ext cx="1872" cy="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63" name="Line 107"/>
            <p:cNvSpPr>
              <a:spLocks noChangeShapeType="1"/>
            </p:cNvSpPr>
            <p:nvPr/>
          </p:nvSpPr>
          <p:spPr bwMode="auto">
            <a:xfrm>
              <a:off x="1536" y="1392"/>
              <a:ext cx="0" cy="14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767" name="Line 111"/>
          <p:cNvSpPr>
            <a:spLocks noChangeShapeType="1"/>
          </p:cNvSpPr>
          <p:nvPr/>
        </p:nvSpPr>
        <p:spPr bwMode="auto">
          <a:xfrm>
            <a:off x="7291388" y="4267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772" name="Rectangle 116"/>
          <p:cNvSpPr>
            <a:spLocks noChangeArrowheads="1"/>
          </p:cNvSpPr>
          <p:nvPr/>
        </p:nvSpPr>
        <p:spPr bwMode="auto">
          <a:xfrm>
            <a:off x="6646863" y="3032125"/>
            <a:ext cx="411162" cy="4032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70773" name="Group 117"/>
          <p:cNvGrpSpPr>
            <a:grpSpLocks/>
          </p:cNvGrpSpPr>
          <p:nvPr/>
        </p:nvGrpSpPr>
        <p:grpSpPr bwMode="auto">
          <a:xfrm>
            <a:off x="5943600" y="3435350"/>
            <a:ext cx="938213" cy="201613"/>
            <a:chOff x="912" y="1824"/>
            <a:chExt cx="768" cy="144"/>
          </a:xfrm>
        </p:grpSpPr>
        <p:sp>
          <p:nvSpPr>
            <p:cNvPr id="70774" name="Line 118"/>
            <p:cNvSpPr>
              <a:spLocks noChangeShapeType="1"/>
            </p:cNvSpPr>
            <p:nvPr/>
          </p:nvSpPr>
          <p:spPr bwMode="auto">
            <a:xfrm>
              <a:off x="1680" y="1824"/>
              <a:ext cx="0" cy="144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775" name="Line 119"/>
            <p:cNvSpPr>
              <a:spLocks noChangeShapeType="1"/>
            </p:cNvSpPr>
            <p:nvPr/>
          </p:nvSpPr>
          <p:spPr bwMode="auto">
            <a:xfrm flipH="1">
              <a:off x="912" y="1968"/>
              <a:ext cx="768" cy="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0782" name="Line 126"/>
          <p:cNvSpPr>
            <a:spLocks noChangeShapeType="1"/>
          </p:cNvSpPr>
          <p:nvPr/>
        </p:nvSpPr>
        <p:spPr bwMode="auto">
          <a:xfrm>
            <a:off x="7291388" y="2362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786" name="Text Box 130"/>
          <p:cNvSpPr txBox="1">
            <a:spLocks noChangeArrowheads="1"/>
          </p:cNvSpPr>
          <p:nvPr/>
        </p:nvSpPr>
        <p:spPr bwMode="auto">
          <a:xfrm>
            <a:off x="1066800" y="49530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-1</a:t>
            </a:r>
          </a:p>
        </p:txBody>
      </p:sp>
      <p:sp>
        <p:nvSpPr>
          <p:cNvPr id="70787" name="Text Box 131"/>
          <p:cNvSpPr txBox="1">
            <a:spLocks noChangeArrowheads="1"/>
          </p:cNvSpPr>
          <p:nvPr/>
        </p:nvSpPr>
        <p:spPr bwMode="auto">
          <a:xfrm>
            <a:off x="3886200" y="4953000"/>
            <a:ext cx="53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+1</a:t>
            </a:r>
          </a:p>
        </p:txBody>
      </p:sp>
      <p:sp>
        <p:nvSpPr>
          <p:cNvPr id="70788" name="Text Box 132"/>
          <p:cNvSpPr txBox="1">
            <a:spLocks noChangeArrowheads="1"/>
          </p:cNvSpPr>
          <p:nvPr/>
        </p:nvSpPr>
        <p:spPr bwMode="auto">
          <a:xfrm>
            <a:off x="6629400" y="4876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0</a:t>
            </a:r>
          </a:p>
        </p:txBody>
      </p:sp>
      <p:sp>
        <p:nvSpPr>
          <p:cNvPr id="70789" name="Text Box 133"/>
          <p:cNvSpPr txBox="1">
            <a:spLocks noChangeArrowheads="1"/>
          </p:cNvSpPr>
          <p:nvPr/>
        </p:nvSpPr>
        <p:spPr bwMode="auto">
          <a:xfrm>
            <a:off x="6553200" y="3048000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" charset="0"/>
              </a:rPr>
              <a:t>-1</a:t>
            </a:r>
          </a:p>
        </p:txBody>
      </p:sp>
      <p:sp>
        <p:nvSpPr>
          <p:cNvPr id="70790" name="Text Box 134"/>
          <p:cNvSpPr txBox="1">
            <a:spLocks noChangeArrowheads="1"/>
          </p:cNvSpPr>
          <p:nvPr/>
        </p:nvSpPr>
        <p:spPr bwMode="auto">
          <a:xfrm>
            <a:off x="3048000" y="3505200"/>
            <a:ext cx="2552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rgbClr val="33CCCC"/>
                </a:solidFill>
                <a:latin typeface="Arial" charset="0"/>
              </a:rPr>
              <a:t>-1</a:t>
            </a:r>
            <a:r>
              <a:rPr lang="en-US" sz="3200">
                <a:solidFill>
                  <a:srgbClr val="008000"/>
                </a:solidFill>
                <a:latin typeface="Arial" charset="0"/>
              </a:rPr>
              <a:t>+1</a:t>
            </a:r>
            <a:r>
              <a:rPr lang="en-US" sz="3200">
                <a:solidFill>
                  <a:schemeClr val="accent2"/>
                </a:solidFill>
                <a:latin typeface="Arial" charset="0"/>
              </a:rPr>
              <a:t>-0</a:t>
            </a:r>
            <a:r>
              <a:rPr lang="en-US" sz="3200">
                <a:solidFill>
                  <a:srgbClr val="990099"/>
                </a:solidFill>
                <a:latin typeface="Arial" charset="0"/>
              </a:rPr>
              <a:t>-1</a:t>
            </a:r>
            <a:r>
              <a:rPr lang="en-US" sz="3200">
                <a:latin typeface="Arial" charset="0"/>
              </a:rPr>
              <a:t> = 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8" grpId="0"/>
      <p:bldP spid="70786" grpId="0"/>
      <p:bldP spid="70787" grpId="0"/>
      <p:bldP spid="70788" grpId="0"/>
      <p:bldP spid="70789" grpId="0"/>
      <p:bldP spid="7079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29B8D-8B11-EB43-A5C7-135575F2D0ED}" type="slidenum">
              <a:rPr lang="en-US"/>
              <a:pPr/>
              <a:t>17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FM Recompute Cell Gain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2819400"/>
          </a:xfrm>
        </p:spPr>
        <p:txBody>
          <a:bodyPr/>
          <a:lstStyle/>
          <a:p>
            <a:r>
              <a:rPr lang="en-US" sz="2800"/>
              <a:t>For each net, keep track of number of cells in each partition [F(net), T(net)]</a:t>
            </a:r>
          </a:p>
          <a:p>
            <a:r>
              <a:rPr lang="en-US" sz="2800"/>
              <a:t>Move update:(for each net on moved cell)</a:t>
            </a:r>
          </a:p>
          <a:p>
            <a:pPr lvl="1"/>
            <a:r>
              <a:rPr lang="en-US" sz="2400"/>
              <a:t>if T(net)==0, increment gain on F side of net</a:t>
            </a:r>
          </a:p>
          <a:p>
            <a:pPr lvl="2"/>
            <a:r>
              <a:rPr lang="en-US" sz="2000"/>
              <a:t>(think -1 =&gt; 0)</a:t>
            </a:r>
          </a:p>
          <a:p>
            <a:endParaRPr lang="en-US" sz="2800"/>
          </a:p>
        </p:txBody>
      </p:sp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3962400"/>
            <a:ext cx="39052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A8EC2-57E3-EC45-B00C-7BA5CF73C9E8}" type="slidenum">
              <a:rPr lang="en-US"/>
              <a:pPr/>
              <a:t>18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FM Recompute Cell Gain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3352800"/>
          </a:xfrm>
        </p:spPr>
        <p:txBody>
          <a:bodyPr/>
          <a:lstStyle/>
          <a:p>
            <a:r>
              <a:rPr lang="en-US" sz="2800"/>
              <a:t>For each net, keep track of number of cells in each partition [F(net), T(net)]</a:t>
            </a:r>
          </a:p>
          <a:p>
            <a:r>
              <a:rPr lang="en-US" sz="2800"/>
              <a:t>Move update:(for each net on moved cell)</a:t>
            </a:r>
          </a:p>
          <a:p>
            <a:pPr lvl="1"/>
            <a:r>
              <a:rPr lang="en-US" sz="2400"/>
              <a:t>if T(net)==0, increment gain on F side of net</a:t>
            </a:r>
          </a:p>
          <a:p>
            <a:pPr lvl="2"/>
            <a:r>
              <a:rPr lang="en-US" sz="2000"/>
              <a:t>(think -1 =&gt; 0)</a:t>
            </a:r>
          </a:p>
          <a:p>
            <a:pPr lvl="1"/>
            <a:r>
              <a:rPr lang="en-US" sz="2400"/>
              <a:t>if T(net)==1, decrement gain on T side of net</a:t>
            </a:r>
          </a:p>
          <a:p>
            <a:pPr lvl="2"/>
            <a:r>
              <a:rPr lang="en-US" sz="2000"/>
              <a:t>(think 1=&gt;0)</a:t>
            </a:r>
          </a:p>
          <a:p>
            <a:endParaRPr lang="en-US" sz="2800"/>
          </a:p>
        </p:txBody>
      </p:sp>
      <p:pic>
        <p:nvPicPr>
          <p:cNvPr id="5837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191000"/>
            <a:ext cx="39528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8B92F-E086-8142-9CF1-4E25A7C6BE96}" type="slidenum">
              <a:rPr lang="en-US"/>
              <a:pPr/>
              <a:t>19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FM Recompute Cell Gain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2743200"/>
          </a:xfrm>
        </p:spPr>
        <p:txBody>
          <a:bodyPr/>
          <a:lstStyle/>
          <a:p>
            <a:r>
              <a:rPr lang="en-US" sz="2800"/>
              <a:t>Move update:(for each net on moved cell)</a:t>
            </a:r>
          </a:p>
          <a:p>
            <a:pPr lvl="1"/>
            <a:r>
              <a:rPr lang="en-US" sz="2400"/>
              <a:t>if T(net)==0, increment gain on F side of net</a:t>
            </a:r>
          </a:p>
          <a:p>
            <a:pPr lvl="1"/>
            <a:r>
              <a:rPr lang="en-US" sz="2400"/>
              <a:t>if T(net)==1, decrement gain on T side of net</a:t>
            </a:r>
          </a:p>
          <a:p>
            <a:pPr lvl="1"/>
            <a:r>
              <a:rPr lang="en-US" sz="2400"/>
              <a:t>decrement F(net), increment T(net)</a:t>
            </a:r>
          </a:p>
          <a:p>
            <a:endParaRPr lang="en-US" sz="2800"/>
          </a:p>
        </p:txBody>
      </p:sp>
      <p:pic>
        <p:nvPicPr>
          <p:cNvPr id="5939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228975"/>
            <a:ext cx="4800600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</a:t>
            </a:r>
            <a:r>
              <a:rPr lang="en-US" dirty="0" err="1" smtClean="0"/>
              <a:t>Warmup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cut size were you able to achieve?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5345A-5311-3543-9B3E-9A45D6294923}" type="slidenum">
              <a:rPr lang="en-US"/>
              <a:pPr/>
              <a:t>20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FM Recompute Cell Gain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2819400"/>
          </a:xfrm>
        </p:spPr>
        <p:txBody>
          <a:bodyPr/>
          <a:lstStyle/>
          <a:p>
            <a:r>
              <a:rPr lang="en-US" sz="2800"/>
              <a:t>Move update:(for each net on moved cell)</a:t>
            </a:r>
          </a:p>
          <a:p>
            <a:pPr lvl="1"/>
            <a:r>
              <a:rPr lang="en-US" sz="2400"/>
              <a:t>if T(net)==0, increment gain on F side of net</a:t>
            </a:r>
          </a:p>
          <a:p>
            <a:pPr lvl="1"/>
            <a:r>
              <a:rPr lang="en-US" sz="2400"/>
              <a:t>if T(net)==1, decrement gain on T side of net</a:t>
            </a:r>
          </a:p>
          <a:p>
            <a:pPr lvl="1"/>
            <a:r>
              <a:rPr lang="en-US" sz="2400"/>
              <a:t>decrement F(net), increment T(net)</a:t>
            </a:r>
          </a:p>
          <a:p>
            <a:pPr lvl="1"/>
            <a:r>
              <a:rPr lang="en-US" sz="2400"/>
              <a:t>if F(net)==1, increment gain on F cell</a:t>
            </a:r>
          </a:p>
          <a:p>
            <a:endParaRPr lang="en-US" sz="2800"/>
          </a:p>
        </p:txBody>
      </p:sp>
      <p:pic>
        <p:nvPicPr>
          <p:cNvPr id="6349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810000"/>
            <a:ext cx="85820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AB843-69A1-004C-979E-DCB69AFA06DF}" type="slidenum">
              <a:rPr lang="en-US"/>
              <a:pPr/>
              <a:t>21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FM Recompute Cell Gain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Move update:(for each net on moved cell)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if T(net)==0, increment gain on F side of net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if T(net)==1, decrement gain on T side of net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decrement F(net), increment T(net)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if F(net)==1, increment gain on F cell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if F(net)==0, decrement gain on all cells (T)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pic>
        <p:nvPicPr>
          <p:cNvPr id="6042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4117975"/>
            <a:ext cx="4638675" cy="224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C392D-F5F3-E447-BC2B-4A5BAFBA5E2A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FM Recompute Cell Gain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For each net, keep track of number of cells in each partition [</a:t>
            </a:r>
            <a:r>
              <a:rPr lang="en-US" sz="2800" dirty="0" err="1"/>
              <a:t>F(net</a:t>
            </a:r>
            <a:r>
              <a:rPr lang="en-US" sz="2800" dirty="0"/>
              <a:t>), </a:t>
            </a:r>
            <a:r>
              <a:rPr lang="en-US" sz="2800" dirty="0" err="1"/>
              <a:t>T(net</a:t>
            </a:r>
            <a:r>
              <a:rPr lang="en-US" sz="2800" dirty="0"/>
              <a:t>)]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Move </a:t>
            </a:r>
            <a:r>
              <a:rPr lang="en-US" sz="2800" dirty="0" err="1"/>
              <a:t>update:(for</a:t>
            </a:r>
            <a:r>
              <a:rPr lang="en-US" sz="2800" dirty="0"/>
              <a:t> each net on moved cell)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</a:t>
            </a:r>
            <a:r>
              <a:rPr lang="en-US" sz="2400" dirty="0" err="1"/>
              <a:t>T(net</a:t>
            </a:r>
            <a:r>
              <a:rPr lang="en-US" sz="2400" dirty="0"/>
              <a:t>)==0, increment gain on F side of net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(think -1 =&gt; 0)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</a:t>
            </a:r>
            <a:r>
              <a:rPr lang="en-US" sz="2400" dirty="0" err="1"/>
              <a:t>T(net</a:t>
            </a:r>
            <a:r>
              <a:rPr lang="en-US" sz="2400" dirty="0"/>
              <a:t>)==1, decrement gain on T side of net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(think 1=&gt;0)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decrement </a:t>
            </a:r>
            <a:r>
              <a:rPr lang="en-US" sz="2400" dirty="0" err="1"/>
              <a:t>F(net</a:t>
            </a:r>
            <a:r>
              <a:rPr lang="en-US" sz="2400" dirty="0"/>
              <a:t>), increment </a:t>
            </a:r>
            <a:r>
              <a:rPr lang="en-US" sz="2400" dirty="0" err="1"/>
              <a:t>T(net</a:t>
            </a:r>
            <a:r>
              <a:rPr lang="en-US" sz="2400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</a:t>
            </a:r>
            <a:r>
              <a:rPr lang="en-US" sz="2400" dirty="0" err="1"/>
              <a:t>F(net</a:t>
            </a:r>
            <a:r>
              <a:rPr lang="en-US" sz="2400" dirty="0"/>
              <a:t>)==1, increment gain on F cell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if </a:t>
            </a:r>
            <a:r>
              <a:rPr lang="en-US" sz="2400" dirty="0" err="1"/>
              <a:t>F(net</a:t>
            </a:r>
            <a:r>
              <a:rPr lang="en-US" sz="2400" dirty="0"/>
              <a:t>)==0, decrement gain on all cells (T)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6E9A6-3F7B-4B48-A662-54531F085760}" type="slidenum">
              <a:rPr lang="en-US"/>
              <a:pPr/>
              <a:t>23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FM Recompute (example)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28600" y="5257800"/>
            <a:ext cx="304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[note markings here</a:t>
            </a:r>
          </a:p>
          <a:p>
            <a:r>
              <a:rPr lang="en-US">
                <a:latin typeface="Arial" charset="0"/>
              </a:rPr>
              <a:t>   are deltas…earlier</a:t>
            </a:r>
          </a:p>
          <a:p>
            <a:r>
              <a:rPr lang="en-US">
                <a:latin typeface="Arial" charset="0"/>
              </a:rPr>
              <a:t>   pix were absolutes]</a:t>
            </a:r>
          </a:p>
        </p:txBody>
      </p:sp>
      <p:grpSp>
        <p:nvGrpSpPr>
          <p:cNvPr id="23632" name="Group 80"/>
          <p:cNvGrpSpPr>
            <a:grpSpLocks/>
          </p:cNvGrpSpPr>
          <p:nvPr/>
        </p:nvGrpSpPr>
        <p:grpSpPr bwMode="auto">
          <a:xfrm>
            <a:off x="381000" y="1447800"/>
            <a:ext cx="7315200" cy="4800600"/>
            <a:chOff x="768" y="1152"/>
            <a:chExt cx="4608" cy="3024"/>
          </a:xfrm>
        </p:grpSpPr>
        <p:grpSp>
          <p:nvGrpSpPr>
            <p:cNvPr id="23571" name="Group 19"/>
            <p:cNvGrpSpPr>
              <a:grpSpLocks/>
            </p:cNvGrpSpPr>
            <p:nvPr/>
          </p:nvGrpSpPr>
          <p:grpSpPr bwMode="auto">
            <a:xfrm>
              <a:off x="768" y="1152"/>
              <a:ext cx="2160" cy="384"/>
              <a:chOff x="1296" y="1344"/>
              <a:chExt cx="2160" cy="384"/>
            </a:xfrm>
          </p:grpSpPr>
          <p:sp>
            <p:nvSpPr>
              <p:cNvPr id="23559" name="Rectangle 7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0" name="Rectangle 8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1" name="Rectangle 9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2" name="Rectangle 10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3" name="Rectangle 11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5" name="Line 13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6" name="Line 14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7" name="Line 15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8" name="Line 16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9" name="Line 17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0" name="Line 18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572" name="Group 20"/>
            <p:cNvGrpSpPr>
              <a:grpSpLocks/>
            </p:cNvGrpSpPr>
            <p:nvPr/>
          </p:nvGrpSpPr>
          <p:grpSpPr bwMode="auto">
            <a:xfrm>
              <a:off x="1248" y="1680"/>
              <a:ext cx="2160" cy="384"/>
              <a:chOff x="1296" y="1344"/>
              <a:chExt cx="2160" cy="384"/>
            </a:xfrm>
          </p:grpSpPr>
          <p:sp>
            <p:nvSpPr>
              <p:cNvPr id="23573" name="Rectangle 21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4" name="Rectangle 22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5" name="Rectangle 23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6" name="Rectangle 24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7" name="Rectangle 25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8" name="Line 26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9" name="Line 27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0" name="Line 28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1" name="Line 29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2" name="Line 30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3" name="Line 31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584" name="Group 32"/>
            <p:cNvGrpSpPr>
              <a:grpSpLocks/>
            </p:cNvGrpSpPr>
            <p:nvPr/>
          </p:nvGrpSpPr>
          <p:grpSpPr bwMode="auto">
            <a:xfrm>
              <a:off x="1728" y="2208"/>
              <a:ext cx="2160" cy="384"/>
              <a:chOff x="1296" y="1344"/>
              <a:chExt cx="2160" cy="384"/>
            </a:xfrm>
          </p:grpSpPr>
          <p:sp>
            <p:nvSpPr>
              <p:cNvPr id="23585" name="Rectangle 33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6" name="Rectangle 34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7" name="Rectangle 35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8" name="Rectangle 36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9" name="Rectangle 37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0" name="Line 38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1" name="Line 39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2" name="Line 40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3" name="Line 41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4" name="Line 42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5" name="Line 43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596" name="Group 44"/>
            <p:cNvGrpSpPr>
              <a:grpSpLocks/>
            </p:cNvGrpSpPr>
            <p:nvPr/>
          </p:nvGrpSpPr>
          <p:grpSpPr bwMode="auto">
            <a:xfrm>
              <a:off x="2208" y="2736"/>
              <a:ext cx="2160" cy="384"/>
              <a:chOff x="1296" y="1344"/>
              <a:chExt cx="2160" cy="384"/>
            </a:xfrm>
          </p:grpSpPr>
          <p:sp>
            <p:nvSpPr>
              <p:cNvPr id="23597" name="Rectangle 45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8" name="Rectangle 46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9" name="Rectangle 47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00" name="Rectangle 48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01" name="Rectangle 49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02" name="Line 50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03" name="Line 51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04" name="Line 52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05" name="Line 53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06" name="Line 54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07" name="Line 55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608" name="Group 56"/>
            <p:cNvGrpSpPr>
              <a:grpSpLocks/>
            </p:cNvGrpSpPr>
            <p:nvPr/>
          </p:nvGrpSpPr>
          <p:grpSpPr bwMode="auto">
            <a:xfrm>
              <a:off x="2688" y="3264"/>
              <a:ext cx="2160" cy="384"/>
              <a:chOff x="1296" y="1344"/>
              <a:chExt cx="2160" cy="384"/>
            </a:xfrm>
          </p:grpSpPr>
          <p:sp>
            <p:nvSpPr>
              <p:cNvPr id="23609" name="Rectangle 57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0" name="Rectangle 58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1" name="Rectangle 59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2" name="Rectangle 60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3" name="Rectangle 61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4" name="Line 62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5" name="Line 63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6" name="Line 64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7" name="Line 65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8" name="Line 66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19" name="Line 67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620" name="Group 68"/>
            <p:cNvGrpSpPr>
              <a:grpSpLocks/>
            </p:cNvGrpSpPr>
            <p:nvPr/>
          </p:nvGrpSpPr>
          <p:grpSpPr bwMode="auto">
            <a:xfrm>
              <a:off x="3216" y="3792"/>
              <a:ext cx="2160" cy="384"/>
              <a:chOff x="1296" y="1344"/>
              <a:chExt cx="2160" cy="384"/>
            </a:xfrm>
          </p:grpSpPr>
          <p:sp>
            <p:nvSpPr>
              <p:cNvPr id="23621" name="Rectangle 69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22" name="Rectangle 70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23" name="Rectangle 71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24" name="Rectangle 72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25" name="Rectangle 73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26" name="Line 74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27" name="Line 75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28" name="Line 76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29" name="Line 77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30" name="Line 78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31" name="Line 79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3633" name="Line 81"/>
          <p:cNvSpPr>
            <a:spLocks noChangeShapeType="1"/>
          </p:cNvSpPr>
          <p:nvPr/>
        </p:nvSpPr>
        <p:spPr bwMode="auto">
          <a:xfrm>
            <a:off x="4038600" y="1143000"/>
            <a:ext cx="0" cy="5486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634" name="Line 82"/>
          <p:cNvSpPr>
            <a:spLocks noChangeShapeType="1"/>
          </p:cNvSpPr>
          <p:nvPr/>
        </p:nvSpPr>
        <p:spPr bwMode="auto">
          <a:xfrm>
            <a:off x="3810000" y="1905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89E4E-E8DC-AE43-8DB7-EB88D0F03F95}" type="slidenum">
              <a:rPr lang="en-US"/>
              <a:pPr/>
              <a:t>24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FM Recompute (example)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228600" y="5257800"/>
            <a:ext cx="304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[note markings here</a:t>
            </a:r>
          </a:p>
          <a:p>
            <a:r>
              <a:rPr lang="en-US">
                <a:latin typeface="Arial" charset="0"/>
              </a:rPr>
              <a:t>   are deltas…earlier</a:t>
            </a:r>
          </a:p>
          <a:p>
            <a:r>
              <a:rPr lang="en-US">
                <a:latin typeface="Arial" charset="0"/>
              </a:rPr>
              <a:t>   pix were absolutes]</a:t>
            </a:r>
          </a:p>
        </p:txBody>
      </p:sp>
      <p:grpSp>
        <p:nvGrpSpPr>
          <p:cNvPr id="73732" name="Group 4"/>
          <p:cNvGrpSpPr>
            <a:grpSpLocks/>
          </p:cNvGrpSpPr>
          <p:nvPr/>
        </p:nvGrpSpPr>
        <p:grpSpPr bwMode="auto">
          <a:xfrm>
            <a:off x="381000" y="1447800"/>
            <a:ext cx="7315200" cy="4800600"/>
            <a:chOff x="768" y="1152"/>
            <a:chExt cx="4608" cy="3024"/>
          </a:xfrm>
        </p:grpSpPr>
        <p:grpSp>
          <p:nvGrpSpPr>
            <p:cNvPr id="73733" name="Group 5"/>
            <p:cNvGrpSpPr>
              <a:grpSpLocks/>
            </p:cNvGrpSpPr>
            <p:nvPr/>
          </p:nvGrpSpPr>
          <p:grpSpPr bwMode="auto">
            <a:xfrm>
              <a:off x="768" y="1152"/>
              <a:ext cx="2160" cy="384"/>
              <a:chOff x="1296" y="1344"/>
              <a:chExt cx="2160" cy="384"/>
            </a:xfrm>
          </p:grpSpPr>
          <p:sp>
            <p:nvSpPr>
              <p:cNvPr id="73734" name="Rectangle 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35" name="Rectangle 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36" name="Rectangle 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37" name="Rectangle 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38" name="Rectangle 1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39" name="Line 1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0" name="Line 1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1" name="Line 1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2" name="Line 1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3" name="Line 1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4" name="Line 1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45" name="Group 17"/>
            <p:cNvGrpSpPr>
              <a:grpSpLocks/>
            </p:cNvGrpSpPr>
            <p:nvPr/>
          </p:nvGrpSpPr>
          <p:grpSpPr bwMode="auto">
            <a:xfrm>
              <a:off x="1248" y="1680"/>
              <a:ext cx="2160" cy="384"/>
              <a:chOff x="1296" y="1344"/>
              <a:chExt cx="2160" cy="384"/>
            </a:xfrm>
          </p:grpSpPr>
          <p:sp>
            <p:nvSpPr>
              <p:cNvPr id="73746" name="Rectangle 18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7" name="Rectangle 19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8" name="Rectangle 20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49" name="Rectangle 21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0" name="Rectangle 22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1" name="Line 23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2" name="Line 24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3" name="Line 25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4" name="Line 26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5" name="Line 27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6" name="Line 28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57" name="Group 29"/>
            <p:cNvGrpSpPr>
              <a:grpSpLocks/>
            </p:cNvGrpSpPr>
            <p:nvPr/>
          </p:nvGrpSpPr>
          <p:grpSpPr bwMode="auto">
            <a:xfrm>
              <a:off x="1728" y="2208"/>
              <a:ext cx="2160" cy="384"/>
              <a:chOff x="1296" y="1344"/>
              <a:chExt cx="2160" cy="384"/>
            </a:xfrm>
          </p:grpSpPr>
          <p:sp>
            <p:nvSpPr>
              <p:cNvPr id="73758" name="Rectangle 30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59" name="Rectangle 31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0" name="Rectangle 32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1" name="Rectangle 33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2" name="Rectangle 34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3" name="Line 35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4" name="Line 36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5" name="Line 37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6" name="Line 38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7" name="Line 39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68" name="Line 40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69" name="Group 41"/>
            <p:cNvGrpSpPr>
              <a:grpSpLocks/>
            </p:cNvGrpSpPr>
            <p:nvPr/>
          </p:nvGrpSpPr>
          <p:grpSpPr bwMode="auto">
            <a:xfrm>
              <a:off x="2208" y="2736"/>
              <a:ext cx="2160" cy="384"/>
              <a:chOff x="1296" y="1344"/>
              <a:chExt cx="2160" cy="384"/>
            </a:xfrm>
          </p:grpSpPr>
          <p:sp>
            <p:nvSpPr>
              <p:cNvPr id="73770" name="Rectangle 42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1" name="Rectangle 43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2" name="Rectangle 44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3" name="Rectangle 45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4" name="Rectangle 46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5" name="Line 47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6" name="Line 48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7" name="Line 49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8" name="Line 50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79" name="Line 51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80" name="Line 52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81" name="Group 53"/>
            <p:cNvGrpSpPr>
              <a:grpSpLocks/>
            </p:cNvGrpSpPr>
            <p:nvPr/>
          </p:nvGrpSpPr>
          <p:grpSpPr bwMode="auto">
            <a:xfrm>
              <a:off x="2688" y="3264"/>
              <a:ext cx="2160" cy="384"/>
              <a:chOff x="1296" y="1344"/>
              <a:chExt cx="2160" cy="384"/>
            </a:xfrm>
          </p:grpSpPr>
          <p:sp>
            <p:nvSpPr>
              <p:cNvPr id="73782" name="Rectangle 54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83" name="Rectangle 55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84" name="Rectangle 56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85" name="Rectangle 57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86" name="Rectangle 58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87" name="Line 59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88" name="Line 60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89" name="Line 61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0" name="Line 62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1" name="Line 63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2" name="Line 64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3793" name="Group 65"/>
            <p:cNvGrpSpPr>
              <a:grpSpLocks/>
            </p:cNvGrpSpPr>
            <p:nvPr/>
          </p:nvGrpSpPr>
          <p:grpSpPr bwMode="auto">
            <a:xfrm>
              <a:off x="3216" y="3792"/>
              <a:ext cx="2160" cy="384"/>
              <a:chOff x="1296" y="1344"/>
              <a:chExt cx="2160" cy="384"/>
            </a:xfrm>
          </p:grpSpPr>
          <p:sp>
            <p:nvSpPr>
              <p:cNvPr id="73794" name="Rectangle 6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5" name="Rectangle 6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6" name="Rectangle 6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7" name="Rectangle 6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8" name="Rectangle 7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799" name="Line 7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00" name="Line 7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01" name="Line 7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02" name="Line 7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03" name="Line 7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804" name="Line 7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3805" name="Line 77"/>
          <p:cNvSpPr>
            <a:spLocks noChangeShapeType="1"/>
          </p:cNvSpPr>
          <p:nvPr/>
        </p:nvSpPr>
        <p:spPr bwMode="auto">
          <a:xfrm>
            <a:off x="4038600" y="1143000"/>
            <a:ext cx="0" cy="5486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806" name="Line 78"/>
          <p:cNvSpPr>
            <a:spLocks noChangeShapeType="1"/>
          </p:cNvSpPr>
          <p:nvPr/>
        </p:nvSpPr>
        <p:spPr bwMode="auto">
          <a:xfrm>
            <a:off x="3810000" y="1905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807" name="Line 79"/>
          <p:cNvSpPr>
            <a:spLocks noChangeShapeType="1"/>
          </p:cNvSpPr>
          <p:nvPr/>
        </p:nvSpPr>
        <p:spPr bwMode="auto">
          <a:xfrm>
            <a:off x="3810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811" name="Text Box 83"/>
          <p:cNvSpPr txBox="1">
            <a:spLocks noChangeArrowheads="1"/>
          </p:cNvSpPr>
          <p:nvPr/>
        </p:nvSpPr>
        <p:spPr bwMode="auto">
          <a:xfrm>
            <a:off x="3810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3812" name="Text Box 84"/>
          <p:cNvSpPr txBox="1">
            <a:spLocks noChangeArrowheads="1"/>
          </p:cNvSpPr>
          <p:nvPr/>
        </p:nvSpPr>
        <p:spPr bwMode="auto">
          <a:xfrm>
            <a:off x="1066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3813" name="Text Box 85"/>
          <p:cNvSpPr txBox="1">
            <a:spLocks noChangeArrowheads="1"/>
          </p:cNvSpPr>
          <p:nvPr/>
        </p:nvSpPr>
        <p:spPr bwMode="auto">
          <a:xfrm>
            <a:off x="1828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3814" name="Text Box 86"/>
          <p:cNvSpPr txBox="1">
            <a:spLocks noChangeArrowheads="1"/>
          </p:cNvSpPr>
          <p:nvPr/>
        </p:nvSpPr>
        <p:spPr bwMode="auto">
          <a:xfrm>
            <a:off x="2590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D7781-77F9-9144-880A-4F49AA692098}" type="slidenum">
              <a:rPr lang="en-US"/>
              <a:pPr/>
              <a:t>25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FM Recompute (example)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228600" y="5257800"/>
            <a:ext cx="304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[note markings here</a:t>
            </a:r>
          </a:p>
          <a:p>
            <a:r>
              <a:rPr lang="en-US">
                <a:latin typeface="Arial" charset="0"/>
              </a:rPr>
              <a:t>   are deltas…earlier</a:t>
            </a:r>
          </a:p>
          <a:p>
            <a:r>
              <a:rPr lang="en-US">
                <a:latin typeface="Arial" charset="0"/>
              </a:rPr>
              <a:t>   pix were absolutes]</a:t>
            </a:r>
          </a:p>
        </p:txBody>
      </p:sp>
      <p:grpSp>
        <p:nvGrpSpPr>
          <p:cNvPr id="74756" name="Group 4"/>
          <p:cNvGrpSpPr>
            <a:grpSpLocks/>
          </p:cNvGrpSpPr>
          <p:nvPr/>
        </p:nvGrpSpPr>
        <p:grpSpPr bwMode="auto">
          <a:xfrm>
            <a:off x="381000" y="1447800"/>
            <a:ext cx="7315200" cy="4800600"/>
            <a:chOff x="768" y="1152"/>
            <a:chExt cx="4608" cy="3024"/>
          </a:xfrm>
        </p:grpSpPr>
        <p:grpSp>
          <p:nvGrpSpPr>
            <p:cNvPr id="74757" name="Group 5"/>
            <p:cNvGrpSpPr>
              <a:grpSpLocks/>
            </p:cNvGrpSpPr>
            <p:nvPr/>
          </p:nvGrpSpPr>
          <p:grpSpPr bwMode="auto">
            <a:xfrm>
              <a:off x="768" y="1152"/>
              <a:ext cx="2160" cy="384"/>
              <a:chOff x="1296" y="1344"/>
              <a:chExt cx="2160" cy="384"/>
            </a:xfrm>
          </p:grpSpPr>
          <p:sp>
            <p:nvSpPr>
              <p:cNvPr id="74758" name="Rectangle 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59" name="Rectangle 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60" name="Rectangle 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61" name="Rectangle 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62" name="Rectangle 1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63" name="Line 1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64" name="Line 1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65" name="Line 1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66" name="Line 1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67" name="Line 1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68" name="Line 1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4769" name="Group 17"/>
            <p:cNvGrpSpPr>
              <a:grpSpLocks/>
            </p:cNvGrpSpPr>
            <p:nvPr/>
          </p:nvGrpSpPr>
          <p:grpSpPr bwMode="auto">
            <a:xfrm>
              <a:off x="1248" y="1680"/>
              <a:ext cx="2160" cy="384"/>
              <a:chOff x="1296" y="1344"/>
              <a:chExt cx="2160" cy="384"/>
            </a:xfrm>
          </p:grpSpPr>
          <p:sp>
            <p:nvSpPr>
              <p:cNvPr id="74770" name="Rectangle 18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71" name="Rectangle 19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72" name="Rectangle 20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73" name="Rectangle 21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74" name="Rectangle 22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75" name="Line 23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76" name="Line 24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77" name="Line 25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78" name="Line 26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79" name="Line 27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80" name="Line 28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4781" name="Group 29"/>
            <p:cNvGrpSpPr>
              <a:grpSpLocks/>
            </p:cNvGrpSpPr>
            <p:nvPr/>
          </p:nvGrpSpPr>
          <p:grpSpPr bwMode="auto">
            <a:xfrm>
              <a:off x="1728" y="2208"/>
              <a:ext cx="2160" cy="384"/>
              <a:chOff x="1296" y="1344"/>
              <a:chExt cx="2160" cy="384"/>
            </a:xfrm>
          </p:grpSpPr>
          <p:sp>
            <p:nvSpPr>
              <p:cNvPr id="74782" name="Rectangle 30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83" name="Rectangle 31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84" name="Rectangle 32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85" name="Rectangle 33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86" name="Rectangle 34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87" name="Line 35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88" name="Line 36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89" name="Line 37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90" name="Line 38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91" name="Line 39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92" name="Line 40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4793" name="Group 41"/>
            <p:cNvGrpSpPr>
              <a:grpSpLocks/>
            </p:cNvGrpSpPr>
            <p:nvPr/>
          </p:nvGrpSpPr>
          <p:grpSpPr bwMode="auto">
            <a:xfrm>
              <a:off x="2208" y="2736"/>
              <a:ext cx="2160" cy="384"/>
              <a:chOff x="1296" y="1344"/>
              <a:chExt cx="2160" cy="384"/>
            </a:xfrm>
          </p:grpSpPr>
          <p:sp>
            <p:nvSpPr>
              <p:cNvPr id="74794" name="Rectangle 42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95" name="Rectangle 43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96" name="Rectangle 44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97" name="Rectangle 45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98" name="Rectangle 46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799" name="Line 47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00" name="Line 48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01" name="Line 49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02" name="Line 50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03" name="Line 51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04" name="Line 52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4805" name="Group 53"/>
            <p:cNvGrpSpPr>
              <a:grpSpLocks/>
            </p:cNvGrpSpPr>
            <p:nvPr/>
          </p:nvGrpSpPr>
          <p:grpSpPr bwMode="auto">
            <a:xfrm>
              <a:off x="2688" y="3264"/>
              <a:ext cx="2160" cy="384"/>
              <a:chOff x="1296" y="1344"/>
              <a:chExt cx="2160" cy="384"/>
            </a:xfrm>
          </p:grpSpPr>
          <p:sp>
            <p:nvSpPr>
              <p:cNvPr id="74806" name="Rectangle 54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07" name="Rectangle 55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08" name="Rectangle 56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09" name="Rectangle 57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10" name="Rectangle 58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11" name="Line 59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12" name="Line 60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13" name="Line 61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14" name="Line 62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15" name="Line 63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16" name="Line 64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4817" name="Group 65"/>
            <p:cNvGrpSpPr>
              <a:grpSpLocks/>
            </p:cNvGrpSpPr>
            <p:nvPr/>
          </p:nvGrpSpPr>
          <p:grpSpPr bwMode="auto">
            <a:xfrm>
              <a:off x="3216" y="3792"/>
              <a:ext cx="2160" cy="384"/>
              <a:chOff x="1296" y="1344"/>
              <a:chExt cx="2160" cy="384"/>
            </a:xfrm>
          </p:grpSpPr>
          <p:sp>
            <p:nvSpPr>
              <p:cNvPr id="74818" name="Rectangle 6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19" name="Rectangle 6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20" name="Rectangle 6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21" name="Rectangle 6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22" name="Rectangle 7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23" name="Line 7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24" name="Line 7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25" name="Line 7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26" name="Line 7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27" name="Line 7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828" name="Line 7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4829" name="Line 77"/>
          <p:cNvSpPr>
            <a:spLocks noChangeShapeType="1"/>
          </p:cNvSpPr>
          <p:nvPr/>
        </p:nvSpPr>
        <p:spPr bwMode="auto">
          <a:xfrm>
            <a:off x="4038600" y="1143000"/>
            <a:ext cx="0" cy="5486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30" name="Line 78"/>
          <p:cNvSpPr>
            <a:spLocks noChangeShapeType="1"/>
          </p:cNvSpPr>
          <p:nvPr/>
        </p:nvSpPr>
        <p:spPr bwMode="auto">
          <a:xfrm>
            <a:off x="3810000" y="1905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31" name="Line 79"/>
          <p:cNvSpPr>
            <a:spLocks noChangeShapeType="1"/>
          </p:cNvSpPr>
          <p:nvPr/>
        </p:nvSpPr>
        <p:spPr bwMode="auto">
          <a:xfrm>
            <a:off x="3810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32" name="Line 80"/>
          <p:cNvSpPr>
            <a:spLocks noChangeShapeType="1"/>
          </p:cNvSpPr>
          <p:nvPr/>
        </p:nvSpPr>
        <p:spPr bwMode="auto">
          <a:xfrm>
            <a:off x="3810000" y="3581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835" name="Text Box 83"/>
          <p:cNvSpPr txBox="1">
            <a:spLocks noChangeArrowheads="1"/>
          </p:cNvSpPr>
          <p:nvPr/>
        </p:nvSpPr>
        <p:spPr bwMode="auto">
          <a:xfrm>
            <a:off x="3810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4836" name="Text Box 84"/>
          <p:cNvSpPr txBox="1">
            <a:spLocks noChangeArrowheads="1"/>
          </p:cNvSpPr>
          <p:nvPr/>
        </p:nvSpPr>
        <p:spPr bwMode="auto">
          <a:xfrm>
            <a:off x="1066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4837" name="Text Box 85"/>
          <p:cNvSpPr txBox="1">
            <a:spLocks noChangeArrowheads="1"/>
          </p:cNvSpPr>
          <p:nvPr/>
        </p:nvSpPr>
        <p:spPr bwMode="auto">
          <a:xfrm>
            <a:off x="1828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4838" name="Text Box 86"/>
          <p:cNvSpPr txBox="1">
            <a:spLocks noChangeArrowheads="1"/>
          </p:cNvSpPr>
          <p:nvPr/>
        </p:nvSpPr>
        <p:spPr bwMode="auto">
          <a:xfrm>
            <a:off x="2590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4839" name="Text Box 87"/>
          <p:cNvSpPr txBox="1">
            <a:spLocks noChangeArrowheads="1"/>
          </p:cNvSpPr>
          <p:nvPr/>
        </p:nvSpPr>
        <p:spPr bwMode="auto">
          <a:xfrm>
            <a:off x="4191000" y="2514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74841" name="Text Box 89"/>
          <p:cNvSpPr txBox="1">
            <a:spLocks noChangeArrowheads="1"/>
          </p:cNvSpPr>
          <p:nvPr/>
        </p:nvSpPr>
        <p:spPr bwMode="auto">
          <a:xfrm>
            <a:off x="2667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4842" name="Text Box 90"/>
          <p:cNvSpPr txBox="1">
            <a:spLocks noChangeArrowheads="1"/>
          </p:cNvSpPr>
          <p:nvPr/>
        </p:nvSpPr>
        <p:spPr bwMode="auto">
          <a:xfrm>
            <a:off x="1905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4843" name="Text Box 91"/>
          <p:cNvSpPr txBox="1">
            <a:spLocks noChangeArrowheads="1"/>
          </p:cNvSpPr>
          <p:nvPr/>
        </p:nvSpPr>
        <p:spPr bwMode="auto">
          <a:xfrm>
            <a:off x="1143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77B1-A619-D74A-B0EE-5D9FBF0949A0}" type="slidenum">
              <a:rPr lang="en-US"/>
              <a:pPr/>
              <a:t>26</a:t>
            </a:fld>
            <a:endParaRPr lang="en-US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FM Recompute (example)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228600" y="5257800"/>
            <a:ext cx="304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[note markings here</a:t>
            </a:r>
          </a:p>
          <a:p>
            <a:r>
              <a:rPr lang="en-US">
                <a:latin typeface="Arial" charset="0"/>
              </a:rPr>
              <a:t>   are deltas…earlier</a:t>
            </a:r>
          </a:p>
          <a:p>
            <a:r>
              <a:rPr lang="en-US">
                <a:latin typeface="Arial" charset="0"/>
              </a:rPr>
              <a:t>   pix were absolutes]</a:t>
            </a:r>
          </a:p>
        </p:txBody>
      </p:sp>
      <p:grpSp>
        <p:nvGrpSpPr>
          <p:cNvPr id="75780" name="Group 4"/>
          <p:cNvGrpSpPr>
            <a:grpSpLocks/>
          </p:cNvGrpSpPr>
          <p:nvPr/>
        </p:nvGrpSpPr>
        <p:grpSpPr bwMode="auto">
          <a:xfrm>
            <a:off x="381000" y="1447800"/>
            <a:ext cx="7315200" cy="4800600"/>
            <a:chOff x="768" y="1152"/>
            <a:chExt cx="4608" cy="3024"/>
          </a:xfrm>
        </p:grpSpPr>
        <p:grpSp>
          <p:nvGrpSpPr>
            <p:cNvPr id="75781" name="Group 5"/>
            <p:cNvGrpSpPr>
              <a:grpSpLocks/>
            </p:cNvGrpSpPr>
            <p:nvPr/>
          </p:nvGrpSpPr>
          <p:grpSpPr bwMode="auto">
            <a:xfrm>
              <a:off x="768" y="1152"/>
              <a:ext cx="2160" cy="384"/>
              <a:chOff x="1296" y="1344"/>
              <a:chExt cx="2160" cy="384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83" name="Rectangle 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84" name="Rectangle 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85" name="Rectangle 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87" name="Line 1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88" name="Line 1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89" name="Line 1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0" name="Line 1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1" name="Line 1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2" name="Line 1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5793" name="Group 17"/>
            <p:cNvGrpSpPr>
              <a:grpSpLocks/>
            </p:cNvGrpSpPr>
            <p:nvPr/>
          </p:nvGrpSpPr>
          <p:grpSpPr bwMode="auto">
            <a:xfrm>
              <a:off x="1248" y="1680"/>
              <a:ext cx="2160" cy="384"/>
              <a:chOff x="1296" y="1344"/>
              <a:chExt cx="2160" cy="384"/>
            </a:xfrm>
          </p:grpSpPr>
          <p:sp>
            <p:nvSpPr>
              <p:cNvPr id="75794" name="Rectangle 18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5" name="Rectangle 19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6" name="Rectangle 20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7" name="Rectangle 21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8" name="Rectangle 22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799" name="Line 23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00" name="Line 24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01" name="Line 25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02" name="Line 26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03" name="Line 27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04" name="Line 28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5805" name="Group 29"/>
            <p:cNvGrpSpPr>
              <a:grpSpLocks/>
            </p:cNvGrpSpPr>
            <p:nvPr/>
          </p:nvGrpSpPr>
          <p:grpSpPr bwMode="auto">
            <a:xfrm>
              <a:off x="1728" y="2208"/>
              <a:ext cx="2160" cy="384"/>
              <a:chOff x="1296" y="1344"/>
              <a:chExt cx="2160" cy="384"/>
            </a:xfrm>
          </p:grpSpPr>
          <p:sp>
            <p:nvSpPr>
              <p:cNvPr id="75806" name="Rectangle 30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07" name="Rectangle 31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08" name="Rectangle 32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09" name="Rectangle 33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0" name="Rectangle 34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1" name="Line 35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2" name="Line 36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3" name="Line 37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4" name="Line 38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5" name="Line 39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6" name="Line 40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5817" name="Group 41"/>
            <p:cNvGrpSpPr>
              <a:grpSpLocks/>
            </p:cNvGrpSpPr>
            <p:nvPr/>
          </p:nvGrpSpPr>
          <p:grpSpPr bwMode="auto">
            <a:xfrm>
              <a:off x="2208" y="2736"/>
              <a:ext cx="2160" cy="384"/>
              <a:chOff x="1296" y="1344"/>
              <a:chExt cx="2160" cy="384"/>
            </a:xfrm>
          </p:grpSpPr>
          <p:sp>
            <p:nvSpPr>
              <p:cNvPr id="75818" name="Rectangle 42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19" name="Rectangle 43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20" name="Rectangle 44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21" name="Rectangle 45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22" name="Rectangle 46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23" name="Line 47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24" name="Line 48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25" name="Line 49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26" name="Line 50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27" name="Line 51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28" name="Line 52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5829" name="Group 53"/>
            <p:cNvGrpSpPr>
              <a:grpSpLocks/>
            </p:cNvGrpSpPr>
            <p:nvPr/>
          </p:nvGrpSpPr>
          <p:grpSpPr bwMode="auto">
            <a:xfrm>
              <a:off x="2688" y="3264"/>
              <a:ext cx="2160" cy="384"/>
              <a:chOff x="1296" y="1344"/>
              <a:chExt cx="2160" cy="384"/>
            </a:xfrm>
          </p:grpSpPr>
          <p:sp>
            <p:nvSpPr>
              <p:cNvPr id="75830" name="Rectangle 54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1" name="Rectangle 55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2" name="Rectangle 56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3" name="Rectangle 57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4" name="Rectangle 58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5" name="Line 59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6" name="Line 60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7" name="Line 61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8" name="Line 62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39" name="Line 63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0" name="Line 64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5841" name="Group 65"/>
            <p:cNvGrpSpPr>
              <a:grpSpLocks/>
            </p:cNvGrpSpPr>
            <p:nvPr/>
          </p:nvGrpSpPr>
          <p:grpSpPr bwMode="auto">
            <a:xfrm>
              <a:off x="3216" y="3792"/>
              <a:ext cx="2160" cy="384"/>
              <a:chOff x="1296" y="1344"/>
              <a:chExt cx="2160" cy="384"/>
            </a:xfrm>
          </p:grpSpPr>
          <p:sp>
            <p:nvSpPr>
              <p:cNvPr id="75842" name="Rectangle 6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3" name="Rectangle 6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4" name="Rectangle 6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5" name="Rectangle 6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6" name="Rectangle 7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7" name="Line 7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8" name="Line 7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49" name="Line 7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50" name="Line 7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51" name="Line 7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852" name="Line 7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5853" name="Line 77"/>
          <p:cNvSpPr>
            <a:spLocks noChangeShapeType="1"/>
          </p:cNvSpPr>
          <p:nvPr/>
        </p:nvSpPr>
        <p:spPr bwMode="auto">
          <a:xfrm>
            <a:off x="4038600" y="1143000"/>
            <a:ext cx="0" cy="5486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54" name="Line 78"/>
          <p:cNvSpPr>
            <a:spLocks noChangeShapeType="1"/>
          </p:cNvSpPr>
          <p:nvPr/>
        </p:nvSpPr>
        <p:spPr bwMode="auto">
          <a:xfrm>
            <a:off x="3810000" y="1905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55" name="Line 79"/>
          <p:cNvSpPr>
            <a:spLocks noChangeShapeType="1"/>
          </p:cNvSpPr>
          <p:nvPr/>
        </p:nvSpPr>
        <p:spPr bwMode="auto">
          <a:xfrm>
            <a:off x="3810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56" name="Line 80"/>
          <p:cNvSpPr>
            <a:spLocks noChangeShapeType="1"/>
          </p:cNvSpPr>
          <p:nvPr/>
        </p:nvSpPr>
        <p:spPr bwMode="auto">
          <a:xfrm>
            <a:off x="3810000" y="3581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859" name="Text Box 83"/>
          <p:cNvSpPr txBox="1">
            <a:spLocks noChangeArrowheads="1"/>
          </p:cNvSpPr>
          <p:nvPr/>
        </p:nvSpPr>
        <p:spPr bwMode="auto">
          <a:xfrm>
            <a:off x="3810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5860" name="Text Box 84"/>
          <p:cNvSpPr txBox="1">
            <a:spLocks noChangeArrowheads="1"/>
          </p:cNvSpPr>
          <p:nvPr/>
        </p:nvSpPr>
        <p:spPr bwMode="auto">
          <a:xfrm>
            <a:off x="1066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5861" name="Text Box 85"/>
          <p:cNvSpPr txBox="1">
            <a:spLocks noChangeArrowheads="1"/>
          </p:cNvSpPr>
          <p:nvPr/>
        </p:nvSpPr>
        <p:spPr bwMode="auto">
          <a:xfrm>
            <a:off x="1828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5862" name="Text Box 86"/>
          <p:cNvSpPr txBox="1">
            <a:spLocks noChangeArrowheads="1"/>
          </p:cNvSpPr>
          <p:nvPr/>
        </p:nvSpPr>
        <p:spPr bwMode="auto">
          <a:xfrm>
            <a:off x="2590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5863" name="Text Box 87"/>
          <p:cNvSpPr txBox="1">
            <a:spLocks noChangeArrowheads="1"/>
          </p:cNvSpPr>
          <p:nvPr/>
        </p:nvSpPr>
        <p:spPr bwMode="auto">
          <a:xfrm>
            <a:off x="4191000" y="2514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75864" name="Text Box 88"/>
          <p:cNvSpPr txBox="1">
            <a:spLocks noChangeArrowheads="1"/>
          </p:cNvSpPr>
          <p:nvPr/>
        </p:nvSpPr>
        <p:spPr bwMode="auto">
          <a:xfrm>
            <a:off x="2667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5865" name="Text Box 89"/>
          <p:cNvSpPr txBox="1">
            <a:spLocks noChangeArrowheads="1"/>
          </p:cNvSpPr>
          <p:nvPr/>
        </p:nvSpPr>
        <p:spPr bwMode="auto">
          <a:xfrm>
            <a:off x="1905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5866" name="Text Box 90"/>
          <p:cNvSpPr txBox="1">
            <a:spLocks noChangeArrowheads="1"/>
          </p:cNvSpPr>
          <p:nvPr/>
        </p:nvSpPr>
        <p:spPr bwMode="auto">
          <a:xfrm>
            <a:off x="1143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5867" name="Text Box 91"/>
          <p:cNvSpPr txBox="1">
            <a:spLocks noChangeArrowheads="1"/>
          </p:cNvSpPr>
          <p:nvPr/>
        </p:nvSpPr>
        <p:spPr bwMode="auto">
          <a:xfrm>
            <a:off x="1905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5868" name="Text Box 92"/>
          <p:cNvSpPr txBox="1">
            <a:spLocks noChangeArrowheads="1"/>
          </p:cNvSpPr>
          <p:nvPr/>
        </p:nvSpPr>
        <p:spPr bwMode="auto">
          <a:xfrm>
            <a:off x="2667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5870" name="Text Box 94"/>
          <p:cNvSpPr txBox="1">
            <a:spLocks noChangeArrowheads="1"/>
          </p:cNvSpPr>
          <p:nvPr/>
        </p:nvSpPr>
        <p:spPr bwMode="auto">
          <a:xfrm>
            <a:off x="4191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5871" name="Text Box 95"/>
          <p:cNvSpPr txBox="1">
            <a:spLocks noChangeArrowheads="1"/>
          </p:cNvSpPr>
          <p:nvPr/>
        </p:nvSpPr>
        <p:spPr bwMode="auto">
          <a:xfrm>
            <a:off x="4953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5880" name="Line 104"/>
          <p:cNvSpPr>
            <a:spLocks noChangeShapeType="1"/>
          </p:cNvSpPr>
          <p:nvPr/>
        </p:nvSpPr>
        <p:spPr bwMode="auto">
          <a:xfrm>
            <a:off x="38100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6A0ED-26F0-524D-AC76-C5EB9E73C9ED}" type="slidenum">
              <a:rPr lang="en-US"/>
              <a:pPr/>
              <a:t>27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FM Recompute (example)</a:t>
            </a: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228600" y="5257800"/>
            <a:ext cx="304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[note markings here</a:t>
            </a:r>
          </a:p>
          <a:p>
            <a:r>
              <a:rPr lang="en-US">
                <a:latin typeface="Arial" charset="0"/>
              </a:rPr>
              <a:t>   are deltas…earlier</a:t>
            </a:r>
          </a:p>
          <a:p>
            <a:r>
              <a:rPr lang="en-US">
                <a:latin typeface="Arial" charset="0"/>
              </a:rPr>
              <a:t>   pix were absolutes]</a:t>
            </a:r>
          </a:p>
        </p:txBody>
      </p:sp>
      <p:grpSp>
        <p:nvGrpSpPr>
          <p:cNvPr id="76804" name="Group 4"/>
          <p:cNvGrpSpPr>
            <a:grpSpLocks/>
          </p:cNvGrpSpPr>
          <p:nvPr/>
        </p:nvGrpSpPr>
        <p:grpSpPr bwMode="auto">
          <a:xfrm>
            <a:off x="381000" y="1447800"/>
            <a:ext cx="7315200" cy="4800600"/>
            <a:chOff x="768" y="1152"/>
            <a:chExt cx="4608" cy="3024"/>
          </a:xfrm>
        </p:grpSpPr>
        <p:grpSp>
          <p:nvGrpSpPr>
            <p:cNvPr id="76805" name="Group 5"/>
            <p:cNvGrpSpPr>
              <a:grpSpLocks/>
            </p:cNvGrpSpPr>
            <p:nvPr/>
          </p:nvGrpSpPr>
          <p:grpSpPr bwMode="auto">
            <a:xfrm>
              <a:off x="768" y="1152"/>
              <a:ext cx="2160" cy="384"/>
              <a:chOff x="1296" y="1344"/>
              <a:chExt cx="2160" cy="384"/>
            </a:xfrm>
          </p:grpSpPr>
          <p:sp>
            <p:nvSpPr>
              <p:cNvPr id="76806" name="Rectangle 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07" name="Rectangle 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08" name="Rectangle 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09" name="Rectangle 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10" name="Rectangle 1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11" name="Line 1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12" name="Line 1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13" name="Line 1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14" name="Line 1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15" name="Line 1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16" name="Line 1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6817" name="Group 17"/>
            <p:cNvGrpSpPr>
              <a:grpSpLocks/>
            </p:cNvGrpSpPr>
            <p:nvPr/>
          </p:nvGrpSpPr>
          <p:grpSpPr bwMode="auto">
            <a:xfrm>
              <a:off x="1248" y="1680"/>
              <a:ext cx="2160" cy="384"/>
              <a:chOff x="1296" y="1344"/>
              <a:chExt cx="2160" cy="384"/>
            </a:xfrm>
          </p:grpSpPr>
          <p:sp>
            <p:nvSpPr>
              <p:cNvPr id="76818" name="Rectangle 18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19" name="Rectangle 19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20" name="Rectangle 20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21" name="Rectangle 21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22" name="Rectangle 22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23" name="Line 23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24" name="Line 24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25" name="Line 25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26" name="Line 26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27" name="Line 27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28" name="Line 28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6829" name="Group 29"/>
            <p:cNvGrpSpPr>
              <a:grpSpLocks/>
            </p:cNvGrpSpPr>
            <p:nvPr/>
          </p:nvGrpSpPr>
          <p:grpSpPr bwMode="auto">
            <a:xfrm>
              <a:off x="1728" y="2208"/>
              <a:ext cx="2160" cy="384"/>
              <a:chOff x="1296" y="1344"/>
              <a:chExt cx="2160" cy="384"/>
            </a:xfrm>
          </p:grpSpPr>
          <p:sp>
            <p:nvSpPr>
              <p:cNvPr id="76830" name="Rectangle 30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31" name="Rectangle 31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32" name="Rectangle 32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33" name="Rectangle 33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34" name="Rectangle 34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35" name="Line 35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36" name="Line 36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37" name="Line 37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38" name="Line 38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39" name="Line 39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40" name="Line 40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6841" name="Group 41"/>
            <p:cNvGrpSpPr>
              <a:grpSpLocks/>
            </p:cNvGrpSpPr>
            <p:nvPr/>
          </p:nvGrpSpPr>
          <p:grpSpPr bwMode="auto">
            <a:xfrm>
              <a:off x="2208" y="2736"/>
              <a:ext cx="2160" cy="384"/>
              <a:chOff x="1296" y="1344"/>
              <a:chExt cx="2160" cy="384"/>
            </a:xfrm>
          </p:grpSpPr>
          <p:sp>
            <p:nvSpPr>
              <p:cNvPr id="76842" name="Rectangle 42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43" name="Rectangle 43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44" name="Rectangle 44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45" name="Rectangle 45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46" name="Rectangle 46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47" name="Line 47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48" name="Line 48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49" name="Line 49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50" name="Line 50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51" name="Line 51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52" name="Line 52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6853" name="Group 53"/>
            <p:cNvGrpSpPr>
              <a:grpSpLocks/>
            </p:cNvGrpSpPr>
            <p:nvPr/>
          </p:nvGrpSpPr>
          <p:grpSpPr bwMode="auto">
            <a:xfrm>
              <a:off x="2688" y="3264"/>
              <a:ext cx="2160" cy="384"/>
              <a:chOff x="1296" y="1344"/>
              <a:chExt cx="2160" cy="384"/>
            </a:xfrm>
          </p:grpSpPr>
          <p:sp>
            <p:nvSpPr>
              <p:cNvPr id="76854" name="Rectangle 54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55" name="Rectangle 55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56" name="Rectangle 56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57" name="Rectangle 57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58" name="Rectangle 58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59" name="Line 59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60" name="Line 60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61" name="Line 61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62" name="Line 62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63" name="Line 63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64" name="Line 64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6865" name="Group 65"/>
            <p:cNvGrpSpPr>
              <a:grpSpLocks/>
            </p:cNvGrpSpPr>
            <p:nvPr/>
          </p:nvGrpSpPr>
          <p:grpSpPr bwMode="auto">
            <a:xfrm>
              <a:off x="3216" y="3792"/>
              <a:ext cx="2160" cy="384"/>
              <a:chOff x="1296" y="1344"/>
              <a:chExt cx="2160" cy="384"/>
            </a:xfrm>
          </p:grpSpPr>
          <p:sp>
            <p:nvSpPr>
              <p:cNvPr id="76866" name="Rectangle 6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67" name="Rectangle 6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68" name="Rectangle 6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69" name="Rectangle 6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70" name="Rectangle 7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71" name="Line 7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72" name="Line 7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73" name="Line 7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74" name="Line 7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75" name="Line 7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876" name="Line 7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6877" name="Line 77"/>
          <p:cNvSpPr>
            <a:spLocks noChangeShapeType="1"/>
          </p:cNvSpPr>
          <p:nvPr/>
        </p:nvSpPr>
        <p:spPr bwMode="auto">
          <a:xfrm>
            <a:off x="4038600" y="1143000"/>
            <a:ext cx="0" cy="5486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78" name="Line 78"/>
          <p:cNvSpPr>
            <a:spLocks noChangeShapeType="1"/>
          </p:cNvSpPr>
          <p:nvPr/>
        </p:nvSpPr>
        <p:spPr bwMode="auto">
          <a:xfrm>
            <a:off x="3810000" y="1905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79" name="Line 79"/>
          <p:cNvSpPr>
            <a:spLocks noChangeShapeType="1"/>
          </p:cNvSpPr>
          <p:nvPr/>
        </p:nvSpPr>
        <p:spPr bwMode="auto">
          <a:xfrm>
            <a:off x="3810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80" name="Line 80"/>
          <p:cNvSpPr>
            <a:spLocks noChangeShapeType="1"/>
          </p:cNvSpPr>
          <p:nvPr/>
        </p:nvSpPr>
        <p:spPr bwMode="auto">
          <a:xfrm>
            <a:off x="3810000" y="3581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81" name="Line 81"/>
          <p:cNvSpPr>
            <a:spLocks noChangeShapeType="1"/>
          </p:cNvSpPr>
          <p:nvPr/>
        </p:nvSpPr>
        <p:spPr bwMode="auto">
          <a:xfrm>
            <a:off x="38100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883" name="Text Box 83"/>
          <p:cNvSpPr txBox="1">
            <a:spLocks noChangeArrowheads="1"/>
          </p:cNvSpPr>
          <p:nvPr/>
        </p:nvSpPr>
        <p:spPr bwMode="auto">
          <a:xfrm>
            <a:off x="3810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6884" name="Text Box 84"/>
          <p:cNvSpPr txBox="1">
            <a:spLocks noChangeArrowheads="1"/>
          </p:cNvSpPr>
          <p:nvPr/>
        </p:nvSpPr>
        <p:spPr bwMode="auto">
          <a:xfrm>
            <a:off x="1066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6885" name="Text Box 85"/>
          <p:cNvSpPr txBox="1">
            <a:spLocks noChangeArrowheads="1"/>
          </p:cNvSpPr>
          <p:nvPr/>
        </p:nvSpPr>
        <p:spPr bwMode="auto">
          <a:xfrm>
            <a:off x="1828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6886" name="Text Box 86"/>
          <p:cNvSpPr txBox="1">
            <a:spLocks noChangeArrowheads="1"/>
          </p:cNvSpPr>
          <p:nvPr/>
        </p:nvSpPr>
        <p:spPr bwMode="auto">
          <a:xfrm>
            <a:off x="2590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6887" name="Text Box 87"/>
          <p:cNvSpPr txBox="1">
            <a:spLocks noChangeArrowheads="1"/>
          </p:cNvSpPr>
          <p:nvPr/>
        </p:nvSpPr>
        <p:spPr bwMode="auto">
          <a:xfrm>
            <a:off x="4191000" y="2514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76888" name="Text Box 88"/>
          <p:cNvSpPr txBox="1">
            <a:spLocks noChangeArrowheads="1"/>
          </p:cNvSpPr>
          <p:nvPr/>
        </p:nvSpPr>
        <p:spPr bwMode="auto">
          <a:xfrm>
            <a:off x="2667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889" name="Text Box 89"/>
          <p:cNvSpPr txBox="1">
            <a:spLocks noChangeArrowheads="1"/>
          </p:cNvSpPr>
          <p:nvPr/>
        </p:nvSpPr>
        <p:spPr bwMode="auto">
          <a:xfrm>
            <a:off x="1905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890" name="Text Box 90"/>
          <p:cNvSpPr txBox="1">
            <a:spLocks noChangeArrowheads="1"/>
          </p:cNvSpPr>
          <p:nvPr/>
        </p:nvSpPr>
        <p:spPr bwMode="auto">
          <a:xfrm>
            <a:off x="1143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891" name="Text Box 91"/>
          <p:cNvSpPr txBox="1">
            <a:spLocks noChangeArrowheads="1"/>
          </p:cNvSpPr>
          <p:nvPr/>
        </p:nvSpPr>
        <p:spPr bwMode="auto">
          <a:xfrm>
            <a:off x="1905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892" name="Text Box 92"/>
          <p:cNvSpPr txBox="1">
            <a:spLocks noChangeArrowheads="1"/>
          </p:cNvSpPr>
          <p:nvPr/>
        </p:nvSpPr>
        <p:spPr bwMode="auto">
          <a:xfrm>
            <a:off x="2667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893" name="Text Box 93"/>
          <p:cNvSpPr txBox="1">
            <a:spLocks noChangeArrowheads="1"/>
          </p:cNvSpPr>
          <p:nvPr/>
        </p:nvSpPr>
        <p:spPr bwMode="auto">
          <a:xfrm>
            <a:off x="4191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894" name="Text Box 94"/>
          <p:cNvSpPr txBox="1">
            <a:spLocks noChangeArrowheads="1"/>
          </p:cNvSpPr>
          <p:nvPr/>
        </p:nvSpPr>
        <p:spPr bwMode="auto">
          <a:xfrm>
            <a:off x="4953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895" name="Text Box 95"/>
          <p:cNvSpPr txBox="1">
            <a:spLocks noChangeArrowheads="1"/>
          </p:cNvSpPr>
          <p:nvPr/>
        </p:nvSpPr>
        <p:spPr bwMode="auto">
          <a:xfrm>
            <a:off x="2590800" y="41910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6896" name="Text Box 96"/>
          <p:cNvSpPr txBox="1">
            <a:spLocks noChangeArrowheads="1"/>
          </p:cNvSpPr>
          <p:nvPr/>
        </p:nvSpPr>
        <p:spPr bwMode="auto">
          <a:xfrm>
            <a:off x="41910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897" name="Text Box 97"/>
          <p:cNvSpPr txBox="1">
            <a:spLocks noChangeArrowheads="1"/>
          </p:cNvSpPr>
          <p:nvPr/>
        </p:nvSpPr>
        <p:spPr bwMode="auto">
          <a:xfrm>
            <a:off x="49530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898" name="Text Box 98"/>
          <p:cNvSpPr txBox="1">
            <a:spLocks noChangeArrowheads="1"/>
          </p:cNvSpPr>
          <p:nvPr/>
        </p:nvSpPr>
        <p:spPr bwMode="auto">
          <a:xfrm>
            <a:off x="57150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6908" name="Line 108"/>
          <p:cNvSpPr>
            <a:spLocks noChangeShapeType="1"/>
          </p:cNvSpPr>
          <p:nvPr/>
        </p:nvSpPr>
        <p:spPr bwMode="auto">
          <a:xfrm>
            <a:off x="3810000" y="5334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904AF-FC39-1F4E-8302-BDD07ADEEA53}" type="slidenum">
              <a:rPr lang="en-US"/>
              <a:pPr/>
              <a:t>28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FM Recompute (example)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228600" y="5257800"/>
            <a:ext cx="304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[note markings here</a:t>
            </a:r>
          </a:p>
          <a:p>
            <a:r>
              <a:rPr lang="en-US">
                <a:latin typeface="Arial" charset="0"/>
              </a:rPr>
              <a:t>   are deltas…earlier</a:t>
            </a:r>
          </a:p>
          <a:p>
            <a:r>
              <a:rPr lang="en-US">
                <a:latin typeface="Arial" charset="0"/>
              </a:rPr>
              <a:t>   pix were absolutes]</a:t>
            </a:r>
          </a:p>
        </p:txBody>
      </p:sp>
      <p:grpSp>
        <p:nvGrpSpPr>
          <p:cNvPr id="77828" name="Group 4"/>
          <p:cNvGrpSpPr>
            <a:grpSpLocks/>
          </p:cNvGrpSpPr>
          <p:nvPr/>
        </p:nvGrpSpPr>
        <p:grpSpPr bwMode="auto">
          <a:xfrm>
            <a:off x="381000" y="1447800"/>
            <a:ext cx="7315200" cy="4800600"/>
            <a:chOff x="768" y="1152"/>
            <a:chExt cx="4608" cy="3024"/>
          </a:xfrm>
        </p:grpSpPr>
        <p:grpSp>
          <p:nvGrpSpPr>
            <p:cNvPr id="77829" name="Group 5"/>
            <p:cNvGrpSpPr>
              <a:grpSpLocks/>
            </p:cNvGrpSpPr>
            <p:nvPr/>
          </p:nvGrpSpPr>
          <p:grpSpPr bwMode="auto">
            <a:xfrm>
              <a:off x="768" y="1152"/>
              <a:ext cx="2160" cy="384"/>
              <a:chOff x="1296" y="1344"/>
              <a:chExt cx="2160" cy="384"/>
            </a:xfrm>
          </p:grpSpPr>
          <p:sp>
            <p:nvSpPr>
              <p:cNvPr id="77830" name="Rectangle 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1" name="Rectangle 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2" name="Rectangle 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3" name="Rectangle 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4" name="Rectangle 1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5" name="Line 1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6" name="Line 1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7" name="Line 1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8" name="Line 1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39" name="Line 1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0" name="Line 1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41" name="Group 17"/>
            <p:cNvGrpSpPr>
              <a:grpSpLocks/>
            </p:cNvGrpSpPr>
            <p:nvPr/>
          </p:nvGrpSpPr>
          <p:grpSpPr bwMode="auto">
            <a:xfrm>
              <a:off x="1248" y="1680"/>
              <a:ext cx="2160" cy="384"/>
              <a:chOff x="1296" y="1344"/>
              <a:chExt cx="2160" cy="384"/>
            </a:xfrm>
          </p:grpSpPr>
          <p:sp>
            <p:nvSpPr>
              <p:cNvPr id="77842" name="Rectangle 18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3" name="Rectangle 19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4" name="Rectangle 20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5" name="Rectangle 21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6" name="Rectangle 22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7" name="Line 23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8" name="Line 24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49" name="Line 25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0" name="Line 26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1" name="Line 27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2" name="Line 28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53" name="Group 29"/>
            <p:cNvGrpSpPr>
              <a:grpSpLocks/>
            </p:cNvGrpSpPr>
            <p:nvPr/>
          </p:nvGrpSpPr>
          <p:grpSpPr bwMode="auto">
            <a:xfrm>
              <a:off x="1728" y="2208"/>
              <a:ext cx="2160" cy="384"/>
              <a:chOff x="1296" y="1344"/>
              <a:chExt cx="2160" cy="384"/>
            </a:xfrm>
          </p:grpSpPr>
          <p:sp>
            <p:nvSpPr>
              <p:cNvPr id="77854" name="Rectangle 30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5" name="Rectangle 31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6" name="Rectangle 32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7" name="Rectangle 33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8" name="Rectangle 34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59" name="Line 35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0" name="Line 36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1" name="Line 37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2" name="Line 38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3" name="Line 39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4" name="Line 40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65" name="Group 41"/>
            <p:cNvGrpSpPr>
              <a:grpSpLocks/>
            </p:cNvGrpSpPr>
            <p:nvPr/>
          </p:nvGrpSpPr>
          <p:grpSpPr bwMode="auto">
            <a:xfrm>
              <a:off x="2208" y="2736"/>
              <a:ext cx="2160" cy="384"/>
              <a:chOff x="1296" y="1344"/>
              <a:chExt cx="2160" cy="384"/>
            </a:xfrm>
          </p:grpSpPr>
          <p:sp>
            <p:nvSpPr>
              <p:cNvPr id="77866" name="Rectangle 42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7" name="Rectangle 43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8" name="Rectangle 44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69" name="Rectangle 45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0" name="Rectangle 46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1" name="Line 47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2" name="Line 48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3" name="Line 49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4" name="Line 50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5" name="Line 51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6" name="Line 52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77" name="Group 53"/>
            <p:cNvGrpSpPr>
              <a:grpSpLocks/>
            </p:cNvGrpSpPr>
            <p:nvPr/>
          </p:nvGrpSpPr>
          <p:grpSpPr bwMode="auto">
            <a:xfrm>
              <a:off x="2688" y="3264"/>
              <a:ext cx="2160" cy="384"/>
              <a:chOff x="1296" y="1344"/>
              <a:chExt cx="2160" cy="384"/>
            </a:xfrm>
          </p:grpSpPr>
          <p:sp>
            <p:nvSpPr>
              <p:cNvPr id="77878" name="Rectangle 54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79" name="Rectangle 55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0" name="Rectangle 56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1" name="Rectangle 57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2" name="Rectangle 58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3" name="Line 59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4" name="Line 60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5" name="Line 61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6" name="Line 62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7" name="Line 63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88" name="Line 64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7889" name="Group 65"/>
            <p:cNvGrpSpPr>
              <a:grpSpLocks/>
            </p:cNvGrpSpPr>
            <p:nvPr/>
          </p:nvGrpSpPr>
          <p:grpSpPr bwMode="auto">
            <a:xfrm>
              <a:off x="3216" y="3792"/>
              <a:ext cx="2160" cy="384"/>
              <a:chOff x="1296" y="1344"/>
              <a:chExt cx="2160" cy="384"/>
            </a:xfrm>
          </p:grpSpPr>
          <p:sp>
            <p:nvSpPr>
              <p:cNvPr id="77890" name="Rectangle 66"/>
              <p:cNvSpPr>
                <a:spLocks noChangeArrowheads="1"/>
              </p:cNvSpPr>
              <p:nvPr/>
            </p:nvSpPr>
            <p:spPr bwMode="auto">
              <a:xfrm>
                <a:off x="129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1" name="Rectangle 67"/>
              <p:cNvSpPr>
                <a:spLocks noChangeArrowheads="1"/>
              </p:cNvSpPr>
              <p:nvPr/>
            </p:nvSpPr>
            <p:spPr bwMode="auto">
              <a:xfrm>
                <a:off x="177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2" name="Rectangle 68"/>
              <p:cNvSpPr>
                <a:spLocks noChangeArrowheads="1"/>
              </p:cNvSpPr>
              <p:nvPr/>
            </p:nvSpPr>
            <p:spPr bwMode="auto">
              <a:xfrm>
                <a:off x="225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3" name="Rectangle 69"/>
              <p:cNvSpPr>
                <a:spLocks noChangeArrowheads="1"/>
              </p:cNvSpPr>
              <p:nvPr/>
            </p:nvSpPr>
            <p:spPr bwMode="auto">
              <a:xfrm>
                <a:off x="273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4" name="Rectangle 70"/>
              <p:cNvSpPr>
                <a:spLocks noChangeArrowheads="1"/>
              </p:cNvSpPr>
              <p:nvPr/>
            </p:nvSpPr>
            <p:spPr bwMode="auto">
              <a:xfrm>
                <a:off x="3216" y="1536"/>
                <a:ext cx="240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5" name="Line 71"/>
              <p:cNvSpPr>
                <a:spLocks noChangeShapeType="1"/>
              </p:cNvSpPr>
              <p:nvPr/>
            </p:nvSpPr>
            <p:spPr bwMode="auto">
              <a:xfrm flipV="1">
                <a:off x="139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6" name="Line 72"/>
              <p:cNvSpPr>
                <a:spLocks noChangeShapeType="1"/>
              </p:cNvSpPr>
              <p:nvPr/>
            </p:nvSpPr>
            <p:spPr bwMode="auto">
              <a:xfrm flipV="1">
                <a:off x="187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7" name="Line 73"/>
              <p:cNvSpPr>
                <a:spLocks noChangeShapeType="1"/>
              </p:cNvSpPr>
              <p:nvPr/>
            </p:nvSpPr>
            <p:spPr bwMode="auto">
              <a:xfrm flipV="1">
                <a:off x="235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8" name="Line 74"/>
              <p:cNvSpPr>
                <a:spLocks noChangeShapeType="1"/>
              </p:cNvSpPr>
              <p:nvPr/>
            </p:nvSpPr>
            <p:spPr bwMode="auto">
              <a:xfrm flipV="1">
                <a:off x="283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899" name="Line 75"/>
              <p:cNvSpPr>
                <a:spLocks noChangeShapeType="1"/>
              </p:cNvSpPr>
              <p:nvPr/>
            </p:nvSpPr>
            <p:spPr bwMode="auto">
              <a:xfrm flipV="1">
                <a:off x="3312" y="1344"/>
                <a:ext cx="0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900" name="Line 76"/>
              <p:cNvSpPr>
                <a:spLocks noChangeShapeType="1"/>
              </p:cNvSpPr>
              <p:nvPr/>
            </p:nvSpPr>
            <p:spPr bwMode="auto">
              <a:xfrm>
                <a:off x="1392" y="1344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7901" name="Line 77"/>
          <p:cNvSpPr>
            <a:spLocks noChangeShapeType="1"/>
          </p:cNvSpPr>
          <p:nvPr/>
        </p:nvSpPr>
        <p:spPr bwMode="auto">
          <a:xfrm>
            <a:off x="4038600" y="1143000"/>
            <a:ext cx="0" cy="5486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2" name="Line 78"/>
          <p:cNvSpPr>
            <a:spLocks noChangeShapeType="1"/>
          </p:cNvSpPr>
          <p:nvPr/>
        </p:nvSpPr>
        <p:spPr bwMode="auto">
          <a:xfrm>
            <a:off x="3810000" y="1905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3" name="Line 79"/>
          <p:cNvSpPr>
            <a:spLocks noChangeShapeType="1"/>
          </p:cNvSpPr>
          <p:nvPr/>
        </p:nvSpPr>
        <p:spPr bwMode="auto">
          <a:xfrm>
            <a:off x="3810000" y="2743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4" name="Line 80"/>
          <p:cNvSpPr>
            <a:spLocks noChangeShapeType="1"/>
          </p:cNvSpPr>
          <p:nvPr/>
        </p:nvSpPr>
        <p:spPr bwMode="auto">
          <a:xfrm>
            <a:off x="3810000" y="35814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5" name="Line 81"/>
          <p:cNvSpPr>
            <a:spLocks noChangeShapeType="1"/>
          </p:cNvSpPr>
          <p:nvPr/>
        </p:nvSpPr>
        <p:spPr bwMode="auto">
          <a:xfrm>
            <a:off x="3810000" y="4419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6" name="Line 82"/>
          <p:cNvSpPr>
            <a:spLocks noChangeShapeType="1"/>
          </p:cNvSpPr>
          <p:nvPr/>
        </p:nvSpPr>
        <p:spPr bwMode="auto">
          <a:xfrm>
            <a:off x="3810000" y="53340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907" name="Text Box 83"/>
          <p:cNvSpPr txBox="1">
            <a:spLocks noChangeArrowheads="1"/>
          </p:cNvSpPr>
          <p:nvPr/>
        </p:nvSpPr>
        <p:spPr bwMode="auto">
          <a:xfrm>
            <a:off x="3810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7908" name="Text Box 84"/>
          <p:cNvSpPr txBox="1">
            <a:spLocks noChangeArrowheads="1"/>
          </p:cNvSpPr>
          <p:nvPr/>
        </p:nvSpPr>
        <p:spPr bwMode="auto">
          <a:xfrm>
            <a:off x="1066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7909" name="Text Box 85"/>
          <p:cNvSpPr txBox="1">
            <a:spLocks noChangeArrowheads="1"/>
          </p:cNvSpPr>
          <p:nvPr/>
        </p:nvSpPr>
        <p:spPr bwMode="auto">
          <a:xfrm>
            <a:off x="1828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7910" name="Text Box 86"/>
          <p:cNvSpPr txBox="1">
            <a:spLocks noChangeArrowheads="1"/>
          </p:cNvSpPr>
          <p:nvPr/>
        </p:nvSpPr>
        <p:spPr bwMode="auto">
          <a:xfrm>
            <a:off x="2590800" y="16764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7911" name="Text Box 87"/>
          <p:cNvSpPr txBox="1">
            <a:spLocks noChangeArrowheads="1"/>
          </p:cNvSpPr>
          <p:nvPr/>
        </p:nvSpPr>
        <p:spPr bwMode="auto">
          <a:xfrm>
            <a:off x="4191000" y="2514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77912" name="Text Box 88"/>
          <p:cNvSpPr txBox="1">
            <a:spLocks noChangeArrowheads="1"/>
          </p:cNvSpPr>
          <p:nvPr/>
        </p:nvSpPr>
        <p:spPr bwMode="auto">
          <a:xfrm>
            <a:off x="2667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13" name="Text Box 89"/>
          <p:cNvSpPr txBox="1">
            <a:spLocks noChangeArrowheads="1"/>
          </p:cNvSpPr>
          <p:nvPr/>
        </p:nvSpPr>
        <p:spPr bwMode="auto">
          <a:xfrm>
            <a:off x="1905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14" name="Text Box 90"/>
          <p:cNvSpPr txBox="1">
            <a:spLocks noChangeArrowheads="1"/>
          </p:cNvSpPr>
          <p:nvPr/>
        </p:nvSpPr>
        <p:spPr bwMode="auto">
          <a:xfrm>
            <a:off x="1143000" y="2514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15" name="Text Box 91"/>
          <p:cNvSpPr txBox="1">
            <a:spLocks noChangeArrowheads="1"/>
          </p:cNvSpPr>
          <p:nvPr/>
        </p:nvSpPr>
        <p:spPr bwMode="auto">
          <a:xfrm>
            <a:off x="1905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16" name="Text Box 92"/>
          <p:cNvSpPr txBox="1">
            <a:spLocks noChangeArrowheads="1"/>
          </p:cNvSpPr>
          <p:nvPr/>
        </p:nvSpPr>
        <p:spPr bwMode="auto">
          <a:xfrm>
            <a:off x="2667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17" name="Text Box 93"/>
          <p:cNvSpPr txBox="1">
            <a:spLocks noChangeArrowheads="1"/>
          </p:cNvSpPr>
          <p:nvPr/>
        </p:nvSpPr>
        <p:spPr bwMode="auto">
          <a:xfrm>
            <a:off x="4191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18" name="Text Box 94"/>
          <p:cNvSpPr txBox="1">
            <a:spLocks noChangeArrowheads="1"/>
          </p:cNvSpPr>
          <p:nvPr/>
        </p:nvSpPr>
        <p:spPr bwMode="auto">
          <a:xfrm>
            <a:off x="4953000" y="3352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19" name="Text Box 95"/>
          <p:cNvSpPr txBox="1">
            <a:spLocks noChangeArrowheads="1"/>
          </p:cNvSpPr>
          <p:nvPr/>
        </p:nvSpPr>
        <p:spPr bwMode="auto">
          <a:xfrm>
            <a:off x="2590800" y="4191000"/>
            <a:ext cx="50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+1</a:t>
            </a:r>
          </a:p>
        </p:txBody>
      </p:sp>
      <p:sp>
        <p:nvSpPr>
          <p:cNvPr id="77920" name="Text Box 96"/>
          <p:cNvSpPr txBox="1">
            <a:spLocks noChangeArrowheads="1"/>
          </p:cNvSpPr>
          <p:nvPr/>
        </p:nvSpPr>
        <p:spPr bwMode="auto">
          <a:xfrm>
            <a:off x="41910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21" name="Text Box 97"/>
          <p:cNvSpPr txBox="1">
            <a:spLocks noChangeArrowheads="1"/>
          </p:cNvSpPr>
          <p:nvPr/>
        </p:nvSpPr>
        <p:spPr bwMode="auto">
          <a:xfrm>
            <a:off x="49530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22" name="Text Box 98"/>
          <p:cNvSpPr txBox="1">
            <a:spLocks noChangeArrowheads="1"/>
          </p:cNvSpPr>
          <p:nvPr/>
        </p:nvSpPr>
        <p:spPr bwMode="auto">
          <a:xfrm>
            <a:off x="5715000" y="4191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7923" name="Text Box 99"/>
          <p:cNvSpPr txBox="1">
            <a:spLocks noChangeArrowheads="1"/>
          </p:cNvSpPr>
          <p:nvPr/>
        </p:nvSpPr>
        <p:spPr bwMode="auto">
          <a:xfrm>
            <a:off x="4191000" y="5029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77924" name="Text Box 100"/>
          <p:cNvSpPr txBox="1">
            <a:spLocks noChangeArrowheads="1"/>
          </p:cNvSpPr>
          <p:nvPr/>
        </p:nvSpPr>
        <p:spPr bwMode="auto">
          <a:xfrm>
            <a:off x="4953000" y="5029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77925" name="Text Box 101"/>
          <p:cNvSpPr txBox="1">
            <a:spLocks noChangeArrowheads="1"/>
          </p:cNvSpPr>
          <p:nvPr/>
        </p:nvSpPr>
        <p:spPr bwMode="auto">
          <a:xfrm>
            <a:off x="5715000" y="5029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-1</a:t>
            </a:r>
          </a:p>
        </p:txBody>
      </p:sp>
      <p:sp>
        <p:nvSpPr>
          <p:cNvPr id="77926" name="Text Box 102"/>
          <p:cNvSpPr txBox="1">
            <a:spLocks noChangeArrowheads="1"/>
          </p:cNvSpPr>
          <p:nvPr/>
        </p:nvSpPr>
        <p:spPr bwMode="auto">
          <a:xfrm>
            <a:off x="6477000" y="5029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-1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0372F-51BF-B147-9456-5F627B4F5F07}" type="slidenum">
              <a:rPr lang="en-US"/>
              <a:pPr/>
              <a:t>29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/>
              <a:t>FM Data Structures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/>
          <a:p>
            <a:r>
              <a:rPr lang="en-US"/>
              <a:t>Partition Counts A,B</a:t>
            </a:r>
          </a:p>
          <a:p>
            <a:r>
              <a:rPr lang="en-US"/>
              <a:t>Two gain arrays </a:t>
            </a:r>
          </a:p>
          <a:p>
            <a:pPr lvl="1"/>
            <a:r>
              <a:rPr lang="en-US"/>
              <a:t>One per partition</a:t>
            </a:r>
          </a:p>
          <a:p>
            <a:pPr lvl="1"/>
            <a:r>
              <a:rPr lang="en-US" b="1"/>
              <a:t>Key:</a:t>
            </a:r>
            <a:r>
              <a:rPr lang="en-US"/>
              <a:t> constant time cell update</a:t>
            </a:r>
          </a:p>
        </p:txBody>
      </p:sp>
      <p:pic>
        <p:nvPicPr>
          <p:cNvPr id="25604" name="Picture 4" descr="gain_arr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3886200"/>
            <a:ext cx="6334125" cy="2628900"/>
          </a:xfrm>
          <a:prstGeom prst="rect">
            <a:avLst/>
          </a:prstGeom>
          <a:noFill/>
        </p:spPr>
      </p:pic>
      <p:sp>
        <p:nvSpPr>
          <p:cNvPr id="2560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Cells</a:t>
            </a:r>
          </a:p>
          <a:p>
            <a:pPr lvl="1"/>
            <a:r>
              <a:rPr lang="en-US"/>
              <a:t>successors (consumers)</a:t>
            </a:r>
          </a:p>
          <a:p>
            <a:pPr lvl="1"/>
            <a:r>
              <a:rPr lang="en-US"/>
              <a:t>inputs</a:t>
            </a:r>
          </a:p>
          <a:p>
            <a:pPr lvl="1"/>
            <a:r>
              <a:rPr lang="en-US"/>
              <a:t>locked status</a:t>
            </a:r>
          </a:p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200400" y="5638800"/>
            <a:ext cx="5481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Binned by cost </a:t>
            </a:r>
            <a:r>
              <a:rPr lang="en-US">
                <a:latin typeface="Arial" charset="0"/>
                <a:sym typeface="Wingdings" charset="2"/>
              </a:rPr>
              <a:t> constant time update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auto">
          <a:xfrm>
            <a:off x="6248400" y="1219200"/>
            <a:ext cx="2895600" cy="3124200"/>
          </a:xfrm>
          <a:prstGeom prst="rect">
            <a:avLst/>
          </a:prstGeom>
          <a:solidFill>
            <a:srgbClr val="CC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718F3-EEA5-C141-BE2E-1556976BFBB9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Partitioning</a:t>
            </a:r>
          </a:p>
          <a:p>
            <a:pPr lvl="1"/>
            <a:r>
              <a:rPr lang="en-US" dirty="0"/>
              <a:t>why </a:t>
            </a:r>
            <a:r>
              <a:rPr lang="en-US" dirty="0" smtClean="0"/>
              <a:t>important</a:t>
            </a:r>
          </a:p>
          <a:p>
            <a:pPr lvl="2"/>
            <a:r>
              <a:rPr lang="en-US" dirty="0" smtClean="0"/>
              <a:t>Can be used as tool </a:t>
            </a:r>
            <a:br>
              <a:rPr lang="en-US" dirty="0" smtClean="0"/>
            </a:br>
            <a:r>
              <a:rPr lang="en-US" dirty="0" smtClean="0"/>
              <a:t>at many levels</a:t>
            </a:r>
          </a:p>
          <a:p>
            <a:pPr lvl="1"/>
            <a:r>
              <a:rPr lang="en-US" dirty="0"/>
              <a:t>practical attack</a:t>
            </a:r>
          </a:p>
          <a:p>
            <a:pPr lvl="1"/>
            <a:r>
              <a:rPr lang="en-US" dirty="0"/>
              <a:t>variations and issues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 dirty="0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ea typeface="Arial" charset="0"/>
                  <a:cs typeface="Arial" charset="0"/>
                </a:rPr>
                <a:t>Gate </a:t>
              </a:r>
              <a:r>
                <a:rPr lang="en-US" dirty="0" err="1">
                  <a:ea typeface="Arial" charset="0"/>
                  <a:cs typeface="Arial" charset="0"/>
                </a:rPr>
                <a:t>Netlist</a:t>
              </a:r>
              <a:endParaRPr lang="en-US" dirty="0">
                <a:ea typeface="Arial" charset="0"/>
                <a:cs typeface="Arial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1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Allow partition of size 5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Initial Partition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Initial cut size?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Identify Gains?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29718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1000" cy="4114800"/>
          </a:xfrm>
        </p:spPr>
        <p:txBody>
          <a:bodyPr/>
          <a:lstStyle/>
          <a:p>
            <a:r>
              <a:rPr lang="en-US" dirty="0" smtClean="0"/>
              <a:t>Initial Partition (cut 6)</a:t>
            </a:r>
          </a:p>
          <a:p>
            <a:r>
              <a:rPr lang="en-US" dirty="0" smtClean="0"/>
              <a:t>Move lists:</a:t>
            </a:r>
          </a:p>
          <a:p>
            <a:r>
              <a:rPr lang="en-US" dirty="0" smtClean="0"/>
              <a:t>Left: </a:t>
            </a:r>
          </a:p>
          <a:p>
            <a:pPr lvl="1">
              <a:buNone/>
            </a:pPr>
            <a:r>
              <a:rPr lang="en-US" dirty="0" smtClean="0"/>
              <a:t>2: A</a:t>
            </a:r>
          </a:p>
          <a:p>
            <a:pPr lvl="1">
              <a:buNone/>
            </a:pPr>
            <a:r>
              <a:rPr lang="en-US" dirty="0" smtClean="0"/>
              <a:t>1: E, G</a:t>
            </a:r>
          </a:p>
          <a:p>
            <a:pPr lvl="1">
              <a:buNone/>
            </a:pPr>
            <a:r>
              <a:rPr lang="en-US" dirty="0" smtClean="0"/>
              <a:t>0: B</a:t>
            </a:r>
          </a:p>
          <a:p>
            <a:r>
              <a:rPr lang="en-US" dirty="0" smtClean="0"/>
              <a:t>Right:</a:t>
            </a:r>
          </a:p>
          <a:p>
            <a:pPr lvl="1">
              <a:buNone/>
            </a:pPr>
            <a:r>
              <a:rPr lang="en-US" dirty="0" smtClean="0"/>
              <a:t>3: D, </a:t>
            </a:r>
          </a:p>
          <a:p>
            <a:pPr lvl="1">
              <a:buNone/>
            </a:pPr>
            <a:r>
              <a:rPr lang="en-US" dirty="0" smtClean="0"/>
              <a:t>1: H</a:t>
            </a:r>
          </a:p>
          <a:p>
            <a:pPr lvl="1">
              <a:buNone/>
            </a:pPr>
            <a:r>
              <a:rPr lang="en-US" dirty="0" smtClean="0"/>
              <a:t>0: F</a:t>
            </a:r>
          </a:p>
          <a:p>
            <a:pPr lvl="1">
              <a:buNone/>
            </a:pPr>
            <a:r>
              <a:rPr lang="en-US" dirty="0" smtClean="0"/>
              <a:t>-1: C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32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29718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3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0" y="3886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Initial Partition</a:t>
            </a:r>
          </a:p>
          <a:p>
            <a:r>
              <a:rPr lang="en-US" dirty="0" smtClean="0"/>
              <a:t>Move D</a:t>
            </a:r>
          </a:p>
          <a:p>
            <a:pPr lvl="1">
              <a:buNone/>
            </a:pPr>
            <a:r>
              <a:rPr lang="en-US" dirty="0" smtClean="0"/>
              <a:t>  Cut: 6-3 = 3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Update Gains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29718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3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0" y="3886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Initial Partition</a:t>
            </a:r>
          </a:p>
          <a:p>
            <a:r>
              <a:rPr lang="en-US" dirty="0" smtClean="0"/>
              <a:t>Move D</a:t>
            </a:r>
          </a:p>
          <a:p>
            <a:pPr lvl="1">
              <a:buNone/>
            </a:pPr>
            <a:r>
              <a:rPr lang="en-US" dirty="0" smtClean="0"/>
              <a:t>  Cut: 6-3 = 3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Update Gains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34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29718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2667000"/>
            <a:ext cx="79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71600" y="2667000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95400" y="3886200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-1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/>
          <a:p>
            <a:r>
              <a:rPr lang="en-US" dirty="0" smtClean="0"/>
              <a:t>Move lists:</a:t>
            </a:r>
          </a:p>
          <a:p>
            <a:r>
              <a:rPr lang="en-US" dirty="0" smtClean="0"/>
              <a:t>Left: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1</a:t>
            </a:r>
            <a:r>
              <a:rPr lang="en-US" dirty="0" smtClean="0"/>
              <a:t>:</a:t>
            </a:r>
            <a:r>
              <a:rPr lang="en-US" dirty="0" smtClean="0"/>
              <a:t>  G</a:t>
            </a:r>
          </a:p>
          <a:p>
            <a:pPr lvl="1">
              <a:buNone/>
            </a:pPr>
            <a:r>
              <a:rPr lang="en-US" dirty="0" smtClean="0"/>
              <a:t>0: A</a:t>
            </a:r>
          </a:p>
          <a:p>
            <a:pPr lvl="1">
              <a:buNone/>
            </a:pPr>
            <a:r>
              <a:rPr lang="en-US" dirty="0" smtClean="0"/>
              <a:t>-1: E</a:t>
            </a:r>
          </a:p>
          <a:p>
            <a:pPr lvl="1">
              <a:buNone/>
            </a:pPr>
            <a:r>
              <a:rPr lang="en-US" dirty="0" smtClean="0"/>
              <a:t>-2: B</a:t>
            </a:r>
          </a:p>
          <a:p>
            <a:r>
              <a:rPr lang="en-US" dirty="0" smtClean="0"/>
              <a:t>Right:</a:t>
            </a:r>
          </a:p>
          <a:p>
            <a:pPr lvl="1">
              <a:buNone/>
            </a:pPr>
            <a:r>
              <a:rPr lang="en-US" dirty="0" smtClean="0"/>
              <a:t>2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smtClean="0"/>
              <a:t>1:</a:t>
            </a:r>
            <a:r>
              <a:rPr lang="en-US" dirty="0" smtClean="0"/>
              <a:t> H</a:t>
            </a:r>
          </a:p>
          <a:p>
            <a:pPr lvl="1">
              <a:buNone/>
            </a:pPr>
            <a:r>
              <a:rPr lang="en-US" dirty="0" smtClean="0"/>
              <a:t>0:</a:t>
            </a:r>
            <a:r>
              <a:rPr lang="en-US" dirty="0" smtClean="0"/>
              <a:t> F</a:t>
            </a:r>
          </a:p>
          <a:p>
            <a:pPr lvl="1">
              <a:buNone/>
            </a:pPr>
            <a:r>
              <a:rPr lang="en-US" dirty="0" smtClean="0"/>
              <a:t>-1: </a:t>
            </a:r>
            <a:r>
              <a:rPr lang="en-US" dirty="0" smtClean="0"/>
              <a:t>C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35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7800" y="25908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78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Move</a:t>
            </a:r>
            <a:r>
              <a:rPr lang="en-US" dirty="0" smtClean="0"/>
              <a:t> G</a:t>
            </a:r>
          </a:p>
          <a:p>
            <a:r>
              <a:rPr lang="en-US" dirty="0" smtClean="0"/>
              <a:t>Cost: 3-1=2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Update Gains?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36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78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Move</a:t>
            </a:r>
            <a:r>
              <a:rPr lang="en-US" dirty="0" smtClean="0"/>
              <a:t> G</a:t>
            </a:r>
          </a:p>
          <a:p>
            <a:r>
              <a:rPr lang="en-US" dirty="0" smtClean="0"/>
              <a:t>Cost: 3-1=2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Update Gains?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0-2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78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Move lists:</a:t>
            </a:r>
          </a:p>
          <a:p>
            <a:r>
              <a:rPr lang="en-US" dirty="0" smtClean="0"/>
              <a:t>Left: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0</a:t>
            </a:r>
            <a:r>
              <a:rPr lang="en-US" dirty="0" smtClean="0"/>
              <a:t>: A</a:t>
            </a:r>
          </a:p>
          <a:p>
            <a:pPr lvl="1">
              <a:buNone/>
            </a:pPr>
            <a:r>
              <a:rPr lang="en-US" dirty="0" smtClean="0"/>
              <a:t>-1:</a:t>
            </a:r>
            <a:r>
              <a:rPr lang="en-US" dirty="0" smtClean="0"/>
              <a:t> E</a:t>
            </a:r>
          </a:p>
          <a:p>
            <a:pPr lvl="1">
              <a:buNone/>
            </a:pPr>
            <a:r>
              <a:rPr lang="en-US" dirty="0" smtClean="0"/>
              <a:t>-2: B</a:t>
            </a:r>
          </a:p>
          <a:p>
            <a:r>
              <a:rPr lang="en-US" dirty="0" smtClean="0"/>
              <a:t>Right:</a:t>
            </a:r>
          </a:p>
          <a:p>
            <a:pPr lvl="1">
              <a:buNone/>
            </a:pPr>
            <a:r>
              <a:rPr lang="en-US" dirty="0" smtClean="0"/>
              <a:t>2:</a:t>
            </a:r>
          </a:p>
          <a:p>
            <a:pPr lvl="1">
              <a:buNone/>
            </a:pPr>
            <a:r>
              <a:rPr lang="en-US" dirty="0" smtClean="0"/>
              <a:t>1: </a:t>
            </a:r>
            <a:r>
              <a:rPr lang="en-US" dirty="0" smtClean="0"/>
              <a:t>H</a:t>
            </a:r>
          </a:p>
          <a:p>
            <a:pPr lvl="1">
              <a:buNone/>
            </a:pPr>
            <a:r>
              <a:rPr lang="en-US" dirty="0" smtClean="0"/>
              <a:t>-1: </a:t>
            </a:r>
            <a:r>
              <a:rPr lang="en-US" dirty="0" smtClean="0"/>
              <a:t>C</a:t>
            </a:r>
          </a:p>
          <a:p>
            <a:pPr lvl="1">
              <a:buNone/>
            </a:pPr>
            <a:r>
              <a:rPr lang="en-US" dirty="0" smtClean="0"/>
              <a:t>-2: F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38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78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1430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Move</a:t>
            </a:r>
            <a:r>
              <a:rPr lang="en-US" dirty="0" smtClean="0"/>
              <a:t> H</a:t>
            </a:r>
          </a:p>
          <a:p>
            <a:r>
              <a:rPr lang="en-US" dirty="0" smtClean="0"/>
              <a:t>Cost: 2-1=1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Update Gains?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39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6670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478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1430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246A-5DDD-314B-BD34-6533D1792426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Cut size (bandwidth) can determine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Area, energy</a:t>
            </a:r>
          </a:p>
          <a:p>
            <a:pPr>
              <a:lnSpc>
                <a:spcPct val="90000"/>
              </a:lnSpc>
            </a:pPr>
            <a:r>
              <a:rPr lang="en-US" dirty="0"/>
              <a:t>Minimizing cuts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minimize interconnect requirements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increases signal locality</a:t>
            </a:r>
          </a:p>
          <a:p>
            <a:pPr>
              <a:lnSpc>
                <a:spcPct val="90000"/>
              </a:lnSpc>
            </a:pPr>
            <a:r>
              <a:rPr lang="en-US" dirty="0"/>
              <a:t>Chip (board) partitioning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minimize IO</a:t>
            </a:r>
          </a:p>
          <a:p>
            <a:pPr>
              <a:lnSpc>
                <a:spcPct val="90000"/>
              </a:lnSpc>
            </a:pPr>
            <a:r>
              <a:rPr lang="en-US" dirty="0"/>
              <a:t>Direct basis for </a:t>
            </a:r>
            <a:r>
              <a:rPr lang="en-US" dirty="0" smtClean="0"/>
              <a:t>placement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Particularly for our heterogeneous </a:t>
            </a:r>
            <a:r>
              <a:rPr lang="en-US" dirty="0" err="1" smtClean="0"/>
              <a:t>multicontext</a:t>
            </a:r>
            <a:r>
              <a:rPr lang="en-US" dirty="0" smtClean="0"/>
              <a:t> computing array</a:t>
            </a:r>
            <a:endParaRPr lang="en-US" dirty="0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 dirty="0"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ea typeface="Arial" charset="0"/>
                  <a:cs typeface="Arial" charset="0"/>
                </a:rPr>
                <a:t>Gate </a:t>
              </a:r>
              <a:r>
                <a:rPr lang="en-US" dirty="0" err="1">
                  <a:ea typeface="Arial" charset="0"/>
                  <a:cs typeface="Arial" charset="0"/>
                </a:rPr>
                <a:t>Netlist</a:t>
              </a:r>
              <a:endParaRPr lang="en-US" dirty="0">
                <a:ea typeface="Arial" charset="0"/>
                <a:cs typeface="Arial" charset="0"/>
              </a:endParaRP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1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accent4"/>
                  </a:solidFill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789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 dirty="0"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Move</a:t>
            </a:r>
            <a:r>
              <a:rPr lang="en-US" dirty="0" smtClean="0"/>
              <a:t> H</a:t>
            </a:r>
          </a:p>
          <a:p>
            <a:r>
              <a:rPr lang="en-US" dirty="0" smtClean="0"/>
              <a:t>Cost: 2-1=1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Update Gains?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1336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667000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0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998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-2-1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19200" y="3962400"/>
            <a:ext cx="998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-3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1430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Move lists:</a:t>
            </a:r>
          </a:p>
          <a:p>
            <a:r>
              <a:rPr lang="en-US" dirty="0" smtClean="0"/>
              <a:t>Left: </a:t>
            </a:r>
          </a:p>
          <a:p>
            <a:pPr lvl="1">
              <a:buNone/>
            </a:pPr>
            <a:r>
              <a:rPr lang="en-US" dirty="0" smtClean="0"/>
              <a:t>0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smtClean="0"/>
              <a:t>-1:</a:t>
            </a:r>
            <a:r>
              <a:rPr lang="en-US" dirty="0" smtClean="0"/>
              <a:t> A</a:t>
            </a:r>
          </a:p>
          <a:p>
            <a:pPr lvl="1">
              <a:buNone/>
            </a:pPr>
            <a:r>
              <a:rPr lang="en-US" dirty="0" smtClean="0"/>
              <a:t>-2: B</a:t>
            </a:r>
          </a:p>
          <a:p>
            <a:pPr lvl="1">
              <a:buNone/>
            </a:pPr>
            <a:r>
              <a:rPr lang="en-US" dirty="0" smtClean="0"/>
              <a:t>-3: E</a:t>
            </a:r>
            <a:endParaRPr lang="en-US" dirty="0" smtClean="0"/>
          </a:p>
          <a:p>
            <a:r>
              <a:rPr lang="en-US" dirty="0" smtClean="0"/>
              <a:t>Right:</a:t>
            </a:r>
          </a:p>
          <a:p>
            <a:pPr lvl="1">
              <a:buNone/>
            </a:pPr>
            <a:r>
              <a:rPr lang="en-US" dirty="0" smtClean="0"/>
              <a:t>2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 smtClean="0"/>
              <a:t>-1: C</a:t>
            </a:r>
          </a:p>
          <a:p>
            <a:pPr lvl="1">
              <a:buNone/>
            </a:pPr>
            <a:r>
              <a:rPr lang="en-US" dirty="0" smtClean="0"/>
              <a:t>-2: </a:t>
            </a:r>
            <a:r>
              <a:rPr lang="en-US" dirty="0" smtClean="0"/>
              <a:t>F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41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19200" y="3962400"/>
            <a:ext cx="54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-3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1430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42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19200" y="3962400"/>
            <a:ext cx="54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-3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1430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799" y="1545886"/>
            <a:ext cx="3886201" cy="5108914"/>
          </a:xfrm>
          <a:prstGeom prst="rect">
            <a:avLst/>
          </a:prstGeom>
        </p:spPr>
      </p:pic>
      <p:sp>
        <p:nvSpPr>
          <p:cNvPr id="26" name="Oval 25"/>
          <p:cNvSpPr/>
          <p:nvPr/>
        </p:nvSpPr>
        <p:spPr bwMode="auto">
          <a:xfrm>
            <a:off x="66294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629400" y="36576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620000" y="2438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Use FM to Partition </a:t>
            </a:r>
            <a:r>
              <a:rPr lang="en-US" dirty="0" err="1" smtClean="0"/>
              <a:t>Preclass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76446-6742-4746-8172-9DAC82DD62B8}" type="slidenum">
              <a:rPr lang="en-US" smtClean="0"/>
              <a:pPr/>
              <a:t>43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3389732" cy="5054600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057400" y="23622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133600" y="3581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4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2200" y="5410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47800" y="5410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-2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62200" y="26670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3886200"/>
            <a:ext cx="4410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sym typeface="Wingdings"/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19200" y="3962400"/>
            <a:ext cx="54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-3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1430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799" y="1545886"/>
            <a:ext cx="3886201" cy="5108914"/>
          </a:xfrm>
          <a:prstGeom prst="rect">
            <a:avLst/>
          </a:prstGeom>
        </p:spPr>
      </p:pic>
      <p:sp>
        <p:nvSpPr>
          <p:cNvPr id="26" name="Oval 25"/>
          <p:cNvSpPr/>
          <p:nvPr/>
        </p:nvSpPr>
        <p:spPr bwMode="auto">
          <a:xfrm>
            <a:off x="6629400" y="5105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629400" y="36576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7620000" y="2438400"/>
            <a:ext cx="762000" cy="838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76600" y="4919008"/>
            <a:ext cx="234060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Gain sequence:</a:t>
            </a:r>
          </a:p>
          <a:p>
            <a:r>
              <a:rPr lang="en-US" dirty="0" smtClean="0">
                <a:latin typeface="+mn-lt"/>
              </a:rPr>
              <a:t>      +3</a:t>
            </a:r>
          </a:p>
          <a:p>
            <a:r>
              <a:rPr lang="en-US" dirty="0" smtClean="0">
                <a:latin typeface="+mn-lt"/>
              </a:rPr>
              <a:t>      +1</a:t>
            </a:r>
          </a:p>
          <a:p>
            <a:r>
              <a:rPr lang="en-US" dirty="0" smtClean="0">
                <a:latin typeface="+mn-lt"/>
              </a:rPr>
              <a:t>      +1</a:t>
            </a:r>
          </a:p>
          <a:p>
            <a:r>
              <a:rPr lang="en-US" dirty="0" smtClean="0">
                <a:latin typeface="+mn-lt"/>
              </a:rPr>
              <a:t>     (-1)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7975-E1C2-8D49-B29D-DB8874407A7F}" type="slidenum">
              <a:rPr lang="en-US"/>
              <a:pPr/>
              <a:t>44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KLFM</a:t>
            </a: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458200" cy="5181600"/>
          </a:xfrm>
        </p:spPr>
        <p:txBody>
          <a:bodyPr/>
          <a:lstStyle/>
          <a:p>
            <a:r>
              <a:rPr lang="en-US" dirty="0"/>
              <a:t>Randomly partition into two halves</a:t>
            </a:r>
          </a:p>
          <a:p>
            <a:r>
              <a:rPr lang="en-US" dirty="0"/>
              <a:t>Repeat until no updates</a:t>
            </a:r>
          </a:p>
          <a:p>
            <a:pPr lvl="1"/>
            <a:r>
              <a:rPr lang="en-US" dirty="0"/>
              <a:t>Start with all cells free</a:t>
            </a:r>
          </a:p>
          <a:p>
            <a:pPr lvl="1"/>
            <a:r>
              <a:rPr lang="en-US" dirty="0"/>
              <a:t>Repeat until no cells free</a:t>
            </a:r>
          </a:p>
          <a:p>
            <a:pPr lvl="2"/>
            <a:r>
              <a:rPr lang="en-US" dirty="0"/>
              <a:t>Move cell with largest gain</a:t>
            </a:r>
          </a:p>
          <a:p>
            <a:pPr lvl="2"/>
            <a:r>
              <a:rPr lang="en-US" dirty="0"/>
              <a:t>Update costs of neighbors</a:t>
            </a:r>
          </a:p>
          <a:p>
            <a:pPr lvl="2"/>
            <a:r>
              <a:rPr lang="en-US" dirty="0"/>
              <a:t>Lock cell in place (record current cost)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Pick least cost point in previous sequence and use as next starting position</a:t>
            </a:r>
          </a:p>
          <a:p>
            <a:r>
              <a:rPr lang="en-US" dirty="0"/>
              <a:t>Repeat for different random starting points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FB84A-CAFF-5B4B-B7FE-B99E9FE32E1A}" type="slidenum">
              <a:rPr lang="en-US"/>
              <a:pPr/>
              <a:t>45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1143000"/>
          </a:xfrm>
        </p:spPr>
        <p:txBody>
          <a:bodyPr/>
          <a:lstStyle/>
          <a:p>
            <a:r>
              <a:rPr lang="en-US" dirty="0"/>
              <a:t>FM Optimization Sequence (ex)</a:t>
            </a:r>
          </a:p>
        </p:txBody>
      </p:sp>
      <p:pic>
        <p:nvPicPr>
          <p:cNvPr id="26627" name="Picture 3" descr="sequen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219200"/>
            <a:ext cx="2698750" cy="5638800"/>
          </a:xfrm>
          <a:prstGeom prst="rect">
            <a:avLst/>
          </a:prstGeom>
          <a:noFill/>
        </p:spPr>
      </p:pic>
      <p:grpSp>
        <p:nvGrpSpPr>
          <p:cNvPr id="26632" name="Group 8"/>
          <p:cNvGrpSpPr>
            <a:grpSpLocks/>
          </p:cNvGrpSpPr>
          <p:nvPr/>
        </p:nvGrpSpPr>
        <p:grpSpPr bwMode="auto">
          <a:xfrm>
            <a:off x="4953000" y="3505200"/>
            <a:ext cx="1295400" cy="1295400"/>
            <a:chOff x="3120" y="2208"/>
            <a:chExt cx="816" cy="816"/>
          </a:xfrm>
        </p:grpSpPr>
        <p:sp>
          <p:nvSpPr>
            <p:cNvPr id="26628" name="Line 4"/>
            <p:cNvSpPr>
              <a:spLocks noChangeShapeType="1"/>
            </p:cNvSpPr>
            <p:nvPr/>
          </p:nvSpPr>
          <p:spPr bwMode="auto">
            <a:xfrm>
              <a:off x="3120" y="2208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>
              <a:off x="3120" y="3024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324600" y="19050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162800" y="12192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0" grpId="0" animBg="1"/>
      <p:bldP spid="2663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7975-E1C2-8D49-B29D-DB8874407A7F}" type="slidenum">
              <a:rPr lang="en-US"/>
              <a:pPr/>
              <a:t>46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FM Running Time?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458200" cy="5181600"/>
          </a:xfrm>
        </p:spPr>
        <p:txBody>
          <a:bodyPr/>
          <a:lstStyle/>
          <a:p>
            <a:r>
              <a:rPr lang="en-US"/>
              <a:t>Randomly partition into two halves</a:t>
            </a:r>
          </a:p>
          <a:p>
            <a:r>
              <a:rPr lang="en-US"/>
              <a:t>Repeat until no updates</a:t>
            </a:r>
          </a:p>
          <a:p>
            <a:pPr lvl="1"/>
            <a:r>
              <a:rPr lang="en-US"/>
              <a:t>Start with all cells free</a:t>
            </a:r>
          </a:p>
          <a:p>
            <a:pPr lvl="1"/>
            <a:r>
              <a:rPr lang="en-US"/>
              <a:t>Repeat until no cells free</a:t>
            </a:r>
          </a:p>
          <a:p>
            <a:pPr lvl="2"/>
            <a:r>
              <a:rPr lang="en-US"/>
              <a:t>Move cell with largest gain</a:t>
            </a:r>
          </a:p>
          <a:p>
            <a:pPr lvl="2"/>
            <a:r>
              <a:rPr lang="en-US"/>
              <a:t>Update costs of neighbors</a:t>
            </a:r>
          </a:p>
          <a:p>
            <a:pPr lvl="2"/>
            <a:r>
              <a:rPr lang="en-US"/>
              <a:t>Lock cell in place (record current cost)</a:t>
            </a:r>
          </a:p>
          <a:p>
            <a:pPr lvl="1"/>
            <a:r>
              <a:rPr lang="en-US"/>
              <a:t>Pick least cost point in previous sequence and use as next starting position</a:t>
            </a:r>
          </a:p>
          <a:p>
            <a:r>
              <a:rPr lang="en-US"/>
              <a:t>Repeat for different random starting points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61160-C90B-FF44-83CE-47ABB6A0D462}" type="slidenum">
              <a:rPr lang="en-US"/>
              <a:pPr/>
              <a:t>47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FM Running Time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1" dirty="0" smtClean="0"/>
              <a:t>Assume:</a:t>
            </a:r>
            <a:r>
              <a:rPr lang="en-US" sz="28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constant </a:t>
            </a:r>
            <a:r>
              <a:rPr lang="en-US" sz="2400" dirty="0"/>
              <a:t>number of passes to converge</a:t>
            </a:r>
            <a:endParaRPr lang="en-US" sz="2400" dirty="0" smtClean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constant number </a:t>
            </a:r>
            <a:r>
              <a:rPr lang="en-US" sz="2400" dirty="0"/>
              <a:t>of random starts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N cell updates each round (swap)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chemeClr val="accent2"/>
                </a:solidFill>
              </a:rPr>
              <a:t>Updates K + </a:t>
            </a:r>
            <a:r>
              <a:rPr lang="en-US" sz="2800" dirty="0" err="1">
                <a:solidFill>
                  <a:schemeClr val="accent2"/>
                </a:solidFill>
              </a:rPr>
              <a:t>fanout</a:t>
            </a:r>
            <a:r>
              <a:rPr lang="en-US" sz="2800" dirty="0">
                <a:solidFill>
                  <a:schemeClr val="accent2"/>
                </a:solidFill>
              </a:rPr>
              <a:t> work (avg. </a:t>
            </a:r>
            <a:r>
              <a:rPr lang="en-US" sz="2800" dirty="0" err="1">
                <a:solidFill>
                  <a:schemeClr val="accent2"/>
                </a:solidFill>
              </a:rPr>
              <a:t>fanout</a:t>
            </a:r>
            <a:r>
              <a:rPr lang="en-US" sz="2800" dirty="0">
                <a:solidFill>
                  <a:schemeClr val="accent2"/>
                </a:solidFill>
              </a:rPr>
              <a:t> K)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assume at most K inputs to each node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For every net attached (K+1)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For every node attached to those nets (O(K))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solidFill>
                  <a:schemeClr val="accent2"/>
                </a:solidFill>
              </a:rPr>
              <a:t>Maintain ordered list O(1) per move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every </a:t>
            </a:r>
            <a:r>
              <a:rPr lang="en-US" sz="2400" dirty="0" err="1"/>
              <a:t>io</a:t>
            </a:r>
            <a:r>
              <a:rPr lang="en-US" sz="2400" dirty="0"/>
              <a:t> move up/down by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Running time: O(K</a:t>
            </a:r>
            <a:r>
              <a:rPr lang="en-US" sz="2800" baseline="30000" dirty="0"/>
              <a:t>2</a:t>
            </a:r>
            <a:r>
              <a:rPr lang="en-US" sz="2800" dirty="0"/>
              <a:t>N)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Algorithm significant for its speed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(more than quality)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33677-9628-E24B-BA8F-EBB1D0A0B8F8}" type="slidenum">
              <a:rPr lang="en-US"/>
              <a:pPr/>
              <a:t>48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FM Starts?</a:t>
            </a:r>
          </a:p>
        </p:txBody>
      </p:sp>
      <p:pic>
        <p:nvPicPr>
          <p:cNvPr id="29699" name="Picture 3" descr="f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219200"/>
            <a:ext cx="5248275" cy="4829175"/>
          </a:xfrm>
          <a:prstGeom prst="rect">
            <a:avLst/>
          </a:prstGeom>
          <a:noFill/>
        </p:spPr>
      </p:pic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524000" y="6019800"/>
            <a:ext cx="6503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21K random starts, 3K network -- Alpert/Kahng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096000" y="2362200"/>
            <a:ext cx="27432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>
                <a:latin typeface="Arial" charset="0"/>
              </a:rPr>
              <a:t>So, FM gives a </a:t>
            </a:r>
            <a:r>
              <a:rPr lang="en-US" sz="3200">
                <a:solidFill>
                  <a:srgbClr val="FF0000"/>
                </a:solidFill>
                <a:latin typeface="Arial" charset="0"/>
              </a:rPr>
              <a:t>not bad</a:t>
            </a:r>
            <a:r>
              <a:rPr lang="en-US" sz="3200">
                <a:latin typeface="Arial" charset="0"/>
              </a:rPr>
              <a:t> solution quickly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40D3D-7159-D54A-9F5B-400F2A576B3C}" type="slidenum">
              <a:rPr lang="en-US"/>
              <a:pPr/>
              <a:t>49</a:t>
            </a:fld>
            <a:endParaRPr lang="en-US"/>
          </a:p>
        </p:txBody>
      </p:sp>
      <p:pic>
        <p:nvPicPr>
          <p:cNvPr id="30724" name="Picture 4" descr="day6cluster_mov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9575" y="1371600"/>
            <a:ext cx="3654425" cy="4149725"/>
          </a:xfrm>
          <a:prstGeom prst="rect">
            <a:avLst/>
          </a:prstGeom>
          <a:noFill/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Weaknesses?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7772400" cy="4114800"/>
          </a:xfrm>
        </p:spPr>
        <p:txBody>
          <a:bodyPr/>
          <a:lstStyle/>
          <a:p>
            <a:r>
              <a:rPr lang="en-US" dirty="0"/>
              <a:t>Local, incremental moves only</a:t>
            </a:r>
          </a:p>
          <a:p>
            <a:pPr lvl="1"/>
            <a:r>
              <a:rPr lang="en-US" dirty="0"/>
              <a:t>hard to move clusters</a:t>
            </a:r>
          </a:p>
          <a:p>
            <a:pPr lvl="1"/>
            <a:r>
              <a:rPr lang="en-US" dirty="0"/>
              <a:t>no </a:t>
            </a:r>
            <a:r>
              <a:rPr lang="en-US" dirty="0" err="1" smtClean="0"/>
              <a:t>lookahead</a:t>
            </a:r>
            <a:endParaRPr lang="en-US" dirty="0" smtClean="0"/>
          </a:p>
          <a:p>
            <a:pPr lvl="1"/>
            <a:r>
              <a:rPr lang="en-US" dirty="0" smtClean="0"/>
              <a:t>Stuck in local minima?</a:t>
            </a:r>
          </a:p>
          <a:p>
            <a:pPr lvl="1"/>
            <a:endParaRPr lang="en-US" dirty="0"/>
          </a:p>
          <a:p>
            <a:r>
              <a:rPr lang="en-US" dirty="0"/>
              <a:t>Looks only at local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7A402-4CFB-CF44-9689-B6C42A52C13A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Divide-and-conquer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trivial case: decomposition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smaller problems easier to solve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net win, if super linear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Part(n</a:t>
            </a:r>
            <a:r>
              <a:rPr lang="en-US" dirty="0"/>
              <a:t>)</a:t>
            </a:r>
            <a:r>
              <a:rPr lang="en-US" dirty="0" smtClean="0"/>
              <a:t> + </a:t>
            </a:r>
            <a:r>
              <a:rPr lang="en-US" dirty="0"/>
              <a:t>2</a:t>
            </a:r>
            <a:r>
              <a:rPr lang="en-US" dirty="0">
                <a:sym typeface="Symbol" charset="2"/>
              </a:rPr>
              <a:t></a:t>
            </a:r>
            <a:r>
              <a:rPr lang="en-US" dirty="0"/>
              <a:t>T(n/2) &lt; </a:t>
            </a:r>
            <a:r>
              <a:rPr lang="en-US" dirty="0" err="1"/>
              <a:t>T(n</a:t>
            </a:r>
            <a:r>
              <a:rPr lang="en-US" dirty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problems with sparse connections  or interactions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Exploit structure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limited </a:t>
            </a:r>
            <a:r>
              <a:rPr lang="en-US" dirty="0" err="1"/>
              <a:t>cutsize</a:t>
            </a:r>
            <a:r>
              <a:rPr lang="en-US" dirty="0"/>
              <a:t> is a common structural property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random graphs would</a:t>
            </a:r>
            <a:r>
              <a:rPr lang="en-US" b="1" dirty="0"/>
              <a:t> not</a:t>
            </a:r>
            <a:r>
              <a:rPr lang="en-US" dirty="0"/>
              <a:t> have as small cuts </a:t>
            </a:r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Time Permit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A3B59-B419-2449-8571-C702FB124B54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36537-A6FA-B74B-9CAD-EB1E2C67BA08}" type="slidenum">
              <a:rPr lang="en-US"/>
              <a:pPr/>
              <a:t>51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Improving FM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  <a:p>
            <a:r>
              <a:rPr lang="en-US" dirty="0"/>
              <a:t>Initial partitions</a:t>
            </a:r>
          </a:p>
          <a:p>
            <a:r>
              <a:rPr lang="en-US" dirty="0"/>
              <a:t>Runs</a:t>
            </a:r>
          </a:p>
          <a:p>
            <a:r>
              <a:rPr lang="en-US" dirty="0"/>
              <a:t>Partition size </a:t>
            </a:r>
            <a:r>
              <a:rPr lang="en-US" dirty="0" smtClean="0"/>
              <a:t>freedom</a:t>
            </a:r>
            <a:endParaRPr lang="en-US" dirty="0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676400" y="5943600"/>
            <a:ext cx="712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Following comparisons from Hauck and Boriello ‘96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3E27E-D3CB-1542-87F9-6D5B8EF96EFB}" type="slidenum">
              <a:rPr lang="en-US"/>
              <a:pPr/>
              <a:t>52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Clustering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Group together several leaf cells into cluster</a:t>
            </a:r>
          </a:p>
          <a:p>
            <a:pPr>
              <a:lnSpc>
                <a:spcPct val="90000"/>
              </a:lnSpc>
            </a:pPr>
            <a:r>
              <a:rPr lang="en-US"/>
              <a:t>Run partition on clusters</a:t>
            </a:r>
          </a:p>
          <a:p>
            <a:pPr>
              <a:lnSpc>
                <a:spcPct val="90000"/>
              </a:lnSpc>
            </a:pPr>
            <a:r>
              <a:rPr lang="en-US"/>
              <a:t>Uncluster (keep partitions)</a:t>
            </a:r>
          </a:p>
          <a:p>
            <a:pPr lvl="1">
              <a:lnSpc>
                <a:spcPct val="90000"/>
              </a:lnSpc>
            </a:pPr>
            <a:r>
              <a:rPr lang="en-US"/>
              <a:t>iteratively</a:t>
            </a:r>
          </a:p>
          <a:p>
            <a:pPr>
              <a:lnSpc>
                <a:spcPct val="90000"/>
              </a:lnSpc>
            </a:pPr>
            <a:r>
              <a:rPr lang="en-US"/>
              <a:t>Run partition again</a:t>
            </a:r>
          </a:p>
          <a:p>
            <a:pPr lvl="1">
              <a:lnSpc>
                <a:spcPct val="90000"/>
              </a:lnSpc>
            </a:pPr>
            <a:r>
              <a:rPr lang="en-US"/>
              <a:t>using prior result as starting point</a:t>
            </a:r>
          </a:p>
          <a:p>
            <a:pPr lvl="2">
              <a:lnSpc>
                <a:spcPct val="90000"/>
              </a:lnSpc>
            </a:pPr>
            <a:r>
              <a:rPr lang="en-US"/>
              <a:t>instead of random start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1FC0-C92F-5D44-B8F1-33457C64251F}" type="slidenum">
              <a:rPr lang="en-US"/>
              <a:pPr/>
              <a:t>53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/>
              <a:t>Clustering Benefits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dirty="0"/>
              <a:t>Catch local connectivity which FM might miss</a:t>
            </a:r>
          </a:p>
          <a:p>
            <a:pPr lvl="1"/>
            <a:r>
              <a:rPr lang="en-US" dirty="0"/>
              <a:t>moving one element at a time, hard to see move whole connected groups across partition</a:t>
            </a:r>
          </a:p>
          <a:p>
            <a:r>
              <a:rPr lang="en-US" dirty="0"/>
              <a:t>Faster (smaller N)</a:t>
            </a:r>
          </a:p>
          <a:p>
            <a:pPr lvl="1"/>
            <a:r>
              <a:rPr lang="en-US" dirty="0"/>
              <a:t>METIS -- fastest research </a:t>
            </a:r>
            <a:r>
              <a:rPr lang="en-US" dirty="0" err="1"/>
              <a:t>partitioner</a:t>
            </a:r>
            <a:r>
              <a:rPr lang="en-US" dirty="0"/>
              <a:t> exploits </a:t>
            </a:r>
            <a:r>
              <a:rPr lang="en-US" dirty="0" smtClean="0"/>
              <a:t>heavily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CA41-6972-2347-A3CB-0C513E6B80B7}" type="slidenum">
              <a:rPr lang="en-US"/>
              <a:pPr/>
              <a:t>54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How Cluster?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Random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cheap, some benefits for speed</a:t>
            </a:r>
          </a:p>
          <a:p>
            <a:pPr>
              <a:lnSpc>
                <a:spcPct val="90000"/>
              </a:lnSpc>
            </a:pPr>
            <a:r>
              <a:rPr lang="en-US" dirty="0"/>
              <a:t>Greedy “connectivity”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examine in random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cluster to most highly connected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30% better cut, 16% faster than random</a:t>
            </a:r>
          </a:p>
          <a:p>
            <a:pPr>
              <a:lnSpc>
                <a:spcPct val="90000"/>
              </a:lnSpc>
            </a:pPr>
            <a:r>
              <a:rPr lang="en-US" dirty="0"/>
              <a:t>Spectral (next</a:t>
            </a:r>
            <a:r>
              <a:rPr lang="en-US" dirty="0" smtClean="0"/>
              <a:t> week)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look for clusters in placement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(ratio-cut like)</a:t>
            </a:r>
          </a:p>
          <a:p>
            <a:pPr>
              <a:lnSpc>
                <a:spcPct val="90000"/>
              </a:lnSpc>
            </a:pPr>
            <a:r>
              <a:rPr lang="en-US" dirty="0"/>
              <a:t>Brute-force connectivity (can be O(N</a:t>
            </a:r>
            <a:r>
              <a:rPr lang="en-US" baseline="30000" dirty="0"/>
              <a:t>2</a:t>
            </a:r>
            <a:r>
              <a:rPr lang="en-US" dirty="0"/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49D81-9E23-C143-8C73-7BAD9547EC09}" type="slidenum">
              <a:rPr lang="en-US"/>
              <a:pPr/>
              <a:t>55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/>
              <a:t>Initial Partitions?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5181600"/>
          </a:xfrm>
        </p:spPr>
        <p:txBody>
          <a:bodyPr/>
          <a:lstStyle/>
          <a:p>
            <a:r>
              <a:rPr lang="en-US"/>
              <a:t>Random</a:t>
            </a:r>
          </a:p>
          <a:p>
            <a:r>
              <a:rPr lang="en-US"/>
              <a:t>Pick Random node for one side</a:t>
            </a:r>
          </a:p>
          <a:p>
            <a:pPr lvl="1"/>
            <a:r>
              <a:rPr lang="en-US"/>
              <a:t>start imbalanced</a:t>
            </a:r>
          </a:p>
          <a:p>
            <a:pPr lvl="1"/>
            <a:r>
              <a:rPr lang="en-US"/>
              <a:t>run FM from there</a:t>
            </a:r>
          </a:p>
          <a:p>
            <a:r>
              <a:rPr lang="en-US"/>
              <a:t>Pick random node and Breadth-first search to fill one half</a:t>
            </a:r>
          </a:p>
          <a:p>
            <a:r>
              <a:rPr lang="en-US"/>
              <a:t>Pick random node and Depth-first search to fill half</a:t>
            </a:r>
          </a:p>
          <a:p>
            <a:r>
              <a:rPr lang="en-US"/>
              <a:t>Start with Spectral partition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68915-CA2E-BE4C-8A69-F95FC56C6845}" type="slidenum">
              <a:rPr lang="en-US"/>
              <a:pPr/>
              <a:t>56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Partitions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run several times</a:t>
            </a:r>
          </a:p>
          <a:p>
            <a:pPr lvl="1"/>
            <a:r>
              <a:rPr lang="en-US"/>
              <a:t>pure random tends to win out</a:t>
            </a:r>
          </a:p>
          <a:p>
            <a:pPr lvl="1"/>
            <a:endParaRPr lang="en-US"/>
          </a:p>
          <a:p>
            <a:pPr lvl="1"/>
            <a:r>
              <a:rPr lang="en-US"/>
              <a:t>more freedom / variety of starts</a:t>
            </a:r>
          </a:p>
          <a:p>
            <a:pPr lvl="1"/>
            <a:r>
              <a:rPr lang="en-US"/>
              <a:t>more variation from run to run</a:t>
            </a:r>
          </a:p>
          <a:p>
            <a:pPr lvl="1"/>
            <a:r>
              <a:rPr lang="en-US"/>
              <a:t>others trapped in local minima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6E2E-5AB5-A440-95F2-469872B4A7B8}" type="slidenum">
              <a:rPr lang="en-US"/>
              <a:pPr/>
              <a:t>57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Number of Runs</a:t>
            </a:r>
          </a:p>
        </p:txBody>
      </p:sp>
      <p:pic>
        <p:nvPicPr>
          <p:cNvPr id="38915" name="Picture 3" descr="hauck_ru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209800"/>
            <a:ext cx="6781800" cy="3563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B2941-9E6F-094B-83B9-1AB6D4A36E00}" type="slidenum">
              <a:rPr lang="en-US"/>
              <a:pPr/>
              <a:t>58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Number of Runs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2 - 10%</a:t>
            </a:r>
          </a:p>
          <a:p>
            <a:r>
              <a:rPr lang="en-US" dirty="0"/>
              <a:t>10 - 18%</a:t>
            </a:r>
          </a:p>
          <a:p>
            <a:r>
              <a:rPr lang="en-US" dirty="0"/>
              <a:t>20 &lt;20</a:t>
            </a:r>
            <a:r>
              <a:rPr lang="en-US" dirty="0" smtClean="0"/>
              <a:t>%</a:t>
            </a:r>
          </a:p>
          <a:p>
            <a:r>
              <a:rPr lang="en-US" dirty="0" smtClean="0"/>
              <a:t>50 &lt; 22%</a:t>
            </a:r>
          </a:p>
          <a:p>
            <a:r>
              <a:rPr lang="en-US" dirty="0"/>
              <a:t>…but?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3" descr="f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5725" y="1295400"/>
            <a:ext cx="5248275" cy="4829175"/>
          </a:xfrm>
          <a:prstGeom prst="rect">
            <a:avLst/>
          </a:prstGeom>
          <a:noFill/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3733800" y="6027003"/>
            <a:ext cx="44228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dirty="0">
                <a:latin typeface="Arial" charset="0"/>
              </a:rPr>
              <a:t>21K random starts, 3K network</a:t>
            </a:r>
            <a:r>
              <a:rPr lang="en-US" dirty="0" smtClean="0">
                <a:latin typeface="Arial" charset="0"/>
              </a:rPr>
              <a:t> </a:t>
            </a:r>
          </a:p>
          <a:p>
            <a:pPr algn="r"/>
            <a:r>
              <a:rPr lang="en-US" dirty="0" smtClean="0">
                <a:latin typeface="Arial" charset="0"/>
              </a:rPr>
              <a:t>Alpert</a:t>
            </a:r>
            <a:r>
              <a:rPr lang="en-US" dirty="0">
                <a:latin typeface="Arial" charset="0"/>
              </a:rPr>
              <a:t>/</a:t>
            </a:r>
            <a:r>
              <a:rPr lang="en-US" dirty="0" err="1">
                <a:latin typeface="Arial" charset="0"/>
              </a:rPr>
              <a:t>Kahng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78C4C-5BDA-8244-B232-0BBF8C8B55B6}" type="slidenum">
              <a:rPr lang="en-US"/>
              <a:pPr/>
              <a:t>59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Unbalanced Cuts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Increasing slack in partitions</a:t>
            </a:r>
          </a:p>
          <a:p>
            <a:pPr lvl="1"/>
            <a:r>
              <a:rPr lang="en-US"/>
              <a:t>may allow lower cut size</a:t>
            </a:r>
          </a:p>
        </p:txBody>
      </p:sp>
      <p:pic>
        <p:nvPicPr>
          <p:cNvPr id="41988" name="Picture 4" descr="day6cut_balanc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048000"/>
            <a:ext cx="6194425" cy="3622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49C95-ED3E-9C46-B314-769FBACB8651}" type="slidenum">
              <a:rPr lang="en-US"/>
              <a:pPr/>
              <a:t>6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Bisection</a:t>
            </a:r>
            <a:r>
              <a:rPr lang="en-US" dirty="0" smtClean="0"/>
              <a:t> Width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229600" cy="4114800"/>
          </a:xfrm>
        </p:spPr>
        <p:txBody>
          <a:bodyPr/>
          <a:lstStyle/>
          <a:p>
            <a:r>
              <a:rPr lang="en-US" dirty="0"/>
              <a:t>Partition design into two equal size halves</a:t>
            </a:r>
          </a:p>
          <a:p>
            <a:pPr lvl="1"/>
            <a:r>
              <a:rPr lang="en-US" dirty="0"/>
              <a:t>Minimize wires (nets) with ends in both halves</a:t>
            </a:r>
          </a:p>
          <a:p>
            <a:r>
              <a:rPr lang="en-US" dirty="0"/>
              <a:t>Number of wires crossing is </a:t>
            </a:r>
            <a:r>
              <a:rPr lang="en-US" b="1" dirty="0"/>
              <a:t>bisection</a:t>
            </a:r>
            <a:r>
              <a:rPr lang="en-US" b="1" dirty="0" smtClean="0"/>
              <a:t> width</a:t>
            </a:r>
            <a:endParaRPr lang="en-US" b="1" dirty="0"/>
          </a:p>
          <a:p>
            <a:r>
              <a:rPr lang="en-US" dirty="0"/>
              <a:t>lower </a:t>
            </a:r>
            <a:r>
              <a:rPr lang="en-US" dirty="0" err="1"/>
              <a:t>bw</a:t>
            </a:r>
            <a:r>
              <a:rPr lang="en-US" dirty="0"/>
              <a:t> = more locality</a:t>
            </a:r>
          </a:p>
          <a:p>
            <a:pPr lvl="1"/>
            <a:endParaRPr lang="en-US" dirty="0"/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6705600" y="4191000"/>
            <a:ext cx="1600200" cy="2133600"/>
            <a:chOff x="4224" y="2640"/>
            <a:chExt cx="1008" cy="1344"/>
          </a:xfrm>
        </p:grpSpPr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flipV="1">
              <a:off x="4800" y="3168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 flipV="1">
              <a:off x="4848" y="3168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4608" y="3168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6" name="Oval 8"/>
            <p:cNvSpPr>
              <a:spLocks noChangeArrowheads="1"/>
            </p:cNvSpPr>
            <p:nvPr/>
          </p:nvSpPr>
          <p:spPr bwMode="auto">
            <a:xfrm>
              <a:off x="4224" y="2640"/>
              <a:ext cx="1008" cy="57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N/2</a:t>
              </a:r>
            </a:p>
          </p:txBody>
        </p:sp>
        <p:sp>
          <p:nvSpPr>
            <p:cNvPr id="12297" name="Line 9"/>
            <p:cNvSpPr>
              <a:spLocks noChangeShapeType="1"/>
            </p:cNvSpPr>
            <p:nvPr/>
          </p:nvSpPr>
          <p:spPr bwMode="auto">
            <a:xfrm flipV="1">
              <a:off x="4704" y="321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8" name="Line 10"/>
            <p:cNvSpPr>
              <a:spLocks noChangeShapeType="1"/>
            </p:cNvSpPr>
            <p:nvPr/>
          </p:nvSpPr>
          <p:spPr bwMode="auto">
            <a:xfrm flipV="1">
              <a:off x="4752" y="321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99" name="Line 11"/>
            <p:cNvSpPr>
              <a:spLocks noChangeShapeType="1"/>
            </p:cNvSpPr>
            <p:nvPr/>
          </p:nvSpPr>
          <p:spPr bwMode="auto">
            <a:xfrm flipV="1">
              <a:off x="4656" y="3216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00" name="Oval 12"/>
            <p:cNvSpPr>
              <a:spLocks noChangeArrowheads="1"/>
            </p:cNvSpPr>
            <p:nvPr/>
          </p:nvSpPr>
          <p:spPr bwMode="auto">
            <a:xfrm>
              <a:off x="4224" y="3408"/>
              <a:ext cx="1008" cy="576"/>
            </a:xfrm>
            <a:prstGeom prst="ellipse">
              <a:avLst/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N/2</a:t>
              </a:r>
            </a:p>
          </p:txBody>
        </p:sp>
      </p:grp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7924800" y="5029200"/>
            <a:ext cx="1028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cutsize</a:t>
            </a:r>
          </a:p>
        </p:txBody>
      </p:sp>
      <p:pic>
        <p:nvPicPr>
          <p:cNvPr id="12302" name="Picture 14" descr="bisec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4648200"/>
            <a:ext cx="4038600" cy="1993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301F0-1ED4-3147-91A5-446B37090FDD}" type="slidenum">
              <a:rPr lang="en-US"/>
              <a:pPr/>
              <a:t>60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Unbalanced Partitions</a:t>
            </a:r>
          </a:p>
        </p:txBody>
      </p:sp>
      <p:pic>
        <p:nvPicPr>
          <p:cNvPr id="43011" name="Picture 3" descr="hauck_psiz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752600"/>
            <a:ext cx="8001000" cy="3800475"/>
          </a:xfrm>
          <a:prstGeom prst="rect">
            <a:avLst/>
          </a:prstGeom>
          <a:noFill/>
        </p:spPr>
      </p:pic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752600" y="5943600"/>
            <a:ext cx="7121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Following comparisons from Hauck and Boriello ‘96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52400" y="5486400"/>
            <a:ext cx="601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Arial" charset="0"/>
              </a:rPr>
              <a:t>Small/large is benchmark size not small/large partition IO.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4403725" y="574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6A511-13B7-6545-9C36-D6F328D9538A}" type="slidenum">
              <a:rPr lang="en-US"/>
              <a:pPr/>
              <a:t>61</a:t>
            </a:fld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Partitioning Summary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800" dirty="0"/>
              <a:t>Decompose problem</a:t>
            </a:r>
          </a:p>
          <a:p>
            <a:r>
              <a:rPr lang="en-US" sz="2800" dirty="0"/>
              <a:t>Find locality</a:t>
            </a:r>
          </a:p>
          <a:p>
            <a:r>
              <a:rPr lang="en-US" sz="2800" dirty="0"/>
              <a:t>NP-complete problem</a:t>
            </a:r>
            <a:endParaRPr lang="en-US" sz="2800" dirty="0" smtClean="0"/>
          </a:p>
          <a:p>
            <a:r>
              <a:rPr lang="en-US" sz="2800" dirty="0"/>
              <a:t>L</a:t>
            </a:r>
            <a:r>
              <a:rPr lang="en-US" sz="2800" dirty="0" smtClean="0"/>
              <a:t>inear </a:t>
            </a:r>
            <a:r>
              <a:rPr lang="en-US" sz="2800" dirty="0"/>
              <a:t>heuristic (KLFM)</a:t>
            </a:r>
            <a:endParaRPr lang="en-US" sz="2800" dirty="0" smtClean="0"/>
          </a:p>
          <a:p>
            <a:r>
              <a:rPr lang="en-US" sz="2800" dirty="0"/>
              <a:t>M</a:t>
            </a:r>
            <a:r>
              <a:rPr lang="en-US" sz="2800" dirty="0" smtClean="0"/>
              <a:t>any </a:t>
            </a:r>
            <a:r>
              <a:rPr lang="en-US" sz="2800" dirty="0"/>
              <a:t>ways to tweak</a:t>
            </a:r>
          </a:p>
          <a:p>
            <a:pPr lvl="1"/>
            <a:r>
              <a:rPr lang="en-US" sz="2400" dirty="0"/>
              <a:t>Hauck/</a:t>
            </a:r>
            <a:r>
              <a:rPr lang="en-US" sz="2400" dirty="0" err="1"/>
              <a:t>Boriello</a:t>
            </a:r>
            <a:r>
              <a:rPr lang="en-US" sz="2400" dirty="0"/>
              <a:t>, </a:t>
            </a:r>
            <a:r>
              <a:rPr lang="en-US" sz="2400" dirty="0" err="1"/>
              <a:t>Karypis</a:t>
            </a:r>
            <a:endParaRPr lang="en-US" sz="24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BCF-01D6-DE43-9489-F5E135D7FB15}" type="slidenum">
              <a:rPr lang="en-US"/>
              <a:pPr/>
              <a:t>62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Today’s Big Ideas: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Divide-and-Conquer</a:t>
            </a:r>
          </a:p>
          <a:p>
            <a:pPr>
              <a:lnSpc>
                <a:spcPct val="90000"/>
              </a:lnSpc>
            </a:pPr>
            <a:r>
              <a:rPr lang="en-US"/>
              <a:t>Exploit Structure</a:t>
            </a:r>
          </a:p>
          <a:p>
            <a:pPr lvl="1">
              <a:lnSpc>
                <a:spcPct val="90000"/>
              </a:lnSpc>
            </a:pPr>
            <a:r>
              <a:rPr lang="en-US"/>
              <a:t>Look for sparsity/locality of interaction</a:t>
            </a:r>
          </a:p>
          <a:p>
            <a:pPr>
              <a:lnSpc>
                <a:spcPct val="90000"/>
              </a:lnSpc>
            </a:pPr>
            <a:r>
              <a:rPr lang="en-US"/>
              <a:t>Techniques:</a:t>
            </a:r>
          </a:p>
          <a:p>
            <a:pPr lvl="1">
              <a:lnSpc>
                <a:spcPct val="90000"/>
              </a:lnSpc>
            </a:pPr>
            <a:r>
              <a:rPr lang="en-US"/>
              <a:t>greedy</a:t>
            </a:r>
          </a:p>
          <a:p>
            <a:pPr lvl="1">
              <a:lnSpc>
                <a:spcPct val="90000"/>
              </a:lnSpc>
            </a:pPr>
            <a:r>
              <a:rPr lang="en-US"/>
              <a:t>incremental improvement</a:t>
            </a:r>
          </a:p>
          <a:p>
            <a:pPr lvl="1">
              <a:lnSpc>
                <a:spcPct val="90000"/>
              </a:lnSpc>
            </a:pPr>
            <a:r>
              <a:rPr lang="en-US"/>
              <a:t>randomness avoid bad cases, local minima</a:t>
            </a:r>
          </a:p>
          <a:p>
            <a:pPr lvl="1">
              <a:lnSpc>
                <a:spcPct val="90000"/>
              </a:lnSpc>
            </a:pPr>
            <a:r>
              <a:rPr lang="en-US"/>
              <a:t>incremental cost updates (time cost)</a:t>
            </a:r>
          </a:p>
          <a:p>
            <a:pPr lvl="1">
              <a:lnSpc>
                <a:spcPct val="90000"/>
              </a:lnSpc>
            </a:pPr>
            <a:r>
              <a:rPr lang="en-US"/>
              <a:t>efficient data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B4EF-5FC2-4244-83CE-2E684B0E8C7D}" type="slidenum">
              <a:rPr lang="en-US"/>
              <a:pPr/>
              <a:t>63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Reading for</a:t>
            </a:r>
            <a:r>
              <a:rPr lang="en-US" dirty="0" smtClean="0"/>
              <a:t> Monday </a:t>
            </a:r>
            <a:r>
              <a:rPr lang="en-US" dirty="0"/>
              <a:t>online</a:t>
            </a:r>
            <a:endParaRPr lang="en-US" dirty="0" smtClean="0"/>
          </a:p>
          <a:p>
            <a:r>
              <a:rPr lang="en-US" dirty="0" smtClean="0"/>
              <a:t>Assignment </a:t>
            </a:r>
            <a:r>
              <a:rPr lang="en-US" dirty="0" smtClean="0"/>
              <a:t>2 due </a:t>
            </a:r>
            <a:r>
              <a:rPr lang="en-US" dirty="0" smtClean="0"/>
              <a:t>on</a:t>
            </a:r>
            <a:r>
              <a:rPr lang="en-US" dirty="0" smtClean="0"/>
              <a:t> tomorrow</a:t>
            </a:r>
          </a:p>
          <a:p>
            <a:r>
              <a:rPr lang="en-US" dirty="0" smtClean="0"/>
              <a:t>Assignment 3 (4, 5, 6) out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F9096-3293-6C40-B0E9-33FF0EA0CA8F}" type="slidenum">
              <a:rPr lang="en-US"/>
              <a:pPr/>
              <a:t>7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Interconnect Area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dirty="0"/>
              <a:t>Bisection</a:t>
            </a:r>
            <a:r>
              <a:rPr lang="en-US" sz="2800" dirty="0" smtClean="0"/>
              <a:t> width is </a:t>
            </a:r>
            <a:r>
              <a:rPr lang="en-US" sz="2800" dirty="0"/>
              <a:t>lower-bound on IC width</a:t>
            </a:r>
          </a:p>
          <a:p>
            <a:pPr lvl="1"/>
            <a:r>
              <a:rPr lang="en-US" sz="2400" dirty="0"/>
              <a:t>When wire dominated, may be tight bound</a:t>
            </a:r>
          </a:p>
          <a:p>
            <a:r>
              <a:rPr lang="en-US" sz="2800" dirty="0"/>
              <a:t>(recursively)</a:t>
            </a:r>
            <a:endParaRPr lang="en-US" sz="2800" dirty="0">
              <a:sym typeface="Symbol" charset="2"/>
            </a:endParaRPr>
          </a:p>
        </p:txBody>
      </p:sp>
      <p:pic>
        <p:nvPicPr>
          <p:cNvPr id="13326" name="Picture 1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800600" y="2286000"/>
            <a:ext cx="3962400" cy="372586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FA107-5C06-2B4C-BE53-08EE1BC2540D}" type="slidenum">
              <a:rPr lang="en-US"/>
              <a:pPr/>
              <a:t>8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Classic Partitioning Problem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Given:</a:t>
            </a:r>
            <a:r>
              <a:rPr lang="en-US"/>
              <a:t> netlist of interconnect cells</a:t>
            </a:r>
          </a:p>
          <a:p>
            <a:r>
              <a:rPr lang="en-US"/>
              <a:t>Partition into two (roughly) equal halves (A,B)</a:t>
            </a:r>
          </a:p>
          <a:p>
            <a:r>
              <a:rPr lang="en-US"/>
              <a:t>minimize the number of nets shared by halves</a:t>
            </a:r>
          </a:p>
          <a:p>
            <a:r>
              <a:rPr lang="en-US"/>
              <a:t>“Roughly Equal”</a:t>
            </a:r>
          </a:p>
          <a:p>
            <a:pPr lvl="1"/>
            <a:r>
              <a:rPr lang="en-US"/>
              <a:t>balance condition:  (0.5-</a:t>
            </a:r>
            <a:r>
              <a:rPr lang="en-US">
                <a:latin typeface="Symbol" charset="2"/>
              </a:rPr>
              <a:t>d</a:t>
            </a:r>
            <a:r>
              <a:rPr lang="en-US"/>
              <a:t>)N</a:t>
            </a:r>
            <a:r>
              <a:rPr lang="en-US">
                <a:sym typeface="Symbol" charset="2"/>
              </a:rPr>
              <a:t>|A|(0.5+</a:t>
            </a:r>
            <a:r>
              <a:rPr lang="en-US">
                <a:latin typeface="Symbol" charset="2"/>
                <a:sym typeface="Symbol" charset="2"/>
              </a:rPr>
              <a:t>d</a:t>
            </a:r>
            <a:r>
              <a:rPr lang="en-US">
                <a:sym typeface="Symbol" charset="2"/>
              </a:rPr>
              <a:t>)N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EA0E3-76EE-A747-832E-4F8F01E2724C}" type="slidenum">
              <a:rPr lang="en-US"/>
              <a:pPr/>
              <a:t>9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Balanced Partitioning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NP-complete for general graphs</a:t>
            </a:r>
          </a:p>
          <a:p>
            <a:pPr lvl="1"/>
            <a:r>
              <a:rPr lang="en-US"/>
              <a:t>[ND17: Minimum Cut into Bounded Sets, Garey and Johnson]</a:t>
            </a:r>
          </a:p>
          <a:p>
            <a:pPr lvl="1"/>
            <a:r>
              <a:rPr lang="en-US"/>
              <a:t>Reduce SIMPLE MAX CUT</a:t>
            </a:r>
          </a:p>
          <a:p>
            <a:pPr lvl="1"/>
            <a:r>
              <a:rPr lang="en-US"/>
              <a:t>Reduce MAXIMUM 2-SAT to SMC</a:t>
            </a:r>
          </a:p>
          <a:p>
            <a:pPr lvl="1"/>
            <a:r>
              <a:rPr lang="en-US">
                <a:solidFill>
                  <a:schemeClr val="accent2"/>
                </a:solidFill>
              </a:rPr>
              <a:t>Unbalanced partitioning poly time</a:t>
            </a:r>
          </a:p>
          <a:p>
            <a:r>
              <a:rPr lang="en-US"/>
              <a:t>Many heuristics/attacks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8376</TotalTime>
  <Words>3104</Words>
  <Application>Microsoft Macintosh PowerPoint</Application>
  <PresentationFormat>On-screen Show (4:3)</PresentationFormat>
  <Paragraphs>762</Paragraphs>
  <Slides>63</Slides>
  <Notes>47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Blank Presentation</vt:lpstr>
      <vt:lpstr>ESE535: Electronic Design Automation</vt:lpstr>
      <vt:lpstr>Preclass Warmup</vt:lpstr>
      <vt:lpstr>Today</vt:lpstr>
      <vt:lpstr>Motivation (1)</vt:lpstr>
      <vt:lpstr>Motivation (2)</vt:lpstr>
      <vt:lpstr>Bisection Width</vt:lpstr>
      <vt:lpstr>Interconnect Area</vt:lpstr>
      <vt:lpstr>Classic Partitioning Problem</vt:lpstr>
      <vt:lpstr>Balanced Partitioning</vt:lpstr>
      <vt:lpstr>KL FM Partitioning Heuristic</vt:lpstr>
      <vt:lpstr>Fiduccia-Mattheyses (Kernighan-Lin refinement)</vt:lpstr>
      <vt:lpstr>Efficiency</vt:lpstr>
      <vt:lpstr>Ordering and Cheap Update</vt:lpstr>
      <vt:lpstr>FM Cell Gains</vt:lpstr>
      <vt:lpstr>After move node?</vt:lpstr>
      <vt:lpstr>Composability of Net Gains</vt:lpstr>
      <vt:lpstr>FM Recompute Cell Gain</vt:lpstr>
      <vt:lpstr>FM Recompute Cell Gain</vt:lpstr>
      <vt:lpstr>FM Recompute Cell Gain</vt:lpstr>
      <vt:lpstr>FM Recompute Cell Gain</vt:lpstr>
      <vt:lpstr>FM Recompute Cell Gain</vt:lpstr>
      <vt:lpstr>FM Recompute Cell Gain</vt:lpstr>
      <vt:lpstr>FM Recompute (example)</vt:lpstr>
      <vt:lpstr>FM Recompute (example)</vt:lpstr>
      <vt:lpstr>FM Recompute (example)</vt:lpstr>
      <vt:lpstr>FM Recompute (example)</vt:lpstr>
      <vt:lpstr>FM Recompute (example)</vt:lpstr>
      <vt:lpstr>FM Recompute (example)</vt:lpstr>
      <vt:lpstr>FM Data Structures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Use FM to Partition Preclass Example</vt:lpstr>
      <vt:lpstr>KLFM</vt:lpstr>
      <vt:lpstr>FM Optimization Sequence (ex)</vt:lpstr>
      <vt:lpstr>FM Running Time?</vt:lpstr>
      <vt:lpstr>FM Running Time</vt:lpstr>
      <vt:lpstr>FM Starts?</vt:lpstr>
      <vt:lpstr>Weaknesses?</vt:lpstr>
      <vt:lpstr>Time Permit</vt:lpstr>
      <vt:lpstr>Improving FM</vt:lpstr>
      <vt:lpstr>Clustering</vt:lpstr>
      <vt:lpstr>Clustering Benefits</vt:lpstr>
      <vt:lpstr>How Cluster?</vt:lpstr>
      <vt:lpstr>Initial Partitions?</vt:lpstr>
      <vt:lpstr>Initial Partitions</vt:lpstr>
      <vt:lpstr>Number of Runs</vt:lpstr>
      <vt:lpstr>Number of Runs</vt:lpstr>
      <vt:lpstr>Unbalanced Cuts</vt:lpstr>
      <vt:lpstr>Unbalanced Partitions</vt:lpstr>
      <vt:lpstr>Partitioning Summary</vt:lpstr>
      <vt:lpstr>Today’s 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50</cp:revision>
  <cp:lastPrinted>2015-01-28T13:33:06Z</cp:lastPrinted>
  <dcterms:created xsi:type="dcterms:W3CDTF">2015-01-26T00:30:37Z</dcterms:created>
  <dcterms:modified xsi:type="dcterms:W3CDTF">2015-01-29T00:05:14Z</dcterms:modified>
</cp:coreProperties>
</file>