
<file path=[Content_Types].xml><?xml version="1.0" encoding="utf-8"?>
<Types xmlns="http://schemas.openxmlformats.org/package/2006/content-types">
  <Override PartName="/ppt/slides/slide30.xml" ContentType="application/vnd.openxmlformats-officedocument.presentationml.slide+xml"/>
  <Override PartName="/ppt/slides/slide88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24.xml" ContentType="application/vnd.openxmlformats-officedocument.presentationml.slide+xml"/>
  <Override PartName="/ppt/slides/slide72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66.xml" ContentType="application/vnd.openxmlformats-officedocument.presentationml.slide+xml"/>
  <Override PartName="/ppt/slides/slide128.xml" ContentType="application/vnd.openxmlformats-officedocument.presentationml.slide+xml"/>
  <Override PartName="/ppt/slides/slide50.xml" ContentType="application/vnd.openxmlformats-officedocument.presentationml.slide+xml"/>
  <Override PartName="/ppt/slides/slide112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86.xml" ContentType="application/vnd.openxmlformats-officedocument.presentationml.slide+xml"/>
  <Override PartName="/ppt/slides/slide22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64.xml" ContentType="application/vnd.openxmlformats-officedocument.presentationml.slide+xml"/>
  <Override PartName="/ppt/slides/slide126.xml" ContentType="application/vnd.openxmlformats-officedocument.presentationml.slide+xml"/>
  <Default Extension="xml" ContentType="application/xml"/>
  <Override PartName="/ppt/slides/slide11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7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108.xml" ContentType="application/vnd.openxmlformats-officedocument.presentationml.notesSlide+xml"/>
  <Override PartName="/ppt/notesSlides/notesSlide65.xml" ContentType="application/vnd.openxmlformats-officedocument.presentationml.notesSlide+xml"/>
  <Override PartName="/ppt/slides/slide84.xml" ContentType="application/vnd.openxmlformats-officedocument.presentationml.slide+xml"/>
  <Override PartName="/ppt/slides/slide20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130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62.xml" ContentType="application/vnd.openxmlformats-officedocument.presentationml.slide+xml"/>
  <Override PartName="/ppt/slides/slide124.xml" ContentType="application/vnd.openxmlformats-officedocument.presentationml.slide+xml"/>
  <Override PartName="/ppt/notesSlides/notesSlide85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40.xml" ContentType="application/vnd.openxmlformats-officedocument.presentationml.slide+xml"/>
  <Override PartName="/ppt/slides/slide102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6.xml" ContentType="application/vnd.openxmlformats-officedocument.presentationml.notesSlide+xml"/>
  <Default Extension="jpeg" ContentType="image/jpeg"/>
  <Override PartName="/ppt/notesSlides/notesSlide63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57.xml" ContentType="application/vnd.openxmlformats-officedocument.presentationml.notesSlide+xml"/>
  <Override PartName="/docProps/app.xml" ContentType="application/vnd.openxmlformats-officedocument.extended-properties+xml"/>
  <Override PartName="/ppt/slides/slide109.xml" ContentType="application/vnd.openxmlformats-officedocument.presentationml.slide+xml"/>
  <Override PartName="/ppt/slides/slide60.xml" ContentType="application/vnd.openxmlformats-officedocument.presentationml.slide+xml"/>
  <Override PartName="/ppt/slides/slide122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99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35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110.xml" ContentType="application/vnd.openxmlformats-officedocument.presentationml.notesSlide+xml"/>
  <Override PartName="/ppt/slides/slide100.xml" ContentType="application/vnd.openxmlformats-officedocument.presentationml.slide+xml"/>
  <Override PartName="/ppt/notesSlides/notesSlide77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notesSlides/notesSlide104.xml" ContentType="application/vnd.openxmlformats-officedocument.presentationml.notesSlide+xml"/>
  <Override PartName="/ppt/notesSlides/notesSlide61.xml" ContentType="application/vnd.openxmlformats-officedocument.presentationml.notesSlide+xml"/>
  <Override PartName="/ppt/slides/slide80.xml" ContentType="application/vnd.openxmlformats-officedocument.presentationml.slide+xml"/>
  <Override PartName="/ppt/slides/slide129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107.xml" ContentType="application/vnd.openxmlformats-officedocument.presentationml.slide+xml"/>
  <Override PartName="/ppt/slides/slide12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9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39.xml" ContentType="application/vnd.openxmlformats-officedocument.presentationml.slide+xml"/>
  <Override PartName="/ppt/notesSlides/notesSlide33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Slides/notesSlide81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94.xml" ContentType="application/vnd.openxmlformats-officedocument.presentationml.slide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105.xml" ContentType="application/vnd.openxmlformats-officedocument.presentationml.slide+xml"/>
  <Override PartName="/ppt/notesSlides/notesSlide95.xml" ContentType="application/vnd.openxmlformats-officedocument.presentationml.notesSlide+xml"/>
  <Override PartName="/ppt/notesSlides/notesSlide1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37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79.xml" ContentType="application/vnd.openxmlformats-officedocument.presentationml.slide+xml"/>
  <Override PartName="/ppt/slides/slide92.xml" ContentType="application/vnd.openxmlformats-officedocument.presentationml.slide+xml"/>
  <Override PartName="/ppt/notesSlides/notesSlide73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notesSlides/notesSlide100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57.xml" ContentType="application/vnd.openxmlformats-officedocument.presentationml.slide+xml"/>
  <Override PartName="/ppt/slides/slide70.xml" ContentType="application/vnd.openxmlformats-officedocument.presentationml.slide+xml"/>
  <Override PartName="/ppt/slides/slide119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93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35.xml" ContentType="application/vnd.openxmlformats-officedocument.presentationml.slide+xml"/>
  <Override PartName="/ppt/slides/slide29.xml" ContentType="application/vnd.openxmlformats-officedocument.presentationml.slide+xml"/>
  <Override PartName="/ppt/slides/slide77.xml" ContentType="application/vnd.openxmlformats-officedocument.presentationml.slide+xml"/>
  <Override PartName="/ppt/slides/slide90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117.xml" ContentType="application/vnd.openxmlformats-officedocument.presentationml.slide+xml"/>
  <Override PartName="/ppt/slides/slide55.xml" ContentType="application/vnd.openxmlformats-officedocument.presentationml.slide+xml"/>
  <Override PartName="/ppt/slides/slide49.xml" ContentType="application/vnd.openxmlformats-officedocument.presentationml.slide+xml"/>
  <Override PartName="/ppt/slides/slide97.xml" ContentType="application/vnd.openxmlformats-officedocument.presentationml.slide+xml"/>
  <Override PartName="/ppt/theme/theme3.xml" ContentType="application/vnd.openxmlformats-officedocument.theme+xml"/>
  <Override PartName="/ppt/notesSlides/notesSlide91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33.xml" ContentType="application/vnd.openxmlformats-officedocument.presentationml.slide+xml"/>
  <Override PartName="/ppt/viewProps.xml" ContentType="application/vnd.openxmlformats-officedocument.presentationml.viewProps+xml"/>
  <Override PartName="/ppt/slides/slide27.xml" ContentType="application/vnd.openxmlformats-officedocument.presentationml.slide+xml"/>
  <Override PartName="/ppt/slides/slide75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69.xml" ContentType="application/vnd.openxmlformats-officedocument.presentationml.slide+xml"/>
  <Override PartName="/ppt/slides/slide53.xml" ContentType="application/vnd.openxmlformats-officedocument.presentationml.slide+xml"/>
  <Override PartName="/ppt/slides/slide115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47.xml" ContentType="application/vnd.openxmlformats-officedocument.presentationml.slide+xml"/>
  <Override PartName="/ppt/theme/theme1.xml" ContentType="application/vnd.openxmlformats-officedocument.theme+xml"/>
  <Override PartName="/ppt/notesSlides/notesSlide12.xml" ContentType="application/vnd.openxmlformats-officedocument.presentationml.notesSlide+xml"/>
  <Override PartName="/ppt/slides/slide31.xml" ContentType="application/vnd.openxmlformats-officedocument.presentationml.slide+xml"/>
  <Override PartName="/ppt/slides/slide89.xml" ContentType="application/vnd.openxmlformats-officedocument.presentationml.slide+xml"/>
  <Override PartName="/ppt/slides/slide25.xml" ContentType="application/vnd.openxmlformats-officedocument.presentationml.slide+xml"/>
  <Override PartName="/ppt/slides/slide73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67.xml" ContentType="application/vnd.openxmlformats-officedocument.presentationml.slide+xml"/>
  <Override PartName="/ppt/slides/slide51.xml" ContentType="application/vnd.openxmlformats-officedocument.presentationml.slide+xml"/>
  <Override PartName="/ppt/slides/slide113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87.xml" ContentType="application/vnd.openxmlformats-officedocument.presentationml.slide+xml"/>
  <Override PartName="/ppt/slides/slide23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127.xml" ContentType="application/vnd.openxmlformats-officedocument.presentationml.slide+xml"/>
  <Override PartName="/ppt/slides/slide65.xml" ContentType="application/vnd.openxmlformats-officedocument.presentationml.slide+xml"/>
  <Override PartName="/ppt/slides/slide111.xml" ContentType="application/vnd.openxmlformats-officedocument.presentationml.slide+xml"/>
  <Override PartName="/ppt/notesSlides/notesSlide88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109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85.xml" ContentType="application/vnd.openxmlformats-officedocument.presentationml.slide+xml"/>
  <Override PartName="/ppt/slides/slide21.xml" ContentType="application/vnd.openxmlformats-officedocument.presentationml.slide+xml"/>
  <Override PartName="/ppt/slides/slide13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44.xml" ContentType="application/vnd.openxmlformats-officedocument.presentationml.notesSlide+xml"/>
  <Override PartName="/ppt/slides/slide63.xml" ContentType="application/vnd.openxmlformats-officedocument.presentationml.slide+xml"/>
  <Override PartName="/ppt/slides/slide125.xml" ContentType="application/vnd.openxmlformats-officedocument.presentationml.slide+xml"/>
  <Override PartName="/ppt/notesSlides/notesSlide86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41.xml" ContentType="application/vnd.openxmlformats-officedocument.presentationml.slide+xml"/>
  <Override PartName="/ppt/slides/slide103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07.xml" ContentType="application/vnd.openxmlformats-officedocument.presentationml.notesSlide+xml"/>
  <Override PartName="/ppt/notesSlides/notesSlide64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58.xml" ContentType="application/vnd.openxmlformats-officedocument.presentationml.notesSlide+xml"/>
  <Override PartName="/ppt/notesSlides/notesSlide42.xml" ContentType="application/vnd.openxmlformats-officedocument.presentationml.notesSlide+xml"/>
  <Override PartName="/ppt/slides/slide61.xml" ContentType="application/vnd.openxmlformats-officedocument.presentationml.slide+xml"/>
  <Override PartName="/ppt/slides/slide123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84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20.xml" ContentType="application/vnd.openxmlformats-officedocument.presentationml.notesSlide+xml"/>
  <Override PartName="/ppt/slides/slide101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05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56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108.xml" ContentType="application/vnd.openxmlformats-officedocument.presentationml.slide+xml"/>
  <Override PartName="/ppt/slides/slide121.xml" ContentType="application/vnd.openxmlformats-officedocument.presentationml.slide+xml"/>
  <Override PartName="/ppt/notesSlides/notesSlide98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34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notesSlides/notesSlide103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96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1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8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80.xml" ContentType="application/vnd.openxmlformats-officedocument.presentationml.notesSlide+xml"/>
  <Default Extension="bin" ContentType="application/vnd.openxmlformats-officedocument.presentationml.printerSettings"/>
  <Override PartName="/ppt/notesSlides/notesSlide74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93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58.xml" ContentType="application/vnd.openxmlformats-officedocument.presentationml.slide+xml"/>
  <Override PartName="/ppt/slides/slide71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10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36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78.xml" ContentType="application/vnd.openxmlformats-officedocument.presentationml.slide+xml"/>
  <Override PartName="/ppt/slides/slide91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56.xml" ContentType="application/vnd.openxmlformats-officedocument.presentationml.slide+xml"/>
  <Override PartName="/ppt/slides/slide118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2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34.xml" ContentType="application/vnd.openxmlformats-officedocument.presentationml.slide+xml"/>
  <Override PartName="/ppt/slides/slide28.xml" ContentType="application/vnd.openxmlformats-officedocument.presentationml.slide+xml"/>
  <Override PartName="/ppt/slides/slide76.xml" ContentType="application/vnd.openxmlformats-officedocument.presentationml.slide+xml"/>
  <Override PartName="/ppt/notesSlides/notesSlide70.xml" ContentType="application/vnd.openxmlformats-officedocument.presentationml.notesSlide+xml"/>
  <Default Extension="png" ContentType="image/png"/>
  <Override PartName="/ppt/slides/slide12.xml" ContentType="application/vnd.openxmlformats-officedocument.presentationml.slide+xml"/>
  <Default Extension="wmf" ContentType="image/x-wmf"/>
  <Override PartName="/ppt/slides/slide54.xml" ContentType="application/vnd.openxmlformats-officedocument.presentationml.slide+xml"/>
  <Override PartName="/ppt/slides/slide116.xml" ContentType="application/vnd.openxmlformats-officedocument.presentationml.slide+xml"/>
  <Default Extension="rels" ContentType="application/vnd.openxmlformats-package.relationships+xml"/>
  <Override PartName="/ppt/notesSlides/notesSlide29.xml" ContentType="application/vnd.openxmlformats-officedocument.presentationml.notesSlide+xml"/>
  <Override PartName="/ppt/slides/slide48.xml" ContentType="application/vnd.openxmlformats-officedocument.presentationml.slide+xml"/>
  <Override PartName="/ppt/slides/slide96.xml" ContentType="application/vnd.openxmlformats-officedocument.presentationml.slide+xml"/>
  <Override PartName="/ppt/theme/theme2.xml" ContentType="application/vnd.openxmlformats-officedocument.theme+xml"/>
  <Override PartName="/ppt/notesSlides/notesSlide90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32.xml" ContentType="application/vnd.openxmlformats-officedocument.presentationml.slide+xml"/>
  <Override PartName="/ppt/slides/slide26.xml" ContentType="application/vnd.openxmlformats-officedocument.presentationml.slide+xml"/>
  <Override PartName="/ppt/slides/slide74.xml" ContentType="application/vnd.openxmlformats-officedocument.presentationml.slide+xml"/>
  <Override PartName="/ppt/slides/slide10.xml" ContentType="application/vnd.openxmlformats-officedocument.presentationml.slide+xml"/>
  <Override PartName="/ppt/slides/slide68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2.xml" ContentType="application/vnd.openxmlformats-officedocument.presentationml.slide+xml"/>
  <Override PartName="/ppt/slides/slide114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33"/>
  </p:notesMasterIdLst>
  <p:handoutMasterIdLst>
    <p:handoutMasterId r:id="rId134"/>
  </p:handoutMasterIdLst>
  <p:sldIdLst>
    <p:sldId id="256" r:id="rId2"/>
    <p:sldId id="261" r:id="rId3"/>
    <p:sldId id="262" r:id="rId4"/>
    <p:sldId id="263" r:id="rId5"/>
    <p:sldId id="401" r:id="rId6"/>
    <p:sldId id="402" r:id="rId7"/>
    <p:sldId id="403" r:id="rId8"/>
    <p:sldId id="404" r:id="rId9"/>
    <p:sldId id="405" r:id="rId10"/>
    <p:sldId id="264" r:id="rId11"/>
    <p:sldId id="265" r:id="rId12"/>
    <p:sldId id="266" r:id="rId13"/>
    <p:sldId id="387" r:id="rId14"/>
    <p:sldId id="268" r:id="rId15"/>
    <p:sldId id="302" r:id="rId16"/>
    <p:sldId id="269" r:id="rId17"/>
    <p:sldId id="303" r:id="rId18"/>
    <p:sldId id="270" r:id="rId19"/>
    <p:sldId id="304" r:id="rId20"/>
    <p:sldId id="400" r:id="rId21"/>
    <p:sldId id="406" r:id="rId22"/>
    <p:sldId id="375" r:id="rId23"/>
    <p:sldId id="376" r:id="rId24"/>
    <p:sldId id="272" r:id="rId25"/>
    <p:sldId id="407" r:id="rId26"/>
    <p:sldId id="273" r:id="rId27"/>
    <p:sldId id="274" r:id="rId28"/>
    <p:sldId id="392" r:id="rId29"/>
    <p:sldId id="410" r:id="rId30"/>
    <p:sldId id="411" r:id="rId31"/>
    <p:sldId id="373" r:id="rId32"/>
    <p:sldId id="412" r:id="rId33"/>
    <p:sldId id="413" r:id="rId34"/>
    <p:sldId id="416" r:id="rId35"/>
    <p:sldId id="414" r:id="rId36"/>
    <p:sldId id="415" r:id="rId37"/>
    <p:sldId id="275" r:id="rId38"/>
    <p:sldId id="276" r:id="rId39"/>
    <p:sldId id="277" r:id="rId40"/>
    <p:sldId id="306" r:id="rId41"/>
    <p:sldId id="307" r:id="rId42"/>
    <p:sldId id="377" r:id="rId43"/>
    <p:sldId id="378" r:id="rId44"/>
    <p:sldId id="379" r:id="rId45"/>
    <p:sldId id="380" r:id="rId46"/>
    <p:sldId id="382" r:id="rId47"/>
    <p:sldId id="381" r:id="rId48"/>
    <p:sldId id="383" r:id="rId49"/>
    <p:sldId id="308" r:id="rId50"/>
    <p:sldId id="318" r:id="rId51"/>
    <p:sldId id="278" r:id="rId52"/>
    <p:sldId id="384" r:id="rId53"/>
    <p:sldId id="310" r:id="rId54"/>
    <p:sldId id="393" r:id="rId55"/>
    <p:sldId id="394" r:id="rId56"/>
    <p:sldId id="395" r:id="rId57"/>
    <p:sldId id="396" r:id="rId58"/>
    <p:sldId id="397" r:id="rId59"/>
    <p:sldId id="398" r:id="rId60"/>
    <p:sldId id="282" r:id="rId61"/>
    <p:sldId id="319" r:id="rId62"/>
    <p:sldId id="284" r:id="rId63"/>
    <p:sldId id="285" r:id="rId64"/>
    <p:sldId id="286" r:id="rId65"/>
    <p:sldId id="287" r:id="rId66"/>
    <p:sldId id="288" r:id="rId67"/>
    <p:sldId id="289" r:id="rId68"/>
    <p:sldId id="290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8" r:id="rId77"/>
    <p:sldId id="327" r:id="rId78"/>
    <p:sldId id="329" r:id="rId79"/>
    <p:sldId id="330" r:id="rId80"/>
    <p:sldId id="388" r:id="rId81"/>
    <p:sldId id="331" r:id="rId82"/>
    <p:sldId id="332" r:id="rId83"/>
    <p:sldId id="333" r:id="rId84"/>
    <p:sldId id="334" r:id="rId85"/>
    <p:sldId id="365" r:id="rId86"/>
    <p:sldId id="335" r:id="rId87"/>
    <p:sldId id="366" r:id="rId88"/>
    <p:sldId id="367" r:id="rId89"/>
    <p:sldId id="368" r:id="rId90"/>
    <p:sldId id="336" r:id="rId91"/>
    <p:sldId id="337" r:id="rId92"/>
    <p:sldId id="338" r:id="rId93"/>
    <p:sldId id="339" r:id="rId94"/>
    <p:sldId id="341" r:id="rId95"/>
    <p:sldId id="340" r:id="rId96"/>
    <p:sldId id="342" r:id="rId97"/>
    <p:sldId id="343" r:id="rId98"/>
    <p:sldId id="344" r:id="rId99"/>
    <p:sldId id="345" r:id="rId100"/>
    <p:sldId id="346" r:id="rId101"/>
    <p:sldId id="347" r:id="rId102"/>
    <p:sldId id="348" r:id="rId103"/>
    <p:sldId id="349" r:id="rId104"/>
    <p:sldId id="350" r:id="rId105"/>
    <p:sldId id="351" r:id="rId106"/>
    <p:sldId id="352" r:id="rId107"/>
    <p:sldId id="353" r:id="rId108"/>
    <p:sldId id="354" r:id="rId109"/>
    <p:sldId id="355" r:id="rId110"/>
    <p:sldId id="356" r:id="rId111"/>
    <p:sldId id="364" r:id="rId112"/>
    <p:sldId id="357" r:id="rId113"/>
    <p:sldId id="358" r:id="rId114"/>
    <p:sldId id="389" r:id="rId115"/>
    <p:sldId id="359" r:id="rId116"/>
    <p:sldId id="360" r:id="rId117"/>
    <p:sldId id="361" r:id="rId118"/>
    <p:sldId id="362" r:id="rId119"/>
    <p:sldId id="363" r:id="rId120"/>
    <p:sldId id="291" r:id="rId121"/>
    <p:sldId id="292" r:id="rId122"/>
    <p:sldId id="293" r:id="rId123"/>
    <p:sldId id="294" r:id="rId124"/>
    <p:sldId id="295" r:id="rId125"/>
    <p:sldId id="296" r:id="rId126"/>
    <p:sldId id="297" r:id="rId127"/>
    <p:sldId id="298" r:id="rId128"/>
    <p:sldId id="299" r:id="rId129"/>
    <p:sldId id="300" r:id="rId130"/>
    <p:sldId id="301" r:id="rId131"/>
    <p:sldId id="385" r:id="rId13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9900"/>
    <a:srgbClr val="CC00CC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565" autoAdjust="0"/>
    <p:restoredTop sz="94716" autoAdjust="0"/>
  </p:normalViewPr>
  <p:slideViewPr>
    <p:cSldViewPr>
      <p:cViewPr varScale="1">
        <p:scale>
          <a:sx n="115" d="100"/>
          <a:sy n="115" d="100"/>
        </p:scale>
        <p:origin x="-6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0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notesMaster" Target="notesMasters/notesMaster1.xml"/><Relationship Id="rId134" Type="http://schemas.openxmlformats.org/officeDocument/2006/relationships/handoutMaster" Target="handoutMasters/handoutMaster1.xml"/><Relationship Id="rId135" Type="http://schemas.openxmlformats.org/officeDocument/2006/relationships/printerSettings" Target="printerSettings/printerSettings1.bin"/><Relationship Id="rId136" Type="http://schemas.openxmlformats.org/officeDocument/2006/relationships/presProps" Target="presProps.xml"/><Relationship Id="rId137" Type="http://schemas.openxmlformats.org/officeDocument/2006/relationships/viewProps" Target="viewProps.xml"/><Relationship Id="rId138" Type="http://schemas.openxmlformats.org/officeDocument/2006/relationships/theme" Target="theme/theme1.xml"/><Relationship Id="rId13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C12722BC-B7D2-F04E-972E-C7081C1A0C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1B3E623C-A774-744D-A5C8-6F0DB2E972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0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5.xml"/></Relationships>
</file>

<file path=ppt/notesSlides/_rels/notesSlide10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6.xml"/></Relationships>
</file>

<file path=ppt/notesSlides/_rels/notesSlide10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7.xml"/></Relationships>
</file>

<file path=ppt/notesSlides/_rels/notesSlide10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8.xml"/></Relationships>
</file>

<file path=ppt/notesSlides/_rels/notesSlide10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9.xml"/></Relationships>
</file>

<file path=ppt/notesSlides/_rels/notesSlide10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0.xml"/></Relationships>
</file>

<file path=ppt/notesSlides/_rels/notesSlide10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1.xml"/></Relationships>
</file>

<file path=ppt/notesSlides/_rels/notesSlide10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2.xml"/></Relationships>
</file>

<file path=ppt/notesSlides/_rels/notesSlide10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3.xml"/></Relationships>
</file>

<file path=ppt/notesSlides/_rels/notesSlide10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5.xml"/></Relationships>
</file>

<file path=ppt/notesSlides/_rels/notesSlide1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6.xml"/></Relationships>
</file>

<file path=ppt/notesSlides/_rels/notesSlide1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7.xml"/></Relationships>
</file>

<file path=ppt/notesSlides/_rels/notesSlide1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8.xml"/></Relationships>
</file>

<file path=ppt/notesSlides/_rels/notesSlide1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9.xml"/></Relationships>
</file>

<file path=ppt/notesSlides/_rels/notesSlide1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0.xml"/></Relationships>
</file>

<file path=ppt/notesSlides/_rels/notesSlide1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7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5.xml"/></Relationships>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6.xml"/></Relationships>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7.xml"/></Relationships>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8.xml"/></Relationships>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9.xml"/></Relationships>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0.xml"/></Relationships>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1.xml"/></Relationships>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2.xml"/></Relationships>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3.xml"/></Relationships>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5.xml"/></Relationships>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6.xml"/></Relationships>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7.xml"/></Relationships>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8.xml"/></Relationships>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9.xml"/></Relationships>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0.xml"/></Relationships>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1.xml"/></Relationships>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2.xml"/></Relationships>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3.xml"/></Relationships>
</file>

<file path=ppt/notesSlides/_rels/notesSlide9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B68A9-5BC9-A344-A200-0FC7A6A6382C}" type="slidenum">
              <a:rPr lang="en-US"/>
              <a:pPr/>
              <a:t>1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FD275-3254-1846-B67F-CDE7533788E3}" type="slidenum">
              <a:rPr lang="en-US"/>
              <a:pPr/>
              <a:t>15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31C8F-69E2-B844-B982-E62B7CF32448}" type="slidenum">
              <a:rPr lang="en-US"/>
              <a:pPr/>
              <a:t>115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2CC0B0-1C64-4342-BEB7-ABB7F1284732}" type="slidenum">
              <a:rPr lang="en-US"/>
              <a:pPr/>
              <a:t>116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B8B2FE-1073-0D4D-BF03-41A79D2B92AD}" type="slidenum">
              <a:rPr lang="en-US"/>
              <a:pPr/>
              <a:t>117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392A7-317D-4C4B-A632-86D43CC9BE8B}" type="slidenum">
              <a:rPr lang="en-US"/>
              <a:pPr/>
              <a:t>118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1BF32-195F-5340-8FF9-3BFF1C89BF4C}" type="slidenum">
              <a:rPr lang="en-US"/>
              <a:pPr/>
              <a:t>119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A6439A-9BFB-B246-AF62-F606545541E8}" type="slidenum">
              <a:rPr lang="en-US"/>
              <a:pPr/>
              <a:t>120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6A25C-60F9-A14C-A90E-D37E43F426D8}" type="slidenum">
              <a:rPr lang="en-US"/>
              <a:pPr/>
              <a:t>121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37217A-6AF8-F84F-BD73-7AF0A7C66D0F}" type="slidenum">
              <a:rPr lang="en-US"/>
              <a:pPr/>
              <a:t>122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4D3B2-52DA-1D43-8E71-1E83F2BEE2C8}" type="slidenum">
              <a:rPr lang="en-US"/>
              <a:pPr/>
              <a:t>123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01C87-46A7-DB40-8B4E-5C04E6C893C1}" type="slidenum">
              <a:rPr lang="en-US"/>
              <a:pPr/>
              <a:t>124</a:t>
            </a:fld>
            <a:endParaRPr 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3E4621-BF19-C04C-A8C2-9B50261E7DAE}" type="slidenum">
              <a:rPr lang="en-US"/>
              <a:pPr/>
              <a:t>16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D4070-5148-AB4B-9DF4-9287512EDFAF}" type="slidenum">
              <a:rPr lang="en-US"/>
              <a:pPr/>
              <a:t>125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5BFF0-05B0-644D-88EC-FDA0C182FDC6}" type="slidenum">
              <a:rPr lang="en-US"/>
              <a:pPr/>
              <a:t>126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5D3A1-131B-2D4D-9F3D-60C47D296013}" type="slidenum">
              <a:rPr lang="en-US"/>
              <a:pPr/>
              <a:t>127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B8D1D-21F1-A547-B5D3-81F0D54A9426}" type="slidenum">
              <a:rPr lang="en-US"/>
              <a:pPr/>
              <a:t>128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FED44-86B6-9940-866E-49F5BB5F4581}" type="slidenum">
              <a:rPr lang="en-US"/>
              <a:pPr/>
              <a:t>129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99866-6760-8E48-AF61-43D3C56C2C0E}" type="slidenum">
              <a:rPr lang="en-US"/>
              <a:pPr/>
              <a:t>130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9" tIns="48324" rIns="96649" bIns="48324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205AB-70B8-2B43-81CD-DB73373F5D82}" type="slidenum">
              <a:rPr lang="en-US"/>
              <a:pPr/>
              <a:t>131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D268D-CE84-7247-BB7F-05D107AE96A8}" type="slidenum">
              <a:rPr lang="en-US"/>
              <a:pPr/>
              <a:t>17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B347A6-581D-1146-A1FC-9B7D6CB0B090}" type="slidenum">
              <a:rPr lang="en-US"/>
              <a:pPr/>
              <a:t>18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1105A-2319-2145-9CB8-DE95FCAA21C4}" type="slidenum">
              <a:rPr lang="en-US"/>
              <a:pPr/>
              <a:t>19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1105A-2319-2145-9CB8-DE95FCAA21C4}" type="slidenum">
              <a:rPr lang="en-US"/>
              <a:pPr/>
              <a:t>20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C98F64-0178-AD46-8C56-2C0E6C8A5713}" type="slidenum">
              <a:rPr lang="en-US"/>
              <a:pPr/>
              <a:t>22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37DB6-808B-A248-AD1C-3181E874820C}" type="slidenum">
              <a:rPr lang="en-US"/>
              <a:pPr/>
              <a:t>23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6A3366-DF6C-D747-BC13-5F74C22C89BA}" type="slidenum">
              <a:rPr lang="en-US"/>
              <a:pPr/>
              <a:t>24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9149F0-33AC-2B47-8BCE-C710A7F6C2EC}" type="slidenum">
              <a:rPr lang="en-US"/>
              <a:pPr/>
              <a:t>26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51524-4C7D-3042-A265-74E3C69E8D1A}" type="slidenum">
              <a:rPr lang="en-US"/>
              <a:pPr/>
              <a:t>2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E215A-71F3-1F45-B682-866F7A6D33CB}" type="slidenum">
              <a:rPr lang="en-US"/>
              <a:pPr/>
              <a:t>27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55814E-6F41-9C45-B36F-179049C1EFCE}" type="slidenum">
              <a:rPr lang="en-US"/>
              <a:pPr/>
              <a:t>31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31DFE-6234-784C-8424-5BC429993749}" type="slidenum">
              <a:rPr lang="en-US"/>
              <a:pPr/>
              <a:t>37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51F4E-F4AF-D746-9FA5-5A8029DDD9FA}" type="slidenum">
              <a:rPr lang="en-US"/>
              <a:pPr/>
              <a:t>38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1CED9C-A8BC-554C-81C9-F878F9EF103F}" type="slidenum">
              <a:rPr lang="en-US"/>
              <a:pPr/>
              <a:t>39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0E47B-D124-A945-94AA-6F61051D12D7}" type="slidenum">
              <a:rPr lang="en-US"/>
              <a:pPr/>
              <a:t>40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4401A-4E99-DF46-876F-D7E2F4049414}" type="slidenum">
              <a:rPr lang="en-US"/>
              <a:pPr/>
              <a:t>41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046F1-26DC-D544-BFC2-1BFCCCE41D5D}" type="slidenum">
              <a:rPr lang="en-US"/>
              <a:pPr/>
              <a:t>42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7D77DD-2162-E448-949A-96A772923563}" type="slidenum">
              <a:rPr lang="en-US"/>
              <a:pPr/>
              <a:t>43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F0F1D-95ED-D24B-83EC-BC8B29D3E42A}" type="slidenum">
              <a:rPr lang="en-US"/>
              <a:pPr/>
              <a:t>44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C5465-352C-C846-B06C-6D23D7045CEC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10605-EAFF-194A-88AB-EF3504021A22}" type="slidenum">
              <a:rPr lang="en-US"/>
              <a:pPr/>
              <a:t>45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2C384-0A84-AC46-9FB1-63E79E5188A5}" type="slidenum">
              <a:rPr lang="en-US"/>
              <a:pPr/>
              <a:t>46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873F5-2A1E-3E47-A5B4-4D3ED002E212}" type="slidenum">
              <a:rPr lang="en-US"/>
              <a:pPr/>
              <a:t>47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3BAF1-FBFD-FB4F-8763-37274349FFEB}" type="slidenum">
              <a:rPr lang="en-US"/>
              <a:pPr/>
              <a:t>48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A2DFC-6611-9343-9FA5-5A235C99E93A}" type="slidenum">
              <a:rPr lang="en-US"/>
              <a:pPr/>
              <a:t>49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9662C-4460-984A-A5A6-BD15A3E7FF71}" type="slidenum">
              <a:rPr lang="en-US"/>
              <a:pPr/>
              <a:t>50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8C9AC-7F40-3E41-85C1-F036035ABA75}" type="slidenum">
              <a:rPr lang="en-US"/>
              <a:pPr/>
              <a:t>51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9C2EF-64FA-E644-8E5C-1038F4C6F0EB}" type="slidenum">
              <a:rPr lang="en-US"/>
              <a:pPr/>
              <a:t>52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487A9F-6AD7-4C42-9B48-12BCEFBCC0A7}" type="slidenum">
              <a:rPr lang="en-US"/>
              <a:pPr/>
              <a:t>53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3BAF1-FBFD-FB4F-8763-37274349FFEB}" type="slidenum">
              <a:rPr lang="en-US"/>
              <a:pPr/>
              <a:t>54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FE319-8EDF-F440-B4DC-BB18B36EF69E}" type="slidenum">
              <a:rPr lang="en-US"/>
              <a:pPr/>
              <a:t>4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3BAF1-FBFD-FB4F-8763-37274349FFEB}" type="slidenum">
              <a:rPr lang="en-US"/>
              <a:pPr/>
              <a:t>55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3BAF1-FBFD-FB4F-8763-37274349FFEB}" type="slidenum">
              <a:rPr lang="en-US"/>
              <a:pPr/>
              <a:t>56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3BAF1-FBFD-FB4F-8763-37274349FFEB}" type="slidenum">
              <a:rPr lang="en-US"/>
              <a:pPr/>
              <a:t>57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3BAF1-FBFD-FB4F-8763-37274349FFEB}" type="slidenum">
              <a:rPr lang="en-US"/>
              <a:pPr/>
              <a:t>58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3BAF1-FBFD-FB4F-8763-37274349FFEB}" type="slidenum">
              <a:rPr lang="en-US"/>
              <a:pPr/>
              <a:t>59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1B5C04-E341-F247-9559-4F7185E9631B}" type="slidenum">
              <a:rPr lang="en-US"/>
              <a:pPr/>
              <a:t>60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DAB266-C556-3D46-989B-8540B3BD42B0}" type="slidenum">
              <a:rPr lang="en-US"/>
              <a:pPr/>
              <a:t>61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63A71E-5260-C242-B984-3149A5672CA0}" type="slidenum">
              <a:rPr lang="en-US"/>
              <a:pPr/>
              <a:t>62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0186D-961F-324C-BC0D-AF28692304BA}" type="slidenum">
              <a:rPr lang="en-US"/>
              <a:pPr/>
              <a:t>63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448F7-5291-F04B-953C-58D4328B1720}" type="slidenum">
              <a:rPr lang="en-US"/>
              <a:pPr/>
              <a:t>64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4CEB2-6F00-ED49-A235-34E861B8E955}" type="slidenum">
              <a:rPr lang="en-US"/>
              <a:pPr/>
              <a:t>10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513BE-F38B-044C-B39D-66BE68339A95}" type="slidenum">
              <a:rPr lang="en-US"/>
              <a:pPr/>
              <a:t>65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E9EEF-F243-B147-B4EC-8CA5FB21DFFA}" type="slidenum">
              <a:rPr lang="en-US"/>
              <a:pPr/>
              <a:t>66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1AF5A-9C01-2744-8C17-D53388C3B4C5}" type="slidenum">
              <a:rPr lang="en-US"/>
              <a:pPr/>
              <a:t>67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317669-1EF0-6346-AD43-36BE96FBC84D}" type="slidenum">
              <a:rPr lang="en-US"/>
              <a:pPr/>
              <a:t>68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3D0948-1E71-E841-BDD8-586B88E4D7B1}" type="slidenum">
              <a:rPr lang="en-US"/>
              <a:pPr/>
              <a:t>69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729B8-CC23-524A-8E3C-DDA4D4A020E3}" type="slidenum">
              <a:rPr lang="en-US"/>
              <a:pPr/>
              <a:t>70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7A43E-83A0-9D4F-A7B5-39362263C5B5}" type="slidenum">
              <a:rPr lang="en-US"/>
              <a:pPr/>
              <a:t>71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EFBF5-0D5E-FA4C-B1CD-35EF6535BB48}" type="slidenum">
              <a:rPr lang="en-US"/>
              <a:pPr/>
              <a:t>72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F8423-3C43-394E-A1B1-11A62D0431AD}" type="slidenum">
              <a:rPr lang="en-US"/>
              <a:pPr/>
              <a:t>73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FA9AA-3270-B548-8EB8-A745E5B18BE3}" type="slidenum">
              <a:rPr lang="en-US"/>
              <a:pPr/>
              <a:t>74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AAA88B-0D2B-BB43-871F-A40A17642965}" type="slidenum">
              <a:rPr lang="en-US"/>
              <a:pPr/>
              <a:t>11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021FC-8431-7C47-A435-6F8CDD6E7C18}" type="slidenum">
              <a:rPr lang="en-US"/>
              <a:pPr/>
              <a:t>75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A46CA2-4D34-BA44-B7EE-2FC902CAE743}" type="slidenum">
              <a:rPr lang="en-US"/>
              <a:pPr/>
              <a:t>76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087C4A-F05E-9743-8387-D0D2CFFE5614}" type="slidenum">
              <a:rPr lang="en-US"/>
              <a:pPr/>
              <a:t>77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21C22-0B1F-044D-8471-5708868E6171}" type="slidenum">
              <a:rPr lang="en-US"/>
              <a:pPr/>
              <a:t>78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52B1EB-EAE8-D94C-9598-22DDBC0410CB}" type="slidenum">
              <a:rPr lang="en-US"/>
              <a:pPr/>
              <a:t>79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52B1EB-EAE8-D94C-9598-22DDBC0410CB}" type="slidenum">
              <a:rPr lang="en-US"/>
              <a:pPr/>
              <a:t>80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D37D3-ABE0-074F-ACB3-2D195BEC992D}" type="slidenum">
              <a:rPr lang="en-US"/>
              <a:pPr/>
              <a:t>81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DAC988-D07E-B643-BC53-1B8684B6D152}" type="slidenum">
              <a:rPr lang="en-US"/>
              <a:pPr/>
              <a:t>82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51D126-DEDD-8B48-97FA-FE7A687C119C}" type="slidenum">
              <a:rPr lang="en-US"/>
              <a:pPr/>
              <a:t>83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F117A7-4F99-E044-8124-5531E415E4F6}" type="slidenum">
              <a:rPr lang="en-US"/>
              <a:pPr/>
              <a:t>84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C5B7A0-AE94-A344-8E06-59761EE930B3}" type="slidenum">
              <a:rPr lang="en-US"/>
              <a:pPr/>
              <a:t>12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0DAB4-9D99-9748-B0AB-7354DB0AC28D}" type="slidenum">
              <a:rPr lang="en-US"/>
              <a:pPr/>
              <a:t>85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326BD6-E176-5646-BDCB-07A6FF47C3CD}" type="slidenum">
              <a:rPr lang="en-US"/>
              <a:pPr/>
              <a:t>86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7E9F8-A6D3-D541-B1CC-07825B6E393D}" type="slidenum">
              <a:rPr lang="en-US"/>
              <a:pPr/>
              <a:t>87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AF5595-CB4D-4D4B-AF9D-BE21C70479F2}" type="slidenum">
              <a:rPr lang="en-US"/>
              <a:pPr/>
              <a:t>88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23D01-3A61-2C41-AFB7-9FB355D14099}" type="slidenum">
              <a:rPr lang="en-US"/>
              <a:pPr/>
              <a:t>89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DFA3F4-2F70-A54E-88A8-E8FEA28A6564}" type="slidenum">
              <a:rPr lang="en-US"/>
              <a:pPr/>
              <a:t>90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36D6A-2802-7E41-890B-CDF93AC6E107}" type="slidenum">
              <a:rPr lang="en-US"/>
              <a:pPr/>
              <a:t>91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395141-4A4D-E34D-92CA-244E2379C439}" type="slidenum">
              <a:rPr lang="en-US"/>
              <a:pPr/>
              <a:t>92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B328F-C4E1-DC4C-BFFC-949AAE3F7B5A}" type="slidenum">
              <a:rPr lang="en-US"/>
              <a:pPr/>
              <a:t>93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C42E3-3D1D-744B-B455-96E37B8F28F2}" type="slidenum">
              <a:rPr lang="en-US"/>
              <a:pPr/>
              <a:t>94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FBD50-CBAF-A64D-AD42-AFDCA5143A8E}" type="slidenum">
              <a:rPr lang="en-US"/>
              <a:pPr/>
              <a:t>13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799013" cy="3598863"/>
          </a:xfrm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5584" tIns="47792" rIns="95584" bIns="4779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A2476-1297-4148-B92C-E3AAD14E65EF}" type="slidenum">
              <a:rPr lang="en-US"/>
              <a:pPr/>
              <a:t>95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266918-2ABE-0A40-8582-8F8A171547B6}" type="slidenum">
              <a:rPr lang="en-US"/>
              <a:pPr/>
              <a:t>96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184E7-F8B1-F344-9773-2398BB0D57BD}" type="slidenum">
              <a:rPr lang="en-US"/>
              <a:pPr/>
              <a:t>97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0A08C7-020D-D543-B634-00E83B5918E3}" type="slidenum">
              <a:rPr lang="en-US"/>
              <a:pPr/>
              <a:t>98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98169-CDC6-034C-96D9-AC8CBD709908}" type="slidenum">
              <a:rPr lang="en-US"/>
              <a:pPr/>
              <a:t>99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7B2969-F6F1-A648-A882-0CF195BB0D16}" type="slidenum">
              <a:rPr lang="en-US"/>
              <a:pPr/>
              <a:t>100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E9AD5-BEA7-F248-B172-353ED682D980}" type="slidenum">
              <a:rPr lang="en-US"/>
              <a:pPr/>
              <a:t>101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96A07-060D-EB48-BDAC-45F29E2F6BE5}" type="slidenum">
              <a:rPr lang="en-US"/>
              <a:pPr/>
              <a:t>102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46DFA7-AECB-0E46-B117-B5B4AA719A4D}" type="slidenum">
              <a:rPr lang="en-US"/>
              <a:pPr/>
              <a:t>103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2040F-FA16-4E4D-94BA-C9691AD25481}" type="slidenum">
              <a:rPr lang="en-US"/>
              <a:pPr/>
              <a:t>104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4C96E-BDD4-6746-8117-CBBB1DEEC218}" type="slidenum">
              <a:rPr lang="en-US"/>
              <a:pPr/>
              <a:t>14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2392C-DB99-5645-B145-F424C48CAF57}" type="slidenum">
              <a:rPr lang="en-US"/>
              <a:pPr/>
              <a:t>105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4ED10-163D-8449-984B-4F5B5C53A807}" type="slidenum">
              <a:rPr lang="en-US"/>
              <a:pPr/>
              <a:t>106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709D8-27D2-3A4C-879C-5620F23D4F16}" type="slidenum">
              <a:rPr lang="en-US"/>
              <a:pPr/>
              <a:t>107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E5F06C-D0F5-144F-B917-44AD7C952CBA}" type="slidenum">
              <a:rPr lang="en-US"/>
              <a:pPr/>
              <a:t>108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ECF43-CA7C-7F4A-84E1-C048A136C922}" type="slidenum">
              <a:rPr lang="en-US"/>
              <a:pPr/>
              <a:t>109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D8A3F-EF65-F94C-841A-09C172F33FA2}" type="slidenum">
              <a:rPr lang="en-US"/>
              <a:pPr/>
              <a:t>110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20433-69C2-7849-B9A6-87AF1151DEA6}" type="slidenum">
              <a:rPr lang="en-US"/>
              <a:pPr/>
              <a:t>111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E9365-CC86-BF44-9880-EA47BE2A04CF}" type="slidenum">
              <a:rPr lang="en-US"/>
              <a:pPr/>
              <a:t>112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6D1489-800E-2542-85D8-2CF428A901A8}" type="slidenum">
              <a:rPr lang="en-US"/>
              <a:pPr/>
              <a:t>113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6D1489-800E-2542-85D8-2CF428A901A8}" type="slidenum">
              <a:rPr lang="en-US"/>
              <a:pPr/>
              <a:t>114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E828DA-EA7F-7A41-B8B9-DDC144D61D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134F72-ED92-BB4E-81A0-E32D1F17F3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9E31138-CCF6-5744-99CC-E86FB2B011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6689331-E6B7-1C4F-A64B-64A0B81AFA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F8D9724-F7C4-DE40-A13E-C2C4F94E4D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E04076-CC56-EF4C-BC3D-4C9CC402C2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5DA313-2EE6-1445-92D6-BDFA38178F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C71BEF-80C9-614B-9916-51C26DEE9D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90FC0C5-D218-694C-8E35-3C5C0D7082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B4323D-2B04-E345-BBAE-D7D8EAE80D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D49BAD-2975-B14E-8919-9C89249CF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4D0EB4-85E9-C04B-9EAD-7DE5033EDE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8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9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0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5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8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9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0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5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6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7.xml"/><Relationship Id="rId3" Type="http://schemas.openxmlformats.org/officeDocument/2006/relationships/image" Target="../media/image16.png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8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9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0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5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4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15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5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8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9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0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B813-845E-3440-9C56-6BC7A54A7FC0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5:  </a:t>
            </a:r>
            <a:r>
              <a:rPr lang="en-US" dirty="0" smtClean="0"/>
              <a:t>February</a:t>
            </a:r>
            <a:r>
              <a:rPr lang="en-US" dirty="0" smtClean="0"/>
              <a:t> 2, 2015</a:t>
            </a:r>
          </a:p>
          <a:p>
            <a:r>
              <a:rPr lang="en-US" dirty="0"/>
              <a:t>Clustering</a:t>
            </a:r>
          </a:p>
          <a:p>
            <a:r>
              <a:rPr lang="en-US" dirty="0"/>
              <a:t>(LUT Mapping, Delay)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9265-9873-044F-98E5-74FADD672B60}" type="slidenum">
              <a:rPr lang="en-US"/>
              <a:pPr/>
              <a:t>10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Function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Delay:</a:t>
            </a:r>
            <a:r>
              <a:rPr lang="en-US"/>
              <a:t>  number of LUTs in critical path</a:t>
            </a:r>
          </a:p>
          <a:p>
            <a:pPr lvl="1"/>
            <a:r>
              <a:rPr lang="en-US"/>
              <a:t>doesn’t say delay in LUTs or in wires</a:t>
            </a:r>
          </a:p>
          <a:p>
            <a:pPr lvl="1"/>
            <a:r>
              <a:rPr lang="en-US"/>
              <a:t>does assume uniform interconnect delay</a:t>
            </a:r>
          </a:p>
          <a:p>
            <a:endParaRPr lang="en-US"/>
          </a:p>
          <a:p>
            <a:r>
              <a:rPr lang="en-US" b="1"/>
              <a:t>Area:</a:t>
            </a:r>
            <a:r>
              <a:rPr lang="en-US"/>
              <a:t>  number of LUTs</a:t>
            </a:r>
          </a:p>
          <a:p>
            <a:pPr lvl="1"/>
            <a:r>
              <a:rPr lang="en-US"/>
              <a:t>Assumes adequate interconnect to use LUTs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4BDB-9ECB-1947-B073-F05CA230AD84}" type="slidenum">
              <a:rPr lang="en-US"/>
              <a:pPr/>
              <a:t>100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410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1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2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2414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5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6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7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8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419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0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1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2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3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4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5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426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7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8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429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0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1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2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3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4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5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6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7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9" name="Line 39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477D-1EED-0B4A-BF97-E6EF729D5BCD}" type="slidenum">
              <a:rPr lang="en-US"/>
              <a:pPr/>
              <a:t>101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3433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7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3438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9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1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3443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4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5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6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7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8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9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3450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1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2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3453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4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5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6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7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8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9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0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1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3" name="Line 39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4" name="Text Box 40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E7CB4-1B22-8349-987E-42E841829BF7}" type="slidenum">
              <a:rPr lang="en-US"/>
              <a:pPr/>
              <a:t>102</a:t>
            </a:fld>
            <a:endParaRPr lang="en-US"/>
          </a:p>
        </p:txBody>
      </p:sp>
      <p:sp>
        <p:nvSpPr>
          <p:cNvPr id="104489" name="Freeform 41"/>
          <p:cNvSpPr>
            <a:spLocks/>
          </p:cNvSpPr>
          <p:nvPr/>
        </p:nvSpPr>
        <p:spPr bwMode="auto">
          <a:xfrm>
            <a:off x="4495800" y="2971800"/>
            <a:ext cx="3124200" cy="26670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48" y="1584"/>
              </a:cxn>
              <a:cxn ang="0">
                <a:pos x="672" y="1680"/>
              </a:cxn>
              <a:cxn ang="0">
                <a:pos x="1008" y="1152"/>
              </a:cxn>
              <a:cxn ang="0">
                <a:pos x="1968" y="864"/>
              </a:cxn>
              <a:cxn ang="0">
                <a:pos x="1920" y="48"/>
              </a:cxn>
              <a:cxn ang="0">
                <a:pos x="1152" y="0"/>
              </a:cxn>
              <a:cxn ang="0">
                <a:pos x="1056" y="96"/>
              </a:cxn>
              <a:cxn ang="0">
                <a:pos x="1056" y="432"/>
              </a:cxn>
              <a:cxn ang="0">
                <a:pos x="912" y="768"/>
              </a:cxn>
              <a:cxn ang="0">
                <a:pos x="576" y="816"/>
              </a:cxn>
              <a:cxn ang="0">
                <a:pos x="48" y="816"/>
              </a:cxn>
              <a:cxn ang="0">
                <a:pos x="0" y="1008"/>
              </a:cxn>
            </a:cxnLst>
            <a:rect l="0" t="0" r="r" b="b"/>
            <a:pathLst>
              <a:path w="1968" h="1680">
                <a:moveTo>
                  <a:pt x="0" y="1008"/>
                </a:moveTo>
                <a:lnTo>
                  <a:pt x="48" y="1584"/>
                </a:lnTo>
                <a:lnTo>
                  <a:pt x="672" y="1680"/>
                </a:lnTo>
                <a:lnTo>
                  <a:pt x="1008" y="1152"/>
                </a:lnTo>
                <a:lnTo>
                  <a:pt x="1968" y="864"/>
                </a:lnTo>
                <a:lnTo>
                  <a:pt x="1920" y="48"/>
                </a:lnTo>
                <a:lnTo>
                  <a:pt x="1152" y="0"/>
                </a:lnTo>
                <a:lnTo>
                  <a:pt x="1056" y="96"/>
                </a:lnTo>
                <a:lnTo>
                  <a:pt x="1056" y="432"/>
                </a:lnTo>
                <a:lnTo>
                  <a:pt x="912" y="768"/>
                </a:lnTo>
                <a:lnTo>
                  <a:pt x="576" y="816"/>
                </a:lnTo>
                <a:lnTo>
                  <a:pt x="48" y="816"/>
                </a:lnTo>
                <a:lnTo>
                  <a:pt x="0" y="10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445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446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7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7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7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7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447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7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447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7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7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80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81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83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84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85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87" name="Line 39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67-76ED-924F-B584-9F4641BA1ACF}" type="slidenum">
              <a:rPr lang="en-US"/>
              <a:pPr/>
              <a:t>103</a:t>
            </a:fld>
            <a:endParaRPr lang="en-US"/>
          </a:p>
        </p:txBody>
      </p:sp>
      <p:sp>
        <p:nvSpPr>
          <p:cNvPr id="105474" name="Freeform 2"/>
          <p:cNvSpPr>
            <a:spLocks/>
          </p:cNvSpPr>
          <p:nvPr/>
        </p:nvSpPr>
        <p:spPr bwMode="auto">
          <a:xfrm>
            <a:off x="4495800" y="2971800"/>
            <a:ext cx="3124200" cy="26670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48" y="1584"/>
              </a:cxn>
              <a:cxn ang="0">
                <a:pos x="672" y="1680"/>
              </a:cxn>
              <a:cxn ang="0">
                <a:pos x="1008" y="1152"/>
              </a:cxn>
              <a:cxn ang="0">
                <a:pos x="1968" y="864"/>
              </a:cxn>
              <a:cxn ang="0">
                <a:pos x="1920" y="48"/>
              </a:cxn>
              <a:cxn ang="0">
                <a:pos x="1152" y="0"/>
              </a:cxn>
              <a:cxn ang="0">
                <a:pos x="1056" y="96"/>
              </a:cxn>
              <a:cxn ang="0">
                <a:pos x="1056" y="432"/>
              </a:cxn>
              <a:cxn ang="0">
                <a:pos x="912" y="768"/>
              </a:cxn>
              <a:cxn ang="0">
                <a:pos x="576" y="816"/>
              </a:cxn>
              <a:cxn ang="0">
                <a:pos x="48" y="816"/>
              </a:cxn>
              <a:cxn ang="0">
                <a:pos x="0" y="1008"/>
              </a:cxn>
            </a:cxnLst>
            <a:rect l="0" t="0" r="r" b="b"/>
            <a:pathLst>
              <a:path w="1968" h="1680">
                <a:moveTo>
                  <a:pt x="0" y="1008"/>
                </a:moveTo>
                <a:lnTo>
                  <a:pt x="48" y="1584"/>
                </a:lnTo>
                <a:lnTo>
                  <a:pt x="672" y="1680"/>
                </a:lnTo>
                <a:lnTo>
                  <a:pt x="1008" y="1152"/>
                </a:lnTo>
                <a:lnTo>
                  <a:pt x="1968" y="864"/>
                </a:lnTo>
                <a:lnTo>
                  <a:pt x="1920" y="48"/>
                </a:lnTo>
                <a:lnTo>
                  <a:pt x="1152" y="0"/>
                </a:lnTo>
                <a:lnTo>
                  <a:pt x="1056" y="96"/>
                </a:lnTo>
                <a:lnTo>
                  <a:pt x="1056" y="432"/>
                </a:lnTo>
                <a:lnTo>
                  <a:pt x="912" y="768"/>
                </a:lnTo>
                <a:lnTo>
                  <a:pt x="576" y="816"/>
                </a:lnTo>
                <a:lnTo>
                  <a:pt x="48" y="816"/>
                </a:lnTo>
                <a:lnTo>
                  <a:pt x="0" y="10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4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5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6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5487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8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9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0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1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5492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3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4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5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6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7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8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5499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0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1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5502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3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4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5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6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7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8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09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10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12" name="Line 40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13" name="Text Box 41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5514" name="Text Box 42"/>
          <p:cNvSpPr txBox="1">
            <a:spLocks noChangeArrowheads="1"/>
          </p:cNvSpPr>
          <p:nvPr/>
        </p:nvSpPr>
        <p:spPr bwMode="auto">
          <a:xfrm>
            <a:off x="72390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C26C-4AAE-0348-AED2-2CE6FEAEF459}" type="slidenum">
              <a:rPr lang="en-US"/>
              <a:pPr/>
              <a:t>104</a:t>
            </a:fld>
            <a:endParaRPr lang="en-US"/>
          </a:p>
        </p:txBody>
      </p:sp>
      <p:sp>
        <p:nvSpPr>
          <p:cNvPr id="106538" name="Freeform 42"/>
          <p:cNvSpPr>
            <a:spLocks/>
          </p:cNvSpPr>
          <p:nvPr/>
        </p:nvSpPr>
        <p:spPr bwMode="auto">
          <a:xfrm>
            <a:off x="3962400" y="1828800"/>
            <a:ext cx="2895600" cy="3962400"/>
          </a:xfrm>
          <a:custGeom>
            <a:avLst/>
            <a:gdLst/>
            <a:ahLst/>
            <a:cxnLst>
              <a:cxn ang="0">
                <a:pos x="336" y="2400"/>
              </a:cxn>
              <a:cxn ang="0">
                <a:pos x="288" y="1584"/>
              </a:cxn>
              <a:cxn ang="0">
                <a:pos x="0" y="1440"/>
              </a:cxn>
              <a:cxn ang="0">
                <a:pos x="0" y="864"/>
              </a:cxn>
              <a:cxn ang="0">
                <a:pos x="384" y="528"/>
              </a:cxn>
              <a:cxn ang="0">
                <a:pos x="432" y="0"/>
              </a:cxn>
              <a:cxn ang="0">
                <a:pos x="1056" y="0"/>
              </a:cxn>
              <a:cxn ang="0">
                <a:pos x="1824" y="2256"/>
              </a:cxn>
              <a:cxn ang="0">
                <a:pos x="1776" y="2496"/>
              </a:cxn>
              <a:cxn ang="0">
                <a:pos x="336" y="2400"/>
              </a:cxn>
            </a:cxnLst>
            <a:rect l="0" t="0" r="r" b="b"/>
            <a:pathLst>
              <a:path w="1824" h="2496">
                <a:moveTo>
                  <a:pt x="336" y="2400"/>
                </a:moveTo>
                <a:lnTo>
                  <a:pt x="288" y="1584"/>
                </a:lnTo>
                <a:lnTo>
                  <a:pt x="0" y="1440"/>
                </a:lnTo>
                <a:lnTo>
                  <a:pt x="0" y="864"/>
                </a:lnTo>
                <a:lnTo>
                  <a:pt x="384" y="528"/>
                </a:lnTo>
                <a:lnTo>
                  <a:pt x="432" y="0"/>
                </a:lnTo>
                <a:lnTo>
                  <a:pt x="1056" y="0"/>
                </a:lnTo>
                <a:lnTo>
                  <a:pt x="1824" y="2256"/>
                </a:lnTo>
                <a:lnTo>
                  <a:pt x="1776" y="2496"/>
                </a:lnTo>
                <a:lnTo>
                  <a:pt x="336" y="2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98" name="Freeform 2"/>
          <p:cNvSpPr>
            <a:spLocks/>
          </p:cNvSpPr>
          <p:nvPr/>
        </p:nvSpPr>
        <p:spPr bwMode="auto">
          <a:xfrm>
            <a:off x="4495800" y="2971800"/>
            <a:ext cx="3124200" cy="26670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48" y="1584"/>
              </a:cxn>
              <a:cxn ang="0">
                <a:pos x="672" y="1680"/>
              </a:cxn>
              <a:cxn ang="0">
                <a:pos x="1008" y="1152"/>
              </a:cxn>
              <a:cxn ang="0">
                <a:pos x="1968" y="864"/>
              </a:cxn>
              <a:cxn ang="0">
                <a:pos x="1920" y="48"/>
              </a:cxn>
              <a:cxn ang="0">
                <a:pos x="1152" y="0"/>
              </a:cxn>
              <a:cxn ang="0">
                <a:pos x="1056" y="96"/>
              </a:cxn>
              <a:cxn ang="0">
                <a:pos x="1056" y="432"/>
              </a:cxn>
              <a:cxn ang="0">
                <a:pos x="912" y="768"/>
              </a:cxn>
              <a:cxn ang="0">
                <a:pos x="576" y="816"/>
              </a:cxn>
              <a:cxn ang="0">
                <a:pos x="48" y="816"/>
              </a:cxn>
              <a:cxn ang="0">
                <a:pos x="0" y="1008"/>
              </a:cxn>
            </a:cxnLst>
            <a:rect l="0" t="0" r="r" b="b"/>
            <a:pathLst>
              <a:path w="1968" h="1680">
                <a:moveTo>
                  <a:pt x="0" y="1008"/>
                </a:moveTo>
                <a:lnTo>
                  <a:pt x="48" y="1584"/>
                </a:lnTo>
                <a:lnTo>
                  <a:pt x="672" y="1680"/>
                </a:lnTo>
                <a:lnTo>
                  <a:pt x="1008" y="1152"/>
                </a:lnTo>
                <a:lnTo>
                  <a:pt x="1968" y="864"/>
                </a:lnTo>
                <a:lnTo>
                  <a:pt x="1920" y="48"/>
                </a:lnTo>
                <a:lnTo>
                  <a:pt x="1152" y="0"/>
                </a:lnTo>
                <a:lnTo>
                  <a:pt x="1056" y="96"/>
                </a:lnTo>
                <a:lnTo>
                  <a:pt x="1056" y="432"/>
                </a:lnTo>
                <a:lnTo>
                  <a:pt x="912" y="768"/>
                </a:lnTo>
                <a:lnTo>
                  <a:pt x="576" y="816"/>
                </a:lnTo>
                <a:lnTo>
                  <a:pt x="48" y="816"/>
                </a:lnTo>
                <a:lnTo>
                  <a:pt x="0" y="10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505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506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507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8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9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0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6511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2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3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4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5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516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7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8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9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20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21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22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523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24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25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526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27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28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29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30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31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32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33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34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35" name="Line 39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36" name="Text Box 40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6537" name="Text Box 41"/>
          <p:cNvSpPr txBox="1">
            <a:spLocks noChangeArrowheads="1"/>
          </p:cNvSpPr>
          <p:nvPr/>
        </p:nvSpPr>
        <p:spPr bwMode="auto">
          <a:xfrm>
            <a:off x="72390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6D31-8302-484F-9355-C7E2DFA25030}" type="slidenum">
              <a:rPr lang="en-US"/>
              <a:pPr/>
              <a:t>105</a:t>
            </a:fld>
            <a:endParaRPr lang="en-US"/>
          </a:p>
        </p:txBody>
      </p:sp>
      <p:sp>
        <p:nvSpPr>
          <p:cNvPr id="107522" name="Freeform 2"/>
          <p:cNvSpPr>
            <a:spLocks/>
          </p:cNvSpPr>
          <p:nvPr/>
        </p:nvSpPr>
        <p:spPr bwMode="auto">
          <a:xfrm>
            <a:off x="3962400" y="1828800"/>
            <a:ext cx="2895600" cy="3962400"/>
          </a:xfrm>
          <a:custGeom>
            <a:avLst/>
            <a:gdLst/>
            <a:ahLst/>
            <a:cxnLst>
              <a:cxn ang="0">
                <a:pos x="336" y="2400"/>
              </a:cxn>
              <a:cxn ang="0">
                <a:pos x="288" y="1584"/>
              </a:cxn>
              <a:cxn ang="0">
                <a:pos x="0" y="1440"/>
              </a:cxn>
              <a:cxn ang="0">
                <a:pos x="0" y="864"/>
              </a:cxn>
              <a:cxn ang="0">
                <a:pos x="384" y="528"/>
              </a:cxn>
              <a:cxn ang="0">
                <a:pos x="432" y="0"/>
              </a:cxn>
              <a:cxn ang="0">
                <a:pos x="1056" y="0"/>
              </a:cxn>
              <a:cxn ang="0">
                <a:pos x="1824" y="2256"/>
              </a:cxn>
              <a:cxn ang="0">
                <a:pos x="1776" y="2496"/>
              </a:cxn>
              <a:cxn ang="0">
                <a:pos x="336" y="2400"/>
              </a:cxn>
            </a:cxnLst>
            <a:rect l="0" t="0" r="r" b="b"/>
            <a:pathLst>
              <a:path w="1824" h="2496">
                <a:moveTo>
                  <a:pt x="336" y="2400"/>
                </a:moveTo>
                <a:lnTo>
                  <a:pt x="288" y="1584"/>
                </a:lnTo>
                <a:lnTo>
                  <a:pt x="0" y="1440"/>
                </a:lnTo>
                <a:lnTo>
                  <a:pt x="0" y="864"/>
                </a:lnTo>
                <a:lnTo>
                  <a:pt x="384" y="528"/>
                </a:lnTo>
                <a:lnTo>
                  <a:pt x="432" y="0"/>
                </a:lnTo>
                <a:lnTo>
                  <a:pt x="1056" y="0"/>
                </a:lnTo>
                <a:lnTo>
                  <a:pt x="1824" y="2256"/>
                </a:lnTo>
                <a:lnTo>
                  <a:pt x="1776" y="2496"/>
                </a:lnTo>
                <a:lnTo>
                  <a:pt x="336" y="2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3" name="Freeform 3"/>
          <p:cNvSpPr>
            <a:spLocks/>
          </p:cNvSpPr>
          <p:nvPr/>
        </p:nvSpPr>
        <p:spPr bwMode="auto">
          <a:xfrm>
            <a:off x="4495800" y="2971800"/>
            <a:ext cx="3124200" cy="26670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48" y="1584"/>
              </a:cxn>
              <a:cxn ang="0">
                <a:pos x="672" y="1680"/>
              </a:cxn>
              <a:cxn ang="0">
                <a:pos x="1008" y="1152"/>
              </a:cxn>
              <a:cxn ang="0">
                <a:pos x="1968" y="864"/>
              </a:cxn>
              <a:cxn ang="0">
                <a:pos x="1920" y="48"/>
              </a:cxn>
              <a:cxn ang="0">
                <a:pos x="1152" y="0"/>
              </a:cxn>
              <a:cxn ang="0">
                <a:pos x="1056" y="96"/>
              </a:cxn>
              <a:cxn ang="0">
                <a:pos x="1056" y="432"/>
              </a:cxn>
              <a:cxn ang="0">
                <a:pos x="912" y="768"/>
              </a:cxn>
              <a:cxn ang="0">
                <a:pos x="576" y="816"/>
              </a:cxn>
              <a:cxn ang="0">
                <a:pos x="48" y="816"/>
              </a:cxn>
              <a:cxn ang="0">
                <a:pos x="0" y="1008"/>
              </a:cxn>
            </a:cxnLst>
            <a:rect l="0" t="0" r="r" b="b"/>
            <a:pathLst>
              <a:path w="1968" h="1680">
                <a:moveTo>
                  <a:pt x="0" y="1008"/>
                </a:moveTo>
                <a:lnTo>
                  <a:pt x="48" y="1584"/>
                </a:lnTo>
                <a:lnTo>
                  <a:pt x="672" y="1680"/>
                </a:lnTo>
                <a:lnTo>
                  <a:pt x="1008" y="1152"/>
                </a:lnTo>
                <a:lnTo>
                  <a:pt x="1968" y="864"/>
                </a:lnTo>
                <a:lnTo>
                  <a:pt x="1920" y="48"/>
                </a:lnTo>
                <a:lnTo>
                  <a:pt x="1152" y="0"/>
                </a:lnTo>
                <a:lnTo>
                  <a:pt x="1056" y="96"/>
                </a:lnTo>
                <a:lnTo>
                  <a:pt x="1056" y="432"/>
                </a:lnTo>
                <a:lnTo>
                  <a:pt x="912" y="768"/>
                </a:lnTo>
                <a:lnTo>
                  <a:pt x="576" y="816"/>
                </a:lnTo>
                <a:lnTo>
                  <a:pt x="48" y="816"/>
                </a:lnTo>
                <a:lnTo>
                  <a:pt x="0" y="10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7531" name="Rectangle 11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5" name="Rectangle 15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7536" name="Line 16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7" name="Line 17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2" name="Line 22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4" name="Line 24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6" name="Line 26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7" name="Rectangle 27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7548" name="Line 28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0" name="Rectangle 30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7551" name="Line 31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2" name="Line 32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3" name="Line 33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4" name="Line 34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5" name="Line 35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6" name="Line 36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7" name="Line 37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59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60" name="Line 40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61" name="Text Box 41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7562" name="Text Box 42"/>
          <p:cNvSpPr txBox="1">
            <a:spLocks noChangeArrowheads="1"/>
          </p:cNvSpPr>
          <p:nvPr/>
        </p:nvSpPr>
        <p:spPr bwMode="auto">
          <a:xfrm>
            <a:off x="72390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7563" name="Text Box 43"/>
          <p:cNvSpPr txBox="1">
            <a:spLocks noChangeArrowheads="1"/>
          </p:cNvSpPr>
          <p:nvPr/>
        </p:nvSpPr>
        <p:spPr bwMode="auto">
          <a:xfrm>
            <a:off x="5775325" y="2098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F0D77-AB58-C044-9448-7864805B2227}" type="slidenum">
              <a:rPr lang="en-US"/>
              <a:pPr/>
              <a:t>106</a:t>
            </a:fld>
            <a:endParaRPr lang="en-US"/>
          </a:p>
        </p:txBody>
      </p:sp>
      <p:sp>
        <p:nvSpPr>
          <p:cNvPr id="108546" name="Freeform 2"/>
          <p:cNvSpPr>
            <a:spLocks/>
          </p:cNvSpPr>
          <p:nvPr/>
        </p:nvSpPr>
        <p:spPr bwMode="auto">
          <a:xfrm>
            <a:off x="3962400" y="1828800"/>
            <a:ext cx="2895600" cy="3962400"/>
          </a:xfrm>
          <a:custGeom>
            <a:avLst/>
            <a:gdLst/>
            <a:ahLst/>
            <a:cxnLst>
              <a:cxn ang="0">
                <a:pos x="336" y="2400"/>
              </a:cxn>
              <a:cxn ang="0">
                <a:pos x="288" y="1584"/>
              </a:cxn>
              <a:cxn ang="0">
                <a:pos x="0" y="1440"/>
              </a:cxn>
              <a:cxn ang="0">
                <a:pos x="0" y="864"/>
              </a:cxn>
              <a:cxn ang="0">
                <a:pos x="384" y="528"/>
              </a:cxn>
              <a:cxn ang="0">
                <a:pos x="432" y="0"/>
              </a:cxn>
              <a:cxn ang="0">
                <a:pos x="1056" y="0"/>
              </a:cxn>
              <a:cxn ang="0">
                <a:pos x="1824" y="2256"/>
              </a:cxn>
              <a:cxn ang="0">
                <a:pos x="1776" y="2496"/>
              </a:cxn>
              <a:cxn ang="0">
                <a:pos x="336" y="2400"/>
              </a:cxn>
            </a:cxnLst>
            <a:rect l="0" t="0" r="r" b="b"/>
            <a:pathLst>
              <a:path w="1824" h="2496">
                <a:moveTo>
                  <a:pt x="336" y="2400"/>
                </a:moveTo>
                <a:lnTo>
                  <a:pt x="288" y="1584"/>
                </a:lnTo>
                <a:lnTo>
                  <a:pt x="0" y="1440"/>
                </a:lnTo>
                <a:lnTo>
                  <a:pt x="0" y="864"/>
                </a:lnTo>
                <a:lnTo>
                  <a:pt x="384" y="528"/>
                </a:lnTo>
                <a:lnTo>
                  <a:pt x="432" y="0"/>
                </a:lnTo>
                <a:lnTo>
                  <a:pt x="1056" y="0"/>
                </a:lnTo>
                <a:lnTo>
                  <a:pt x="1824" y="2256"/>
                </a:lnTo>
                <a:lnTo>
                  <a:pt x="1776" y="2496"/>
                </a:lnTo>
                <a:lnTo>
                  <a:pt x="336" y="2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8" name="Freeform 44"/>
          <p:cNvSpPr>
            <a:spLocks/>
          </p:cNvSpPr>
          <p:nvPr/>
        </p:nvSpPr>
        <p:spPr bwMode="auto">
          <a:xfrm>
            <a:off x="3733800" y="3048000"/>
            <a:ext cx="3276600" cy="2895600"/>
          </a:xfrm>
          <a:custGeom>
            <a:avLst/>
            <a:gdLst/>
            <a:ahLst/>
            <a:cxnLst>
              <a:cxn ang="0">
                <a:pos x="432" y="1680"/>
              </a:cxn>
              <a:cxn ang="0">
                <a:pos x="432" y="768"/>
              </a:cxn>
              <a:cxn ang="0">
                <a:pos x="0" y="720"/>
              </a:cxn>
              <a:cxn ang="0">
                <a:pos x="144" y="0"/>
              </a:cxn>
              <a:cxn ang="0">
                <a:pos x="1440" y="48"/>
              </a:cxn>
              <a:cxn ang="0">
                <a:pos x="2064" y="1824"/>
              </a:cxn>
              <a:cxn ang="0">
                <a:pos x="432" y="1680"/>
              </a:cxn>
            </a:cxnLst>
            <a:rect l="0" t="0" r="r" b="b"/>
            <a:pathLst>
              <a:path w="2064" h="1824">
                <a:moveTo>
                  <a:pt x="432" y="1680"/>
                </a:moveTo>
                <a:lnTo>
                  <a:pt x="432" y="768"/>
                </a:lnTo>
                <a:lnTo>
                  <a:pt x="0" y="720"/>
                </a:lnTo>
                <a:lnTo>
                  <a:pt x="144" y="0"/>
                </a:lnTo>
                <a:lnTo>
                  <a:pt x="1440" y="48"/>
                </a:lnTo>
                <a:lnTo>
                  <a:pt x="2064" y="1824"/>
                </a:lnTo>
                <a:lnTo>
                  <a:pt x="432" y="168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47" name="Freeform 3"/>
          <p:cNvSpPr>
            <a:spLocks/>
          </p:cNvSpPr>
          <p:nvPr/>
        </p:nvSpPr>
        <p:spPr bwMode="auto">
          <a:xfrm>
            <a:off x="4495800" y="2971800"/>
            <a:ext cx="3124200" cy="26670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48" y="1584"/>
              </a:cxn>
              <a:cxn ang="0">
                <a:pos x="672" y="1680"/>
              </a:cxn>
              <a:cxn ang="0">
                <a:pos x="1008" y="1152"/>
              </a:cxn>
              <a:cxn ang="0">
                <a:pos x="1968" y="864"/>
              </a:cxn>
              <a:cxn ang="0">
                <a:pos x="1920" y="48"/>
              </a:cxn>
              <a:cxn ang="0">
                <a:pos x="1152" y="0"/>
              </a:cxn>
              <a:cxn ang="0">
                <a:pos x="1056" y="96"/>
              </a:cxn>
              <a:cxn ang="0">
                <a:pos x="1056" y="432"/>
              </a:cxn>
              <a:cxn ang="0">
                <a:pos x="912" y="768"/>
              </a:cxn>
              <a:cxn ang="0">
                <a:pos x="576" y="816"/>
              </a:cxn>
              <a:cxn ang="0">
                <a:pos x="48" y="816"/>
              </a:cxn>
              <a:cxn ang="0">
                <a:pos x="0" y="1008"/>
              </a:cxn>
            </a:cxnLst>
            <a:rect l="0" t="0" r="r" b="b"/>
            <a:pathLst>
              <a:path w="1968" h="1680">
                <a:moveTo>
                  <a:pt x="0" y="1008"/>
                </a:moveTo>
                <a:lnTo>
                  <a:pt x="48" y="1584"/>
                </a:lnTo>
                <a:lnTo>
                  <a:pt x="672" y="1680"/>
                </a:lnTo>
                <a:lnTo>
                  <a:pt x="1008" y="1152"/>
                </a:lnTo>
                <a:lnTo>
                  <a:pt x="1968" y="864"/>
                </a:lnTo>
                <a:lnTo>
                  <a:pt x="1920" y="48"/>
                </a:lnTo>
                <a:lnTo>
                  <a:pt x="1152" y="0"/>
                </a:lnTo>
                <a:lnTo>
                  <a:pt x="1056" y="96"/>
                </a:lnTo>
                <a:lnTo>
                  <a:pt x="1056" y="432"/>
                </a:lnTo>
                <a:lnTo>
                  <a:pt x="912" y="768"/>
                </a:lnTo>
                <a:lnTo>
                  <a:pt x="576" y="816"/>
                </a:lnTo>
                <a:lnTo>
                  <a:pt x="48" y="816"/>
                </a:lnTo>
                <a:lnTo>
                  <a:pt x="0" y="10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8556" name="Line 12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8" name="Line 14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8560" name="Line 16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1" name="Line 17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2" name="Line 18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3" name="Line 19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4" name="Rectangle 20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8565" name="Line 21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6" name="Line 22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7" name="Line 23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8" name="Line 24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0" name="Line 26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1" name="Rectangle 27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4" name="Rectangle 30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8575" name="Line 31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6" name="Line 32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8" name="Line 34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9" name="Line 35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0" name="Line 36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1" name="Line 37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2" name="Line 38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3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4" name="Line 40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5" name="Text Box 41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8586" name="Text Box 42"/>
          <p:cNvSpPr txBox="1">
            <a:spLocks noChangeArrowheads="1"/>
          </p:cNvSpPr>
          <p:nvPr/>
        </p:nvSpPr>
        <p:spPr bwMode="auto">
          <a:xfrm>
            <a:off x="72390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8587" name="Text Box 43"/>
          <p:cNvSpPr txBox="1">
            <a:spLocks noChangeArrowheads="1"/>
          </p:cNvSpPr>
          <p:nvPr/>
        </p:nvSpPr>
        <p:spPr bwMode="auto">
          <a:xfrm>
            <a:off x="5775325" y="2098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C89-C37D-B140-AB24-70868016600D}" type="slidenum">
              <a:rPr lang="en-US"/>
              <a:pPr/>
              <a:t>107</a:t>
            </a:fld>
            <a:endParaRPr lang="en-US"/>
          </a:p>
        </p:txBody>
      </p:sp>
      <p:sp>
        <p:nvSpPr>
          <p:cNvPr id="109570" name="Freeform 2"/>
          <p:cNvSpPr>
            <a:spLocks/>
          </p:cNvSpPr>
          <p:nvPr/>
        </p:nvSpPr>
        <p:spPr bwMode="auto">
          <a:xfrm>
            <a:off x="3962400" y="1828800"/>
            <a:ext cx="2895600" cy="3962400"/>
          </a:xfrm>
          <a:custGeom>
            <a:avLst/>
            <a:gdLst/>
            <a:ahLst/>
            <a:cxnLst>
              <a:cxn ang="0">
                <a:pos x="336" y="2400"/>
              </a:cxn>
              <a:cxn ang="0">
                <a:pos x="288" y="1584"/>
              </a:cxn>
              <a:cxn ang="0">
                <a:pos x="0" y="1440"/>
              </a:cxn>
              <a:cxn ang="0">
                <a:pos x="0" y="864"/>
              </a:cxn>
              <a:cxn ang="0">
                <a:pos x="384" y="528"/>
              </a:cxn>
              <a:cxn ang="0">
                <a:pos x="432" y="0"/>
              </a:cxn>
              <a:cxn ang="0">
                <a:pos x="1056" y="0"/>
              </a:cxn>
              <a:cxn ang="0">
                <a:pos x="1824" y="2256"/>
              </a:cxn>
              <a:cxn ang="0">
                <a:pos x="1776" y="2496"/>
              </a:cxn>
              <a:cxn ang="0">
                <a:pos x="336" y="2400"/>
              </a:cxn>
            </a:cxnLst>
            <a:rect l="0" t="0" r="r" b="b"/>
            <a:pathLst>
              <a:path w="1824" h="2496">
                <a:moveTo>
                  <a:pt x="336" y="2400"/>
                </a:moveTo>
                <a:lnTo>
                  <a:pt x="288" y="1584"/>
                </a:lnTo>
                <a:lnTo>
                  <a:pt x="0" y="1440"/>
                </a:lnTo>
                <a:lnTo>
                  <a:pt x="0" y="864"/>
                </a:lnTo>
                <a:lnTo>
                  <a:pt x="384" y="528"/>
                </a:lnTo>
                <a:lnTo>
                  <a:pt x="432" y="0"/>
                </a:lnTo>
                <a:lnTo>
                  <a:pt x="1056" y="0"/>
                </a:lnTo>
                <a:lnTo>
                  <a:pt x="1824" y="2256"/>
                </a:lnTo>
                <a:lnTo>
                  <a:pt x="1776" y="2496"/>
                </a:lnTo>
                <a:lnTo>
                  <a:pt x="336" y="2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1" name="Freeform 3"/>
          <p:cNvSpPr>
            <a:spLocks/>
          </p:cNvSpPr>
          <p:nvPr/>
        </p:nvSpPr>
        <p:spPr bwMode="auto">
          <a:xfrm>
            <a:off x="3733800" y="3048000"/>
            <a:ext cx="3276600" cy="2895600"/>
          </a:xfrm>
          <a:custGeom>
            <a:avLst/>
            <a:gdLst/>
            <a:ahLst/>
            <a:cxnLst>
              <a:cxn ang="0">
                <a:pos x="432" y="1680"/>
              </a:cxn>
              <a:cxn ang="0">
                <a:pos x="432" y="768"/>
              </a:cxn>
              <a:cxn ang="0">
                <a:pos x="0" y="720"/>
              </a:cxn>
              <a:cxn ang="0">
                <a:pos x="144" y="0"/>
              </a:cxn>
              <a:cxn ang="0">
                <a:pos x="1440" y="48"/>
              </a:cxn>
              <a:cxn ang="0">
                <a:pos x="2064" y="1824"/>
              </a:cxn>
              <a:cxn ang="0">
                <a:pos x="432" y="1680"/>
              </a:cxn>
            </a:cxnLst>
            <a:rect l="0" t="0" r="r" b="b"/>
            <a:pathLst>
              <a:path w="2064" h="1824">
                <a:moveTo>
                  <a:pt x="432" y="1680"/>
                </a:moveTo>
                <a:lnTo>
                  <a:pt x="432" y="768"/>
                </a:lnTo>
                <a:lnTo>
                  <a:pt x="0" y="720"/>
                </a:lnTo>
                <a:lnTo>
                  <a:pt x="144" y="0"/>
                </a:lnTo>
                <a:lnTo>
                  <a:pt x="1440" y="48"/>
                </a:lnTo>
                <a:lnTo>
                  <a:pt x="2064" y="1824"/>
                </a:lnTo>
                <a:lnTo>
                  <a:pt x="432" y="168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2" name="Freeform 4"/>
          <p:cNvSpPr>
            <a:spLocks/>
          </p:cNvSpPr>
          <p:nvPr/>
        </p:nvSpPr>
        <p:spPr bwMode="auto">
          <a:xfrm>
            <a:off x="4495800" y="2971800"/>
            <a:ext cx="3124200" cy="26670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48" y="1584"/>
              </a:cxn>
              <a:cxn ang="0">
                <a:pos x="672" y="1680"/>
              </a:cxn>
              <a:cxn ang="0">
                <a:pos x="1008" y="1152"/>
              </a:cxn>
              <a:cxn ang="0">
                <a:pos x="1968" y="864"/>
              </a:cxn>
              <a:cxn ang="0">
                <a:pos x="1920" y="48"/>
              </a:cxn>
              <a:cxn ang="0">
                <a:pos x="1152" y="0"/>
              </a:cxn>
              <a:cxn ang="0">
                <a:pos x="1056" y="96"/>
              </a:cxn>
              <a:cxn ang="0">
                <a:pos x="1056" y="432"/>
              </a:cxn>
              <a:cxn ang="0">
                <a:pos x="912" y="768"/>
              </a:cxn>
              <a:cxn ang="0">
                <a:pos x="576" y="816"/>
              </a:cxn>
              <a:cxn ang="0">
                <a:pos x="48" y="816"/>
              </a:cxn>
              <a:cxn ang="0">
                <a:pos x="0" y="1008"/>
              </a:cxn>
            </a:cxnLst>
            <a:rect l="0" t="0" r="r" b="b"/>
            <a:pathLst>
              <a:path w="1968" h="1680">
                <a:moveTo>
                  <a:pt x="0" y="1008"/>
                </a:moveTo>
                <a:lnTo>
                  <a:pt x="48" y="1584"/>
                </a:lnTo>
                <a:lnTo>
                  <a:pt x="672" y="1680"/>
                </a:lnTo>
                <a:lnTo>
                  <a:pt x="1008" y="1152"/>
                </a:lnTo>
                <a:lnTo>
                  <a:pt x="1968" y="864"/>
                </a:lnTo>
                <a:lnTo>
                  <a:pt x="1920" y="48"/>
                </a:lnTo>
                <a:lnTo>
                  <a:pt x="1152" y="0"/>
                </a:lnTo>
                <a:lnTo>
                  <a:pt x="1056" y="96"/>
                </a:lnTo>
                <a:lnTo>
                  <a:pt x="1056" y="432"/>
                </a:lnTo>
                <a:lnTo>
                  <a:pt x="912" y="768"/>
                </a:lnTo>
                <a:lnTo>
                  <a:pt x="576" y="816"/>
                </a:lnTo>
                <a:lnTo>
                  <a:pt x="48" y="816"/>
                </a:lnTo>
                <a:lnTo>
                  <a:pt x="0" y="10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9581" name="Line 13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2" name="Line 14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4" name="Rectangle 16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6" name="Line 18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9" name="Rectangle 21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4" name="Line 26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6" name="Rectangle 28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9" name="Rectangle 31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9600" name="Line 32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1" name="Line 33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2" name="Line 34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4" name="Line 36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5" name="Line 37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6" name="Line 38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7" name="Line 39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8" name="Line 40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9" name="Line 41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10" name="Text Box 42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9611" name="Text Box 43"/>
          <p:cNvSpPr txBox="1">
            <a:spLocks noChangeArrowheads="1"/>
          </p:cNvSpPr>
          <p:nvPr/>
        </p:nvSpPr>
        <p:spPr bwMode="auto">
          <a:xfrm>
            <a:off x="72390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9612" name="Text Box 44"/>
          <p:cNvSpPr txBox="1">
            <a:spLocks noChangeArrowheads="1"/>
          </p:cNvSpPr>
          <p:nvPr/>
        </p:nvSpPr>
        <p:spPr bwMode="auto">
          <a:xfrm>
            <a:off x="5775325" y="2098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9613" name="Text Box 45"/>
          <p:cNvSpPr txBox="1">
            <a:spLocks noChangeArrowheads="1"/>
          </p:cNvSpPr>
          <p:nvPr/>
        </p:nvSpPr>
        <p:spPr bwMode="auto">
          <a:xfrm>
            <a:off x="6918325" y="537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AE9-3A78-B541-BA5A-1768B36F64BF}" type="slidenum">
              <a:rPr lang="en-US"/>
              <a:pPr/>
              <a:t>108</a:t>
            </a:fld>
            <a:endParaRPr lang="en-US"/>
          </a:p>
        </p:txBody>
      </p:sp>
      <p:sp>
        <p:nvSpPr>
          <p:cNvPr id="110594" name="Freeform 2"/>
          <p:cNvSpPr>
            <a:spLocks/>
          </p:cNvSpPr>
          <p:nvPr/>
        </p:nvSpPr>
        <p:spPr bwMode="auto">
          <a:xfrm>
            <a:off x="3962400" y="1828800"/>
            <a:ext cx="2895600" cy="3962400"/>
          </a:xfrm>
          <a:custGeom>
            <a:avLst/>
            <a:gdLst/>
            <a:ahLst/>
            <a:cxnLst>
              <a:cxn ang="0">
                <a:pos x="336" y="2400"/>
              </a:cxn>
              <a:cxn ang="0">
                <a:pos x="288" y="1584"/>
              </a:cxn>
              <a:cxn ang="0">
                <a:pos x="0" y="1440"/>
              </a:cxn>
              <a:cxn ang="0">
                <a:pos x="0" y="864"/>
              </a:cxn>
              <a:cxn ang="0">
                <a:pos x="384" y="528"/>
              </a:cxn>
              <a:cxn ang="0">
                <a:pos x="432" y="0"/>
              </a:cxn>
              <a:cxn ang="0">
                <a:pos x="1056" y="0"/>
              </a:cxn>
              <a:cxn ang="0">
                <a:pos x="1824" y="2256"/>
              </a:cxn>
              <a:cxn ang="0">
                <a:pos x="1776" y="2496"/>
              </a:cxn>
              <a:cxn ang="0">
                <a:pos x="336" y="2400"/>
              </a:cxn>
            </a:cxnLst>
            <a:rect l="0" t="0" r="r" b="b"/>
            <a:pathLst>
              <a:path w="1824" h="2496">
                <a:moveTo>
                  <a:pt x="336" y="2400"/>
                </a:moveTo>
                <a:lnTo>
                  <a:pt x="288" y="1584"/>
                </a:lnTo>
                <a:lnTo>
                  <a:pt x="0" y="1440"/>
                </a:lnTo>
                <a:lnTo>
                  <a:pt x="0" y="864"/>
                </a:lnTo>
                <a:lnTo>
                  <a:pt x="384" y="528"/>
                </a:lnTo>
                <a:lnTo>
                  <a:pt x="432" y="0"/>
                </a:lnTo>
                <a:lnTo>
                  <a:pt x="1056" y="0"/>
                </a:lnTo>
                <a:lnTo>
                  <a:pt x="1824" y="2256"/>
                </a:lnTo>
                <a:lnTo>
                  <a:pt x="1776" y="2496"/>
                </a:lnTo>
                <a:lnTo>
                  <a:pt x="336" y="2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95" name="Freeform 3"/>
          <p:cNvSpPr>
            <a:spLocks/>
          </p:cNvSpPr>
          <p:nvPr/>
        </p:nvSpPr>
        <p:spPr bwMode="auto">
          <a:xfrm>
            <a:off x="3733800" y="3048000"/>
            <a:ext cx="3276600" cy="2895600"/>
          </a:xfrm>
          <a:custGeom>
            <a:avLst/>
            <a:gdLst/>
            <a:ahLst/>
            <a:cxnLst>
              <a:cxn ang="0">
                <a:pos x="432" y="1680"/>
              </a:cxn>
              <a:cxn ang="0">
                <a:pos x="432" y="768"/>
              </a:cxn>
              <a:cxn ang="0">
                <a:pos x="0" y="720"/>
              </a:cxn>
              <a:cxn ang="0">
                <a:pos x="144" y="0"/>
              </a:cxn>
              <a:cxn ang="0">
                <a:pos x="1440" y="48"/>
              </a:cxn>
              <a:cxn ang="0">
                <a:pos x="2064" y="1824"/>
              </a:cxn>
              <a:cxn ang="0">
                <a:pos x="432" y="1680"/>
              </a:cxn>
            </a:cxnLst>
            <a:rect l="0" t="0" r="r" b="b"/>
            <a:pathLst>
              <a:path w="2064" h="1824">
                <a:moveTo>
                  <a:pt x="432" y="1680"/>
                </a:moveTo>
                <a:lnTo>
                  <a:pt x="432" y="768"/>
                </a:lnTo>
                <a:lnTo>
                  <a:pt x="0" y="720"/>
                </a:lnTo>
                <a:lnTo>
                  <a:pt x="144" y="0"/>
                </a:lnTo>
                <a:lnTo>
                  <a:pt x="1440" y="48"/>
                </a:lnTo>
                <a:lnTo>
                  <a:pt x="2064" y="1824"/>
                </a:lnTo>
                <a:lnTo>
                  <a:pt x="432" y="168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40" name="Freeform 48"/>
          <p:cNvSpPr>
            <a:spLocks/>
          </p:cNvSpPr>
          <p:nvPr/>
        </p:nvSpPr>
        <p:spPr bwMode="auto">
          <a:xfrm>
            <a:off x="3733800" y="2971800"/>
            <a:ext cx="4038600" cy="3048000"/>
          </a:xfrm>
          <a:custGeom>
            <a:avLst/>
            <a:gdLst/>
            <a:ahLst/>
            <a:cxnLst>
              <a:cxn ang="0">
                <a:pos x="2544" y="0"/>
              </a:cxn>
              <a:cxn ang="0">
                <a:pos x="0" y="0"/>
              </a:cxn>
              <a:cxn ang="0">
                <a:pos x="48" y="864"/>
              </a:cxn>
              <a:cxn ang="0">
                <a:pos x="384" y="912"/>
              </a:cxn>
              <a:cxn ang="0">
                <a:pos x="576" y="1824"/>
              </a:cxn>
              <a:cxn ang="0">
                <a:pos x="2160" y="1920"/>
              </a:cxn>
              <a:cxn ang="0">
                <a:pos x="2544" y="0"/>
              </a:cxn>
            </a:cxnLst>
            <a:rect l="0" t="0" r="r" b="b"/>
            <a:pathLst>
              <a:path w="2544" h="1920">
                <a:moveTo>
                  <a:pt x="2544" y="0"/>
                </a:moveTo>
                <a:lnTo>
                  <a:pt x="0" y="0"/>
                </a:lnTo>
                <a:lnTo>
                  <a:pt x="48" y="864"/>
                </a:lnTo>
                <a:lnTo>
                  <a:pt x="384" y="912"/>
                </a:lnTo>
                <a:lnTo>
                  <a:pt x="576" y="1824"/>
                </a:lnTo>
                <a:lnTo>
                  <a:pt x="2160" y="1920"/>
                </a:lnTo>
                <a:lnTo>
                  <a:pt x="2544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96" name="Freeform 4"/>
          <p:cNvSpPr>
            <a:spLocks/>
          </p:cNvSpPr>
          <p:nvPr/>
        </p:nvSpPr>
        <p:spPr bwMode="auto">
          <a:xfrm>
            <a:off x="4495800" y="2971800"/>
            <a:ext cx="3124200" cy="26670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48" y="1584"/>
              </a:cxn>
              <a:cxn ang="0">
                <a:pos x="672" y="1680"/>
              </a:cxn>
              <a:cxn ang="0">
                <a:pos x="1008" y="1152"/>
              </a:cxn>
              <a:cxn ang="0">
                <a:pos x="1968" y="864"/>
              </a:cxn>
              <a:cxn ang="0">
                <a:pos x="1920" y="48"/>
              </a:cxn>
              <a:cxn ang="0">
                <a:pos x="1152" y="0"/>
              </a:cxn>
              <a:cxn ang="0">
                <a:pos x="1056" y="96"/>
              </a:cxn>
              <a:cxn ang="0">
                <a:pos x="1056" y="432"/>
              </a:cxn>
              <a:cxn ang="0">
                <a:pos x="912" y="768"/>
              </a:cxn>
              <a:cxn ang="0">
                <a:pos x="576" y="816"/>
              </a:cxn>
              <a:cxn ang="0">
                <a:pos x="48" y="816"/>
              </a:cxn>
              <a:cxn ang="0">
                <a:pos x="0" y="1008"/>
              </a:cxn>
            </a:cxnLst>
            <a:rect l="0" t="0" r="r" b="b"/>
            <a:pathLst>
              <a:path w="1968" h="1680">
                <a:moveTo>
                  <a:pt x="0" y="1008"/>
                </a:moveTo>
                <a:lnTo>
                  <a:pt x="48" y="1584"/>
                </a:lnTo>
                <a:lnTo>
                  <a:pt x="672" y="1680"/>
                </a:lnTo>
                <a:lnTo>
                  <a:pt x="1008" y="1152"/>
                </a:lnTo>
                <a:lnTo>
                  <a:pt x="1968" y="864"/>
                </a:lnTo>
                <a:lnTo>
                  <a:pt x="1920" y="48"/>
                </a:lnTo>
                <a:lnTo>
                  <a:pt x="1152" y="0"/>
                </a:lnTo>
                <a:lnTo>
                  <a:pt x="1056" y="96"/>
                </a:lnTo>
                <a:lnTo>
                  <a:pt x="1056" y="432"/>
                </a:lnTo>
                <a:lnTo>
                  <a:pt x="912" y="768"/>
                </a:lnTo>
                <a:lnTo>
                  <a:pt x="576" y="816"/>
                </a:lnTo>
                <a:lnTo>
                  <a:pt x="48" y="816"/>
                </a:lnTo>
                <a:lnTo>
                  <a:pt x="0" y="10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6" name="Line 14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7" name="Line 15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0609" name="Line 17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1" name="Line 19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2" name="Line 20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3" name="Rectangle 21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0614" name="Line 22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5" name="Line 23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6" name="Line 24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7" name="Line 25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8" name="Line 26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9" name="Line 27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0" name="Rectangle 28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0621" name="Line 29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2" name="Line 30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3" name="Rectangle 31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0624" name="Line 32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5" name="Line 33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6" name="Line 34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7" name="Line 35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8" name="Line 36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9" name="Line 37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30" name="Line 38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31" name="Line 39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32" name="Line 40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33" name="Line 41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34" name="Text Box 42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10635" name="Text Box 43"/>
          <p:cNvSpPr txBox="1">
            <a:spLocks noChangeArrowheads="1"/>
          </p:cNvSpPr>
          <p:nvPr/>
        </p:nvSpPr>
        <p:spPr bwMode="auto">
          <a:xfrm>
            <a:off x="72390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10636" name="Text Box 44"/>
          <p:cNvSpPr txBox="1">
            <a:spLocks noChangeArrowheads="1"/>
          </p:cNvSpPr>
          <p:nvPr/>
        </p:nvSpPr>
        <p:spPr bwMode="auto">
          <a:xfrm>
            <a:off x="5775325" y="2098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10637" name="Text Box 45"/>
          <p:cNvSpPr txBox="1">
            <a:spLocks noChangeArrowheads="1"/>
          </p:cNvSpPr>
          <p:nvPr/>
        </p:nvSpPr>
        <p:spPr bwMode="auto">
          <a:xfrm>
            <a:off x="6918325" y="537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B2C-02DF-3A4C-9BB1-2B90F251A7FA}" type="slidenum">
              <a:rPr lang="en-US"/>
              <a:pPr/>
              <a:t>109</a:t>
            </a:fld>
            <a:endParaRPr lang="en-US"/>
          </a:p>
        </p:txBody>
      </p:sp>
      <p:sp>
        <p:nvSpPr>
          <p:cNvPr id="111618" name="Freeform 2"/>
          <p:cNvSpPr>
            <a:spLocks/>
          </p:cNvSpPr>
          <p:nvPr/>
        </p:nvSpPr>
        <p:spPr bwMode="auto">
          <a:xfrm>
            <a:off x="3962400" y="1828800"/>
            <a:ext cx="2895600" cy="3962400"/>
          </a:xfrm>
          <a:custGeom>
            <a:avLst/>
            <a:gdLst/>
            <a:ahLst/>
            <a:cxnLst>
              <a:cxn ang="0">
                <a:pos x="336" y="2400"/>
              </a:cxn>
              <a:cxn ang="0">
                <a:pos x="288" y="1584"/>
              </a:cxn>
              <a:cxn ang="0">
                <a:pos x="0" y="1440"/>
              </a:cxn>
              <a:cxn ang="0">
                <a:pos x="0" y="864"/>
              </a:cxn>
              <a:cxn ang="0">
                <a:pos x="384" y="528"/>
              </a:cxn>
              <a:cxn ang="0">
                <a:pos x="432" y="0"/>
              </a:cxn>
              <a:cxn ang="0">
                <a:pos x="1056" y="0"/>
              </a:cxn>
              <a:cxn ang="0">
                <a:pos x="1824" y="2256"/>
              </a:cxn>
              <a:cxn ang="0">
                <a:pos x="1776" y="2496"/>
              </a:cxn>
              <a:cxn ang="0">
                <a:pos x="336" y="2400"/>
              </a:cxn>
            </a:cxnLst>
            <a:rect l="0" t="0" r="r" b="b"/>
            <a:pathLst>
              <a:path w="1824" h="2496">
                <a:moveTo>
                  <a:pt x="336" y="2400"/>
                </a:moveTo>
                <a:lnTo>
                  <a:pt x="288" y="1584"/>
                </a:lnTo>
                <a:lnTo>
                  <a:pt x="0" y="1440"/>
                </a:lnTo>
                <a:lnTo>
                  <a:pt x="0" y="864"/>
                </a:lnTo>
                <a:lnTo>
                  <a:pt x="384" y="528"/>
                </a:lnTo>
                <a:lnTo>
                  <a:pt x="432" y="0"/>
                </a:lnTo>
                <a:lnTo>
                  <a:pt x="1056" y="0"/>
                </a:lnTo>
                <a:lnTo>
                  <a:pt x="1824" y="2256"/>
                </a:lnTo>
                <a:lnTo>
                  <a:pt x="1776" y="2496"/>
                </a:lnTo>
                <a:lnTo>
                  <a:pt x="336" y="2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9" name="Freeform 3"/>
          <p:cNvSpPr>
            <a:spLocks/>
          </p:cNvSpPr>
          <p:nvPr/>
        </p:nvSpPr>
        <p:spPr bwMode="auto">
          <a:xfrm>
            <a:off x="3733800" y="3048000"/>
            <a:ext cx="3276600" cy="2895600"/>
          </a:xfrm>
          <a:custGeom>
            <a:avLst/>
            <a:gdLst/>
            <a:ahLst/>
            <a:cxnLst>
              <a:cxn ang="0">
                <a:pos x="432" y="1680"/>
              </a:cxn>
              <a:cxn ang="0">
                <a:pos x="432" y="768"/>
              </a:cxn>
              <a:cxn ang="0">
                <a:pos x="0" y="720"/>
              </a:cxn>
              <a:cxn ang="0">
                <a:pos x="144" y="0"/>
              </a:cxn>
              <a:cxn ang="0">
                <a:pos x="1440" y="48"/>
              </a:cxn>
              <a:cxn ang="0">
                <a:pos x="2064" y="1824"/>
              </a:cxn>
              <a:cxn ang="0">
                <a:pos x="432" y="1680"/>
              </a:cxn>
            </a:cxnLst>
            <a:rect l="0" t="0" r="r" b="b"/>
            <a:pathLst>
              <a:path w="2064" h="1824">
                <a:moveTo>
                  <a:pt x="432" y="1680"/>
                </a:moveTo>
                <a:lnTo>
                  <a:pt x="432" y="768"/>
                </a:lnTo>
                <a:lnTo>
                  <a:pt x="0" y="720"/>
                </a:lnTo>
                <a:lnTo>
                  <a:pt x="144" y="0"/>
                </a:lnTo>
                <a:lnTo>
                  <a:pt x="1440" y="48"/>
                </a:lnTo>
                <a:lnTo>
                  <a:pt x="2064" y="1824"/>
                </a:lnTo>
                <a:lnTo>
                  <a:pt x="432" y="168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0" name="Freeform 4"/>
          <p:cNvSpPr>
            <a:spLocks/>
          </p:cNvSpPr>
          <p:nvPr/>
        </p:nvSpPr>
        <p:spPr bwMode="auto">
          <a:xfrm>
            <a:off x="3733800" y="2971800"/>
            <a:ext cx="4038600" cy="3048000"/>
          </a:xfrm>
          <a:custGeom>
            <a:avLst/>
            <a:gdLst/>
            <a:ahLst/>
            <a:cxnLst>
              <a:cxn ang="0">
                <a:pos x="2544" y="0"/>
              </a:cxn>
              <a:cxn ang="0">
                <a:pos x="0" y="0"/>
              </a:cxn>
              <a:cxn ang="0">
                <a:pos x="48" y="864"/>
              </a:cxn>
              <a:cxn ang="0">
                <a:pos x="384" y="912"/>
              </a:cxn>
              <a:cxn ang="0">
                <a:pos x="576" y="1824"/>
              </a:cxn>
              <a:cxn ang="0">
                <a:pos x="2160" y="1920"/>
              </a:cxn>
              <a:cxn ang="0">
                <a:pos x="2544" y="0"/>
              </a:cxn>
            </a:cxnLst>
            <a:rect l="0" t="0" r="r" b="b"/>
            <a:pathLst>
              <a:path w="2544" h="1920">
                <a:moveTo>
                  <a:pt x="2544" y="0"/>
                </a:moveTo>
                <a:lnTo>
                  <a:pt x="0" y="0"/>
                </a:lnTo>
                <a:lnTo>
                  <a:pt x="48" y="864"/>
                </a:lnTo>
                <a:lnTo>
                  <a:pt x="384" y="912"/>
                </a:lnTo>
                <a:lnTo>
                  <a:pt x="576" y="1824"/>
                </a:lnTo>
                <a:lnTo>
                  <a:pt x="2160" y="1920"/>
                </a:lnTo>
                <a:lnTo>
                  <a:pt x="2544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1" name="Freeform 5"/>
          <p:cNvSpPr>
            <a:spLocks/>
          </p:cNvSpPr>
          <p:nvPr/>
        </p:nvSpPr>
        <p:spPr bwMode="auto">
          <a:xfrm>
            <a:off x="4495800" y="2971800"/>
            <a:ext cx="3124200" cy="26670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48" y="1584"/>
              </a:cxn>
              <a:cxn ang="0">
                <a:pos x="672" y="1680"/>
              </a:cxn>
              <a:cxn ang="0">
                <a:pos x="1008" y="1152"/>
              </a:cxn>
              <a:cxn ang="0">
                <a:pos x="1968" y="864"/>
              </a:cxn>
              <a:cxn ang="0">
                <a:pos x="1920" y="48"/>
              </a:cxn>
              <a:cxn ang="0">
                <a:pos x="1152" y="0"/>
              </a:cxn>
              <a:cxn ang="0">
                <a:pos x="1056" y="96"/>
              </a:cxn>
              <a:cxn ang="0">
                <a:pos x="1056" y="432"/>
              </a:cxn>
              <a:cxn ang="0">
                <a:pos x="912" y="768"/>
              </a:cxn>
              <a:cxn ang="0">
                <a:pos x="576" y="816"/>
              </a:cxn>
              <a:cxn ang="0">
                <a:pos x="48" y="816"/>
              </a:cxn>
              <a:cxn ang="0">
                <a:pos x="0" y="1008"/>
              </a:cxn>
            </a:cxnLst>
            <a:rect l="0" t="0" r="r" b="b"/>
            <a:pathLst>
              <a:path w="1968" h="1680">
                <a:moveTo>
                  <a:pt x="0" y="1008"/>
                </a:moveTo>
                <a:lnTo>
                  <a:pt x="48" y="1584"/>
                </a:lnTo>
                <a:lnTo>
                  <a:pt x="672" y="1680"/>
                </a:lnTo>
                <a:lnTo>
                  <a:pt x="1008" y="1152"/>
                </a:lnTo>
                <a:lnTo>
                  <a:pt x="1968" y="864"/>
                </a:lnTo>
                <a:lnTo>
                  <a:pt x="1920" y="48"/>
                </a:lnTo>
                <a:lnTo>
                  <a:pt x="1152" y="0"/>
                </a:lnTo>
                <a:lnTo>
                  <a:pt x="1056" y="96"/>
                </a:lnTo>
                <a:lnTo>
                  <a:pt x="1056" y="432"/>
                </a:lnTo>
                <a:lnTo>
                  <a:pt x="912" y="768"/>
                </a:lnTo>
                <a:lnTo>
                  <a:pt x="576" y="816"/>
                </a:lnTo>
                <a:lnTo>
                  <a:pt x="48" y="816"/>
                </a:lnTo>
                <a:lnTo>
                  <a:pt x="0" y="10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1627" name="Rectangle 11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1629" name="Rectangle 13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1630" name="Line 14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3" name="Rectangle 17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5" name="Rectangle 29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1646" name="Line 30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1649" name="Line 33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0" name="Line 34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1" name="Line 35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2" name="Line 36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3" name="Line 37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4" name="Line 38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5" name="Line 39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6" name="Line 40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7" name="Line 41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8" name="Line 42"/>
          <p:cNvSpPr>
            <a:spLocks noChangeShapeType="1"/>
          </p:cNvSpPr>
          <p:nvPr/>
        </p:nvSpPr>
        <p:spPr bwMode="auto">
          <a:xfrm>
            <a:off x="4572000" y="44196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9" name="Text Box 43"/>
          <p:cNvSpPr txBox="1">
            <a:spLocks noChangeArrowheads="1"/>
          </p:cNvSpPr>
          <p:nvPr/>
        </p:nvSpPr>
        <p:spPr bwMode="auto">
          <a:xfrm>
            <a:off x="6537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11660" name="Text Box 44"/>
          <p:cNvSpPr txBox="1">
            <a:spLocks noChangeArrowheads="1"/>
          </p:cNvSpPr>
          <p:nvPr/>
        </p:nvSpPr>
        <p:spPr bwMode="auto">
          <a:xfrm>
            <a:off x="72390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11661" name="Text Box 45"/>
          <p:cNvSpPr txBox="1">
            <a:spLocks noChangeArrowheads="1"/>
          </p:cNvSpPr>
          <p:nvPr/>
        </p:nvSpPr>
        <p:spPr bwMode="auto">
          <a:xfrm>
            <a:off x="5775325" y="2098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11662" name="Text Box 46"/>
          <p:cNvSpPr txBox="1">
            <a:spLocks noChangeArrowheads="1"/>
          </p:cNvSpPr>
          <p:nvPr/>
        </p:nvSpPr>
        <p:spPr bwMode="auto">
          <a:xfrm>
            <a:off x="6918325" y="537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11663" name="Text Box 47"/>
          <p:cNvSpPr txBox="1">
            <a:spLocks noChangeArrowheads="1"/>
          </p:cNvSpPr>
          <p:nvPr/>
        </p:nvSpPr>
        <p:spPr bwMode="auto">
          <a:xfrm>
            <a:off x="7543800" y="464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5DFFE-FC2A-E347-ABF9-4DCB73EEBCF9}" type="slidenum">
              <a:rPr lang="en-US"/>
              <a:pPr/>
              <a:t>11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LUT Mapping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NP-Hard in general</a:t>
            </a:r>
          </a:p>
          <a:p>
            <a:r>
              <a:rPr lang="en-US"/>
              <a:t>Fanout-free -- can solve optimally </a:t>
            </a:r>
            <a:r>
              <a:rPr lang="en-US" i="1"/>
              <a:t>given</a:t>
            </a:r>
            <a:r>
              <a:rPr lang="en-US"/>
              <a:t> decomposition</a:t>
            </a:r>
          </a:p>
          <a:p>
            <a:pPr lvl="1"/>
            <a:r>
              <a:rPr lang="en-US"/>
              <a:t>(but which one?)</a:t>
            </a:r>
          </a:p>
          <a:p>
            <a:r>
              <a:rPr lang="en-US"/>
              <a:t>Delay optimal mapping achievable in Polynomial time</a:t>
            </a:r>
          </a:p>
          <a:p>
            <a:r>
              <a:rPr lang="en-US"/>
              <a:t>Area w/ fanout NP-complete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A40C-9EF2-EF4F-B8FE-0888CCD7824C}" type="slidenum">
              <a:rPr lang="en-US"/>
              <a:pPr/>
              <a:t>110</a:t>
            </a:fld>
            <a:endParaRPr lang="en-US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651" name="Rectangle 11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653" name="Rectangle 13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654" name="Line 14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5" name="Line 15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6" name="Line 16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7" name="Rectangle 17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2658" name="Line 18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2" name="Rectangle 22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9" name="Rectangle 29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670" name="Line 30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1" name="Line 31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2" name="Rectangle 32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673" name="Line 33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4" name="Line 34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5" name="Line 35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6" name="Line 36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7" name="Line 37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8" name="Line 38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9" name="Line 39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0" name="Line 40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1" name="Line 41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0B14-24CD-C64C-83AA-EC05565972A9}" type="slidenum">
              <a:rPr lang="en-US"/>
              <a:pPr/>
              <a:t>111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0840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0842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3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4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5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20846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7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8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9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0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0851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2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3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4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5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6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7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0858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9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0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0861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2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3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4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5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6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7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8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9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AEE2-DF3B-C74C-8019-7FD3769F8AB7}" type="slidenum">
              <a:rPr lang="en-US"/>
              <a:pPr/>
              <a:t>112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3673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3674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5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6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7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3678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9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0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1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2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3683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4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5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6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7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8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9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3690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1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2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3693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4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5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6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7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8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9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00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01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02" name="Line 38"/>
          <p:cNvSpPr>
            <a:spLocks noChangeShapeType="1"/>
          </p:cNvSpPr>
          <p:nvPr/>
        </p:nvSpPr>
        <p:spPr bwMode="auto">
          <a:xfrm>
            <a:off x="2057400" y="5486400"/>
            <a:ext cx="3581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EB40-7D48-6449-8BF3-38B08A292F14}" type="slidenum">
              <a:rPr lang="en-US"/>
              <a:pPr/>
              <a:t>113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470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0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2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6" name="Line 38"/>
          <p:cNvSpPr>
            <a:spLocks noChangeShapeType="1"/>
          </p:cNvSpPr>
          <p:nvPr/>
        </p:nvSpPr>
        <p:spPr bwMode="auto">
          <a:xfrm>
            <a:off x="2057400" y="5486400"/>
            <a:ext cx="3581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7" name="Text Box 39"/>
          <p:cNvSpPr txBox="1">
            <a:spLocks noChangeArrowheads="1"/>
          </p:cNvSpPr>
          <p:nvPr/>
        </p:nvSpPr>
        <p:spPr bwMode="auto">
          <a:xfrm>
            <a:off x="5791200" y="518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EB40-7D48-6449-8BF3-38B08A292F14}" type="slidenum">
              <a:rPr lang="en-US"/>
              <a:pPr/>
              <a:t>114</a:t>
            </a:fld>
            <a:endParaRPr lang="en-US"/>
          </a:p>
        </p:txBody>
      </p:sp>
      <p:sp>
        <p:nvSpPr>
          <p:cNvPr id="114730" name="Freeform 42"/>
          <p:cNvSpPr>
            <a:spLocks/>
          </p:cNvSpPr>
          <p:nvPr/>
        </p:nvSpPr>
        <p:spPr bwMode="auto">
          <a:xfrm>
            <a:off x="1828800" y="4343400"/>
            <a:ext cx="2667000" cy="2133600"/>
          </a:xfrm>
          <a:custGeom>
            <a:avLst/>
            <a:gdLst/>
            <a:ahLst/>
            <a:cxnLst>
              <a:cxn ang="0">
                <a:pos x="0" y="1344"/>
              </a:cxn>
              <a:cxn ang="0">
                <a:pos x="0" y="0"/>
              </a:cxn>
              <a:cxn ang="0">
                <a:pos x="1680" y="0"/>
              </a:cxn>
              <a:cxn ang="0">
                <a:pos x="1680" y="1344"/>
              </a:cxn>
              <a:cxn ang="0">
                <a:pos x="0" y="1344"/>
              </a:cxn>
            </a:cxnLst>
            <a:rect l="0" t="0" r="r" b="b"/>
            <a:pathLst>
              <a:path w="1680" h="1344">
                <a:moveTo>
                  <a:pt x="0" y="1344"/>
                </a:moveTo>
                <a:lnTo>
                  <a:pt x="0" y="0"/>
                </a:lnTo>
                <a:lnTo>
                  <a:pt x="1680" y="0"/>
                </a:lnTo>
                <a:lnTo>
                  <a:pt x="1680" y="1344"/>
                </a:lnTo>
                <a:lnTo>
                  <a:pt x="0" y="13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470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0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2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6" name="Line 38"/>
          <p:cNvSpPr>
            <a:spLocks noChangeShapeType="1"/>
          </p:cNvSpPr>
          <p:nvPr/>
        </p:nvSpPr>
        <p:spPr bwMode="auto">
          <a:xfrm>
            <a:off x="2057400" y="5486400"/>
            <a:ext cx="3581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7" name="Text Box 39"/>
          <p:cNvSpPr txBox="1">
            <a:spLocks noChangeArrowheads="1"/>
          </p:cNvSpPr>
          <p:nvPr/>
        </p:nvSpPr>
        <p:spPr bwMode="auto">
          <a:xfrm>
            <a:off x="5791200" y="518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FB80-14D0-714E-AB29-6DFD5CB37428}" type="slidenum">
              <a:rPr lang="en-US"/>
              <a:pPr/>
              <a:t>115</a:t>
            </a:fld>
            <a:endParaRPr lang="en-US"/>
          </a:p>
        </p:txBody>
      </p:sp>
      <p:sp>
        <p:nvSpPr>
          <p:cNvPr id="115714" name="Freeform 2"/>
          <p:cNvSpPr>
            <a:spLocks/>
          </p:cNvSpPr>
          <p:nvPr/>
        </p:nvSpPr>
        <p:spPr bwMode="auto">
          <a:xfrm>
            <a:off x="1828800" y="4343400"/>
            <a:ext cx="2667000" cy="2133600"/>
          </a:xfrm>
          <a:custGeom>
            <a:avLst/>
            <a:gdLst/>
            <a:ahLst/>
            <a:cxnLst>
              <a:cxn ang="0">
                <a:pos x="0" y="1344"/>
              </a:cxn>
              <a:cxn ang="0">
                <a:pos x="0" y="0"/>
              </a:cxn>
              <a:cxn ang="0">
                <a:pos x="1680" y="0"/>
              </a:cxn>
              <a:cxn ang="0">
                <a:pos x="1680" y="1344"/>
              </a:cxn>
              <a:cxn ang="0">
                <a:pos x="0" y="1344"/>
              </a:cxn>
            </a:cxnLst>
            <a:rect l="0" t="0" r="r" b="b"/>
            <a:pathLst>
              <a:path w="1680" h="1344">
                <a:moveTo>
                  <a:pt x="0" y="1344"/>
                </a:moveTo>
                <a:lnTo>
                  <a:pt x="0" y="0"/>
                </a:lnTo>
                <a:lnTo>
                  <a:pt x="1680" y="0"/>
                </a:lnTo>
                <a:lnTo>
                  <a:pt x="1680" y="1344"/>
                </a:lnTo>
                <a:lnTo>
                  <a:pt x="0" y="13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4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5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6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5727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8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9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0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1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5732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3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4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6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7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8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5739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0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1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5742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3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4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5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6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7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8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9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0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1" name="Line 39"/>
          <p:cNvSpPr>
            <a:spLocks noChangeShapeType="1"/>
          </p:cNvSpPr>
          <p:nvPr/>
        </p:nvSpPr>
        <p:spPr bwMode="auto">
          <a:xfrm>
            <a:off x="2057400" y="5486400"/>
            <a:ext cx="3581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2" name="Text Box 40"/>
          <p:cNvSpPr txBox="1">
            <a:spLocks noChangeArrowheads="1"/>
          </p:cNvSpPr>
          <p:nvPr/>
        </p:nvSpPr>
        <p:spPr bwMode="auto">
          <a:xfrm>
            <a:off x="5791200" y="518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115753" name="Text Box 41"/>
          <p:cNvSpPr txBox="1">
            <a:spLocks noChangeArrowheads="1"/>
          </p:cNvSpPr>
          <p:nvPr/>
        </p:nvSpPr>
        <p:spPr bwMode="auto">
          <a:xfrm>
            <a:off x="15240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07BD-A817-8D43-AD78-5A1E10835334}" type="slidenum">
              <a:rPr lang="en-US"/>
              <a:pPr/>
              <a:t>116</a:t>
            </a:fld>
            <a:endParaRPr lang="en-US"/>
          </a:p>
        </p:txBody>
      </p:sp>
      <p:sp>
        <p:nvSpPr>
          <p:cNvPr id="116738" name="Freeform 2"/>
          <p:cNvSpPr>
            <a:spLocks/>
          </p:cNvSpPr>
          <p:nvPr/>
        </p:nvSpPr>
        <p:spPr bwMode="auto">
          <a:xfrm>
            <a:off x="1828800" y="4343400"/>
            <a:ext cx="2667000" cy="2133600"/>
          </a:xfrm>
          <a:custGeom>
            <a:avLst/>
            <a:gdLst/>
            <a:ahLst/>
            <a:cxnLst>
              <a:cxn ang="0">
                <a:pos x="0" y="1344"/>
              </a:cxn>
              <a:cxn ang="0">
                <a:pos x="0" y="0"/>
              </a:cxn>
              <a:cxn ang="0">
                <a:pos x="1680" y="0"/>
              </a:cxn>
              <a:cxn ang="0">
                <a:pos x="1680" y="1344"/>
              </a:cxn>
              <a:cxn ang="0">
                <a:pos x="0" y="1344"/>
              </a:cxn>
            </a:cxnLst>
            <a:rect l="0" t="0" r="r" b="b"/>
            <a:pathLst>
              <a:path w="1680" h="1344">
                <a:moveTo>
                  <a:pt x="0" y="1344"/>
                </a:moveTo>
                <a:lnTo>
                  <a:pt x="0" y="0"/>
                </a:lnTo>
                <a:lnTo>
                  <a:pt x="1680" y="0"/>
                </a:lnTo>
                <a:lnTo>
                  <a:pt x="1680" y="1344"/>
                </a:lnTo>
                <a:lnTo>
                  <a:pt x="0" y="13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80" name="Freeform 44"/>
          <p:cNvSpPr>
            <a:spLocks/>
          </p:cNvSpPr>
          <p:nvPr/>
        </p:nvSpPr>
        <p:spPr bwMode="auto">
          <a:xfrm>
            <a:off x="1905000" y="2895600"/>
            <a:ext cx="4648200" cy="3657600"/>
          </a:xfrm>
          <a:custGeom>
            <a:avLst/>
            <a:gdLst/>
            <a:ahLst/>
            <a:cxnLst>
              <a:cxn ang="0">
                <a:pos x="528" y="2304"/>
              </a:cxn>
              <a:cxn ang="0">
                <a:pos x="0" y="1344"/>
              </a:cxn>
              <a:cxn ang="0">
                <a:pos x="96" y="816"/>
              </a:cxn>
              <a:cxn ang="0">
                <a:pos x="528" y="720"/>
              </a:cxn>
              <a:cxn ang="0">
                <a:pos x="576" y="0"/>
              </a:cxn>
              <a:cxn ang="0">
                <a:pos x="2544" y="0"/>
              </a:cxn>
              <a:cxn ang="0">
                <a:pos x="2928" y="1824"/>
              </a:cxn>
              <a:cxn ang="0">
                <a:pos x="2208" y="2304"/>
              </a:cxn>
              <a:cxn ang="0">
                <a:pos x="528" y="2304"/>
              </a:cxn>
            </a:cxnLst>
            <a:rect l="0" t="0" r="r" b="b"/>
            <a:pathLst>
              <a:path w="2928" h="2304">
                <a:moveTo>
                  <a:pt x="528" y="2304"/>
                </a:moveTo>
                <a:lnTo>
                  <a:pt x="0" y="1344"/>
                </a:lnTo>
                <a:lnTo>
                  <a:pt x="96" y="816"/>
                </a:lnTo>
                <a:lnTo>
                  <a:pt x="528" y="720"/>
                </a:lnTo>
                <a:lnTo>
                  <a:pt x="576" y="0"/>
                </a:lnTo>
                <a:lnTo>
                  <a:pt x="2544" y="0"/>
                </a:lnTo>
                <a:lnTo>
                  <a:pt x="2928" y="1824"/>
                </a:lnTo>
                <a:lnTo>
                  <a:pt x="2208" y="2304"/>
                </a:lnTo>
                <a:lnTo>
                  <a:pt x="528" y="2304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6751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3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4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5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6756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7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8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9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0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1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2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6763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4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5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6766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7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8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9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0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1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2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3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4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5" name="Line 39"/>
          <p:cNvSpPr>
            <a:spLocks noChangeShapeType="1"/>
          </p:cNvSpPr>
          <p:nvPr/>
        </p:nvSpPr>
        <p:spPr bwMode="auto">
          <a:xfrm>
            <a:off x="2057400" y="5486400"/>
            <a:ext cx="3581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6" name="Text Box 40"/>
          <p:cNvSpPr txBox="1">
            <a:spLocks noChangeArrowheads="1"/>
          </p:cNvSpPr>
          <p:nvPr/>
        </p:nvSpPr>
        <p:spPr bwMode="auto">
          <a:xfrm>
            <a:off x="5791200" y="518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116777" name="Text Box 41"/>
          <p:cNvSpPr txBox="1">
            <a:spLocks noChangeArrowheads="1"/>
          </p:cNvSpPr>
          <p:nvPr/>
        </p:nvSpPr>
        <p:spPr bwMode="auto">
          <a:xfrm>
            <a:off x="15240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97436-EE79-F04F-BB32-A0B79041476A}" type="slidenum">
              <a:rPr lang="en-US"/>
              <a:pPr/>
              <a:t>117</a:t>
            </a:fld>
            <a:endParaRPr lang="en-US"/>
          </a:p>
        </p:txBody>
      </p:sp>
      <p:sp>
        <p:nvSpPr>
          <p:cNvPr id="117762" name="Freeform 2"/>
          <p:cNvSpPr>
            <a:spLocks/>
          </p:cNvSpPr>
          <p:nvPr/>
        </p:nvSpPr>
        <p:spPr bwMode="auto">
          <a:xfrm>
            <a:off x="1828800" y="4343400"/>
            <a:ext cx="2667000" cy="2133600"/>
          </a:xfrm>
          <a:custGeom>
            <a:avLst/>
            <a:gdLst/>
            <a:ahLst/>
            <a:cxnLst>
              <a:cxn ang="0">
                <a:pos x="0" y="1344"/>
              </a:cxn>
              <a:cxn ang="0">
                <a:pos x="0" y="0"/>
              </a:cxn>
              <a:cxn ang="0">
                <a:pos x="1680" y="0"/>
              </a:cxn>
              <a:cxn ang="0">
                <a:pos x="1680" y="1344"/>
              </a:cxn>
              <a:cxn ang="0">
                <a:pos x="0" y="1344"/>
              </a:cxn>
            </a:cxnLst>
            <a:rect l="0" t="0" r="r" b="b"/>
            <a:pathLst>
              <a:path w="1680" h="1344">
                <a:moveTo>
                  <a:pt x="0" y="1344"/>
                </a:moveTo>
                <a:lnTo>
                  <a:pt x="0" y="0"/>
                </a:lnTo>
                <a:lnTo>
                  <a:pt x="1680" y="0"/>
                </a:lnTo>
                <a:lnTo>
                  <a:pt x="1680" y="1344"/>
                </a:lnTo>
                <a:lnTo>
                  <a:pt x="0" y="13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63" name="Freeform 3"/>
          <p:cNvSpPr>
            <a:spLocks/>
          </p:cNvSpPr>
          <p:nvPr/>
        </p:nvSpPr>
        <p:spPr bwMode="auto">
          <a:xfrm>
            <a:off x="1905000" y="2895600"/>
            <a:ext cx="4648200" cy="3657600"/>
          </a:xfrm>
          <a:custGeom>
            <a:avLst/>
            <a:gdLst/>
            <a:ahLst/>
            <a:cxnLst>
              <a:cxn ang="0">
                <a:pos x="528" y="2304"/>
              </a:cxn>
              <a:cxn ang="0">
                <a:pos x="0" y="1344"/>
              </a:cxn>
              <a:cxn ang="0">
                <a:pos x="96" y="816"/>
              </a:cxn>
              <a:cxn ang="0">
                <a:pos x="528" y="720"/>
              </a:cxn>
              <a:cxn ang="0">
                <a:pos x="576" y="0"/>
              </a:cxn>
              <a:cxn ang="0">
                <a:pos x="2544" y="0"/>
              </a:cxn>
              <a:cxn ang="0">
                <a:pos x="2928" y="1824"/>
              </a:cxn>
              <a:cxn ang="0">
                <a:pos x="2208" y="2304"/>
              </a:cxn>
              <a:cxn ang="0">
                <a:pos x="528" y="2304"/>
              </a:cxn>
            </a:cxnLst>
            <a:rect l="0" t="0" r="r" b="b"/>
            <a:pathLst>
              <a:path w="2928" h="2304">
                <a:moveTo>
                  <a:pt x="528" y="2304"/>
                </a:moveTo>
                <a:lnTo>
                  <a:pt x="0" y="1344"/>
                </a:lnTo>
                <a:lnTo>
                  <a:pt x="96" y="816"/>
                </a:lnTo>
                <a:lnTo>
                  <a:pt x="528" y="720"/>
                </a:lnTo>
                <a:lnTo>
                  <a:pt x="576" y="0"/>
                </a:lnTo>
                <a:lnTo>
                  <a:pt x="2544" y="0"/>
                </a:lnTo>
                <a:lnTo>
                  <a:pt x="2928" y="1824"/>
                </a:lnTo>
                <a:lnTo>
                  <a:pt x="2208" y="2304"/>
                </a:lnTo>
                <a:lnTo>
                  <a:pt x="528" y="2304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7" name="Line 17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8" name="Line 18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0" name="Rectangle 20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7781" name="Line 21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2" name="Line 22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3" name="Line 23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4" name="Line 24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5" name="Line 25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6" name="Line 26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7" name="Rectangle 27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7788" name="Line 28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9" name="Line 29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0" name="Rectangle 30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7791" name="Line 31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2" name="Line 32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3" name="Line 33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4" name="Line 34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5" name="Line 35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6" name="Line 36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7" name="Line 37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8" name="Line 38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9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800" name="Line 40"/>
          <p:cNvSpPr>
            <a:spLocks noChangeShapeType="1"/>
          </p:cNvSpPr>
          <p:nvPr/>
        </p:nvSpPr>
        <p:spPr bwMode="auto">
          <a:xfrm>
            <a:off x="2057400" y="5486400"/>
            <a:ext cx="3581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801" name="Text Box 41"/>
          <p:cNvSpPr txBox="1">
            <a:spLocks noChangeArrowheads="1"/>
          </p:cNvSpPr>
          <p:nvPr/>
        </p:nvSpPr>
        <p:spPr bwMode="auto">
          <a:xfrm>
            <a:off x="5791200" y="518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117802" name="Text Box 42"/>
          <p:cNvSpPr txBox="1">
            <a:spLocks noChangeArrowheads="1"/>
          </p:cNvSpPr>
          <p:nvPr/>
        </p:nvSpPr>
        <p:spPr bwMode="auto">
          <a:xfrm>
            <a:off x="15240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117803" name="Text Box 43"/>
          <p:cNvSpPr txBox="1">
            <a:spLocks noChangeArrowheads="1"/>
          </p:cNvSpPr>
          <p:nvPr/>
        </p:nvSpPr>
        <p:spPr bwMode="auto">
          <a:xfrm>
            <a:off x="6384925" y="4460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FB46E-470C-A142-9D32-035834E7EC58}" type="slidenum">
              <a:rPr lang="en-US"/>
              <a:pPr/>
              <a:t>118</a:t>
            </a:fld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8796" name="Line 12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8" name="Line 14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9" name="Rectangle 15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8800" name="Line 16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1" name="Line 17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2" name="Line 18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3" name="Line 19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8805" name="Line 21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6" name="Line 22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7" name="Line 23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8" name="Line 24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9" name="Line 25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0" name="Line 26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1" name="Rectangle 27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8812" name="Line 28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3" name="Line 29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4" name="Rectangle 30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8815" name="Line 31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6" name="Line 32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7" name="Line 33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8" name="Line 34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9" name="Line 35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20" name="Line 36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21" name="Line 37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22" name="Line 38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23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2A32-190A-7545-B379-993816F54540}" type="slidenum">
              <a:rPr lang="en-US"/>
              <a:pPr/>
              <a:t>119</a:t>
            </a:fld>
            <a:endParaRPr lang="en-US"/>
          </a:p>
        </p:txBody>
      </p:sp>
      <p:sp>
        <p:nvSpPr>
          <p:cNvPr id="119846" name="Freeform 38"/>
          <p:cNvSpPr>
            <a:spLocks/>
          </p:cNvSpPr>
          <p:nvPr/>
        </p:nvSpPr>
        <p:spPr bwMode="auto">
          <a:xfrm>
            <a:off x="1905000" y="2895600"/>
            <a:ext cx="4648200" cy="3657600"/>
          </a:xfrm>
          <a:custGeom>
            <a:avLst/>
            <a:gdLst/>
            <a:ahLst/>
            <a:cxnLst>
              <a:cxn ang="0">
                <a:pos x="528" y="2304"/>
              </a:cxn>
              <a:cxn ang="0">
                <a:pos x="0" y="1344"/>
              </a:cxn>
              <a:cxn ang="0">
                <a:pos x="96" y="816"/>
              </a:cxn>
              <a:cxn ang="0">
                <a:pos x="528" y="720"/>
              </a:cxn>
              <a:cxn ang="0">
                <a:pos x="576" y="0"/>
              </a:cxn>
              <a:cxn ang="0">
                <a:pos x="2544" y="0"/>
              </a:cxn>
              <a:cxn ang="0">
                <a:pos x="2928" y="1824"/>
              </a:cxn>
              <a:cxn ang="0">
                <a:pos x="2208" y="2304"/>
              </a:cxn>
              <a:cxn ang="0">
                <a:pos x="528" y="2304"/>
              </a:cxn>
            </a:cxnLst>
            <a:rect l="0" t="0" r="r" b="b"/>
            <a:pathLst>
              <a:path w="2928" h="2304">
                <a:moveTo>
                  <a:pt x="528" y="2304"/>
                </a:moveTo>
                <a:lnTo>
                  <a:pt x="0" y="1344"/>
                </a:lnTo>
                <a:lnTo>
                  <a:pt x="96" y="816"/>
                </a:lnTo>
                <a:lnTo>
                  <a:pt x="528" y="720"/>
                </a:lnTo>
                <a:lnTo>
                  <a:pt x="576" y="0"/>
                </a:lnTo>
                <a:lnTo>
                  <a:pt x="2544" y="0"/>
                </a:lnTo>
                <a:lnTo>
                  <a:pt x="2928" y="1824"/>
                </a:lnTo>
                <a:lnTo>
                  <a:pt x="2208" y="2304"/>
                </a:lnTo>
                <a:lnTo>
                  <a:pt x="528" y="2304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981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982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982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983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983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0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1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2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3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4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5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2359C-7FD7-6A41-8F42-5115EB0AB1D9}" type="slidenum">
              <a:rPr lang="en-US"/>
              <a:pPr/>
              <a:t>12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Preliminaries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matters/makes this interesting?</a:t>
            </a:r>
          </a:p>
          <a:p>
            <a:pPr lvl="1"/>
            <a:r>
              <a:rPr lang="en-US"/>
              <a:t>Area / Delay target</a:t>
            </a:r>
          </a:p>
          <a:p>
            <a:pPr lvl="1"/>
            <a:r>
              <a:rPr lang="en-US"/>
              <a:t>Decomposition</a:t>
            </a:r>
          </a:p>
          <a:p>
            <a:pPr lvl="1"/>
            <a:r>
              <a:rPr lang="en-US"/>
              <a:t>Fanout</a:t>
            </a:r>
          </a:p>
          <a:p>
            <a:pPr lvl="2"/>
            <a:r>
              <a:rPr lang="en-US"/>
              <a:t>replication</a:t>
            </a:r>
          </a:p>
          <a:p>
            <a:pPr lvl="2"/>
            <a:r>
              <a:rPr lang="en-US"/>
              <a:t>reconvergent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A24-82E3-B544-A3DE-6E2B080564A6}" type="slidenum">
              <a:rPr lang="en-US"/>
              <a:pPr/>
              <a:t>120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Composing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Don’t need minimum delay off the critical path</a:t>
            </a:r>
          </a:p>
          <a:p>
            <a:r>
              <a:rPr lang="en-US"/>
              <a:t>Don’t always want/need minimum delay</a:t>
            </a:r>
          </a:p>
          <a:p>
            <a:r>
              <a:rPr lang="en-US"/>
              <a:t>Composite:</a:t>
            </a:r>
          </a:p>
          <a:p>
            <a:pPr lvl="1"/>
            <a:r>
              <a:rPr lang="en-US"/>
              <a:t>map with flowmap</a:t>
            </a:r>
          </a:p>
          <a:p>
            <a:pPr lvl="1"/>
            <a:r>
              <a:rPr lang="en-US"/>
              <a:t>Greedy decomposition of “most promising” non-critical nodes</a:t>
            </a:r>
          </a:p>
          <a:p>
            <a:pPr lvl="1"/>
            <a:r>
              <a:rPr lang="en-US"/>
              <a:t>DF-map these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 autoUpdateAnimBg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B444-88E6-FF4D-89BE-55D2D7F8F950}" type="slidenum">
              <a:rPr lang="en-US"/>
              <a:pPr/>
              <a:t>121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Variations on a Theme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7F6F5-FC12-5F41-B58D-7A9BA64F6B79}" type="slidenum">
              <a:rPr lang="en-US"/>
              <a:pPr/>
              <a:t>122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Applicability to Non-LUTs?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E.g.</a:t>
            </a:r>
            <a:r>
              <a:rPr lang="en-US"/>
              <a:t> LUT Cascade </a:t>
            </a:r>
          </a:p>
          <a:p>
            <a:pPr lvl="1"/>
            <a:r>
              <a:rPr lang="en-US"/>
              <a:t>can handle some functions of K inputs</a:t>
            </a:r>
          </a:p>
          <a:p>
            <a:r>
              <a:rPr lang="en-US"/>
              <a:t>How apply?</a:t>
            </a:r>
          </a:p>
          <a:p>
            <a:endParaRPr lang="en-US"/>
          </a:p>
        </p:txBody>
      </p:sp>
      <p:pic>
        <p:nvPicPr>
          <p:cNvPr id="41988" name="Picture 4" descr="cascade_4lu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981200"/>
            <a:ext cx="1352550" cy="211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9A99-D001-4241-888E-043B9BC2A44B}" type="slidenum">
              <a:rPr lang="en-US"/>
              <a:pPr/>
              <a:t>123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Adaptable to Non-LUTs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r>
              <a:rPr lang="en-US"/>
              <a:t>Sketch:</a:t>
            </a:r>
          </a:p>
          <a:p>
            <a:pPr lvl="1"/>
            <a:r>
              <a:rPr lang="en-US" sz="3200"/>
              <a:t>Initial decomposition to nodes that will fit  </a:t>
            </a:r>
          </a:p>
          <a:p>
            <a:pPr lvl="1"/>
            <a:r>
              <a:rPr lang="en-US"/>
              <a:t>Find max volume, min-height K-feasible cut</a:t>
            </a:r>
          </a:p>
          <a:p>
            <a:pPr lvl="1"/>
            <a:r>
              <a:rPr lang="en-US"/>
              <a:t>ask if logic block will cover</a:t>
            </a:r>
          </a:p>
          <a:p>
            <a:pPr lvl="2"/>
            <a:r>
              <a:rPr lang="en-US"/>
              <a:t>yes </a:t>
            </a:r>
            <a:r>
              <a:rPr lang="en-US">
                <a:sym typeface="Symbol" charset="2"/>
              </a:rPr>
              <a:t></a:t>
            </a:r>
            <a:r>
              <a:rPr lang="en-US"/>
              <a:t> done</a:t>
            </a:r>
          </a:p>
          <a:p>
            <a:pPr lvl="2"/>
            <a:r>
              <a:rPr lang="en-US"/>
              <a:t>no </a:t>
            </a:r>
            <a:r>
              <a:rPr lang="en-US">
                <a:sym typeface="Symbol" charset="2"/>
              </a:rPr>
              <a:t></a:t>
            </a:r>
            <a:r>
              <a:rPr lang="en-US"/>
              <a:t> exclude one (or more) nodes from block and repeat</a:t>
            </a:r>
          </a:p>
          <a:p>
            <a:pPr lvl="3"/>
            <a:r>
              <a:rPr lang="en-US"/>
              <a:t>exclude == collapse into start set nodes</a:t>
            </a:r>
          </a:p>
          <a:p>
            <a:pPr lvl="3"/>
            <a:r>
              <a:rPr lang="en-US"/>
              <a:t>this makes heuristic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D926A-A51E-134A-BA6E-02295DF641A3}" type="slidenum">
              <a:rPr lang="en-US"/>
              <a:pPr/>
              <a:t>124</a:t>
            </a:fld>
            <a:endParaRPr lang="en-US"/>
          </a:p>
        </p:txBody>
      </p:sp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Partitioning?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Effectively partitioning logic into clusters</a:t>
            </a:r>
          </a:p>
          <a:p>
            <a:pPr lvl="1"/>
            <a:r>
              <a:rPr lang="en-US"/>
              <a:t>LUT cluster</a:t>
            </a:r>
          </a:p>
          <a:p>
            <a:pPr lvl="2"/>
            <a:r>
              <a:rPr lang="en-US"/>
              <a:t>unlimited internal “gate” capacity</a:t>
            </a:r>
          </a:p>
          <a:p>
            <a:pPr lvl="2"/>
            <a:r>
              <a:rPr lang="en-US"/>
              <a:t>limited I/O (K)</a:t>
            </a:r>
          </a:p>
          <a:p>
            <a:pPr lvl="2"/>
            <a:r>
              <a:rPr lang="en-US"/>
              <a:t>simple delay cost model </a:t>
            </a:r>
          </a:p>
          <a:p>
            <a:pPr lvl="3"/>
            <a:r>
              <a:rPr lang="en-US"/>
              <a:t>1 cross between clusters</a:t>
            </a:r>
          </a:p>
          <a:p>
            <a:pPr lvl="3"/>
            <a:r>
              <a:rPr lang="en-US"/>
              <a:t>0 inside cluster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3" autoUpdateAnimBg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34880-6AFB-E049-9620-E2B3219CC610}" type="slidenum">
              <a:rPr lang="en-US"/>
              <a:pPr/>
              <a:t>125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Partitioning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Clustering </a:t>
            </a:r>
          </a:p>
          <a:p>
            <a:pPr lvl="1">
              <a:lnSpc>
                <a:spcPct val="90000"/>
              </a:lnSpc>
            </a:pPr>
            <a:r>
              <a:rPr lang="en-US"/>
              <a:t>if strongly I/O limited, same basic idea works for partitioning to components</a:t>
            </a:r>
          </a:p>
          <a:p>
            <a:pPr lvl="2">
              <a:lnSpc>
                <a:spcPct val="90000"/>
              </a:lnSpc>
            </a:pPr>
            <a:r>
              <a:rPr lang="en-US"/>
              <a:t>typically: partitioning onto multiple FPGAs</a:t>
            </a:r>
          </a:p>
          <a:p>
            <a:pPr lvl="2">
              <a:lnSpc>
                <a:spcPct val="90000"/>
              </a:lnSpc>
            </a:pPr>
            <a:r>
              <a:rPr lang="en-US"/>
              <a:t>assumption: inter-FPGA delay &gt;&gt; intra-FPGA delay</a:t>
            </a:r>
          </a:p>
          <a:p>
            <a:pPr lvl="1">
              <a:lnSpc>
                <a:spcPct val="90000"/>
              </a:lnSpc>
            </a:pPr>
            <a:r>
              <a:rPr lang="en-US"/>
              <a:t>w/ area constraints </a:t>
            </a:r>
          </a:p>
          <a:p>
            <a:pPr lvl="2">
              <a:lnSpc>
                <a:spcPct val="90000"/>
              </a:lnSpc>
            </a:pPr>
            <a:r>
              <a:rPr lang="en-US"/>
              <a:t>similar to non-LUT case</a:t>
            </a:r>
          </a:p>
          <a:p>
            <a:pPr lvl="3">
              <a:lnSpc>
                <a:spcPct val="90000"/>
              </a:lnSpc>
            </a:pPr>
            <a:r>
              <a:rPr lang="en-US"/>
              <a:t>make min-cut</a:t>
            </a:r>
          </a:p>
          <a:p>
            <a:pPr lvl="3">
              <a:lnSpc>
                <a:spcPct val="90000"/>
              </a:lnSpc>
            </a:pPr>
            <a:r>
              <a:rPr lang="en-US"/>
              <a:t>will it fit?</a:t>
            </a:r>
          </a:p>
          <a:p>
            <a:pPr lvl="3">
              <a:lnSpc>
                <a:spcPct val="90000"/>
              </a:lnSpc>
            </a:pPr>
            <a:r>
              <a:rPr lang="en-US"/>
              <a:t>Exclude some LUTs and repeat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2" autoUpdateAnimBg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C07C-30BC-8C40-986F-3894E5AE55BA}" type="slidenum">
              <a:rPr lang="en-US"/>
              <a:pPr/>
              <a:t>126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Clustering for Delay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W/ no IO constraint</a:t>
            </a:r>
          </a:p>
          <a:p>
            <a:r>
              <a:rPr lang="en-US"/>
              <a:t>area is monotone property</a:t>
            </a:r>
          </a:p>
          <a:p>
            <a:r>
              <a:rPr lang="en-US"/>
              <a:t>DP-label forward with delays</a:t>
            </a:r>
          </a:p>
          <a:p>
            <a:pPr lvl="1"/>
            <a:r>
              <a:rPr lang="en-US"/>
              <a:t>grab up largest labels (greatest delays) until fill cluster size</a:t>
            </a:r>
          </a:p>
          <a:p>
            <a:r>
              <a:rPr lang="en-US"/>
              <a:t>Work backward from outputs creating clusters as needed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B26-752A-6D46-83ED-4E9F9C872F3C}" type="slidenum">
              <a:rPr lang="en-US"/>
              <a:pPr/>
              <a:t>127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 and IO?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Real problem:</a:t>
            </a:r>
          </a:p>
          <a:p>
            <a:pPr lvl="1"/>
            <a:r>
              <a:rPr lang="en-US"/>
              <a:t>FPGA/chip partitioning</a:t>
            </a:r>
          </a:p>
          <a:p>
            <a:r>
              <a:rPr lang="en-US"/>
              <a:t>Doing both optimally is NP-hard</a:t>
            </a:r>
          </a:p>
          <a:p>
            <a:r>
              <a:rPr lang="en-US"/>
              <a:t>Heuristic around IO cut first should do well</a:t>
            </a:r>
          </a:p>
          <a:p>
            <a:pPr lvl="1"/>
            <a:r>
              <a:rPr lang="en-US"/>
              <a:t>(</a:t>
            </a:r>
            <a:r>
              <a:rPr lang="en-US" i="1"/>
              <a:t>e.g.</a:t>
            </a:r>
            <a:r>
              <a:rPr lang="en-US"/>
              <a:t> non-LUT slide)</a:t>
            </a:r>
          </a:p>
          <a:p>
            <a:pPr lvl="1"/>
            <a:r>
              <a:rPr lang="en-US"/>
              <a:t>[Yang and Wong, FPGA’94]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6A10-91F3-664A-8C6D-69BD06C4918A}" type="slidenum">
              <a:rPr lang="en-US"/>
              <a:pPr/>
              <a:t>128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 date:</a:t>
            </a:r>
          </a:p>
          <a:p>
            <a:pPr lvl="1">
              <a:lnSpc>
                <a:spcPct val="90000"/>
              </a:lnSpc>
            </a:pPr>
            <a:r>
              <a:rPr lang="en-US"/>
              <a:t>primarily used for 2-level hierarchy</a:t>
            </a:r>
          </a:p>
          <a:p>
            <a:pPr lvl="2">
              <a:lnSpc>
                <a:spcPct val="90000"/>
              </a:lnSpc>
            </a:pPr>
            <a:r>
              <a:rPr lang="en-US"/>
              <a:t>I.e. intra-FPGA, inter-FPGA</a:t>
            </a:r>
          </a:p>
          <a:p>
            <a:pPr>
              <a:lnSpc>
                <a:spcPct val="90000"/>
              </a:lnSpc>
            </a:pPr>
            <a:r>
              <a:rPr lang="en-US"/>
              <a:t>Open/promising</a:t>
            </a:r>
          </a:p>
          <a:p>
            <a:pPr lvl="1">
              <a:lnSpc>
                <a:spcPct val="90000"/>
              </a:lnSpc>
            </a:pPr>
            <a:r>
              <a:rPr lang="en-US"/>
              <a:t>adapt to multi-level for delay-optimized partitioning/placement on fixed-wire schedule</a:t>
            </a:r>
          </a:p>
          <a:p>
            <a:pPr lvl="2">
              <a:lnSpc>
                <a:spcPct val="90000"/>
              </a:lnSpc>
            </a:pPr>
            <a:r>
              <a:rPr lang="en-US"/>
              <a:t>localize critical paths to smallest subtree possible?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895-AE8B-0342-AEF5-72798FD3EEE6}" type="slidenum">
              <a:rPr lang="en-US"/>
              <a:pPr/>
              <a:t>129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Optimal LUT mapping NP-hard in general</a:t>
            </a:r>
          </a:p>
          <a:p>
            <a:pPr lvl="1">
              <a:lnSpc>
                <a:spcPct val="90000"/>
              </a:lnSpc>
            </a:pPr>
            <a:r>
              <a:rPr lang="en-US"/>
              <a:t>fanout, replication, ….</a:t>
            </a:r>
          </a:p>
          <a:p>
            <a:pPr>
              <a:lnSpc>
                <a:spcPct val="90000"/>
              </a:lnSpc>
            </a:pPr>
            <a:r>
              <a:rPr lang="en-US"/>
              <a:t>K-LUTs makes delay optimal feasible</a:t>
            </a:r>
          </a:p>
          <a:p>
            <a:pPr lvl="1">
              <a:lnSpc>
                <a:spcPct val="90000"/>
              </a:lnSpc>
            </a:pPr>
            <a:r>
              <a:rPr lang="en-US" b="1"/>
              <a:t>single constraint:</a:t>
            </a:r>
            <a:r>
              <a:rPr lang="en-US"/>
              <a:t> IO capacity</a:t>
            </a:r>
          </a:p>
          <a:p>
            <a:pPr lvl="1">
              <a:lnSpc>
                <a:spcPct val="90000"/>
              </a:lnSpc>
            </a:pPr>
            <a:r>
              <a:rPr lang="en-US" b="1"/>
              <a:t>technique:</a:t>
            </a:r>
            <a:r>
              <a:rPr lang="en-US"/>
              <a:t> max-flow/min-cut</a:t>
            </a:r>
          </a:p>
          <a:p>
            <a:pPr>
              <a:lnSpc>
                <a:spcPct val="90000"/>
              </a:lnSpc>
            </a:pPr>
            <a:r>
              <a:rPr lang="en-US"/>
              <a:t>Heuristic adaptations of basic idea to capacity constrained problem</a:t>
            </a:r>
          </a:p>
          <a:p>
            <a:pPr lvl="1">
              <a:lnSpc>
                <a:spcPct val="90000"/>
              </a:lnSpc>
            </a:pPr>
            <a:r>
              <a:rPr lang="en-US"/>
              <a:t>promising area for interconnect delay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29EC-30CE-444C-B604-69A82444F93A}" type="slidenum">
              <a:rPr lang="en-US"/>
              <a:pPr/>
              <a:t>13</a:t>
            </a:fld>
            <a:endParaRPr 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Costs: Area vs. Delay</a:t>
            </a:r>
          </a:p>
        </p:txBody>
      </p:sp>
      <p:pic>
        <p:nvPicPr>
          <p:cNvPr id="275459" name="Picture 3" descr="area_delay_ex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981200"/>
            <a:ext cx="2628900" cy="3838575"/>
          </a:xfrm>
          <a:prstGeom prst="rect">
            <a:avLst/>
          </a:prstGeom>
          <a:noFill/>
        </p:spPr>
      </p:pic>
      <p:pic>
        <p:nvPicPr>
          <p:cNvPr id="275460" name="Picture 4" descr="area_delay_ex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981200"/>
            <a:ext cx="2628900" cy="3838575"/>
          </a:xfrm>
          <a:prstGeom prst="rect">
            <a:avLst/>
          </a:prstGeom>
          <a:noFill/>
        </p:spPr>
      </p:pic>
      <p:grpSp>
        <p:nvGrpSpPr>
          <p:cNvPr id="275461" name="Group 5"/>
          <p:cNvGrpSpPr>
            <a:grpSpLocks/>
          </p:cNvGrpSpPr>
          <p:nvPr/>
        </p:nvGrpSpPr>
        <p:grpSpPr bwMode="auto">
          <a:xfrm>
            <a:off x="838200" y="2362200"/>
            <a:ext cx="3276600" cy="3581400"/>
            <a:chOff x="528" y="1488"/>
            <a:chExt cx="2064" cy="2256"/>
          </a:xfrm>
        </p:grpSpPr>
        <p:sp>
          <p:nvSpPr>
            <p:cNvPr id="275462" name="AutoShape 6"/>
            <p:cNvSpPr>
              <a:spLocks noChangeArrowheads="1"/>
            </p:cNvSpPr>
            <p:nvPr/>
          </p:nvSpPr>
          <p:spPr bwMode="auto">
            <a:xfrm>
              <a:off x="528" y="1488"/>
              <a:ext cx="960" cy="1392"/>
            </a:xfrm>
            <a:prstGeom prst="parallelogram">
              <a:avLst>
                <a:gd name="adj" fmla="val 35144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463" name="AutoShape 7"/>
            <p:cNvSpPr>
              <a:spLocks noChangeArrowheads="1"/>
            </p:cNvSpPr>
            <p:nvPr/>
          </p:nvSpPr>
          <p:spPr bwMode="auto">
            <a:xfrm>
              <a:off x="1152" y="1920"/>
              <a:ext cx="864" cy="1392"/>
            </a:xfrm>
            <a:prstGeom prst="parallelogram">
              <a:avLst>
                <a:gd name="adj" fmla="val 35144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464" name="AutoShape 8"/>
            <p:cNvSpPr>
              <a:spLocks noChangeArrowheads="1"/>
            </p:cNvSpPr>
            <p:nvPr/>
          </p:nvSpPr>
          <p:spPr bwMode="auto">
            <a:xfrm>
              <a:off x="1728" y="2352"/>
              <a:ext cx="864" cy="1392"/>
            </a:xfrm>
            <a:prstGeom prst="parallelogram">
              <a:avLst>
                <a:gd name="adj" fmla="val 35144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5465" name="Group 9"/>
          <p:cNvGrpSpPr>
            <a:grpSpLocks/>
          </p:cNvGrpSpPr>
          <p:nvPr/>
        </p:nvGrpSpPr>
        <p:grpSpPr bwMode="auto">
          <a:xfrm>
            <a:off x="4267200" y="2286000"/>
            <a:ext cx="3581400" cy="3733800"/>
            <a:chOff x="2688" y="1440"/>
            <a:chExt cx="2256" cy="2352"/>
          </a:xfrm>
        </p:grpSpPr>
        <p:sp>
          <p:nvSpPr>
            <p:cNvPr id="275466" name="AutoShape 10"/>
            <p:cNvSpPr>
              <a:spLocks noChangeArrowheads="1"/>
            </p:cNvSpPr>
            <p:nvPr/>
          </p:nvSpPr>
          <p:spPr bwMode="auto">
            <a:xfrm>
              <a:off x="3600" y="1776"/>
              <a:ext cx="768" cy="960"/>
            </a:xfrm>
            <a:prstGeom prst="parallelogram">
              <a:avLst>
                <a:gd name="adj" fmla="val 34167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467" name="AutoShape 11"/>
            <p:cNvSpPr>
              <a:spLocks noChangeArrowheads="1"/>
            </p:cNvSpPr>
            <p:nvPr/>
          </p:nvSpPr>
          <p:spPr bwMode="auto">
            <a:xfrm>
              <a:off x="4176" y="2208"/>
              <a:ext cx="768" cy="960"/>
            </a:xfrm>
            <a:prstGeom prst="parallelogram">
              <a:avLst>
                <a:gd name="adj" fmla="val 34167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468" name="AutoShape 12"/>
            <p:cNvSpPr>
              <a:spLocks noChangeArrowheads="1"/>
            </p:cNvSpPr>
            <p:nvPr/>
          </p:nvSpPr>
          <p:spPr bwMode="auto">
            <a:xfrm>
              <a:off x="3072" y="1440"/>
              <a:ext cx="768" cy="960"/>
            </a:xfrm>
            <a:prstGeom prst="parallelogram">
              <a:avLst>
                <a:gd name="adj" fmla="val 34167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469" name="AutoShape 13"/>
            <p:cNvSpPr>
              <a:spLocks noChangeArrowheads="1"/>
            </p:cNvSpPr>
            <p:nvPr/>
          </p:nvSpPr>
          <p:spPr bwMode="auto">
            <a:xfrm flipH="1">
              <a:off x="2688" y="2400"/>
              <a:ext cx="2208" cy="1392"/>
            </a:xfrm>
            <a:prstGeom prst="parallelogram">
              <a:avLst>
                <a:gd name="adj" fmla="val 100430"/>
              </a:avLst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7C70-090D-B64F-B70F-BE2BABDF8F57}" type="slidenum">
              <a:rPr lang="en-US"/>
              <a:pPr/>
              <a:t>130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Today’s Big Ideas: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r>
              <a:rPr lang="en-US"/>
              <a:t>IO may be a dominant cost</a:t>
            </a:r>
          </a:p>
          <a:p>
            <a:pPr lvl="1"/>
            <a:r>
              <a:rPr lang="en-US"/>
              <a:t>limiting capacity, delay</a:t>
            </a:r>
          </a:p>
          <a:p>
            <a:r>
              <a:rPr lang="en-US"/>
              <a:t>Exploit structure: K-LUTs</a:t>
            </a:r>
          </a:p>
          <a:p>
            <a:r>
              <a:rPr lang="en-US"/>
              <a:t>Mixing dominant modes</a:t>
            </a:r>
          </a:p>
          <a:p>
            <a:pPr lvl="1"/>
            <a:r>
              <a:rPr lang="en-US"/>
              <a:t>multiple objectives</a:t>
            </a:r>
          </a:p>
          <a:p>
            <a:r>
              <a:rPr lang="en-US"/>
              <a:t>Define optimally solvable subproblem</a:t>
            </a:r>
          </a:p>
          <a:p>
            <a:pPr lvl="1"/>
            <a:r>
              <a:rPr lang="en-US"/>
              <a:t>duplication free mapping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AFFF-2023-5044-84EE-425C3AA392E5}" type="slidenum">
              <a:rPr lang="en-US"/>
              <a:pPr/>
              <a:t>131</a:t>
            </a:fld>
            <a:endParaRPr 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Reading Wednesday on web</a:t>
            </a:r>
          </a:p>
          <a:p>
            <a:r>
              <a:rPr lang="en-US" dirty="0" smtClean="0"/>
              <a:t>Assignment</a:t>
            </a:r>
            <a:r>
              <a:rPr lang="en-US" dirty="0" smtClean="0"/>
              <a:t> 3 due Thursday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88F-C730-8247-A6A3-557769803189}" type="slidenum">
              <a:rPr lang="en-US"/>
              <a:pPr/>
              <a:t>14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Decomposition</a:t>
            </a:r>
          </a:p>
        </p:txBody>
      </p:sp>
      <p:pic>
        <p:nvPicPr>
          <p:cNvPr id="16387" name="Picture 3" descr="decompose_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447800"/>
            <a:ext cx="4200525" cy="517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1B93-75DF-684E-B2DC-788A84AB13DB}" type="slidenum">
              <a:rPr lang="en-US"/>
              <a:pPr/>
              <a:t>15</a:t>
            </a:fld>
            <a:endParaRPr lang="en-US"/>
          </a:p>
        </p:txBody>
      </p:sp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Decomposition</a:t>
            </a:r>
          </a:p>
        </p:txBody>
      </p:sp>
      <p:pic>
        <p:nvPicPr>
          <p:cNvPr id="52227" name="Picture 1027" descr="decompose_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447800"/>
            <a:ext cx="4200525" cy="5172075"/>
          </a:xfrm>
          <a:prstGeom prst="rect">
            <a:avLst/>
          </a:prstGeom>
          <a:noFill/>
        </p:spPr>
      </p:pic>
      <p:sp>
        <p:nvSpPr>
          <p:cNvPr id="52234" name="Line 1034"/>
          <p:cNvSpPr>
            <a:spLocks noChangeShapeType="1"/>
          </p:cNvSpPr>
          <p:nvPr/>
        </p:nvSpPr>
        <p:spPr bwMode="auto">
          <a:xfrm>
            <a:off x="4724400" y="3886200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Line 1035"/>
          <p:cNvSpPr>
            <a:spLocks noChangeShapeType="1"/>
          </p:cNvSpPr>
          <p:nvPr/>
        </p:nvSpPr>
        <p:spPr bwMode="auto">
          <a:xfrm>
            <a:off x="5562600" y="3886200"/>
            <a:ext cx="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6" name="Line 1036"/>
          <p:cNvSpPr>
            <a:spLocks noChangeShapeType="1"/>
          </p:cNvSpPr>
          <p:nvPr/>
        </p:nvSpPr>
        <p:spPr bwMode="auto">
          <a:xfrm>
            <a:off x="5562600" y="49530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Line 1037"/>
          <p:cNvSpPr>
            <a:spLocks noChangeShapeType="1"/>
          </p:cNvSpPr>
          <p:nvPr/>
        </p:nvSpPr>
        <p:spPr bwMode="auto">
          <a:xfrm>
            <a:off x="4724400" y="3886200"/>
            <a:ext cx="0" cy="281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8" name="Line 1038"/>
          <p:cNvSpPr>
            <a:spLocks noChangeShapeType="1"/>
          </p:cNvSpPr>
          <p:nvPr/>
        </p:nvSpPr>
        <p:spPr bwMode="auto">
          <a:xfrm flipV="1">
            <a:off x="4724400" y="6629400"/>
            <a:ext cx="20574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9" name="Line 1039"/>
          <p:cNvSpPr>
            <a:spLocks noChangeShapeType="1"/>
          </p:cNvSpPr>
          <p:nvPr/>
        </p:nvSpPr>
        <p:spPr bwMode="auto">
          <a:xfrm>
            <a:off x="6781800" y="4953000"/>
            <a:ext cx="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0" name="Line 1040"/>
          <p:cNvSpPr>
            <a:spLocks noChangeShapeType="1"/>
          </p:cNvSpPr>
          <p:nvPr/>
        </p:nvSpPr>
        <p:spPr bwMode="auto">
          <a:xfrm flipH="1">
            <a:off x="3124200" y="3886200"/>
            <a:ext cx="685800" cy="281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2" name="Line 1042"/>
          <p:cNvSpPr>
            <a:spLocks noChangeShapeType="1"/>
          </p:cNvSpPr>
          <p:nvPr/>
        </p:nvSpPr>
        <p:spPr bwMode="auto">
          <a:xfrm flipV="1">
            <a:off x="3124200" y="6629400"/>
            <a:ext cx="11430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3" name="Line 1043"/>
          <p:cNvSpPr>
            <a:spLocks noChangeShapeType="1"/>
          </p:cNvSpPr>
          <p:nvPr/>
        </p:nvSpPr>
        <p:spPr bwMode="auto">
          <a:xfrm flipV="1">
            <a:off x="4267200" y="3886200"/>
            <a:ext cx="152400" cy="274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4" name="Line 1044"/>
          <p:cNvSpPr>
            <a:spLocks noChangeShapeType="1"/>
          </p:cNvSpPr>
          <p:nvPr/>
        </p:nvSpPr>
        <p:spPr bwMode="auto">
          <a:xfrm flipH="1">
            <a:off x="3810000" y="38862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F550-173E-0C4B-8FDF-B2FBD81AEE7A}" type="slidenum">
              <a:rPr lang="en-US"/>
              <a:pPr/>
              <a:t>16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Fanout: Replication</a:t>
            </a:r>
          </a:p>
        </p:txBody>
      </p:sp>
      <p:pic>
        <p:nvPicPr>
          <p:cNvPr id="17411" name="Picture 3" descr="replication_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43025" y="2124075"/>
            <a:ext cx="6457950" cy="260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EB86-80D3-BE4D-BFDB-4AAED55583E3}" type="slidenum">
              <a:rPr lang="en-US"/>
              <a:pPr/>
              <a:t>17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Fanout: Replication</a:t>
            </a:r>
          </a:p>
        </p:txBody>
      </p:sp>
      <p:pic>
        <p:nvPicPr>
          <p:cNvPr id="53251" name="Picture 3" descr="replication_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133600"/>
            <a:ext cx="6457950" cy="2609850"/>
          </a:xfrm>
          <a:prstGeom prst="rect">
            <a:avLst/>
          </a:prstGeom>
          <a:noFill/>
        </p:spPr>
      </p:pic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4800600" y="2286000"/>
            <a:ext cx="1600200" cy="2590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6553200" y="2286000"/>
            <a:ext cx="1600200" cy="2590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 flipV="1">
            <a:off x="838200" y="2286000"/>
            <a:ext cx="1752600" cy="2590800"/>
          </a:xfrm>
          <a:custGeom>
            <a:avLst/>
            <a:gdLst>
              <a:gd name="G0" fmla="+- 5908 0 0"/>
              <a:gd name="G1" fmla="+- 21600 0 5908"/>
              <a:gd name="G2" fmla="*/ 5908 1 2"/>
              <a:gd name="G3" fmla="+- 21600 0 G2"/>
              <a:gd name="G4" fmla="+/ 5908 21600 2"/>
              <a:gd name="G5" fmla="+/ G1 0 2"/>
              <a:gd name="G6" fmla="*/ 21600 21600 5908"/>
              <a:gd name="G7" fmla="*/ G6 1 2"/>
              <a:gd name="G8" fmla="+- 21600 0 G7"/>
              <a:gd name="G9" fmla="*/ 21600 1 2"/>
              <a:gd name="G10" fmla="+- 5908 0 G9"/>
              <a:gd name="G11" fmla="?: G10 G8 0"/>
              <a:gd name="G12" fmla="?: G10 G7 21600"/>
              <a:gd name="T0" fmla="*/ 18646 w 21600"/>
              <a:gd name="T1" fmla="*/ 10800 h 21600"/>
              <a:gd name="T2" fmla="*/ 10800 w 21600"/>
              <a:gd name="T3" fmla="*/ 21600 h 21600"/>
              <a:gd name="T4" fmla="*/ 2954 w 21600"/>
              <a:gd name="T5" fmla="*/ 10800 h 21600"/>
              <a:gd name="T6" fmla="*/ 10800 w 21600"/>
              <a:gd name="T7" fmla="*/ 0 h 21600"/>
              <a:gd name="T8" fmla="*/ 4754 w 21600"/>
              <a:gd name="T9" fmla="*/ 4754 h 21600"/>
              <a:gd name="T10" fmla="*/ 16846 w 21600"/>
              <a:gd name="T11" fmla="*/ 1684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908" y="21600"/>
                </a:lnTo>
                <a:lnTo>
                  <a:pt x="15692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6" name="AutoShape 8"/>
          <p:cNvSpPr>
            <a:spLocks noChangeArrowheads="1"/>
          </p:cNvSpPr>
          <p:nvPr/>
        </p:nvSpPr>
        <p:spPr bwMode="auto">
          <a:xfrm flipV="1">
            <a:off x="2667000" y="2286000"/>
            <a:ext cx="1752600" cy="2590800"/>
          </a:xfrm>
          <a:custGeom>
            <a:avLst/>
            <a:gdLst>
              <a:gd name="G0" fmla="+- 5908 0 0"/>
              <a:gd name="G1" fmla="+- 21600 0 5908"/>
              <a:gd name="G2" fmla="*/ 5908 1 2"/>
              <a:gd name="G3" fmla="+- 21600 0 G2"/>
              <a:gd name="G4" fmla="+/ 5908 21600 2"/>
              <a:gd name="G5" fmla="+/ G1 0 2"/>
              <a:gd name="G6" fmla="*/ 21600 21600 5908"/>
              <a:gd name="G7" fmla="*/ G6 1 2"/>
              <a:gd name="G8" fmla="+- 21600 0 G7"/>
              <a:gd name="G9" fmla="*/ 21600 1 2"/>
              <a:gd name="G10" fmla="+- 5908 0 G9"/>
              <a:gd name="G11" fmla="?: G10 G8 0"/>
              <a:gd name="G12" fmla="?: G10 G7 21600"/>
              <a:gd name="T0" fmla="*/ 18646 w 21600"/>
              <a:gd name="T1" fmla="*/ 10800 h 21600"/>
              <a:gd name="T2" fmla="*/ 10800 w 21600"/>
              <a:gd name="T3" fmla="*/ 21600 h 21600"/>
              <a:gd name="T4" fmla="*/ 2954 w 21600"/>
              <a:gd name="T5" fmla="*/ 10800 h 21600"/>
              <a:gd name="T6" fmla="*/ 10800 w 21600"/>
              <a:gd name="T7" fmla="*/ 0 h 21600"/>
              <a:gd name="T8" fmla="*/ 4754 w 21600"/>
              <a:gd name="T9" fmla="*/ 4754 h 21600"/>
              <a:gd name="T10" fmla="*/ 16846 w 21600"/>
              <a:gd name="T11" fmla="*/ 1684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908" y="21600"/>
                </a:lnTo>
                <a:lnTo>
                  <a:pt x="15692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64ED-92C4-6D46-B969-D1DAE8883C06}" type="slidenum">
              <a:rPr lang="en-US"/>
              <a:pPr/>
              <a:t>18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Fanout: Reconvergence</a:t>
            </a:r>
          </a:p>
        </p:txBody>
      </p:sp>
      <p:pic>
        <p:nvPicPr>
          <p:cNvPr id="18435" name="Picture 3" descr="reconverge_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752600"/>
            <a:ext cx="4943475" cy="4819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23FC-D92C-8745-A5CC-812CFC0E23FE}" type="slidenum">
              <a:rPr lang="en-US"/>
              <a:pPr/>
              <a:t>19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Fanout: Reconvergence</a:t>
            </a:r>
          </a:p>
        </p:txBody>
      </p:sp>
      <p:pic>
        <p:nvPicPr>
          <p:cNvPr id="54275" name="Picture 3" descr="reconverge_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752600"/>
            <a:ext cx="4943475" cy="4819650"/>
          </a:xfrm>
          <a:prstGeom prst="rect">
            <a:avLst/>
          </a:prstGeom>
          <a:noFill/>
        </p:spPr>
      </p:pic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057400" y="4572000"/>
            <a:ext cx="22098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4800600" y="2743200"/>
            <a:ext cx="2362200" cy="3886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1A36-F179-5F4E-8A72-B3DE14272AD6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/>
              <a:t>How do we map to </a:t>
            </a:r>
            <a:r>
              <a:rPr lang="en-US" dirty="0" err="1"/>
              <a:t>LUTs</a:t>
            </a:r>
            <a:r>
              <a:rPr lang="en-US" dirty="0"/>
              <a:t>?</a:t>
            </a:r>
          </a:p>
          <a:p>
            <a:r>
              <a:rPr lang="en-US" dirty="0"/>
              <a:t>What happens </a:t>
            </a:r>
            <a:r>
              <a:rPr lang="en-US" dirty="0" smtClean="0"/>
              <a:t>when</a:t>
            </a:r>
          </a:p>
          <a:p>
            <a:pPr lvl="1"/>
            <a:r>
              <a:rPr lang="en-US" dirty="0" smtClean="0"/>
              <a:t>IO dominates </a:t>
            </a:r>
          </a:p>
          <a:p>
            <a:pPr lvl="1"/>
            <a:r>
              <a:rPr lang="en-US" dirty="0" smtClean="0"/>
              <a:t>Delay dominates</a:t>
            </a:r>
            <a:r>
              <a:rPr lang="en-US" dirty="0"/>
              <a:t>?</a:t>
            </a:r>
          </a:p>
          <a:p>
            <a:r>
              <a:rPr lang="en-US" dirty="0"/>
              <a:t>Lessons…</a:t>
            </a:r>
          </a:p>
          <a:p>
            <a:pPr lvl="1"/>
            <a:r>
              <a:rPr lang="en-US" dirty="0"/>
              <a:t>for non-</a:t>
            </a:r>
            <a:r>
              <a:rPr lang="en-US" dirty="0" err="1"/>
              <a:t>LUTs</a:t>
            </a:r>
            <a:endParaRPr lang="en-US" dirty="0"/>
          </a:p>
          <a:p>
            <a:pPr lvl="1"/>
            <a:r>
              <a:rPr lang="en-US" dirty="0"/>
              <a:t>for delay-oriented partitioning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78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50000"/>
                    </a:schemeClr>
                  </a:solidFill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it hard?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Cost does not monotonically increase as cover more of graph.</a:t>
            </a:r>
          </a:p>
          <a:p>
            <a:r>
              <a:rPr lang="en-US" dirty="0" smtClean="0"/>
              <a:t>Not clear when to stop?</a:t>
            </a:r>
          </a:p>
          <a:p>
            <a:r>
              <a:rPr lang="en-US" dirty="0" smtClean="0"/>
              <a:t>We say cost does not have a </a:t>
            </a:r>
            <a:r>
              <a:rPr lang="en-US" b="1" dirty="0" smtClean="0"/>
              <a:t>monotone</a:t>
            </a:r>
            <a:r>
              <a:rPr lang="en-US" dirty="0" smtClean="0"/>
              <a:t> property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23FC-D92C-8745-A5CC-812CFC0E23FE}" type="slidenum">
              <a:rPr lang="en-US"/>
              <a:pPr/>
              <a:t>20</a:t>
            </a:fld>
            <a:endParaRPr lang="en-US"/>
          </a:p>
        </p:txBody>
      </p:sp>
      <p:pic>
        <p:nvPicPr>
          <p:cNvPr id="54275" name="Picture 3" descr="reconverge_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752600"/>
            <a:ext cx="3536636" cy="3448050"/>
          </a:xfrm>
          <a:prstGeom prst="rect">
            <a:avLst/>
          </a:prstGeom>
          <a:noFill/>
        </p:spPr>
      </p:pic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5334000" y="3733800"/>
            <a:ext cx="1676400" cy="1524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7315200" y="2438400"/>
            <a:ext cx="1828800" cy="2819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4076-CC56-EF4C-BC3D-4C9CC402C2D7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4572000"/>
            <a:ext cx="3886200" cy="17100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133600"/>
            <a:ext cx="6186689" cy="2112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9B66-0F12-D547-B211-E55EFC0B473A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Definition</a:t>
            </a:r>
          </a:p>
        </p:txBody>
      </p:sp>
      <p:pic>
        <p:nvPicPr>
          <p:cNvPr id="2437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133600"/>
            <a:ext cx="7721600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3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b="1"/>
              <a:t>Cone:</a:t>
            </a:r>
            <a:r>
              <a:rPr lang="en-US"/>
              <a:t> set of nodes in the recursive fanin of a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7EAD1-5919-BE4A-9B3B-91AED64A2D0D}" type="slidenum">
              <a:rPr lang="en-US"/>
              <a:pPr/>
              <a:t>23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Example Cones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19200"/>
            <a:ext cx="8456613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B84FF-CFDA-8640-BDD8-EE3DB59A325D}" type="slidenum">
              <a:rPr lang="en-US"/>
              <a:pPr/>
              <a:t>24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Delay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Delay of </a:t>
            </a:r>
            <a:r>
              <a:rPr lang="en-US" dirty="0" err="1" smtClean="0">
                <a:solidFill>
                  <a:schemeClr val="tx1"/>
                </a:solidFill>
              </a:rPr>
              <a:t>Preclass</a:t>
            </a:r>
            <a:r>
              <a:rPr lang="en-US" dirty="0" smtClean="0">
                <a:solidFill>
                  <a:schemeClr val="tx1"/>
                </a:solidFill>
              </a:rPr>
              <a:t> Circuit?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Poll:  Delay of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circuit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819400"/>
            <a:ext cx="6979662" cy="33431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6640-F67D-1B47-A9BE-5B67346E5DDB}" type="slidenum">
              <a:rPr lang="en-US"/>
              <a:pPr/>
              <a:t>26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43000"/>
          </a:xfrm>
        </p:spPr>
        <p:txBody>
          <a:bodyPr/>
          <a:lstStyle/>
          <a:p>
            <a:r>
              <a:rPr lang="en-US"/>
              <a:t>Dynamic Programming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5410200"/>
          </a:xfrm>
        </p:spPr>
        <p:txBody>
          <a:bodyPr/>
          <a:lstStyle/>
          <a:p>
            <a:r>
              <a:rPr lang="en-US"/>
              <a:t>Optimal covering of a logic cone is:</a:t>
            </a:r>
          </a:p>
          <a:p>
            <a:pPr lvl="1"/>
            <a:r>
              <a:rPr lang="en-US"/>
              <a:t>Minimum cost (all possible coverings)</a:t>
            </a:r>
          </a:p>
          <a:p>
            <a:r>
              <a:rPr lang="en-US"/>
              <a:t>Evaluate costs of each node based on:</a:t>
            </a:r>
          </a:p>
          <a:p>
            <a:pPr lvl="1"/>
            <a:r>
              <a:rPr lang="en-US"/>
              <a:t>cover node</a:t>
            </a:r>
          </a:p>
          <a:p>
            <a:pPr lvl="1"/>
            <a:r>
              <a:rPr lang="en-US"/>
              <a:t>cones covering each fanin to node cover</a:t>
            </a:r>
          </a:p>
          <a:p>
            <a:r>
              <a:rPr lang="en-US"/>
              <a:t>Evaluate node costs in topological order</a:t>
            </a:r>
          </a:p>
          <a:p>
            <a:r>
              <a:rPr lang="en-US" b="1"/>
              <a:t>Key</a:t>
            </a:r>
            <a:r>
              <a:rPr lang="en-US"/>
              <a:t>: are calculating optimal solutions to subproblems</a:t>
            </a:r>
          </a:p>
          <a:p>
            <a:pPr lvl="1"/>
            <a:r>
              <a:rPr lang="en-US"/>
              <a:t>only have to evaluate covering options at each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F370-F440-4648-B5C3-B632CFA18DAA}" type="slidenum">
              <a:rPr lang="en-US"/>
              <a:pPr/>
              <a:t>27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Flowmap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Key Idea</a:t>
            </a:r>
            <a:r>
              <a:rPr lang="en-US"/>
              <a:t>:</a:t>
            </a:r>
          </a:p>
          <a:p>
            <a:pPr lvl="1"/>
            <a:r>
              <a:rPr lang="en-US"/>
              <a:t>LUT holds anything with K inputs</a:t>
            </a:r>
          </a:p>
          <a:p>
            <a:pPr lvl="1"/>
            <a:r>
              <a:rPr lang="en-US"/>
              <a:t>Use network flow to find cuts </a:t>
            </a:r>
          </a:p>
          <a:p>
            <a:pPr lvl="2"/>
            <a:r>
              <a:rPr lang="en-US">
                <a:sym typeface="Symbol" charset="2"/>
              </a:rPr>
              <a:t> logic can pack into LUT including reconvergence  </a:t>
            </a:r>
          </a:p>
          <a:p>
            <a:pPr lvl="2"/>
            <a:r>
              <a:rPr lang="en-US" sz="2000">
                <a:sym typeface="Symbol" charset="2"/>
              </a:rPr>
              <a:t>…allows replication</a:t>
            </a:r>
          </a:p>
          <a:p>
            <a:pPr lvl="1"/>
            <a:r>
              <a:rPr lang="en-US"/>
              <a:t>Optimal depth arise from optimal depth solution to subproblems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/ Min-Cut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maximum flow in a network is equal to the minimum cut</a:t>
            </a:r>
          </a:p>
          <a:p>
            <a:pPr lvl="1"/>
            <a:r>
              <a:rPr lang="en-US" dirty="0" smtClean="0"/>
              <a:t>…the bottleneck</a:t>
            </a:r>
          </a:p>
          <a:p>
            <a:r>
              <a:rPr lang="en-US" dirty="0" smtClean="0"/>
              <a:t>We can find the </a:t>
            </a:r>
            <a:r>
              <a:rPr lang="en-US" dirty="0" err="1" smtClean="0"/>
              <a:t>mincut</a:t>
            </a:r>
            <a:r>
              <a:rPr lang="en-US" dirty="0" smtClean="0"/>
              <a:t> by computing the </a:t>
            </a:r>
            <a:r>
              <a:rPr lang="en-US" dirty="0" err="1" smtClean="0"/>
              <a:t>maxflow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Conceptually, </a:t>
            </a:r>
            <a:r>
              <a:rPr lang="en-US" dirty="0" smtClean="0">
                <a:solidFill>
                  <a:srgbClr val="FF6600"/>
                </a:solidFill>
              </a:rPr>
              <a:t>how would we determine the maximum flow?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Flow cut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5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382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52600" y="2895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52600" y="4038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52600" y="5029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48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48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2286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3886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6000" y="5486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Connector 18"/>
          <p:cNvCxnSpPr>
            <a:stCxn id="6" idx="0"/>
            <a:endCxn id="8" idx="1"/>
          </p:cNvCxnSpPr>
          <p:nvPr/>
        </p:nvCxnSpPr>
        <p:spPr bwMode="auto">
          <a:xfrm rot="5400000" flipH="1" flipV="1">
            <a:off x="800100" y="2933700"/>
            <a:ext cx="6858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9" idx="1"/>
          </p:cNvCxnSpPr>
          <p:nvPr/>
        </p:nvCxnSpPr>
        <p:spPr bwMode="auto">
          <a:xfrm rot="16200000" flipH="1">
            <a:off x="914400" y="3505200"/>
            <a:ext cx="4572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6" idx="4"/>
            <a:endCxn id="10" idx="1"/>
          </p:cNvCxnSpPr>
          <p:nvPr/>
        </p:nvCxnSpPr>
        <p:spPr bwMode="auto">
          <a:xfrm rot="16200000" flipH="1">
            <a:off x="495300" y="4076700"/>
            <a:ext cx="1295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3"/>
            <a:endCxn id="11" idx="1"/>
          </p:cNvCxnSpPr>
          <p:nvPr/>
        </p:nvCxnSpPr>
        <p:spPr bwMode="auto">
          <a:xfrm>
            <a:off x="2286000" y="3200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" idx="3"/>
            <a:endCxn id="12" idx="1"/>
          </p:cNvCxnSpPr>
          <p:nvPr/>
        </p:nvCxnSpPr>
        <p:spPr bwMode="auto">
          <a:xfrm flipV="1">
            <a:off x="2286000" y="4876800"/>
            <a:ext cx="838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9" idx="3"/>
          </p:cNvCxnSpPr>
          <p:nvPr/>
        </p:nvCxnSpPr>
        <p:spPr bwMode="auto">
          <a:xfrm flipV="1">
            <a:off x="2286000" y="4038600"/>
            <a:ext cx="838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2667000" y="4191000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1" idx="3"/>
          </p:cNvCxnSpPr>
          <p:nvPr/>
        </p:nvCxnSpPr>
        <p:spPr bwMode="auto">
          <a:xfrm flipV="1">
            <a:off x="3657600" y="3733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12" idx="3"/>
          </p:cNvCxnSpPr>
          <p:nvPr/>
        </p:nvCxnSpPr>
        <p:spPr bwMode="auto">
          <a:xfrm>
            <a:off x="3657600" y="4876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endCxn id="13" idx="1"/>
          </p:cNvCxnSpPr>
          <p:nvPr/>
        </p:nvCxnSpPr>
        <p:spPr bwMode="auto">
          <a:xfrm rot="5400000" flipH="1" flipV="1">
            <a:off x="3886200" y="4191000"/>
            <a:ext cx="1066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6200000" flipH="1">
            <a:off x="3886200" y="3962400"/>
            <a:ext cx="914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4" idx="3"/>
            <a:endCxn id="17" idx="1"/>
          </p:cNvCxnSpPr>
          <p:nvPr/>
        </p:nvCxnSpPr>
        <p:spPr bwMode="auto">
          <a:xfrm>
            <a:off x="5181600" y="4876800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13" idx="3"/>
            <a:endCxn id="15" idx="1"/>
          </p:cNvCxnSpPr>
          <p:nvPr/>
        </p:nvCxnSpPr>
        <p:spPr bwMode="auto">
          <a:xfrm flipV="1">
            <a:off x="5181600" y="2590800"/>
            <a:ext cx="91440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" idx="1"/>
          </p:cNvCxnSpPr>
          <p:nvPr/>
        </p:nvCxnSpPr>
        <p:spPr bwMode="auto">
          <a:xfrm rot="5400000" flipH="1" flipV="1">
            <a:off x="5295900" y="4381500"/>
            <a:ext cx="990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6" idx="1"/>
          </p:cNvCxnSpPr>
          <p:nvPr/>
        </p:nvCxnSpPr>
        <p:spPr bwMode="auto">
          <a:xfrm rot="16200000" flipH="1">
            <a:off x="5410200" y="35052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5" idx="3"/>
            <a:endCxn id="7" idx="1"/>
          </p:cNvCxnSpPr>
          <p:nvPr/>
        </p:nvCxnSpPr>
        <p:spPr bwMode="auto">
          <a:xfrm>
            <a:off x="6629400" y="2590800"/>
            <a:ext cx="1774918" cy="1241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6" idx="3"/>
            <a:endCxn id="7" idx="3"/>
          </p:cNvCxnSpPr>
          <p:nvPr/>
        </p:nvCxnSpPr>
        <p:spPr bwMode="auto">
          <a:xfrm flipV="1">
            <a:off x="6629400" y="3940082"/>
            <a:ext cx="1774918" cy="250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17" idx="3"/>
            <a:endCxn id="7" idx="3"/>
          </p:cNvCxnSpPr>
          <p:nvPr/>
        </p:nvCxnSpPr>
        <p:spPr bwMode="auto">
          <a:xfrm flipV="1">
            <a:off x="6629400" y="3940082"/>
            <a:ext cx="1774918" cy="18511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81000" y="3200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82000" y="32766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A38A-7092-1E43-AD0D-91EE118548C5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LUT Mapping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Problem</a:t>
            </a:r>
            <a:r>
              <a:rPr lang="en-US" dirty="0"/>
              <a:t>: Map logic </a:t>
            </a:r>
            <a:r>
              <a:rPr lang="en-US" dirty="0" err="1"/>
              <a:t>netlist</a:t>
            </a:r>
            <a:r>
              <a:rPr lang="en-US" dirty="0"/>
              <a:t> to </a:t>
            </a:r>
            <a:r>
              <a:rPr lang="en-US" dirty="0" err="1"/>
              <a:t>LUTs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minimizing area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minimizing delay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Old problem?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Technology mapping? </a:t>
            </a:r>
            <a:r>
              <a:rPr lang="en-US" dirty="0" smtClean="0"/>
              <a:t>(Day</a:t>
            </a:r>
            <a:r>
              <a:rPr lang="en-US" dirty="0" smtClean="0"/>
              <a:t> 3)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How big is the </a:t>
            </a:r>
            <a:r>
              <a:rPr lang="en-US" dirty="0" smtClean="0">
                <a:solidFill>
                  <a:srgbClr val="FF6600"/>
                </a:solidFill>
              </a:rPr>
              <a:t>library for K-input LUT?</a:t>
            </a:r>
            <a:endParaRPr lang="en-US" dirty="0">
              <a:solidFill>
                <a:srgbClr val="FF66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2</a:t>
            </a:r>
            <a:r>
              <a:rPr lang="en-US" baseline="30000" dirty="0"/>
              <a:t>2</a:t>
            </a:r>
            <a:r>
              <a:rPr lang="en-US" baseline="50000" dirty="0"/>
              <a:t>K</a:t>
            </a:r>
            <a:r>
              <a:rPr lang="en-US" dirty="0"/>
              <a:t> gates in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Flow cut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5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382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52600" y="2895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52600" y="4038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52600" y="5029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48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48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2286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3886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6000" y="5486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Connector 18"/>
          <p:cNvCxnSpPr>
            <a:stCxn id="6" idx="0"/>
            <a:endCxn id="8" idx="1"/>
          </p:cNvCxnSpPr>
          <p:nvPr/>
        </p:nvCxnSpPr>
        <p:spPr bwMode="auto">
          <a:xfrm rot="5400000" flipH="1" flipV="1">
            <a:off x="800100" y="2933700"/>
            <a:ext cx="6858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9" idx="1"/>
          </p:cNvCxnSpPr>
          <p:nvPr/>
        </p:nvCxnSpPr>
        <p:spPr bwMode="auto">
          <a:xfrm rot="16200000" flipH="1">
            <a:off x="914400" y="3505200"/>
            <a:ext cx="4572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6" idx="4"/>
            <a:endCxn id="10" idx="1"/>
          </p:cNvCxnSpPr>
          <p:nvPr/>
        </p:nvCxnSpPr>
        <p:spPr bwMode="auto">
          <a:xfrm rot="16200000" flipH="1">
            <a:off x="495300" y="4076700"/>
            <a:ext cx="1295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3"/>
            <a:endCxn id="11" idx="1"/>
          </p:cNvCxnSpPr>
          <p:nvPr/>
        </p:nvCxnSpPr>
        <p:spPr bwMode="auto">
          <a:xfrm>
            <a:off x="2286000" y="3200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" idx="3"/>
            <a:endCxn id="12" idx="1"/>
          </p:cNvCxnSpPr>
          <p:nvPr/>
        </p:nvCxnSpPr>
        <p:spPr bwMode="auto">
          <a:xfrm flipV="1">
            <a:off x="2286000" y="4876800"/>
            <a:ext cx="838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9" idx="3"/>
          </p:cNvCxnSpPr>
          <p:nvPr/>
        </p:nvCxnSpPr>
        <p:spPr bwMode="auto">
          <a:xfrm flipV="1">
            <a:off x="2286000" y="4038600"/>
            <a:ext cx="838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2667000" y="4191000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1" idx="3"/>
          </p:cNvCxnSpPr>
          <p:nvPr/>
        </p:nvCxnSpPr>
        <p:spPr bwMode="auto">
          <a:xfrm flipV="1">
            <a:off x="3657600" y="3733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12" idx="3"/>
          </p:cNvCxnSpPr>
          <p:nvPr/>
        </p:nvCxnSpPr>
        <p:spPr bwMode="auto">
          <a:xfrm>
            <a:off x="3657600" y="4876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endCxn id="13" idx="1"/>
          </p:cNvCxnSpPr>
          <p:nvPr/>
        </p:nvCxnSpPr>
        <p:spPr bwMode="auto">
          <a:xfrm rot="5400000" flipH="1" flipV="1">
            <a:off x="3886200" y="4191000"/>
            <a:ext cx="1066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6200000" flipH="1">
            <a:off x="3886200" y="3962400"/>
            <a:ext cx="914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4" idx="3"/>
            <a:endCxn id="17" idx="1"/>
          </p:cNvCxnSpPr>
          <p:nvPr/>
        </p:nvCxnSpPr>
        <p:spPr bwMode="auto">
          <a:xfrm>
            <a:off x="5181600" y="4876800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13" idx="3"/>
            <a:endCxn id="15" idx="1"/>
          </p:cNvCxnSpPr>
          <p:nvPr/>
        </p:nvCxnSpPr>
        <p:spPr bwMode="auto">
          <a:xfrm flipV="1">
            <a:off x="5181600" y="2590800"/>
            <a:ext cx="91440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" idx="1"/>
          </p:cNvCxnSpPr>
          <p:nvPr/>
        </p:nvCxnSpPr>
        <p:spPr bwMode="auto">
          <a:xfrm rot="5400000" flipH="1" flipV="1">
            <a:off x="5295900" y="4381500"/>
            <a:ext cx="990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6" idx="1"/>
          </p:cNvCxnSpPr>
          <p:nvPr/>
        </p:nvCxnSpPr>
        <p:spPr bwMode="auto">
          <a:xfrm rot="16200000" flipH="1">
            <a:off x="5410200" y="35052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5" idx="3"/>
            <a:endCxn id="7" idx="1"/>
          </p:cNvCxnSpPr>
          <p:nvPr/>
        </p:nvCxnSpPr>
        <p:spPr bwMode="auto">
          <a:xfrm>
            <a:off x="6629400" y="2590800"/>
            <a:ext cx="1774918" cy="1241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6" idx="3"/>
            <a:endCxn id="7" idx="3"/>
          </p:cNvCxnSpPr>
          <p:nvPr/>
        </p:nvCxnSpPr>
        <p:spPr bwMode="auto">
          <a:xfrm flipV="1">
            <a:off x="6629400" y="3940082"/>
            <a:ext cx="1774918" cy="250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17" idx="3"/>
            <a:endCxn id="7" idx="3"/>
          </p:cNvCxnSpPr>
          <p:nvPr/>
        </p:nvCxnSpPr>
        <p:spPr bwMode="auto">
          <a:xfrm flipV="1">
            <a:off x="6629400" y="3940082"/>
            <a:ext cx="1774918" cy="18511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81000" y="3200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82000" y="32766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t</a:t>
            </a:r>
            <a:endParaRPr lang="en-US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24000" y="1905000"/>
            <a:ext cx="3611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Visually, what is min-cut?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4B6C-BC25-6A49-8134-2C34C9773B25}" type="slidenum">
              <a:rPr lang="en-US"/>
              <a:pPr/>
              <a:t>31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MaxFlow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572000"/>
          </a:xfrm>
        </p:spPr>
        <p:txBody>
          <a:bodyPr/>
          <a:lstStyle/>
          <a:p>
            <a:r>
              <a:rPr lang="en-US"/>
              <a:t>Set all edge flows to zero</a:t>
            </a:r>
          </a:p>
          <a:p>
            <a:pPr lvl="1"/>
            <a:r>
              <a:rPr lang="en-US"/>
              <a:t>F[u,v]=0</a:t>
            </a:r>
          </a:p>
          <a:p>
            <a:r>
              <a:rPr lang="en-US"/>
              <a:t>While there is a path from s,t </a:t>
            </a:r>
          </a:p>
          <a:p>
            <a:pPr lvl="1"/>
            <a:r>
              <a:rPr lang="en-US"/>
              <a:t>(breadth-first-search)</a:t>
            </a:r>
          </a:p>
          <a:p>
            <a:pPr lvl="1"/>
            <a:r>
              <a:rPr lang="en-US"/>
              <a:t>for each edge in path f[u,v]=f[u,v]+1</a:t>
            </a:r>
          </a:p>
          <a:p>
            <a:pPr lvl="1"/>
            <a:r>
              <a:rPr lang="en-US"/>
              <a:t>f[v,u]=-f[u,v]</a:t>
            </a:r>
          </a:p>
          <a:p>
            <a:pPr lvl="1"/>
            <a:r>
              <a:rPr lang="en-US"/>
              <a:t>When c[v,u]=f[v,u] remove edge from search</a:t>
            </a:r>
          </a:p>
          <a:p>
            <a:r>
              <a:rPr lang="en-US"/>
              <a:t>O(|E|*cutsize)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Flow cut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5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382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52600" y="2895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52600" y="4038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52600" y="5029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48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48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2286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3886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6000" y="5486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J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Connector 18"/>
          <p:cNvCxnSpPr>
            <a:stCxn id="6" idx="0"/>
            <a:endCxn id="8" idx="1"/>
          </p:cNvCxnSpPr>
          <p:nvPr/>
        </p:nvCxnSpPr>
        <p:spPr bwMode="auto">
          <a:xfrm rot="5400000" flipH="1" flipV="1">
            <a:off x="800100" y="2933700"/>
            <a:ext cx="6858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9" idx="1"/>
          </p:cNvCxnSpPr>
          <p:nvPr/>
        </p:nvCxnSpPr>
        <p:spPr bwMode="auto">
          <a:xfrm rot="16200000" flipH="1">
            <a:off x="914400" y="3505200"/>
            <a:ext cx="4572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6" idx="4"/>
            <a:endCxn id="10" idx="1"/>
          </p:cNvCxnSpPr>
          <p:nvPr/>
        </p:nvCxnSpPr>
        <p:spPr bwMode="auto">
          <a:xfrm rot="16200000" flipH="1">
            <a:off x="495300" y="4076700"/>
            <a:ext cx="1295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3"/>
            <a:endCxn id="11" idx="1"/>
          </p:cNvCxnSpPr>
          <p:nvPr/>
        </p:nvCxnSpPr>
        <p:spPr bwMode="auto">
          <a:xfrm>
            <a:off x="2286000" y="3200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" idx="3"/>
            <a:endCxn id="12" idx="1"/>
          </p:cNvCxnSpPr>
          <p:nvPr/>
        </p:nvCxnSpPr>
        <p:spPr bwMode="auto">
          <a:xfrm flipV="1">
            <a:off x="2286000" y="4876800"/>
            <a:ext cx="838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9" idx="3"/>
          </p:cNvCxnSpPr>
          <p:nvPr/>
        </p:nvCxnSpPr>
        <p:spPr bwMode="auto">
          <a:xfrm flipV="1">
            <a:off x="2286000" y="4038600"/>
            <a:ext cx="838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2667000" y="4191000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1" idx="3"/>
          </p:cNvCxnSpPr>
          <p:nvPr/>
        </p:nvCxnSpPr>
        <p:spPr bwMode="auto">
          <a:xfrm flipV="1">
            <a:off x="3657600" y="3733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12" idx="3"/>
          </p:cNvCxnSpPr>
          <p:nvPr/>
        </p:nvCxnSpPr>
        <p:spPr bwMode="auto">
          <a:xfrm>
            <a:off x="3657600" y="4876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endCxn id="13" idx="1"/>
          </p:cNvCxnSpPr>
          <p:nvPr/>
        </p:nvCxnSpPr>
        <p:spPr bwMode="auto">
          <a:xfrm rot="5400000" flipH="1" flipV="1">
            <a:off x="3886200" y="4191000"/>
            <a:ext cx="1066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6200000" flipH="1">
            <a:off x="3886200" y="3962400"/>
            <a:ext cx="914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4" idx="3"/>
            <a:endCxn id="17" idx="1"/>
          </p:cNvCxnSpPr>
          <p:nvPr/>
        </p:nvCxnSpPr>
        <p:spPr bwMode="auto">
          <a:xfrm>
            <a:off x="5181600" y="4876800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13" idx="3"/>
            <a:endCxn id="15" idx="1"/>
          </p:cNvCxnSpPr>
          <p:nvPr/>
        </p:nvCxnSpPr>
        <p:spPr bwMode="auto">
          <a:xfrm flipV="1">
            <a:off x="5181600" y="2590800"/>
            <a:ext cx="91440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" idx="1"/>
          </p:cNvCxnSpPr>
          <p:nvPr/>
        </p:nvCxnSpPr>
        <p:spPr bwMode="auto">
          <a:xfrm rot="5400000" flipH="1" flipV="1">
            <a:off x="5295900" y="4381500"/>
            <a:ext cx="990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6" idx="1"/>
          </p:cNvCxnSpPr>
          <p:nvPr/>
        </p:nvCxnSpPr>
        <p:spPr bwMode="auto">
          <a:xfrm rot="16200000" flipH="1">
            <a:off x="5410200" y="35052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5" idx="3"/>
            <a:endCxn id="7" idx="1"/>
          </p:cNvCxnSpPr>
          <p:nvPr/>
        </p:nvCxnSpPr>
        <p:spPr bwMode="auto">
          <a:xfrm>
            <a:off x="6629400" y="2590800"/>
            <a:ext cx="1774918" cy="1241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6" idx="3"/>
            <a:endCxn id="7" idx="3"/>
          </p:cNvCxnSpPr>
          <p:nvPr/>
        </p:nvCxnSpPr>
        <p:spPr bwMode="auto">
          <a:xfrm flipV="1">
            <a:off x="6629400" y="3940082"/>
            <a:ext cx="1774918" cy="250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17" idx="3"/>
            <a:endCxn id="7" idx="3"/>
          </p:cNvCxnSpPr>
          <p:nvPr/>
        </p:nvCxnSpPr>
        <p:spPr bwMode="auto">
          <a:xfrm flipV="1">
            <a:off x="6629400" y="3940082"/>
            <a:ext cx="1774918" cy="18511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81000" y="3200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82000" y="32766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t</a:t>
            </a:r>
            <a:endParaRPr lang="en-US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66800" y="1981200"/>
            <a:ext cx="1895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Find a path?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Flow cut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5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382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52600" y="2895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52600" y="4038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52600" y="5029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48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48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2286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3886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6000" y="5486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J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Connector 18"/>
          <p:cNvCxnSpPr>
            <a:stCxn id="6" idx="0"/>
            <a:endCxn id="8" idx="1"/>
          </p:cNvCxnSpPr>
          <p:nvPr/>
        </p:nvCxnSpPr>
        <p:spPr bwMode="auto">
          <a:xfrm rot="5400000" flipH="1" flipV="1">
            <a:off x="800100" y="2933700"/>
            <a:ext cx="6858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9" idx="1"/>
          </p:cNvCxnSpPr>
          <p:nvPr/>
        </p:nvCxnSpPr>
        <p:spPr bwMode="auto">
          <a:xfrm rot="16200000" flipH="1">
            <a:off x="914400" y="3505200"/>
            <a:ext cx="4572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6" idx="4"/>
            <a:endCxn id="10" idx="1"/>
          </p:cNvCxnSpPr>
          <p:nvPr/>
        </p:nvCxnSpPr>
        <p:spPr bwMode="auto">
          <a:xfrm rot="16200000" flipH="1">
            <a:off x="495300" y="4076700"/>
            <a:ext cx="1295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3"/>
            <a:endCxn id="11" idx="1"/>
          </p:cNvCxnSpPr>
          <p:nvPr/>
        </p:nvCxnSpPr>
        <p:spPr bwMode="auto">
          <a:xfrm>
            <a:off x="2286000" y="3200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" idx="3"/>
            <a:endCxn id="12" idx="1"/>
          </p:cNvCxnSpPr>
          <p:nvPr/>
        </p:nvCxnSpPr>
        <p:spPr bwMode="auto">
          <a:xfrm flipV="1">
            <a:off x="2286000" y="4876800"/>
            <a:ext cx="838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9" idx="3"/>
          </p:cNvCxnSpPr>
          <p:nvPr/>
        </p:nvCxnSpPr>
        <p:spPr bwMode="auto">
          <a:xfrm flipV="1">
            <a:off x="2286000" y="4038600"/>
            <a:ext cx="838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2667000" y="4191000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1" idx="3"/>
          </p:cNvCxnSpPr>
          <p:nvPr/>
        </p:nvCxnSpPr>
        <p:spPr bwMode="auto">
          <a:xfrm flipV="1">
            <a:off x="3657600" y="3733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12" idx="3"/>
          </p:cNvCxnSpPr>
          <p:nvPr/>
        </p:nvCxnSpPr>
        <p:spPr bwMode="auto">
          <a:xfrm>
            <a:off x="3657600" y="4876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endCxn id="13" idx="1"/>
          </p:cNvCxnSpPr>
          <p:nvPr/>
        </p:nvCxnSpPr>
        <p:spPr bwMode="auto">
          <a:xfrm rot="5400000" flipH="1" flipV="1">
            <a:off x="3886200" y="4191000"/>
            <a:ext cx="1066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6200000" flipH="1">
            <a:off x="3886200" y="3962400"/>
            <a:ext cx="914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4" idx="3"/>
            <a:endCxn id="17" idx="1"/>
          </p:cNvCxnSpPr>
          <p:nvPr/>
        </p:nvCxnSpPr>
        <p:spPr bwMode="auto">
          <a:xfrm>
            <a:off x="5181600" y="4876800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13" idx="3"/>
            <a:endCxn id="15" idx="1"/>
          </p:cNvCxnSpPr>
          <p:nvPr/>
        </p:nvCxnSpPr>
        <p:spPr bwMode="auto">
          <a:xfrm flipV="1">
            <a:off x="5181600" y="2590800"/>
            <a:ext cx="91440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" idx="1"/>
          </p:cNvCxnSpPr>
          <p:nvPr/>
        </p:nvCxnSpPr>
        <p:spPr bwMode="auto">
          <a:xfrm rot="5400000" flipH="1" flipV="1">
            <a:off x="5295900" y="4381500"/>
            <a:ext cx="990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6" idx="1"/>
          </p:cNvCxnSpPr>
          <p:nvPr/>
        </p:nvCxnSpPr>
        <p:spPr bwMode="auto">
          <a:xfrm rot="16200000" flipH="1">
            <a:off x="5410200" y="35052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5" idx="3"/>
            <a:endCxn id="7" idx="1"/>
          </p:cNvCxnSpPr>
          <p:nvPr/>
        </p:nvCxnSpPr>
        <p:spPr bwMode="auto">
          <a:xfrm>
            <a:off x="6629400" y="2590800"/>
            <a:ext cx="1774918" cy="1241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6" idx="3"/>
            <a:endCxn id="7" idx="3"/>
          </p:cNvCxnSpPr>
          <p:nvPr/>
        </p:nvCxnSpPr>
        <p:spPr bwMode="auto">
          <a:xfrm flipV="1">
            <a:off x="6629400" y="3940082"/>
            <a:ext cx="1774918" cy="250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17" idx="3"/>
            <a:endCxn id="7" idx="3"/>
          </p:cNvCxnSpPr>
          <p:nvPr/>
        </p:nvCxnSpPr>
        <p:spPr bwMode="auto">
          <a:xfrm flipV="1">
            <a:off x="6629400" y="3940082"/>
            <a:ext cx="1774918" cy="18511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81000" y="3200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82000" y="32766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Flow cut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5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382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52600" y="2895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52600" y="4038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52600" y="5029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48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48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2286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3886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6000" y="5486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J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Connector 18"/>
          <p:cNvCxnSpPr>
            <a:stCxn id="6" idx="0"/>
            <a:endCxn id="8" idx="1"/>
          </p:cNvCxnSpPr>
          <p:nvPr/>
        </p:nvCxnSpPr>
        <p:spPr bwMode="auto">
          <a:xfrm rot="5400000" flipH="1" flipV="1">
            <a:off x="800100" y="2933700"/>
            <a:ext cx="6858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9" idx="1"/>
          </p:cNvCxnSpPr>
          <p:nvPr/>
        </p:nvCxnSpPr>
        <p:spPr bwMode="auto">
          <a:xfrm rot="16200000" flipH="1">
            <a:off x="914400" y="3505200"/>
            <a:ext cx="4572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6" idx="4"/>
            <a:endCxn id="10" idx="1"/>
          </p:cNvCxnSpPr>
          <p:nvPr/>
        </p:nvCxnSpPr>
        <p:spPr bwMode="auto">
          <a:xfrm rot="16200000" flipH="1">
            <a:off x="495300" y="4076700"/>
            <a:ext cx="1295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3"/>
            <a:endCxn id="11" idx="1"/>
          </p:cNvCxnSpPr>
          <p:nvPr/>
        </p:nvCxnSpPr>
        <p:spPr bwMode="auto">
          <a:xfrm>
            <a:off x="2286000" y="3200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" idx="3"/>
            <a:endCxn id="12" idx="1"/>
          </p:cNvCxnSpPr>
          <p:nvPr/>
        </p:nvCxnSpPr>
        <p:spPr bwMode="auto">
          <a:xfrm flipV="1">
            <a:off x="2286000" y="4876800"/>
            <a:ext cx="838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9" idx="3"/>
          </p:cNvCxnSpPr>
          <p:nvPr/>
        </p:nvCxnSpPr>
        <p:spPr bwMode="auto">
          <a:xfrm flipV="1">
            <a:off x="2286000" y="4038600"/>
            <a:ext cx="838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2667000" y="4191000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1" idx="3"/>
          </p:cNvCxnSpPr>
          <p:nvPr/>
        </p:nvCxnSpPr>
        <p:spPr bwMode="auto">
          <a:xfrm flipV="1">
            <a:off x="3657600" y="3733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12" idx="3"/>
          </p:cNvCxnSpPr>
          <p:nvPr/>
        </p:nvCxnSpPr>
        <p:spPr bwMode="auto">
          <a:xfrm>
            <a:off x="3657600" y="4876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endCxn id="13" idx="1"/>
          </p:cNvCxnSpPr>
          <p:nvPr/>
        </p:nvCxnSpPr>
        <p:spPr bwMode="auto">
          <a:xfrm rot="5400000" flipH="1" flipV="1">
            <a:off x="3886200" y="4191000"/>
            <a:ext cx="1066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6200000" flipH="1">
            <a:off x="3886200" y="3962400"/>
            <a:ext cx="914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4" idx="3"/>
            <a:endCxn id="17" idx="1"/>
          </p:cNvCxnSpPr>
          <p:nvPr/>
        </p:nvCxnSpPr>
        <p:spPr bwMode="auto">
          <a:xfrm>
            <a:off x="5181600" y="4876800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13" idx="3"/>
            <a:endCxn id="15" idx="1"/>
          </p:cNvCxnSpPr>
          <p:nvPr/>
        </p:nvCxnSpPr>
        <p:spPr bwMode="auto">
          <a:xfrm flipV="1">
            <a:off x="5181600" y="2590800"/>
            <a:ext cx="91440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" idx="1"/>
          </p:cNvCxnSpPr>
          <p:nvPr/>
        </p:nvCxnSpPr>
        <p:spPr bwMode="auto">
          <a:xfrm rot="5400000" flipH="1" flipV="1">
            <a:off x="5295900" y="4381500"/>
            <a:ext cx="990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6" idx="1"/>
          </p:cNvCxnSpPr>
          <p:nvPr/>
        </p:nvCxnSpPr>
        <p:spPr bwMode="auto">
          <a:xfrm rot="16200000" flipH="1">
            <a:off x="5410200" y="35052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5" idx="3"/>
            <a:endCxn id="7" idx="1"/>
          </p:cNvCxnSpPr>
          <p:nvPr/>
        </p:nvCxnSpPr>
        <p:spPr bwMode="auto">
          <a:xfrm>
            <a:off x="6629400" y="2590800"/>
            <a:ext cx="1774918" cy="1241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6" idx="3"/>
            <a:endCxn id="7" idx="3"/>
          </p:cNvCxnSpPr>
          <p:nvPr/>
        </p:nvCxnSpPr>
        <p:spPr bwMode="auto">
          <a:xfrm flipV="1">
            <a:off x="6629400" y="3940082"/>
            <a:ext cx="1774918" cy="250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17" idx="3"/>
            <a:endCxn id="7" idx="3"/>
          </p:cNvCxnSpPr>
          <p:nvPr/>
        </p:nvCxnSpPr>
        <p:spPr bwMode="auto">
          <a:xfrm flipV="1">
            <a:off x="6629400" y="3940082"/>
            <a:ext cx="1774918" cy="18511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81000" y="3200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82000" y="32766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t</a:t>
            </a:r>
            <a:endParaRPr lang="en-US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66800" y="1981200"/>
            <a:ext cx="1895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Find a path?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Flow cut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5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382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52600" y="2895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52600" y="4038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52600" y="5029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48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48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2286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3886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6000" y="5486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J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Connector 18"/>
          <p:cNvCxnSpPr>
            <a:stCxn id="6" idx="0"/>
            <a:endCxn id="8" idx="1"/>
          </p:cNvCxnSpPr>
          <p:nvPr/>
        </p:nvCxnSpPr>
        <p:spPr bwMode="auto">
          <a:xfrm rot="5400000" flipH="1" flipV="1">
            <a:off x="800100" y="2933700"/>
            <a:ext cx="6858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9" idx="1"/>
          </p:cNvCxnSpPr>
          <p:nvPr/>
        </p:nvCxnSpPr>
        <p:spPr bwMode="auto">
          <a:xfrm rot="16200000" flipH="1">
            <a:off x="914400" y="3505200"/>
            <a:ext cx="4572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6" idx="4"/>
            <a:endCxn id="10" idx="1"/>
          </p:cNvCxnSpPr>
          <p:nvPr/>
        </p:nvCxnSpPr>
        <p:spPr bwMode="auto">
          <a:xfrm rot="16200000" flipH="1">
            <a:off x="495300" y="4076700"/>
            <a:ext cx="1295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3"/>
            <a:endCxn id="11" idx="1"/>
          </p:cNvCxnSpPr>
          <p:nvPr/>
        </p:nvCxnSpPr>
        <p:spPr bwMode="auto">
          <a:xfrm>
            <a:off x="2286000" y="3200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" idx="3"/>
            <a:endCxn id="12" idx="1"/>
          </p:cNvCxnSpPr>
          <p:nvPr/>
        </p:nvCxnSpPr>
        <p:spPr bwMode="auto">
          <a:xfrm flipV="1">
            <a:off x="2286000" y="4876800"/>
            <a:ext cx="838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9" idx="3"/>
          </p:cNvCxnSpPr>
          <p:nvPr/>
        </p:nvCxnSpPr>
        <p:spPr bwMode="auto">
          <a:xfrm flipV="1">
            <a:off x="2286000" y="4038600"/>
            <a:ext cx="838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2667000" y="4191000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1" idx="3"/>
          </p:cNvCxnSpPr>
          <p:nvPr/>
        </p:nvCxnSpPr>
        <p:spPr bwMode="auto">
          <a:xfrm flipV="1">
            <a:off x="3657600" y="3733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12" idx="3"/>
          </p:cNvCxnSpPr>
          <p:nvPr/>
        </p:nvCxnSpPr>
        <p:spPr bwMode="auto">
          <a:xfrm>
            <a:off x="3657600" y="4876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endCxn id="13" idx="1"/>
          </p:cNvCxnSpPr>
          <p:nvPr/>
        </p:nvCxnSpPr>
        <p:spPr bwMode="auto">
          <a:xfrm rot="5400000" flipH="1" flipV="1">
            <a:off x="3886200" y="4191000"/>
            <a:ext cx="1066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6200000" flipH="1">
            <a:off x="3886200" y="3962400"/>
            <a:ext cx="914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4" idx="3"/>
            <a:endCxn id="17" idx="1"/>
          </p:cNvCxnSpPr>
          <p:nvPr/>
        </p:nvCxnSpPr>
        <p:spPr bwMode="auto">
          <a:xfrm>
            <a:off x="5181600" y="4876800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13" idx="3"/>
            <a:endCxn id="15" idx="1"/>
          </p:cNvCxnSpPr>
          <p:nvPr/>
        </p:nvCxnSpPr>
        <p:spPr bwMode="auto">
          <a:xfrm flipV="1">
            <a:off x="5181600" y="2590800"/>
            <a:ext cx="91440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" idx="1"/>
          </p:cNvCxnSpPr>
          <p:nvPr/>
        </p:nvCxnSpPr>
        <p:spPr bwMode="auto">
          <a:xfrm rot="5400000" flipH="1" flipV="1">
            <a:off x="5295900" y="4381500"/>
            <a:ext cx="990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6" idx="1"/>
          </p:cNvCxnSpPr>
          <p:nvPr/>
        </p:nvCxnSpPr>
        <p:spPr bwMode="auto">
          <a:xfrm rot="16200000" flipH="1">
            <a:off x="5410200" y="35052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5" idx="3"/>
            <a:endCxn id="7" idx="1"/>
          </p:cNvCxnSpPr>
          <p:nvPr/>
        </p:nvCxnSpPr>
        <p:spPr bwMode="auto">
          <a:xfrm>
            <a:off x="6629400" y="2590800"/>
            <a:ext cx="1774918" cy="1241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6" idx="3"/>
            <a:endCxn id="7" idx="3"/>
          </p:cNvCxnSpPr>
          <p:nvPr/>
        </p:nvCxnSpPr>
        <p:spPr bwMode="auto">
          <a:xfrm flipV="1">
            <a:off x="6629400" y="3940082"/>
            <a:ext cx="1774918" cy="250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17" idx="3"/>
            <a:endCxn id="7" idx="3"/>
          </p:cNvCxnSpPr>
          <p:nvPr/>
        </p:nvCxnSpPr>
        <p:spPr bwMode="auto">
          <a:xfrm flipV="1">
            <a:off x="6629400" y="3940082"/>
            <a:ext cx="1774918" cy="18511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81000" y="3200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82000" y="32766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Flow cut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5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382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52600" y="2895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52600" y="40386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52600" y="5029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48200" y="3581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48200" y="4572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22860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38862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6000" y="5486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J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Connector 18"/>
          <p:cNvCxnSpPr>
            <a:stCxn id="6" idx="0"/>
            <a:endCxn id="8" idx="1"/>
          </p:cNvCxnSpPr>
          <p:nvPr/>
        </p:nvCxnSpPr>
        <p:spPr bwMode="auto">
          <a:xfrm rot="5400000" flipH="1" flipV="1">
            <a:off x="800100" y="2933700"/>
            <a:ext cx="6858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9" idx="1"/>
          </p:cNvCxnSpPr>
          <p:nvPr/>
        </p:nvCxnSpPr>
        <p:spPr bwMode="auto">
          <a:xfrm rot="16200000" flipH="1">
            <a:off x="914400" y="3505200"/>
            <a:ext cx="4572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6" idx="4"/>
            <a:endCxn id="10" idx="1"/>
          </p:cNvCxnSpPr>
          <p:nvPr/>
        </p:nvCxnSpPr>
        <p:spPr bwMode="auto">
          <a:xfrm rot="16200000" flipH="1">
            <a:off x="495300" y="4076700"/>
            <a:ext cx="1295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3"/>
            <a:endCxn id="11" idx="1"/>
          </p:cNvCxnSpPr>
          <p:nvPr/>
        </p:nvCxnSpPr>
        <p:spPr bwMode="auto">
          <a:xfrm>
            <a:off x="2286000" y="3200400"/>
            <a:ext cx="838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" idx="3"/>
            <a:endCxn id="12" idx="1"/>
          </p:cNvCxnSpPr>
          <p:nvPr/>
        </p:nvCxnSpPr>
        <p:spPr bwMode="auto">
          <a:xfrm flipV="1">
            <a:off x="2286000" y="4876800"/>
            <a:ext cx="838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9" idx="3"/>
          </p:cNvCxnSpPr>
          <p:nvPr/>
        </p:nvCxnSpPr>
        <p:spPr bwMode="auto">
          <a:xfrm flipV="1">
            <a:off x="2286000" y="4038600"/>
            <a:ext cx="838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2667000" y="4191000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1" idx="3"/>
          </p:cNvCxnSpPr>
          <p:nvPr/>
        </p:nvCxnSpPr>
        <p:spPr bwMode="auto">
          <a:xfrm flipV="1">
            <a:off x="3657600" y="3733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12" idx="3"/>
          </p:cNvCxnSpPr>
          <p:nvPr/>
        </p:nvCxnSpPr>
        <p:spPr bwMode="auto">
          <a:xfrm>
            <a:off x="3657600" y="4876800"/>
            <a:ext cx="990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endCxn id="13" idx="1"/>
          </p:cNvCxnSpPr>
          <p:nvPr/>
        </p:nvCxnSpPr>
        <p:spPr bwMode="auto">
          <a:xfrm rot="5400000" flipH="1" flipV="1">
            <a:off x="3886200" y="4191000"/>
            <a:ext cx="1066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6200000" flipH="1">
            <a:off x="3886200" y="3962400"/>
            <a:ext cx="914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4" idx="3"/>
            <a:endCxn id="17" idx="1"/>
          </p:cNvCxnSpPr>
          <p:nvPr/>
        </p:nvCxnSpPr>
        <p:spPr bwMode="auto">
          <a:xfrm>
            <a:off x="5181600" y="4876800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13" idx="3"/>
            <a:endCxn id="15" idx="1"/>
          </p:cNvCxnSpPr>
          <p:nvPr/>
        </p:nvCxnSpPr>
        <p:spPr bwMode="auto">
          <a:xfrm flipV="1">
            <a:off x="5181600" y="2590800"/>
            <a:ext cx="91440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" idx="1"/>
          </p:cNvCxnSpPr>
          <p:nvPr/>
        </p:nvCxnSpPr>
        <p:spPr bwMode="auto">
          <a:xfrm rot="5400000" flipH="1" flipV="1">
            <a:off x="5295900" y="4381500"/>
            <a:ext cx="990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6" idx="1"/>
          </p:cNvCxnSpPr>
          <p:nvPr/>
        </p:nvCxnSpPr>
        <p:spPr bwMode="auto">
          <a:xfrm rot="16200000" flipH="1">
            <a:off x="5410200" y="35052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5" idx="3"/>
            <a:endCxn id="7" idx="1"/>
          </p:cNvCxnSpPr>
          <p:nvPr/>
        </p:nvCxnSpPr>
        <p:spPr bwMode="auto">
          <a:xfrm>
            <a:off x="6629400" y="2590800"/>
            <a:ext cx="1774918" cy="1241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6" idx="3"/>
            <a:endCxn id="7" idx="3"/>
          </p:cNvCxnSpPr>
          <p:nvPr/>
        </p:nvCxnSpPr>
        <p:spPr bwMode="auto">
          <a:xfrm flipV="1">
            <a:off x="6629400" y="3940082"/>
            <a:ext cx="1774918" cy="250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17" idx="3"/>
            <a:endCxn id="7" idx="3"/>
          </p:cNvCxnSpPr>
          <p:nvPr/>
        </p:nvCxnSpPr>
        <p:spPr bwMode="auto">
          <a:xfrm flipV="1">
            <a:off x="6629400" y="3940082"/>
            <a:ext cx="1774918" cy="18511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81000" y="3200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82000" y="32766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t</a:t>
            </a:r>
            <a:endParaRPr lang="en-US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66800" y="1981200"/>
            <a:ext cx="1895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Find a path?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6D51-BC40-B84E-8AEE-B91DE50739BC}" type="slidenum">
              <a:rPr lang="en-US"/>
              <a:pPr/>
              <a:t>37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Delay objective: </a:t>
            </a:r>
          </a:p>
          <a:p>
            <a:pPr lvl="1">
              <a:lnSpc>
                <a:spcPct val="90000"/>
              </a:lnSpc>
            </a:pPr>
            <a:r>
              <a:rPr lang="en-US"/>
              <a:t>minimum height, K-feasible cut</a:t>
            </a:r>
          </a:p>
          <a:p>
            <a:pPr lvl="1">
              <a:lnSpc>
                <a:spcPct val="90000"/>
              </a:lnSpc>
            </a:pPr>
            <a:r>
              <a:rPr lang="en-US" i="1"/>
              <a:t>I.e.</a:t>
            </a:r>
            <a:r>
              <a:rPr lang="en-US"/>
              <a:t> cut no more than K edges</a:t>
            </a:r>
          </a:p>
          <a:p>
            <a:pPr lvl="1">
              <a:lnSpc>
                <a:spcPct val="90000"/>
              </a:lnSpc>
            </a:pPr>
            <a:r>
              <a:rPr lang="en-US"/>
              <a:t>start by bounding fanin </a:t>
            </a:r>
            <a:r>
              <a:rPr lang="en-US">
                <a:sym typeface="Symbol" charset="2"/>
              </a:rPr>
              <a:t> K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Height of node will be:</a:t>
            </a:r>
          </a:p>
          <a:p>
            <a:pPr lvl="1">
              <a:lnSpc>
                <a:spcPct val="90000"/>
              </a:lnSpc>
            </a:pPr>
            <a:r>
              <a:rPr lang="en-US"/>
              <a:t>height of predecessors     </a:t>
            </a:r>
            <a:r>
              <a:rPr lang="en-US" i="1"/>
              <a:t>or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one greater than height of predecessors</a:t>
            </a:r>
          </a:p>
          <a:p>
            <a:pPr>
              <a:lnSpc>
                <a:spcPct val="90000"/>
              </a:lnSpc>
            </a:pPr>
            <a:r>
              <a:rPr lang="en-US"/>
              <a:t>Check shorter first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Flowmap</a:t>
            </a:r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6781800" y="2667000"/>
            <a:ext cx="1752600" cy="2286000"/>
            <a:chOff x="4272" y="1680"/>
            <a:chExt cx="1104" cy="1440"/>
          </a:xfrm>
        </p:grpSpPr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4272" y="1776"/>
              <a:ext cx="288" cy="28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4704" y="1776"/>
              <a:ext cx="288" cy="28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4512" y="2208"/>
              <a:ext cx="288" cy="28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4896" y="2688"/>
              <a:ext cx="288" cy="28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088" y="2208"/>
              <a:ext cx="288" cy="28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4416" y="206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4416" y="216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4608" y="216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4848" y="206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 flipH="1">
              <a:off x="4704" y="216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4704" y="216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4656" y="2592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>
              <a:off x="4992" y="25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>
              <a:off x="5232" y="249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 flipH="1">
              <a:off x="5088" y="259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3" name="Line 21"/>
            <p:cNvSpPr>
              <a:spLocks noChangeShapeType="1"/>
            </p:cNvSpPr>
            <p:nvPr/>
          </p:nvSpPr>
          <p:spPr bwMode="auto">
            <a:xfrm>
              <a:off x="5088" y="25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 flipV="1">
              <a:off x="4368" y="1680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5" name="Line 23"/>
            <p:cNvSpPr>
              <a:spLocks noChangeShapeType="1"/>
            </p:cNvSpPr>
            <p:nvPr/>
          </p:nvSpPr>
          <p:spPr bwMode="auto">
            <a:xfrm flipV="1">
              <a:off x="4464" y="1680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6" name="Line 24"/>
            <p:cNvSpPr>
              <a:spLocks noChangeShapeType="1"/>
            </p:cNvSpPr>
            <p:nvPr/>
          </p:nvSpPr>
          <p:spPr bwMode="auto">
            <a:xfrm flipV="1">
              <a:off x="4800" y="1680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 flipV="1">
              <a:off x="4896" y="1680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 flipV="1">
              <a:off x="5184" y="168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9" name="Line 27"/>
            <p:cNvSpPr>
              <a:spLocks noChangeShapeType="1"/>
            </p:cNvSpPr>
            <p:nvPr/>
          </p:nvSpPr>
          <p:spPr bwMode="auto">
            <a:xfrm flipV="1">
              <a:off x="5280" y="168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0" name="Line 28"/>
            <p:cNvSpPr>
              <a:spLocks noChangeShapeType="1"/>
            </p:cNvSpPr>
            <p:nvPr/>
          </p:nvSpPr>
          <p:spPr bwMode="auto">
            <a:xfrm>
              <a:off x="5040" y="297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682625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746760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72390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812165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789305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435957" y="1600200"/>
            <a:ext cx="2708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+mn-lt"/>
              </a:rPr>
              <a:t>Examples are K=4</a:t>
            </a:r>
            <a:endParaRPr lang="en-US" dirty="0">
              <a:solidFill>
                <a:srgbClr val="3366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autoUpdateAnimBg="0"/>
      <p:bldP spid="23581" grpId="0" autoUpdateAnimBg="0"/>
      <p:bldP spid="23582" grpId="0" autoUpdateAnimBg="0"/>
      <p:bldP spid="23583" grpId="0" autoUpdateAnimBg="0"/>
      <p:bldP spid="23584" grpId="0" autoUpdateAnimBg="0"/>
      <p:bldP spid="23585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B1F2-1F24-B847-855A-830B54DBA5E2}" type="slidenum">
              <a:rPr lang="en-US"/>
              <a:pPr/>
              <a:t>38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Flowmap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Construct flow problem</a:t>
            </a:r>
          </a:p>
          <a:p>
            <a:pPr lvl="1">
              <a:lnSpc>
                <a:spcPct val="90000"/>
              </a:lnSpc>
            </a:pPr>
            <a:r>
              <a:rPr lang="en-US"/>
              <a:t>sink </a:t>
            </a:r>
            <a:r>
              <a:rPr lang="en-US">
                <a:sym typeface="Symbol" charset="2"/>
              </a:rPr>
              <a:t> target node being mapped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Symbol" charset="2"/>
              </a:rPr>
              <a:t>source  start set (primary inputs)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Symbol" charset="2"/>
              </a:rPr>
              <a:t>flow infinite into start set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Symbol" charset="2"/>
              </a:rPr>
              <a:t>flow of one on each link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Symbol" charset="2"/>
              </a:rPr>
              <a:t>to see if height same as predecessors</a:t>
            </a:r>
          </a:p>
          <a:p>
            <a:pPr lvl="2">
              <a:lnSpc>
                <a:spcPct val="90000"/>
              </a:lnSpc>
            </a:pPr>
            <a:r>
              <a:rPr lang="en-US">
                <a:sym typeface="Symbol" charset="2"/>
              </a:rPr>
              <a:t>collapse all predecessors of maximum height into sink (single node, cut must be above)</a:t>
            </a:r>
          </a:p>
          <a:p>
            <a:pPr lvl="2">
              <a:lnSpc>
                <a:spcPct val="90000"/>
              </a:lnSpc>
            </a:pPr>
            <a:r>
              <a:rPr lang="en-US">
                <a:sym typeface="Symbol" charset="2"/>
              </a:rPr>
              <a:t>height +1 case is trivially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AB53E-44A1-9845-83B6-9A0B4845FE34}" type="slidenum">
              <a:rPr lang="en-US"/>
              <a:pPr/>
              <a:t>39</a:t>
            </a:fld>
            <a:endParaRPr lang="en-US"/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724400" y="1371600"/>
            <a:ext cx="4000500" cy="4857750"/>
            <a:chOff x="2976" y="864"/>
            <a:chExt cx="2520" cy="3060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4776" y="2112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4" name="Rectangle 4"/>
            <p:cNvSpPr>
              <a:spLocks noChangeArrowheads="1"/>
            </p:cNvSpPr>
            <p:nvPr/>
          </p:nvSpPr>
          <p:spPr bwMode="auto">
            <a:xfrm>
              <a:off x="4056" y="3264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4416" y="26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513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441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369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297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>
              <a:off x="4224" y="3648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 flipH="1">
              <a:off x="4224" y="3072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>
              <a:off x="4056" y="1872"/>
              <a:ext cx="50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3" name="Line 13"/>
            <p:cNvSpPr>
              <a:spLocks noChangeShapeType="1"/>
            </p:cNvSpPr>
            <p:nvPr/>
          </p:nvSpPr>
          <p:spPr bwMode="auto">
            <a:xfrm>
              <a:off x="3336" y="1872"/>
              <a:ext cx="72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4" name="Line 14"/>
            <p:cNvSpPr>
              <a:spLocks noChangeShapeType="1"/>
            </p:cNvSpPr>
            <p:nvPr/>
          </p:nvSpPr>
          <p:spPr bwMode="auto">
            <a:xfrm flipH="1">
              <a:off x="4776" y="2496"/>
              <a:ext cx="1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5" name="Line 15"/>
            <p:cNvSpPr>
              <a:spLocks noChangeShapeType="1"/>
            </p:cNvSpPr>
            <p:nvPr/>
          </p:nvSpPr>
          <p:spPr bwMode="auto">
            <a:xfrm>
              <a:off x="4560" y="1872"/>
              <a:ext cx="21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6" name="Line 16"/>
            <p:cNvSpPr>
              <a:spLocks noChangeShapeType="1"/>
            </p:cNvSpPr>
            <p:nvPr/>
          </p:nvSpPr>
          <p:spPr bwMode="auto">
            <a:xfrm flipH="1">
              <a:off x="4944" y="1872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7" name="Line 17"/>
            <p:cNvSpPr>
              <a:spLocks noChangeShapeType="1"/>
            </p:cNvSpPr>
            <p:nvPr/>
          </p:nvSpPr>
          <p:spPr bwMode="auto">
            <a:xfrm>
              <a:off x="29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8" name="Line 18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9" name="Line 19"/>
            <p:cNvSpPr>
              <a:spLocks noChangeShapeType="1"/>
            </p:cNvSpPr>
            <p:nvPr/>
          </p:nvSpPr>
          <p:spPr bwMode="auto">
            <a:xfrm>
              <a:off x="2976" y="1104"/>
              <a:ext cx="72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0" name="Line 20"/>
            <p:cNvSpPr>
              <a:spLocks noChangeShapeType="1"/>
            </p:cNvSpPr>
            <p:nvPr/>
          </p:nvSpPr>
          <p:spPr bwMode="auto">
            <a:xfrm flipV="1">
              <a:off x="3168" y="1104"/>
              <a:ext cx="67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1" name="Line 21"/>
            <p:cNvSpPr>
              <a:spLocks noChangeShapeType="1"/>
            </p:cNvSpPr>
            <p:nvPr/>
          </p:nvSpPr>
          <p:spPr bwMode="auto">
            <a:xfrm flipV="1">
              <a:off x="3840" y="86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2" name="Line 22"/>
            <p:cNvSpPr>
              <a:spLocks noChangeShapeType="1"/>
            </p:cNvSpPr>
            <p:nvPr/>
          </p:nvSpPr>
          <p:spPr bwMode="auto">
            <a:xfrm flipV="1">
              <a:off x="441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3" name="Line 23"/>
            <p:cNvSpPr>
              <a:spLocks noChangeShapeType="1"/>
            </p:cNvSpPr>
            <p:nvPr/>
          </p:nvSpPr>
          <p:spPr bwMode="auto">
            <a:xfrm flipV="1">
              <a:off x="4560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4" name="Line 24"/>
            <p:cNvSpPr>
              <a:spLocks noChangeShapeType="1"/>
            </p:cNvSpPr>
            <p:nvPr/>
          </p:nvSpPr>
          <p:spPr bwMode="auto">
            <a:xfrm flipV="1">
              <a:off x="47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5" name="Line 25"/>
            <p:cNvSpPr>
              <a:spLocks noChangeShapeType="1"/>
            </p:cNvSpPr>
            <p:nvPr/>
          </p:nvSpPr>
          <p:spPr bwMode="auto">
            <a:xfrm flipV="1">
              <a:off x="513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6" name="Line 26"/>
            <p:cNvSpPr>
              <a:spLocks noChangeShapeType="1"/>
            </p:cNvSpPr>
            <p:nvPr/>
          </p:nvSpPr>
          <p:spPr bwMode="auto">
            <a:xfrm flipV="1">
              <a:off x="5328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7" name="Line 27"/>
            <p:cNvSpPr>
              <a:spLocks noChangeShapeType="1"/>
            </p:cNvSpPr>
            <p:nvPr/>
          </p:nvSpPr>
          <p:spPr bwMode="auto">
            <a:xfrm flipV="1">
              <a:off x="549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3676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Example Subgraph</a:t>
            </a:r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1295400" y="3733800"/>
            <a:ext cx="218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Target: K=4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92661-A409-BB45-B748-004FE1466285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Simplifying Structure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K-LUT can implement </a:t>
            </a:r>
            <a:r>
              <a:rPr lang="en-US" b="1" dirty="0"/>
              <a:t>any</a:t>
            </a:r>
            <a:r>
              <a:rPr lang="en-US" dirty="0"/>
              <a:t> K-input function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EE2D-87D3-D54B-B412-5486CE970983}" type="slidenum">
              <a:rPr lang="en-US"/>
              <a:pPr/>
              <a:t>40</a:t>
            </a:fld>
            <a:endParaRPr lang="en-US"/>
          </a:p>
        </p:txBody>
      </p:sp>
      <p:sp>
        <p:nvSpPr>
          <p:cNvPr id="56323" name="Rectangle 1027"/>
          <p:cNvSpPr>
            <a:spLocks noChangeArrowheads="1"/>
          </p:cNvSpPr>
          <p:nvPr/>
        </p:nvSpPr>
        <p:spPr bwMode="auto">
          <a:xfrm>
            <a:off x="7581900" y="33528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4" name="Rectangle 1028"/>
          <p:cNvSpPr>
            <a:spLocks noChangeArrowheads="1"/>
          </p:cNvSpPr>
          <p:nvPr/>
        </p:nvSpPr>
        <p:spPr bwMode="auto">
          <a:xfrm>
            <a:off x="6438900" y="5181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6325" name="Rectangle 1029"/>
          <p:cNvSpPr>
            <a:spLocks noChangeArrowheads="1"/>
          </p:cNvSpPr>
          <p:nvPr/>
        </p:nvSpPr>
        <p:spPr bwMode="auto">
          <a:xfrm>
            <a:off x="7010400" y="4267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6" name="Rectangle 1030"/>
          <p:cNvSpPr>
            <a:spLocks noChangeArrowheads="1"/>
          </p:cNvSpPr>
          <p:nvPr/>
        </p:nvSpPr>
        <p:spPr bwMode="auto">
          <a:xfrm>
            <a:off x="8153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7010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8" name="Rectangle 1032"/>
          <p:cNvSpPr>
            <a:spLocks noChangeArrowheads="1"/>
          </p:cNvSpPr>
          <p:nvPr/>
        </p:nvSpPr>
        <p:spPr bwMode="auto">
          <a:xfrm>
            <a:off x="5867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9" name="Rectangle 1033"/>
          <p:cNvSpPr>
            <a:spLocks noChangeArrowheads="1"/>
          </p:cNvSpPr>
          <p:nvPr/>
        </p:nvSpPr>
        <p:spPr bwMode="auto">
          <a:xfrm>
            <a:off x="4724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0" name="Line 1034"/>
          <p:cNvSpPr>
            <a:spLocks noChangeShapeType="1"/>
          </p:cNvSpPr>
          <p:nvPr/>
        </p:nvSpPr>
        <p:spPr bwMode="auto">
          <a:xfrm>
            <a:off x="6705600" y="5791200"/>
            <a:ext cx="0" cy="43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1" name="Line 1035"/>
          <p:cNvSpPr>
            <a:spLocks noChangeShapeType="1"/>
          </p:cNvSpPr>
          <p:nvPr/>
        </p:nvSpPr>
        <p:spPr bwMode="auto">
          <a:xfrm flipH="1">
            <a:off x="6705600" y="48768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2" name="Line 1036"/>
          <p:cNvSpPr>
            <a:spLocks noChangeShapeType="1"/>
          </p:cNvSpPr>
          <p:nvPr/>
        </p:nvSpPr>
        <p:spPr bwMode="auto">
          <a:xfrm>
            <a:off x="6438900" y="2971800"/>
            <a:ext cx="8001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3" name="Line 1037"/>
          <p:cNvSpPr>
            <a:spLocks noChangeShapeType="1"/>
          </p:cNvSpPr>
          <p:nvPr/>
        </p:nvSpPr>
        <p:spPr bwMode="auto">
          <a:xfrm>
            <a:off x="5295900" y="2971800"/>
            <a:ext cx="11430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4" name="Line 1038"/>
          <p:cNvSpPr>
            <a:spLocks noChangeShapeType="1"/>
          </p:cNvSpPr>
          <p:nvPr/>
        </p:nvSpPr>
        <p:spPr bwMode="auto">
          <a:xfrm flipH="1">
            <a:off x="7581900" y="3962400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5" name="Line 1039"/>
          <p:cNvSpPr>
            <a:spLocks noChangeShapeType="1"/>
          </p:cNvSpPr>
          <p:nvPr/>
        </p:nvSpPr>
        <p:spPr bwMode="auto">
          <a:xfrm>
            <a:off x="7239000" y="2971800"/>
            <a:ext cx="3429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6" name="Line 1040"/>
          <p:cNvSpPr>
            <a:spLocks noChangeShapeType="1"/>
          </p:cNvSpPr>
          <p:nvPr/>
        </p:nvSpPr>
        <p:spPr bwMode="auto">
          <a:xfrm flipH="1">
            <a:off x="7848600" y="29718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7" name="Line 1041"/>
          <p:cNvSpPr>
            <a:spLocks noChangeShapeType="1"/>
          </p:cNvSpPr>
          <p:nvPr/>
        </p:nvSpPr>
        <p:spPr bwMode="auto">
          <a:xfrm>
            <a:off x="4724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8" name="Line 1042"/>
          <p:cNvSpPr>
            <a:spLocks noChangeShapeType="1"/>
          </p:cNvSpPr>
          <p:nvPr/>
        </p:nvSpPr>
        <p:spPr bwMode="auto">
          <a:xfrm flipV="1">
            <a:off x="4724400" y="1371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9" name="Line 1043"/>
          <p:cNvSpPr>
            <a:spLocks noChangeShapeType="1"/>
          </p:cNvSpPr>
          <p:nvPr/>
        </p:nvSpPr>
        <p:spPr bwMode="auto">
          <a:xfrm>
            <a:off x="4724400" y="17526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0" name="Line 1044"/>
          <p:cNvSpPr>
            <a:spLocks noChangeShapeType="1"/>
          </p:cNvSpPr>
          <p:nvPr/>
        </p:nvSpPr>
        <p:spPr bwMode="auto">
          <a:xfrm flipV="1">
            <a:off x="5029200" y="17526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1" name="Line 1045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2" name="Line 1046"/>
          <p:cNvSpPr>
            <a:spLocks noChangeShapeType="1"/>
          </p:cNvSpPr>
          <p:nvPr/>
        </p:nvSpPr>
        <p:spPr bwMode="auto">
          <a:xfrm flipV="1">
            <a:off x="7010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3" name="Line 1047"/>
          <p:cNvSpPr>
            <a:spLocks noChangeShapeType="1"/>
          </p:cNvSpPr>
          <p:nvPr/>
        </p:nvSpPr>
        <p:spPr bwMode="auto">
          <a:xfrm flipV="1">
            <a:off x="72390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4" name="Line 1048"/>
          <p:cNvSpPr>
            <a:spLocks noChangeShapeType="1"/>
          </p:cNvSpPr>
          <p:nvPr/>
        </p:nvSpPr>
        <p:spPr bwMode="auto">
          <a:xfrm flipV="1">
            <a:off x="7581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5" name="Line 1049"/>
          <p:cNvSpPr>
            <a:spLocks noChangeShapeType="1"/>
          </p:cNvSpPr>
          <p:nvPr/>
        </p:nvSpPr>
        <p:spPr bwMode="auto">
          <a:xfrm flipV="1">
            <a:off x="8153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6" name="Line 1050"/>
          <p:cNvSpPr>
            <a:spLocks noChangeShapeType="1"/>
          </p:cNvSpPr>
          <p:nvPr/>
        </p:nvSpPr>
        <p:spPr bwMode="auto">
          <a:xfrm flipV="1">
            <a:off x="84582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7" name="Line 1051"/>
          <p:cNvSpPr>
            <a:spLocks noChangeShapeType="1"/>
          </p:cNvSpPr>
          <p:nvPr/>
        </p:nvSpPr>
        <p:spPr bwMode="auto">
          <a:xfrm flipV="1">
            <a:off x="8724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8" name="Text Box 1052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6349" name="Text Box 1053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6350" name="Text Box 1054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6351" name="Text Box 1055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6352" name="Text Box 1056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6353" name="Text Box 1057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6355" name="Text Box 1059"/>
          <p:cNvSpPr txBox="1">
            <a:spLocks noChangeArrowheads="1"/>
          </p:cNvSpPr>
          <p:nvPr/>
        </p:nvSpPr>
        <p:spPr bwMode="auto">
          <a:xfrm>
            <a:off x="304800" y="304800"/>
            <a:ext cx="3629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Trivial: Height +1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6006-8CA4-ED46-8289-0D794BA9E8EA}" type="slidenum">
              <a:rPr lang="en-US"/>
              <a:pPr/>
              <a:t>41</a:t>
            </a:fld>
            <a:endParaRPr lang="en-US"/>
          </a:p>
        </p:txBody>
      </p:sp>
      <p:sp>
        <p:nvSpPr>
          <p:cNvPr id="57379" name="Rectangle 35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4724400" y="1371600"/>
            <a:ext cx="4000500" cy="4857750"/>
            <a:chOff x="2976" y="864"/>
            <a:chExt cx="2520" cy="306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4776" y="2112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48" name="Rectangle 4"/>
            <p:cNvSpPr>
              <a:spLocks noChangeArrowheads="1"/>
            </p:cNvSpPr>
            <p:nvPr/>
          </p:nvSpPr>
          <p:spPr bwMode="auto">
            <a:xfrm>
              <a:off x="4056" y="3264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49" name="Rectangle 5"/>
            <p:cNvSpPr>
              <a:spLocks noChangeArrowheads="1"/>
            </p:cNvSpPr>
            <p:nvPr/>
          </p:nvSpPr>
          <p:spPr bwMode="auto">
            <a:xfrm>
              <a:off x="4416" y="26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>
              <a:off x="513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1" name="Rectangle 7"/>
            <p:cNvSpPr>
              <a:spLocks noChangeArrowheads="1"/>
            </p:cNvSpPr>
            <p:nvPr/>
          </p:nvSpPr>
          <p:spPr bwMode="auto">
            <a:xfrm>
              <a:off x="441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2" name="Rectangle 8"/>
            <p:cNvSpPr>
              <a:spLocks noChangeArrowheads="1"/>
            </p:cNvSpPr>
            <p:nvPr/>
          </p:nvSpPr>
          <p:spPr bwMode="auto">
            <a:xfrm>
              <a:off x="369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297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4" name="Line 10"/>
            <p:cNvSpPr>
              <a:spLocks noChangeShapeType="1"/>
            </p:cNvSpPr>
            <p:nvPr/>
          </p:nvSpPr>
          <p:spPr bwMode="auto">
            <a:xfrm>
              <a:off x="4224" y="3648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5" name="Line 11"/>
            <p:cNvSpPr>
              <a:spLocks noChangeShapeType="1"/>
            </p:cNvSpPr>
            <p:nvPr/>
          </p:nvSpPr>
          <p:spPr bwMode="auto">
            <a:xfrm flipH="1">
              <a:off x="4224" y="3072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6" name="Line 12"/>
            <p:cNvSpPr>
              <a:spLocks noChangeShapeType="1"/>
            </p:cNvSpPr>
            <p:nvPr/>
          </p:nvSpPr>
          <p:spPr bwMode="auto">
            <a:xfrm>
              <a:off x="4056" y="1872"/>
              <a:ext cx="50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7" name="Line 13"/>
            <p:cNvSpPr>
              <a:spLocks noChangeShapeType="1"/>
            </p:cNvSpPr>
            <p:nvPr/>
          </p:nvSpPr>
          <p:spPr bwMode="auto">
            <a:xfrm>
              <a:off x="3336" y="1872"/>
              <a:ext cx="72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8" name="Line 14"/>
            <p:cNvSpPr>
              <a:spLocks noChangeShapeType="1"/>
            </p:cNvSpPr>
            <p:nvPr/>
          </p:nvSpPr>
          <p:spPr bwMode="auto">
            <a:xfrm flipH="1">
              <a:off x="4776" y="2496"/>
              <a:ext cx="1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9" name="Line 15"/>
            <p:cNvSpPr>
              <a:spLocks noChangeShapeType="1"/>
            </p:cNvSpPr>
            <p:nvPr/>
          </p:nvSpPr>
          <p:spPr bwMode="auto">
            <a:xfrm>
              <a:off x="4560" y="1872"/>
              <a:ext cx="21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0" name="Line 16"/>
            <p:cNvSpPr>
              <a:spLocks noChangeShapeType="1"/>
            </p:cNvSpPr>
            <p:nvPr/>
          </p:nvSpPr>
          <p:spPr bwMode="auto">
            <a:xfrm flipH="1">
              <a:off x="4944" y="1872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29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2" name="Line 18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2976" y="1104"/>
              <a:ext cx="72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4" name="Line 20"/>
            <p:cNvSpPr>
              <a:spLocks noChangeShapeType="1"/>
            </p:cNvSpPr>
            <p:nvPr/>
          </p:nvSpPr>
          <p:spPr bwMode="auto">
            <a:xfrm flipV="1">
              <a:off x="3168" y="1104"/>
              <a:ext cx="67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5" name="Line 21"/>
            <p:cNvSpPr>
              <a:spLocks noChangeShapeType="1"/>
            </p:cNvSpPr>
            <p:nvPr/>
          </p:nvSpPr>
          <p:spPr bwMode="auto">
            <a:xfrm flipV="1">
              <a:off x="3840" y="86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6" name="Line 22"/>
            <p:cNvSpPr>
              <a:spLocks noChangeShapeType="1"/>
            </p:cNvSpPr>
            <p:nvPr/>
          </p:nvSpPr>
          <p:spPr bwMode="auto">
            <a:xfrm flipV="1">
              <a:off x="441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7" name="Line 23"/>
            <p:cNvSpPr>
              <a:spLocks noChangeShapeType="1"/>
            </p:cNvSpPr>
            <p:nvPr/>
          </p:nvSpPr>
          <p:spPr bwMode="auto">
            <a:xfrm flipV="1">
              <a:off x="4560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8" name="Line 24"/>
            <p:cNvSpPr>
              <a:spLocks noChangeShapeType="1"/>
            </p:cNvSpPr>
            <p:nvPr/>
          </p:nvSpPr>
          <p:spPr bwMode="auto">
            <a:xfrm flipV="1">
              <a:off x="47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9" name="Line 25"/>
            <p:cNvSpPr>
              <a:spLocks noChangeShapeType="1"/>
            </p:cNvSpPr>
            <p:nvPr/>
          </p:nvSpPr>
          <p:spPr bwMode="auto">
            <a:xfrm flipV="1">
              <a:off x="513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0" name="Line 26"/>
            <p:cNvSpPr>
              <a:spLocks noChangeShapeType="1"/>
            </p:cNvSpPr>
            <p:nvPr/>
          </p:nvSpPr>
          <p:spPr bwMode="auto">
            <a:xfrm flipV="1">
              <a:off x="5328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1" name="Line 27"/>
            <p:cNvSpPr>
              <a:spLocks noChangeShapeType="1"/>
            </p:cNvSpPr>
            <p:nvPr/>
          </p:nvSpPr>
          <p:spPr bwMode="auto">
            <a:xfrm flipV="1">
              <a:off x="549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372" name="Text Box 28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7373" name="Text Box 29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7375" name="Text Box 31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7376" name="Text Box 32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7377" name="Text Box 33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304800" y="304800"/>
            <a:ext cx="450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Collapse at max height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4194-461D-3441-89E9-7ADBAFBD7FFF}" type="slidenum">
              <a:rPr lang="en-US"/>
              <a:pPr/>
              <a:t>42</a:t>
            </a:fld>
            <a:endParaRPr lang="en-US"/>
          </a:p>
        </p:txBody>
      </p:sp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1907" name="Group 3"/>
          <p:cNvGrpSpPr>
            <a:grpSpLocks/>
          </p:cNvGrpSpPr>
          <p:nvPr/>
        </p:nvGrpSpPr>
        <p:grpSpPr bwMode="auto">
          <a:xfrm>
            <a:off x="4724400" y="1371600"/>
            <a:ext cx="4000500" cy="4857750"/>
            <a:chOff x="2976" y="864"/>
            <a:chExt cx="2520" cy="3060"/>
          </a:xfrm>
        </p:grpSpPr>
        <p:sp>
          <p:nvSpPr>
            <p:cNvPr id="251908" name="Rectangle 4"/>
            <p:cNvSpPr>
              <a:spLocks noChangeArrowheads="1"/>
            </p:cNvSpPr>
            <p:nvPr/>
          </p:nvSpPr>
          <p:spPr bwMode="auto">
            <a:xfrm>
              <a:off x="4776" y="2112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09" name="Rectangle 5"/>
            <p:cNvSpPr>
              <a:spLocks noChangeArrowheads="1"/>
            </p:cNvSpPr>
            <p:nvPr/>
          </p:nvSpPr>
          <p:spPr bwMode="auto">
            <a:xfrm>
              <a:off x="4056" y="3264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0" name="Rectangle 6"/>
            <p:cNvSpPr>
              <a:spLocks noChangeArrowheads="1"/>
            </p:cNvSpPr>
            <p:nvPr/>
          </p:nvSpPr>
          <p:spPr bwMode="auto">
            <a:xfrm>
              <a:off x="4416" y="26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1" name="Rectangle 7"/>
            <p:cNvSpPr>
              <a:spLocks noChangeArrowheads="1"/>
            </p:cNvSpPr>
            <p:nvPr/>
          </p:nvSpPr>
          <p:spPr bwMode="auto">
            <a:xfrm>
              <a:off x="513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2" name="Rectangle 8"/>
            <p:cNvSpPr>
              <a:spLocks noChangeArrowheads="1"/>
            </p:cNvSpPr>
            <p:nvPr/>
          </p:nvSpPr>
          <p:spPr bwMode="auto">
            <a:xfrm>
              <a:off x="441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3" name="Rectangle 9"/>
            <p:cNvSpPr>
              <a:spLocks noChangeArrowheads="1"/>
            </p:cNvSpPr>
            <p:nvPr/>
          </p:nvSpPr>
          <p:spPr bwMode="auto">
            <a:xfrm>
              <a:off x="369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4" name="Rectangle 10"/>
            <p:cNvSpPr>
              <a:spLocks noChangeArrowheads="1"/>
            </p:cNvSpPr>
            <p:nvPr/>
          </p:nvSpPr>
          <p:spPr bwMode="auto">
            <a:xfrm>
              <a:off x="297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5" name="Line 11"/>
            <p:cNvSpPr>
              <a:spLocks noChangeShapeType="1"/>
            </p:cNvSpPr>
            <p:nvPr/>
          </p:nvSpPr>
          <p:spPr bwMode="auto">
            <a:xfrm>
              <a:off x="4224" y="3648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6" name="Line 12"/>
            <p:cNvSpPr>
              <a:spLocks noChangeShapeType="1"/>
            </p:cNvSpPr>
            <p:nvPr/>
          </p:nvSpPr>
          <p:spPr bwMode="auto">
            <a:xfrm flipH="1">
              <a:off x="4224" y="3072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7" name="Line 13"/>
            <p:cNvSpPr>
              <a:spLocks noChangeShapeType="1"/>
            </p:cNvSpPr>
            <p:nvPr/>
          </p:nvSpPr>
          <p:spPr bwMode="auto">
            <a:xfrm>
              <a:off x="4056" y="1872"/>
              <a:ext cx="50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8" name="Line 14"/>
            <p:cNvSpPr>
              <a:spLocks noChangeShapeType="1"/>
            </p:cNvSpPr>
            <p:nvPr/>
          </p:nvSpPr>
          <p:spPr bwMode="auto">
            <a:xfrm>
              <a:off x="3336" y="1872"/>
              <a:ext cx="72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19" name="Line 15"/>
            <p:cNvSpPr>
              <a:spLocks noChangeShapeType="1"/>
            </p:cNvSpPr>
            <p:nvPr/>
          </p:nvSpPr>
          <p:spPr bwMode="auto">
            <a:xfrm flipH="1">
              <a:off x="4776" y="2496"/>
              <a:ext cx="1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0" name="Line 16"/>
            <p:cNvSpPr>
              <a:spLocks noChangeShapeType="1"/>
            </p:cNvSpPr>
            <p:nvPr/>
          </p:nvSpPr>
          <p:spPr bwMode="auto">
            <a:xfrm>
              <a:off x="4560" y="1872"/>
              <a:ext cx="21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1" name="Line 17"/>
            <p:cNvSpPr>
              <a:spLocks noChangeShapeType="1"/>
            </p:cNvSpPr>
            <p:nvPr/>
          </p:nvSpPr>
          <p:spPr bwMode="auto">
            <a:xfrm flipH="1">
              <a:off x="4944" y="1872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2" name="Line 18"/>
            <p:cNvSpPr>
              <a:spLocks noChangeShapeType="1"/>
            </p:cNvSpPr>
            <p:nvPr/>
          </p:nvSpPr>
          <p:spPr bwMode="auto">
            <a:xfrm>
              <a:off x="29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3" name="Line 19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4" name="Line 20"/>
            <p:cNvSpPr>
              <a:spLocks noChangeShapeType="1"/>
            </p:cNvSpPr>
            <p:nvPr/>
          </p:nvSpPr>
          <p:spPr bwMode="auto">
            <a:xfrm>
              <a:off x="2976" y="1104"/>
              <a:ext cx="72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5" name="Line 21"/>
            <p:cNvSpPr>
              <a:spLocks noChangeShapeType="1"/>
            </p:cNvSpPr>
            <p:nvPr/>
          </p:nvSpPr>
          <p:spPr bwMode="auto">
            <a:xfrm flipV="1">
              <a:off x="3168" y="1104"/>
              <a:ext cx="67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6" name="Line 22"/>
            <p:cNvSpPr>
              <a:spLocks noChangeShapeType="1"/>
            </p:cNvSpPr>
            <p:nvPr/>
          </p:nvSpPr>
          <p:spPr bwMode="auto">
            <a:xfrm flipV="1">
              <a:off x="3840" y="86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7" name="Line 23"/>
            <p:cNvSpPr>
              <a:spLocks noChangeShapeType="1"/>
            </p:cNvSpPr>
            <p:nvPr/>
          </p:nvSpPr>
          <p:spPr bwMode="auto">
            <a:xfrm flipV="1">
              <a:off x="441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8" name="Line 24"/>
            <p:cNvSpPr>
              <a:spLocks noChangeShapeType="1"/>
            </p:cNvSpPr>
            <p:nvPr/>
          </p:nvSpPr>
          <p:spPr bwMode="auto">
            <a:xfrm flipV="1">
              <a:off x="4560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29" name="Line 25"/>
            <p:cNvSpPr>
              <a:spLocks noChangeShapeType="1"/>
            </p:cNvSpPr>
            <p:nvPr/>
          </p:nvSpPr>
          <p:spPr bwMode="auto">
            <a:xfrm flipV="1">
              <a:off x="47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30" name="Line 26"/>
            <p:cNvSpPr>
              <a:spLocks noChangeShapeType="1"/>
            </p:cNvSpPr>
            <p:nvPr/>
          </p:nvSpPr>
          <p:spPr bwMode="auto">
            <a:xfrm flipV="1">
              <a:off x="513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31" name="Line 27"/>
            <p:cNvSpPr>
              <a:spLocks noChangeShapeType="1"/>
            </p:cNvSpPr>
            <p:nvPr/>
          </p:nvSpPr>
          <p:spPr bwMode="auto">
            <a:xfrm flipV="1">
              <a:off x="5328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932" name="Line 28"/>
            <p:cNvSpPr>
              <a:spLocks noChangeShapeType="1"/>
            </p:cNvSpPr>
            <p:nvPr/>
          </p:nvSpPr>
          <p:spPr bwMode="auto">
            <a:xfrm flipV="1">
              <a:off x="549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1933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1934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1935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1936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1937" name="Text Box 33"/>
          <p:cNvSpPr txBox="1">
            <a:spLocks noChangeArrowheads="1"/>
          </p:cNvSpPr>
          <p:nvPr/>
        </p:nvSpPr>
        <p:spPr bwMode="auto">
          <a:xfrm>
            <a:off x="4953000" y="243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1938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51939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450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Collapse at max height </a:t>
            </a:r>
          </a:p>
        </p:txBody>
      </p:sp>
      <p:sp>
        <p:nvSpPr>
          <p:cNvPr id="251945" name="Rectangle 41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46" name="Rectangle 42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47" name="Rectangle 43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48" name="Rectangle 44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56" name="Line 52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57" name="Line 53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58" name="Line 54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59" name="Line 55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60" name="Line 56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61" name="Line 57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62" name="Line 58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63" name="Line 59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64" name="Line 60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65" name="Line 61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66" name="Line 62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68" name="Oval 64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51969" name="Line 65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70" name="Line 66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71" name="Line 67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72" name="Line 68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73" name="Line 69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74" name="Line 70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75" name="Line 71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76" name="Line 72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77" name="Line 73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81" name="Line 77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82" name="Line 78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83" name="Line 79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940" name="Oval 36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9230-3DB8-6E45-AD25-4549DE6C8E88}" type="slidenum">
              <a:rPr lang="en-US"/>
              <a:pPr/>
              <a:t>43</a:t>
            </a:fld>
            <a:endParaRPr lang="en-US"/>
          </a:p>
        </p:txBody>
      </p:sp>
      <p:sp>
        <p:nvSpPr>
          <p:cNvPr id="253987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3702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Augmenting Flows</a:t>
            </a:r>
          </a:p>
        </p:txBody>
      </p:sp>
      <p:sp>
        <p:nvSpPr>
          <p:cNvPr id="253988" name="Rectangle 36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89" name="Rectangle 37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0" name="Rectangle 38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1" name="Rectangle 39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2" name="Line 40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3" name="Line 41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4" name="Line 42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5" name="Line 43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6" name="Line 44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7" name="Line 45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8" name="Line 46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999" name="Line 47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0" name="Line 48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1" name="Line 49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2" name="Line 50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3" name="Oval 51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54004" name="Line 52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5" name="Line 53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6" name="Line 54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7" name="Line 55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8" name="Line 56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09" name="Line 57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10" name="Line 58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11" name="Line 59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12" name="Line 60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13" name="Line 61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14" name="Line 62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15" name="Line 63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016" name="Oval 64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ED02-D649-7945-AA5C-89EDB47C38C3}" type="slidenum">
              <a:rPr lang="en-US"/>
              <a:pPr/>
              <a:t>44</a:t>
            </a:fld>
            <a:endParaRPr lang="en-US"/>
          </a:p>
        </p:txBody>
      </p:sp>
      <p:sp>
        <p:nvSpPr>
          <p:cNvPr id="256002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Augmenting Flows </a:t>
            </a: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04" name="Rectangle 4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05" name="Rectangle 5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06" name="Rectangle 6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07" name="Line 7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08" name="Line 8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0" name="Line 10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1" name="Line 11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2" name="Line 12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4" name="Line 14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5" name="Line 15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6" name="Line 16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7" name="Line 17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18" name="Oval 18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0" name="Line 20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1" name="Line 21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3" name="Line 23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4" name="Line 24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5" name="Line 25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6" name="Line 26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7" name="Line 27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8" name="Line 28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29" name="Line 29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30" name="Line 30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31" name="Oval 31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CCB5-A12D-D348-8E2C-5FF58B818121}" type="slidenum">
              <a:rPr lang="en-US"/>
              <a:pPr/>
              <a:t>45</a:t>
            </a:fld>
            <a:endParaRPr lang="en-US"/>
          </a:p>
        </p:txBody>
      </p:sp>
      <p:sp>
        <p:nvSpPr>
          <p:cNvPr id="258050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Augmenting Flows </a:t>
            </a: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54" name="Rectangle 6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55" name="Line 7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56" name="Line 8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57" name="Line 9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58" name="Line 10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59" name="Line 11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0" name="Line 12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1" name="Line 13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2" name="Line 14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3" name="Line 15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4" name="Line 16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5" name="Line 17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6" name="Oval 18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58067" name="Line 19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8" name="Line 20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69" name="Line 21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0" name="Line 22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1" name="Line 23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2" name="Line 24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3" name="Line 25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4" name="Line 26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5" name="Line 27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6" name="Line 28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7" name="Line 29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8" name="Line 30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079" name="Oval 31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AC23-3293-E649-8783-AC6D248FB41F}" type="slidenum">
              <a:rPr lang="en-US"/>
              <a:pPr/>
              <a:t>46</a:t>
            </a:fld>
            <a:endParaRPr lang="en-US"/>
          </a:p>
        </p:txBody>
      </p:sp>
      <p:sp>
        <p:nvSpPr>
          <p:cNvPr id="262146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Augmenting Flows </a:t>
            </a:r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49" name="Rectangle 5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0" name="Rectangle 6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1" name="Line 7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2" name="Line 8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3" name="Line 9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5" name="Line 11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6" name="Line 12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7" name="Line 13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8" name="Line 14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59" name="Line 15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0" name="Line 16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1" name="Line 17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2" name="Oval 18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62163" name="Line 19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4" name="Line 20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5" name="Line 21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6" name="Line 22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7" name="Line 23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8" name="Line 24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9" name="Line 25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70" name="Line 26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71" name="Line 27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72" name="Line 28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73" name="Line 29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74" name="Line 30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75" name="Oval 31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4764-7848-F441-96EF-DC49D17A11EC}" type="slidenum">
              <a:rPr lang="en-US"/>
              <a:pPr/>
              <a:t>47</a:t>
            </a:fld>
            <a:endParaRPr lang="en-US"/>
          </a:p>
        </p:txBody>
      </p:sp>
      <p:sp>
        <p:nvSpPr>
          <p:cNvPr id="260098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Augmenting Flows </a:t>
            </a:r>
          </a:p>
        </p:txBody>
      </p:sp>
      <p:grpSp>
        <p:nvGrpSpPr>
          <p:cNvPr id="260129" name="Group 33"/>
          <p:cNvGrpSpPr>
            <a:grpSpLocks/>
          </p:cNvGrpSpPr>
          <p:nvPr/>
        </p:nvGrpSpPr>
        <p:grpSpPr bwMode="auto">
          <a:xfrm>
            <a:off x="609600" y="1524000"/>
            <a:ext cx="4000500" cy="4495800"/>
            <a:chOff x="384" y="960"/>
            <a:chExt cx="2520" cy="2832"/>
          </a:xfrm>
        </p:grpSpPr>
        <p:sp>
          <p:nvSpPr>
            <p:cNvPr id="260114" name="Oval 18"/>
            <p:cNvSpPr>
              <a:spLocks noChangeArrowheads="1"/>
            </p:cNvSpPr>
            <p:nvPr/>
          </p:nvSpPr>
          <p:spPr bwMode="auto">
            <a:xfrm>
              <a:off x="1056" y="3072"/>
              <a:ext cx="1056" cy="72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Collapsed</a:t>
              </a:r>
            </a:p>
            <a:p>
              <a:pPr algn="ctr"/>
              <a:r>
                <a:rPr lang="en-US"/>
                <a:t>Node</a:t>
              </a:r>
            </a:p>
          </p:txBody>
        </p:sp>
        <p:grpSp>
          <p:nvGrpSpPr>
            <p:cNvPr id="260128" name="Group 32"/>
            <p:cNvGrpSpPr>
              <a:grpSpLocks/>
            </p:cNvGrpSpPr>
            <p:nvPr/>
          </p:nvGrpSpPr>
          <p:grpSpPr bwMode="auto">
            <a:xfrm>
              <a:off x="384" y="960"/>
              <a:ext cx="2520" cy="2256"/>
              <a:chOff x="384" y="960"/>
              <a:chExt cx="2520" cy="2256"/>
            </a:xfrm>
          </p:grpSpPr>
          <p:sp>
            <p:nvSpPr>
              <p:cNvPr id="260099" name="Rectangle 3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0" name="Rectangle 4"/>
              <p:cNvSpPr>
                <a:spLocks noChangeArrowheads="1"/>
              </p:cNvSpPr>
              <p:nvPr/>
            </p:nvSpPr>
            <p:spPr bwMode="auto">
              <a:xfrm>
                <a:off x="182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1" name="Rectangle 5"/>
              <p:cNvSpPr>
                <a:spLocks noChangeArrowheads="1"/>
              </p:cNvSpPr>
              <p:nvPr/>
            </p:nvSpPr>
            <p:spPr bwMode="auto">
              <a:xfrm>
                <a:off x="110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2" name="Rectangle 6"/>
              <p:cNvSpPr>
                <a:spLocks noChangeArrowheads="1"/>
              </p:cNvSpPr>
              <p:nvPr/>
            </p:nvSpPr>
            <p:spPr bwMode="auto">
              <a:xfrm>
                <a:off x="38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3" name="Line 7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4" name="Line 8"/>
              <p:cNvSpPr>
                <a:spLocks noChangeShapeType="1"/>
              </p:cNvSpPr>
              <p:nvPr/>
            </p:nvSpPr>
            <p:spPr bwMode="auto">
              <a:xfrm flipV="1">
                <a:off x="384" y="1392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5" name="Line 9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72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6" name="Line 10"/>
              <p:cNvSpPr>
                <a:spLocks noChangeShapeType="1"/>
              </p:cNvSpPr>
              <p:nvPr/>
            </p:nvSpPr>
            <p:spPr bwMode="auto">
              <a:xfrm flipV="1">
                <a:off x="576" y="1632"/>
                <a:ext cx="672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7" name="Line 11"/>
              <p:cNvSpPr>
                <a:spLocks noChangeShapeType="1"/>
              </p:cNvSpPr>
              <p:nvPr/>
            </p:nvSpPr>
            <p:spPr bwMode="auto">
              <a:xfrm flipV="1">
                <a:off x="1248" y="1392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8" name="Line 12"/>
              <p:cNvSpPr>
                <a:spLocks noChangeShapeType="1"/>
              </p:cNvSpPr>
              <p:nvPr/>
            </p:nvSpPr>
            <p:spPr bwMode="auto">
              <a:xfrm flipV="1">
                <a:off x="182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09" name="Line 13"/>
              <p:cNvSpPr>
                <a:spLocks noChangeShapeType="1"/>
              </p:cNvSpPr>
              <p:nvPr/>
            </p:nvSpPr>
            <p:spPr bwMode="auto">
              <a:xfrm flipV="1">
                <a:off x="1968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0" name="Line 14"/>
              <p:cNvSpPr>
                <a:spLocks noChangeShapeType="1"/>
              </p:cNvSpPr>
              <p:nvPr/>
            </p:nvSpPr>
            <p:spPr bwMode="auto">
              <a:xfrm flipV="1">
                <a:off x="21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1" name="Line 15"/>
              <p:cNvSpPr>
                <a:spLocks noChangeShapeType="1"/>
              </p:cNvSpPr>
              <p:nvPr/>
            </p:nvSpPr>
            <p:spPr bwMode="auto">
              <a:xfrm flipV="1">
                <a:off x="254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2" name="Line 16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3" name="Line 17"/>
              <p:cNvSpPr>
                <a:spLocks noChangeShapeType="1"/>
              </p:cNvSpPr>
              <p:nvPr/>
            </p:nvSpPr>
            <p:spPr bwMode="auto">
              <a:xfrm flipV="1">
                <a:off x="290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5" name="Line 19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672" cy="76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6" name="Line 20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144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7" name="Line 21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8" name="Line 22"/>
              <p:cNvSpPr>
                <a:spLocks noChangeShapeType="1"/>
              </p:cNvSpPr>
              <p:nvPr/>
            </p:nvSpPr>
            <p:spPr bwMode="auto">
              <a:xfrm flipH="1">
                <a:off x="2016" y="2400"/>
                <a:ext cx="720" cy="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9" name="Line 23"/>
              <p:cNvSpPr>
                <a:spLocks noChangeShapeType="1"/>
              </p:cNvSpPr>
              <p:nvPr/>
            </p:nvSpPr>
            <p:spPr bwMode="auto">
              <a:xfrm flipH="1">
                <a:off x="384" y="1200"/>
                <a:ext cx="52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20" name="Line 24"/>
              <p:cNvSpPr>
                <a:spLocks noChangeShapeType="1"/>
              </p:cNvSpPr>
              <p:nvPr/>
            </p:nvSpPr>
            <p:spPr bwMode="auto">
              <a:xfrm>
                <a:off x="1008" y="1248"/>
                <a:ext cx="24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21" name="Line 25"/>
              <p:cNvSpPr>
                <a:spLocks noChangeShapeType="1"/>
              </p:cNvSpPr>
              <p:nvPr/>
            </p:nvSpPr>
            <p:spPr bwMode="auto">
              <a:xfrm>
                <a:off x="1104" y="1200"/>
                <a:ext cx="720" cy="43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22" name="Line 26"/>
              <p:cNvSpPr>
                <a:spLocks noChangeShapeType="1"/>
              </p:cNvSpPr>
              <p:nvPr/>
            </p:nvSpPr>
            <p:spPr bwMode="auto">
              <a:xfrm>
                <a:off x="1152" y="1152"/>
                <a:ext cx="816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23" name="Line 27"/>
              <p:cNvSpPr>
                <a:spLocks noChangeShapeType="1"/>
              </p:cNvSpPr>
              <p:nvPr/>
            </p:nvSpPr>
            <p:spPr bwMode="auto">
              <a:xfrm>
                <a:off x="1152" y="1104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24" name="Line 28"/>
              <p:cNvSpPr>
                <a:spLocks noChangeShapeType="1"/>
              </p:cNvSpPr>
              <p:nvPr/>
            </p:nvSpPr>
            <p:spPr bwMode="auto">
              <a:xfrm flipH="1" flipV="1">
                <a:off x="1296" y="1104"/>
                <a:ext cx="1248" cy="52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25" name="Line 29"/>
              <p:cNvSpPr>
                <a:spLocks noChangeShapeType="1"/>
              </p:cNvSpPr>
              <p:nvPr/>
            </p:nvSpPr>
            <p:spPr bwMode="auto">
              <a:xfrm flipH="1" flipV="1">
                <a:off x="1392" y="1056"/>
                <a:ext cx="13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26" name="Line 30"/>
              <p:cNvSpPr>
                <a:spLocks noChangeShapeType="1"/>
              </p:cNvSpPr>
              <p:nvPr/>
            </p:nvSpPr>
            <p:spPr bwMode="auto">
              <a:xfrm flipH="1" flipV="1">
                <a:off x="1584" y="1056"/>
                <a:ext cx="129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27" name="Oval 31"/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1152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60130" name="Group 34"/>
          <p:cNvGrpSpPr>
            <a:grpSpLocks/>
          </p:cNvGrpSpPr>
          <p:nvPr/>
        </p:nvGrpSpPr>
        <p:grpSpPr bwMode="auto">
          <a:xfrm>
            <a:off x="609600" y="1524000"/>
            <a:ext cx="4000500" cy="4495800"/>
            <a:chOff x="384" y="960"/>
            <a:chExt cx="2520" cy="2832"/>
          </a:xfrm>
        </p:grpSpPr>
        <p:sp>
          <p:nvSpPr>
            <p:cNvPr id="260131" name="Oval 35"/>
            <p:cNvSpPr>
              <a:spLocks noChangeArrowheads="1"/>
            </p:cNvSpPr>
            <p:nvPr/>
          </p:nvSpPr>
          <p:spPr bwMode="auto">
            <a:xfrm>
              <a:off x="1056" y="3072"/>
              <a:ext cx="1056" cy="72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Collapsed</a:t>
              </a:r>
            </a:p>
            <a:p>
              <a:pPr algn="ctr"/>
              <a:r>
                <a:rPr lang="en-US"/>
                <a:t>Node</a:t>
              </a:r>
            </a:p>
          </p:txBody>
        </p:sp>
        <p:grpSp>
          <p:nvGrpSpPr>
            <p:cNvPr id="260132" name="Group 36"/>
            <p:cNvGrpSpPr>
              <a:grpSpLocks/>
            </p:cNvGrpSpPr>
            <p:nvPr/>
          </p:nvGrpSpPr>
          <p:grpSpPr bwMode="auto">
            <a:xfrm>
              <a:off x="384" y="960"/>
              <a:ext cx="2520" cy="2256"/>
              <a:chOff x="384" y="960"/>
              <a:chExt cx="2520" cy="2256"/>
            </a:xfrm>
          </p:grpSpPr>
          <p:sp>
            <p:nvSpPr>
              <p:cNvPr id="260133" name="Rectangle 37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34" name="Rectangle 38"/>
              <p:cNvSpPr>
                <a:spLocks noChangeArrowheads="1"/>
              </p:cNvSpPr>
              <p:nvPr/>
            </p:nvSpPr>
            <p:spPr bwMode="auto">
              <a:xfrm>
                <a:off x="182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35" name="Rectangle 39"/>
              <p:cNvSpPr>
                <a:spLocks noChangeArrowheads="1"/>
              </p:cNvSpPr>
              <p:nvPr/>
            </p:nvSpPr>
            <p:spPr bwMode="auto">
              <a:xfrm>
                <a:off x="110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36" name="Rectangle 40"/>
              <p:cNvSpPr>
                <a:spLocks noChangeArrowheads="1"/>
              </p:cNvSpPr>
              <p:nvPr/>
            </p:nvSpPr>
            <p:spPr bwMode="auto">
              <a:xfrm>
                <a:off x="38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37" name="Line 41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38" name="Line 42"/>
              <p:cNvSpPr>
                <a:spLocks noChangeShapeType="1"/>
              </p:cNvSpPr>
              <p:nvPr/>
            </p:nvSpPr>
            <p:spPr bwMode="auto">
              <a:xfrm flipV="1">
                <a:off x="384" y="1392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39" name="Line 4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72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0" name="Line 44"/>
              <p:cNvSpPr>
                <a:spLocks noChangeShapeType="1"/>
              </p:cNvSpPr>
              <p:nvPr/>
            </p:nvSpPr>
            <p:spPr bwMode="auto">
              <a:xfrm flipV="1">
                <a:off x="576" y="1632"/>
                <a:ext cx="672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1" name="Line 45"/>
              <p:cNvSpPr>
                <a:spLocks noChangeShapeType="1"/>
              </p:cNvSpPr>
              <p:nvPr/>
            </p:nvSpPr>
            <p:spPr bwMode="auto">
              <a:xfrm flipV="1">
                <a:off x="1248" y="1392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2" name="Line 46"/>
              <p:cNvSpPr>
                <a:spLocks noChangeShapeType="1"/>
              </p:cNvSpPr>
              <p:nvPr/>
            </p:nvSpPr>
            <p:spPr bwMode="auto">
              <a:xfrm flipV="1">
                <a:off x="182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3" name="Line 47"/>
              <p:cNvSpPr>
                <a:spLocks noChangeShapeType="1"/>
              </p:cNvSpPr>
              <p:nvPr/>
            </p:nvSpPr>
            <p:spPr bwMode="auto">
              <a:xfrm flipV="1">
                <a:off x="1968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4" name="Line 48"/>
              <p:cNvSpPr>
                <a:spLocks noChangeShapeType="1"/>
              </p:cNvSpPr>
              <p:nvPr/>
            </p:nvSpPr>
            <p:spPr bwMode="auto">
              <a:xfrm flipV="1">
                <a:off x="21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5" name="Line 49"/>
              <p:cNvSpPr>
                <a:spLocks noChangeShapeType="1"/>
              </p:cNvSpPr>
              <p:nvPr/>
            </p:nvSpPr>
            <p:spPr bwMode="auto">
              <a:xfrm flipV="1">
                <a:off x="254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6" name="Line 50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7" name="Line 51"/>
              <p:cNvSpPr>
                <a:spLocks noChangeShapeType="1"/>
              </p:cNvSpPr>
              <p:nvPr/>
            </p:nvSpPr>
            <p:spPr bwMode="auto">
              <a:xfrm flipV="1">
                <a:off x="290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8" name="Line 52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672" cy="76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49" name="Line 53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144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0" name="Line 54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1" name="Line 55"/>
              <p:cNvSpPr>
                <a:spLocks noChangeShapeType="1"/>
              </p:cNvSpPr>
              <p:nvPr/>
            </p:nvSpPr>
            <p:spPr bwMode="auto">
              <a:xfrm flipH="1">
                <a:off x="2016" y="2400"/>
                <a:ext cx="720" cy="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2" name="Line 56"/>
              <p:cNvSpPr>
                <a:spLocks noChangeShapeType="1"/>
              </p:cNvSpPr>
              <p:nvPr/>
            </p:nvSpPr>
            <p:spPr bwMode="auto">
              <a:xfrm flipH="1">
                <a:off x="384" y="1200"/>
                <a:ext cx="52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3" name="Line 57"/>
              <p:cNvSpPr>
                <a:spLocks noChangeShapeType="1"/>
              </p:cNvSpPr>
              <p:nvPr/>
            </p:nvSpPr>
            <p:spPr bwMode="auto">
              <a:xfrm>
                <a:off x="1008" y="1248"/>
                <a:ext cx="24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4" name="Line 58"/>
              <p:cNvSpPr>
                <a:spLocks noChangeShapeType="1"/>
              </p:cNvSpPr>
              <p:nvPr/>
            </p:nvSpPr>
            <p:spPr bwMode="auto">
              <a:xfrm>
                <a:off x="1104" y="1200"/>
                <a:ext cx="720" cy="43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5" name="Line 59"/>
              <p:cNvSpPr>
                <a:spLocks noChangeShapeType="1"/>
              </p:cNvSpPr>
              <p:nvPr/>
            </p:nvSpPr>
            <p:spPr bwMode="auto">
              <a:xfrm>
                <a:off x="1152" y="1152"/>
                <a:ext cx="816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6" name="Line 60"/>
              <p:cNvSpPr>
                <a:spLocks noChangeShapeType="1"/>
              </p:cNvSpPr>
              <p:nvPr/>
            </p:nvSpPr>
            <p:spPr bwMode="auto">
              <a:xfrm>
                <a:off x="1152" y="1104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7" name="Line 61"/>
              <p:cNvSpPr>
                <a:spLocks noChangeShapeType="1"/>
              </p:cNvSpPr>
              <p:nvPr/>
            </p:nvSpPr>
            <p:spPr bwMode="auto">
              <a:xfrm flipH="1" flipV="1">
                <a:off x="1296" y="1104"/>
                <a:ext cx="1248" cy="52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8" name="Line 62"/>
              <p:cNvSpPr>
                <a:spLocks noChangeShapeType="1"/>
              </p:cNvSpPr>
              <p:nvPr/>
            </p:nvSpPr>
            <p:spPr bwMode="auto">
              <a:xfrm flipH="1" flipV="1">
                <a:off x="1392" y="1056"/>
                <a:ext cx="13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59" name="Line 63"/>
              <p:cNvSpPr>
                <a:spLocks noChangeShapeType="1"/>
              </p:cNvSpPr>
              <p:nvPr/>
            </p:nvSpPr>
            <p:spPr bwMode="auto">
              <a:xfrm flipH="1" flipV="1">
                <a:off x="1584" y="1056"/>
                <a:ext cx="129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60" name="Oval 64"/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1152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5F91-BB12-0349-A2E7-17E1433AA80A}" type="slidenum">
              <a:rPr lang="en-US"/>
              <a:pPr/>
              <a:t>48</a:t>
            </a:fld>
            <a:endParaRPr lang="en-US"/>
          </a:p>
        </p:txBody>
      </p:sp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4195" name="Group 3"/>
          <p:cNvGrpSpPr>
            <a:grpSpLocks/>
          </p:cNvGrpSpPr>
          <p:nvPr/>
        </p:nvGrpSpPr>
        <p:grpSpPr bwMode="auto">
          <a:xfrm>
            <a:off x="4724400" y="1371600"/>
            <a:ext cx="4000500" cy="4857750"/>
            <a:chOff x="2976" y="864"/>
            <a:chExt cx="2520" cy="3060"/>
          </a:xfrm>
        </p:grpSpPr>
        <p:sp>
          <p:nvSpPr>
            <p:cNvPr id="264196" name="Rectangle 4"/>
            <p:cNvSpPr>
              <a:spLocks noChangeArrowheads="1"/>
            </p:cNvSpPr>
            <p:nvPr/>
          </p:nvSpPr>
          <p:spPr bwMode="auto">
            <a:xfrm>
              <a:off x="4776" y="2112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197" name="Rectangle 5"/>
            <p:cNvSpPr>
              <a:spLocks noChangeArrowheads="1"/>
            </p:cNvSpPr>
            <p:nvPr/>
          </p:nvSpPr>
          <p:spPr bwMode="auto">
            <a:xfrm>
              <a:off x="4056" y="3264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64198" name="Rectangle 6"/>
            <p:cNvSpPr>
              <a:spLocks noChangeArrowheads="1"/>
            </p:cNvSpPr>
            <p:nvPr/>
          </p:nvSpPr>
          <p:spPr bwMode="auto">
            <a:xfrm>
              <a:off x="4416" y="26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199" name="Rectangle 7"/>
            <p:cNvSpPr>
              <a:spLocks noChangeArrowheads="1"/>
            </p:cNvSpPr>
            <p:nvPr/>
          </p:nvSpPr>
          <p:spPr bwMode="auto">
            <a:xfrm>
              <a:off x="513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0" name="Rectangle 8"/>
            <p:cNvSpPr>
              <a:spLocks noChangeArrowheads="1"/>
            </p:cNvSpPr>
            <p:nvPr/>
          </p:nvSpPr>
          <p:spPr bwMode="auto">
            <a:xfrm>
              <a:off x="441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1" name="Rectangle 9"/>
            <p:cNvSpPr>
              <a:spLocks noChangeArrowheads="1"/>
            </p:cNvSpPr>
            <p:nvPr/>
          </p:nvSpPr>
          <p:spPr bwMode="auto">
            <a:xfrm>
              <a:off x="369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2" name="Rectangle 10"/>
            <p:cNvSpPr>
              <a:spLocks noChangeArrowheads="1"/>
            </p:cNvSpPr>
            <p:nvPr/>
          </p:nvSpPr>
          <p:spPr bwMode="auto">
            <a:xfrm>
              <a:off x="297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3" name="Line 11"/>
            <p:cNvSpPr>
              <a:spLocks noChangeShapeType="1"/>
            </p:cNvSpPr>
            <p:nvPr/>
          </p:nvSpPr>
          <p:spPr bwMode="auto">
            <a:xfrm>
              <a:off x="4224" y="3648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4" name="Line 12"/>
            <p:cNvSpPr>
              <a:spLocks noChangeShapeType="1"/>
            </p:cNvSpPr>
            <p:nvPr/>
          </p:nvSpPr>
          <p:spPr bwMode="auto">
            <a:xfrm flipH="1">
              <a:off x="4224" y="3072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5" name="Line 13"/>
            <p:cNvSpPr>
              <a:spLocks noChangeShapeType="1"/>
            </p:cNvSpPr>
            <p:nvPr/>
          </p:nvSpPr>
          <p:spPr bwMode="auto">
            <a:xfrm>
              <a:off x="4056" y="1872"/>
              <a:ext cx="50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6" name="Line 14"/>
            <p:cNvSpPr>
              <a:spLocks noChangeShapeType="1"/>
            </p:cNvSpPr>
            <p:nvPr/>
          </p:nvSpPr>
          <p:spPr bwMode="auto">
            <a:xfrm>
              <a:off x="3336" y="1872"/>
              <a:ext cx="72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7" name="Line 15"/>
            <p:cNvSpPr>
              <a:spLocks noChangeShapeType="1"/>
            </p:cNvSpPr>
            <p:nvPr/>
          </p:nvSpPr>
          <p:spPr bwMode="auto">
            <a:xfrm flipH="1">
              <a:off x="4776" y="2496"/>
              <a:ext cx="1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8" name="Line 16"/>
            <p:cNvSpPr>
              <a:spLocks noChangeShapeType="1"/>
            </p:cNvSpPr>
            <p:nvPr/>
          </p:nvSpPr>
          <p:spPr bwMode="auto">
            <a:xfrm>
              <a:off x="4560" y="1872"/>
              <a:ext cx="21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9" name="Line 17"/>
            <p:cNvSpPr>
              <a:spLocks noChangeShapeType="1"/>
            </p:cNvSpPr>
            <p:nvPr/>
          </p:nvSpPr>
          <p:spPr bwMode="auto">
            <a:xfrm flipH="1">
              <a:off x="4944" y="1872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0" name="Line 18"/>
            <p:cNvSpPr>
              <a:spLocks noChangeShapeType="1"/>
            </p:cNvSpPr>
            <p:nvPr/>
          </p:nvSpPr>
          <p:spPr bwMode="auto">
            <a:xfrm>
              <a:off x="29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1" name="Line 19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2" name="Line 20"/>
            <p:cNvSpPr>
              <a:spLocks noChangeShapeType="1"/>
            </p:cNvSpPr>
            <p:nvPr/>
          </p:nvSpPr>
          <p:spPr bwMode="auto">
            <a:xfrm>
              <a:off x="2976" y="1104"/>
              <a:ext cx="72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3" name="Line 21"/>
            <p:cNvSpPr>
              <a:spLocks noChangeShapeType="1"/>
            </p:cNvSpPr>
            <p:nvPr/>
          </p:nvSpPr>
          <p:spPr bwMode="auto">
            <a:xfrm flipV="1">
              <a:off x="3168" y="1104"/>
              <a:ext cx="67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4" name="Line 22"/>
            <p:cNvSpPr>
              <a:spLocks noChangeShapeType="1"/>
            </p:cNvSpPr>
            <p:nvPr/>
          </p:nvSpPr>
          <p:spPr bwMode="auto">
            <a:xfrm flipV="1">
              <a:off x="3840" y="86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5" name="Line 23"/>
            <p:cNvSpPr>
              <a:spLocks noChangeShapeType="1"/>
            </p:cNvSpPr>
            <p:nvPr/>
          </p:nvSpPr>
          <p:spPr bwMode="auto">
            <a:xfrm flipV="1">
              <a:off x="441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6" name="Line 24"/>
            <p:cNvSpPr>
              <a:spLocks noChangeShapeType="1"/>
            </p:cNvSpPr>
            <p:nvPr/>
          </p:nvSpPr>
          <p:spPr bwMode="auto">
            <a:xfrm flipV="1">
              <a:off x="4560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7" name="Line 25"/>
            <p:cNvSpPr>
              <a:spLocks noChangeShapeType="1"/>
            </p:cNvSpPr>
            <p:nvPr/>
          </p:nvSpPr>
          <p:spPr bwMode="auto">
            <a:xfrm flipV="1">
              <a:off x="47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8" name="Line 26"/>
            <p:cNvSpPr>
              <a:spLocks noChangeShapeType="1"/>
            </p:cNvSpPr>
            <p:nvPr/>
          </p:nvSpPr>
          <p:spPr bwMode="auto">
            <a:xfrm flipV="1">
              <a:off x="513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9" name="Line 27"/>
            <p:cNvSpPr>
              <a:spLocks noChangeShapeType="1"/>
            </p:cNvSpPr>
            <p:nvPr/>
          </p:nvSpPr>
          <p:spPr bwMode="auto">
            <a:xfrm flipV="1">
              <a:off x="5328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20" name="Line 28"/>
            <p:cNvSpPr>
              <a:spLocks noChangeShapeType="1"/>
            </p:cNvSpPr>
            <p:nvPr/>
          </p:nvSpPr>
          <p:spPr bwMode="auto">
            <a:xfrm flipV="1">
              <a:off x="549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3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75097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/>
              <a:t>Collapse at max </a:t>
            </a:r>
            <a:r>
              <a:rPr lang="en-US" sz="3600" dirty="0" smtClean="0"/>
              <a:t>height:  works for K=4 </a:t>
            </a:r>
            <a:endParaRPr lang="en-US" sz="3600" dirty="0"/>
          </a:p>
        </p:txBody>
      </p:sp>
      <p:grpSp>
        <p:nvGrpSpPr>
          <p:cNvPr id="264228" name="Group 36"/>
          <p:cNvGrpSpPr>
            <a:grpSpLocks/>
          </p:cNvGrpSpPr>
          <p:nvPr/>
        </p:nvGrpSpPr>
        <p:grpSpPr bwMode="auto">
          <a:xfrm>
            <a:off x="609600" y="1524000"/>
            <a:ext cx="4000500" cy="4495800"/>
            <a:chOff x="384" y="960"/>
            <a:chExt cx="2520" cy="2832"/>
          </a:xfrm>
        </p:grpSpPr>
        <p:sp>
          <p:nvSpPr>
            <p:cNvPr id="264229" name="Oval 37"/>
            <p:cNvSpPr>
              <a:spLocks noChangeArrowheads="1"/>
            </p:cNvSpPr>
            <p:nvPr/>
          </p:nvSpPr>
          <p:spPr bwMode="auto">
            <a:xfrm>
              <a:off x="1056" y="3072"/>
              <a:ext cx="1056" cy="72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Collapsed</a:t>
              </a:r>
            </a:p>
            <a:p>
              <a:pPr algn="ctr"/>
              <a:r>
                <a:rPr lang="en-US"/>
                <a:t>Node</a:t>
              </a:r>
            </a:p>
          </p:txBody>
        </p:sp>
        <p:grpSp>
          <p:nvGrpSpPr>
            <p:cNvPr id="264230" name="Group 38"/>
            <p:cNvGrpSpPr>
              <a:grpSpLocks/>
            </p:cNvGrpSpPr>
            <p:nvPr/>
          </p:nvGrpSpPr>
          <p:grpSpPr bwMode="auto">
            <a:xfrm>
              <a:off x="384" y="960"/>
              <a:ext cx="2520" cy="2256"/>
              <a:chOff x="384" y="960"/>
              <a:chExt cx="2520" cy="2256"/>
            </a:xfrm>
          </p:grpSpPr>
          <p:sp>
            <p:nvSpPr>
              <p:cNvPr id="264231" name="Rectangle 39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2" name="Rectangle 40"/>
              <p:cNvSpPr>
                <a:spLocks noChangeArrowheads="1"/>
              </p:cNvSpPr>
              <p:nvPr/>
            </p:nvSpPr>
            <p:spPr bwMode="auto">
              <a:xfrm>
                <a:off x="182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3" name="Rectangle 41"/>
              <p:cNvSpPr>
                <a:spLocks noChangeArrowheads="1"/>
              </p:cNvSpPr>
              <p:nvPr/>
            </p:nvSpPr>
            <p:spPr bwMode="auto">
              <a:xfrm>
                <a:off x="110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4" name="Rectangle 42"/>
              <p:cNvSpPr>
                <a:spLocks noChangeArrowheads="1"/>
              </p:cNvSpPr>
              <p:nvPr/>
            </p:nvSpPr>
            <p:spPr bwMode="auto">
              <a:xfrm>
                <a:off x="38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5" name="Line 4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6" name="Line 44"/>
              <p:cNvSpPr>
                <a:spLocks noChangeShapeType="1"/>
              </p:cNvSpPr>
              <p:nvPr/>
            </p:nvSpPr>
            <p:spPr bwMode="auto">
              <a:xfrm flipV="1">
                <a:off x="384" y="1392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7" name="Line 45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72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8" name="Line 46"/>
              <p:cNvSpPr>
                <a:spLocks noChangeShapeType="1"/>
              </p:cNvSpPr>
              <p:nvPr/>
            </p:nvSpPr>
            <p:spPr bwMode="auto">
              <a:xfrm flipV="1">
                <a:off x="576" y="1632"/>
                <a:ext cx="672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9" name="Line 47"/>
              <p:cNvSpPr>
                <a:spLocks noChangeShapeType="1"/>
              </p:cNvSpPr>
              <p:nvPr/>
            </p:nvSpPr>
            <p:spPr bwMode="auto">
              <a:xfrm flipV="1">
                <a:off x="1248" y="1392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0" name="Line 48"/>
              <p:cNvSpPr>
                <a:spLocks noChangeShapeType="1"/>
              </p:cNvSpPr>
              <p:nvPr/>
            </p:nvSpPr>
            <p:spPr bwMode="auto">
              <a:xfrm flipV="1">
                <a:off x="182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1" name="Line 49"/>
              <p:cNvSpPr>
                <a:spLocks noChangeShapeType="1"/>
              </p:cNvSpPr>
              <p:nvPr/>
            </p:nvSpPr>
            <p:spPr bwMode="auto">
              <a:xfrm flipV="1">
                <a:off x="1968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2" name="Line 50"/>
              <p:cNvSpPr>
                <a:spLocks noChangeShapeType="1"/>
              </p:cNvSpPr>
              <p:nvPr/>
            </p:nvSpPr>
            <p:spPr bwMode="auto">
              <a:xfrm flipV="1">
                <a:off x="21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3" name="Line 51"/>
              <p:cNvSpPr>
                <a:spLocks noChangeShapeType="1"/>
              </p:cNvSpPr>
              <p:nvPr/>
            </p:nvSpPr>
            <p:spPr bwMode="auto">
              <a:xfrm flipV="1">
                <a:off x="254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4" name="Line 52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5" name="Line 53"/>
              <p:cNvSpPr>
                <a:spLocks noChangeShapeType="1"/>
              </p:cNvSpPr>
              <p:nvPr/>
            </p:nvSpPr>
            <p:spPr bwMode="auto">
              <a:xfrm flipV="1">
                <a:off x="290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6" name="Line 54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672" cy="76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7" name="Line 55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144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8" name="Line 56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9" name="Line 57"/>
              <p:cNvSpPr>
                <a:spLocks noChangeShapeType="1"/>
              </p:cNvSpPr>
              <p:nvPr/>
            </p:nvSpPr>
            <p:spPr bwMode="auto">
              <a:xfrm flipH="1">
                <a:off x="2016" y="2400"/>
                <a:ext cx="720" cy="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0" name="Line 58"/>
              <p:cNvSpPr>
                <a:spLocks noChangeShapeType="1"/>
              </p:cNvSpPr>
              <p:nvPr/>
            </p:nvSpPr>
            <p:spPr bwMode="auto">
              <a:xfrm flipH="1">
                <a:off x="384" y="1200"/>
                <a:ext cx="52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1" name="Line 59"/>
              <p:cNvSpPr>
                <a:spLocks noChangeShapeType="1"/>
              </p:cNvSpPr>
              <p:nvPr/>
            </p:nvSpPr>
            <p:spPr bwMode="auto">
              <a:xfrm>
                <a:off x="1008" y="1248"/>
                <a:ext cx="24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2" name="Line 60"/>
              <p:cNvSpPr>
                <a:spLocks noChangeShapeType="1"/>
              </p:cNvSpPr>
              <p:nvPr/>
            </p:nvSpPr>
            <p:spPr bwMode="auto">
              <a:xfrm>
                <a:off x="1104" y="1200"/>
                <a:ext cx="720" cy="43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3" name="Line 61"/>
              <p:cNvSpPr>
                <a:spLocks noChangeShapeType="1"/>
              </p:cNvSpPr>
              <p:nvPr/>
            </p:nvSpPr>
            <p:spPr bwMode="auto">
              <a:xfrm>
                <a:off x="1152" y="1152"/>
                <a:ext cx="816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4" name="Line 62"/>
              <p:cNvSpPr>
                <a:spLocks noChangeShapeType="1"/>
              </p:cNvSpPr>
              <p:nvPr/>
            </p:nvSpPr>
            <p:spPr bwMode="auto">
              <a:xfrm>
                <a:off x="1152" y="1104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5" name="Line 63"/>
              <p:cNvSpPr>
                <a:spLocks noChangeShapeType="1"/>
              </p:cNvSpPr>
              <p:nvPr/>
            </p:nvSpPr>
            <p:spPr bwMode="auto">
              <a:xfrm flipH="1" flipV="1">
                <a:off x="1296" y="1104"/>
                <a:ext cx="1248" cy="52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6" name="Line 64"/>
              <p:cNvSpPr>
                <a:spLocks noChangeShapeType="1"/>
              </p:cNvSpPr>
              <p:nvPr/>
            </p:nvSpPr>
            <p:spPr bwMode="auto">
              <a:xfrm flipH="1" flipV="1">
                <a:off x="1392" y="1056"/>
                <a:ext cx="13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7" name="Line 65"/>
              <p:cNvSpPr>
                <a:spLocks noChangeShapeType="1"/>
              </p:cNvSpPr>
              <p:nvPr/>
            </p:nvSpPr>
            <p:spPr bwMode="auto">
              <a:xfrm flipH="1" flipV="1">
                <a:off x="1584" y="1056"/>
                <a:ext cx="129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8" name="Oval 66"/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1152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A42C-ECCC-CC49-8B0F-D1537241E1BF}" type="slidenum">
              <a:rPr lang="en-US"/>
              <a:pPr/>
              <a:t>49</a:t>
            </a:fld>
            <a:endParaRPr lang="en-US"/>
          </a:p>
        </p:txBody>
      </p:sp>
      <p:sp>
        <p:nvSpPr>
          <p:cNvPr id="58408" name="Rectangle 40"/>
          <p:cNvSpPr>
            <a:spLocks noChangeArrowheads="1"/>
          </p:cNvSpPr>
          <p:nvPr/>
        </p:nvSpPr>
        <p:spPr bwMode="auto">
          <a:xfrm>
            <a:off x="5181600" y="3200400"/>
            <a:ext cx="3276600" cy="3429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7581900" y="33528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6438900" y="5181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7010400" y="4267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8153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7010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5867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4724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6172200" y="6419850"/>
            <a:ext cx="0" cy="43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6705600" y="48768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438900" y="2971800"/>
            <a:ext cx="8001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295900" y="2971800"/>
            <a:ext cx="11430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7581900" y="3962400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7239000" y="2971800"/>
            <a:ext cx="3429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7848600" y="29718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>
            <a:off x="4724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4724400" y="1371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4724400" y="17526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V="1">
            <a:off x="5029200" y="17526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V="1">
            <a:off x="7010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V="1">
            <a:off x="72390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 flipV="1">
            <a:off x="7581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8153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5" name="Line 27"/>
          <p:cNvSpPr>
            <a:spLocks noChangeShapeType="1"/>
          </p:cNvSpPr>
          <p:nvPr/>
        </p:nvSpPr>
        <p:spPr bwMode="auto">
          <a:xfrm flipV="1">
            <a:off x="84582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6" name="Line 28"/>
          <p:cNvSpPr>
            <a:spLocks noChangeShapeType="1"/>
          </p:cNvSpPr>
          <p:nvPr/>
        </p:nvSpPr>
        <p:spPr bwMode="auto">
          <a:xfrm flipV="1">
            <a:off x="8724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228600" y="228600"/>
            <a:ext cx="5595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/>
              <a:t>Collapse not </a:t>
            </a:r>
            <a:r>
              <a:rPr lang="en-US" sz="3600" dirty="0" smtClean="0"/>
              <a:t>work  (K still 4) </a:t>
            </a:r>
            <a:endParaRPr lang="en-US" sz="3600" dirty="0"/>
          </a:p>
          <a:p>
            <a:r>
              <a:rPr lang="en-US" sz="3600" dirty="0"/>
              <a:t>   (different/larger graph)</a:t>
            </a:r>
          </a:p>
        </p:txBody>
      </p:sp>
      <p:sp>
        <p:nvSpPr>
          <p:cNvPr id="58404" name="Rectangle 36"/>
          <p:cNvSpPr>
            <a:spLocks noChangeArrowheads="1"/>
          </p:cNvSpPr>
          <p:nvPr/>
        </p:nvSpPr>
        <p:spPr bwMode="auto">
          <a:xfrm>
            <a:off x="5791200" y="5943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5" name="Line 37"/>
          <p:cNvSpPr>
            <a:spLocks noChangeShapeType="1"/>
          </p:cNvSpPr>
          <p:nvPr/>
        </p:nvSpPr>
        <p:spPr bwMode="auto">
          <a:xfrm flipH="1">
            <a:off x="6172200" y="5791200"/>
            <a:ext cx="533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6" name="Line 38"/>
          <p:cNvSpPr>
            <a:spLocks noChangeShapeType="1"/>
          </p:cNvSpPr>
          <p:nvPr/>
        </p:nvSpPr>
        <p:spPr bwMode="auto">
          <a:xfrm flipH="1" flipV="1">
            <a:off x="3886200" y="2743200"/>
            <a:ext cx="198120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7" name="Line 39"/>
          <p:cNvSpPr>
            <a:spLocks noChangeShapeType="1"/>
          </p:cNvSpPr>
          <p:nvPr/>
        </p:nvSpPr>
        <p:spPr bwMode="auto">
          <a:xfrm flipV="1">
            <a:off x="3886200" y="13716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33400" y="4902200"/>
            <a:ext cx="3668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Forced to label height+1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8" grpId="0" animBg="1"/>
      <p:bldP spid="5840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6600"/>
                </a:solidFill>
              </a:rPr>
              <a:t>Cover in 4-LUT?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352800"/>
            <a:ext cx="8636000" cy="924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9A44-54BD-154E-A4AA-6C7B2A6F8F6B}" type="slidenum">
              <a:rPr lang="en-US"/>
              <a:pPr/>
              <a:t>50</a:t>
            </a:fld>
            <a:endParaRPr lang="en-US"/>
          </a:p>
        </p:txBody>
      </p:sp>
      <p:sp>
        <p:nvSpPr>
          <p:cNvPr id="73780" name="Freeform 52"/>
          <p:cNvSpPr>
            <a:spLocks/>
          </p:cNvSpPr>
          <p:nvPr/>
        </p:nvSpPr>
        <p:spPr bwMode="auto">
          <a:xfrm>
            <a:off x="2971800" y="1447800"/>
            <a:ext cx="5410200" cy="525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60" y="0"/>
              </a:cxn>
              <a:cxn ang="0">
                <a:pos x="2448" y="1104"/>
              </a:cxn>
              <a:cxn ang="0">
                <a:pos x="2976" y="1728"/>
              </a:cxn>
              <a:cxn ang="0">
                <a:pos x="3408" y="2304"/>
              </a:cxn>
              <a:cxn ang="0">
                <a:pos x="3168" y="3312"/>
              </a:cxn>
              <a:cxn ang="0">
                <a:pos x="1392" y="3312"/>
              </a:cxn>
              <a:cxn ang="0">
                <a:pos x="48" y="816"/>
              </a:cxn>
              <a:cxn ang="0">
                <a:pos x="0" y="0"/>
              </a:cxn>
            </a:cxnLst>
            <a:rect l="0" t="0" r="r" b="b"/>
            <a:pathLst>
              <a:path w="3408" h="3312">
                <a:moveTo>
                  <a:pt x="0" y="0"/>
                </a:moveTo>
                <a:lnTo>
                  <a:pt x="2160" y="0"/>
                </a:lnTo>
                <a:lnTo>
                  <a:pt x="2448" y="1104"/>
                </a:lnTo>
                <a:lnTo>
                  <a:pt x="2976" y="1728"/>
                </a:lnTo>
                <a:lnTo>
                  <a:pt x="3408" y="2304"/>
                </a:lnTo>
                <a:lnTo>
                  <a:pt x="3168" y="3312"/>
                </a:lnTo>
                <a:lnTo>
                  <a:pt x="1392" y="3312"/>
                </a:lnTo>
                <a:lnTo>
                  <a:pt x="48" y="816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7" name="Rectangle 49"/>
          <p:cNvSpPr>
            <a:spLocks noChangeArrowheads="1"/>
          </p:cNvSpPr>
          <p:nvPr/>
        </p:nvSpPr>
        <p:spPr bwMode="auto">
          <a:xfrm>
            <a:off x="5334000" y="4114800"/>
            <a:ext cx="2590800" cy="2514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7581900" y="33528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6438900" y="5181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7010400" y="4267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7010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5867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4724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6172200" y="6419850"/>
            <a:ext cx="0" cy="43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 flipH="1">
            <a:off x="6705600" y="48768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6438900" y="2971800"/>
            <a:ext cx="8001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>
            <a:off x="5295900" y="2971800"/>
            <a:ext cx="11430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 flipH="1">
            <a:off x="7581900" y="3962400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7239000" y="2971800"/>
            <a:ext cx="3429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>
            <a:off x="3810000" y="1524000"/>
            <a:ext cx="20574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8" name="Line 20"/>
          <p:cNvSpPr>
            <a:spLocks noChangeShapeType="1"/>
          </p:cNvSpPr>
          <p:nvPr/>
        </p:nvSpPr>
        <p:spPr bwMode="auto">
          <a:xfrm flipV="1">
            <a:off x="5029200" y="17526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0" name="Line 22"/>
          <p:cNvSpPr>
            <a:spLocks noChangeShapeType="1"/>
          </p:cNvSpPr>
          <p:nvPr/>
        </p:nvSpPr>
        <p:spPr bwMode="auto">
          <a:xfrm flipV="1">
            <a:off x="7010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1" name="Line 23"/>
          <p:cNvSpPr>
            <a:spLocks noChangeShapeType="1"/>
          </p:cNvSpPr>
          <p:nvPr/>
        </p:nvSpPr>
        <p:spPr bwMode="auto">
          <a:xfrm flipV="1">
            <a:off x="72390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2" name="Line 24"/>
          <p:cNvSpPr>
            <a:spLocks noChangeShapeType="1"/>
          </p:cNvSpPr>
          <p:nvPr/>
        </p:nvSpPr>
        <p:spPr bwMode="auto">
          <a:xfrm flipV="1">
            <a:off x="7581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6" name="Text Box 28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3762" name="Text Box 34"/>
          <p:cNvSpPr txBox="1">
            <a:spLocks noChangeArrowheads="1"/>
          </p:cNvSpPr>
          <p:nvPr/>
        </p:nvSpPr>
        <p:spPr bwMode="auto">
          <a:xfrm>
            <a:off x="228600" y="276225"/>
            <a:ext cx="40608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Arial" charset="0"/>
              </a:rPr>
              <a:t>Reconvergent fanout</a:t>
            </a:r>
          </a:p>
          <a:p>
            <a:r>
              <a:rPr lang="en-US" sz="3200">
                <a:latin typeface="Arial" charset="0"/>
              </a:rPr>
              <a:t>   (yet different graph)</a:t>
            </a:r>
          </a:p>
        </p:txBody>
      </p:sp>
      <p:sp>
        <p:nvSpPr>
          <p:cNvPr id="73763" name="Rectangle 35"/>
          <p:cNvSpPr>
            <a:spLocks noChangeArrowheads="1"/>
          </p:cNvSpPr>
          <p:nvPr/>
        </p:nvSpPr>
        <p:spPr bwMode="auto">
          <a:xfrm>
            <a:off x="5791200" y="5943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4" name="Line 36"/>
          <p:cNvSpPr>
            <a:spLocks noChangeShapeType="1"/>
          </p:cNvSpPr>
          <p:nvPr/>
        </p:nvSpPr>
        <p:spPr bwMode="auto">
          <a:xfrm flipH="1">
            <a:off x="6172200" y="5791200"/>
            <a:ext cx="533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5" name="Line 37"/>
          <p:cNvSpPr>
            <a:spLocks noChangeShapeType="1"/>
          </p:cNvSpPr>
          <p:nvPr/>
        </p:nvSpPr>
        <p:spPr bwMode="auto">
          <a:xfrm flipH="1" flipV="1">
            <a:off x="3352800" y="2895600"/>
            <a:ext cx="2514600" cy="304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6" name="Line 38"/>
          <p:cNvSpPr>
            <a:spLocks noChangeShapeType="1"/>
          </p:cNvSpPr>
          <p:nvPr/>
        </p:nvSpPr>
        <p:spPr bwMode="auto">
          <a:xfrm flipV="1">
            <a:off x="3352800" y="12954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7" name="Text Box 39"/>
          <p:cNvSpPr txBox="1">
            <a:spLocks noChangeArrowheads="1"/>
          </p:cNvSpPr>
          <p:nvPr/>
        </p:nvSpPr>
        <p:spPr bwMode="auto">
          <a:xfrm>
            <a:off x="533400" y="4902200"/>
            <a:ext cx="285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Can label at height</a:t>
            </a:r>
          </a:p>
        </p:txBody>
      </p:sp>
      <p:sp>
        <p:nvSpPr>
          <p:cNvPr id="73768" name="Rectangle 40"/>
          <p:cNvSpPr>
            <a:spLocks noChangeArrowheads="1"/>
          </p:cNvSpPr>
          <p:nvPr/>
        </p:nvSpPr>
        <p:spPr bwMode="auto">
          <a:xfrm>
            <a:off x="37338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73769" name="Line 41"/>
          <p:cNvSpPr>
            <a:spLocks noChangeShapeType="1"/>
          </p:cNvSpPr>
          <p:nvPr/>
        </p:nvSpPr>
        <p:spPr bwMode="auto">
          <a:xfrm>
            <a:off x="3810000" y="1371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2" name="Line 44"/>
          <p:cNvSpPr>
            <a:spLocks noChangeShapeType="1"/>
          </p:cNvSpPr>
          <p:nvPr/>
        </p:nvSpPr>
        <p:spPr bwMode="auto">
          <a:xfrm flipH="1">
            <a:off x="4038600" y="1752600"/>
            <a:ext cx="2057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3" name="Line 45"/>
          <p:cNvSpPr>
            <a:spLocks noChangeShapeType="1"/>
          </p:cNvSpPr>
          <p:nvPr/>
        </p:nvSpPr>
        <p:spPr bwMode="auto">
          <a:xfrm>
            <a:off x="3810000" y="1524000"/>
            <a:ext cx="1066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4" name="Line 46"/>
          <p:cNvSpPr>
            <a:spLocks noChangeShapeType="1"/>
          </p:cNvSpPr>
          <p:nvPr/>
        </p:nvSpPr>
        <p:spPr bwMode="auto">
          <a:xfrm>
            <a:off x="4038600" y="2971800"/>
            <a:ext cx="1981200" cy="297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6" name="Line 48"/>
          <p:cNvSpPr>
            <a:spLocks noChangeShapeType="1"/>
          </p:cNvSpPr>
          <p:nvPr/>
        </p:nvSpPr>
        <p:spPr bwMode="auto">
          <a:xfrm flipV="1">
            <a:off x="8077200" y="1752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80" grpId="0" animBg="1"/>
      <p:bldP spid="73777" grpId="0" animBg="1"/>
      <p:bldP spid="73767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DC9E-150B-7B43-806D-76BF6057CB31}" type="slidenum">
              <a:rPr lang="en-US"/>
              <a:pPr/>
              <a:t>51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Flowmap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Max-flow Min-cut algorithm to find cut</a:t>
            </a:r>
          </a:p>
          <a:p>
            <a:r>
              <a:rPr lang="en-US" dirty="0"/>
              <a:t>Use augmenting paths until discover max flow &gt; K</a:t>
            </a:r>
          </a:p>
          <a:p>
            <a:r>
              <a:rPr lang="en-US" dirty="0"/>
              <a:t>O(K</a:t>
            </a:r>
            <a:r>
              <a:rPr lang="en-US" dirty="0" smtClean="0"/>
              <a:t>|E|</a:t>
            </a:r>
            <a:r>
              <a:rPr lang="en-US" dirty="0"/>
              <a:t>) time to discover K-feasible cut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(or that does not exist)</a:t>
            </a:r>
          </a:p>
          <a:p>
            <a:r>
              <a:rPr lang="en-US" dirty="0"/>
              <a:t>Depth identification: O(KN</a:t>
            </a:r>
            <a:r>
              <a:rPr lang="en-US" dirty="0" smtClean="0"/>
              <a:t>|E|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5218-B6B8-1646-A36A-3F122F36BB58}" type="slidenum">
              <a:rPr lang="en-US"/>
              <a:pPr/>
              <a:t>52</a:t>
            </a:fld>
            <a:endParaRPr lang="en-US"/>
          </a:p>
        </p:txBody>
      </p:sp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6243" name="Group 3"/>
          <p:cNvGrpSpPr>
            <a:grpSpLocks/>
          </p:cNvGrpSpPr>
          <p:nvPr/>
        </p:nvGrpSpPr>
        <p:grpSpPr bwMode="auto">
          <a:xfrm>
            <a:off x="4724400" y="1371600"/>
            <a:ext cx="4000500" cy="4857750"/>
            <a:chOff x="2976" y="864"/>
            <a:chExt cx="2520" cy="3060"/>
          </a:xfrm>
        </p:grpSpPr>
        <p:sp>
          <p:nvSpPr>
            <p:cNvPr id="266244" name="Rectangle 4"/>
            <p:cNvSpPr>
              <a:spLocks noChangeArrowheads="1"/>
            </p:cNvSpPr>
            <p:nvPr/>
          </p:nvSpPr>
          <p:spPr bwMode="auto">
            <a:xfrm>
              <a:off x="4776" y="2112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4056" y="3264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4416" y="26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513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441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369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297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1" name="Line 11"/>
            <p:cNvSpPr>
              <a:spLocks noChangeShapeType="1"/>
            </p:cNvSpPr>
            <p:nvPr/>
          </p:nvSpPr>
          <p:spPr bwMode="auto">
            <a:xfrm>
              <a:off x="4224" y="3648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2" name="Line 12"/>
            <p:cNvSpPr>
              <a:spLocks noChangeShapeType="1"/>
            </p:cNvSpPr>
            <p:nvPr/>
          </p:nvSpPr>
          <p:spPr bwMode="auto">
            <a:xfrm flipH="1">
              <a:off x="4224" y="3072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3" name="Line 13"/>
            <p:cNvSpPr>
              <a:spLocks noChangeShapeType="1"/>
            </p:cNvSpPr>
            <p:nvPr/>
          </p:nvSpPr>
          <p:spPr bwMode="auto">
            <a:xfrm>
              <a:off x="4056" y="1872"/>
              <a:ext cx="50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4" name="Line 14"/>
            <p:cNvSpPr>
              <a:spLocks noChangeShapeType="1"/>
            </p:cNvSpPr>
            <p:nvPr/>
          </p:nvSpPr>
          <p:spPr bwMode="auto">
            <a:xfrm>
              <a:off x="3336" y="1872"/>
              <a:ext cx="72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5" name="Line 15"/>
            <p:cNvSpPr>
              <a:spLocks noChangeShapeType="1"/>
            </p:cNvSpPr>
            <p:nvPr/>
          </p:nvSpPr>
          <p:spPr bwMode="auto">
            <a:xfrm flipH="1">
              <a:off x="4776" y="2496"/>
              <a:ext cx="1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6" name="Line 16"/>
            <p:cNvSpPr>
              <a:spLocks noChangeShapeType="1"/>
            </p:cNvSpPr>
            <p:nvPr/>
          </p:nvSpPr>
          <p:spPr bwMode="auto">
            <a:xfrm>
              <a:off x="4560" y="1872"/>
              <a:ext cx="21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7" name="Line 17"/>
            <p:cNvSpPr>
              <a:spLocks noChangeShapeType="1"/>
            </p:cNvSpPr>
            <p:nvPr/>
          </p:nvSpPr>
          <p:spPr bwMode="auto">
            <a:xfrm flipH="1">
              <a:off x="4944" y="1872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8" name="Line 18"/>
            <p:cNvSpPr>
              <a:spLocks noChangeShapeType="1"/>
            </p:cNvSpPr>
            <p:nvPr/>
          </p:nvSpPr>
          <p:spPr bwMode="auto">
            <a:xfrm>
              <a:off x="29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9" name="Line 19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0" name="Line 20"/>
            <p:cNvSpPr>
              <a:spLocks noChangeShapeType="1"/>
            </p:cNvSpPr>
            <p:nvPr/>
          </p:nvSpPr>
          <p:spPr bwMode="auto">
            <a:xfrm>
              <a:off x="2976" y="1104"/>
              <a:ext cx="72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1" name="Line 21"/>
            <p:cNvSpPr>
              <a:spLocks noChangeShapeType="1"/>
            </p:cNvSpPr>
            <p:nvPr/>
          </p:nvSpPr>
          <p:spPr bwMode="auto">
            <a:xfrm flipV="1">
              <a:off x="3168" y="1104"/>
              <a:ext cx="67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2" name="Line 22"/>
            <p:cNvSpPr>
              <a:spLocks noChangeShapeType="1"/>
            </p:cNvSpPr>
            <p:nvPr/>
          </p:nvSpPr>
          <p:spPr bwMode="auto">
            <a:xfrm flipV="1">
              <a:off x="3840" y="86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3" name="Line 23"/>
            <p:cNvSpPr>
              <a:spLocks noChangeShapeType="1"/>
            </p:cNvSpPr>
            <p:nvPr/>
          </p:nvSpPr>
          <p:spPr bwMode="auto">
            <a:xfrm flipV="1">
              <a:off x="441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4" name="Line 24"/>
            <p:cNvSpPr>
              <a:spLocks noChangeShapeType="1"/>
            </p:cNvSpPr>
            <p:nvPr/>
          </p:nvSpPr>
          <p:spPr bwMode="auto">
            <a:xfrm flipV="1">
              <a:off x="4560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5" name="Line 25"/>
            <p:cNvSpPr>
              <a:spLocks noChangeShapeType="1"/>
            </p:cNvSpPr>
            <p:nvPr/>
          </p:nvSpPr>
          <p:spPr bwMode="auto">
            <a:xfrm flipV="1">
              <a:off x="47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6" name="Line 26"/>
            <p:cNvSpPr>
              <a:spLocks noChangeShapeType="1"/>
            </p:cNvSpPr>
            <p:nvPr/>
          </p:nvSpPr>
          <p:spPr bwMode="auto">
            <a:xfrm flipV="1">
              <a:off x="513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7" name="Line 27"/>
            <p:cNvSpPr>
              <a:spLocks noChangeShapeType="1"/>
            </p:cNvSpPr>
            <p:nvPr/>
          </p:nvSpPr>
          <p:spPr bwMode="auto">
            <a:xfrm flipV="1">
              <a:off x="5328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68" name="Line 28"/>
            <p:cNvSpPr>
              <a:spLocks noChangeShapeType="1"/>
            </p:cNvSpPr>
            <p:nvPr/>
          </p:nvSpPr>
          <p:spPr bwMode="auto">
            <a:xfrm flipV="1">
              <a:off x="549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269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6270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6271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6272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6273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6274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6275" name="Text Box 35"/>
          <p:cNvSpPr txBox="1">
            <a:spLocks noChangeArrowheads="1"/>
          </p:cNvSpPr>
          <p:nvPr/>
        </p:nvSpPr>
        <p:spPr bwMode="auto">
          <a:xfrm>
            <a:off x="304800" y="303213"/>
            <a:ext cx="554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Mincut may not be unique </a:t>
            </a:r>
          </a:p>
        </p:txBody>
      </p:sp>
      <p:grpSp>
        <p:nvGrpSpPr>
          <p:cNvPr id="266276" name="Group 36"/>
          <p:cNvGrpSpPr>
            <a:grpSpLocks/>
          </p:cNvGrpSpPr>
          <p:nvPr/>
        </p:nvGrpSpPr>
        <p:grpSpPr bwMode="auto">
          <a:xfrm>
            <a:off x="609600" y="1524000"/>
            <a:ext cx="4000500" cy="4495800"/>
            <a:chOff x="384" y="960"/>
            <a:chExt cx="2520" cy="2832"/>
          </a:xfrm>
        </p:grpSpPr>
        <p:sp>
          <p:nvSpPr>
            <p:cNvPr id="266277" name="Oval 37"/>
            <p:cNvSpPr>
              <a:spLocks noChangeArrowheads="1"/>
            </p:cNvSpPr>
            <p:nvPr/>
          </p:nvSpPr>
          <p:spPr bwMode="auto">
            <a:xfrm>
              <a:off x="1056" y="3072"/>
              <a:ext cx="1056" cy="72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Collapsed</a:t>
              </a:r>
            </a:p>
            <a:p>
              <a:pPr algn="ctr"/>
              <a:r>
                <a:rPr lang="en-US"/>
                <a:t>Node</a:t>
              </a:r>
            </a:p>
          </p:txBody>
        </p:sp>
        <p:grpSp>
          <p:nvGrpSpPr>
            <p:cNvPr id="266278" name="Group 38"/>
            <p:cNvGrpSpPr>
              <a:grpSpLocks/>
            </p:cNvGrpSpPr>
            <p:nvPr/>
          </p:nvGrpSpPr>
          <p:grpSpPr bwMode="auto">
            <a:xfrm>
              <a:off x="384" y="960"/>
              <a:ext cx="2520" cy="2256"/>
              <a:chOff x="384" y="960"/>
              <a:chExt cx="2520" cy="2256"/>
            </a:xfrm>
          </p:grpSpPr>
          <p:sp>
            <p:nvSpPr>
              <p:cNvPr id="266279" name="Rectangle 39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0" name="Rectangle 40"/>
              <p:cNvSpPr>
                <a:spLocks noChangeArrowheads="1"/>
              </p:cNvSpPr>
              <p:nvPr/>
            </p:nvSpPr>
            <p:spPr bwMode="auto">
              <a:xfrm>
                <a:off x="182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1" name="Rectangle 41"/>
              <p:cNvSpPr>
                <a:spLocks noChangeArrowheads="1"/>
              </p:cNvSpPr>
              <p:nvPr/>
            </p:nvSpPr>
            <p:spPr bwMode="auto">
              <a:xfrm>
                <a:off x="110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2" name="Rectangle 42"/>
              <p:cNvSpPr>
                <a:spLocks noChangeArrowheads="1"/>
              </p:cNvSpPr>
              <p:nvPr/>
            </p:nvSpPr>
            <p:spPr bwMode="auto">
              <a:xfrm>
                <a:off x="38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3" name="Line 4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4" name="Line 44"/>
              <p:cNvSpPr>
                <a:spLocks noChangeShapeType="1"/>
              </p:cNvSpPr>
              <p:nvPr/>
            </p:nvSpPr>
            <p:spPr bwMode="auto">
              <a:xfrm flipV="1">
                <a:off x="384" y="1392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5" name="Line 45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72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6" name="Line 46"/>
              <p:cNvSpPr>
                <a:spLocks noChangeShapeType="1"/>
              </p:cNvSpPr>
              <p:nvPr/>
            </p:nvSpPr>
            <p:spPr bwMode="auto">
              <a:xfrm flipV="1">
                <a:off x="576" y="1632"/>
                <a:ext cx="672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7" name="Line 47"/>
              <p:cNvSpPr>
                <a:spLocks noChangeShapeType="1"/>
              </p:cNvSpPr>
              <p:nvPr/>
            </p:nvSpPr>
            <p:spPr bwMode="auto">
              <a:xfrm flipV="1">
                <a:off x="1248" y="1392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8" name="Line 48"/>
              <p:cNvSpPr>
                <a:spLocks noChangeShapeType="1"/>
              </p:cNvSpPr>
              <p:nvPr/>
            </p:nvSpPr>
            <p:spPr bwMode="auto">
              <a:xfrm flipV="1">
                <a:off x="182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89" name="Line 49"/>
              <p:cNvSpPr>
                <a:spLocks noChangeShapeType="1"/>
              </p:cNvSpPr>
              <p:nvPr/>
            </p:nvSpPr>
            <p:spPr bwMode="auto">
              <a:xfrm flipV="1">
                <a:off x="1968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0" name="Line 50"/>
              <p:cNvSpPr>
                <a:spLocks noChangeShapeType="1"/>
              </p:cNvSpPr>
              <p:nvPr/>
            </p:nvSpPr>
            <p:spPr bwMode="auto">
              <a:xfrm flipV="1">
                <a:off x="21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1" name="Line 51"/>
              <p:cNvSpPr>
                <a:spLocks noChangeShapeType="1"/>
              </p:cNvSpPr>
              <p:nvPr/>
            </p:nvSpPr>
            <p:spPr bwMode="auto">
              <a:xfrm flipV="1">
                <a:off x="254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2" name="Line 52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3" name="Line 53"/>
              <p:cNvSpPr>
                <a:spLocks noChangeShapeType="1"/>
              </p:cNvSpPr>
              <p:nvPr/>
            </p:nvSpPr>
            <p:spPr bwMode="auto">
              <a:xfrm flipV="1">
                <a:off x="290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4" name="Line 54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672" cy="76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5" name="Line 55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144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6" name="Line 56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7" name="Line 57"/>
              <p:cNvSpPr>
                <a:spLocks noChangeShapeType="1"/>
              </p:cNvSpPr>
              <p:nvPr/>
            </p:nvSpPr>
            <p:spPr bwMode="auto">
              <a:xfrm flipH="1">
                <a:off x="2016" y="2400"/>
                <a:ext cx="720" cy="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8" name="Line 58"/>
              <p:cNvSpPr>
                <a:spLocks noChangeShapeType="1"/>
              </p:cNvSpPr>
              <p:nvPr/>
            </p:nvSpPr>
            <p:spPr bwMode="auto">
              <a:xfrm flipH="1">
                <a:off x="384" y="1200"/>
                <a:ext cx="52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99" name="Line 59"/>
              <p:cNvSpPr>
                <a:spLocks noChangeShapeType="1"/>
              </p:cNvSpPr>
              <p:nvPr/>
            </p:nvSpPr>
            <p:spPr bwMode="auto">
              <a:xfrm>
                <a:off x="1008" y="1248"/>
                <a:ext cx="24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00" name="Line 60"/>
              <p:cNvSpPr>
                <a:spLocks noChangeShapeType="1"/>
              </p:cNvSpPr>
              <p:nvPr/>
            </p:nvSpPr>
            <p:spPr bwMode="auto">
              <a:xfrm>
                <a:off x="1104" y="1200"/>
                <a:ext cx="720" cy="43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01" name="Line 61"/>
              <p:cNvSpPr>
                <a:spLocks noChangeShapeType="1"/>
              </p:cNvSpPr>
              <p:nvPr/>
            </p:nvSpPr>
            <p:spPr bwMode="auto">
              <a:xfrm>
                <a:off x="1152" y="1152"/>
                <a:ext cx="816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02" name="Line 62"/>
              <p:cNvSpPr>
                <a:spLocks noChangeShapeType="1"/>
              </p:cNvSpPr>
              <p:nvPr/>
            </p:nvSpPr>
            <p:spPr bwMode="auto">
              <a:xfrm>
                <a:off x="1152" y="1104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03" name="Line 63"/>
              <p:cNvSpPr>
                <a:spLocks noChangeShapeType="1"/>
              </p:cNvSpPr>
              <p:nvPr/>
            </p:nvSpPr>
            <p:spPr bwMode="auto">
              <a:xfrm flipH="1" flipV="1">
                <a:off x="1296" y="1104"/>
                <a:ext cx="1248" cy="52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04" name="Line 64"/>
              <p:cNvSpPr>
                <a:spLocks noChangeShapeType="1"/>
              </p:cNvSpPr>
              <p:nvPr/>
            </p:nvSpPr>
            <p:spPr bwMode="auto">
              <a:xfrm flipH="1" flipV="1">
                <a:off x="1392" y="1056"/>
                <a:ext cx="13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05" name="Line 65"/>
              <p:cNvSpPr>
                <a:spLocks noChangeShapeType="1"/>
              </p:cNvSpPr>
              <p:nvPr/>
            </p:nvSpPr>
            <p:spPr bwMode="auto">
              <a:xfrm flipH="1" flipV="1">
                <a:off x="1584" y="1056"/>
                <a:ext cx="129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06" name="Oval 66"/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1152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66307" name="Line 67"/>
          <p:cNvSpPr>
            <a:spLocks noChangeShapeType="1"/>
          </p:cNvSpPr>
          <p:nvPr/>
        </p:nvSpPr>
        <p:spPr bwMode="auto">
          <a:xfrm>
            <a:off x="762000" y="4419600"/>
            <a:ext cx="3581400" cy="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8" name="Line 68"/>
          <p:cNvSpPr>
            <a:spLocks noChangeShapeType="1"/>
          </p:cNvSpPr>
          <p:nvPr/>
        </p:nvSpPr>
        <p:spPr bwMode="auto">
          <a:xfrm>
            <a:off x="914400" y="1524000"/>
            <a:ext cx="3505200" cy="4038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7" grpId="0" animBg="1"/>
      <p:bldP spid="26630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2469-25BF-434C-823D-D2F04A9F33D3}" type="slidenum">
              <a:rPr lang="en-US"/>
              <a:pPr/>
              <a:t>53</a:t>
            </a:fld>
            <a:endParaRPr lang="en-US"/>
          </a:p>
        </p:txBody>
      </p:sp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Flowmap</a:t>
            </a: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</p:spPr>
        <p:txBody>
          <a:bodyPr/>
          <a:lstStyle/>
          <a:p>
            <a:r>
              <a:rPr lang="en-US"/>
              <a:t>Min-cut may not be unique</a:t>
            </a:r>
          </a:p>
          <a:p>
            <a:r>
              <a:rPr lang="en-US"/>
              <a:t>To minimize area achieving delay optimum</a:t>
            </a:r>
          </a:p>
          <a:p>
            <a:pPr lvl="1"/>
            <a:r>
              <a:rPr lang="en-US"/>
              <a:t>find max volume min-cut</a:t>
            </a:r>
          </a:p>
          <a:p>
            <a:pPr lvl="2"/>
            <a:r>
              <a:rPr lang="en-US"/>
              <a:t>Compute max flow </a:t>
            </a:r>
            <a:r>
              <a:rPr lang="en-US">
                <a:sym typeface="Symbol" charset="2"/>
              </a:rPr>
              <a:t></a:t>
            </a:r>
            <a:r>
              <a:rPr lang="en-US"/>
              <a:t> find min cut</a:t>
            </a:r>
          </a:p>
          <a:p>
            <a:pPr lvl="2"/>
            <a:r>
              <a:rPr lang="en-US"/>
              <a:t>remove edges consumed by max flow</a:t>
            </a:r>
          </a:p>
          <a:p>
            <a:pPr lvl="2"/>
            <a:r>
              <a:rPr lang="en-US"/>
              <a:t>DFS from source</a:t>
            </a:r>
          </a:p>
          <a:p>
            <a:pPr lvl="2"/>
            <a:r>
              <a:rPr lang="en-US"/>
              <a:t>Compliment set is max volume set</a:t>
            </a:r>
          </a:p>
        </p:txBody>
      </p:sp>
      <p:pic>
        <p:nvPicPr>
          <p:cNvPr id="60420" name="Picture 1028" descr="maxvol_ex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3581400"/>
            <a:ext cx="1943100" cy="2876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5F91-BB12-0349-A2E7-17E1433AA80A}" type="slidenum">
              <a:rPr lang="en-US"/>
              <a:pPr/>
              <a:t>54</a:t>
            </a:fld>
            <a:endParaRPr lang="en-US"/>
          </a:p>
        </p:txBody>
      </p:sp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24400" y="1371600"/>
            <a:ext cx="4000500" cy="4857750"/>
            <a:chOff x="2976" y="864"/>
            <a:chExt cx="2520" cy="3060"/>
          </a:xfrm>
        </p:grpSpPr>
        <p:sp>
          <p:nvSpPr>
            <p:cNvPr id="264196" name="Rectangle 4"/>
            <p:cNvSpPr>
              <a:spLocks noChangeArrowheads="1"/>
            </p:cNvSpPr>
            <p:nvPr/>
          </p:nvSpPr>
          <p:spPr bwMode="auto">
            <a:xfrm>
              <a:off x="4776" y="2112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197" name="Rectangle 5"/>
            <p:cNvSpPr>
              <a:spLocks noChangeArrowheads="1"/>
            </p:cNvSpPr>
            <p:nvPr/>
          </p:nvSpPr>
          <p:spPr bwMode="auto">
            <a:xfrm>
              <a:off x="4056" y="3264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64198" name="Rectangle 6"/>
            <p:cNvSpPr>
              <a:spLocks noChangeArrowheads="1"/>
            </p:cNvSpPr>
            <p:nvPr/>
          </p:nvSpPr>
          <p:spPr bwMode="auto">
            <a:xfrm>
              <a:off x="4416" y="26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199" name="Rectangle 7"/>
            <p:cNvSpPr>
              <a:spLocks noChangeArrowheads="1"/>
            </p:cNvSpPr>
            <p:nvPr/>
          </p:nvSpPr>
          <p:spPr bwMode="auto">
            <a:xfrm>
              <a:off x="513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0" name="Rectangle 8"/>
            <p:cNvSpPr>
              <a:spLocks noChangeArrowheads="1"/>
            </p:cNvSpPr>
            <p:nvPr/>
          </p:nvSpPr>
          <p:spPr bwMode="auto">
            <a:xfrm>
              <a:off x="441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1" name="Rectangle 9"/>
            <p:cNvSpPr>
              <a:spLocks noChangeArrowheads="1"/>
            </p:cNvSpPr>
            <p:nvPr/>
          </p:nvSpPr>
          <p:spPr bwMode="auto">
            <a:xfrm>
              <a:off x="369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2" name="Rectangle 10"/>
            <p:cNvSpPr>
              <a:spLocks noChangeArrowheads="1"/>
            </p:cNvSpPr>
            <p:nvPr/>
          </p:nvSpPr>
          <p:spPr bwMode="auto">
            <a:xfrm>
              <a:off x="297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3" name="Line 11"/>
            <p:cNvSpPr>
              <a:spLocks noChangeShapeType="1"/>
            </p:cNvSpPr>
            <p:nvPr/>
          </p:nvSpPr>
          <p:spPr bwMode="auto">
            <a:xfrm>
              <a:off x="4224" y="3648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4" name="Line 12"/>
            <p:cNvSpPr>
              <a:spLocks noChangeShapeType="1"/>
            </p:cNvSpPr>
            <p:nvPr/>
          </p:nvSpPr>
          <p:spPr bwMode="auto">
            <a:xfrm flipH="1">
              <a:off x="4224" y="3072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5" name="Line 13"/>
            <p:cNvSpPr>
              <a:spLocks noChangeShapeType="1"/>
            </p:cNvSpPr>
            <p:nvPr/>
          </p:nvSpPr>
          <p:spPr bwMode="auto">
            <a:xfrm>
              <a:off x="4056" y="1872"/>
              <a:ext cx="50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6" name="Line 14"/>
            <p:cNvSpPr>
              <a:spLocks noChangeShapeType="1"/>
            </p:cNvSpPr>
            <p:nvPr/>
          </p:nvSpPr>
          <p:spPr bwMode="auto">
            <a:xfrm>
              <a:off x="3336" y="1872"/>
              <a:ext cx="72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7" name="Line 15"/>
            <p:cNvSpPr>
              <a:spLocks noChangeShapeType="1"/>
            </p:cNvSpPr>
            <p:nvPr/>
          </p:nvSpPr>
          <p:spPr bwMode="auto">
            <a:xfrm flipH="1">
              <a:off x="4776" y="2496"/>
              <a:ext cx="1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8" name="Line 16"/>
            <p:cNvSpPr>
              <a:spLocks noChangeShapeType="1"/>
            </p:cNvSpPr>
            <p:nvPr/>
          </p:nvSpPr>
          <p:spPr bwMode="auto">
            <a:xfrm>
              <a:off x="4560" y="1872"/>
              <a:ext cx="21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9" name="Line 17"/>
            <p:cNvSpPr>
              <a:spLocks noChangeShapeType="1"/>
            </p:cNvSpPr>
            <p:nvPr/>
          </p:nvSpPr>
          <p:spPr bwMode="auto">
            <a:xfrm flipH="1">
              <a:off x="4944" y="1872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0" name="Line 18"/>
            <p:cNvSpPr>
              <a:spLocks noChangeShapeType="1"/>
            </p:cNvSpPr>
            <p:nvPr/>
          </p:nvSpPr>
          <p:spPr bwMode="auto">
            <a:xfrm>
              <a:off x="29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1" name="Line 19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2" name="Line 20"/>
            <p:cNvSpPr>
              <a:spLocks noChangeShapeType="1"/>
            </p:cNvSpPr>
            <p:nvPr/>
          </p:nvSpPr>
          <p:spPr bwMode="auto">
            <a:xfrm>
              <a:off x="2976" y="1104"/>
              <a:ext cx="72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3" name="Line 21"/>
            <p:cNvSpPr>
              <a:spLocks noChangeShapeType="1"/>
            </p:cNvSpPr>
            <p:nvPr/>
          </p:nvSpPr>
          <p:spPr bwMode="auto">
            <a:xfrm flipV="1">
              <a:off x="3168" y="1104"/>
              <a:ext cx="67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4" name="Line 22"/>
            <p:cNvSpPr>
              <a:spLocks noChangeShapeType="1"/>
            </p:cNvSpPr>
            <p:nvPr/>
          </p:nvSpPr>
          <p:spPr bwMode="auto">
            <a:xfrm flipV="1">
              <a:off x="3840" y="86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5" name="Line 23"/>
            <p:cNvSpPr>
              <a:spLocks noChangeShapeType="1"/>
            </p:cNvSpPr>
            <p:nvPr/>
          </p:nvSpPr>
          <p:spPr bwMode="auto">
            <a:xfrm flipV="1">
              <a:off x="441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6" name="Line 24"/>
            <p:cNvSpPr>
              <a:spLocks noChangeShapeType="1"/>
            </p:cNvSpPr>
            <p:nvPr/>
          </p:nvSpPr>
          <p:spPr bwMode="auto">
            <a:xfrm flipV="1">
              <a:off x="4560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7" name="Line 25"/>
            <p:cNvSpPr>
              <a:spLocks noChangeShapeType="1"/>
            </p:cNvSpPr>
            <p:nvPr/>
          </p:nvSpPr>
          <p:spPr bwMode="auto">
            <a:xfrm flipV="1">
              <a:off x="47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8" name="Line 26"/>
            <p:cNvSpPr>
              <a:spLocks noChangeShapeType="1"/>
            </p:cNvSpPr>
            <p:nvPr/>
          </p:nvSpPr>
          <p:spPr bwMode="auto">
            <a:xfrm flipV="1">
              <a:off x="513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9" name="Line 27"/>
            <p:cNvSpPr>
              <a:spLocks noChangeShapeType="1"/>
            </p:cNvSpPr>
            <p:nvPr/>
          </p:nvSpPr>
          <p:spPr bwMode="auto">
            <a:xfrm flipV="1">
              <a:off x="5328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20" name="Line 28"/>
            <p:cNvSpPr>
              <a:spLocks noChangeShapeType="1"/>
            </p:cNvSpPr>
            <p:nvPr/>
          </p:nvSpPr>
          <p:spPr bwMode="auto">
            <a:xfrm flipV="1">
              <a:off x="549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3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75097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/>
              <a:t>Collapse at max </a:t>
            </a:r>
            <a:r>
              <a:rPr lang="en-US" sz="3600" dirty="0" smtClean="0"/>
              <a:t>height:  works for K=4 </a:t>
            </a:r>
            <a:endParaRPr lang="en-US" sz="3600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09600" y="1524000"/>
            <a:ext cx="4000500" cy="4495800"/>
            <a:chOff x="384" y="960"/>
            <a:chExt cx="2520" cy="2832"/>
          </a:xfrm>
        </p:grpSpPr>
        <p:sp>
          <p:nvSpPr>
            <p:cNvPr id="264229" name="Oval 37"/>
            <p:cNvSpPr>
              <a:spLocks noChangeArrowheads="1"/>
            </p:cNvSpPr>
            <p:nvPr/>
          </p:nvSpPr>
          <p:spPr bwMode="auto">
            <a:xfrm>
              <a:off x="1056" y="3072"/>
              <a:ext cx="1056" cy="72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Collapsed</a:t>
              </a:r>
            </a:p>
            <a:p>
              <a:pPr algn="ctr"/>
              <a:r>
                <a:rPr lang="en-US"/>
                <a:t>Node</a:t>
              </a:r>
            </a:p>
          </p:txBody>
        </p: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384" y="960"/>
              <a:ext cx="2520" cy="2256"/>
              <a:chOff x="384" y="960"/>
              <a:chExt cx="2520" cy="2256"/>
            </a:xfrm>
          </p:grpSpPr>
          <p:sp>
            <p:nvSpPr>
              <p:cNvPr id="264231" name="Rectangle 39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2" name="Rectangle 40"/>
              <p:cNvSpPr>
                <a:spLocks noChangeArrowheads="1"/>
              </p:cNvSpPr>
              <p:nvPr/>
            </p:nvSpPr>
            <p:spPr bwMode="auto">
              <a:xfrm>
                <a:off x="182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3" name="Rectangle 41"/>
              <p:cNvSpPr>
                <a:spLocks noChangeArrowheads="1"/>
              </p:cNvSpPr>
              <p:nvPr/>
            </p:nvSpPr>
            <p:spPr bwMode="auto">
              <a:xfrm>
                <a:off x="110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4" name="Rectangle 42"/>
              <p:cNvSpPr>
                <a:spLocks noChangeArrowheads="1"/>
              </p:cNvSpPr>
              <p:nvPr/>
            </p:nvSpPr>
            <p:spPr bwMode="auto">
              <a:xfrm>
                <a:off x="38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5" name="Line 4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6" name="Line 44"/>
              <p:cNvSpPr>
                <a:spLocks noChangeShapeType="1"/>
              </p:cNvSpPr>
              <p:nvPr/>
            </p:nvSpPr>
            <p:spPr bwMode="auto">
              <a:xfrm flipV="1">
                <a:off x="384" y="1392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7" name="Line 45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72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8" name="Line 46"/>
              <p:cNvSpPr>
                <a:spLocks noChangeShapeType="1"/>
              </p:cNvSpPr>
              <p:nvPr/>
            </p:nvSpPr>
            <p:spPr bwMode="auto">
              <a:xfrm flipV="1">
                <a:off x="576" y="1632"/>
                <a:ext cx="672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9" name="Line 47"/>
              <p:cNvSpPr>
                <a:spLocks noChangeShapeType="1"/>
              </p:cNvSpPr>
              <p:nvPr/>
            </p:nvSpPr>
            <p:spPr bwMode="auto">
              <a:xfrm flipV="1">
                <a:off x="1248" y="1392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0" name="Line 48"/>
              <p:cNvSpPr>
                <a:spLocks noChangeShapeType="1"/>
              </p:cNvSpPr>
              <p:nvPr/>
            </p:nvSpPr>
            <p:spPr bwMode="auto">
              <a:xfrm flipV="1">
                <a:off x="182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1" name="Line 49"/>
              <p:cNvSpPr>
                <a:spLocks noChangeShapeType="1"/>
              </p:cNvSpPr>
              <p:nvPr/>
            </p:nvSpPr>
            <p:spPr bwMode="auto">
              <a:xfrm flipV="1">
                <a:off x="1968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2" name="Line 50"/>
              <p:cNvSpPr>
                <a:spLocks noChangeShapeType="1"/>
              </p:cNvSpPr>
              <p:nvPr/>
            </p:nvSpPr>
            <p:spPr bwMode="auto">
              <a:xfrm flipV="1">
                <a:off x="21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3" name="Line 51"/>
              <p:cNvSpPr>
                <a:spLocks noChangeShapeType="1"/>
              </p:cNvSpPr>
              <p:nvPr/>
            </p:nvSpPr>
            <p:spPr bwMode="auto">
              <a:xfrm flipV="1">
                <a:off x="254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4" name="Line 52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5" name="Line 53"/>
              <p:cNvSpPr>
                <a:spLocks noChangeShapeType="1"/>
              </p:cNvSpPr>
              <p:nvPr/>
            </p:nvSpPr>
            <p:spPr bwMode="auto">
              <a:xfrm flipV="1">
                <a:off x="290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6" name="Line 54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672" cy="76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7" name="Line 55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144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8" name="Line 56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9" name="Line 57"/>
              <p:cNvSpPr>
                <a:spLocks noChangeShapeType="1"/>
              </p:cNvSpPr>
              <p:nvPr/>
            </p:nvSpPr>
            <p:spPr bwMode="auto">
              <a:xfrm flipH="1">
                <a:off x="2016" y="2400"/>
                <a:ext cx="720" cy="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0" name="Line 58"/>
              <p:cNvSpPr>
                <a:spLocks noChangeShapeType="1"/>
              </p:cNvSpPr>
              <p:nvPr/>
            </p:nvSpPr>
            <p:spPr bwMode="auto">
              <a:xfrm flipH="1">
                <a:off x="384" y="1200"/>
                <a:ext cx="52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1" name="Line 59"/>
              <p:cNvSpPr>
                <a:spLocks noChangeShapeType="1"/>
              </p:cNvSpPr>
              <p:nvPr/>
            </p:nvSpPr>
            <p:spPr bwMode="auto">
              <a:xfrm>
                <a:off x="1008" y="1248"/>
                <a:ext cx="24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2" name="Line 60"/>
              <p:cNvSpPr>
                <a:spLocks noChangeShapeType="1"/>
              </p:cNvSpPr>
              <p:nvPr/>
            </p:nvSpPr>
            <p:spPr bwMode="auto">
              <a:xfrm>
                <a:off x="1104" y="1200"/>
                <a:ext cx="720" cy="43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3" name="Line 61"/>
              <p:cNvSpPr>
                <a:spLocks noChangeShapeType="1"/>
              </p:cNvSpPr>
              <p:nvPr/>
            </p:nvSpPr>
            <p:spPr bwMode="auto">
              <a:xfrm>
                <a:off x="1152" y="1152"/>
                <a:ext cx="816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4" name="Line 62"/>
              <p:cNvSpPr>
                <a:spLocks noChangeShapeType="1"/>
              </p:cNvSpPr>
              <p:nvPr/>
            </p:nvSpPr>
            <p:spPr bwMode="auto">
              <a:xfrm>
                <a:off x="1152" y="1104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5" name="Line 63"/>
              <p:cNvSpPr>
                <a:spLocks noChangeShapeType="1"/>
              </p:cNvSpPr>
              <p:nvPr/>
            </p:nvSpPr>
            <p:spPr bwMode="auto">
              <a:xfrm flipH="1" flipV="1">
                <a:off x="1296" y="1104"/>
                <a:ext cx="1248" cy="52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6" name="Line 64"/>
              <p:cNvSpPr>
                <a:spLocks noChangeShapeType="1"/>
              </p:cNvSpPr>
              <p:nvPr/>
            </p:nvSpPr>
            <p:spPr bwMode="auto">
              <a:xfrm flipH="1" flipV="1">
                <a:off x="1392" y="1056"/>
                <a:ext cx="13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7" name="Line 65"/>
              <p:cNvSpPr>
                <a:spLocks noChangeShapeType="1"/>
              </p:cNvSpPr>
              <p:nvPr/>
            </p:nvSpPr>
            <p:spPr bwMode="auto">
              <a:xfrm flipH="1" flipV="1">
                <a:off x="1584" y="1056"/>
                <a:ext cx="129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8" name="Oval 66"/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1152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5F91-BB12-0349-A2E7-17E1433AA80A}" type="slidenum">
              <a:rPr lang="en-US"/>
              <a:pPr/>
              <a:t>55</a:t>
            </a:fld>
            <a:endParaRPr lang="en-US"/>
          </a:p>
        </p:txBody>
      </p:sp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24400" y="1371600"/>
            <a:ext cx="4000500" cy="4857750"/>
            <a:chOff x="2976" y="864"/>
            <a:chExt cx="2520" cy="3060"/>
          </a:xfrm>
        </p:grpSpPr>
        <p:sp>
          <p:nvSpPr>
            <p:cNvPr id="264196" name="Rectangle 4"/>
            <p:cNvSpPr>
              <a:spLocks noChangeArrowheads="1"/>
            </p:cNvSpPr>
            <p:nvPr/>
          </p:nvSpPr>
          <p:spPr bwMode="auto">
            <a:xfrm>
              <a:off x="4776" y="2112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197" name="Rectangle 5"/>
            <p:cNvSpPr>
              <a:spLocks noChangeArrowheads="1"/>
            </p:cNvSpPr>
            <p:nvPr/>
          </p:nvSpPr>
          <p:spPr bwMode="auto">
            <a:xfrm>
              <a:off x="4056" y="3264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64198" name="Rectangle 6"/>
            <p:cNvSpPr>
              <a:spLocks noChangeArrowheads="1"/>
            </p:cNvSpPr>
            <p:nvPr/>
          </p:nvSpPr>
          <p:spPr bwMode="auto">
            <a:xfrm>
              <a:off x="4416" y="26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199" name="Rectangle 7"/>
            <p:cNvSpPr>
              <a:spLocks noChangeArrowheads="1"/>
            </p:cNvSpPr>
            <p:nvPr/>
          </p:nvSpPr>
          <p:spPr bwMode="auto">
            <a:xfrm>
              <a:off x="513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0" name="Rectangle 8"/>
            <p:cNvSpPr>
              <a:spLocks noChangeArrowheads="1"/>
            </p:cNvSpPr>
            <p:nvPr/>
          </p:nvSpPr>
          <p:spPr bwMode="auto">
            <a:xfrm>
              <a:off x="441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1" name="Rectangle 9"/>
            <p:cNvSpPr>
              <a:spLocks noChangeArrowheads="1"/>
            </p:cNvSpPr>
            <p:nvPr/>
          </p:nvSpPr>
          <p:spPr bwMode="auto">
            <a:xfrm>
              <a:off x="369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2" name="Rectangle 10"/>
            <p:cNvSpPr>
              <a:spLocks noChangeArrowheads="1"/>
            </p:cNvSpPr>
            <p:nvPr/>
          </p:nvSpPr>
          <p:spPr bwMode="auto">
            <a:xfrm>
              <a:off x="2976" y="1488"/>
              <a:ext cx="360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3" name="Line 11"/>
            <p:cNvSpPr>
              <a:spLocks noChangeShapeType="1"/>
            </p:cNvSpPr>
            <p:nvPr/>
          </p:nvSpPr>
          <p:spPr bwMode="auto">
            <a:xfrm>
              <a:off x="4224" y="3648"/>
              <a:ext cx="0" cy="2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4" name="Line 12"/>
            <p:cNvSpPr>
              <a:spLocks noChangeShapeType="1"/>
            </p:cNvSpPr>
            <p:nvPr/>
          </p:nvSpPr>
          <p:spPr bwMode="auto">
            <a:xfrm flipH="1">
              <a:off x="4224" y="3072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5" name="Line 13"/>
            <p:cNvSpPr>
              <a:spLocks noChangeShapeType="1"/>
            </p:cNvSpPr>
            <p:nvPr/>
          </p:nvSpPr>
          <p:spPr bwMode="auto">
            <a:xfrm>
              <a:off x="4056" y="1872"/>
              <a:ext cx="50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6" name="Line 14"/>
            <p:cNvSpPr>
              <a:spLocks noChangeShapeType="1"/>
            </p:cNvSpPr>
            <p:nvPr/>
          </p:nvSpPr>
          <p:spPr bwMode="auto">
            <a:xfrm>
              <a:off x="3336" y="1872"/>
              <a:ext cx="72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7" name="Line 15"/>
            <p:cNvSpPr>
              <a:spLocks noChangeShapeType="1"/>
            </p:cNvSpPr>
            <p:nvPr/>
          </p:nvSpPr>
          <p:spPr bwMode="auto">
            <a:xfrm flipH="1">
              <a:off x="4776" y="2496"/>
              <a:ext cx="1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8" name="Line 16"/>
            <p:cNvSpPr>
              <a:spLocks noChangeShapeType="1"/>
            </p:cNvSpPr>
            <p:nvPr/>
          </p:nvSpPr>
          <p:spPr bwMode="auto">
            <a:xfrm>
              <a:off x="4560" y="1872"/>
              <a:ext cx="21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09" name="Line 17"/>
            <p:cNvSpPr>
              <a:spLocks noChangeShapeType="1"/>
            </p:cNvSpPr>
            <p:nvPr/>
          </p:nvSpPr>
          <p:spPr bwMode="auto">
            <a:xfrm flipH="1">
              <a:off x="4944" y="1872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0" name="Line 18"/>
            <p:cNvSpPr>
              <a:spLocks noChangeShapeType="1"/>
            </p:cNvSpPr>
            <p:nvPr/>
          </p:nvSpPr>
          <p:spPr bwMode="auto">
            <a:xfrm>
              <a:off x="29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1" name="Line 19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2" name="Line 20"/>
            <p:cNvSpPr>
              <a:spLocks noChangeShapeType="1"/>
            </p:cNvSpPr>
            <p:nvPr/>
          </p:nvSpPr>
          <p:spPr bwMode="auto">
            <a:xfrm>
              <a:off x="2976" y="1104"/>
              <a:ext cx="72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3" name="Line 21"/>
            <p:cNvSpPr>
              <a:spLocks noChangeShapeType="1"/>
            </p:cNvSpPr>
            <p:nvPr/>
          </p:nvSpPr>
          <p:spPr bwMode="auto">
            <a:xfrm flipV="1">
              <a:off x="3168" y="1104"/>
              <a:ext cx="67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4" name="Line 22"/>
            <p:cNvSpPr>
              <a:spLocks noChangeShapeType="1"/>
            </p:cNvSpPr>
            <p:nvPr/>
          </p:nvSpPr>
          <p:spPr bwMode="auto">
            <a:xfrm flipV="1">
              <a:off x="3840" y="86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5" name="Line 23"/>
            <p:cNvSpPr>
              <a:spLocks noChangeShapeType="1"/>
            </p:cNvSpPr>
            <p:nvPr/>
          </p:nvSpPr>
          <p:spPr bwMode="auto">
            <a:xfrm flipV="1">
              <a:off x="441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6" name="Line 24"/>
            <p:cNvSpPr>
              <a:spLocks noChangeShapeType="1"/>
            </p:cNvSpPr>
            <p:nvPr/>
          </p:nvSpPr>
          <p:spPr bwMode="auto">
            <a:xfrm flipV="1">
              <a:off x="4560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7" name="Line 25"/>
            <p:cNvSpPr>
              <a:spLocks noChangeShapeType="1"/>
            </p:cNvSpPr>
            <p:nvPr/>
          </p:nvSpPr>
          <p:spPr bwMode="auto">
            <a:xfrm flipV="1">
              <a:off x="477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8" name="Line 26"/>
            <p:cNvSpPr>
              <a:spLocks noChangeShapeType="1"/>
            </p:cNvSpPr>
            <p:nvPr/>
          </p:nvSpPr>
          <p:spPr bwMode="auto">
            <a:xfrm flipV="1">
              <a:off x="513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19" name="Line 27"/>
            <p:cNvSpPr>
              <a:spLocks noChangeShapeType="1"/>
            </p:cNvSpPr>
            <p:nvPr/>
          </p:nvSpPr>
          <p:spPr bwMode="auto">
            <a:xfrm flipV="1">
              <a:off x="5328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220" name="Line 28"/>
            <p:cNvSpPr>
              <a:spLocks noChangeShapeType="1"/>
            </p:cNvSpPr>
            <p:nvPr/>
          </p:nvSpPr>
          <p:spPr bwMode="auto">
            <a:xfrm flipV="1">
              <a:off x="5496" y="110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3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341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 smtClean="0"/>
              <a:t>BFS from Source</a:t>
            </a:r>
            <a:endParaRPr lang="en-US" sz="3600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09600" y="1524000"/>
            <a:ext cx="4000500" cy="4495800"/>
            <a:chOff x="384" y="960"/>
            <a:chExt cx="2520" cy="2832"/>
          </a:xfrm>
        </p:grpSpPr>
        <p:sp>
          <p:nvSpPr>
            <p:cNvPr id="264229" name="Oval 37"/>
            <p:cNvSpPr>
              <a:spLocks noChangeArrowheads="1"/>
            </p:cNvSpPr>
            <p:nvPr/>
          </p:nvSpPr>
          <p:spPr bwMode="auto">
            <a:xfrm>
              <a:off x="1056" y="3072"/>
              <a:ext cx="1056" cy="72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Collapsed</a:t>
              </a:r>
            </a:p>
            <a:p>
              <a:pPr algn="ctr"/>
              <a:r>
                <a:rPr lang="en-US"/>
                <a:t>Node</a:t>
              </a:r>
            </a:p>
          </p:txBody>
        </p: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384" y="960"/>
              <a:ext cx="2520" cy="2256"/>
              <a:chOff x="384" y="960"/>
              <a:chExt cx="2520" cy="2256"/>
            </a:xfrm>
          </p:grpSpPr>
          <p:sp>
            <p:nvSpPr>
              <p:cNvPr id="264231" name="Rectangle 39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2" name="Rectangle 40"/>
              <p:cNvSpPr>
                <a:spLocks noChangeArrowheads="1"/>
              </p:cNvSpPr>
              <p:nvPr/>
            </p:nvSpPr>
            <p:spPr bwMode="auto">
              <a:xfrm>
                <a:off x="182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3" name="Rectangle 41"/>
              <p:cNvSpPr>
                <a:spLocks noChangeArrowheads="1"/>
              </p:cNvSpPr>
              <p:nvPr/>
            </p:nvSpPr>
            <p:spPr bwMode="auto">
              <a:xfrm>
                <a:off x="110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4" name="Rectangle 42"/>
              <p:cNvSpPr>
                <a:spLocks noChangeArrowheads="1"/>
              </p:cNvSpPr>
              <p:nvPr/>
            </p:nvSpPr>
            <p:spPr bwMode="auto">
              <a:xfrm>
                <a:off x="384" y="2016"/>
                <a:ext cx="360" cy="384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5" name="Line 43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6" name="Line 44"/>
              <p:cNvSpPr>
                <a:spLocks noChangeShapeType="1"/>
              </p:cNvSpPr>
              <p:nvPr/>
            </p:nvSpPr>
            <p:spPr bwMode="auto">
              <a:xfrm flipV="1">
                <a:off x="384" y="1392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7" name="Line 45"/>
              <p:cNvSpPr>
                <a:spLocks noChangeShapeType="1"/>
              </p:cNvSpPr>
              <p:nvPr/>
            </p:nvSpPr>
            <p:spPr bwMode="auto">
              <a:xfrm>
                <a:off x="384" y="1632"/>
                <a:ext cx="72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8" name="Line 46"/>
              <p:cNvSpPr>
                <a:spLocks noChangeShapeType="1"/>
              </p:cNvSpPr>
              <p:nvPr/>
            </p:nvSpPr>
            <p:spPr bwMode="auto">
              <a:xfrm flipV="1">
                <a:off x="576" y="1632"/>
                <a:ext cx="672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39" name="Line 47"/>
              <p:cNvSpPr>
                <a:spLocks noChangeShapeType="1"/>
              </p:cNvSpPr>
              <p:nvPr/>
            </p:nvSpPr>
            <p:spPr bwMode="auto">
              <a:xfrm flipV="1">
                <a:off x="1248" y="1392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0" name="Line 48"/>
              <p:cNvSpPr>
                <a:spLocks noChangeShapeType="1"/>
              </p:cNvSpPr>
              <p:nvPr/>
            </p:nvSpPr>
            <p:spPr bwMode="auto">
              <a:xfrm flipV="1">
                <a:off x="182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1" name="Line 49"/>
              <p:cNvSpPr>
                <a:spLocks noChangeShapeType="1"/>
              </p:cNvSpPr>
              <p:nvPr/>
            </p:nvSpPr>
            <p:spPr bwMode="auto">
              <a:xfrm flipV="1">
                <a:off x="1968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2" name="Line 50"/>
              <p:cNvSpPr>
                <a:spLocks noChangeShapeType="1"/>
              </p:cNvSpPr>
              <p:nvPr/>
            </p:nvSpPr>
            <p:spPr bwMode="auto">
              <a:xfrm flipV="1">
                <a:off x="218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3" name="Line 51"/>
              <p:cNvSpPr>
                <a:spLocks noChangeShapeType="1"/>
              </p:cNvSpPr>
              <p:nvPr/>
            </p:nvSpPr>
            <p:spPr bwMode="auto">
              <a:xfrm flipV="1">
                <a:off x="254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4" name="Line 52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5" name="Line 53"/>
              <p:cNvSpPr>
                <a:spLocks noChangeShapeType="1"/>
              </p:cNvSpPr>
              <p:nvPr/>
            </p:nvSpPr>
            <p:spPr bwMode="auto">
              <a:xfrm flipV="1">
                <a:off x="2904" y="163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6" name="Line 54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672" cy="76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7" name="Line 55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144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8" name="Line 56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6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49" name="Line 57"/>
              <p:cNvSpPr>
                <a:spLocks noChangeShapeType="1"/>
              </p:cNvSpPr>
              <p:nvPr/>
            </p:nvSpPr>
            <p:spPr bwMode="auto">
              <a:xfrm flipH="1">
                <a:off x="2016" y="2400"/>
                <a:ext cx="720" cy="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0" name="Line 58"/>
              <p:cNvSpPr>
                <a:spLocks noChangeShapeType="1"/>
              </p:cNvSpPr>
              <p:nvPr/>
            </p:nvSpPr>
            <p:spPr bwMode="auto">
              <a:xfrm flipH="1">
                <a:off x="384" y="1200"/>
                <a:ext cx="52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1" name="Line 59"/>
              <p:cNvSpPr>
                <a:spLocks noChangeShapeType="1"/>
              </p:cNvSpPr>
              <p:nvPr/>
            </p:nvSpPr>
            <p:spPr bwMode="auto">
              <a:xfrm>
                <a:off x="1008" y="1248"/>
                <a:ext cx="24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2" name="Line 60"/>
              <p:cNvSpPr>
                <a:spLocks noChangeShapeType="1"/>
              </p:cNvSpPr>
              <p:nvPr/>
            </p:nvSpPr>
            <p:spPr bwMode="auto">
              <a:xfrm>
                <a:off x="1104" y="1200"/>
                <a:ext cx="720" cy="43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3" name="Line 61"/>
              <p:cNvSpPr>
                <a:spLocks noChangeShapeType="1"/>
              </p:cNvSpPr>
              <p:nvPr/>
            </p:nvSpPr>
            <p:spPr bwMode="auto">
              <a:xfrm>
                <a:off x="1152" y="1152"/>
                <a:ext cx="816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4" name="Line 62"/>
              <p:cNvSpPr>
                <a:spLocks noChangeShapeType="1"/>
              </p:cNvSpPr>
              <p:nvPr/>
            </p:nvSpPr>
            <p:spPr bwMode="auto">
              <a:xfrm>
                <a:off x="1152" y="1104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5" name="Line 63"/>
              <p:cNvSpPr>
                <a:spLocks noChangeShapeType="1"/>
              </p:cNvSpPr>
              <p:nvPr/>
            </p:nvSpPr>
            <p:spPr bwMode="auto">
              <a:xfrm flipH="1" flipV="1">
                <a:off x="1296" y="1104"/>
                <a:ext cx="1248" cy="52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6" name="Line 64"/>
              <p:cNvSpPr>
                <a:spLocks noChangeShapeType="1"/>
              </p:cNvSpPr>
              <p:nvPr/>
            </p:nvSpPr>
            <p:spPr bwMode="auto">
              <a:xfrm flipH="1" flipV="1">
                <a:off x="1392" y="1056"/>
                <a:ext cx="13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7" name="Line 65"/>
              <p:cNvSpPr>
                <a:spLocks noChangeShapeType="1"/>
              </p:cNvSpPr>
              <p:nvPr/>
            </p:nvSpPr>
            <p:spPr bwMode="auto">
              <a:xfrm flipH="1" flipV="1">
                <a:off x="1584" y="1056"/>
                <a:ext cx="129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58" name="Oval 66"/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1152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5F91-BB12-0349-A2E7-17E1433AA80A}" type="slidenum">
              <a:rPr lang="en-US"/>
              <a:pPr/>
              <a:t>56</a:t>
            </a:fld>
            <a:endParaRPr lang="en-US"/>
          </a:p>
        </p:txBody>
      </p:sp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7581900" y="33528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6438900" y="5181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4198" name="Rectangle 6"/>
          <p:cNvSpPr>
            <a:spLocks noChangeArrowheads="1"/>
          </p:cNvSpPr>
          <p:nvPr/>
        </p:nvSpPr>
        <p:spPr bwMode="auto">
          <a:xfrm>
            <a:off x="7010400" y="4267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8153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0" name="Rectangle 8"/>
          <p:cNvSpPr>
            <a:spLocks noChangeArrowheads="1"/>
          </p:cNvSpPr>
          <p:nvPr/>
        </p:nvSpPr>
        <p:spPr bwMode="auto">
          <a:xfrm>
            <a:off x="7010400" y="23622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1" name="Rectangle 9"/>
          <p:cNvSpPr>
            <a:spLocks noChangeArrowheads="1"/>
          </p:cNvSpPr>
          <p:nvPr/>
        </p:nvSpPr>
        <p:spPr bwMode="auto">
          <a:xfrm>
            <a:off x="5867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4724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3" name="Line 11"/>
          <p:cNvSpPr>
            <a:spLocks noChangeShapeType="1"/>
          </p:cNvSpPr>
          <p:nvPr/>
        </p:nvSpPr>
        <p:spPr bwMode="auto">
          <a:xfrm>
            <a:off x="6705600" y="5791200"/>
            <a:ext cx="0" cy="43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4" name="Line 12"/>
          <p:cNvSpPr>
            <a:spLocks noChangeShapeType="1"/>
          </p:cNvSpPr>
          <p:nvPr/>
        </p:nvSpPr>
        <p:spPr bwMode="auto">
          <a:xfrm flipH="1">
            <a:off x="6705600" y="48768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5" name="Line 13"/>
          <p:cNvSpPr>
            <a:spLocks noChangeShapeType="1"/>
          </p:cNvSpPr>
          <p:nvPr/>
        </p:nvSpPr>
        <p:spPr bwMode="auto">
          <a:xfrm>
            <a:off x="6438900" y="2971800"/>
            <a:ext cx="8001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6" name="Line 14"/>
          <p:cNvSpPr>
            <a:spLocks noChangeShapeType="1"/>
          </p:cNvSpPr>
          <p:nvPr/>
        </p:nvSpPr>
        <p:spPr bwMode="auto">
          <a:xfrm>
            <a:off x="5295900" y="2971800"/>
            <a:ext cx="11430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7" name="Line 15"/>
          <p:cNvSpPr>
            <a:spLocks noChangeShapeType="1"/>
          </p:cNvSpPr>
          <p:nvPr/>
        </p:nvSpPr>
        <p:spPr bwMode="auto">
          <a:xfrm flipH="1">
            <a:off x="7581900" y="3962400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8" name="Line 16"/>
          <p:cNvSpPr>
            <a:spLocks noChangeShapeType="1"/>
          </p:cNvSpPr>
          <p:nvPr/>
        </p:nvSpPr>
        <p:spPr bwMode="auto">
          <a:xfrm>
            <a:off x="7239000" y="2971800"/>
            <a:ext cx="3429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9" name="Line 17"/>
          <p:cNvSpPr>
            <a:spLocks noChangeShapeType="1"/>
          </p:cNvSpPr>
          <p:nvPr/>
        </p:nvSpPr>
        <p:spPr bwMode="auto">
          <a:xfrm flipH="1">
            <a:off x="7848600" y="29718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0" name="Line 18"/>
          <p:cNvSpPr>
            <a:spLocks noChangeShapeType="1"/>
          </p:cNvSpPr>
          <p:nvPr/>
        </p:nvSpPr>
        <p:spPr bwMode="auto">
          <a:xfrm>
            <a:off x="4724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1" name="Line 19"/>
          <p:cNvSpPr>
            <a:spLocks noChangeShapeType="1"/>
          </p:cNvSpPr>
          <p:nvPr/>
        </p:nvSpPr>
        <p:spPr bwMode="auto">
          <a:xfrm flipV="1">
            <a:off x="4724400" y="1371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2" name="Line 20"/>
          <p:cNvSpPr>
            <a:spLocks noChangeShapeType="1"/>
          </p:cNvSpPr>
          <p:nvPr/>
        </p:nvSpPr>
        <p:spPr bwMode="auto">
          <a:xfrm>
            <a:off x="4724400" y="17526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3" name="Line 21"/>
          <p:cNvSpPr>
            <a:spLocks noChangeShapeType="1"/>
          </p:cNvSpPr>
          <p:nvPr/>
        </p:nvSpPr>
        <p:spPr bwMode="auto">
          <a:xfrm flipV="1">
            <a:off x="5029200" y="17526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4" name="Line 22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5" name="Line 23"/>
          <p:cNvSpPr>
            <a:spLocks noChangeShapeType="1"/>
          </p:cNvSpPr>
          <p:nvPr/>
        </p:nvSpPr>
        <p:spPr bwMode="auto">
          <a:xfrm flipV="1">
            <a:off x="7010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6" name="Line 24"/>
          <p:cNvSpPr>
            <a:spLocks noChangeShapeType="1"/>
          </p:cNvSpPr>
          <p:nvPr/>
        </p:nvSpPr>
        <p:spPr bwMode="auto">
          <a:xfrm flipV="1">
            <a:off x="72390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7" name="Line 25"/>
          <p:cNvSpPr>
            <a:spLocks noChangeShapeType="1"/>
          </p:cNvSpPr>
          <p:nvPr/>
        </p:nvSpPr>
        <p:spPr bwMode="auto">
          <a:xfrm flipV="1">
            <a:off x="7581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 flipV="1">
            <a:off x="8153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 flipV="1">
            <a:off x="84582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0" name="Line 28"/>
          <p:cNvSpPr>
            <a:spLocks noChangeShapeType="1"/>
          </p:cNvSpPr>
          <p:nvPr/>
        </p:nvSpPr>
        <p:spPr bwMode="auto">
          <a:xfrm flipV="1">
            <a:off x="8724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3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341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 smtClean="0"/>
              <a:t>BFS from Source</a:t>
            </a:r>
            <a:endParaRPr lang="en-US" sz="3600" dirty="0"/>
          </a:p>
        </p:txBody>
      </p:sp>
      <p:sp>
        <p:nvSpPr>
          <p:cNvPr id="264229" name="Oval 37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64231" name="Rectangle 39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2" name="Rectangle 40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3" name="Rectangle 41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4" name="Rectangle 42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5" name="Line 43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6" name="Line 44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7" name="Line 45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8" name="Line 46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9" name="Line 47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0" name="Line 48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1" name="Line 49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2" name="Line 50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3" name="Line 51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4" name="Line 52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5" name="Line 53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6" name="Line 54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7" name="Line 55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8" name="Line 56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9" name="Line 57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0" name="Line 58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1" name="Line 59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2" name="Line 60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3" name="Line 61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4" name="Line 62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5" name="Line 63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6" name="Line 64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7" name="Line 65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8" name="Oval 66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5F91-BB12-0349-A2E7-17E1433AA80A}" type="slidenum">
              <a:rPr lang="en-US"/>
              <a:pPr/>
              <a:t>57</a:t>
            </a:fld>
            <a:endParaRPr lang="en-US"/>
          </a:p>
        </p:txBody>
      </p:sp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7581900" y="33528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6438900" y="5181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4198" name="Rectangle 6"/>
          <p:cNvSpPr>
            <a:spLocks noChangeArrowheads="1"/>
          </p:cNvSpPr>
          <p:nvPr/>
        </p:nvSpPr>
        <p:spPr bwMode="auto">
          <a:xfrm>
            <a:off x="7010400" y="4267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8153400" y="23622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0" name="Rectangle 8"/>
          <p:cNvSpPr>
            <a:spLocks noChangeArrowheads="1"/>
          </p:cNvSpPr>
          <p:nvPr/>
        </p:nvSpPr>
        <p:spPr bwMode="auto">
          <a:xfrm>
            <a:off x="7010400" y="23622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1" name="Rectangle 9"/>
          <p:cNvSpPr>
            <a:spLocks noChangeArrowheads="1"/>
          </p:cNvSpPr>
          <p:nvPr/>
        </p:nvSpPr>
        <p:spPr bwMode="auto">
          <a:xfrm>
            <a:off x="5867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4724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3" name="Line 11"/>
          <p:cNvSpPr>
            <a:spLocks noChangeShapeType="1"/>
          </p:cNvSpPr>
          <p:nvPr/>
        </p:nvSpPr>
        <p:spPr bwMode="auto">
          <a:xfrm>
            <a:off x="6705600" y="5791200"/>
            <a:ext cx="0" cy="43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4" name="Line 12"/>
          <p:cNvSpPr>
            <a:spLocks noChangeShapeType="1"/>
          </p:cNvSpPr>
          <p:nvPr/>
        </p:nvSpPr>
        <p:spPr bwMode="auto">
          <a:xfrm flipH="1">
            <a:off x="6705600" y="48768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5" name="Line 13"/>
          <p:cNvSpPr>
            <a:spLocks noChangeShapeType="1"/>
          </p:cNvSpPr>
          <p:nvPr/>
        </p:nvSpPr>
        <p:spPr bwMode="auto">
          <a:xfrm>
            <a:off x="6438900" y="2971800"/>
            <a:ext cx="8001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6" name="Line 14"/>
          <p:cNvSpPr>
            <a:spLocks noChangeShapeType="1"/>
          </p:cNvSpPr>
          <p:nvPr/>
        </p:nvSpPr>
        <p:spPr bwMode="auto">
          <a:xfrm>
            <a:off x="5295900" y="2971800"/>
            <a:ext cx="11430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7" name="Line 15"/>
          <p:cNvSpPr>
            <a:spLocks noChangeShapeType="1"/>
          </p:cNvSpPr>
          <p:nvPr/>
        </p:nvSpPr>
        <p:spPr bwMode="auto">
          <a:xfrm flipH="1">
            <a:off x="7581900" y="3962400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8" name="Line 16"/>
          <p:cNvSpPr>
            <a:spLocks noChangeShapeType="1"/>
          </p:cNvSpPr>
          <p:nvPr/>
        </p:nvSpPr>
        <p:spPr bwMode="auto">
          <a:xfrm>
            <a:off x="7239000" y="2971800"/>
            <a:ext cx="3429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9" name="Line 17"/>
          <p:cNvSpPr>
            <a:spLocks noChangeShapeType="1"/>
          </p:cNvSpPr>
          <p:nvPr/>
        </p:nvSpPr>
        <p:spPr bwMode="auto">
          <a:xfrm flipH="1">
            <a:off x="7848600" y="29718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0" name="Line 18"/>
          <p:cNvSpPr>
            <a:spLocks noChangeShapeType="1"/>
          </p:cNvSpPr>
          <p:nvPr/>
        </p:nvSpPr>
        <p:spPr bwMode="auto">
          <a:xfrm>
            <a:off x="4724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1" name="Line 19"/>
          <p:cNvSpPr>
            <a:spLocks noChangeShapeType="1"/>
          </p:cNvSpPr>
          <p:nvPr/>
        </p:nvSpPr>
        <p:spPr bwMode="auto">
          <a:xfrm flipV="1">
            <a:off x="4724400" y="1371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2" name="Line 20"/>
          <p:cNvSpPr>
            <a:spLocks noChangeShapeType="1"/>
          </p:cNvSpPr>
          <p:nvPr/>
        </p:nvSpPr>
        <p:spPr bwMode="auto">
          <a:xfrm>
            <a:off x="4724400" y="17526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3" name="Line 21"/>
          <p:cNvSpPr>
            <a:spLocks noChangeShapeType="1"/>
          </p:cNvSpPr>
          <p:nvPr/>
        </p:nvSpPr>
        <p:spPr bwMode="auto">
          <a:xfrm flipV="1">
            <a:off x="5029200" y="17526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4" name="Line 22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5" name="Line 23"/>
          <p:cNvSpPr>
            <a:spLocks noChangeShapeType="1"/>
          </p:cNvSpPr>
          <p:nvPr/>
        </p:nvSpPr>
        <p:spPr bwMode="auto">
          <a:xfrm flipV="1">
            <a:off x="7010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6" name="Line 24"/>
          <p:cNvSpPr>
            <a:spLocks noChangeShapeType="1"/>
          </p:cNvSpPr>
          <p:nvPr/>
        </p:nvSpPr>
        <p:spPr bwMode="auto">
          <a:xfrm flipV="1">
            <a:off x="72390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7" name="Line 25"/>
          <p:cNvSpPr>
            <a:spLocks noChangeShapeType="1"/>
          </p:cNvSpPr>
          <p:nvPr/>
        </p:nvSpPr>
        <p:spPr bwMode="auto">
          <a:xfrm flipV="1">
            <a:off x="7581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 flipV="1">
            <a:off x="8153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 flipV="1">
            <a:off x="84582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0" name="Line 28"/>
          <p:cNvSpPr>
            <a:spLocks noChangeShapeType="1"/>
          </p:cNvSpPr>
          <p:nvPr/>
        </p:nvSpPr>
        <p:spPr bwMode="auto">
          <a:xfrm flipV="1">
            <a:off x="8724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3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341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 smtClean="0"/>
              <a:t>BFS from Source</a:t>
            </a:r>
            <a:endParaRPr lang="en-US" sz="3600" dirty="0"/>
          </a:p>
        </p:txBody>
      </p:sp>
      <p:sp>
        <p:nvSpPr>
          <p:cNvPr id="264229" name="Oval 37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64231" name="Rectangle 39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2" name="Rectangle 40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3" name="Rectangle 41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4" name="Rectangle 42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5" name="Line 43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6" name="Line 44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7" name="Line 45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8" name="Line 46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9" name="Line 47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0" name="Line 48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1" name="Line 49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2" name="Line 50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3" name="Line 51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4" name="Line 52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5" name="Line 53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6" name="Line 54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7" name="Line 55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8" name="Line 56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9" name="Line 57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0" name="Line 58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1" name="Line 59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2" name="Line 60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3" name="Line 61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4" name="Line 62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5" name="Line 63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6" name="Line 64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7" name="Line 65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8" name="Oval 66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5F91-BB12-0349-A2E7-17E1433AA80A}" type="slidenum">
              <a:rPr lang="en-US"/>
              <a:pPr/>
              <a:t>58</a:t>
            </a:fld>
            <a:endParaRPr lang="en-US"/>
          </a:p>
        </p:txBody>
      </p:sp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5029200" y="3200400"/>
            <a:ext cx="3505200" cy="2667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7581900" y="33528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6438900" y="5181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4198" name="Rectangle 6"/>
          <p:cNvSpPr>
            <a:spLocks noChangeArrowheads="1"/>
          </p:cNvSpPr>
          <p:nvPr/>
        </p:nvSpPr>
        <p:spPr bwMode="auto">
          <a:xfrm>
            <a:off x="7010400" y="4267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8153400" y="23622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0" name="Rectangle 8"/>
          <p:cNvSpPr>
            <a:spLocks noChangeArrowheads="1"/>
          </p:cNvSpPr>
          <p:nvPr/>
        </p:nvSpPr>
        <p:spPr bwMode="auto">
          <a:xfrm>
            <a:off x="7010400" y="23622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1" name="Rectangle 9"/>
          <p:cNvSpPr>
            <a:spLocks noChangeArrowheads="1"/>
          </p:cNvSpPr>
          <p:nvPr/>
        </p:nvSpPr>
        <p:spPr bwMode="auto">
          <a:xfrm>
            <a:off x="5867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4724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3" name="Line 11"/>
          <p:cNvSpPr>
            <a:spLocks noChangeShapeType="1"/>
          </p:cNvSpPr>
          <p:nvPr/>
        </p:nvSpPr>
        <p:spPr bwMode="auto">
          <a:xfrm>
            <a:off x="6705600" y="5791200"/>
            <a:ext cx="0" cy="43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4" name="Line 12"/>
          <p:cNvSpPr>
            <a:spLocks noChangeShapeType="1"/>
          </p:cNvSpPr>
          <p:nvPr/>
        </p:nvSpPr>
        <p:spPr bwMode="auto">
          <a:xfrm flipH="1">
            <a:off x="6705600" y="48768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5" name="Line 13"/>
          <p:cNvSpPr>
            <a:spLocks noChangeShapeType="1"/>
          </p:cNvSpPr>
          <p:nvPr/>
        </p:nvSpPr>
        <p:spPr bwMode="auto">
          <a:xfrm>
            <a:off x="6438900" y="2971800"/>
            <a:ext cx="8001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6" name="Line 14"/>
          <p:cNvSpPr>
            <a:spLocks noChangeShapeType="1"/>
          </p:cNvSpPr>
          <p:nvPr/>
        </p:nvSpPr>
        <p:spPr bwMode="auto">
          <a:xfrm>
            <a:off x="5295900" y="2971800"/>
            <a:ext cx="11430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7" name="Line 15"/>
          <p:cNvSpPr>
            <a:spLocks noChangeShapeType="1"/>
          </p:cNvSpPr>
          <p:nvPr/>
        </p:nvSpPr>
        <p:spPr bwMode="auto">
          <a:xfrm flipH="1">
            <a:off x="7581900" y="3962400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8" name="Line 16"/>
          <p:cNvSpPr>
            <a:spLocks noChangeShapeType="1"/>
          </p:cNvSpPr>
          <p:nvPr/>
        </p:nvSpPr>
        <p:spPr bwMode="auto">
          <a:xfrm>
            <a:off x="7239000" y="2971800"/>
            <a:ext cx="3429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9" name="Line 17"/>
          <p:cNvSpPr>
            <a:spLocks noChangeShapeType="1"/>
          </p:cNvSpPr>
          <p:nvPr/>
        </p:nvSpPr>
        <p:spPr bwMode="auto">
          <a:xfrm flipH="1">
            <a:off x="7848600" y="29718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0" name="Line 18"/>
          <p:cNvSpPr>
            <a:spLocks noChangeShapeType="1"/>
          </p:cNvSpPr>
          <p:nvPr/>
        </p:nvSpPr>
        <p:spPr bwMode="auto">
          <a:xfrm>
            <a:off x="4724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1" name="Line 19"/>
          <p:cNvSpPr>
            <a:spLocks noChangeShapeType="1"/>
          </p:cNvSpPr>
          <p:nvPr/>
        </p:nvSpPr>
        <p:spPr bwMode="auto">
          <a:xfrm flipV="1">
            <a:off x="4724400" y="1371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2" name="Line 20"/>
          <p:cNvSpPr>
            <a:spLocks noChangeShapeType="1"/>
          </p:cNvSpPr>
          <p:nvPr/>
        </p:nvSpPr>
        <p:spPr bwMode="auto">
          <a:xfrm>
            <a:off x="4724400" y="17526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3" name="Line 21"/>
          <p:cNvSpPr>
            <a:spLocks noChangeShapeType="1"/>
          </p:cNvSpPr>
          <p:nvPr/>
        </p:nvSpPr>
        <p:spPr bwMode="auto">
          <a:xfrm flipV="1">
            <a:off x="5029200" y="17526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4" name="Line 22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5" name="Line 23"/>
          <p:cNvSpPr>
            <a:spLocks noChangeShapeType="1"/>
          </p:cNvSpPr>
          <p:nvPr/>
        </p:nvSpPr>
        <p:spPr bwMode="auto">
          <a:xfrm flipV="1">
            <a:off x="7010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6" name="Line 24"/>
          <p:cNvSpPr>
            <a:spLocks noChangeShapeType="1"/>
          </p:cNvSpPr>
          <p:nvPr/>
        </p:nvSpPr>
        <p:spPr bwMode="auto">
          <a:xfrm flipV="1">
            <a:off x="72390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7" name="Line 25"/>
          <p:cNvSpPr>
            <a:spLocks noChangeShapeType="1"/>
          </p:cNvSpPr>
          <p:nvPr/>
        </p:nvSpPr>
        <p:spPr bwMode="auto">
          <a:xfrm flipV="1">
            <a:off x="7581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 flipV="1">
            <a:off x="8153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 flipV="1">
            <a:off x="84582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0" name="Line 28"/>
          <p:cNvSpPr>
            <a:spLocks noChangeShapeType="1"/>
          </p:cNvSpPr>
          <p:nvPr/>
        </p:nvSpPr>
        <p:spPr bwMode="auto">
          <a:xfrm flipV="1">
            <a:off x="8724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3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341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 smtClean="0"/>
              <a:t>BFS from Source</a:t>
            </a:r>
            <a:endParaRPr lang="en-US" sz="3600" dirty="0"/>
          </a:p>
        </p:txBody>
      </p:sp>
      <p:sp>
        <p:nvSpPr>
          <p:cNvPr id="264229" name="Oval 37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64231" name="Rectangle 39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2" name="Rectangle 40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3" name="Rectangle 41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4" name="Rectangle 42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5" name="Line 43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6" name="Line 44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7" name="Line 45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8" name="Line 46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9" name="Line 47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0" name="Line 48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1" name="Line 49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2" name="Line 50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3" name="Line 51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4" name="Line 52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5" name="Line 53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6" name="Line 54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7" name="Line 55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8" name="Line 56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9" name="Line 57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0" name="Line 58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1" name="Line 59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2" name="Line 60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3" name="Line 61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4" name="Line 62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5" name="Line 63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6" name="Line 64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7" name="Line 65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8" name="Oval 66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657600" y="6096000"/>
            <a:ext cx="2682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+mn-lt"/>
              </a:rPr>
              <a:t>Does not find rest.</a:t>
            </a:r>
            <a:endParaRPr lang="en-US" dirty="0">
              <a:solidFill>
                <a:srgbClr val="3366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L-Shape 70"/>
          <p:cNvSpPr/>
          <p:nvPr/>
        </p:nvSpPr>
        <p:spPr bwMode="auto">
          <a:xfrm>
            <a:off x="4648200" y="1600200"/>
            <a:ext cx="4038600" cy="4724400"/>
          </a:xfrm>
          <a:prstGeom prst="corner">
            <a:avLst>
              <a:gd name="adj1" fmla="val 78333"/>
              <a:gd name="adj2" fmla="val 50073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L-Shape 69"/>
          <p:cNvSpPr/>
          <p:nvPr/>
        </p:nvSpPr>
        <p:spPr bwMode="auto">
          <a:xfrm>
            <a:off x="381000" y="2514600"/>
            <a:ext cx="3048000" cy="3810000"/>
          </a:xfrm>
          <a:prstGeom prst="corner">
            <a:avLst>
              <a:gd name="adj1" fmla="val 78333"/>
              <a:gd name="adj2" fmla="val 67754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5F91-BB12-0349-A2E7-17E1433AA80A}" type="slidenum">
              <a:rPr lang="en-US"/>
              <a:pPr/>
              <a:t>59</a:t>
            </a:fld>
            <a:endParaRPr lang="en-US"/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7581900" y="33528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6438900" y="51816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4198" name="Rectangle 6"/>
          <p:cNvSpPr>
            <a:spLocks noChangeArrowheads="1"/>
          </p:cNvSpPr>
          <p:nvPr/>
        </p:nvSpPr>
        <p:spPr bwMode="auto">
          <a:xfrm>
            <a:off x="7010400" y="4267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8153400" y="23622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0" name="Rectangle 8"/>
          <p:cNvSpPr>
            <a:spLocks noChangeArrowheads="1"/>
          </p:cNvSpPr>
          <p:nvPr/>
        </p:nvSpPr>
        <p:spPr bwMode="auto">
          <a:xfrm>
            <a:off x="7010400" y="23622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1" name="Rectangle 9"/>
          <p:cNvSpPr>
            <a:spLocks noChangeArrowheads="1"/>
          </p:cNvSpPr>
          <p:nvPr/>
        </p:nvSpPr>
        <p:spPr bwMode="auto">
          <a:xfrm>
            <a:off x="5867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4724400" y="23622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3" name="Line 11"/>
          <p:cNvSpPr>
            <a:spLocks noChangeShapeType="1"/>
          </p:cNvSpPr>
          <p:nvPr/>
        </p:nvSpPr>
        <p:spPr bwMode="auto">
          <a:xfrm>
            <a:off x="6705600" y="5791200"/>
            <a:ext cx="0" cy="43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4" name="Line 12"/>
          <p:cNvSpPr>
            <a:spLocks noChangeShapeType="1"/>
          </p:cNvSpPr>
          <p:nvPr/>
        </p:nvSpPr>
        <p:spPr bwMode="auto">
          <a:xfrm flipH="1">
            <a:off x="6705600" y="48768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5" name="Line 13"/>
          <p:cNvSpPr>
            <a:spLocks noChangeShapeType="1"/>
          </p:cNvSpPr>
          <p:nvPr/>
        </p:nvSpPr>
        <p:spPr bwMode="auto">
          <a:xfrm>
            <a:off x="6438900" y="2971800"/>
            <a:ext cx="8001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6" name="Line 14"/>
          <p:cNvSpPr>
            <a:spLocks noChangeShapeType="1"/>
          </p:cNvSpPr>
          <p:nvPr/>
        </p:nvSpPr>
        <p:spPr bwMode="auto">
          <a:xfrm>
            <a:off x="5295900" y="2971800"/>
            <a:ext cx="11430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7" name="Line 15"/>
          <p:cNvSpPr>
            <a:spLocks noChangeShapeType="1"/>
          </p:cNvSpPr>
          <p:nvPr/>
        </p:nvSpPr>
        <p:spPr bwMode="auto">
          <a:xfrm flipH="1">
            <a:off x="7581900" y="3962400"/>
            <a:ext cx="2667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8" name="Line 16"/>
          <p:cNvSpPr>
            <a:spLocks noChangeShapeType="1"/>
          </p:cNvSpPr>
          <p:nvPr/>
        </p:nvSpPr>
        <p:spPr bwMode="auto">
          <a:xfrm>
            <a:off x="7239000" y="2971800"/>
            <a:ext cx="3429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9" name="Line 17"/>
          <p:cNvSpPr>
            <a:spLocks noChangeShapeType="1"/>
          </p:cNvSpPr>
          <p:nvPr/>
        </p:nvSpPr>
        <p:spPr bwMode="auto">
          <a:xfrm flipH="1">
            <a:off x="7848600" y="29718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0" name="Line 18"/>
          <p:cNvSpPr>
            <a:spLocks noChangeShapeType="1"/>
          </p:cNvSpPr>
          <p:nvPr/>
        </p:nvSpPr>
        <p:spPr bwMode="auto">
          <a:xfrm>
            <a:off x="4724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1" name="Line 19"/>
          <p:cNvSpPr>
            <a:spLocks noChangeShapeType="1"/>
          </p:cNvSpPr>
          <p:nvPr/>
        </p:nvSpPr>
        <p:spPr bwMode="auto">
          <a:xfrm flipV="1">
            <a:off x="4724400" y="1371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2" name="Line 20"/>
          <p:cNvSpPr>
            <a:spLocks noChangeShapeType="1"/>
          </p:cNvSpPr>
          <p:nvPr/>
        </p:nvSpPr>
        <p:spPr bwMode="auto">
          <a:xfrm>
            <a:off x="4724400" y="17526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3" name="Line 21"/>
          <p:cNvSpPr>
            <a:spLocks noChangeShapeType="1"/>
          </p:cNvSpPr>
          <p:nvPr/>
        </p:nvSpPr>
        <p:spPr bwMode="auto">
          <a:xfrm flipV="1">
            <a:off x="5029200" y="17526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4" name="Line 22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5" name="Line 23"/>
          <p:cNvSpPr>
            <a:spLocks noChangeShapeType="1"/>
          </p:cNvSpPr>
          <p:nvPr/>
        </p:nvSpPr>
        <p:spPr bwMode="auto">
          <a:xfrm flipV="1">
            <a:off x="7010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6" name="Line 24"/>
          <p:cNvSpPr>
            <a:spLocks noChangeShapeType="1"/>
          </p:cNvSpPr>
          <p:nvPr/>
        </p:nvSpPr>
        <p:spPr bwMode="auto">
          <a:xfrm flipV="1">
            <a:off x="72390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7" name="Line 25"/>
          <p:cNvSpPr>
            <a:spLocks noChangeShapeType="1"/>
          </p:cNvSpPr>
          <p:nvPr/>
        </p:nvSpPr>
        <p:spPr bwMode="auto">
          <a:xfrm flipV="1">
            <a:off x="7581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 flipV="1">
            <a:off x="81534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 flipV="1">
            <a:off x="84582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0" name="Line 28"/>
          <p:cNvSpPr>
            <a:spLocks noChangeShapeType="1"/>
          </p:cNvSpPr>
          <p:nvPr/>
        </p:nvSpPr>
        <p:spPr bwMode="auto">
          <a:xfrm flipV="1">
            <a:off x="8724900" y="1752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71469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8153400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3" name="Text Box 31"/>
          <p:cNvSpPr txBox="1">
            <a:spLocks noChangeArrowheads="1"/>
          </p:cNvSpPr>
          <p:nvPr/>
        </p:nvSpPr>
        <p:spPr bwMode="auto">
          <a:xfrm>
            <a:off x="7756525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7146925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4937125" y="2403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6003925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304800" y="304800"/>
            <a:ext cx="40614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 smtClean="0"/>
              <a:t>Max-Volume </a:t>
            </a:r>
            <a:r>
              <a:rPr lang="en-US" sz="3600" dirty="0" err="1" smtClean="0"/>
              <a:t>Mincut</a:t>
            </a:r>
            <a:endParaRPr lang="en-US" sz="3600" dirty="0"/>
          </a:p>
        </p:txBody>
      </p:sp>
      <p:sp>
        <p:nvSpPr>
          <p:cNvPr id="264229" name="Oval 37"/>
          <p:cNvSpPr>
            <a:spLocks noChangeArrowheads="1"/>
          </p:cNvSpPr>
          <p:nvPr/>
        </p:nvSpPr>
        <p:spPr bwMode="auto">
          <a:xfrm>
            <a:off x="1676400" y="4876800"/>
            <a:ext cx="16764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Collapsed</a:t>
            </a:r>
          </a:p>
          <a:p>
            <a:pPr algn="ctr"/>
            <a:r>
              <a:rPr lang="en-US"/>
              <a:t>Node</a:t>
            </a:r>
          </a:p>
        </p:txBody>
      </p:sp>
      <p:sp>
        <p:nvSpPr>
          <p:cNvPr id="264231" name="Rectangle 39"/>
          <p:cNvSpPr>
            <a:spLocks noChangeArrowheads="1"/>
          </p:cNvSpPr>
          <p:nvPr/>
        </p:nvSpPr>
        <p:spPr bwMode="auto">
          <a:xfrm>
            <a:off x="4038600" y="3200400"/>
            <a:ext cx="571500" cy="609600"/>
          </a:xfrm>
          <a:prstGeom prst="rect">
            <a:avLst/>
          </a:prstGeom>
          <a:solidFill>
            <a:srgbClr val="8585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2" name="Rectangle 40"/>
          <p:cNvSpPr>
            <a:spLocks noChangeArrowheads="1"/>
          </p:cNvSpPr>
          <p:nvPr/>
        </p:nvSpPr>
        <p:spPr bwMode="auto">
          <a:xfrm>
            <a:off x="2895600" y="3200400"/>
            <a:ext cx="5715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3" name="Rectangle 41"/>
          <p:cNvSpPr>
            <a:spLocks noChangeArrowheads="1"/>
          </p:cNvSpPr>
          <p:nvPr/>
        </p:nvSpPr>
        <p:spPr bwMode="auto">
          <a:xfrm>
            <a:off x="1752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4" name="Rectangle 42"/>
          <p:cNvSpPr>
            <a:spLocks noChangeArrowheads="1"/>
          </p:cNvSpPr>
          <p:nvPr/>
        </p:nvSpPr>
        <p:spPr bwMode="auto">
          <a:xfrm>
            <a:off x="609600" y="3200400"/>
            <a:ext cx="5715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5" name="Line 43"/>
          <p:cNvSpPr>
            <a:spLocks noChangeShapeType="1"/>
          </p:cNvSpPr>
          <p:nvPr/>
        </p:nvSpPr>
        <p:spPr bwMode="auto">
          <a:xfrm>
            <a:off x="609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6" name="Line 44"/>
          <p:cNvSpPr>
            <a:spLocks noChangeShapeType="1"/>
          </p:cNvSpPr>
          <p:nvPr/>
        </p:nvSpPr>
        <p:spPr bwMode="auto">
          <a:xfrm flipV="1">
            <a:off x="609600" y="2209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7" name="Line 45"/>
          <p:cNvSpPr>
            <a:spLocks noChangeShapeType="1"/>
          </p:cNvSpPr>
          <p:nvPr/>
        </p:nvSpPr>
        <p:spPr bwMode="auto">
          <a:xfrm>
            <a:off x="609600" y="2590800"/>
            <a:ext cx="1143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8" name="Line 46"/>
          <p:cNvSpPr>
            <a:spLocks noChangeShapeType="1"/>
          </p:cNvSpPr>
          <p:nvPr/>
        </p:nvSpPr>
        <p:spPr bwMode="auto">
          <a:xfrm flipV="1">
            <a:off x="914400" y="2590800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39" name="Line 47"/>
          <p:cNvSpPr>
            <a:spLocks noChangeShapeType="1"/>
          </p:cNvSpPr>
          <p:nvPr/>
        </p:nvSpPr>
        <p:spPr bwMode="auto">
          <a:xfrm flipV="1">
            <a:off x="1981200" y="22098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0" name="Line 48"/>
          <p:cNvSpPr>
            <a:spLocks noChangeShapeType="1"/>
          </p:cNvSpPr>
          <p:nvPr/>
        </p:nvSpPr>
        <p:spPr bwMode="auto">
          <a:xfrm flipV="1">
            <a:off x="2895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1" name="Line 49"/>
          <p:cNvSpPr>
            <a:spLocks noChangeShapeType="1"/>
          </p:cNvSpPr>
          <p:nvPr/>
        </p:nvSpPr>
        <p:spPr bwMode="auto">
          <a:xfrm flipV="1">
            <a:off x="3124200" y="2590800"/>
            <a:ext cx="0" cy="609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2" name="Line 50"/>
          <p:cNvSpPr>
            <a:spLocks noChangeShapeType="1"/>
          </p:cNvSpPr>
          <p:nvPr/>
        </p:nvSpPr>
        <p:spPr bwMode="auto">
          <a:xfrm flipV="1">
            <a:off x="3467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3" name="Line 51"/>
          <p:cNvSpPr>
            <a:spLocks noChangeShapeType="1"/>
          </p:cNvSpPr>
          <p:nvPr/>
        </p:nvSpPr>
        <p:spPr bwMode="auto">
          <a:xfrm flipV="1">
            <a:off x="4038600" y="2590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4" name="Line 52"/>
          <p:cNvSpPr>
            <a:spLocks noChangeShapeType="1"/>
          </p:cNvSpPr>
          <p:nvPr/>
        </p:nvSpPr>
        <p:spPr bwMode="auto">
          <a:xfrm flipV="1">
            <a:off x="4343400" y="2590800"/>
            <a:ext cx="0" cy="6096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5" name="Line 53"/>
          <p:cNvSpPr>
            <a:spLocks noChangeShapeType="1"/>
          </p:cNvSpPr>
          <p:nvPr/>
        </p:nvSpPr>
        <p:spPr bwMode="auto">
          <a:xfrm flipV="1">
            <a:off x="4610100" y="2590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6" name="Line 54"/>
          <p:cNvSpPr>
            <a:spLocks noChangeShapeType="1"/>
          </p:cNvSpPr>
          <p:nvPr/>
        </p:nvSpPr>
        <p:spPr bwMode="auto">
          <a:xfrm>
            <a:off x="838200" y="3810000"/>
            <a:ext cx="10668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7" name="Line 55"/>
          <p:cNvSpPr>
            <a:spLocks noChangeShapeType="1"/>
          </p:cNvSpPr>
          <p:nvPr/>
        </p:nvSpPr>
        <p:spPr bwMode="auto">
          <a:xfrm>
            <a:off x="2057400" y="3810000"/>
            <a:ext cx="2286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8" name="Line 56"/>
          <p:cNvSpPr>
            <a:spLocks noChangeShapeType="1"/>
          </p:cNvSpPr>
          <p:nvPr/>
        </p:nvSpPr>
        <p:spPr bwMode="auto">
          <a:xfrm flipH="1">
            <a:off x="2743200" y="3810000"/>
            <a:ext cx="5334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49" name="Line 57"/>
          <p:cNvSpPr>
            <a:spLocks noChangeShapeType="1"/>
          </p:cNvSpPr>
          <p:nvPr/>
        </p:nvSpPr>
        <p:spPr bwMode="auto">
          <a:xfrm flipH="1">
            <a:off x="3200400" y="3810000"/>
            <a:ext cx="11430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0" name="Line 58"/>
          <p:cNvSpPr>
            <a:spLocks noChangeShapeType="1"/>
          </p:cNvSpPr>
          <p:nvPr/>
        </p:nvSpPr>
        <p:spPr bwMode="auto">
          <a:xfrm flipH="1">
            <a:off x="609600" y="19050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1" name="Line 59"/>
          <p:cNvSpPr>
            <a:spLocks noChangeShapeType="1"/>
          </p:cNvSpPr>
          <p:nvPr/>
        </p:nvSpPr>
        <p:spPr bwMode="auto">
          <a:xfrm>
            <a:off x="1600200" y="1981200"/>
            <a:ext cx="3810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2" name="Line 60"/>
          <p:cNvSpPr>
            <a:spLocks noChangeShapeType="1"/>
          </p:cNvSpPr>
          <p:nvPr/>
        </p:nvSpPr>
        <p:spPr bwMode="auto">
          <a:xfrm>
            <a:off x="1752600" y="1905000"/>
            <a:ext cx="11430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3" name="Line 61"/>
          <p:cNvSpPr>
            <a:spLocks noChangeShapeType="1"/>
          </p:cNvSpPr>
          <p:nvPr/>
        </p:nvSpPr>
        <p:spPr bwMode="auto">
          <a:xfrm>
            <a:off x="1828800" y="1828800"/>
            <a:ext cx="1295400" cy="76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4" name="Line 62"/>
          <p:cNvSpPr>
            <a:spLocks noChangeShapeType="1"/>
          </p:cNvSpPr>
          <p:nvPr/>
        </p:nvSpPr>
        <p:spPr bwMode="auto">
          <a:xfrm>
            <a:off x="1828800" y="1752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5" name="Line 63"/>
          <p:cNvSpPr>
            <a:spLocks noChangeShapeType="1"/>
          </p:cNvSpPr>
          <p:nvPr/>
        </p:nvSpPr>
        <p:spPr bwMode="auto">
          <a:xfrm flipH="1" flipV="1">
            <a:off x="2057400" y="1752600"/>
            <a:ext cx="19812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6" name="Line 64"/>
          <p:cNvSpPr>
            <a:spLocks noChangeShapeType="1"/>
          </p:cNvSpPr>
          <p:nvPr/>
        </p:nvSpPr>
        <p:spPr bwMode="auto">
          <a:xfrm flipH="1" flipV="1">
            <a:off x="2209800" y="1676400"/>
            <a:ext cx="2133600" cy="91440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7" name="Line 65"/>
          <p:cNvSpPr>
            <a:spLocks noChangeShapeType="1"/>
          </p:cNvSpPr>
          <p:nvPr/>
        </p:nvSpPr>
        <p:spPr bwMode="auto">
          <a:xfrm flipH="1" flipV="1">
            <a:off x="2514600" y="1676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58" name="Oval 66"/>
          <p:cNvSpPr>
            <a:spLocks noChangeArrowheads="1"/>
          </p:cNvSpPr>
          <p:nvPr/>
        </p:nvSpPr>
        <p:spPr bwMode="auto">
          <a:xfrm>
            <a:off x="1219200" y="1524000"/>
            <a:ext cx="1828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6600"/>
                </a:solidFill>
              </a:rPr>
              <a:t>Cover in 4-LUT?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286000"/>
            <a:ext cx="6172200" cy="3479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245C-FD10-9043-AE4B-C1C478EB40D5}" type="slidenum">
              <a:rPr lang="en-US"/>
              <a:pPr/>
              <a:t>60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Flowmap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Covering from labeling is straightforward</a:t>
            </a:r>
          </a:p>
          <a:p>
            <a:pPr lvl="1"/>
            <a:r>
              <a:rPr lang="en-US" sz="2400"/>
              <a:t>process in reverse topological order</a:t>
            </a:r>
          </a:p>
          <a:p>
            <a:pPr lvl="1"/>
            <a:r>
              <a:rPr lang="en-US" sz="2400"/>
              <a:t>allocate identified K-feasible cut to LUT</a:t>
            </a:r>
          </a:p>
          <a:p>
            <a:pPr lvl="1"/>
            <a:r>
              <a:rPr lang="en-US" sz="2400"/>
              <a:t>remove node</a:t>
            </a:r>
          </a:p>
          <a:p>
            <a:pPr lvl="1"/>
            <a:r>
              <a:rPr lang="en-US" sz="2400"/>
              <a:t>postprocess to minimize LUT count</a:t>
            </a:r>
          </a:p>
          <a:p>
            <a:r>
              <a:rPr lang="en-US" sz="2800"/>
              <a:t>Notes:</a:t>
            </a:r>
          </a:p>
          <a:p>
            <a:pPr lvl="1"/>
            <a:r>
              <a:rPr lang="en-US" sz="2400"/>
              <a:t>replication implicit (covered multiple places)</a:t>
            </a:r>
          </a:p>
          <a:p>
            <a:pPr lvl="1"/>
            <a:r>
              <a:rPr lang="en-US" sz="2400"/>
              <a:t>nodes purely internal to one or more covers may not get their own LUTs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957B-347E-3740-A7CD-25FA7FFC3F61}" type="slidenum">
              <a:rPr lang="en-US"/>
              <a:pPr/>
              <a:t>61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/>
              <a:t>Flowmap Roundup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05400"/>
          </a:xfrm>
        </p:spPr>
        <p:txBody>
          <a:bodyPr/>
          <a:lstStyle/>
          <a:p>
            <a:r>
              <a:rPr lang="en-US" sz="2800"/>
              <a:t>Label</a:t>
            </a:r>
          </a:p>
          <a:p>
            <a:pPr lvl="1"/>
            <a:r>
              <a:rPr lang="en-US" sz="2400"/>
              <a:t>Work from inputs to outputs</a:t>
            </a:r>
          </a:p>
          <a:p>
            <a:pPr lvl="1"/>
            <a:r>
              <a:rPr lang="en-US" sz="2400"/>
              <a:t>Find max label of predecessors</a:t>
            </a:r>
          </a:p>
          <a:p>
            <a:pPr lvl="1"/>
            <a:r>
              <a:rPr lang="en-US" sz="2400"/>
              <a:t>Collapse new node with all predecessors at this label</a:t>
            </a:r>
          </a:p>
          <a:p>
            <a:pPr lvl="1"/>
            <a:r>
              <a:rPr lang="en-US" sz="2400"/>
              <a:t>Can find flow cut </a:t>
            </a:r>
            <a:r>
              <a:rPr lang="en-US" sz="2400">
                <a:sym typeface="Symbol" charset="2"/>
              </a:rPr>
              <a:t> K?</a:t>
            </a:r>
          </a:p>
          <a:p>
            <a:pPr lvl="2"/>
            <a:r>
              <a:rPr lang="en-US" sz="2000">
                <a:sym typeface="Symbol" charset="2"/>
              </a:rPr>
              <a:t>Yes: mark with label  (find max-volume cut extent)</a:t>
            </a:r>
          </a:p>
          <a:p>
            <a:pPr lvl="2"/>
            <a:r>
              <a:rPr lang="en-US" sz="2000">
                <a:sym typeface="Symbol" charset="2"/>
              </a:rPr>
              <a:t>No: mark with label+1</a:t>
            </a:r>
          </a:p>
          <a:p>
            <a:r>
              <a:rPr lang="en-US" sz="2800">
                <a:sym typeface="Symbol" charset="2"/>
              </a:rPr>
              <a:t>Cover</a:t>
            </a:r>
          </a:p>
          <a:p>
            <a:pPr lvl="1"/>
            <a:r>
              <a:rPr lang="en-US" sz="2400">
                <a:sym typeface="Symbol" charset="2"/>
              </a:rPr>
              <a:t>Work from outputs to inputs</a:t>
            </a:r>
          </a:p>
          <a:p>
            <a:pPr lvl="1"/>
            <a:r>
              <a:rPr lang="en-US" sz="2400">
                <a:sym typeface="Symbol" charset="2"/>
              </a:rPr>
              <a:t>Allocate LUT for identified cluster/cover</a:t>
            </a:r>
          </a:p>
          <a:p>
            <a:pPr lvl="1"/>
            <a:r>
              <a:rPr lang="en-US" sz="2400">
                <a:sym typeface="Symbol" charset="2"/>
              </a:rPr>
              <a:t>Recurse covering selection on inputs to identified LUT</a:t>
            </a:r>
          </a:p>
          <a:p>
            <a:pPr lvl="1"/>
            <a:endParaRPr lang="en-US" sz="240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536DA-5EAA-BA4A-8A48-310E9F5BE5BE}" type="slidenum">
              <a:rPr lang="en-US"/>
              <a:pPr/>
              <a:t>62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Area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Changing Cost Functions Now</a:t>
            </a:r>
          </a:p>
          <a:p>
            <a:r>
              <a:rPr lang="en-US" dirty="0" smtClean="0"/>
              <a:t>(previous was delay)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C2F13-C039-4D4E-86A1-E7A7CBAF630C}" type="slidenum">
              <a:rPr lang="en-US"/>
              <a:pPr/>
              <a:t>63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DF-Map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Duplication Free Mapping</a:t>
            </a:r>
          </a:p>
          <a:p>
            <a:pPr lvl="1"/>
            <a:r>
              <a:rPr lang="en-US"/>
              <a:t>can find optimal area under this constraint</a:t>
            </a:r>
          </a:p>
          <a:p>
            <a:pPr lvl="1"/>
            <a:r>
              <a:rPr lang="en-US"/>
              <a:t>(but optimal area may not be duplication free)</a:t>
            </a:r>
          </a:p>
          <a:p>
            <a:endParaRPr lang="en-US"/>
          </a:p>
          <a:p>
            <a:endParaRPr lang="en-US"/>
          </a:p>
          <a:p>
            <a:pPr>
              <a:buFontTx/>
              <a:buNone/>
            </a:pPr>
            <a:r>
              <a:rPr lang="en-US" sz="2800"/>
              <a:t>[Cong+Ding, IEEE TR VLSI Sys. V2n2p137]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091-3D3A-A345-9825-C932115A7394}" type="slidenum">
              <a:rPr lang="en-US"/>
              <a:pPr/>
              <a:t>64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Fanout Free Cones</a:t>
            </a:r>
          </a:p>
        </p:txBody>
      </p:sp>
      <p:pic>
        <p:nvPicPr>
          <p:cNvPr id="34819" name="Picture 3" descr="MFF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133600"/>
            <a:ext cx="5081588" cy="3370263"/>
          </a:xfrm>
          <a:prstGeom prst="rect">
            <a:avLst/>
          </a:prstGeom>
          <a:noFill/>
        </p:spPr>
      </p:pic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822325" y="5857875"/>
            <a:ext cx="5106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MFFC: bit more general than trees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E58B-D292-5644-A08B-91DBACF7F69D}" type="slidenum">
              <a:rPr lang="en-US"/>
              <a:pPr/>
              <a:t>65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MFFC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cone backward</a:t>
            </a:r>
          </a:p>
          <a:p>
            <a:r>
              <a:rPr lang="en-US" dirty="0"/>
              <a:t>end at node that fans out (has output) outside the </a:t>
            </a:r>
            <a:r>
              <a:rPr lang="en-US" dirty="0" smtClean="0"/>
              <a:t>cone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734E-B4B0-8E4D-9CF4-62F5CC56BB06}" type="slidenum">
              <a:rPr lang="en-US"/>
              <a:pPr/>
              <a:t>66</a:t>
            </a:fld>
            <a:endParaRPr lang="en-US"/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514600" y="2133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MFFC example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46482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5410200" y="2133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6553200" y="56388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73152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61722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6934200" y="5257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6553200" y="3962400"/>
            <a:ext cx="381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6553200" y="3962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5105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8674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3276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H="1">
            <a:off x="3962400" y="39624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5146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 flipV="1">
            <a:off x="3581400" y="2133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 flipV="1">
            <a:off x="4876800" y="2133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 flipV="1">
            <a:off x="58674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V="1">
            <a:off x="56388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2" name="Line 28"/>
          <p:cNvSpPr>
            <a:spLocks noChangeShapeType="1"/>
          </p:cNvSpPr>
          <p:nvPr/>
        </p:nvSpPr>
        <p:spPr bwMode="auto">
          <a:xfrm flipV="1">
            <a:off x="7772400" y="2514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81000" y="1752600"/>
            <a:ext cx="1860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9900"/>
                </a:solidFill>
                <a:latin typeface="+mn-lt"/>
              </a:rPr>
              <a:t>Identify FFC</a:t>
            </a:r>
            <a:endParaRPr lang="en-US" dirty="0">
              <a:solidFill>
                <a:srgbClr val="FF99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5B6B-6EA9-1B42-807C-7F2BF01F5F9C}" type="slidenum">
              <a:rPr lang="en-US"/>
              <a:pPr/>
              <a:t>67</a:t>
            </a:fld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867400" y="3048000"/>
            <a:ext cx="2590800" cy="3581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066800" y="3048000"/>
            <a:ext cx="4572000" cy="3581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2514600" y="2133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MFFC example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46482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5410200" y="2133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6553200" y="56388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73152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61722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6934200" y="5257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>
            <a:off x="6553200" y="3962400"/>
            <a:ext cx="381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6553200" y="3962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 flipH="1">
            <a:off x="51054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58674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>
            <a:off x="3276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 flipH="1">
            <a:off x="3962400" y="39624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>
            <a:off x="2514600" y="2819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 flipV="1">
            <a:off x="3581400" y="2133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 flipV="1">
            <a:off x="4876800" y="2133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 flipV="1">
            <a:off x="58674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7" name="Line 29"/>
          <p:cNvSpPr>
            <a:spLocks noChangeShapeType="1"/>
          </p:cNvSpPr>
          <p:nvPr/>
        </p:nvSpPr>
        <p:spPr bwMode="auto">
          <a:xfrm flipV="1">
            <a:off x="56388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8" name="Line 30"/>
          <p:cNvSpPr>
            <a:spLocks noChangeShapeType="1"/>
          </p:cNvSpPr>
          <p:nvPr/>
        </p:nvSpPr>
        <p:spPr bwMode="auto">
          <a:xfrm flipV="1">
            <a:off x="7772400" y="2514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83C56-F601-DE4B-BDE5-7C56F6CF3939}" type="slidenum">
              <a:rPr lang="en-US"/>
              <a:pPr/>
              <a:t>68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DF-Map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Partition into graph into </a:t>
            </a:r>
            <a:r>
              <a:rPr lang="en-US" dirty="0" err="1"/>
              <a:t>MFFCs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Optimally map each MFFC</a:t>
            </a:r>
          </a:p>
          <a:p>
            <a:pPr>
              <a:lnSpc>
                <a:spcPct val="90000"/>
              </a:lnSpc>
            </a:pPr>
            <a:r>
              <a:rPr lang="en-US" dirty="0"/>
              <a:t>In dynamic programming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each node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examine </a:t>
            </a:r>
            <a:r>
              <a:rPr lang="en-US" b="1" dirty="0"/>
              <a:t>each</a:t>
            </a:r>
            <a:r>
              <a:rPr lang="en-US" dirty="0"/>
              <a:t> K-feasible cut</a:t>
            </a:r>
          </a:p>
          <a:p>
            <a:pPr lvl="3"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</a:rPr>
              <a:t>note:</a:t>
            </a:r>
            <a:r>
              <a:rPr lang="en-US" dirty="0">
                <a:solidFill>
                  <a:srgbClr val="FF0000"/>
                </a:solidFill>
              </a:rPr>
              <a:t> this is very different than </a:t>
            </a:r>
            <a:r>
              <a:rPr lang="en-US" dirty="0" err="1">
                <a:solidFill>
                  <a:srgbClr val="FF0000"/>
                </a:solidFill>
              </a:rPr>
              <a:t>flowmap</a:t>
            </a:r>
            <a:r>
              <a:rPr lang="en-US" dirty="0">
                <a:solidFill>
                  <a:srgbClr val="FF0000"/>
                </a:solidFill>
              </a:rPr>
              <a:t> where only had to examine a single </a:t>
            </a:r>
            <a:r>
              <a:rPr lang="en-US" dirty="0" smtClean="0">
                <a:solidFill>
                  <a:srgbClr val="FF0000"/>
                </a:solidFill>
              </a:rPr>
              <a:t>cut</a:t>
            </a:r>
          </a:p>
          <a:p>
            <a:pPr lvl="3">
              <a:lnSpc>
                <a:spcPct val="90000"/>
              </a:lnSpc>
            </a:pPr>
            <a:r>
              <a:rPr lang="en-US" dirty="0" smtClean="0">
                <a:solidFill>
                  <a:srgbClr val="3366FF"/>
                </a:solidFill>
              </a:rPr>
              <a:t>Example to follow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pick cut to minimize cost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1 + </a:t>
            </a:r>
            <a:r>
              <a:rPr lang="en-US" dirty="0" err="1">
                <a:sym typeface="Symbol" charset="2"/>
              </a:rPr>
              <a:t></a:t>
            </a:r>
            <a:r>
              <a:rPr lang="en-US" dirty="0" smtClean="0">
                <a:sym typeface="Symbol" charset="2"/>
              </a:rPr>
              <a:t> cones </a:t>
            </a:r>
            <a:r>
              <a:rPr lang="en-US" dirty="0">
                <a:sym typeface="Symbol" charset="2"/>
              </a:rPr>
              <a:t>for </a:t>
            </a:r>
            <a:r>
              <a:rPr lang="en-US" dirty="0" err="1">
                <a:sym typeface="Symbol" charset="2"/>
              </a:rPr>
              <a:t>fanins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8FF7-1A5D-814A-BEBF-5F96887FBF63}" type="slidenum">
              <a:rPr lang="en-US"/>
              <a:pPr/>
              <a:t>69</a:t>
            </a:fld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7" name="Rectangle 31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36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37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38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39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Rectangle 40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5821" name="Line 45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46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47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Line 48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5" name="Line 49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50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57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5837" name="Line 61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8" name="Line 62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9" name="Rectangle 63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5840" name="Line 64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1" name="Line 65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2" name="Line 66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3" name="Line 67"/>
          <p:cNvSpPr>
            <a:spLocks noChangeShapeType="1"/>
          </p:cNvSpPr>
          <p:nvPr/>
        </p:nvSpPr>
        <p:spPr bwMode="auto">
          <a:xfrm flipV="1">
            <a:off x="6934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4" name="Rectangle 68"/>
          <p:cNvSpPr>
            <a:spLocks noChangeArrowheads="1"/>
          </p:cNvSpPr>
          <p:nvPr/>
        </p:nvSpPr>
        <p:spPr bwMode="auto">
          <a:xfrm>
            <a:off x="67056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5845" name="Line 69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6" name="Line 70"/>
          <p:cNvSpPr>
            <a:spLocks noChangeShapeType="1"/>
          </p:cNvSpPr>
          <p:nvPr/>
        </p:nvSpPr>
        <p:spPr bwMode="auto">
          <a:xfrm flipV="1">
            <a:off x="6934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7" name="Line 71"/>
          <p:cNvSpPr>
            <a:spLocks noChangeShapeType="1"/>
          </p:cNvSpPr>
          <p:nvPr/>
        </p:nvSpPr>
        <p:spPr bwMode="auto">
          <a:xfrm flipV="1">
            <a:off x="7315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8" name="Rectangle 72"/>
          <p:cNvSpPr>
            <a:spLocks noChangeArrowheads="1"/>
          </p:cNvSpPr>
          <p:nvPr/>
        </p:nvSpPr>
        <p:spPr bwMode="auto">
          <a:xfrm>
            <a:off x="7620000" y="5715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49" name="Line 73"/>
          <p:cNvSpPr>
            <a:spLocks noChangeShapeType="1"/>
          </p:cNvSpPr>
          <p:nvPr/>
        </p:nvSpPr>
        <p:spPr bwMode="auto">
          <a:xfrm>
            <a:off x="6934200" y="27432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0" name="Line 74"/>
          <p:cNvSpPr>
            <a:spLocks noChangeShapeType="1"/>
          </p:cNvSpPr>
          <p:nvPr/>
        </p:nvSpPr>
        <p:spPr bwMode="auto">
          <a:xfrm>
            <a:off x="815340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1" name="Line 7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2" name="Line 7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3" name="Text Box 77"/>
          <p:cNvSpPr txBox="1">
            <a:spLocks noChangeArrowheads="1"/>
          </p:cNvSpPr>
          <p:nvPr/>
        </p:nvSpPr>
        <p:spPr bwMode="auto">
          <a:xfrm>
            <a:off x="212725" y="1641475"/>
            <a:ext cx="108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Cones?</a:t>
            </a:r>
          </a:p>
        </p:txBody>
      </p:sp>
      <p:sp>
        <p:nvSpPr>
          <p:cNvPr id="75854" name="Line 78"/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5" name="Line 7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6600"/>
                </a:solidFill>
              </a:rPr>
              <a:t>Cover in 4-LUT?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133600"/>
            <a:ext cx="6546850" cy="38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AD85-43CD-DF4A-BAE1-376202F8BB4C}" type="slidenum">
              <a:rPr lang="en-US"/>
              <a:pPr/>
              <a:t>70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7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18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20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21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22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23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24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25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6826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27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28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0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1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2" name="Line 32"/>
          <p:cNvSpPr>
            <a:spLocks noChangeShapeType="1"/>
          </p:cNvSpPr>
          <p:nvPr/>
        </p:nvSpPr>
        <p:spPr bwMode="auto">
          <a:xfrm flipV="1">
            <a:off x="6934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3" name="Rectangle 33"/>
          <p:cNvSpPr>
            <a:spLocks noChangeArrowheads="1"/>
          </p:cNvSpPr>
          <p:nvPr/>
        </p:nvSpPr>
        <p:spPr bwMode="auto">
          <a:xfrm>
            <a:off x="67056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6834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5" name="Line 35"/>
          <p:cNvSpPr>
            <a:spLocks noChangeShapeType="1"/>
          </p:cNvSpPr>
          <p:nvPr/>
        </p:nvSpPr>
        <p:spPr bwMode="auto">
          <a:xfrm flipV="1">
            <a:off x="6934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6" name="Line 36"/>
          <p:cNvSpPr>
            <a:spLocks noChangeShapeType="1"/>
          </p:cNvSpPr>
          <p:nvPr/>
        </p:nvSpPr>
        <p:spPr bwMode="auto">
          <a:xfrm flipV="1">
            <a:off x="7315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7" name="Rectangle 37"/>
          <p:cNvSpPr>
            <a:spLocks noChangeArrowheads="1"/>
          </p:cNvSpPr>
          <p:nvPr/>
        </p:nvSpPr>
        <p:spPr bwMode="auto">
          <a:xfrm>
            <a:off x="7620000" y="5715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8" name="Line 38"/>
          <p:cNvSpPr>
            <a:spLocks noChangeShapeType="1"/>
          </p:cNvSpPr>
          <p:nvPr/>
        </p:nvSpPr>
        <p:spPr bwMode="auto">
          <a:xfrm>
            <a:off x="6934200" y="27432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39" name="Line 39"/>
          <p:cNvSpPr>
            <a:spLocks noChangeShapeType="1"/>
          </p:cNvSpPr>
          <p:nvPr/>
        </p:nvSpPr>
        <p:spPr bwMode="auto">
          <a:xfrm>
            <a:off x="815340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40" name="Line 40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41" name="Line 41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42" name="Line 42"/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43" name="Line 43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771F-9D32-E94E-89B7-2EA2DA4AC415}" type="slidenum">
              <a:rPr lang="en-US"/>
              <a:pPr/>
              <a:t>71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2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49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7850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52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7853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54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55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56" name="Line 32"/>
          <p:cNvSpPr>
            <a:spLocks noChangeShapeType="1"/>
          </p:cNvSpPr>
          <p:nvPr/>
        </p:nvSpPr>
        <p:spPr bwMode="auto">
          <a:xfrm flipV="1">
            <a:off x="6934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57" name="Rectangle 33"/>
          <p:cNvSpPr>
            <a:spLocks noChangeArrowheads="1"/>
          </p:cNvSpPr>
          <p:nvPr/>
        </p:nvSpPr>
        <p:spPr bwMode="auto">
          <a:xfrm>
            <a:off x="67056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7858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59" name="Line 35"/>
          <p:cNvSpPr>
            <a:spLocks noChangeShapeType="1"/>
          </p:cNvSpPr>
          <p:nvPr/>
        </p:nvSpPr>
        <p:spPr bwMode="auto">
          <a:xfrm flipV="1">
            <a:off x="6934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60" name="Line 36"/>
          <p:cNvSpPr>
            <a:spLocks noChangeShapeType="1"/>
          </p:cNvSpPr>
          <p:nvPr/>
        </p:nvSpPr>
        <p:spPr bwMode="auto">
          <a:xfrm flipV="1">
            <a:off x="7315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61" name="Rectangle 37"/>
          <p:cNvSpPr>
            <a:spLocks noChangeArrowheads="1"/>
          </p:cNvSpPr>
          <p:nvPr/>
        </p:nvSpPr>
        <p:spPr bwMode="auto">
          <a:xfrm>
            <a:off x="7620000" y="5715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62" name="Line 38"/>
          <p:cNvSpPr>
            <a:spLocks noChangeShapeType="1"/>
          </p:cNvSpPr>
          <p:nvPr/>
        </p:nvSpPr>
        <p:spPr bwMode="auto">
          <a:xfrm>
            <a:off x="6934200" y="27432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63" name="Line 39"/>
          <p:cNvSpPr>
            <a:spLocks noChangeShapeType="1"/>
          </p:cNvSpPr>
          <p:nvPr/>
        </p:nvSpPr>
        <p:spPr bwMode="auto">
          <a:xfrm>
            <a:off x="815340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64" name="Line 40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65" name="Line 41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66" name="Line 42"/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867" name="Line 43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437-A1A4-3548-8FF3-728E21130C07}" type="slidenum">
              <a:rPr lang="en-US"/>
              <a:pPr/>
              <a:t>72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886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887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887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0" name="Line 32"/>
          <p:cNvSpPr>
            <a:spLocks noChangeShapeType="1"/>
          </p:cNvSpPr>
          <p:nvPr/>
        </p:nvSpPr>
        <p:spPr bwMode="auto">
          <a:xfrm flipV="1">
            <a:off x="6934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1" name="Rectangle 33"/>
          <p:cNvSpPr>
            <a:spLocks noChangeArrowheads="1"/>
          </p:cNvSpPr>
          <p:nvPr/>
        </p:nvSpPr>
        <p:spPr bwMode="auto">
          <a:xfrm>
            <a:off x="67056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8882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3" name="Line 35"/>
          <p:cNvSpPr>
            <a:spLocks noChangeShapeType="1"/>
          </p:cNvSpPr>
          <p:nvPr/>
        </p:nvSpPr>
        <p:spPr bwMode="auto">
          <a:xfrm flipV="1">
            <a:off x="6934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4" name="Line 36"/>
          <p:cNvSpPr>
            <a:spLocks noChangeShapeType="1"/>
          </p:cNvSpPr>
          <p:nvPr/>
        </p:nvSpPr>
        <p:spPr bwMode="auto">
          <a:xfrm flipV="1">
            <a:off x="7315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5" name="Rectangle 37"/>
          <p:cNvSpPr>
            <a:spLocks noChangeArrowheads="1"/>
          </p:cNvSpPr>
          <p:nvPr/>
        </p:nvSpPr>
        <p:spPr bwMode="auto">
          <a:xfrm>
            <a:off x="7620000" y="5715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6" name="Line 38"/>
          <p:cNvSpPr>
            <a:spLocks noChangeShapeType="1"/>
          </p:cNvSpPr>
          <p:nvPr/>
        </p:nvSpPr>
        <p:spPr bwMode="auto">
          <a:xfrm>
            <a:off x="6934200" y="27432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7" name="Line 39"/>
          <p:cNvSpPr>
            <a:spLocks noChangeShapeType="1"/>
          </p:cNvSpPr>
          <p:nvPr/>
        </p:nvSpPr>
        <p:spPr bwMode="auto">
          <a:xfrm>
            <a:off x="815340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8" name="Line 40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89" name="Line 41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90" name="Line 42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91" name="Line 43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ADED-2204-7E4B-B6AC-7434F1EB6687}" type="slidenum">
              <a:rPr lang="en-US"/>
              <a:pPr/>
              <a:t>73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2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3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4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8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89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0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9891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3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4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5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6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7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9898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9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00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02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03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04" name="Line 32"/>
          <p:cNvSpPr>
            <a:spLocks noChangeShapeType="1"/>
          </p:cNvSpPr>
          <p:nvPr/>
        </p:nvSpPr>
        <p:spPr bwMode="auto">
          <a:xfrm flipV="1">
            <a:off x="6934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05" name="Rectangle 33"/>
          <p:cNvSpPr>
            <a:spLocks noChangeArrowheads="1"/>
          </p:cNvSpPr>
          <p:nvPr/>
        </p:nvSpPr>
        <p:spPr bwMode="auto">
          <a:xfrm>
            <a:off x="6705600" y="20574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9906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07" name="Line 35"/>
          <p:cNvSpPr>
            <a:spLocks noChangeShapeType="1"/>
          </p:cNvSpPr>
          <p:nvPr/>
        </p:nvSpPr>
        <p:spPr bwMode="auto">
          <a:xfrm flipV="1">
            <a:off x="6934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08" name="Line 36"/>
          <p:cNvSpPr>
            <a:spLocks noChangeShapeType="1"/>
          </p:cNvSpPr>
          <p:nvPr/>
        </p:nvSpPr>
        <p:spPr bwMode="auto">
          <a:xfrm flipV="1">
            <a:off x="7315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09" name="Rectangle 37"/>
          <p:cNvSpPr>
            <a:spLocks noChangeArrowheads="1"/>
          </p:cNvSpPr>
          <p:nvPr/>
        </p:nvSpPr>
        <p:spPr bwMode="auto">
          <a:xfrm>
            <a:off x="7620000" y="57150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10" name="Line 38"/>
          <p:cNvSpPr>
            <a:spLocks noChangeShapeType="1"/>
          </p:cNvSpPr>
          <p:nvPr/>
        </p:nvSpPr>
        <p:spPr bwMode="auto">
          <a:xfrm>
            <a:off x="6934200" y="27432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11" name="Line 39"/>
          <p:cNvSpPr>
            <a:spLocks noChangeShapeType="1"/>
          </p:cNvSpPr>
          <p:nvPr/>
        </p:nvSpPr>
        <p:spPr bwMode="auto">
          <a:xfrm>
            <a:off x="815340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12" name="Line 40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13" name="Line 41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14" name="Line 42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915" name="Line 43"/>
          <p:cNvSpPr>
            <a:spLocks noChangeShapeType="1"/>
          </p:cNvSpPr>
          <p:nvPr/>
        </p:nvSpPr>
        <p:spPr bwMode="auto">
          <a:xfrm>
            <a:off x="4953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37C9-141B-FA4E-82C4-799034CEE01A}" type="slidenum">
              <a:rPr lang="en-US"/>
              <a:pPr/>
              <a:t>74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9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4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8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9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20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21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922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23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24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925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26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27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 flipV="1">
            <a:off x="6934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29" name="Rectangle 33"/>
          <p:cNvSpPr>
            <a:spLocks noChangeArrowheads="1"/>
          </p:cNvSpPr>
          <p:nvPr/>
        </p:nvSpPr>
        <p:spPr bwMode="auto">
          <a:xfrm>
            <a:off x="6705600" y="2057400"/>
            <a:ext cx="762000" cy="685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930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 flipV="1">
            <a:off x="6934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2" name="Line 36"/>
          <p:cNvSpPr>
            <a:spLocks noChangeShapeType="1"/>
          </p:cNvSpPr>
          <p:nvPr/>
        </p:nvSpPr>
        <p:spPr bwMode="auto">
          <a:xfrm flipV="1">
            <a:off x="7315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3" name="Rectangle 37"/>
          <p:cNvSpPr>
            <a:spLocks noChangeArrowheads="1"/>
          </p:cNvSpPr>
          <p:nvPr/>
        </p:nvSpPr>
        <p:spPr bwMode="auto">
          <a:xfrm>
            <a:off x="7620000" y="5715000"/>
            <a:ext cx="762000" cy="685800"/>
          </a:xfrm>
          <a:prstGeom prst="rect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4" name="Line 38"/>
          <p:cNvSpPr>
            <a:spLocks noChangeShapeType="1"/>
          </p:cNvSpPr>
          <p:nvPr/>
        </p:nvSpPr>
        <p:spPr bwMode="auto">
          <a:xfrm>
            <a:off x="6934200" y="27432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5" name="Line 39"/>
          <p:cNvSpPr>
            <a:spLocks noChangeShapeType="1"/>
          </p:cNvSpPr>
          <p:nvPr/>
        </p:nvSpPr>
        <p:spPr bwMode="auto">
          <a:xfrm>
            <a:off x="815340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6" name="Line 40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7" name="Line 41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8" name="Line 42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39" name="Line 43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6607-5DCA-3F41-A1DB-BA7D5146CF5C}" type="slidenum">
              <a:rPr lang="en-US"/>
              <a:pPr/>
              <a:t>75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1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3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5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6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7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1939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0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1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2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3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4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5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1946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7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8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1949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50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51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52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54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0" name="Line 40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1" name="Line 41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304800" y="1674813"/>
            <a:ext cx="1355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Start</a:t>
            </a:r>
          </a:p>
          <a:p>
            <a:r>
              <a:rPr lang="en-US">
                <a:latin typeface="Arial" charset="0"/>
              </a:rPr>
              <a:t>mapping</a:t>
            </a:r>
          </a:p>
          <a:p>
            <a:r>
              <a:rPr lang="en-US">
                <a:latin typeface="Arial" charset="0"/>
              </a:rPr>
              <a:t>cone</a:t>
            </a:r>
          </a:p>
        </p:txBody>
      </p:sp>
      <p:sp>
        <p:nvSpPr>
          <p:cNvPr id="81966" name="Line 4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7" name="Line 47"/>
          <p:cNvSpPr>
            <a:spLocks noChangeShapeType="1"/>
          </p:cNvSpPr>
          <p:nvPr/>
        </p:nvSpPr>
        <p:spPr bwMode="auto">
          <a:xfrm>
            <a:off x="4953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5F24-BE7A-6C49-9A82-9448120A208B}" type="slidenum">
              <a:rPr lang="en-US"/>
              <a:pPr/>
              <a:t>76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9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399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9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9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000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001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002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003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004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005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E7C6-A0EF-024F-A60F-5E9A8E75BCE3}" type="slidenum">
              <a:rPr lang="en-US"/>
              <a:pPr/>
              <a:t>77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2963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4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5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6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7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8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9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2970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1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2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2973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4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5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6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7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8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9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81" name="Line 37"/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82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4242-DFD9-4E40-8F2C-2539F791D6C0}" type="slidenum">
              <a:rPr lang="en-US"/>
              <a:pPr/>
              <a:t>78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7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9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20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5021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23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24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25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26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27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28" name="Line 36"/>
          <p:cNvSpPr>
            <a:spLocks noChangeShapeType="1"/>
          </p:cNvSpPr>
          <p:nvPr/>
        </p:nvSpPr>
        <p:spPr bwMode="auto">
          <a:xfrm>
            <a:off x="3124200" y="2971800"/>
            <a:ext cx="9144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30" name="Line 38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31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3A04-85C7-234D-95A8-40CCD65ED5CE}" type="slidenum">
              <a:rPr lang="en-US"/>
              <a:pPr/>
              <a:t>79</a:t>
            </a:fld>
            <a:endParaRPr lang="en-US"/>
          </a:p>
        </p:txBody>
      </p:sp>
      <p:sp>
        <p:nvSpPr>
          <p:cNvPr id="86018" name="Freeform 2"/>
          <p:cNvSpPr>
            <a:spLocks/>
          </p:cNvSpPr>
          <p:nvPr/>
        </p:nvSpPr>
        <p:spPr bwMode="auto">
          <a:xfrm>
            <a:off x="2819400" y="1676400"/>
            <a:ext cx="1752600" cy="2514600"/>
          </a:xfrm>
          <a:custGeom>
            <a:avLst/>
            <a:gdLst/>
            <a:ahLst/>
            <a:cxnLst>
              <a:cxn ang="0">
                <a:pos x="432" y="0"/>
              </a:cxn>
              <a:cxn ang="0">
                <a:pos x="0" y="576"/>
              </a:cxn>
              <a:cxn ang="0">
                <a:pos x="0" y="1056"/>
              </a:cxn>
              <a:cxn ang="0">
                <a:pos x="0" y="1392"/>
              </a:cxn>
              <a:cxn ang="0">
                <a:pos x="480" y="1584"/>
              </a:cxn>
              <a:cxn ang="0">
                <a:pos x="768" y="1248"/>
              </a:cxn>
              <a:cxn ang="0">
                <a:pos x="768" y="912"/>
              </a:cxn>
              <a:cxn ang="0">
                <a:pos x="1104" y="624"/>
              </a:cxn>
              <a:cxn ang="0">
                <a:pos x="1104" y="144"/>
              </a:cxn>
              <a:cxn ang="0">
                <a:pos x="1008" y="0"/>
              </a:cxn>
              <a:cxn ang="0">
                <a:pos x="720" y="0"/>
              </a:cxn>
              <a:cxn ang="0">
                <a:pos x="432" y="0"/>
              </a:cxn>
            </a:cxnLst>
            <a:rect l="0" t="0" r="r" b="b"/>
            <a:pathLst>
              <a:path w="1104" h="1584">
                <a:moveTo>
                  <a:pt x="432" y="0"/>
                </a:moveTo>
                <a:lnTo>
                  <a:pt x="0" y="576"/>
                </a:lnTo>
                <a:lnTo>
                  <a:pt x="0" y="1056"/>
                </a:lnTo>
                <a:lnTo>
                  <a:pt x="0" y="1392"/>
                </a:lnTo>
                <a:lnTo>
                  <a:pt x="480" y="1584"/>
                </a:lnTo>
                <a:lnTo>
                  <a:pt x="768" y="1248"/>
                </a:lnTo>
                <a:lnTo>
                  <a:pt x="768" y="912"/>
                </a:lnTo>
                <a:lnTo>
                  <a:pt x="1104" y="624"/>
                </a:lnTo>
                <a:lnTo>
                  <a:pt x="1104" y="144"/>
                </a:lnTo>
                <a:lnTo>
                  <a:pt x="1008" y="0"/>
                </a:lnTo>
                <a:lnTo>
                  <a:pt x="720" y="0"/>
                </a:lnTo>
                <a:lnTo>
                  <a:pt x="432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0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5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9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1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2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4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5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6046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7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8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9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0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1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2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4" name="Line 38"/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5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6600"/>
                </a:solidFill>
              </a:rPr>
              <a:t>Cover in 4-LUT?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590800"/>
            <a:ext cx="8396489" cy="2867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/>
          <p:nvPr/>
        </p:nvSpPr>
        <p:spPr bwMode="auto">
          <a:xfrm>
            <a:off x="2697210" y="1793883"/>
            <a:ext cx="3518880" cy="2304549"/>
          </a:xfrm>
          <a:custGeom>
            <a:avLst/>
            <a:gdLst>
              <a:gd name="connsiteX0" fmla="*/ 78559 w 3518880"/>
              <a:gd name="connsiteY0" fmla="*/ 2304549 h 2304549"/>
              <a:gd name="connsiteX1" fmla="*/ 1191486 w 3518880"/>
              <a:gd name="connsiteY1" fmla="*/ 2291455 h 2304549"/>
              <a:gd name="connsiteX2" fmla="*/ 1309325 w 3518880"/>
              <a:gd name="connsiteY2" fmla="*/ 1348685 h 2304549"/>
              <a:gd name="connsiteX3" fmla="*/ 2959075 w 3518880"/>
              <a:gd name="connsiteY3" fmla="*/ 1034428 h 2304549"/>
              <a:gd name="connsiteX4" fmla="*/ 3037634 w 3518880"/>
              <a:gd name="connsiteY4" fmla="*/ 39282 h 2304549"/>
              <a:gd name="connsiteX5" fmla="*/ 510637 w 3518880"/>
              <a:gd name="connsiteY5" fmla="*/ 0 h 2304549"/>
              <a:gd name="connsiteX6" fmla="*/ 0 w 3518880"/>
              <a:gd name="connsiteY6" fmla="*/ 1047522 h 2304549"/>
              <a:gd name="connsiteX7" fmla="*/ 78559 w 3518880"/>
              <a:gd name="connsiteY7" fmla="*/ 2304549 h 230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8880" h="2304549">
                <a:moveTo>
                  <a:pt x="78559" y="2304549"/>
                </a:moveTo>
                <a:lnTo>
                  <a:pt x="1191486" y="2291455"/>
                </a:lnTo>
                <a:lnTo>
                  <a:pt x="1309325" y="1348685"/>
                </a:lnTo>
                <a:cubicBezTo>
                  <a:pt x="1859393" y="1244729"/>
                  <a:pt x="3518880" y="1034428"/>
                  <a:pt x="2959075" y="1034428"/>
                </a:cubicBezTo>
                <a:cubicBezTo>
                  <a:pt x="2985608" y="702740"/>
                  <a:pt x="3037634" y="372029"/>
                  <a:pt x="3037634" y="39282"/>
                </a:cubicBezTo>
                <a:lnTo>
                  <a:pt x="510637" y="0"/>
                </a:lnTo>
                <a:lnTo>
                  <a:pt x="0" y="1047522"/>
                </a:lnTo>
                <a:lnTo>
                  <a:pt x="78559" y="230454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3A04-85C7-234D-95A8-40CCD65ED5CE}" type="slidenum">
              <a:rPr lang="en-US"/>
              <a:pPr/>
              <a:t>80</a:t>
            </a:fld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0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5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9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1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2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4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5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6046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7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8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49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0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1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2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4" name="Line 38"/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55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/>
          <p:cNvSpPr/>
          <p:nvPr/>
        </p:nvSpPr>
        <p:spPr bwMode="auto">
          <a:xfrm>
            <a:off x="2697210" y="1793883"/>
            <a:ext cx="3518880" cy="2304549"/>
          </a:xfrm>
          <a:custGeom>
            <a:avLst/>
            <a:gdLst>
              <a:gd name="connsiteX0" fmla="*/ 78559 w 3518880"/>
              <a:gd name="connsiteY0" fmla="*/ 2304549 h 2304549"/>
              <a:gd name="connsiteX1" fmla="*/ 1191486 w 3518880"/>
              <a:gd name="connsiteY1" fmla="*/ 2291455 h 2304549"/>
              <a:gd name="connsiteX2" fmla="*/ 1309325 w 3518880"/>
              <a:gd name="connsiteY2" fmla="*/ 1348685 h 2304549"/>
              <a:gd name="connsiteX3" fmla="*/ 2959075 w 3518880"/>
              <a:gd name="connsiteY3" fmla="*/ 1034428 h 2304549"/>
              <a:gd name="connsiteX4" fmla="*/ 3037634 w 3518880"/>
              <a:gd name="connsiteY4" fmla="*/ 39282 h 2304549"/>
              <a:gd name="connsiteX5" fmla="*/ 510637 w 3518880"/>
              <a:gd name="connsiteY5" fmla="*/ 0 h 2304549"/>
              <a:gd name="connsiteX6" fmla="*/ 0 w 3518880"/>
              <a:gd name="connsiteY6" fmla="*/ 1047522 h 2304549"/>
              <a:gd name="connsiteX7" fmla="*/ 78559 w 3518880"/>
              <a:gd name="connsiteY7" fmla="*/ 2304549 h 230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8880" h="2304549">
                <a:moveTo>
                  <a:pt x="78559" y="2304549"/>
                </a:moveTo>
                <a:lnTo>
                  <a:pt x="1191486" y="2291455"/>
                </a:lnTo>
                <a:lnTo>
                  <a:pt x="1309325" y="1348685"/>
                </a:lnTo>
                <a:cubicBezTo>
                  <a:pt x="1859393" y="1244729"/>
                  <a:pt x="3518880" y="1034428"/>
                  <a:pt x="2959075" y="1034428"/>
                </a:cubicBezTo>
                <a:cubicBezTo>
                  <a:pt x="2985608" y="702740"/>
                  <a:pt x="3037634" y="372029"/>
                  <a:pt x="3037634" y="39282"/>
                </a:cubicBezTo>
                <a:lnTo>
                  <a:pt x="510637" y="0"/>
                </a:lnTo>
                <a:lnTo>
                  <a:pt x="0" y="1047522"/>
                </a:lnTo>
                <a:lnTo>
                  <a:pt x="78559" y="230454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DECB-2E83-B746-B187-80EBE8BEA27D}" type="slidenum">
              <a:rPr lang="en-US"/>
              <a:pPr/>
              <a:t>81</a:t>
            </a:fld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5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7060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1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2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3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4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5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6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8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7070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71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72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73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74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75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76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77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78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CF46-705E-7745-9D96-6487147B5B05}" type="slidenum">
              <a:rPr lang="en-US"/>
              <a:pPr/>
              <a:t>82</a:t>
            </a:fld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1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2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3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6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7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8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9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0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8091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2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8094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5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6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7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8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9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00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01" name="Text Box 37"/>
          <p:cNvSpPr txBox="1">
            <a:spLocks noChangeArrowheads="1"/>
          </p:cNvSpPr>
          <p:nvPr/>
        </p:nvSpPr>
        <p:spPr bwMode="auto">
          <a:xfrm>
            <a:off x="517525" y="2020888"/>
            <a:ext cx="13382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Similar</a:t>
            </a:r>
          </a:p>
          <a:p>
            <a:r>
              <a:rPr lang="en-US">
                <a:latin typeface="Arial" charset="0"/>
              </a:rPr>
              <a:t>to </a:t>
            </a:r>
          </a:p>
          <a:p>
            <a:r>
              <a:rPr lang="en-US">
                <a:latin typeface="Arial" charset="0"/>
              </a:rPr>
              <a:t>previous</a:t>
            </a:r>
          </a:p>
        </p:txBody>
      </p:sp>
      <p:sp>
        <p:nvSpPr>
          <p:cNvPr id="88102" name="Line 38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03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679A-D332-D14E-A724-40A2560485B5}" type="slidenum">
              <a:rPr lang="en-US"/>
              <a:pPr/>
              <a:t>83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909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09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910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911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911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20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21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22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23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25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26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E219-C3AE-5446-818C-456013F9E097}" type="slidenum">
              <a:rPr lang="en-US"/>
              <a:pPr/>
              <a:t>84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0131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2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3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4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6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7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0138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9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0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0141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2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3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4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5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6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7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8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50" name="Line 38"/>
          <p:cNvSpPr>
            <a:spLocks noChangeShapeType="1"/>
          </p:cNvSpPr>
          <p:nvPr/>
        </p:nvSpPr>
        <p:spPr bwMode="auto">
          <a:xfrm>
            <a:off x="1905000" y="4267200"/>
            <a:ext cx="1295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B5B5-2F49-CB4C-817A-862E9CBC7B3D}" type="slidenum">
              <a:rPr lang="en-US"/>
              <a:pPr/>
              <a:t>85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1866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69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2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4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1875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6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7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8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9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0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1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1882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3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4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1885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6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7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8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9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0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1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2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3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4" name="Line 38"/>
          <p:cNvSpPr>
            <a:spLocks noChangeShapeType="1"/>
          </p:cNvSpPr>
          <p:nvPr/>
        </p:nvSpPr>
        <p:spPr bwMode="auto">
          <a:xfrm>
            <a:off x="1905000" y="4267200"/>
            <a:ext cx="1295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5" name="Text Box 39"/>
          <p:cNvSpPr txBox="1">
            <a:spLocks noChangeArrowheads="1"/>
          </p:cNvSpPr>
          <p:nvPr/>
        </p:nvSpPr>
        <p:spPr bwMode="auto">
          <a:xfrm>
            <a:off x="16002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7F72C-1341-4B45-BB45-7C1F11758DC8}" type="slidenum">
              <a:rPr lang="en-US"/>
              <a:pPr/>
              <a:t>86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1146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8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1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2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3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1155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8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9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60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61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1162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63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64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1165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66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67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68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69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70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71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72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73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74" name="Line 38"/>
          <p:cNvSpPr>
            <a:spLocks noChangeShapeType="1"/>
          </p:cNvSpPr>
          <p:nvPr/>
        </p:nvSpPr>
        <p:spPr bwMode="auto">
          <a:xfrm>
            <a:off x="1828800" y="1752600"/>
            <a:ext cx="1600200" cy="297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3C57-BBFC-1543-931C-58683EB3F39A}" type="slidenum">
              <a:rPr lang="en-US"/>
              <a:pPr/>
              <a:t>87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890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4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5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6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7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8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899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0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1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2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3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4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5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906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7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8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909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0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1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2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3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4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5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6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7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8" name="Line 38"/>
          <p:cNvSpPr>
            <a:spLocks noChangeShapeType="1"/>
          </p:cNvSpPr>
          <p:nvPr/>
        </p:nvSpPr>
        <p:spPr bwMode="auto">
          <a:xfrm>
            <a:off x="1828800" y="1752600"/>
            <a:ext cx="1600200" cy="297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9" name="Text Box 39"/>
          <p:cNvSpPr txBox="1">
            <a:spLocks noChangeArrowheads="1"/>
          </p:cNvSpPr>
          <p:nvPr/>
        </p:nvSpPr>
        <p:spPr bwMode="auto">
          <a:xfrm>
            <a:off x="1447800" y="144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7E7E-734E-D444-959C-9F2A8BD7A36F}" type="slidenum">
              <a:rPr lang="en-US"/>
              <a:pPr/>
              <a:t>88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912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913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914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15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16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17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18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19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0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1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2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923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4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5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6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7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8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9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930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1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2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933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4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5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6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7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8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9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40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41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42" name="Line 38"/>
          <p:cNvSpPr>
            <a:spLocks noChangeShapeType="1"/>
          </p:cNvSpPr>
          <p:nvPr/>
        </p:nvSpPr>
        <p:spPr bwMode="auto">
          <a:xfrm>
            <a:off x="1371600" y="2209800"/>
            <a:ext cx="259080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1F55-A9DF-164E-BC90-5B8EEBB8661A}" type="slidenum">
              <a:rPr lang="en-US"/>
              <a:pPr/>
              <a:t>89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493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494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495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495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0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1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2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3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4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5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6" name="Line 38"/>
          <p:cNvSpPr>
            <a:spLocks noChangeShapeType="1"/>
          </p:cNvSpPr>
          <p:nvPr/>
        </p:nvSpPr>
        <p:spPr bwMode="auto">
          <a:xfrm>
            <a:off x="1371600" y="2209800"/>
            <a:ext cx="259080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7" name="Text Box 39"/>
          <p:cNvSpPr txBox="1">
            <a:spLocks noChangeArrowheads="1"/>
          </p:cNvSpPr>
          <p:nvPr/>
        </p:nvSpPr>
        <p:spPr bwMode="auto">
          <a:xfrm>
            <a:off x="1127125" y="1870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6600"/>
                </a:solidFill>
              </a:rPr>
              <a:t>Cover in 4-LUT?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9331-E6B7-1C4F-A64B-64A0B81AFAD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2590800"/>
            <a:ext cx="7460561" cy="328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AAC-1A78-AA4A-B513-26E65957984D}" type="slidenum">
              <a:rPr lang="en-US"/>
              <a:pPr/>
              <a:t>90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4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5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6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7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0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1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2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5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7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8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189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0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1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2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3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4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5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6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7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8" name="Line 38"/>
          <p:cNvSpPr>
            <a:spLocks noChangeShapeType="1"/>
          </p:cNvSpPr>
          <p:nvPr/>
        </p:nvSpPr>
        <p:spPr bwMode="auto">
          <a:xfrm>
            <a:off x="1828800" y="1752600"/>
            <a:ext cx="1600200" cy="297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4501-1110-D440-BEC7-2E72A422FDF4}" type="slidenum">
              <a:rPr lang="en-US"/>
              <a:pPr/>
              <a:t>91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9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2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3203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4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5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6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7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8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9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3210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1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2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4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5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6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7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8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9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20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21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72AB-A6E8-A34D-B51F-D3A16BCDEE26}" type="slidenum">
              <a:rPr lang="en-US"/>
              <a:pPr/>
              <a:t>92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2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3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4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5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6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227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8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9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0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1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2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3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234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5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6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237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8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9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40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41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42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43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44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45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46" name="Line 38"/>
          <p:cNvSpPr>
            <a:spLocks noChangeShapeType="1"/>
          </p:cNvSpPr>
          <p:nvPr/>
        </p:nvSpPr>
        <p:spPr bwMode="auto">
          <a:xfrm>
            <a:off x="3276600" y="44196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3F86-7DF2-1F42-9155-A7D1F0E71375}" type="slidenum">
              <a:rPr lang="en-US"/>
              <a:pPr/>
              <a:t>93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5242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4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6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7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8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9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5251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2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3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4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5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6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7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5258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9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0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5261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2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3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4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5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6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7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8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69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70" name="Line 38"/>
          <p:cNvSpPr>
            <a:spLocks noChangeShapeType="1"/>
          </p:cNvSpPr>
          <p:nvPr/>
        </p:nvSpPr>
        <p:spPr bwMode="auto">
          <a:xfrm>
            <a:off x="3276600" y="44196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71" name="Text Box 39"/>
          <p:cNvSpPr txBox="1">
            <a:spLocks noChangeArrowheads="1"/>
          </p:cNvSpPr>
          <p:nvPr/>
        </p:nvSpPr>
        <p:spPr bwMode="auto">
          <a:xfrm>
            <a:off x="3717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68BA-2C93-6E48-9FFE-0788FE96DC15}" type="slidenum">
              <a:rPr lang="en-US"/>
              <a:pPr/>
              <a:t>94</a:t>
            </a:fld>
            <a:endParaRPr lang="en-US"/>
          </a:p>
        </p:txBody>
      </p:sp>
      <p:sp>
        <p:nvSpPr>
          <p:cNvPr id="97282" name="Freeform 2"/>
          <p:cNvSpPr>
            <a:spLocks/>
          </p:cNvSpPr>
          <p:nvPr/>
        </p:nvSpPr>
        <p:spPr bwMode="auto">
          <a:xfrm>
            <a:off x="1371600" y="3048000"/>
            <a:ext cx="3581400" cy="23622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864" y="0"/>
              </a:cxn>
              <a:cxn ang="0">
                <a:pos x="912" y="576"/>
              </a:cxn>
              <a:cxn ang="0">
                <a:pos x="1248" y="720"/>
              </a:cxn>
              <a:cxn ang="0">
                <a:pos x="1584" y="672"/>
              </a:cxn>
              <a:cxn ang="0">
                <a:pos x="1632" y="96"/>
              </a:cxn>
              <a:cxn ang="0">
                <a:pos x="2256" y="48"/>
              </a:cxn>
              <a:cxn ang="0">
                <a:pos x="2208" y="672"/>
              </a:cxn>
              <a:cxn ang="0">
                <a:pos x="1920" y="1008"/>
              </a:cxn>
              <a:cxn ang="0">
                <a:pos x="1920" y="1488"/>
              </a:cxn>
              <a:cxn ang="0">
                <a:pos x="1248" y="1440"/>
              </a:cxn>
              <a:cxn ang="0">
                <a:pos x="1104" y="960"/>
              </a:cxn>
              <a:cxn ang="0">
                <a:pos x="912" y="768"/>
              </a:cxn>
              <a:cxn ang="0">
                <a:pos x="432" y="768"/>
              </a:cxn>
              <a:cxn ang="0">
                <a:pos x="0" y="720"/>
              </a:cxn>
              <a:cxn ang="0">
                <a:pos x="192" y="0"/>
              </a:cxn>
            </a:cxnLst>
            <a:rect l="0" t="0" r="r" b="b"/>
            <a:pathLst>
              <a:path w="2256" h="1488">
                <a:moveTo>
                  <a:pt x="192" y="0"/>
                </a:moveTo>
                <a:lnTo>
                  <a:pt x="864" y="0"/>
                </a:lnTo>
                <a:lnTo>
                  <a:pt x="912" y="576"/>
                </a:lnTo>
                <a:lnTo>
                  <a:pt x="1248" y="720"/>
                </a:lnTo>
                <a:lnTo>
                  <a:pt x="1584" y="672"/>
                </a:lnTo>
                <a:lnTo>
                  <a:pt x="1632" y="96"/>
                </a:lnTo>
                <a:lnTo>
                  <a:pt x="2256" y="48"/>
                </a:lnTo>
                <a:lnTo>
                  <a:pt x="2208" y="672"/>
                </a:lnTo>
                <a:lnTo>
                  <a:pt x="1920" y="1008"/>
                </a:lnTo>
                <a:lnTo>
                  <a:pt x="1920" y="1488"/>
                </a:lnTo>
                <a:lnTo>
                  <a:pt x="1248" y="1440"/>
                </a:lnTo>
                <a:lnTo>
                  <a:pt x="1104" y="960"/>
                </a:lnTo>
                <a:lnTo>
                  <a:pt x="912" y="768"/>
                </a:lnTo>
                <a:lnTo>
                  <a:pt x="432" y="768"/>
                </a:lnTo>
                <a:lnTo>
                  <a:pt x="0" y="720"/>
                </a:lnTo>
                <a:lnTo>
                  <a:pt x="192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7291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4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6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7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8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9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7300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1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3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5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6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7307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8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9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7310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1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3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4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5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6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7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8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9" name="Line 39"/>
          <p:cNvSpPr>
            <a:spLocks noChangeShapeType="1"/>
          </p:cNvSpPr>
          <p:nvPr/>
        </p:nvSpPr>
        <p:spPr bwMode="auto">
          <a:xfrm>
            <a:off x="3276600" y="44196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0" name="Text Box 40"/>
          <p:cNvSpPr txBox="1">
            <a:spLocks noChangeArrowheads="1"/>
          </p:cNvSpPr>
          <p:nvPr/>
        </p:nvSpPr>
        <p:spPr bwMode="auto">
          <a:xfrm>
            <a:off x="3717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AF11-CAFA-DA40-8B03-9F4941C88D15}" type="slidenum">
              <a:rPr lang="en-US"/>
              <a:pPr/>
              <a:t>95</a:t>
            </a:fld>
            <a:endParaRPr lang="en-US"/>
          </a:p>
        </p:txBody>
      </p:sp>
      <p:sp>
        <p:nvSpPr>
          <p:cNvPr id="96258" name="Freeform 2"/>
          <p:cNvSpPr>
            <a:spLocks/>
          </p:cNvSpPr>
          <p:nvPr/>
        </p:nvSpPr>
        <p:spPr bwMode="auto">
          <a:xfrm>
            <a:off x="1371600" y="3048000"/>
            <a:ext cx="3581400" cy="23622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864" y="0"/>
              </a:cxn>
              <a:cxn ang="0">
                <a:pos x="912" y="576"/>
              </a:cxn>
              <a:cxn ang="0">
                <a:pos x="1248" y="720"/>
              </a:cxn>
              <a:cxn ang="0">
                <a:pos x="1584" y="672"/>
              </a:cxn>
              <a:cxn ang="0">
                <a:pos x="1632" y="96"/>
              </a:cxn>
              <a:cxn ang="0">
                <a:pos x="2256" y="48"/>
              </a:cxn>
              <a:cxn ang="0">
                <a:pos x="2208" y="672"/>
              </a:cxn>
              <a:cxn ang="0">
                <a:pos x="1920" y="1008"/>
              </a:cxn>
              <a:cxn ang="0">
                <a:pos x="1920" y="1488"/>
              </a:cxn>
              <a:cxn ang="0">
                <a:pos x="1248" y="1440"/>
              </a:cxn>
              <a:cxn ang="0">
                <a:pos x="1104" y="960"/>
              </a:cxn>
              <a:cxn ang="0">
                <a:pos x="912" y="768"/>
              </a:cxn>
              <a:cxn ang="0">
                <a:pos x="432" y="768"/>
              </a:cxn>
              <a:cxn ang="0">
                <a:pos x="0" y="720"/>
              </a:cxn>
              <a:cxn ang="0">
                <a:pos x="192" y="0"/>
              </a:cxn>
            </a:cxnLst>
            <a:rect l="0" t="0" r="r" b="b"/>
            <a:pathLst>
              <a:path w="2256" h="1488">
                <a:moveTo>
                  <a:pt x="192" y="0"/>
                </a:moveTo>
                <a:lnTo>
                  <a:pt x="864" y="0"/>
                </a:lnTo>
                <a:lnTo>
                  <a:pt x="912" y="576"/>
                </a:lnTo>
                <a:lnTo>
                  <a:pt x="1248" y="720"/>
                </a:lnTo>
                <a:lnTo>
                  <a:pt x="1584" y="672"/>
                </a:lnTo>
                <a:lnTo>
                  <a:pt x="1632" y="96"/>
                </a:lnTo>
                <a:lnTo>
                  <a:pt x="2256" y="48"/>
                </a:lnTo>
                <a:lnTo>
                  <a:pt x="2208" y="672"/>
                </a:lnTo>
                <a:lnTo>
                  <a:pt x="1920" y="1008"/>
                </a:lnTo>
                <a:lnTo>
                  <a:pt x="1920" y="1488"/>
                </a:lnTo>
                <a:lnTo>
                  <a:pt x="1248" y="1440"/>
                </a:lnTo>
                <a:lnTo>
                  <a:pt x="1104" y="960"/>
                </a:lnTo>
                <a:lnTo>
                  <a:pt x="912" y="768"/>
                </a:lnTo>
                <a:lnTo>
                  <a:pt x="432" y="768"/>
                </a:lnTo>
                <a:lnTo>
                  <a:pt x="0" y="720"/>
                </a:lnTo>
                <a:lnTo>
                  <a:pt x="192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6267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8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9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1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2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3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4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6276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8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0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1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2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6283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4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5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6286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7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8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9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0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1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2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3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4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5" name="Line 39"/>
          <p:cNvSpPr>
            <a:spLocks noChangeShapeType="1"/>
          </p:cNvSpPr>
          <p:nvPr/>
        </p:nvSpPr>
        <p:spPr bwMode="auto">
          <a:xfrm>
            <a:off x="3276600" y="44196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6" name="Text Box 40"/>
          <p:cNvSpPr txBox="1">
            <a:spLocks noChangeArrowheads="1"/>
          </p:cNvSpPr>
          <p:nvPr/>
        </p:nvSpPr>
        <p:spPr bwMode="auto">
          <a:xfrm>
            <a:off x="3717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6297" name="Text Box 41"/>
          <p:cNvSpPr txBox="1">
            <a:spLocks noChangeArrowheads="1"/>
          </p:cNvSpPr>
          <p:nvPr/>
        </p:nvSpPr>
        <p:spPr bwMode="auto">
          <a:xfrm>
            <a:off x="1508125" y="2784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681B-C330-A44C-96D5-E04BDC659C1A}" type="slidenum">
              <a:rPr lang="en-US"/>
              <a:pPr/>
              <a:t>96</a:t>
            </a:fld>
            <a:endParaRPr lang="en-US"/>
          </a:p>
        </p:txBody>
      </p:sp>
      <p:sp>
        <p:nvSpPr>
          <p:cNvPr id="98348" name="Freeform 44"/>
          <p:cNvSpPr>
            <a:spLocks/>
          </p:cNvSpPr>
          <p:nvPr/>
        </p:nvSpPr>
        <p:spPr bwMode="auto">
          <a:xfrm>
            <a:off x="2971800" y="1828800"/>
            <a:ext cx="2133600" cy="3810000"/>
          </a:xfrm>
          <a:custGeom>
            <a:avLst/>
            <a:gdLst/>
            <a:ahLst/>
            <a:cxnLst>
              <a:cxn ang="0">
                <a:pos x="192" y="2256"/>
              </a:cxn>
              <a:cxn ang="0">
                <a:pos x="864" y="2400"/>
              </a:cxn>
              <a:cxn ang="0">
                <a:pos x="1008" y="2352"/>
              </a:cxn>
              <a:cxn ang="0">
                <a:pos x="1008" y="1728"/>
              </a:cxn>
              <a:cxn ang="0">
                <a:pos x="1248" y="1488"/>
              </a:cxn>
              <a:cxn ang="0">
                <a:pos x="1344" y="768"/>
              </a:cxn>
              <a:cxn ang="0">
                <a:pos x="912" y="576"/>
              </a:cxn>
              <a:cxn ang="0">
                <a:pos x="912" y="48"/>
              </a:cxn>
              <a:cxn ang="0">
                <a:pos x="288" y="0"/>
              </a:cxn>
              <a:cxn ang="0">
                <a:pos x="0" y="480"/>
              </a:cxn>
              <a:cxn ang="0">
                <a:pos x="528" y="864"/>
              </a:cxn>
              <a:cxn ang="0">
                <a:pos x="528" y="1296"/>
              </a:cxn>
              <a:cxn ang="0">
                <a:pos x="96" y="1536"/>
              </a:cxn>
              <a:cxn ang="0">
                <a:pos x="48" y="1968"/>
              </a:cxn>
              <a:cxn ang="0">
                <a:pos x="192" y="2256"/>
              </a:cxn>
            </a:cxnLst>
            <a:rect l="0" t="0" r="r" b="b"/>
            <a:pathLst>
              <a:path w="1344" h="2400">
                <a:moveTo>
                  <a:pt x="192" y="2256"/>
                </a:moveTo>
                <a:lnTo>
                  <a:pt x="864" y="2400"/>
                </a:lnTo>
                <a:lnTo>
                  <a:pt x="1008" y="2352"/>
                </a:lnTo>
                <a:lnTo>
                  <a:pt x="1008" y="1728"/>
                </a:lnTo>
                <a:lnTo>
                  <a:pt x="1248" y="1488"/>
                </a:lnTo>
                <a:lnTo>
                  <a:pt x="1344" y="768"/>
                </a:lnTo>
                <a:lnTo>
                  <a:pt x="912" y="576"/>
                </a:lnTo>
                <a:lnTo>
                  <a:pt x="912" y="48"/>
                </a:lnTo>
                <a:lnTo>
                  <a:pt x="288" y="0"/>
                </a:lnTo>
                <a:lnTo>
                  <a:pt x="0" y="480"/>
                </a:lnTo>
                <a:lnTo>
                  <a:pt x="528" y="864"/>
                </a:lnTo>
                <a:lnTo>
                  <a:pt x="528" y="1296"/>
                </a:lnTo>
                <a:lnTo>
                  <a:pt x="96" y="1536"/>
                </a:lnTo>
                <a:lnTo>
                  <a:pt x="48" y="1968"/>
                </a:lnTo>
                <a:lnTo>
                  <a:pt x="192" y="2256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06" name="Freeform 2"/>
          <p:cNvSpPr>
            <a:spLocks/>
          </p:cNvSpPr>
          <p:nvPr/>
        </p:nvSpPr>
        <p:spPr bwMode="auto">
          <a:xfrm>
            <a:off x="1371600" y="3048000"/>
            <a:ext cx="3581400" cy="23622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864" y="0"/>
              </a:cxn>
              <a:cxn ang="0">
                <a:pos x="912" y="576"/>
              </a:cxn>
              <a:cxn ang="0">
                <a:pos x="1248" y="720"/>
              </a:cxn>
              <a:cxn ang="0">
                <a:pos x="1584" y="672"/>
              </a:cxn>
              <a:cxn ang="0">
                <a:pos x="1632" y="96"/>
              </a:cxn>
              <a:cxn ang="0">
                <a:pos x="2256" y="48"/>
              </a:cxn>
              <a:cxn ang="0">
                <a:pos x="2208" y="672"/>
              </a:cxn>
              <a:cxn ang="0">
                <a:pos x="1920" y="1008"/>
              </a:cxn>
              <a:cxn ang="0">
                <a:pos x="1920" y="1488"/>
              </a:cxn>
              <a:cxn ang="0">
                <a:pos x="1248" y="1440"/>
              </a:cxn>
              <a:cxn ang="0">
                <a:pos x="1104" y="960"/>
              </a:cxn>
              <a:cxn ang="0">
                <a:pos x="912" y="768"/>
              </a:cxn>
              <a:cxn ang="0">
                <a:pos x="432" y="768"/>
              </a:cxn>
              <a:cxn ang="0">
                <a:pos x="0" y="720"/>
              </a:cxn>
              <a:cxn ang="0">
                <a:pos x="192" y="0"/>
              </a:cxn>
            </a:cxnLst>
            <a:rect l="0" t="0" r="r" b="b"/>
            <a:pathLst>
              <a:path w="2256" h="1488">
                <a:moveTo>
                  <a:pt x="192" y="0"/>
                </a:moveTo>
                <a:lnTo>
                  <a:pt x="864" y="0"/>
                </a:lnTo>
                <a:lnTo>
                  <a:pt x="912" y="576"/>
                </a:lnTo>
                <a:lnTo>
                  <a:pt x="1248" y="720"/>
                </a:lnTo>
                <a:lnTo>
                  <a:pt x="1584" y="672"/>
                </a:lnTo>
                <a:lnTo>
                  <a:pt x="1632" y="96"/>
                </a:lnTo>
                <a:lnTo>
                  <a:pt x="2256" y="48"/>
                </a:lnTo>
                <a:lnTo>
                  <a:pt x="2208" y="672"/>
                </a:lnTo>
                <a:lnTo>
                  <a:pt x="1920" y="1008"/>
                </a:lnTo>
                <a:lnTo>
                  <a:pt x="1920" y="1488"/>
                </a:lnTo>
                <a:lnTo>
                  <a:pt x="1248" y="1440"/>
                </a:lnTo>
                <a:lnTo>
                  <a:pt x="1104" y="960"/>
                </a:lnTo>
                <a:lnTo>
                  <a:pt x="912" y="768"/>
                </a:lnTo>
                <a:lnTo>
                  <a:pt x="432" y="768"/>
                </a:lnTo>
                <a:lnTo>
                  <a:pt x="0" y="720"/>
                </a:lnTo>
                <a:lnTo>
                  <a:pt x="192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8315" name="Line 11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6" name="Line 12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7" name="Line 13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8" name="Rectangle 14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9" name="Line 15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0" name="Line 16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1" name="Line 17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2" name="Line 18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3" name="Rectangle 19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8324" name="Line 20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5" name="Line 21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6" name="Line 22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7" name="Line 23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8" name="Line 24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9" name="Line 25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2" name="Line 28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3" name="Rectangle 29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8334" name="Line 30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6" name="Line 32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8" name="Line 34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9" name="Line 35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0" name="Line 36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1" name="Line 37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2" name="Line 3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3" name="Line 39"/>
          <p:cNvSpPr>
            <a:spLocks noChangeShapeType="1"/>
          </p:cNvSpPr>
          <p:nvPr/>
        </p:nvSpPr>
        <p:spPr bwMode="auto">
          <a:xfrm>
            <a:off x="3276600" y="44196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4" name="Text Box 40"/>
          <p:cNvSpPr txBox="1">
            <a:spLocks noChangeArrowheads="1"/>
          </p:cNvSpPr>
          <p:nvPr/>
        </p:nvSpPr>
        <p:spPr bwMode="auto">
          <a:xfrm>
            <a:off x="3717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8345" name="Text Box 41"/>
          <p:cNvSpPr txBox="1">
            <a:spLocks noChangeArrowheads="1"/>
          </p:cNvSpPr>
          <p:nvPr/>
        </p:nvSpPr>
        <p:spPr bwMode="auto">
          <a:xfrm>
            <a:off x="1508125" y="2784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9D12-566F-014C-9FB7-73F17679E2CE}" type="slidenum">
              <a:rPr lang="en-US"/>
              <a:pPr/>
              <a:t>97</a:t>
            </a:fld>
            <a:endParaRPr lang="en-US"/>
          </a:p>
        </p:txBody>
      </p:sp>
      <p:sp>
        <p:nvSpPr>
          <p:cNvPr id="99330" name="Freeform 2"/>
          <p:cNvSpPr>
            <a:spLocks/>
          </p:cNvSpPr>
          <p:nvPr/>
        </p:nvSpPr>
        <p:spPr bwMode="auto">
          <a:xfrm>
            <a:off x="2971800" y="1828800"/>
            <a:ext cx="2133600" cy="3810000"/>
          </a:xfrm>
          <a:custGeom>
            <a:avLst/>
            <a:gdLst/>
            <a:ahLst/>
            <a:cxnLst>
              <a:cxn ang="0">
                <a:pos x="192" y="2256"/>
              </a:cxn>
              <a:cxn ang="0">
                <a:pos x="864" y="2400"/>
              </a:cxn>
              <a:cxn ang="0">
                <a:pos x="1008" y="2352"/>
              </a:cxn>
              <a:cxn ang="0">
                <a:pos x="1008" y="1728"/>
              </a:cxn>
              <a:cxn ang="0">
                <a:pos x="1248" y="1488"/>
              </a:cxn>
              <a:cxn ang="0">
                <a:pos x="1344" y="768"/>
              </a:cxn>
              <a:cxn ang="0">
                <a:pos x="912" y="576"/>
              </a:cxn>
              <a:cxn ang="0">
                <a:pos x="912" y="48"/>
              </a:cxn>
              <a:cxn ang="0">
                <a:pos x="288" y="0"/>
              </a:cxn>
              <a:cxn ang="0">
                <a:pos x="0" y="480"/>
              </a:cxn>
              <a:cxn ang="0">
                <a:pos x="528" y="864"/>
              </a:cxn>
              <a:cxn ang="0">
                <a:pos x="528" y="1296"/>
              </a:cxn>
              <a:cxn ang="0">
                <a:pos x="96" y="1536"/>
              </a:cxn>
              <a:cxn ang="0">
                <a:pos x="48" y="1968"/>
              </a:cxn>
              <a:cxn ang="0">
                <a:pos x="192" y="2256"/>
              </a:cxn>
            </a:cxnLst>
            <a:rect l="0" t="0" r="r" b="b"/>
            <a:pathLst>
              <a:path w="1344" h="2400">
                <a:moveTo>
                  <a:pt x="192" y="2256"/>
                </a:moveTo>
                <a:lnTo>
                  <a:pt x="864" y="2400"/>
                </a:lnTo>
                <a:lnTo>
                  <a:pt x="1008" y="2352"/>
                </a:lnTo>
                <a:lnTo>
                  <a:pt x="1008" y="1728"/>
                </a:lnTo>
                <a:lnTo>
                  <a:pt x="1248" y="1488"/>
                </a:lnTo>
                <a:lnTo>
                  <a:pt x="1344" y="768"/>
                </a:lnTo>
                <a:lnTo>
                  <a:pt x="912" y="576"/>
                </a:lnTo>
                <a:lnTo>
                  <a:pt x="912" y="48"/>
                </a:lnTo>
                <a:lnTo>
                  <a:pt x="288" y="0"/>
                </a:lnTo>
                <a:lnTo>
                  <a:pt x="0" y="480"/>
                </a:lnTo>
                <a:lnTo>
                  <a:pt x="528" y="864"/>
                </a:lnTo>
                <a:lnTo>
                  <a:pt x="528" y="1296"/>
                </a:lnTo>
                <a:lnTo>
                  <a:pt x="96" y="1536"/>
                </a:lnTo>
                <a:lnTo>
                  <a:pt x="48" y="1968"/>
                </a:lnTo>
                <a:lnTo>
                  <a:pt x="192" y="2256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" name="Freeform 3"/>
          <p:cNvSpPr>
            <a:spLocks/>
          </p:cNvSpPr>
          <p:nvPr/>
        </p:nvSpPr>
        <p:spPr bwMode="auto">
          <a:xfrm>
            <a:off x="1371600" y="3048000"/>
            <a:ext cx="3581400" cy="23622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864" y="0"/>
              </a:cxn>
              <a:cxn ang="0">
                <a:pos x="912" y="576"/>
              </a:cxn>
              <a:cxn ang="0">
                <a:pos x="1248" y="720"/>
              </a:cxn>
              <a:cxn ang="0">
                <a:pos x="1584" y="672"/>
              </a:cxn>
              <a:cxn ang="0">
                <a:pos x="1632" y="96"/>
              </a:cxn>
              <a:cxn ang="0">
                <a:pos x="2256" y="48"/>
              </a:cxn>
              <a:cxn ang="0">
                <a:pos x="2208" y="672"/>
              </a:cxn>
              <a:cxn ang="0">
                <a:pos x="1920" y="1008"/>
              </a:cxn>
              <a:cxn ang="0">
                <a:pos x="1920" y="1488"/>
              </a:cxn>
              <a:cxn ang="0">
                <a:pos x="1248" y="1440"/>
              </a:cxn>
              <a:cxn ang="0">
                <a:pos x="1104" y="960"/>
              </a:cxn>
              <a:cxn ang="0">
                <a:pos x="912" y="768"/>
              </a:cxn>
              <a:cxn ang="0">
                <a:pos x="432" y="768"/>
              </a:cxn>
              <a:cxn ang="0">
                <a:pos x="0" y="720"/>
              </a:cxn>
              <a:cxn ang="0">
                <a:pos x="192" y="0"/>
              </a:cxn>
            </a:cxnLst>
            <a:rect l="0" t="0" r="r" b="b"/>
            <a:pathLst>
              <a:path w="2256" h="1488">
                <a:moveTo>
                  <a:pt x="192" y="0"/>
                </a:moveTo>
                <a:lnTo>
                  <a:pt x="864" y="0"/>
                </a:lnTo>
                <a:lnTo>
                  <a:pt x="912" y="576"/>
                </a:lnTo>
                <a:lnTo>
                  <a:pt x="1248" y="720"/>
                </a:lnTo>
                <a:lnTo>
                  <a:pt x="1584" y="672"/>
                </a:lnTo>
                <a:lnTo>
                  <a:pt x="1632" y="96"/>
                </a:lnTo>
                <a:lnTo>
                  <a:pt x="2256" y="48"/>
                </a:lnTo>
                <a:lnTo>
                  <a:pt x="2208" y="672"/>
                </a:lnTo>
                <a:lnTo>
                  <a:pt x="1920" y="1008"/>
                </a:lnTo>
                <a:lnTo>
                  <a:pt x="1920" y="1488"/>
                </a:lnTo>
                <a:lnTo>
                  <a:pt x="1248" y="1440"/>
                </a:lnTo>
                <a:lnTo>
                  <a:pt x="1104" y="960"/>
                </a:lnTo>
                <a:lnTo>
                  <a:pt x="912" y="768"/>
                </a:lnTo>
                <a:lnTo>
                  <a:pt x="432" y="768"/>
                </a:lnTo>
                <a:lnTo>
                  <a:pt x="0" y="720"/>
                </a:lnTo>
                <a:lnTo>
                  <a:pt x="192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9340" name="Line 12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1" name="Line 13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2" name="Line 14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4" name="Line 16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5" name="Line 17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6" name="Line 18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7" name="Line 19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9349" name="Line 21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4" name="Line 26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5" name="Rectangle 27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8" name="Rectangle 30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1" name="Line 33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3" name="Line 35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4" name="Line 36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5" name="Line 37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6" name="Line 38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7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8" name="Line 40"/>
          <p:cNvSpPr>
            <a:spLocks noChangeShapeType="1"/>
          </p:cNvSpPr>
          <p:nvPr/>
        </p:nvSpPr>
        <p:spPr bwMode="auto">
          <a:xfrm>
            <a:off x="3276600" y="4419600"/>
            <a:ext cx="1295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9" name="Text Box 41"/>
          <p:cNvSpPr txBox="1">
            <a:spLocks noChangeArrowheads="1"/>
          </p:cNvSpPr>
          <p:nvPr/>
        </p:nvSpPr>
        <p:spPr bwMode="auto">
          <a:xfrm>
            <a:off x="3717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9370" name="Text Box 42"/>
          <p:cNvSpPr txBox="1">
            <a:spLocks noChangeArrowheads="1"/>
          </p:cNvSpPr>
          <p:nvPr/>
        </p:nvSpPr>
        <p:spPr bwMode="auto">
          <a:xfrm>
            <a:off x="1508125" y="2784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9371" name="Text Box 43"/>
          <p:cNvSpPr txBox="1">
            <a:spLocks noChangeArrowheads="1"/>
          </p:cNvSpPr>
          <p:nvPr/>
        </p:nvSpPr>
        <p:spPr bwMode="auto">
          <a:xfrm>
            <a:off x="2971800" y="182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1A7A-A966-0C49-B611-C582C5A3B589}" type="slidenum">
              <a:rPr lang="en-US"/>
              <a:pPr/>
              <a:t>98</a:t>
            </a:fld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0364" name="Line 12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5" name="Line 13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6" name="Line 14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9" name="Line 17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2" name="Rectangle 20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9" name="Rectangle 27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2" name="Rectangle 30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4" name="Line 32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0" name="Line 38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1" name="Line 39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9838-2298-074B-9B7E-29B55AD187D1}" type="slidenum">
              <a:rPr lang="en-US"/>
              <a:pPr/>
              <a:t>99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DF-Map Example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2819400" y="56388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22098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35814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2971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4038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35052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5181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>
            <a:off x="2514600" y="5257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 flipH="1">
            <a:off x="32766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 flipH="1">
            <a:off x="2819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4648200" y="45720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1390" name="Line 14"/>
          <p:cNvSpPr>
            <a:spLocks noChangeShapeType="1"/>
          </p:cNvSpPr>
          <p:nvPr/>
        </p:nvSpPr>
        <p:spPr bwMode="auto">
          <a:xfrm flipH="1">
            <a:off x="4038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>
            <a:off x="44196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92" name="Line 16"/>
          <p:cNvSpPr>
            <a:spLocks noChangeShapeType="1"/>
          </p:cNvSpPr>
          <p:nvPr/>
        </p:nvSpPr>
        <p:spPr bwMode="auto">
          <a:xfrm flipH="1">
            <a:off x="5105400" y="3962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93" name="Line 17"/>
          <p:cNvSpPr>
            <a:spLocks noChangeShapeType="1"/>
          </p:cNvSpPr>
          <p:nvPr/>
        </p:nvSpPr>
        <p:spPr bwMode="auto">
          <a:xfrm flipH="1">
            <a:off x="34290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94" name="Rectangle 18"/>
          <p:cNvSpPr>
            <a:spLocks noChangeArrowheads="1"/>
          </p:cNvSpPr>
          <p:nvPr/>
        </p:nvSpPr>
        <p:spPr bwMode="auto">
          <a:xfrm>
            <a:off x="4724400" y="20574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1395" name="Line 19"/>
          <p:cNvSpPr>
            <a:spLocks noChangeShapeType="1"/>
          </p:cNvSpPr>
          <p:nvPr/>
        </p:nvSpPr>
        <p:spPr bwMode="auto">
          <a:xfrm flipH="1">
            <a:off x="3124200" y="2743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 flipH="1">
            <a:off x="3429000" y="2743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>
            <a:off x="39624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98" name="Line 22"/>
          <p:cNvSpPr>
            <a:spLocks noChangeShapeType="1"/>
          </p:cNvSpPr>
          <p:nvPr/>
        </p:nvSpPr>
        <p:spPr bwMode="auto">
          <a:xfrm>
            <a:off x="3962400" y="2743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99" name="Line 23"/>
          <p:cNvSpPr>
            <a:spLocks noChangeShapeType="1"/>
          </p:cNvSpPr>
          <p:nvPr/>
        </p:nvSpPr>
        <p:spPr bwMode="auto">
          <a:xfrm flipH="1">
            <a:off x="45720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00" name="Line 24"/>
          <p:cNvSpPr>
            <a:spLocks noChangeShapeType="1"/>
          </p:cNvSpPr>
          <p:nvPr/>
        </p:nvSpPr>
        <p:spPr bwMode="auto">
          <a:xfrm>
            <a:off x="51054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01" name="Rectangle 25"/>
          <p:cNvSpPr>
            <a:spLocks noChangeArrowheads="1"/>
          </p:cNvSpPr>
          <p:nvPr/>
        </p:nvSpPr>
        <p:spPr bwMode="auto">
          <a:xfrm>
            <a:off x="18288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1402" name="Line 26"/>
          <p:cNvSpPr>
            <a:spLocks noChangeShapeType="1"/>
          </p:cNvSpPr>
          <p:nvPr/>
        </p:nvSpPr>
        <p:spPr bwMode="auto">
          <a:xfrm>
            <a:off x="2286000" y="3962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03" name="Line 27"/>
          <p:cNvSpPr>
            <a:spLocks noChangeShapeType="1"/>
          </p:cNvSpPr>
          <p:nvPr/>
        </p:nvSpPr>
        <p:spPr bwMode="auto">
          <a:xfrm>
            <a:off x="22860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04" name="Rectangle 28"/>
          <p:cNvSpPr>
            <a:spLocks noChangeArrowheads="1"/>
          </p:cNvSpPr>
          <p:nvPr/>
        </p:nvSpPr>
        <p:spPr bwMode="auto">
          <a:xfrm>
            <a:off x="6324600" y="3276600"/>
            <a:ext cx="762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1405" name="Line 29"/>
          <p:cNvSpPr>
            <a:spLocks noChangeShapeType="1"/>
          </p:cNvSpPr>
          <p:nvPr/>
        </p:nvSpPr>
        <p:spPr bwMode="auto">
          <a:xfrm flipH="1">
            <a:off x="5257800" y="3962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06" name="Line 30"/>
          <p:cNvSpPr>
            <a:spLocks noChangeShapeType="1"/>
          </p:cNvSpPr>
          <p:nvPr/>
        </p:nvSpPr>
        <p:spPr bwMode="auto">
          <a:xfrm>
            <a:off x="5181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07" name="Line 31"/>
          <p:cNvSpPr>
            <a:spLocks noChangeShapeType="1"/>
          </p:cNvSpPr>
          <p:nvPr/>
        </p:nvSpPr>
        <p:spPr bwMode="auto">
          <a:xfrm>
            <a:off x="38100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08" name="Line 32"/>
          <p:cNvSpPr>
            <a:spLocks noChangeShapeType="1"/>
          </p:cNvSpPr>
          <p:nvPr/>
        </p:nvSpPr>
        <p:spPr bwMode="auto">
          <a:xfrm flipV="1">
            <a:off x="69342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09" name="Line 33"/>
          <p:cNvSpPr>
            <a:spLocks noChangeShapeType="1"/>
          </p:cNvSpPr>
          <p:nvPr/>
        </p:nvSpPr>
        <p:spPr bwMode="auto">
          <a:xfrm flipV="1">
            <a:off x="64770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10" name="Line 34"/>
          <p:cNvSpPr>
            <a:spLocks noChangeShapeType="1"/>
          </p:cNvSpPr>
          <p:nvPr/>
        </p:nvSpPr>
        <p:spPr bwMode="auto">
          <a:xfrm flipV="1">
            <a:off x="23622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11" name="Line 35"/>
          <p:cNvSpPr>
            <a:spLocks noChangeShapeType="1"/>
          </p:cNvSpPr>
          <p:nvPr/>
        </p:nvSpPr>
        <p:spPr bwMode="auto">
          <a:xfrm flipV="1">
            <a:off x="2057400" y="1447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12" name="Line 36"/>
          <p:cNvSpPr>
            <a:spLocks noChangeShapeType="1"/>
          </p:cNvSpPr>
          <p:nvPr/>
        </p:nvSpPr>
        <p:spPr bwMode="auto">
          <a:xfrm>
            <a:off x="4038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413" name="Line 37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3931</TotalTime>
  <Words>3620</Words>
  <Application>Microsoft Macintosh PowerPoint</Application>
  <PresentationFormat>On-screen Show (4:3)</PresentationFormat>
  <Paragraphs>1392</Paragraphs>
  <Slides>131</Slides>
  <Notes>116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131</vt:i4>
      </vt:variant>
    </vt:vector>
  </HeadingPairs>
  <TitlesOfParts>
    <vt:vector size="132" baseType="lpstr">
      <vt:lpstr>Blank Presentation</vt:lpstr>
      <vt:lpstr>ESE535: Electronic Design Automation</vt:lpstr>
      <vt:lpstr>Today</vt:lpstr>
      <vt:lpstr>LUT Mapping</vt:lpstr>
      <vt:lpstr>Simplifying Structure</vt:lpstr>
      <vt:lpstr>Preclass: Cover in 4-LUT? </vt:lpstr>
      <vt:lpstr>Preclass: Cover in 4-LUT? </vt:lpstr>
      <vt:lpstr>Preclass: Cover in 4-LUT? </vt:lpstr>
      <vt:lpstr>Preclass: Cover in 4-LUT? </vt:lpstr>
      <vt:lpstr>Preclass: Cover in 4-LUT? </vt:lpstr>
      <vt:lpstr>Cost Function</vt:lpstr>
      <vt:lpstr>LUT Mapping</vt:lpstr>
      <vt:lpstr>Preliminaries</vt:lpstr>
      <vt:lpstr>Costs: Area vs. Delay</vt:lpstr>
      <vt:lpstr>Decomposition</vt:lpstr>
      <vt:lpstr>Decomposition</vt:lpstr>
      <vt:lpstr>Fanout: Replication</vt:lpstr>
      <vt:lpstr>Fanout: Replication</vt:lpstr>
      <vt:lpstr>Fanout: Reconvergence</vt:lpstr>
      <vt:lpstr>Fanout: Reconvergence</vt:lpstr>
      <vt:lpstr>What makes it hard?</vt:lpstr>
      <vt:lpstr>Preclass Revisited</vt:lpstr>
      <vt:lpstr>Definition</vt:lpstr>
      <vt:lpstr>Example Cones</vt:lpstr>
      <vt:lpstr>Delay</vt:lpstr>
      <vt:lpstr>Delay of Preclass Circuit?</vt:lpstr>
      <vt:lpstr>Dynamic Programming</vt:lpstr>
      <vt:lpstr>Flowmap</vt:lpstr>
      <vt:lpstr>Max-Flow / Min-Cut</vt:lpstr>
      <vt:lpstr>Example Flow cut</vt:lpstr>
      <vt:lpstr>Example Flow cut</vt:lpstr>
      <vt:lpstr>MaxFlow</vt:lpstr>
      <vt:lpstr>Example Flow cut</vt:lpstr>
      <vt:lpstr>Example Flow cut</vt:lpstr>
      <vt:lpstr>Example Flow cut</vt:lpstr>
      <vt:lpstr>Example Flow cut</vt:lpstr>
      <vt:lpstr>Example Flow cut</vt:lpstr>
      <vt:lpstr>Flowmap</vt:lpstr>
      <vt:lpstr>Flowmap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Flowmap</vt:lpstr>
      <vt:lpstr>Slide 52</vt:lpstr>
      <vt:lpstr>Flowmap</vt:lpstr>
      <vt:lpstr>Slide 54</vt:lpstr>
      <vt:lpstr>Slide 55</vt:lpstr>
      <vt:lpstr>Slide 56</vt:lpstr>
      <vt:lpstr>Slide 57</vt:lpstr>
      <vt:lpstr>Slide 58</vt:lpstr>
      <vt:lpstr>Slide 59</vt:lpstr>
      <vt:lpstr>Flowmap</vt:lpstr>
      <vt:lpstr>Flowmap Roundup</vt:lpstr>
      <vt:lpstr>Area</vt:lpstr>
      <vt:lpstr>DF-Map</vt:lpstr>
      <vt:lpstr>Maximum Fanout Free Cones</vt:lpstr>
      <vt:lpstr>MFFC</vt:lpstr>
      <vt:lpstr>MFFC example</vt:lpstr>
      <vt:lpstr>MFFC example</vt:lpstr>
      <vt:lpstr>DF-Map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DF-Map Example</vt:lpstr>
      <vt:lpstr>Composing</vt:lpstr>
      <vt:lpstr>Variations on a Theme</vt:lpstr>
      <vt:lpstr>Applicability to Non-LUTs?</vt:lpstr>
      <vt:lpstr>Adaptable to Non-LUTs</vt:lpstr>
      <vt:lpstr>Partitioning?</vt:lpstr>
      <vt:lpstr>Partitioning</vt:lpstr>
      <vt:lpstr>Clustering for Delay</vt:lpstr>
      <vt:lpstr>Area and IO?</vt:lpstr>
      <vt:lpstr>Partitioning</vt:lpstr>
      <vt:lpstr>Summary</vt:lpstr>
      <vt:lpstr>Today’s 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60</cp:revision>
  <cp:lastPrinted>2015-02-02T13:14:21Z</cp:lastPrinted>
  <dcterms:created xsi:type="dcterms:W3CDTF">2015-02-01T18:04:26Z</dcterms:created>
  <dcterms:modified xsi:type="dcterms:W3CDTF">2015-02-02T13:14:29Z</dcterms:modified>
</cp:coreProperties>
</file>