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49.xml" ContentType="application/vnd.openxmlformats-officedocument.presentationml.slide+xml"/>
  <Override PartName="/ppt/notesSlides/notesSlide30.xml" ContentType="application/vnd.openxmlformats-officedocument.presentationml.notesSlide+xml"/>
  <Default Extension="bin" ContentType="application/vnd.openxmlformats-officedocument.presentationml.printerSettings"/>
  <Override PartName="/ppt/notesSlides/notesSlide1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18.xml" ContentType="application/vnd.openxmlformats-officedocument.presentationml.slide+xml"/>
  <Override PartName="/ppt/slides/slide37.xml" ContentType="application/vnd.openxmlformats-officedocument.presentationml.slide+xml"/>
  <Override PartName="/ppt/slides/slide3.xml" ContentType="application/vnd.openxmlformats-officedocument.presentationml.slide+xml"/>
  <Override PartName="/ppt/notesSlides/notesSlide34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s/slide23.xml" ContentType="application/vnd.openxmlformats-officedocument.presentationml.slide+xml"/>
  <Override PartName="/ppt/slides/slide42.xml" ContentType="application/vnd.openxmlformats-officedocument.presentationml.slide+xml"/>
  <Override PartName="/ppt/theme/theme1.xml" ContentType="application/vnd.openxmlformats-officedocument.theme+xml"/>
  <Override PartName="/ppt/slideLayouts/slideLayout10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27.xml" ContentType="application/vnd.openxmlformats-officedocument.presentationml.slide+xml"/>
  <Override PartName="/ppt/slides/slide11.xml" ContentType="application/vnd.openxmlformats-officedocument.presentationml.slide+xml"/>
  <Override PartName="/ppt/slides/slide46.xml" ContentType="application/vnd.openxmlformats-officedocument.presentationml.slide+xml"/>
  <Override PartName="/ppt/notesSlides/notesSlide41.xml" ContentType="application/vnd.openxmlformats-officedocument.presentationml.notesSlide+xml"/>
  <Override PartName="/ppt/embeddings/Microsoft_Equation2.bin" ContentType="application/vnd.openxmlformats-officedocument.oleObject"/>
  <Override PartName="/ppt/notesSlides/notesSlide8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5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15.xml" ContentType="application/vnd.openxmlformats-officedocument.presentationml.slide+xml"/>
  <Override PartName="/ppt/notesSlides/notesSlide31.xml" ContentType="application/vnd.openxmlformats-officedocument.presentationml.notes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notesSlides/notesSlide14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19.xml" ContentType="application/vnd.openxmlformats-officedocument.presentationml.slide+xml"/>
  <Override PartName="/ppt/slides/slide38.xml" ContentType="application/vnd.openxmlformats-officedocument.presentationml.slide+xml"/>
  <Override PartName="/ppt/slides/slide4.xml" ContentType="application/vnd.openxmlformats-officedocument.presentationml.slide+xml"/>
  <Override PartName="/ppt/notesSlides/notesSlide3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24.xml" ContentType="application/vnd.openxmlformats-officedocument.presentationml.slide+xml"/>
  <Override PartName="/ppt/slides/slide43.xml" ContentType="application/vnd.openxmlformats-officedocument.presentationml.slid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slideLayouts/slideLayout11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Default Extension="jpeg" ContentType="image/jpeg"/>
  <Override PartName="/ppt/notesSlides/notesSlide23.xml" ContentType="application/vnd.openxmlformats-officedocument.presentationml.notesSlide+xml"/>
  <Default Extension="vml" ContentType="application/vnd.openxmlformats-officedocument.vmlDrawing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28.xml" ContentType="application/vnd.openxmlformats-officedocument.presentationml.slide+xml"/>
  <Override PartName="/ppt/slides/slide4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Override PartName="/ppt/embeddings/Microsoft_Equation3.bin" ContentType="application/vnd.openxmlformats-officedocument.oleObject"/>
  <Override PartName="/ppt/notesSlides/notesSlide9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11.xml" ContentType="application/vnd.openxmlformats-officedocument.presentationml.notesSlide+xml"/>
  <Default Extension="rels" ContentType="application/vnd.openxmlformats-package.relationships+xml"/>
  <Override PartName="/ppt/notesSlides/notesSlide27.xml" ContentType="application/vnd.openxmlformats-officedocument.presentationml.notesSlide+xml"/>
  <Override PartName="/ppt/notesSlides/notesSlide46.xml" ContentType="application/vnd.openxmlformats-officedocument.presentationml.notesSlide+xml"/>
  <Override PartName="/ppt/slides/slide16.xml" ContentType="application/vnd.openxmlformats-officedocument.presentationml.slide+xml"/>
  <Override PartName="/ppt/slides/slide35.xml" ContentType="application/vnd.openxmlformats-officedocument.presentationml.slide+xml"/>
  <Override PartName="/ppt/slides/slide1.xml" ContentType="application/vnd.openxmlformats-officedocument.presentationml.slide+xml"/>
  <Override PartName="/ppt/notesSlides/notesSlide32.xml" ContentType="application/vnd.openxmlformats-officedocument.presentationml.notesSlide+xml"/>
  <Override PartName="/ppt/slides/slide21.xml" ContentType="application/vnd.openxmlformats-officedocument.presentationml.slide+xml"/>
  <Override PartName="/ppt/slides/slide40.xml" ContentType="application/vnd.openxmlformats-officedocument.presentationml.slide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slide39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s/slide25.xml" ContentType="application/vnd.openxmlformats-officedocument.presentationml.slide+xml"/>
  <Override PartName="/ppt/slides/slide44.xml" ContentType="application/vnd.openxmlformats-officedocument.presentationml.slide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24.xml" ContentType="application/vnd.openxmlformats-officedocument.presentationml.notes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slides/slide48.xml" ContentType="application/vnd.openxmlformats-officedocument.presentationml.slide+xml"/>
  <Override PartName="/ppt/notesSlides/notesSlide10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slides/slide29.xml" ContentType="application/vnd.openxmlformats-officedocument.presentationml.slide+xml"/>
  <Override PartName="/ppt/viewProps.xml" ContentType="application/vnd.openxmlformats-officedocument.presentationml.viewProps+xml"/>
  <Override PartName="/ppt/notesSlides/notesSlide43.xml" ContentType="application/vnd.openxmlformats-officedocument.presentationml.notesSlide+xml"/>
  <Override PartName="/docProps/app.xml" ContentType="application/vnd.openxmlformats-officedocument.extended-properties+xml"/>
  <Override PartName="/ppt/notesMasters/notesMaster1.xml" ContentType="application/vnd.openxmlformats-officedocument.presentationml.notesMaster+xml"/>
  <Override PartName="/ppt/notesSlides/notesSlide12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17.xml" ContentType="application/vnd.openxmlformats-officedocument.presentationml.slide+xml"/>
  <Override PartName="/ppt/slides/slide36.xml" ContentType="application/vnd.openxmlformats-officedocument.presentationml.slide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22.xml" ContentType="application/vnd.openxmlformats-officedocument.presentationml.slide+xml"/>
  <Override PartName="/ppt/slides/slide41.xml" ContentType="application/vnd.openxmlformats-officedocument.presentationml.slide+xml"/>
  <Override PartName="/ppt/notesSlides/notesSlide16.xml" ContentType="application/vnd.openxmlformats-officedocument.presentationml.notesSlide+xml"/>
  <Override PartName="/ppt/notesSlides/notesSlide5.xml" ContentType="application/vnd.openxmlformats-officedocument.presentationml.notesSlide+xml"/>
  <Default Extension="pict" ContentType="image/pict"/>
  <Override PartName="/ppt/notesSlides/notesSlide2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10.xml" ContentType="application/vnd.openxmlformats-officedocument.presentationml.slide+xml"/>
  <Override PartName="/ppt/slides/slide26.xml" ContentType="application/vnd.openxmlformats-officedocument.presentationml.slide+xml"/>
  <Override PartName="/ppt/slides/slide45.xml" ContentType="application/vnd.openxmlformats-officedocument.presentationml.slide+xml"/>
  <Override PartName="/ppt/slides/slide6.xml" ContentType="application/vnd.openxmlformats-officedocument.presentationml.slide+xml"/>
  <Override PartName="/ppt/notesSlides/notesSlide40.xml" ContentType="application/vnd.openxmlformats-officedocument.presentationml.notesSlide+xml"/>
  <Override PartName="/ppt/embeddings/Microsoft_Equation1.bin" ContentType="application/vnd.openxmlformats-officedocument.oleObject"/>
  <Override PartName="/ppt/slideLayouts/slideLayout13.xml" ContentType="application/vnd.openxmlformats-officedocument.presentationml.slideLayout+xml"/>
  <Override PartName="/ppt/notesSlides/notesSlide39.xml" ContentType="application/vnd.openxmlformats-officedocument.presentationml.notesSlide+xml"/>
  <Default Extension="png" ContentType="image/png"/>
  <Override PartName="/ppt/notesSlides/notesSlide25.xml" ContentType="application/vnd.openxmlformats-officedocument.presentationml.notesSlide+xml"/>
  <Override PartName="/ppt/notesSlides/notesSlide4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256" r:id="rId2"/>
    <p:sldId id="261" r:id="rId3"/>
    <p:sldId id="262" r:id="rId4"/>
    <p:sldId id="290" r:id="rId5"/>
    <p:sldId id="291" r:id="rId6"/>
    <p:sldId id="345" r:id="rId7"/>
    <p:sldId id="263" r:id="rId8"/>
    <p:sldId id="324" r:id="rId9"/>
    <p:sldId id="325" r:id="rId10"/>
    <p:sldId id="327" r:id="rId11"/>
    <p:sldId id="326" r:id="rId12"/>
    <p:sldId id="329" r:id="rId13"/>
    <p:sldId id="330" r:id="rId14"/>
    <p:sldId id="331" r:id="rId15"/>
    <p:sldId id="332" r:id="rId16"/>
    <p:sldId id="333" r:id="rId17"/>
    <p:sldId id="334" r:id="rId18"/>
    <p:sldId id="335" r:id="rId19"/>
    <p:sldId id="264" r:id="rId20"/>
    <p:sldId id="305" r:id="rId21"/>
    <p:sldId id="336" r:id="rId22"/>
    <p:sldId id="265" r:id="rId23"/>
    <p:sldId id="340" r:id="rId24"/>
    <p:sldId id="338" r:id="rId25"/>
    <p:sldId id="267" r:id="rId26"/>
    <p:sldId id="341" r:id="rId27"/>
    <p:sldId id="292" r:id="rId28"/>
    <p:sldId id="266" r:id="rId29"/>
    <p:sldId id="303" r:id="rId30"/>
    <p:sldId id="293" r:id="rId31"/>
    <p:sldId id="294" r:id="rId32"/>
    <p:sldId id="342" r:id="rId33"/>
    <p:sldId id="269" r:id="rId34"/>
    <p:sldId id="270" r:id="rId35"/>
    <p:sldId id="271" r:id="rId36"/>
    <p:sldId id="347" r:id="rId37"/>
    <p:sldId id="274" r:id="rId38"/>
    <p:sldId id="275" r:id="rId39"/>
    <p:sldId id="276" r:id="rId40"/>
    <p:sldId id="295" r:id="rId41"/>
    <p:sldId id="296" r:id="rId42"/>
    <p:sldId id="277" r:id="rId43"/>
    <p:sldId id="278" r:id="rId44"/>
    <p:sldId id="279" r:id="rId45"/>
    <p:sldId id="280" r:id="rId46"/>
    <p:sldId id="281" r:id="rId47"/>
    <p:sldId id="282" r:id="rId48"/>
    <p:sldId id="289" r:id="rId49"/>
    <p:sldId id="302" r:id="rId50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FF0066"/>
    <a:srgbClr val="FF66FF"/>
    <a:srgbClr val="FF0000"/>
    <a:srgbClr val="66FF99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65" autoAdjust="0"/>
    <p:restoredTop sz="94718" autoAdjust="0"/>
  </p:normalViewPr>
  <p:slideViewPr>
    <p:cSldViewPr>
      <p:cViewPr varScale="1">
        <p:scale>
          <a:sx n="115" d="100"/>
          <a:sy n="115" d="100"/>
        </p:scale>
        <p:origin x="-68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2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notesMaster" Target="notesMasters/notesMaster1.xml"/><Relationship Id="rId52" Type="http://schemas.openxmlformats.org/officeDocument/2006/relationships/handoutMaster" Target="handoutMasters/handoutMaster1.xml"/><Relationship Id="rId53" Type="http://schemas.openxmlformats.org/officeDocument/2006/relationships/printerSettings" Target="printerSettings/printerSettings1.bin"/><Relationship Id="rId54" Type="http://schemas.openxmlformats.org/officeDocument/2006/relationships/presProps" Target="presProps.xml"/><Relationship Id="rId55" Type="http://schemas.openxmlformats.org/officeDocument/2006/relationships/viewProps" Target="viewProps.xml"/><Relationship Id="rId56" Type="http://schemas.openxmlformats.org/officeDocument/2006/relationships/theme" Target="theme/theme1.xml"/><Relationship Id="rId57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ict"/><Relationship Id="rId2" Type="http://schemas.openxmlformats.org/officeDocument/2006/relationships/image" Target="../media/image4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856C6323-9A78-9D4B-A85D-E5D6E9CDEB3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1FE6067E-7C69-9A4F-8254-64E2554137A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E02792-6508-3B4D-86E8-66CDA52C2B1D}" type="slidenum">
              <a:rPr lang="en-US"/>
              <a:pPr/>
              <a:t>1</a:t>
            </a:fld>
            <a:endParaRPr lang="en-U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DDFD4B-7342-7B43-965A-E27C28AC1233}" type="slidenum">
              <a:rPr lang="en-US"/>
              <a:pPr/>
              <a:t>11</a:t>
            </a:fld>
            <a:endParaRPr lang="en-US"/>
          </a:p>
        </p:txBody>
      </p:sp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9BB5BB-CC28-8D47-9FFF-CDC07B89B294}" type="slidenum">
              <a:rPr lang="en-US"/>
              <a:pPr/>
              <a:t>12</a:t>
            </a:fld>
            <a:endParaRPr lang="en-US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AE48FC-1E8C-944B-A17E-CFD6D38C3620}" type="slidenum">
              <a:rPr lang="en-US"/>
              <a:pPr/>
              <a:t>13</a:t>
            </a:fld>
            <a:endParaRPr lang="en-US"/>
          </a:p>
        </p:txBody>
      </p:sp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1523AC-11E8-AD46-859E-FF6A9F74B5FE}" type="slidenum">
              <a:rPr lang="en-US"/>
              <a:pPr/>
              <a:t>14</a:t>
            </a:fld>
            <a:endParaRPr lang="en-US"/>
          </a:p>
        </p:txBody>
      </p:sp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C98487-502C-6A40-8AF9-A4EA194DB9DD}" type="slidenum">
              <a:rPr lang="en-US"/>
              <a:pPr/>
              <a:t>15</a:t>
            </a:fld>
            <a:endParaRPr lang="en-US"/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D39106-B882-D745-B88A-1F77B0C29475}" type="slidenum">
              <a:rPr lang="en-US"/>
              <a:pPr/>
              <a:t>16</a:t>
            </a:fld>
            <a:endParaRPr lang="en-US"/>
          </a:p>
        </p:txBody>
      </p:sp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80D9CA-D8D0-5F48-83E5-9B9300F033F0}" type="slidenum">
              <a:rPr lang="en-US"/>
              <a:pPr/>
              <a:t>17</a:t>
            </a:fld>
            <a:endParaRPr lang="en-US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FEB60C-BC2C-654C-8728-89CA59CF8C50}" type="slidenum">
              <a:rPr lang="en-US"/>
              <a:pPr/>
              <a:t>18</a:t>
            </a:fld>
            <a:endParaRPr lang="en-US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979420-553B-B64E-BAA4-2F2173D12EC4}" type="slidenum">
              <a:rPr lang="en-US"/>
              <a:pPr/>
              <a:t>19</a:t>
            </a:fld>
            <a:endParaRPr lang="en-US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7CDA82-F079-CD47-B063-177C2952306C}" type="slidenum">
              <a:rPr lang="en-US"/>
              <a:pPr/>
              <a:t>20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4E2DEC-B689-C846-BC1C-EB2A4F96FDB3}" type="slidenum">
              <a:rPr lang="en-US"/>
              <a:pPr/>
              <a:t>2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81910D-3EBE-7E4C-B9A7-C7993155BC18}" type="slidenum">
              <a:rPr lang="en-US"/>
              <a:pPr/>
              <a:t>21</a:t>
            </a:fld>
            <a:endParaRPr 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41C7C3-D45A-2444-93A2-BAA7E224A0A7}" type="slidenum">
              <a:rPr lang="en-US"/>
              <a:pPr/>
              <a:t>22</a:t>
            </a:fld>
            <a:endParaRPr lang="en-US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81910D-3EBE-7E4C-B9A7-C7993155BC18}" type="slidenum">
              <a:rPr lang="en-US"/>
              <a:pPr/>
              <a:t>23</a:t>
            </a:fld>
            <a:endParaRPr 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B7425A-6B6B-564F-AEE4-CBFE70088E00}" type="slidenum">
              <a:rPr lang="en-US"/>
              <a:pPr/>
              <a:t>24</a:t>
            </a:fld>
            <a:endParaRPr lang="en-US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5827D6-1169-DE4F-A97E-32B4FD1CD3ED}" type="slidenum">
              <a:rPr lang="en-US"/>
              <a:pPr/>
              <a:t>25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5827D6-1169-DE4F-A97E-32B4FD1CD3ED}" type="slidenum">
              <a:rPr lang="en-US"/>
              <a:pPr/>
              <a:t>26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2927A0-7EBF-264E-921A-0E957347B3C0}" type="slidenum">
              <a:rPr lang="en-US"/>
              <a:pPr/>
              <a:t>27</a:t>
            </a:fld>
            <a:endParaRPr lang="en-US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92416C-B2DE-DD48-A00F-FB1F52DC19CA}" type="slidenum">
              <a:rPr lang="en-US"/>
              <a:pPr/>
              <a:t>28</a:t>
            </a:fld>
            <a:endParaRPr 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BA4CBD-DA17-4746-8BE2-EBDC813087D9}" type="slidenum">
              <a:rPr lang="en-US"/>
              <a:pPr/>
              <a:t>29</a:t>
            </a:fld>
            <a:endParaRPr 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84B2ED-8D2B-5A4D-BD1C-0A822C204173}" type="slidenum">
              <a:rPr lang="en-US"/>
              <a:pPr/>
              <a:t>30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4B78CE-9957-DE4C-A6A5-AF5B8A38999F}" type="slidenum">
              <a:rPr lang="en-US"/>
              <a:pPr/>
              <a:t>3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BB0C1A-BE32-7C47-AEE3-6B109725C6CA}" type="slidenum">
              <a:rPr lang="en-US"/>
              <a:pPr/>
              <a:t>31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BFD294-F5FA-6242-AFBA-DDDB58E3049A}" type="slidenum">
              <a:rPr lang="en-US"/>
              <a:pPr/>
              <a:t>33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B1CFF7-F700-3A45-B9B4-A84DD629AD4E}" type="slidenum">
              <a:rPr lang="en-US"/>
              <a:pPr/>
              <a:t>34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238D06-5186-AF41-A28C-CAE4439B3FF5}" type="slidenum">
              <a:rPr lang="en-US"/>
              <a:pPr/>
              <a:t>35</a:t>
            </a:fld>
            <a:endParaRPr 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9F193F-14EF-5E4D-B17C-76B9EAB45542}" type="slidenum">
              <a:rPr lang="en-US"/>
              <a:pPr/>
              <a:t>37</a:t>
            </a:fld>
            <a:endParaRPr lang="en-US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EA2F4E-BA93-9A42-BBDD-981ED5819F47}" type="slidenum">
              <a:rPr lang="en-US"/>
              <a:pPr/>
              <a:t>38</a:t>
            </a:fld>
            <a:endParaRPr lang="en-US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380520-E0E6-6E4A-B49F-3923D7DC9480}" type="slidenum">
              <a:rPr lang="en-US"/>
              <a:pPr/>
              <a:t>39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E82419-CE1B-284C-B1A9-3D5C4638DF29}" type="slidenum">
              <a:rPr lang="en-US"/>
              <a:pPr/>
              <a:t>40</a:t>
            </a:fld>
            <a:endParaRPr lang="en-US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52586D-A3B5-1747-9A6C-533A2C46BAA9}" type="slidenum">
              <a:rPr lang="en-US"/>
              <a:pPr/>
              <a:t>41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2AA637-75FB-1247-8D5E-2DD14700D2DD}" type="slidenum">
              <a:rPr lang="en-US"/>
              <a:pPr/>
              <a:t>42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978875-2746-6F4D-B7E6-8B167ACB0B69}" type="slidenum">
              <a:rPr lang="en-US"/>
              <a:pPr/>
              <a:t>4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C0C586-9D5C-0143-9BF5-66D5E103C56D}" type="slidenum">
              <a:rPr lang="en-US"/>
              <a:pPr/>
              <a:t>43</a:t>
            </a:fld>
            <a:endParaRPr lang="en-U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6E90B1-203E-C646-8A49-0E8D8D3D2465}" type="slidenum">
              <a:rPr lang="en-US"/>
              <a:pPr/>
              <a:t>44</a:t>
            </a:fld>
            <a:endParaRPr lang="en-U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902599-ABC5-F847-8755-F6F31A1B865F}" type="slidenum">
              <a:rPr lang="en-US"/>
              <a:pPr/>
              <a:t>45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617608-E1A1-FB40-BA8C-FB71353E4B6F}" type="slidenum">
              <a:rPr lang="en-US"/>
              <a:pPr/>
              <a:t>46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CF933B-EC93-D543-A604-0ADC0FBA3DEA}" type="slidenum">
              <a:rPr lang="en-US"/>
              <a:pPr/>
              <a:t>47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B32765-E8E1-DE4C-BF97-A943CB18EA2F}" type="slidenum">
              <a:rPr lang="en-US"/>
              <a:pPr/>
              <a:t>48</a:t>
            </a:fld>
            <a:endParaRPr lang="en-US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7CBDA9-E3BC-5F4A-95AC-144C47597CF2}" type="slidenum">
              <a:rPr lang="en-US"/>
              <a:pPr/>
              <a:t>49</a:t>
            </a:fld>
            <a:endParaRPr lang="en-US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A0B0AA-D651-5F4B-B7D1-DD4BB09B320E}" type="slidenum">
              <a:rPr lang="en-US"/>
              <a:pPr/>
              <a:t>5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CF5565-9B7D-5B47-860B-411BC08AAFC7}" type="slidenum">
              <a:rPr lang="en-US"/>
              <a:pPr/>
              <a:t>7</a:t>
            </a:fld>
            <a:endParaRPr lang="en-US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61ADC1-8EC2-BF40-9701-4AB64993A995}" type="slidenum">
              <a:rPr lang="en-US"/>
              <a:pPr/>
              <a:t>8</a:t>
            </a:fld>
            <a:endParaRPr lang="en-US"/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5F17F4-8DAE-8040-8CEC-A8F1E50FC23D}" type="slidenum">
              <a:rPr lang="en-US"/>
              <a:pPr/>
              <a:t>9</a:t>
            </a:fld>
            <a:endParaRPr lang="en-US"/>
          </a:p>
        </p:txBody>
      </p:sp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C25312-69D3-2F49-B9E8-FEE8F3579A99}" type="slidenum">
              <a:rPr lang="en-US"/>
              <a:pPr/>
              <a:t>10</a:t>
            </a:fld>
            <a:endParaRPr lang="en-US"/>
          </a:p>
        </p:txBody>
      </p:sp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0FC1A4F-2583-1040-9E72-66738941F1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1861010-4000-A641-9336-5BD08255DD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9C0F684-BE72-6E4A-A9DF-CC70DD7D64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77000"/>
            <a:ext cx="3505200" cy="38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70763289-1AB8-7341-BEB7-7862302A9E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477000"/>
            <a:ext cx="3505200" cy="38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6933B074-3B81-0E43-86E1-997F4380C4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3DD4509-4B49-C94E-88C7-3D79A64795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E8CC6B8-8A4B-284E-9C54-DB8E97F741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D5594DB-55C3-6B4E-B7FD-4D7A0FDCD6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5947EE1-03D2-3C43-B5CA-6CBB6654D8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0FE72AC-4E73-2941-BACB-F45290C1D0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401DF92-9875-3E48-88BE-5D95F5F55A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60A9AF3-C22B-1B44-B10A-438C3AB998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6FE9D93-ECD9-F146-B805-4CF4B2B744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000">
                <a:latin typeface="+mn-lt"/>
              </a:defRPr>
            </a:lvl1pPr>
          </a:lstStyle>
          <a:p>
            <a:fld id="{E64328AA-38DC-9641-A485-9F5651A334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4" Type="http://schemas.openxmlformats.org/officeDocument/2006/relationships/oleObject" Target="../embeddings/Microsoft_Equation2.bin"/><Relationship Id="rId5" Type="http://schemas.openxmlformats.org/officeDocument/2006/relationships/oleObject" Target="../embeddings/Microsoft_Equation3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5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6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9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0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Microsoft_Equation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E1E97-AF72-8D46-AEF0-D04B7ABA9969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/>
              <a:t>ESE535:</a:t>
            </a:r>
            <a:br>
              <a:rPr lang="en-US"/>
            </a:br>
            <a:r>
              <a:rPr lang="en-US"/>
              <a:t>Electronic Design Automation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429000"/>
            <a:ext cx="7315200" cy="1752600"/>
          </a:xfrm>
        </p:spPr>
        <p:txBody>
          <a:bodyPr/>
          <a:lstStyle/>
          <a:p>
            <a:r>
              <a:rPr lang="en-US" dirty="0"/>
              <a:t>Day</a:t>
            </a:r>
            <a:r>
              <a:rPr lang="en-US" dirty="0" smtClean="0"/>
              <a:t> 6:  </a:t>
            </a:r>
            <a:r>
              <a:rPr lang="en-US" dirty="0"/>
              <a:t>February</a:t>
            </a:r>
            <a:r>
              <a:rPr lang="en-US" dirty="0" smtClean="0"/>
              <a:t> 4, 2014</a:t>
            </a:r>
          </a:p>
          <a:p>
            <a:r>
              <a:rPr lang="en-US" dirty="0"/>
              <a:t>Partitioning 2</a:t>
            </a:r>
          </a:p>
          <a:p>
            <a:r>
              <a:rPr lang="en-US" dirty="0"/>
              <a:t>(spectral, network flow)</a:t>
            </a:r>
          </a:p>
        </p:txBody>
      </p:sp>
      <p:pic>
        <p:nvPicPr>
          <p:cNvPr id="2053" name="Picture 5" descr="penn_logo_nonam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7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29273-C9B6-0242-9825-AC9104C07646}" type="slidenum">
              <a:rPr lang="en-US"/>
              <a:pPr/>
              <a:t>10</a:t>
            </a:fld>
            <a:endParaRPr lang="en-US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 Matrix</a:t>
            </a:r>
          </a:p>
        </p:txBody>
      </p:sp>
      <p:graphicFrame>
        <p:nvGraphicFramePr>
          <p:cNvPr id="149507" name="Group 3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4114803"/>
        </p:xfrm>
        <a:graphic>
          <a:graphicData uri="http://schemas.openxmlformats.org/drawingml/2006/table">
            <a:tbl>
              <a:tblPr/>
              <a:tblGrid>
                <a:gridCol w="1111250"/>
                <a:gridCol w="1109663"/>
                <a:gridCol w="1111250"/>
                <a:gridCol w="1108075"/>
                <a:gridCol w="1111250"/>
                <a:gridCol w="1109662"/>
                <a:gridCol w="1111250"/>
              </a:tblGrid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7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76C67-53BF-C443-843D-99512FCF635B}" type="slidenum">
              <a:rPr lang="en-US"/>
              <a:pPr/>
              <a:t>11</a:t>
            </a:fld>
            <a:endParaRPr lang="en-US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B=D-C Matrix</a:t>
            </a:r>
          </a:p>
        </p:txBody>
      </p:sp>
      <p:graphicFrame>
        <p:nvGraphicFramePr>
          <p:cNvPr id="147459" name="Group 3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4114803"/>
        </p:xfrm>
        <a:graphic>
          <a:graphicData uri="http://schemas.openxmlformats.org/drawingml/2006/table">
            <a:tbl>
              <a:tblPr/>
              <a:tblGrid>
                <a:gridCol w="1111250"/>
                <a:gridCol w="1109663"/>
                <a:gridCol w="1111250"/>
                <a:gridCol w="1108075"/>
                <a:gridCol w="1111250"/>
                <a:gridCol w="1109662"/>
                <a:gridCol w="1111250"/>
              </a:tblGrid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10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E4DA-1DEB-0C4C-AE1B-460D1D16CBB7}" type="slidenum">
              <a:rPr lang="en-US"/>
              <a:pPr/>
              <a:t>12</a:t>
            </a:fld>
            <a:endParaRPr lang="en-US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BX</a:t>
            </a:r>
          </a:p>
        </p:txBody>
      </p:sp>
      <p:graphicFrame>
        <p:nvGraphicFramePr>
          <p:cNvPr id="153672" name="Group 72"/>
          <p:cNvGraphicFramePr>
            <a:graphicFrameLocks noGrp="1"/>
          </p:cNvGraphicFramePr>
          <p:nvPr>
            <p:ph sz="half" idx="1"/>
          </p:nvPr>
        </p:nvGraphicFramePr>
        <p:xfrm>
          <a:off x="0" y="2286000"/>
          <a:ext cx="4190999" cy="3878129"/>
        </p:xfrm>
        <a:graphic>
          <a:graphicData uri="http://schemas.openxmlformats.org/drawingml/2006/table">
            <a:tbl>
              <a:tblPr/>
              <a:tblGrid>
                <a:gridCol w="493059"/>
                <a:gridCol w="530723"/>
                <a:gridCol w="547842"/>
                <a:gridCol w="684804"/>
                <a:gridCol w="618036"/>
                <a:gridCol w="616323"/>
                <a:gridCol w="700212"/>
              </a:tblGrid>
              <a:tr h="44491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25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207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68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21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213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77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3689" name="Group 89"/>
          <p:cNvGraphicFramePr>
            <a:graphicFrameLocks noGrp="1"/>
          </p:cNvGraphicFramePr>
          <p:nvPr>
            <p:ph sz="half" idx="2"/>
          </p:nvPr>
        </p:nvGraphicFramePr>
        <p:xfrm>
          <a:off x="4343400" y="2667000"/>
          <a:ext cx="914400" cy="3429000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3717" name="Group 117"/>
          <p:cNvGraphicFramePr>
            <a:graphicFrameLocks noGrp="1"/>
          </p:cNvGraphicFramePr>
          <p:nvPr/>
        </p:nvGraphicFramePr>
        <p:xfrm>
          <a:off x="5943600" y="2667000"/>
          <a:ext cx="2895600" cy="3429000"/>
        </p:xfrm>
        <a:graphic>
          <a:graphicData uri="http://schemas.openxmlformats.org/drawingml/2006/table">
            <a:tbl>
              <a:tblPr/>
              <a:tblGrid>
                <a:gridCol w="2895600"/>
              </a:tblGrid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707" name="Text Box 107"/>
          <p:cNvSpPr txBox="1">
            <a:spLocks noChangeArrowheads="1"/>
          </p:cNvSpPr>
          <p:nvPr/>
        </p:nvSpPr>
        <p:spPr bwMode="auto">
          <a:xfrm>
            <a:off x="5410200" y="3810000"/>
            <a:ext cx="450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>
                <a:latin typeface="Arial" charset="0"/>
                <a:ea typeface="Arial" charset="0"/>
                <a:cs typeface="Arial" charset="0"/>
              </a:rPr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3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E67F5-5722-4A4F-9F9E-85A6A552C699}" type="slidenum">
              <a:rPr lang="en-US"/>
              <a:pPr/>
              <a:t>13</a:t>
            </a:fld>
            <a:endParaRPr lang="en-US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</a:t>
            </a:r>
            <a:r>
              <a:rPr lang="en-US" baseline="30000"/>
              <a:t>T</a:t>
            </a:r>
            <a:r>
              <a:rPr lang="en-US"/>
              <a:t>(BX)</a:t>
            </a:r>
          </a:p>
        </p:txBody>
      </p:sp>
      <p:graphicFrame>
        <p:nvGraphicFramePr>
          <p:cNvPr id="156757" name="Group 85"/>
          <p:cNvGraphicFramePr>
            <a:graphicFrameLocks noGrp="1"/>
          </p:cNvGraphicFramePr>
          <p:nvPr/>
        </p:nvGraphicFramePr>
        <p:xfrm>
          <a:off x="4724400" y="1981200"/>
          <a:ext cx="2895600" cy="3429000"/>
        </p:xfrm>
        <a:graphic>
          <a:graphicData uri="http://schemas.openxmlformats.org/drawingml/2006/table">
            <a:tbl>
              <a:tblPr/>
              <a:tblGrid>
                <a:gridCol w="2895600"/>
              </a:tblGrid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6792" name="Group 120"/>
          <p:cNvGraphicFramePr>
            <a:graphicFrameLocks noGrp="1"/>
          </p:cNvGraphicFramePr>
          <p:nvPr>
            <p:ph sz="half" idx="1"/>
          </p:nvPr>
        </p:nvGraphicFramePr>
        <p:xfrm>
          <a:off x="685800" y="1981200"/>
          <a:ext cx="3810000" cy="762000"/>
        </p:xfrm>
        <a:graphic>
          <a:graphicData uri="http://schemas.openxmlformats.org/drawingml/2006/table">
            <a:tbl>
              <a:tblPr/>
              <a:tblGrid>
                <a:gridCol w="635000"/>
                <a:gridCol w="635000"/>
                <a:gridCol w="635000"/>
                <a:gridCol w="635000"/>
                <a:gridCol w="635000"/>
                <a:gridCol w="635000"/>
              </a:tblGrid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6D88-B5D3-534B-960F-E00FDF8C91EA}" type="slidenum">
              <a:rPr lang="en-US"/>
              <a:pPr/>
              <a:t>14</a:t>
            </a:fld>
            <a:endParaRPr lang="en-US"/>
          </a:p>
        </p:txBody>
      </p:sp>
      <p:sp>
        <p:nvSpPr>
          <p:cNvPr id="158740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</a:t>
            </a:r>
            <a:r>
              <a:rPr lang="en-US" baseline="30000"/>
              <a:t>T</a:t>
            </a:r>
            <a:r>
              <a:rPr lang="en-US"/>
              <a:t>(BX)</a:t>
            </a:r>
          </a:p>
        </p:txBody>
      </p:sp>
      <p:graphicFrame>
        <p:nvGraphicFramePr>
          <p:cNvPr id="158762" name="Group 42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4114800"/>
        </p:xfrm>
        <a:graphic>
          <a:graphicData uri="http://schemas.openxmlformats.org/drawingml/2006/table">
            <a:tbl>
              <a:tblPr/>
              <a:tblGrid>
                <a:gridCol w="77724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+2X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+3X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+3X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+2X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698D3-974E-994E-A66C-A2B746BAD9BD}" type="slidenum">
              <a:rPr lang="en-US"/>
              <a:pPr/>
              <a:t>15</a:t>
            </a:fld>
            <a:endParaRPr lang="en-US"/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</a:t>
            </a:r>
            <a:r>
              <a:rPr lang="en-US" baseline="30000"/>
              <a:t>T</a:t>
            </a:r>
            <a:r>
              <a:rPr lang="en-US"/>
              <a:t>(BX)</a:t>
            </a:r>
          </a:p>
        </p:txBody>
      </p:sp>
      <p:graphicFrame>
        <p:nvGraphicFramePr>
          <p:cNvPr id="161795" name="Group 3"/>
          <p:cNvGraphicFramePr>
            <a:graphicFrameLocks noGrp="1"/>
          </p:cNvGraphicFramePr>
          <p:nvPr>
            <p:ph idx="1"/>
          </p:nvPr>
        </p:nvGraphicFramePr>
        <p:xfrm>
          <a:off x="0" y="1981200"/>
          <a:ext cx="4648200" cy="4114800"/>
        </p:xfrm>
        <a:graphic>
          <a:graphicData uri="http://schemas.openxmlformats.org/drawingml/2006/table">
            <a:tbl>
              <a:tblPr/>
              <a:tblGrid>
                <a:gridCol w="46482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- 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+2X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+3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+3X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+2X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1818" name="Group 26"/>
          <p:cNvGraphicFramePr>
            <a:graphicFrameLocks noGrp="1"/>
          </p:cNvGraphicFramePr>
          <p:nvPr/>
        </p:nvGraphicFramePr>
        <p:xfrm>
          <a:off x="4724400" y="1981200"/>
          <a:ext cx="4419600" cy="4114800"/>
        </p:xfrm>
        <a:graphic>
          <a:graphicData uri="http://schemas.openxmlformats.org/drawingml/2006/table">
            <a:tbl>
              <a:tblPr/>
              <a:tblGrid>
                <a:gridCol w="44196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) 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+2X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+2X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+3X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+2X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5ABE-AA97-F848-8070-27C75CD67E10}" type="slidenum">
              <a:rPr lang="en-US"/>
              <a:pPr/>
              <a:t>16</a:t>
            </a:fld>
            <a:endParaRPr lang="en-US"/>
          </a:p>
        </p:txBody>
      </p:sp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</a:t>
            </a:r>
            <a:r>
              <a:rPr lang="en-US" baseline="30000"/>
              <a:t>T</a:t>
            </a:r>
            <a:r>
              <a:rPr lang="en-US"/>
              <a:t>(BX)</a:t>
            </a:r>
          </a:p>
        </p:txBody>
      </p:sp>
      <p:graphicFrame>
        <p:nvGraphicFramePr>
          <p:cNvPr id="163854" name="Group 14"/>
          <p:cNvGraphicFramePr>
            <a:graphicFrameLocks noGrp="1"/>
          </p:cNvGraphicFramePr>
          <p:nvPr/>
        </p:nvGraphicFramePr>
        <p:xfrm>
          <a:off x="4724400" y="2057400"/>
          <a:ext cx="4419600" cy="4114800"/>
        </p:xfrm>
        <a:graphic>
          <a:graphicData uri="http://schemas.openxmlformats.org/drawingml/2006/table">
            <a:tbl>
              <a:tblPr/>
              <a:tblGrid>
                <a:gridCol w="44196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 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) 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+3X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+2X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3866" name="Group 26"/>
          <p:cNvGraphicFramePr>
            <a:graphicFrameLocks noGrp="1"/>
          </p:cNvGraphicFramePr>
          <p:nvPr/>
        </p:nvGraphicFramePr>
        <p:xfrm>
          <a:off x="0" y="2057400"/>
          <a:ext cx="4419600" cy="4114800"/>
        </p:xfrm>
        <a:graphic>
          <a:graphicData uri="http://schemas.openxmlformats.org/drawingml/2006/table">
            <a:tbl>
              <a:tblPr/>
              <a:tblGrid>
                <a:gridCol w="44196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 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+2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+2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+3X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+2X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47D4-F7E2-6242-B344-7D038434BED2}" type="slidenum">
              <a:rPr lang="en-US"/>
              <a:pPr/>
              <a:t>17</a:t>
            </a:fld>
            <a:endParaRPr lang="en-US"/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Can See Will Converage To..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/>
              <a:t>Squared wire lengths:</a:t>
            </a:r>
          </a:p>
          <a:p>
            <a:pPr>
              <a:buFontTx/>
              <a:buNone/>
            </a:pPr>
            <a:r>
              <a:rPr lang="en-US" sz="2800"/>
              <a:t>   </a:t>
            </a:r>
            <a:r>
              <a:rPr lang="en-US" sz="2800">
                <a:solidFill>
                  <a:srgbClr val="FF0066"/>
                </a:solidFill>
              </a:rPr>
              <a:t>(X</a:t>
            </a:r>
            <a:r>
              <a:rPr lang="en-US" sz="2800" baseline="-25000">
                <a:solidFill>
                  <a:srgbClr val="FF0066"/>
                </a:solidFill>
              </a:rPr>
              <a:t>A</a:t>
            </a:r>
            <a:r>
              <a:rPr lang="en-US" sz="2800">
                <a:solidFill>
                  <a:srgbClr val="FF0066"/>
                </a:solidFill>
              </a:rPr>
              <a:t> -X</a:t>
            </a:r>
            <a:r>
              <a:rPr lang="en-US" sz="2800" baseline="-25000">
                <a:solidFill>
                  <a:srgbClr val="FF0066"/>
                </a:solidFill>
              </a:rPr>
              <a:t>G</a:t>
            </a:r>
            <a:r>
              <a:rPr lang="en-US" sz="2800">
                <a:solidFill>
                  <a:srgbClr val="FF0066"/>
                </a:solidFill>
              </a:rPr>
              <a:t>)</a:t>
            </a:r>
            <a:r>
              <a:rPr lang="en-US" sz="2800" baseline="30000">
                <a:solidFill>
                  <a:srgbClr val="FF0066"/>
                </a:solidFill>
              </a:rPr>
              <a:t>2</a:t>
            </a:r>
          </a:p>
          <a:p>
            <a:pPr>
              <a:buFontTx/>
              <a:buNone/>
            </a:pPr>
            <a:r>
              <a:rPr lang="en-US" sz="2800">
                <a:solidFill>
                  <a:srgbClr val="FF0066"/>
                </a:solidFill>
              </a:rPr>
              <a:t> +( X</a:t>
            </a:r>
            <a:r>
              <a:rPr lang="en-US" sz="2800" baseline="-25000">
                <a:solidFill>
                  <a:srgbClr val="FF0066"/>
                </a:solidFill>
              </a:rPr>
              <a:t>B</a:t>
            </a:r>
            <a:r>
              <a:rPr lang="en-US" sz="2800">
                <a:solidFill>
                  <a:srgbClr val="FF0066"/>
                </a:solidFill>
              </a:rPr>
              <a:t> -X</a:t>
            </a:r>
            <a:r>
              <a:rPr lang="en-US" sz="2800" baseline="-25000">
                <a:solidFill>
                  <a:srgbClr val="FF0066"/>
                </a:solidFill>
              </a:rPr>
              <a:t>G</a:t>
            </a:r>
            <a:r>
              <a:rPr lang="en-US" sz="2800">
                <a:solidFill>
                  <a:srgbClr val="FF0066"/>
                </a:solidFill>
              </a:rPr>
              <a:t>)</a:t>
            </a:r>
            <a:r>
              <a:rPr lang="en-US" sz="2800" baseline="30000">
                <a:solidFill>
                  <a:srgbClr val="FF0066"/>
                </a:solidFill>
              </a:rPr>
              <a:t>2</a:t>
            </a:r>
          </a:p>
          <a:p>
            <a:pPr>
              <a:buFontTx/>
              <a:buNone/>
            </a:pPr>
            <a:r>
              <a:rPr lang="en-US" sz="2800"/>
              <a:t>+(X</a:t>
            </a:r>
            <a:r>
              <a:rPr lang="en-US" sz="2800" baseline="-25000"/>
              <a:t>B </a:t>
            </a:r>
            <a:r>
              <a:rPr lang="en-US" sz="2800"/>
              <a:t>-X</a:t>
            </a:r>
            <a:r>
              <a:rPr lang="en-US" sz="2800" baseline="-25000"/>
              <a:t>H</a:t>
            </a:r>
            <a:r>
              <a:rPr lang="en-US" sz="2800"/>
              <a:t>)</a:t>
            </a:r>
            <a:r>
              <a:rPr lang="en-US" sz="2800" baseline="30000"/>
              <a:t>2</a:t>
            </a:r>
          </a:p>
          <a:p>
            <a:pPr>
              <a:buFontTx/>
              <a:buNone/>
            </a:pPr>
            <a:r>
              <a:rPr lang="en-US" sz="2800"/>
              <a:t>+(X</a:t>
            </a:r>
            <a:r>
              <a:rPr lang="en-US" sz="2800" baseline="-25000"/>
              <a:t>C </a:t>
            </a:r>
            <a:r>
              <a:rPr lang="en-US" sz="2800"/>
              <a:t>-X</a:t>
            </a:r>
            <a:r>
              <a:rPr lang="en-US" sz="2800" baseline="-25000"/>
              <a:t>H</a:t>
            </a:r>
            <a:r>
              <a:rPr lang="en-US" sz="2800"/>
              <a:t>)</a:t>
            </a:r>
            <a:r>
              <a:rPr lang="en-US" sz="2800" baseline="30000"/>
              <a:t>2</a:t>
            </a:r>
          </a:p>
          <a:p>
            <a:pPr>
              <a:buFontTx/>
              <a:buNone/>
            </a:pPr>
            <a:r>
              <a:rPr lang="en-US" sz="2800"/>
              <a:t>+( X</a:t>
            </a:r>
            <a:r>
              <a:rPr lang="en-US" sz="2800" baseline="-25000"/>
              <a:t>G </a:t>
            </a:r>
            <a:r>
              <a:rPr lang="en-US" sz="2800"/>
              <a:t>-X</a:t>
            </a:r>
            <a:r>
              <a:rPr lang="en-US" sz="2800" baseline="-25000"/>
              <a:t>O</a:t>
            </a:r>
            <a:r>
              <a:rPr lang="en-US" sz="2800"/>
              <a:t>)</a:t>
            </a:r>
            <a:r>
              <a:rPr lang="en-US" sz="2800" baseline="30000"/>
              <a:t>2</a:t>
            </a:r>
          </a:p>
          <a:p>
            <a:pPr>
              <a:buFontTx/>
              <a:buNone/>
            </a:pPr>
            <a:r>
              <a:rPr lang="en-US" sz="2800"/>
              <a:t>+( X</a:t>
            </a:r>
            <a:r>
              <a:rPr lang="en-US" sz="2800" baseline="-25000"/>
              <a:t>H</a:t>
            </a:r>
            <a:r>
              <a:rPr lang="en-US" sz="2800"/>
              <a:t>-X</a:t>
            </a:r>
            <a:r>
              <a:rPr lang="en-US" sz="2800" baseline="-25000"/>
              <a:t>O</a:t>
            </a:r>
            <a:r>
              <a:rPr lang="en-US" sz="2800"/>
              <a:t>)</a:t>
            </a:r>
            <a:r>
              <a:rPr lang="en-US" sz="2800" baseline="30000"/>
              <a:t>2</a:t>
            </a:r>
          </a:p>
        </p:txBody>
      </p:sp>
      <p:graphicFrame>
        <p:nvGraphicFramePr>
          <p:cNvPr id="165904" name="Group 16"/>
          <p:cNvGraphicFramePr>
            <a:graphicFrameLocks noGrp="1"/>
          </p:cNvGraphicFramePr>
          <p:nvPr>
            <p:ph sz="half" idx="2"/>
          </p:nvPr>
        </p:nvGraphicFramePr>
        <p:xfrm>
          <a:off x="4648200" y="1981200"/>
          <a:ext cx="3810000" cy="4373879"/>
        </p:xfrm>
        <a:graphic>
          <a:graphicData uri="http://schemas.openxmlformats.org/drawingml/2006/table">
            <a:tbl>
              <a:tblPr/>
              <a:tblGrid>
                <a:gridCol w="3810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(X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) 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+ (X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) 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+3X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+2X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FFA50-5EBE-1342-B87E-5FE3F3F48FE1}" type="slidenum">
              <a:rPr lang="en-US"/>
              <a:pPr/>
              <a:t>18</a:t>
            </a:fld>
            <a:endParaRPr lang="en-US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Trying to Minimize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/>
              <a:t>Squared wire lengths:</a:t>
            </a:r>
          </a:p>
          <a:p>
            <a:pPr>
              <a:buFontTx/>
              <a:buNone/>
            </a:pPr>
            <a:r>
              <a:rPr lang="en-US"/>
              <a:t>   (X</a:t>
            </a:r>
            <a:r>
              <a:rPr lang="en-US" baseline="-25000"/>
              <a:t>A</a:t>
            </a:r>
            <a:r>
              <a:rPr lang="en-US"/>
              <a:t> -X</a:t>
            </a:r>
            <a:r>
              <a:rPr lang="en-US" baseline="-25000"/>
              <a:t>G</a:t>
            </a:r>
            <a:r>
              <a:rPr lang="en-US"/>
              <a:t>)</a:t>
            </a:r>
            <a:r>
              <a:rPr lang="en-US" baseline="30000"/>
              <a:t>2</a:t>
            </a:r>
          </a:p>
          <a:p>
            <a:pPr>
              <a:buFontTx/>
              <a:buNone/>
            </a:pPr>
            <a:r>
              <a:rPr lang="en-US"/>
              <a:t> +( X</a:t>
            </a:r>
            <a:r>
              <a:rPr lang="en-US" baseline="-25000"/>
              <a:t>B</a:t>
            </a:r>
            <a:r>
              <a:rPr lang="en-US"/>
              <a:t> -X</a:t>
            </a:r>
            <a:r>
              <a:rPr lang="en-US" baseline="-25000"/>
              <a:t>G</a:t>
            </a:r>
            <a:r>
              <a:rPr lang="en-US"/>
              <a:t>)</a:t>
            </a:r>
            <a:r>
              <a:rPr lang="en-US" baseline="30000"/>
              <a:t>2</a:t>
            </a:r>
          </a:p>
          <a:p>
            <a:pPr>
              <a:buFontTx/>
              <a:buNone/>
            </a:pPr>
            <a:r>
              <a:rPr lang="en-US"/>
              <a:t>+(X</a:t>
            </a:r>
            <a:r>
              <a:rPr lang="en-US" baseline="-25000"/>
              <a:t>B </a:t>
            </a:r>
            <a:r>
              <a:rPr lang="en-US"/>
              <a:t>-X</a:t>
            </a:r>
            <a:r>
              <a:rPr lang="en-US" baseline="-25000"/>
              <a:t>H</a:t>
            </a:r>
            <a:r>
              <a:rPr lang="en-US"/>
              <a:t>)</a:t>
            </a:r>
            <a:r>
              <a:rPr lang="en-US" baseline="30000"/>
              <a:t>2</a:t>
            </a:r>
          </a:p>
          <a:p>
            <a:pPr>
              <a:buFontTx/>
              <a:buNone/>
            </a:pPr>
            <a:r>
              <a:rPr lang="en-US"/>
              <a:t>+(X</a:t>
            </a:r>
            <a:r>
              <a:rPr lang="en-US" baseline="-25000"/>
              <a:t>C </a:t>
            </a:r>
            <a:r>
              <a:rPr lang="en-US"/>
              <a:t>-X</a:t>
            </a:r>
            <a:r>
              <a:rPr lang="en-US" baseline="-25000"/>
              <a:t>H</a:t>
            </a:r>
            <a:r>
              <a:rPr lang="en-US"/>
              <a:t>)</a:t>
            </a:r>
            <a:r>
              <a:rPr lang="en-US" baseline="30000"/>
              <a:t>2</a:t>
            </a:r>
          </a:p>
          <a:p>
            <a:pPr>
              <a:buFontTx/>
              <a:buNone/>
            </a:pPr>
            <a:r>
              <a:rPr lang="en-US"/>
              <a:t>+( X</a:t>
            </a:r>
            <a:r>
              <a:rPr lang="en-US" baseline="-25000"/>
              <a:t>G </a:t>
            </a:r>
            <a:r>
              <a:rPr lang="en-US"/>
              <a:t>-X</a:t>
            </a:r>
            <a:r>
              <a:rPr lang="en-US" baseline="-25000"/>
              <a:t>O</a:t>
            </a:r>
            <a:r>
              <a:rPr lang="en-US"/>
              <a:t>)</a:t>
            </a:r>
            <a:r>
              <a:rPr lang="en-US" baseline="30000"/>
              <a:t>2</a:t>
            </a:r>
          </a:p>
          <a:p>
            <a:pPr>
              <a:buFontTx/>
              <a:buNone/>
            </a:pPr>
            <a:r>
              <a:rPr lang="en-US"/>
              <a:t>+( X</a:t>
            </a:r>
            <a:r>
              <a:rPr lang="en-US" baseline="-25000"/>
              <a:t>H</a:t>
            </a:r>
            <a:r>
              <a:rPr lang="en-US"/>
              <a:t>-X</a:t>
            </a:r>
            <a:r>
              <a:rPr lang="en-US" baseline="-25000"/>
              <a:t>O</a:t>
            </a:r>
            <a:r>
              <a:rPr lang="en-US"/>
              <a:t>)</a:t>
            </a:r>
            <a:r>
              <a:rPr lang="en-US" baseline="30000"/>
              <a:t>2</a:t>
            </a:r>
          </a:p>
        </p:txBody>
      </p:sp>
      <p:sp>
        <p:nvSpPr>
          <p:cNvPr id="168976" name="Rectangle 1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Which we know is also X</a:t>
            </a:r>
            <a:r>
              <a:rPr lang="en-US" baseline="30000" dirty="0"/>
              <a:t>T</a:t>
            </a:r>
            <a:r>
              <a:rPr lang="en-US" dirty="0"/>
              <a:t>BX</a:t>
            </a:r>
          </a:p>
          <a:p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Make all X</a:t>
            </a:r>
            <a:r>
              <a:rPr lang="en-US" baseline="-25000" dirty="0">
                <a:solidFill>
                  <a:srgbClr val="FF6600"/>
                </a:solidFill>
              </a:rPr>
              <a:t>i</a:t>
            </a:r>
            <a:r>
              <a:rPr lang="en-US" dirty="0">
                <a:solidFill>
                  <a:srgbClr val="FF6600"/>
                </a:solidFill>
              </a:rPr>
              <a:t>’s same?</a:t>
            </a:r>
          </a:p>
          <a:p>
            <a:endParaRPr lang="en-US" dirty="0"/>
          </a:p>
          <a:p>
            <a:r>
              <a:rPr lang="en-US" dirty="0"/>
              <a:t>…but, we probably need to be in unique positions.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7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09C2-0A6E-E04D-A712-03A79D4833B5}" type="slidenum">
              <a:rPr lang="en-US"/>
              <a:pPr/>
              <a:t>19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/>
              <a:t>Spectral Ordering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Add constraint: X</a:t>
            </a:r>
            <a:r>
              <a:rPr lang="en-US" baseline="30000" dirty="0"/>
              <a:t>T</a:t>
            </a:r>
            <a:r>
              <a:rPr lang="en-US" dirty="0"/>
              <a:t>X=1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prevent trivial solution all x</a:t>
            </a:r>
            <a:r>
              <a:rPr lang="en-US" baseline="-25000" dirty="0"/>
              <a:t>i</a:t>
            </a:r>
            <a:r>
              <a:rPr lang="en-US" dirty="0"/>
              <a:t>’s =0</a:t>
            </a:r>
          </a:p>
          <a:p>
            <a:pPr>
              <a:lnSpc>
                <a:spcPct val="90000"/>
              </a:lnSpc>
            </a:pPr>
            <a:r>
              <a:rPr lang="en-US" dirty="0"/>
              <a:t>Minimize cost=X</a:t>
            </a:r>
            <a:r>
              <a:rPr lang="en-US" baseline="30000" dirty="0"/>
              <a:t>T</a:t>
            </a:r>
            <a:r>
              <a:rPr lang="en-US" dirty="0"/>
              <a:t>BX </a:t>
            </a:r>
            <a:r>
              <a:rPr lang="en-US" dirty="0" err="1"/>
              <a:t>w</a:t>
            </a:r>
            <a:r>
              <a:rPr lang="en-US" dirty="0"/>
              <a:t>/ constraint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minimize L=X</a:t>
            </a:r>
            <a:r>
              <a:rPr lang="en-US" baseline="30000" dirty="0"/>
              <a:t>T</a:t>
            </a:r>
            <a:r>
              <a:rPr lang="en-US" dirty="0"/>
              <a:t>BX-</a:t>
            </a:r>
            <a:r>
              <a:rPr lang="en-US" dirty="0">
                <a:latin typeface="Symbol" charset="2"/>
              </a:rPr>
              <a:t>l</a:t>
            </a:r>
            <a:r>
              <a:rPr lang="en-US" dirty="0"/>
              <a:t>(X</a:t>
            </a:r>
            <a:r>
              <a:rPr lang="en-US" baseline="30000" dirty="0"/>
              <a:t>T</a:t>
            </a:r>
            <a:r>
              <a:rPr lang="en-US" dirty="0"/>
              <a:t>X-1)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ym typeface="Symbol" charset="2"/>
              </a:rPr>
              <a:t></a:t>
            </a:r>
            <a:r>
              <a:rPr lang="en-US" dirty="0"/>
              <a:t>L/</a:t>
            </a:r>
            <a:r>
              <a:rPr lang="en-US" dirty="0">
                <a:sym typeface="Symbol" charset="2"/>
              </a:rPr>
              <a:t></a:t>
            </a:r>
            <a:r>
              <a:rPr lang="en-US" dirty="0"/>
              <a:t>X=2BX-2</a:t>
            </a:r>
            <a:r>
              <a:rPr lang="en-US" dirty="0">
                <a:latin typeface="Symbol" charset="2"/>
              </a:rPr>
              <a:t>l</a:t>
            </a:r>
            <a:r>
              <a:rPr lang="en-US" dirty="0"/>
              <a:t>X=0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(B-</a:t>
            </a:r>
            <a:r>
              <a:rPr lang="en-US" dirty="0" err="1">
                <a:latin typeface="Symbol" charset="2"/>
              </a:rPr>
              <a:t>l</a:t>
            </a:r>
            <a:r>
              <a:rPr lang="en-US" dirty="0" err="1"/>
              <a:t>I)X</a:t>
            </a:r>
            <a:r>
              <a:rPr lang="en-US" dirty="0"/>
              <a:t>=</a:t>
            </a:r>
            <a:r>
              <a:rPr lang="en-US" dirty="0" smtClean="0"/>
              <a:t>0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rgbClr val="FF6600"/>
                </a:solidFill>
              </a:rPr>
              <a:t>What does this tell us about X, </a:t>
            </a:r>
            <a:r>
              <a:rPr lang="en-US" dirty="0" err="1" smtClean="0">
                <a:solidFill>
                  <a:srgbClr val="FF6600"/>
                </a:solidFill>
                <a:latin typeface="Symbol" charset="2"/>
              </a:rPr>
              <a:t>l</a:t>
            </a:r>
            <a:r>
              <a:rPr lang="en-US" dirty="0" smtClean="0">
                <a:solidFill>
                  <a:srgbClr val="FF6600"/>
                </a:solidFill>
                <a:latin typeface="Symbol" charset="2"/>
              </a:rPr>
              <a:t> ?</a:t>
            </a:r>
            <a:endParaRPr lang="en-US" dirty="0" smtClean="0">
              <a:solidFill>
                <a:srgbClr val="FF66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X </a:t>
            </a:r>
            <a:r>
              <a:rPr lang="en-US" dirty="0" err="1">
                <a:sym typeface="Symbol" charset="2"/>
              </a:rPr>
              <a:t></a:t>
            </a:r>
            <a:r>
              <a:rPr lang="en-US" dirty="0"/>
              <a:t> Eigenvector of B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cost is </a:t>
            </a:r>
            <a:r>
              <a:rPr lang="en-US" dirty="0" err="1"/>
              <a:t>Eigenvalue</a:t>
            </a:r>
            <a:r>
              <a:rPr lang="en-US" dirty="0"/>
              <a:t> </a:t>
            </a:r>
            <a:r>
              <a:rPr lang="en-US" dirty="0" err="1">
                <a:latin typeface="Symbol" charset="2"/>
              </a:rPr>
              <a:t>l</a:t>
            </a:r>
            <a:endParaRPr lang="en-US" dirty="0">
              <a:latin typeface="Symbol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4131-1249-6E44-8FD4-FAE1470A6BC9}" type="slidenum">
              <a:rPr lang="en-US"/>
              <a:pPr/>
              <a:t>2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7010400" cy="4114800"/>
          </a:xfrm>
        </p:spPr>
        <p:txBody>
          <a:bodyPr/>
          <a:lstStyle/>
          <a:p>
            <a:r>
              <a:rPr lang="en-US" dirty="0"/>
              <a:t>Alternate views of partitioning</a:t>
            </a:r>
          </a:p>
          <a:p>
            <a:r>
              <a:rPr lang="en-US" dirty="0"/>
              <a:t>Two things we can solve optimally</a:t>
            </a:r>
          </a:p>
          <a:p>
            <a:pPr lvl="1"/>
            <a:r>
              <a:rPr lang="en-US" dirty="0"/>
              <a:t>(but don’t exactly solve our original problem)</a:t>
            </a:r>
          </a:p>
          <a:p>
            <a:r>
              <a:rPr lang="en-US" dirty="0"/>
              <a:t>Techniques</a:t>
            </a:r>
          </a:p>
          <a:p>
            <a:pPr lvl="1"/>
            <a:r>
              <a:rPr lang="en-US" dirty="0"/>
              <a:t>Linear Placement </a:t>
            </a:r>
            <a:r>
              <a:rPr lang="en-US" dirty="0" err="1"/>
              <a:t>w</a:t>
            </a:r>
            <a:r>
              <a:rPr lang="en-US" dirty="0"/>
              <a:t>/ squared wire lengths</a:t>
            </a:r>
          </a:p>
          <a:p>
            <a:pPr lvl="1"/>
            <a:r>
              <a:rPr lang="en-US" dirty="0"/>
              <a:t>Network flow </a:t>
            </a:r>
            <a:r>
              <a:rPr lang="en-US" dirty="0" err="1" smtClean="0"/>
              <a:t>MinCut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FF6600"/>
                </a:solidFill>
              </a:rPr>
              <a:t>time permit</a:t>
            </a:r>
            <a:r>
              <a:rPr lang="en-US" dirty="0" smtClean="0"/>
              <a:t>)</a:t>
            </a:r>
            <a:endParaRPr lang="en-US" dirty="0"/>
          </a:p>
        </p:txBody>
      </p: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6264275" y="0"/>
            <a:ext cx="2879725" cy="6248400"/>
            <a:chOff x="4080" y="96"/>
            <a:chExt cx="1814" cy="3936"/>
          </a:xfrm>
        </p:grpSpPr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4080" y="96"/>
              <a:ext cx="1555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ea typeface="Arial" charset="0"/>
                  <a:cs typeface="Arial" charset="0"/>
                </a:rPr>
                <a:t>Behavioral </a:t>
              </a:r>
            </a:p>
            <a:p>
              <a:pPr algn="ctr"/>
              <a:r>
                <a:rPr lang="en-US">
                  <a:ea typeface="Arial" charset="0"/>
                  <a:cs typeface="Arial" charset="0"/>
                </a:rPr>
                <a:t>(C, MATLAB, …)</a:t>
              </a: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4512" y="1056"/>
              <a:ext cx="47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RTL</a:t>
              </a: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4224" y="2352"/>
              <a:ext cx="111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Gate Netlist</a:t>
              </a: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4416" y="3072"/>
              <a:ext cx="69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Layout</a:t>
              </a:r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4704" y="672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4704" y="1344"/>
              <a:ext cx="0" cy="9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4704" y="2688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4704" y="3360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4416" y="3744"/>
              <a:ext cx="6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ea typeface="Arial" charset="0"/>
                  <a:cs typeface="Arial" charset="0"/>
                </a:rPr>
                <a:t>Masks</a:t>
              </a: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4790" y="631"/>
              <a:ext cx="97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Arial" charset="0"/>
                  <a:cs typeface="Arial" charset="0"/>
                </a:rPr>
                <a:t>Arch. Select</a:t>
              </a:r>
            </a:p>
            <a:p>
              <a:r>
                <a:rPr lang="en-US" sz="2000">
                  <a:ea typeface="Arial" charset="0"/>
                  <a:cs typeface="Arial" charset="0"/>
                </a:rPr>
                <a:t>Schedule</a:t>
              </a: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4799" y="1296"/>
              <a:ext cx="96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Arial" charset="0"/>
                  <a:cs typeface="Arial" charset="0"/>
                </a:rPr>
                <a:t>FSM assign</a:t>
              </a:r>
            </a:p>
          </p:txBody>
        </p:sp>
        <p:sp>
          <p:nvSpPr>
            <p:cNvPr id="19" name="Text Box 17"/>
            <p:cNvSpPr txBox="1">
              <a:spLocks noChangeArrowheads="1"/>
            </p:cNvSpPr>
            <p:nvPr/>
          </p:nvSpPr>
          <p:spPr bwMode="auto">
            <a:xfrm>
              <a:off x="4800" y="1536"/>
              <a:ext cx="109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ea typeface="Arial" charset="0"/>
                  <a:cs typeface="Arial" charset="0"/>
                </a:rPr>
                <a:t>Two-level, </a:t>
              </a:r>
            </a:p>
            <a:p>
              <a:r>
                <a:rPr lang="en-US" sz="2000" dirty="0">
                  <a:ea typeface="Arial" charset="0"/>
                  <a:cs typeface="Arial" charset="0"/>
                </a:rPr>
                <a:t>Multilevel opt.</a:t>
              </a:r>
            </a:p>
            <a:p>
              <a:r>
                <a:rPr lang="en-US" sz="2000" dirty="0">
                  <a:solidFill>
                    <a:schemeClr val="tx2"/>
                  </a:solidFill>
                  <a:ea typeface="Arial" charset="0"/>
                  <a:cs typeface="Arial" charset="0"/>
                </a:rPr>
                <a:t>Covering</a:t>
              </a:r>
            </a:p>
            <a:p>
              <a:r>
                <a:rPr lang="en-US" sz="2000" dirty="0">
                  <a:ea typeface="Arial" charset="0"/>
                  <a:cs typeface="Arial" charset="0"/>
                </a:rPr>
                <a:t>Retiming</a:t>
              </a:r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4838" y="2599"/>
              <a:ext cx="789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solidFill>
                    <a:schemeClr val="accent2"/>
                  </a:solidFill>
                  <a:ea typeface="Arial" charset="0"/>
                  <a:cs typeface="Arial" charset="0"/>
                </a:rPr>
                <a:t>Placement</a:t>
              </a:r>
            </a:p>
            <a:p>
              <a:r>
                <a:rPr lang="en-US" sz="2000" dirty="0">
                  <a:ea typeface="Arial" charset="0"/>
                  <a:cs typeface="Arial" charset="0"/>
                </a:rPr>
                <a:t>Routing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65A0E-077B-B740-A108-442BC9C83F3E}" type="slidenum">
              <a:rPr lang="en-US"/>
              <a:pPr/>
              <a:t>20</a:t>
            </a:fld>
            <a:endParaRPr lang="en-US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Spectral Solution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Smallest eigenvalue is zero</a:t>
            </a:r>
          </a:p>
          <a:p>
            <a:pPr lvl="1"/>
            <a:r>
              <a:rPr lang="en-US"/>
              <a:t>Corresponds to case where all x</a:t>
            </a:r>
            <a:r>
              <a:rPr lang="en-US" baseline="-25000"/>
              <a:t>i</a:t>
            </a:r>
            <a:r>
              <a:rPr lang="en-US"/>
              <a:t>’s are the same </a:t>
            </a:r>
            <a:r>
              <a:rPr lang="en-US">
                <a:sym typeface="Wingdings" charset="2"/>
              </a:rPr>
              <a:t></a:t>
            </a:r>
            <a:r>
              <a:rPr lang="en-US"/>
              <a:t>uninteresting</a:t>
            </a:r>
          </a:p>
          <a:p>
            <a:r>
              <a:rPr lang="en-US" b="1"/>
              <a:t>Second smallest</a:t>
            </a:r>
            <a:r>
              <a:rPr lang="en-US"/>
              <a:t> eigenvalue (eigenvector) is the solution we want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 bldLvl="2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Rounded Rectangle 106"/>
          <p:cNvSpPr/>
          <p:nvPr/>
        </p:nvSpPr>
        <p:spPr bwMode="auto">
          <a:xfrm>
            <a:off x="4953000" y="1295400"/>
            <a:ext cx="4191000" cy="4953000"/>
          </a:xfrm>
          <a:prstGeom prst="roundRect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10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39000" y="6400800"/>
            <a:ext cx="1905000" cy="457200"/>
          </a:xfrm>
        </p:spPr>
        <p:txBody>
          <a:bodyPr/>
          <a:lstStyle/>
          <a:p>
            <a:fld id="{8FFD6875-7AD5-7747-A09C-42357A978A3F}" type="slidenum">
              <a:rPr lang="en-US"/>
              <a:pPr/>
              <a:t>21</a:t>
            </a:fld>
            <a:endParaRPr lang="en-US"/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Eigenvector for B</a:t>
            </a:r>
          </a:p>
        </p:txBody>
      </p:sp>
      <p:graphicFrame>
        <p:nvGraphicFramePr>
          <p:cNvPr id="172035" name="Group 3"/>
          <p:cNvGraphicFramePr>
            <a:graphicFrameLocks noGrp="1"/>
          </p:cNvGraphicFramePr>
          <p:nvPr>
            <p:ph sz="half" idx="1"/>
          </p:nvPr>
        </p:nvGraphicFramePr>
        <p:xfrm>
          <a:off x="76200" y="1981200"/>
          <a:ext cx="4038600" cy="4114802"/>
        </p:xfrm>
        <a:graphic>
          <a:graphicData uri="http://schemas.openxmlformats.org/drawingml/2006/table">
            <a:tbl>
              <a:tblPr/>
              <a:tblGrid>
                <a:gridCol w="604838"/>
                <a:gridCol w="573087"/>
                <a:gridCol w="571500"/>
                <a:gridCol w="571500"/>
                <a:gridCol w="573088"/>
                <a:gridCol w="571500"/>
                <a:gridCol w="573087"/>
              </a:tblGrid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2101" name="Group 69"/>
          <p:cNvGraphicFramePr>
            <a:graphicFrameLocks noGrp="1"/>
          </p:cNvGraphicFramePr>
          <p:nvPr>
            <p:ph sz="half" idx="2"/>
          </p:nvPr>
        </p:nvGraphicFramePr>
        <p:xfrm>
          <a:off x="5257800" y="2286000"/>
          <a:ext cx="914400" cy="3429000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2135" name="Group 103"/>
          <p:cNvGraphicFramePr>
            <a:graphicFrameLocks noGrp="1"/>
          </p:cNvGraphicFramePr>
          <p:nvPr/>
        </p:nvGraphicFramePr>
        <p:xfrm>
          <a:off x="6858000" y="2286000"/>
          <a:ext cx="1905000" cy="3429000"/>
        </p:xfrm>
        <a:graphic>
          <a:graphicData uri="http://schemas.openxmlformats.org/drawingml/2006/table">
            <a:tbl>
              <a:tblPr/>
              <a:tblGrid>
                <a:gridCol w="1905000"/>
              </a:tblGrid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0.6533 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1.116E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-14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0.6533 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0.2706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0.2706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1.934E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-14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2133" name="Text Box 101"/>
          <p:cNvSpPr txBox="1">
            <a:spLocks noChangeArrowheads="1"/>
          </p:cNvSpPr>
          <p:nvPr/>
        </p:nvSpPr>
        <p:spPr bwMode="auto">
          <a:xfrm>
            <a:off x="6324600" y="3429000"/>
            <a:ext cx="450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>
                <a:latin typeface="Arial" charset="0"/>
                <a:ea typeface="Arial" charset="0"/>
                <a:cs typeface="Arial" charset="0"/>
              </a:rPr>
              <a:t>=</a:t>
            </a:r>
          </a:p>
        </p:txBody>
      </p:sp>
      <p:sp>
        <p:nvSpPr>
          <p:cNvPr id="172137" name="Text Box 105"/>
          <p:cNvSpPr txBox="1">
            <a:spLocks noChangeArrowheads="1"/>
          </p:cNvSpPr>
          <p:nvPr/>
        </p:nvSpPr>
        <p:spPr bwMode="auto">
          <a:xfrm>
            <a:off x="212725" y="1235075"/>
            <a:ext cx="328808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dirty="0" smtClean="0">
                <a:latin typeface="Arial" charset="0"/>
                <a:ea typeface="Arial" charset="0"/>
                <a:cs typeface="Arial" charset="0"/>
              </a:rPr>
              <a:t>For this </a:t>
            </a:r>
            <a:r>
              <a:rPr lang="en-US" sz="3200" b="1" dirty="0" smtClean="0">
                <a:latin typeface="Arial" charset="0"/>
                <a:ea typeface="Arial" charset="0"/>
                <a:cs typeface="Arial" charset="0"/>
              </a:rPr>
              <a:t>B </a:t>
            </a:r>
            <a:r>
              <a:rPr lang="en-US" sz="3200" b="1" dirty="0">
                <a:latin typeface="Arial" charset="0"/>
                <a:ea typeface="Arial" charset="0"/>
                <a:cs typeface="Arial" charset="0"/>
              </a:rPr>
              <a:t>Matrix</a:t>
            </a:r>
          </a:p>
        </p:txBody>
      </p:sp>
      <p:sp>
        <p:nvSpPr>
          <p:cNvPr id="108" name="Text Box 105"/>
          <p:cNvSpPr txBox="1">
            <a:spLocks noChangeArrowheads="1"/>
          </p:cNvSpPr>
          <p:nvPr/>
        </p:nvSpPr>
        <p:spPr bwMode="auto">
          <a:xfrm>
            <a:off x="5410200" y="1371600"/>
            <a:ext cx="2876108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dirty="0" smtClean="0">
                <a:latin typeface="Arial" charset="0"/>
                <a:ea typeface="Arial" charset="0"/>
                <a:cs typeface="Arial" charset="0"/>
              </a:rPr>
              <a:t>Eigenvector is:</a:t>
            </a:r>
            <a:endParaRPr lang="en-US" sz="3200" b="1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8A166-CA68-954D-9E36-1CC82F46AF9B}" type="slidenum">
              <a:rPr lang="en-US"/>
              <a:pPr/>
              <a:t>22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/>
          <a:lstStyle/>
          <a:p>
            <a:r>
              <a:rPr lang="en-US" dirty="0"/>
              <a:t>Spectral Ordering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4495800" cy="4114800"/>
          </a:xfrm>
        </p:spPr>
        <p:txBody>
          <a:bodyPr/>
          <a:lstStyle/>
          <a:p>
            <a:r>
              <a:rPr lang="en-US" dirty="0"/>
              <a:t>X (x</a:t>
            </a:r>
            <a:r>
              <a:rPr lang="en-US" baseline="-25000" dirty="0"/>
              <a:t>i</a:t>
            </a:r>
            <a:r>
              <a:rPr lang="en-US" dirty="0"/>
              <a:t>’s) continuous</a:t>
            </a:r>
          </a:p>
          <a:p>
            <a:r>
              <a:rPr lang="en-US" dirty="0"/>
              <a:t>use to order nodes</a:t>
            </a:r>
            <a:endParaRPr lang="en-US" dirty="0" smtClean="0"/>
          </a:p>
          <a:p>
            <a:pPr lvl="1"/>
            <a:r>
              <a:rPr lang="en-US" dirty="0" smtClean="0"/>
              <a:t>We need at </a:t>
            </a:r>
            <a:r>
              <a:rPr lang="en-US" dirty="0"/>
              <a:t>discrete locations</a:t>
            </a:r>
          </a:p>
          <a:p>
            <a:pPr lvl="1"/>
            <a:r>
              <a:rPr lang="en-US" dirty="0"/>
              <a:t>this</a:t>
            </a:r>
            <a:r>
              <a:rPr lang="en-US" dirty="0" smtClean="0"/>
              <a:t> is one case where </a:t>
            </a:r>
            <a:r>
              <a:rPr lang="en-US" dirty="0"/>
              <a:t>can solve ILP from LP </a:t>
            </a:r>
          </a:p>
          <a:p>
            <a:pPr lvl="2"/>
            <a:r>
              <a:rPr lang="en-US" sz="2800" dirty="0"/>
              <a:t>Solve LP </a:t>
            </a:r>
            <a:r>
              <a:rPr lang="en-US" sz="2800" dirty="0" smtClean="0"/>
              <a:t>giving </a:t>
            </a:r>
            <a:r>
              <a:rPr lang="en-US" sz="2800" dirty="0"/>
              <a:t>continuous x</a:t>
            </a:r>
            <a:r>
              <a:rPr lang="en-US" sz="2800" baseline="-25000" dirty="0"/>
              <a:t>i</a:t>
            </a:r>
            <a:r>
              <a:rPr lang="en-US" sz="2800" dirty="0"/>
              <a:t>’s </a:t>
            </a:r>
          </a:p>
          <a:p>
            <a:pPr lvl="2"/>
            <a:r>
              <a:rPr lang="en-US" sz="2800" dirty="0"/>
              <a:t>then move back to closest discrete point</a:t>
            </a:r>
          </a:p>
          <a:p>
            <a:endParaRPr lang="en-US" sz="3600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4953000" y="1295400"/>
            <a:ext cx="4191000" cy="4953000"/>
          </a:xfrm>
          <a:prstGeom prst="roundRect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aphicFrame>
        <p:nvGraphicFramePr>
          <p:cNvPr id="8" name="Group 69"/>
          <p:cNvGraphicFramePr>
            <a:graphicFrameLocks/>
          </p:cNvGraphicFramePr>
          <p:nvPr/>
        </p:nvGraphicFramePr>
        <p:xfrm>
          <a:off x="5257800" y="2286000"/>
          <a:ext cx="914400" cy="3429000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Group 103"/>
          <p:cNvGraphicFramePr>
            <a:graphicFrameLocks noGrp="1"/>
          </p:cNvGraphicFramePr>
          <p:nvPr/>
        </p:nvGraphicFramePr>
        <p:xfrm>
          <a:off x="6858000" y="2286000"/>
          <a:ext cx="1905000" cy="3429000"/>
        </p:xfrm>
        <a:graphic>
          <a:graphicData uri="http://schemas.openxmlformats.org/drawingml/2006/table">
            <a:tbl>
              <a:tblPr/>
              <a:tblGrid>
                <a:gridCol w="1905000"/>
              </a:tblGrid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0.6533 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1.116E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-14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0.6533 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0.2706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0.2706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1.934E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-14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 Box 101"/>
          <p:cNvSpPr txBox="1">
            <a:spLocks noChangeArrowheads="1"/>
          </p:cNvSpPr>
          <p:nvPr/>
        </p:nvSpPr>
        <p:spPr bwMode="auto">
          <a:xfrm>
            <a:off x="6324600" y="3429000"/>
            <a:ext cx="450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>
                <a:latin typeface="Arial" charset="0"/>
                <a:ea typeface="Arial" charset="0"/>
                <a:cs typeface="Arial" charset="0"/>
              </a:rPr>
              <a:t>=</a:t>
            </a:r>
          </a:p>
        </p:txBody>
      </p:sp>
      <p:sp>
        <p:nvSpPr>
          <p:cNvPr id="11" name="Text Box 105"/>
          <p:cNvSpPr txBox="1">
            <a:spLocks noChangeArrowheads="1"/>
          </p:cNvSpPr>
          <p:nvPr/>
        </p:nvSpPr>
        <p:spPr bwMode="auto">
          <a:xfrm>
            <a:off x="5410200" y="1371600"/>
            <a:ext cx="2876108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dirty="0" smtClean="0">
                <a:latin typeface="Arial" charset="0"/>
                <a:ea typeface="Arial" charset="0"/>
                <a:cs typeface="Arial" charset="0"/>
              </a:rPr>
              <a:t>Eigenvector is:</a:t>
            </a:r>
            <a:endParaRPr lang="en-US" sz="3200" b="1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bldLvl="2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Rounded Rectangle 106"/>
          <p:cNvSpPr/>
          <p:nvPr/>
        </p:nvSpPr>
        <p:spPr bwMode="auto">
          <a:xfrm>
            <a:off x="4953000" y="1295400"/>
            <a:ext cx="4191000" cy="4953000"/>
          </a:xfrm>
          <a:prstGeom prst="roundRect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10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39000" y="6400800"/>
            <a:ext cx="1905000" cy="457200"/>
          </a:xfrm>
        </p:spPr>
        <p:txBody>
          <a:bodyPr/>
          <a:lstStyle/>
          <a:p>
            <a:fld id="{8FFD6875-7AD5-7747-A09C-42357A978A3F}" type="slidenum">
              <a:rPr lang="en-US"/>
              <a:pPr/>
              <a:t>23</a:t>
            </a:fld>
            <a:endParaRPr lang="en-US"/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Eigenvector for B</a:t>
            </a:r>
          </a:p>
        </p:txBody>
      </p:sp>
      <p:graphicFrame>
        <p:nvGraphicFramePr>
          <p:cNvPr id="172101" name="Group 69"/>
          <p:cNvGraphicFramePr>
            <a:graphicFrameLocks noGrp="1"/>
          </p:cNvGraphicFramePr>
          <p:nvPr>
            <p:ph sz="half" idx="2"/>
          </p:nvPr>
        </p:nvGraphicFramePr>
        <p:xfrm>
          <a:off x="5257800" y="2286000"/>
          <a:ext cx="914400" cy="3429000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2135" name="Group 103"/>
          <p:cNvGraphicFramePr>
            <a:graphicFrameLocks noGrp="1"/>
          </p:cNvGraphicFramePr>
          <p:nvPr/>
        </p:nvGraphicFramePr>
        <p:xfrm>
          <a:off x="6858000" y="2286000"/>
          <a:ext cx="1905000" cy="3429000"/>
        </p:xfrm>
        <a:graphic>
          <a:graphicData uri="http://schemas.openxmlformats.org/drawingml/2006/table">
            <a:tbl>
              <a:tblPr/>
              <a:tblGrid>
                <a:gridCol w="1905000"/>
              </a:tblGrid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0.6533 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1.116E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-14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0.6533 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0.2706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0.2706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1.934E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-14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2133" name="Text Box 101"/>
          <p:cNvSpPr txBox="1">
            <a:spLocks noChangeArrowheads="1"/>
          </p:cNvSpPr>
          <p:nvPr/>
        </p:nvSpPr>
        <p:spPr bwMode="auto">
          <a:xfrm>
            <a:off x="6324600" y="3429000"/>
            <a:ext cx="450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>
                <a:latin typeface="Arial" charset="0"/>
                <a:ea typeface="Arial" charset="0"/>
                <a:cs typeface="Arial" charset="0"/>
              </a:rPr>
              <a:t>=</a:t>
            </a:r>
          </a:p>
        </p:txBody>
      </p:sp>
      <p:sp>
        <p:nvSpPr>
          <p:cNvPr id="108" name="Text Box 105"/>
          <p:cNvSpPr txBox="1">
            <a:spLocks noChangeArrowheads="1"/>
          </p:cNvSpPr>
          <p:nvPr/>
        </p:nvSpPr>
        <p:spPr bwMode="auto">
          <a:xfrm>
            <a:off x="5410200" y="1371600"/>
            <a:ext cx="2876108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dirty="0" smtClean="0">
                <a:latin typeface="Arial" charset="0"/>
                <a:ea typeface="Arial" charset="0"/>
                <a:cs typeface="Arial" charset="0"/>
              </a:rPr>
              <a:t>Eigenvector is:</a:t>
            </a:r>
            <a:endParaRPr lang="en-US" sz="32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Box 106"/>
          <p:cNvSpPr txBox="1">
            <a:spLocks noChangeArrowheads="1"/>
          </p:cNvSpPr>
          <p:nvPr/>
        </p:nvSpPr>
        <p:spPr bwMode="auto">
          <a:xfrm>
            <a:off x="593725" y="1947863"/>
            <a:ext cx="160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 dirty="0">
                <a:solidFill>
                  <a:srgbClr val="FF6600"/>
                </a:solidFill>
                <a:latin typeface="Arial" charset="0"/>
                <a:ea typeface="Arial" charset="0"/>
                <a:cs typeface="Arial" charset="0"/>
              </a:rPr>
              <a:t>Order?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3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DF59-1EBF-1245-845A-690D8EACCA22}" type="slidenum">
              <a:rPr lang="en-US"/>
              <a:pPr/>
              <a:t>24</a:t>
            </a:fld>
            <a:endParaRPr lang="en-US"/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smtClean="0"/>
              <a:t>Order from Eigenvector</a:t>
            </a:r>
            <a:endParaRPr lang="en-US" dirty="0"/>
          </a:p>
        </p:txBody>
      </p:sp>
      <p:sp>
        <p:nvSpPr>
          <p:cNvPr id="177188" name="Text Box 36"/>
          <p:cNvSpPr txBox="1">
            <a:spLocks noChangeArrowheads="1"/>
          </p:cNvSpPr>
          <p:nvPr/>
        </p:nvSpPr>
        <p:spPr bwMode="auto">
          <a:xfrm>
            <a:off x="593725" y="1947863"/>
            <a:ext cx="53975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>
                <a:latin typeface="Arial" charset="0"/>
                <a:ea typeface="Arial" charset="0"/>
                <a:cs typeface="Arial" charset="0"/>
              </a:rPr>
              <a:t>A</a:t>
            </a:r>
          </a:p>
          <a:p>
            <a:r>
              <a:rPr lang="en-US" sz="3600">
                <a:latin typeface="Arial" charset="0"/>
                <a:ea typeface="Arial" charset="0"/>
                <a:cs typeface="Arial" charset="0"/>
              </a:rPr>
              <a:t>G</a:t>
            </a:r>
          </a:p>
          <a:p>
            <a:r>
              <a:rPr lang="en-US" sz="3600">
                <a:latin typeface="Arial" charset="0"/>
                <a:ea typeface="Arial" charset="0"/>
                <a:cs typeface="Arial" charset="0"/>
              </a:rPr>
              <a:t>O</a:t>
            </a:r>
          </a:p>
          <a:p>
            <a:r>
              <a:rPr lang="en-US" sz="3600">
                <a:latin typeface="Arial" charset="0"/>
                <a:ea typeface="Arial" charset="0"/>
                <a:cs typeface="Arial" charset="0"/>
              </a:rPr>
              <a:t>B</a:t>
            </a:r>
          </a:p>
          <a:p>
            <a:r>
              <a:rPr lang="en-US" sz="3600">
                <a:latin typeface="Arial" charset="0"/>
                <a:ea typeface="Arial" charset="0"/>
                <a:cs typeface="Arial" charset="0"/>
              </a:rPr>
              <a:t>H</a:t>
            </a:r>
          </a:p>
          <a:p>
            <a:r>
              <a:rPr lang="en-US" sz="3600">
                <a:latin typeface="Arial" charset="0"/>
                <a:ea typeface="Arial" charset="0"/>
                <a:cs typeface="Arial" charset="0"/>
              </a:rPr>
              <a:t>C</a:t>
            </a:r>
          </a:p>
        </p:txBody>
      </p:sp>
      <p:sp>
        <p:nvSpPr>
          <p:cNvPr id="40" name="Content Placeholder 3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Rounded Rectangle 40"/>
          <p:cNvSpPr/>
          <p:nvPr/>
        </p:nvSpPr>
        <p:spPr bwMode="auto">
          <a:xfrm>
            <a:off x="4953000" y="1295400"/>
            <a:ext cx="4191000" cy="4953000"/>
          </a:xfrm>
          <a:prstGeom prst="roundRect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aphicFrame>
        <p:nvGraphicFramePr>
          <p:cNvPr id="42" name="Group 69"/>
          <p:cNvGraphicFramePr>
            <a:graphicFrameLocks noGrp="1"/>
          </p:cNvGraphicFramePr>
          <p:nvPr>
            <p:ph sz="half" idx="2"/>
          </p:nvPr>
        </p:nvGraphicFramePr>
        <p:xfrm>
          <a:off x="5257800" y="2286000"/>
          <a:ext cx="914400" cy="3429000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3" name="Group 103"/>
          <p:cNvGraphicFramePr>
            <a:graphicFrameLocks noGrp="1"/>
          </p:cNvGraphicFramePr>
          <p:nvPr/>
        </p:nvGraphicFramePr>
        <p:xfrm>
          <a:off x="6858000" y="2286000"/>
          <a:ext cx="1905000" cy="3429000"/>
        </p:xfrm>
        <a:graphic>
          <a:graphicData uri="http://schemas.openxmlformats.org/drawingml/2006/table">
            <a:tbl>
              <a:tblPr/>
              <a:tblGrid>
                <a:gridCol w="1905000"/>
              </a:tblGrid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0.6533 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1.116E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-14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0.6533 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0.2706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0.2706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1.934E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-14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4" name="Text Box 101"/>
          <p:cNvSpPr txBox="1">
            <a:spLocks noChangeArrowheads="1"/>
          </p:cNvSpPr>
          <p:nvPr/>
        </p:nvSpPr>
        <p:spPr bwMode="auto">
          <a:xfrm>
            <a:off x="6324600" y="3429000"/>
            <a:ext cx="450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>
                <a:latin typeface="Arial" charset="0"/>
                <a:ea typeface="Arial" charset="0"/>
                <a:cs typeface="Arial" charset="0"/>
              </a:rPr>
              <a:t>=</a:t>
            </a:r>
          </a:p>
        </p:txBody>
      </p:sp>
      <p:sp>
        <p:nvSpPr>
          <p:cNvPr id="45" name="Text Box 105"/>
          <p:cNvSpPr txBox="1">
            <a:spLocks noChangeArrowheads="1"/>
          </p:cNvSpPr>
          <p:nvPr/>
        </p:nvSpPr>
        <p:spPr bwMode="auto">
          <a:xfrm>
            <a:off x="5410200" y="1371600"/>
            <a:ext cx="2876108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dirty="0" smtClean="0">
                <a:latin typeface="Arial" charset="0"/>
                <a:ea typeface="Arial" charset="0"/>
                <a:cs typeface="Arial" charset="0"/>
              </a:rPr>
              <a:t>Eigenvector is:</a:t>
            </a:r>
            <a:endParaRPr lang="en-US" sz="32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95400" y="2133600"/>
            <a:ext cx="33667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+mn-lt"/>
              </a:rPr>
              <a:t>Quality of this solution?</a:t>
            </a:r>
          </a:p>
          <a:p>
            <a:r>
              <a:rPr lang="en-US" dirty="0" smtClean="0">
                <a:solidFill>
                  <a:srgbClr val="FF6600"/>
                </a:solidFill>
                <a:latin typeface="+mn-lt"/>
              </a:rPr>
              <a:t>     all metrics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95400" y="3810000"/>
            <a:ext cx="31577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+mn-lt"/>
              </a:rPr>
              <a:t>Anyone get a solution</a:t>
            </a:r>
          </a:p>
          <a:p>
            <a:r>
              <a:rPr lang="en-US" dirty="0" smtClean="0">
                <a:solidFill>
                  <a:srgbClr val="FF6600"/>
                </a:solidFill>
                <a:latin typeface="+mn-lt"/>
              </a:rPr>
              <a:t>  with a better metric?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7CD9B-0E4F-2943-857E-1D626C0587C5}" type="slidenum">
              <a:rPr lang="en-US"/>
              <a:pPr/>
              <a:t>25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/>
              <a:t>Spectral Ordering Option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419600"/>
          </a:xfrm>
        </p:spPr>
        <p:txBody>
          <a:bodyPr/>
          <a:lstStyle/>
          <a:p>
            <a:r>
              <a:rPr lang="en-US" dirty="0" smtClean="0"/>
              <a:t>Can encourage “closeness”</a:t>
            </a:r>
          </a:p>
          <a:p>
            <a:pPr lvl="1"/>
            <a:r>
              <a:rPr lang="en-US" dirty="0" smtClean="0"/>
              <a:t>Making some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i</a:t>
            </a:r>
            <a:r>
              <a:rPr lang="en-US" baseline="-25000" dirty="0" err="1"/>
              <a:t>,j</a:t>
            </a:r>
            <a:r>
              <a:rPr lang="en-US" dirty="0"/>
              <a:t> </a:t>
            </a:r>
            <a:r>
              <a:rPr lang="en-US" dirty="0" smtClean="0"/>
              <a:t>larger</a:t>
            </a:r>
          </a:p>
          <a:p>
            <a:pPr lvl="1"/>
            <a:r>
              <a:rPr lang="en-US" dirty="0" smtClean="0"/>
              <a:t>Must allow</a:t>
            </a:r>
            <a:br>
              <a:rPr lang="en-US" dirty="0" smtClean="0"/>
            </a:br>
            <a:r>
              <a:rPr lang="en-US" dirty="0" smtClean="0"/>
              <a:t>some to be</a:t>
            </a:r>
            <a:br>
              <a:rPr lang="en-US" dirty="0" smtClean="0"/>
            </a:br>
            <a:r>
              <a:rPr lang="en-US" dirty="0" smtClean="0"/>
              <a:t>not close</a:t>
            </a:r>
          </a:p>
          <a:p>
            <a:r>
              <a:rPr lang="en-US" dirty="0" smtClean="0"/>
              <a:t>Could use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i,j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power opt</a:t>
            </a:r>
          </a:p>
          <a:p>
            <a:pPr lvl="1"/>
            <a:r>
              <a:rPr lang="en-US" dirty="0" err="1" smtClean="0"/>
              <a:t>c</a:t>
            </a:r>
            <a:r>
              <a:rPr lang="en-US" baseline="-25000" dirty="0" err="1" smtClean="0"/>
              <a:t>i,j</a:t>
            </a:r>
            <a:r>
              <a:rPr lang="en-US" dirty="0" smtClean="0"/>
              <a:t>=</a:t>
            </a:r>
            <a:r>
              <a:rPr lang="en-US" dirty="0" err="1" smtClean="0"/>
              <a:t>P</a:t>
            </a:r>
            <a:r>
              <a:rPr lang="en-US" baseline="-25000" dirty="0" err="1" smtClean="0"/>
              <a:t>switch</a:t>
            </a:r>
            <a:endParaRPr lang="en-US" baseline="-250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baseline="30000" dirty="0"/>
          </a:p>
        </p:txBody>
      </p:sp>
      <p:graphicFrame>
        <p:nvGraphicFramePr>
          <p:cNvPr id="8" name="Group 3"/>
          <p:cNvGraphicFramePr>
            <a:graphicFrameLocks/>
          </p:cNvGraphicFramePr>
          <p:nvPr/>
        </p:nvGraphicFramePr>
        <p:xfrm>
          <a:off x="3810000" y="2743198"/>
          <a:ext cx="4038600" cy="4114802"/>
        </p:xfrm>
        <a:graphic>
          <a:graphicData uri="http://schemas.openxmlformats.org/drawingml/2006/table">
            <a:tbl>
              <a:tblPr/>
              <a:tblGrid>
                <a:gridCol w="604838"/>
                <a:gridCol w="573087"/>
                <a:gridCol w="571500"/>
                <a:gridCol w="571500"/>
                <a:gridCol w="573088"/>
                <a:gridCol w="571500"/>
                <a:gridCol w="573087"/>
              </a:tblGrid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7CD9B-0E4F-2943-857E-1D626C0587C5}" type="slidenum">
              <a:rPr lang="en-US"/>
              <a:pPr/>
              <a:t>26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/>
              <a:t>Spectral Ordering Option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7772400" cy="4419600"/>
          </a:xfrm>
        </p:spPr>
        <p:txBody>
          <a:bodyPr/>
          <a:lstStyle/>
          <a:p>
            <a:r>
              <a:rPr lang="en-US" dirty="0"/>
              <a:t>With iteration, can reweigh connections to change cost model being optimized	</a:t>
            </a:r>
          </a:p>
          <a:p>
            <a:pPr lvl="1"/>
            <a:r>
              <a:rPr lang="en-US" dirty="0"/>
              <a:t>linear</a:t>
            </a:r>
          </a:p>
          <a:p>
            <a:pPr lvl="1"/>
            <a:r>
              <a:rPr lang="en-US" dirty="0"/>
              <a:t>(distance)</a:t>
            </a:r>
            <a:r>
              <a:rPr lang="en-US" baseline="30000" dirty="0"/>
              <a:t>1.</a:t>
            </a:r>
            <a:r>
              <a:rPr lang="en-US" baseline="30000" dirty="0" smtClean="0"/>
              <a:t>X</a:t>
            </a:r>
          </a:p>
          <a:p>
            <a:pPr lvl="1"/>
            <a:endParaRPr lang="en-US" dirty="0" smtClean="0"/>
          </a:p>
          <a:p>
            <a:endParaRPr lang="en-US" baseline="30000" dirty="0"/>
          </a:p>
        </p:txBody>
      </p:sp>
      <p:graphicFrame>
        <p:nvGraphicFramePr>
          <p:cNvPr id="8" name="Group 3"/>
          <p:cNvGraphicFramePr>
            <a:graphicFrameLocks/>
          </p:cNvGraphicFramePr>
          <p:nvPr/>
        </p:nvGraphicFramePr>
        <p:xfrm>
          <a:off x="4648200" y="2743198"/>
          <a:ext cx="4038600" cy="4114802"/>
        </p:xfrm>
        <a:graphic>
          <a:graphicData uri="http://schemas.openxmlformats.org/drawingml/2006/table">
            <a:tbl>
              <a:tblPr/>
              <a:tblGrid>
                <a:gridCol w="604838"/>
                <a:gridCol w="573087"/>
                <a:gridCol w="571500"/>
                <a:gridCol w="571500"/>
                <a:gridCol w="573088"/>
                <a:gridCol w="571500"/>
                <a:gridCol w="573087"/>
              </a:tblGrid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68406" y="3886200"/>
          <a:ext cx="2414494" cy="1219200"/>
        </p:xfrm>
        <a:graphic>
          <a:graphicData uri="http://schemas.openxmlformats.org/presentationml/2006/ole">
            <p:oleObj spid="_x0000_s199682" name="Equation" r:id="rId4" imgW="1054100" imgH="49530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28600" y="5334000"/>
          <a:ext cx="4108783" cy="1059138"/>
        </p:xfrm>
        <a:graphic>
          <a:graphicData uri="http://schemas.openxmlformats.org/presentationml/2006/ole">
            <p:oleObj spid="_x0000_s199683" name="Equation" r:id="rId5" imgW="2540000" imgH="609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D4DE-A771-A144-885F-8ECFAC0F741B}" type="slidenum">
              <a:rPr lang="en-US"/>
              <a:pPr/>
              <a:t>27</a:t>
            </a:fld>
            <a:endParaRPr lang="en-US"/>
          </a:p>
        </p:txBody>
      </p:sp>
      <p:sp>
        <p:nvSpPr>
          <p:cNvPr id="4301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Spectral Partitioning</a:t>
            </a:r>
          </a:p>
        </p:txBody>
      </p:sp>
      <p:sp>
        <p:nvSpPr>
          <p:cNvPr id="4301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Can form a basis for partitioning</a:t>
            </a:r>
          </a:p>
          <a:p>
            <a:r>
              <a:rPr lang="en-US"/>
              <a:t>Attempts to cluster together connected components</a:t>
            </a:r>
          </a:p>
          <a:p>
            <a:r>
              <a:rPr lang="en-US"/>
              <a:t>Create partition from ordering</a:t>
            </a:r>
          </a:p>
          <a:p>
            <a:pPr lvl="1"/>
            <a:r>
              <a:rPr lang="en-US" i="1"/>
              <a:t>E.g.</a:t>
            </a:r>
            <a:r>
              <a:rPr lang="en-US"/>
              <a:t> Left half of ordering is one half, right half is the other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963A-19A7-394A-9A9D-506E138B9F55}" type="slidenum">
              <a:rPr lang="en-US"/>
              <a:pPr/>
              <a:t>28</a:t>
            </a:fld>
            <a:endParaRPr lang="en-US"/>
          </a:p>
        </p:txBody>
      </p:sp>
      <p:sp>
        <p:nvSpPr>
          <p:cNvPr id="14338" name="Line 2"/>
          <p:cNvSpPr>
            <a:spLocks noChangeShapeType="1"/>
          </p:cNvSpPr>
          <p:nvPr/>
        </p:nvSpPr>
        <p:spPr bwMode="auto">
          <a:xfrm>
            <a:off x="4800600" y="4953000"/>
            <a:ext cx="152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Spectral Ordering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Midpoint bisect isn’t necessarily best place to cut, consider:</a:t>
            </a:r>
          </a:p>
          <a:p>
            <a:endParaRPr lang="en-US"/>
          </a:p>
        </p:txBody>
      </p:sp>
      <p:sp>
        <p:nvSpPr>
          <p:cNvPr id="14341" name="Oval 5"/>
          <p:cNvSpPr>
            <a:spLocks noChangeArrowheads="1"/>
          </p:cNvSpPr>
          <p:nvPr/>
        </p:nvSpPr>
        <p:spPr bwMode="auto">
          <a:xfrm>
            <a:off x="1905000" y="4572000"/>
            <a:ext cx="914400" cy="914400"/>
          </a:xfrm>
          <a:prstGeom prst="ellipse">
            <a:avLst/>
          </a:prstGeom>
          <a:solidFill>
            <a:srgbClr val="66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K</a:t>
            </a:r>
            <a:r>
              <a:rPr lang="en-US" baseline="-25000"/>
              <a:t>(n/4)</a:t>
            </a:r>
            <a:endParaRPr lang="en-US"/>
          </a:p>
        </p:txBody>
      </p:sp>
      <p:sp>
        <p:nvSpPr>
          <p:cNvPr id="14342" name="Oval 6"/>
          <p:cNvSpPr>
            <a:spLocks noChangeArrowheads="1"/>
          </p:cNvSpPr>
          <p:nvPr/>
        </p:nvSpPr>
        <p:spPr bwMode="auto">
          <a:xfrm>
            <a:off x="5867400" y="4572000"/>
            <a:ext cx="914400" cy="914400"/>
          </a:xfrm>
          <a:prstGeom prst="ellipse">
            <a:avLst/>
          </a:prstGeom>
          <a:solidFill>
            <a:srgbClr val="66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K</a:t>
            </a:r>
            <a:r>
              <a:rPr lang="en-US" baseline="-25000"/>
              <a:t>(n/4)</a:t>
            </a:r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2819400" y="50292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44" name="Oval 8"/>
          <p:cNvSpPr>
            <a:spLocks noChangeArrowheads="1"/>
          </p:cNvSpPr>
          <p:nvPr/>
        </p:nvSpPr>
        <p:spPr bwMode="auto">
          <a:xfrm>
            <a:off x="3505200" y="4191000"/>
            <a:ext cx="1524000" cy="1524000"/>
          </a:xfrm>
          <a:prstGeom prst="ellipse">
            <a:avLst/>
          </a:prstGeom>
          <a:solidFill>
            <a:srgbClr val="66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3600"/>
              <a:t>K</a:t>
            </a:r>
            <a:r>
              <a:rPr lang="en-US" sz="3600" baseline="-25000"/>
              <a:t>(n/2)</a:t>
            </a:r>
            <a:endParaRPr lang="en-US" baseline="-25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E10F7-7E35-B244-B112-D4985E8F392C}" type="slidenum">
              <a:rPr lang="en-US"/>
              <a:pPr/>
              <a:t>29</a:t>
            </a:fld>
            <a:endParaRPr 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/>
              <a:t>Spectral Partitioning Options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772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Can bisect by choosing midpoint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(not strictly optimizing for minimum bisect)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Can relax cut </a:t>
            </a:r>
            <a:r>
              <a:rPr lang="en-US" sz="2800" dirty="0" err="1"/>
              <a:t>critera</a:t>
            </a: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min cut </a:t>
            </a:r>
            <a:r>
              <a:rPr lang="en-US" sz="2400" dirty="0" err="1"/>
              <a:t>w</a:t>
            </a:r>
            <a:r>
              <a:rPr lang="en-US" sz="2400" dirty="0"/>
              <a:t>/in some </a:t>
            </a:r>
            <a:r>
              <a:rPr lang="en-US" sz="2400" dirty="0" err="1">
                <a:latin typeface="Symbol" charset="2"/>
              </a:rPr>
              <a:t>d</a:t>
            </a:r>
            <a:r>
              <a:rPr lang="en-US" sz="2400" dirty="0"/>
              <a:t> of balance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Ratio Cut</a:t>
            </a:r>
            <a:endParaRPr lang="en-US" sz="2800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Minimize </a:t>
            </a:r>
            <a:r>
              <a:rPr lang="en-US" dirty="0"/>
              <a:t>(cut/|A||B|)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idea tradeoff imbalance for smaller cut</a:t>
            </a:r>
          </a:p>
          <a:p>
            <a:pPr lvl="3">
              <a:lnSpc>
                <a:spcPct val="90000"/>
              </a:lnSpc>
            </a:pPr>
            <a:r>
              <a:rPr lang="en-US" sz="2000" dirty="0"/>
              <a:t>more imbalance </a:t>
            </a:r>
            <a:r>
              <a:rPr lang="en-US" sz="2000" dirty="0" err="1">
                <a:sym typeface="Symbol" charset="2"/>
              </a:rPr>
              <a:t></a:t>
            </a:r>
            <a:r>
              <a:rPr lang="en-US" sz="2000" dirty="0" err="1"/>
              <a:t>smaller</a:t>
            </a:r>
            <a:r>
              <a:rPr lang="en-US" sz="2000" dirty="0"/>
              <a:t> |A||B|</a:t>
            </a:r>
          </a:p>
          <a:p>
            <a:pPr lvl="3">
              <a:lnSpc>
                <a:spcPct val="90000"/>
              </a:lnSpc>
            </a:pPr>
            <a:r>
              <a:rPr lang="en-US" sz="2000" dirty="0"/>
              <a:t>so cut must be much smaller to </a:t>
            </a:r>
            <a:r>
              <a:rPr lang="en-US" sz="2000" dirty="0" smtClean="0"/>
              <a:t>accept</a:t>
            </a:r>
            <a:endParaRPr lang="en-US" sz="2800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Easy to explore once have spectral ordering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Compute at each cut point in O(N)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4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4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4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4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7B851-D785-EF46-A787-26B5E30CFC40}" type="slidenum">
              <a:rPr lang="en-US"/>
              <a:pPr/>
              <a:t>3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Optimization Target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6400800" cy="4114800"/>
          </a:xfrm>
        </p:spPr>
        <p:txBody>
          <a:bodyPr/>
          <a:lstStyle/>
          <a:p>
            <a:r>
              <a:rPr lang="en-US"/>
              <a:t>Place cells</a:t>
            </a:r>
          </a:p>
          <a:p>
            <a:r>
              <a:rPr lang="en-US"/>
              <a:t>In linear arrangement</a:t>
            </a:r>
          </a:p>
          <a:p>
            <a:r>
              <a:rPr lang="en-US"/>
              <a:t>Wire length between connected cells:</a:t>
            </a:r>
          </a:p>
          <a:p>
            <a:pPr lvl="1"/>
            <a:r>
              <a:rPr lang="en-US"/>
              <a:t>distance=X</a:t>
            </a:r>
            <a:r>
              <a:rPr lang="en-US" baseline="-25000"/>
              <a:t>i</a:t>
            </a:r>
            <a:r>
              <a:rPr lang="en-US"/>
              <a:t> - X</a:t>
            </a:r>
            <a:r>
              <a:rPr lang="en-US" baseline="-25000"/>
              <a:t>j</a:t>
            </a:r>
            <a:endParaRPr lang="en-US"/>
          </a:p>
          <a:p>
            <a:pPr lvl="1"/>
            <a:r>
              <a:rPr lang="en-US"/>
              <a:t>cost is sum of distance squared</a:t>
            </a:r>
          </a:p>
          <a:p>
            <a:pPr>
              <a:buFontTx/>
              <a:buNone/>
            </a:pPr>
            <a:r>
              <a:rPr lang="en-US"/>
              <a:t>Pick X</a:t>
            </a:r>
            <a:r>
              <a:rPr lang="en-US" baseline="-25000"/>
              <a:t>i</a:t>
            </a:r>
            <a:r>
              <a:rPr lang="en-US"/>
              <a:t>’s to minimize cost</a:t>
            </a:r>
            <a:endParaRPr lang="en-US" baseline="-25000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7467600" y="2743200"/>
            <a:ext cx="9144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7467600" y="1752600"/>
            <a:ext cx="9144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7467600" y="4800600"/>
            <a:ext cx="9144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7467600" y="3733800"/>
            <a:ext cx="9144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8382000" y="1981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8382000" y="3886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8610600" y="19812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8382000" y="3048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8382000" y="4267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8839200" y="3048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>
            <a:off x="8382000" y="3276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8382000" y="5029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 flipV="1">
            <a:off x="8686800" y="3276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8382000" y="2133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>
            <a:off x="8382000" y="5257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>
            <a:off x="8763000" y="5257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 flipV="1">
            <a:off x="8763000" y="1371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88047-F36F-3D48-BF5B-4B7EBF42A831}" type="slidenum">
              <a:rPr lang="en-US"/>
              <a:pPr/>
              <a:t>30</a:t>
            </a:fld>
            <a:endParaRPr lang="en-US"/>
          </a:p>
        </p:txBody>
      </p:sp>
      <p:sp>
        <p:nvSpPr>
          <p:cNvPr id="4403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en-US"/>
              <a:t>Fanout</a:t>
            </a:r>
          </a:p>
        </p:txBody>
      </p:sp>
      <p:sp>
        <p:nvSpPr>
          <p:cNvPr id="4403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458200" cy="4572000"/>
          </a:xfrm>
        </p:spPr>
        <p:txBody>
          <a:bodyPr/>
          <a:lstStyle/>
          <a:p>
            <a:r>
              <a:rPr lang="en-US"/>
              <a:t>How do we treat fanout?</a:t>
            </a:r>
          </a:p>
          <a:p>
            <a:r>
              <a:rPr lang="en-US"/>
              <a:t>As described assumes point-to-point nets</a:t>
            </a:r>
          </a:p>
          <a:p>
            <a:r>
              <a:rPr lang="en-US"/>
              <a:t>For partitioning, pay price when cut something once</a:t>
            </a:r>
          </a:p>
          <a:p>
            <a:pPr lvl="1"/>
            <a:r>
              <a:rPr lang="en-US" i="1"/>
              <a:t>I.e.</a:t>
            </a:r>
            <a:r>
              <a:rPr lang="en-US"/>
              <a:t> the accounting did last time for KLFM</a:t>
            </a:r>
          </a:p>
          <a:p>
            <a:r>
              <a:rPr lang="en-US"/>
              <a:t>Also a discrete optimization problem</a:t>
            </a:r>
          </a:p>
          <a:p>
            <a:pPr lvl="1"/>
            <a:r>
              <a:rPr lang="en-US"/>
              <a:t>Hard to model analytically</a:t>
            </a:r>
          </a:p>
          <a:p>
            <a:pPr lvl="1"/>
            <a:endParaRPr lang="en-US"/>
          </a:p>
        </p:txBody>
      </p:sp>
      <p:grpSp>
        <p:nvGrpSpPr>
          <p:cNvPr id="44042" name="Group 1034"/>
          <p:cNvGrpSpPr>
            <a:grpSpLocks/>
          </p:cNvGrpSpPr>
          <p:nvPr/>
        </p:nvGrpSpPr>
        <p:grpSpPr bwMode="auto">
          <a:xfrm>
            <a:off x="6858000" y="685800"/>
            <a:ext cx="1600200" cy="1295400"/>
            <a:chOff x="4320" y="432"/>
            <a:chExt cx="1008" cy="816"/>
          </a:xfrm>
        </p:grpSpPr>
        <p:sp>
          <p:nvSpPr>
            <p:cNvPr id="44036" name="Oval 1028"/>
            <p:cNvSpPr>
              <a:spLocks noChangeArrowheads="1"/>
            </p:cNvSpPr>
            <p:nvPr/>
          </p:nvSpPr>
          <p:spPr bwMode="auto">
            <a:xfrm>
              <a:off x="4608" y="432"/>
              <a:ext cx="432" cy="33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44037" name="Oval 1029"/>
            <p:cNvSpPr>
              <a:spLocks noChangeArrowheads="1"/>
            </p:cNvSpPr>
            <p:nvPr/>
          </p:nvSpPr>
          <p:spPr bwMode="auto">
            <a:xfrm>
              <a:off x="4320" y="912"/>
              <a:ext cx="432" cy="33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G</a:t>
              </a:r>
            </a:p>
          </p:txBody>
        </p:sp>
        <p:sp>
          <p:nvSpPr>
            <p:cNvPr id="44038" name="Oval 1030"/>
            <p:cNvSpPr>
              <a:spLocks noChangeArrowheads="1"/>
            </p:cNvSpPr>
            <p:nvPr/>
          </p:nvSpPr>
          <p:spPr bwMode="auto">
            <a:xfrm>
              <a:off x="4896" y="912"/>
              <a:ext cx="432" cy="33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H</a:t>
              </a:r>
            </a:p>
          </p:txBody>
        </p:sp>
        <p:sp>
          <p:nvSpPr>
            <p:cNvPr id="44039" name="Line 1031"/>
            <p:cNvSpPr>
              <a:spLocks noChangeShapeType="1"/>
            </p:cNvSpPr>
            <p:nvPr/>
          </p:nvSpPr>
          <p:spPr bwMode="auto">
            <a:xfrm>
              <a:off x="4848" y="7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40" name="Line 1032"/>
            <p:cNvSpPr>
              <a:spLocks noChangeShapeType="1"/>
            </p:cNvSpPr>
            <p:nvPr/>
          </p:nvSpPr>
          <p:spPr bwMode="auto">
            <a:xfrm flipH="1">
              <a:off x="4704" y="912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41" name="Line 1033"/>
            <p:cNvSpPr>
              <a:spLocks noChangeShapeType="1"/>
            </p:cNvSpPr>
            <p:nvPr/>
          </p:nvSpPr>
          <p:spPr bwMode="auto">
            <a:xfrm>
              <a:off x="4848" y="912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952D4-A2C2-E145-8F36-165061D8EA94}" type="slidenum">
              <a:rPr lang="en-US"/>
              <a:pPr/>
              <a:t>31</a:t>
            </a:fld>
            <a:endParaRPr lang="en-US"/>
          </a:p>
        </p:txBody>
      </p:sp>
      <p:sp>
        <p:nvSpPr>
          <p:cNvPr id="45077" name="Line 1045"/>
          <p:cNvSpPr>
            <a:spLocks noChangeShapeType="1"/>
          </p:cNvSpPr>
          <p:nvPr/>
        </p:nvSpPr>
        <p:spPr bwMode="auto">
          <a:xfrm>
            <a:off x="7772400" y="3276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5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Spectral Fanout</a:t>
            </a:r>
          </a:p>
        </p:txBody>
      </p:sp>
      <p:sp>
        <p:nvSpPr>
          <p:cNvPr id="4505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001000" cy="4495800"/>
          </a:xfrm>
        </p:spPr>
        <p:txBody>
          <a:bodyPr/>
          <a:lstStyle/>
          <a:p>
            <a:r>
              <a:rPr lang="en-US" dirty="0"/>
              <a:t>Typically:</a:t>
            </a:r>
          </a:p>
          <a:p>
            <a:pPr lvl="1"/>
            <a:r>
              <a:rPr lang="en-US" dirty="0"/>
              <a:t>Treat all nodes on a single net as fully connected</a:t>
            </a:r>
          </a:p>
          <a:p>
            <a:pPr lvl="1"/>
            <a:r>
              <a:rPr lang="en-US" dirty="0"/>
              <a:t>Model links between all of them</a:t>
            </a:r>
          </a:p>
          <a:p>
            <a:pPr lvl="1"/>
            <a:r>
              <a:rPr lang="en-US" dirty="0"/>
              <a:t>Weight connections so cutting in half counts as cutting the </a:t>
            </a:r>
            <a:r>
              <a:rPr lang="en-US" dirty="0" smtClean="0"/>
              <a:t>wire – e.g. 1/(nodes-1)</a:t>
            </a:r>
          </a:p>
          <a:p>
            <a:pPr lvl="1"/>
            <a:r>
              <a:rPr lang="en-US" dirty="0"/>
              <a:t>Threshold out high </a:t>
            </a:r>
            <a:r>
              <a:rPr lang="en-US" dirty="0" err="1"/>
              <a:t>fanout</a:t>
            </a:r>
            <a:r>
              <a:rPr lang="en-US" dirty="0"/>
              <a:t> nodes</a:t>
            </a:r>
          </a:p>
          <a:p>
            <a:pPr lvl="2"/>
            <a:r>
              <a:rPr lang="en-US" dirty="0"/>
              <a:t>If connect</a:t>
            </a:r>
            <a:r>
              <a:rPr lang="en-US" dirty="0" smtClean="0"/>
              <a:t> too </a:t>
            </a:r>
            <a:r>
              <a:rPr lang="en-US" dirty="0"/>
              <a:t>many things give no information</a:t>
            </a:r>
          </a:p>
        </p:txBody>
      </p:sp>
      <p:grpSp>
        <p:nvGrpSpPr>
          <p:cNvPr id="45060" name="Group 1028"/>
          <p:cNvGrpSpPr>
            <a:grpSpLocks/>
          </p:cNvGrpSpPr>
          <p:nvPr/>
        </p:nvGrpSpPr>
        <p:grpSpPr bwMode="auto">
          <a:xfrm>
            <a:off x="6858000" y="685800"/>
            <a:ext cx="1600200" cy="1295400"/>
            <a:chOff x="4320" y="432"/>
            <a:chExt cx="1008" cy="816"/>
          </a:xfrm>
        </p:grpSpPr>
        <p:sp>
          <p:nvSpPr>
            <p:cNvPr id="45061" name="Oval 1029"/>
            <p:cNvSpPr>
              <a:spLocks noChangeArrowheads="1"/>
            </p:cNvSpPr>
            <p:nvPr/>
          </p:nvSpPr>
          <p:spPr bwMode="auto">
            <a:xfrm>
              <a:off x="4608" y="432"/>
              <a:ext cx="432" cy="33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45062" name="Oval 1030"/>
            <p:cNvSpPr>
              <a:spLocks noChangeArrowheads="1"/>
            </p:cNvSpPr>
            <p:nvPr/>
          </p:nvSpPr>
          <p:spPr bwMode="auto">
            <a:xfrm>
              <a:off x="4320" y="912"/>
              <a:ext cx="432" cy="33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G</a:t>
              </a:r>
            </a:p>
          </p:txBody>
        </p:sp>
        <p:sp>
          <p:nvSpPr>
            <p:cNvPr id="45063" name="Oval 1031"/>
            <p:cNvSpPr>
              <a:spLocks noChangeArrowheads="1"/>
            </p:cNvSpPr>
            <p:nvPr/>
          </p:nvSpPr>
          <p:spPr bwMode="auto">
            <a:xfrm>
              <a:off x="4896" y="912"/>
              <a:ext cx="432" cy="33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H</a:t>
              </a:r>
            </a:p>
          </p:txBody>
        </p:sp>
        <p:sp>
          <p:nvSpPr>
            <p:cNvPr id="45064" name="Line 1032"/>
            <p:cNvSpPr>
              <a:spLocks noChangeShapeType="1"/>
            </p:cNvSpPr>
            <p:nvPr/>
          </p:nvSpPr>
          <p:spPr bwMode="auto">
            <a:xfrm>
              <a:off x="4848" y="7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65" name="Line 1033"/>
            <p:cNvSpPr>
              <a:spLocks noChangeShapeType="1"/>
            </p:cNvSpPr>
            <p:nvPr/>
          </p:nvSpPr>
          <p:spPr bwMode="auto">
            <a:xfrm flipH="1">
              <a:off x="4704" y="912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66" name="Line 1034"/>
            <p:cNvSpPr>
              <a:spLocks noChangeShapeType="1"/>
            </p:cNvSpPr>
            <p:nvPr/>
          </p:nvSpPr>
          <p:spPr bwMode="auto">
            <a:xfrm>
              <a:off x="4848" y="912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5069" name="Oval 1037"/>
          <p:cNvSpPr>
            <a:spLocks noChangeArrowheads="1"/>
          </p:cNvSpPr>
          <p:nvPr/>
        </p:nvSpPr>
        <p:spPr bwMode="auto">
          <a:xfrm>
            <a:off x="7086600" y="3048000"/>
            <a:ext cx="6858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G</a:t>
            </a:r>
          </a:p>
        </p:txBody>
      </p:sp>
      <p:sp>
        <p:nvSpPr>
          <p:cNvPr id="45070" name="Oval 1038"/>
          <p:cNvSpPr>
            <a:spLocks noChangeArrowheads="1"/>
          </p:cNvSpPr>
          <p:nvPr/>
        </p:nvSpPr>
        <p:spPr bwMode="auto">
          <a:xfrm>
            <a:off x="8001000" y="3048000"/>
            <a:ext cx="6858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H</a:t>
            </a:r>
          </a:p>
        </p:txBody>
      </p:sp>
      <p:sp>
        <p:nvSpPr>
          <p:cNvPr id="45074" name="Line 1042"/>
          <p:cNvSpPr>
            <a:spLocks noChangeShapeType="1"/>
          </p:cNvSpPr>
          <p:nvPr/>
        </p:nvSpPr>
        <p:spPr bwMode="auto">
          <a:xfrm flipV="1">
            <a:off x="7467600" y="27432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5" name="Line 1043"/>
          <p:cNvSpPr>
            <a:spLocks noChangeShapeType="1"/>
          </p:cNvSpPr>
          <p:nvPr/>
        </p:nvSpPr>
        <p:spPr bwMode="auto">
          <a:xfrm>
            <a:off x="8077200" y="2743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8" name="Oval 1036"/>
          <p:cNvSpPr>
            <a:spLocks noChangeArrowheads="1"/>
          </p:cNvSpPr>
          <p:nvPr/>
        </p:nvSpPr>
        <p:spPr bwMode="auto">
          <a:xfrm>
            <a:off x="7543800" y="2286000"/>
            <a:ext cx="6858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45078" name="Text Box 1046"/>
          <p:cNvSpPr txBox="1">
            <a:spLocks noChangeArrowheads="1"/>
          </p:cNvSpPr>
          <p:nvPr/>
        </p:nvSpPr>
        <p:spPr bwMode="auto">
          <a:xfrm>
            <a:off x="8229600" y="2514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½ </a:t>
            </a:r>
          </a:p>
        </p:txBody>
      </p:sp>
      <p:sp>
        <p:nvSpPr>
          <p:cNvPr id="45079" name="Text Box 1047"/>
          <p:cNvSpPr txBox="1">
            <a:spLocks noChangeArrowheads="1"/>
          </p:cNvSpPr>
          <p:nvPr/>
        </p:nvSpPr>
        <p:spPr bwMode="auto">
          <a:xfrm>
            <a:off x="7696200" y="3276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½ </a:t>
            </a:r>
          </a:p>
        </p:txBody>
      </p:sp>
      <p:sp>
        <p:nvSpPr>
          <p:cNvPr id="45081" name="Text Box 1049"/>
          <p:cNvSpPr txBox="1">
            <a:spLocks noChangeArrowheads="1"/>
          </p:cNvSpPr>
          <p:nvPr/>
        </p:nvSpPr>
        <p:spPr bwMode="auto">
          <a:xfrm>
            <a:off x="7162800" y="2590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½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bldLvl="2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915400" cy="1143000"/>
          </a:xfrm>
        </p:spPr>
        <p:txBody>
          <a:bodyPr/>
          <a:lstStyle/>
          <a:p>
            <a:r>
              <a:rPr lang="en-US" dirty="0" smtClean="0"/>
              <a:t>Spectral </a:t>
            </a:r>
            <a:r>
              <a:rPr lang="en-US" dirty="0" err="1" smtClean="0"/>
              <a:t>Fanout</a:t>
            </a:r>
            <a:r>
              <a:rPr lang="en-US" dirty="0" smtClean="0"/>
              <a:t> Cut Approximation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D4509-4B49-C94E-88C7-3D79A6479512}" type="slidenum">
              <a:rPr lang="en-US" smtClean="0"/>
              <a:pPr/>
              <a:t>32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838200" y="1752600"/>
            <a:ext cx="2209800" cy="1524000"/>
            <a:chOff x="838200" y="1752600"/>
            <a:chExt cx="2209800" cy="1524000"/>
          </a:xfrm>
        </p:grpSpPr>
        <p:sp>
          <p:nvSpPr>
            <p:cNvPr id="7" name="Oval 1029"/>
            <p:cNvSpPr>
              <a:spLocks noChangeArrowheads="1"/>
            </p:cNvSpPr>
            <p:nvPr/>
          </p:nvSpPr>
          <p:spPr bwMode="auto">
            <a:xfrm>
              <a:off x="1676400" y="1752600"/>
              <a:ext cx="685800" cy="5334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8" name="Oval 1030"/>
            <p:cNvSpPr>
              <a:spLocks noChangeArrowheads="1"/>
            </p:cNvSpPr>
            <p:nvPr/>
          </p:nvSpPr>
          <p:spPr bwMode="auto">
            <a:xfrm>
              <a:off x="838200" y="2438400"/>
              <a:ext cx="685800" cy="5334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G</a:t>
              </a:r>
            </a:p>
          </p:txBody>
        </p:sp>
        <p:sp>
          <p:nvSpPr>
            <p:cNvPr id="9" name="Oval 1031"/>
            <p:cNvSpPr>
              <a:spLocks noChangeArrowheads="1"/>
            </p:cNvSpPr>
            <p:nvPr/>
          </p:nvSpPr>
          <p:spPr bwMode="auto">
            <a:xfrm>
              <a:off x="2362200" y="2438400"/>
              <a:ext cx="685800" cy="5334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smtClean="0"/>
                <a:t>I</a:t>
              </a:r>
              <a:endParaRPr lang="en-US" dirty="0"/>
            </a:p>
          </p:txBody>
        </p:sp>
        <p:sp>
          <p:nvSpPr>
            <p:cNvPr id="10" name="Line 1032"/>
            <p:cNvSpPr>
              <a:spLocks noChangeShapeType="1"/>
            </p:cNvSpPr>
            <p:nvPr/>
          </p:nvSpPr>
          <p:spPr bwMode="auto">
            <a:xfrm>
              <a:off x="2057400" y="22860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1033"/>
            <p:cNvSpPr>
              <a:spLocks noChangeShapeType="1"/>
            </p:cNvSpPr>
            <p:nvPr/>
          </p:nvSpPr>
          <p:spPr bwMode="auto">
            <a:xfrm flipH="1">
              <a:off x="1447800" y="2514600"/>
              <a:ext cx="609600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1034"/>
            <p:cNvSpPr>
              <a:spLocks noChangeShapeType="1"/>
            </p:cNvSpPr>
            <p:nvPr/>
          </p:nvSpPr>
          <p:spPr bwMode="auto">
            <a:xfrm>
              <a:off x="2057400" y="2514600"/>
              <a:ext cx="381000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Oval 1030"/>
            <p:cNvSpPr>
              <a:spLocks noChangeArrowheads="1"/>
            </p:cNvSpPr>
            <p:nvPr/>
          </p:nvSpPr>
          <p:spPr bwMode="auto">
            <a:xfrm>
              <a:off x="1676400" y="2743200"/>
              <a:ext cx="685800" cy="5334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smtClean="0"/>
                <a:t>H</a:t>
              </a:r>
              <a:endParaRPr lang="en-US" dirty="0"/>
            </a:p>
          </p:txBody>
        </p:sp>
        <p:sp>
          <p:nvSpPr>
            <p:cNvPr id="14" name="Line 1034"/>
            <p:cNvSpPr>
              <a:spLocks noChangeShapeType="1"/>
            </p:cNvSpPr>
            <p:nvPr/>
          </p:nvSpPr>
          <p:spPr bwMode="auto">
            <a:xfrm flipH="1">
              <a:off x="2057400" y="2514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4800600" y="1752600"/>
            <a:ext cx="2209800" cy="1828800"/>
            <a:chOff x="3657600" y="2133600"/>
            <a:chExt cx="2209800" cy="1828800"/>
          </a:xfrm>
        </p:grpSpPr>
        <p:sp>
          <p:nvSpPr>
            <p:cNvPr id="17" name="Oval 1029"/>
            <p:cNvSpPr>
              <a:spLocks noChangeArrowheads="1"/>
            </p:cNvSpPr>
            <p:nvPr/>
          </p:nvSpPr>
          <p:spPr bwMode="auto">
            <a:xfrm>
              <a:off x="4495800" y="2133600"/>
              <a:ext cx="685800" cy="5334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18" name="Oval 1030"/>
            <p:cNvSpPr>
              <a:spLocks noChangeArrowheads="1"/>
            </p:cNvSpPr>
            <p:nvPr/>
          </p:nvSpPr>
          <p:spPr bwMode="auto">
            <a:xfrm>
              <a:off x="3657600" y="2819400"/>
              <a:ext cx="685800" cy="5334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G</a:t>
              </a:r>
            </a:p>
          </p:txBody>
        </p:sp>
        <p:sp>
          <p:nvSpPr>
            <p:cNvPr id="19" name="Oval 1031"/>
            <p:cNvSpPr>
              <a:spLocks noChangeArrowheads="1"/>
            </p:cNvSpPr>
            <p:nvPr/>
          </p:nvSpPr>
          <p:spPr bwMode="auto">
            <a:xfrm>
              <a:off x="5181600" y="2819400"/>
              <a:ext cx="685800" cy="5334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smtClean="0"/>
                <a:t>I</a:t>
              </a:r>
              <a:endParaRPr lang="en-US" dirty="0"/>
            </a:p>
          </p:txBody>
        </p:sp>
        <p:sp>
          <p:nvSpPr>
            <p:cNvPr id="23" name="Oval 1030"/>
            <p:cNvSpPr>
              <a:spLocks noChangeArrowheads="1"/>
            </p:cNvSpPr>
            <p:nvPr/>
          </p:nvSpPr>
          <p:spPr bwMode="auto">
            <a:xfrm>
              <a:off x="4495800" y="3429000"/>
              <a:ext cx="685800" cy="5334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smtClean="0"/>
                <a:t>H</a:t>
              </a:r>
              <a:endParaRPr lang="en-US" dirty="0"/>
            </a:p>
          </p:txBody>
        </p:sp>
        <p:cxnSp>
          <p:nvCxnSpPr>
            <p:cNvPr id="26" name="Straight Connector 25"/>
            <p:cNvCxnSpPr>
              <a:stCxn id="18" idx="7"/>
              <a:endCxn id="17" idx="3"/>
            </p:cNvCxnSpPr>
            <p:nvPr/>
          </p:nvCxnSpPr>
          <p:spPr bwMode="auto">
            <a:xfrm rot="5400000" flipH="1" flipV="1">
              <a:off x="4265285" y="2566567"/>
              <a:ext cx="308630" cy="35326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>
              <a:stCxn id="17" idx="5"/>
              <a:endCxn id="19" idx="1"/>
            </p:cNvCxnSpPr>
            <p:nvPr/>
          </p:nvCxnSpPr>
          <p:spPr bwMode="auto">
            <a:xfrm rot="16200000" flipH="1">
              <a:off x="5027285" y="2642767"/>
              <a:ext cx="308630" cy="20086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>
              <a:stCxn id="19" idx="3"/>
              <a:endCxn id="23" idx="7"/>
            </p:cNvCxnSpPr>
            <p:nvPr/>
          </p:nvCxnSpPr>
          <p:spPr bwMode="auto">
            <a:xfrm rot="5400000">
              <a:off x="5065385" y="3290467"/>
              <a:ext cx="232430" cy="20086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>
              <a:stCxn id="23" idx="1"/>
              <a:endCxn id="18" idx="5"/>
            </p:cNvCxnSpPr>
            <p:nvPr/>
          </p:nvCxnSpPr>
          <p:spPr bwMode="auto">
            <a:xfrm rot="16200000" flipV="1">
              <a:off x="4303385" y="3214267"/>
              <a:ext cx="232430" cy="35326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>
              <a:stCxn id="18" idx="6"/>
              <a:endCxn id="19" idx="2"/>
            </p:cNvCxnSpPr>
            <p:nvPr/>
          </p:nvCxnSpPr>
          <p:spPr bwMode="auto">
            <a:xfrm>
              <a:off x="4343400" y="3086100"/>
              <a:ext cx="8382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>
              <a:stCxn id="17" idx="4"/>
              <a:endCxn id="23" idx="0"/>
            </p:cNvCxnSpPr>
            <p:nvPr/>
          </p:nvCxnSpPr>
          <p:spPr bwMode="auto">
            <a:xfrm rot="5400000">
              <a:off x="4457700" y="3048000"/>
              <a:ext cx="7620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7" name="TextBox 36"/>
          <p:cNvSpPr txBox="1"/>
          <p:nvPr/>
        </p:nvSpPr>
        <p:spPr>
          <a:xfrm>
            <a:off x="533400" y="3886200"/>
            <a:ext cx="3427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Weight edges: 1/(4-1)=1/3 </a:t>
            </a:r>
            <a:endParaRPr lang="en-US" dirty="0"/>
          </a:p>
        </p:txBody>
      </p:sp>
      <p:grpSp>
        <p:nvGrpSpPr>
          <p:cNvPr id="39" name="Group 38"/>
          <p:cNvGrpSpPr/>
          <p:nvPr/>
        </p:nvGrpSpPr>
        <p:grpSpPr>
          <a:xfrm>
            <a:off x="3581400" y="4419600"/>
            <a:ext cx="2209800" cy="1828800"/>
            <a:chOff x="3657600" y="2133600"/>
            <a:chExt cx="2209800" cy="1828800"/>
          </a:xfrm>
        </p:grpSpPr>
        <p:sp>
          <p:nvSpPr>
            <p:cNvPr id="40" name="Oval 1029"/>
            <p:cNvSpPr>
              <a:spLocks noChangeArrowheads="1"/>
            </p:cNvSpPr>
            <p:nvPr/>
          </p:nvSpPr>
          <p:spPr bwMode="auto">
            <a:xfrm>
              <a:off x="4495800" y="2133600"/>
              <a:ext cx="685800" cy="5334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41" name="Oval 1030"/>
            <p:cNvSpPr>
              <a:spLocks noChangeArrowheads="1"/>
            </p:cNvSpPr>
            <p:nvPr/>
          </p:nvSpPr>
          <p:spPr bwMode="auto">
            <a:xfrm>
              <a:off x="3657600" y="2819400"/>
              <a:ext cx="685800" cy="5334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G</a:t>
              </a:r>
            </a:p>
          </p:txBody>
        </p:sp>
        <p:sp>
          <p:nvSpPr>
            <p:cNvPr id="42" name="Oval 1031"/>
            <p:cNvSpPr>
              <a:spLocks noChangeArrowheads="1"/>
            </p:cNvSpPr>
            <p:nvPr/>
          </p:nvSpPr>
          <p:spPr bwMode="auto">
            <a:xfrm>
              <a:off x="5181600" y="2819400"/>
              <a:ext cx="685800" cy="5334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smtClean="0"/>
                <a:t>I</a:t>
              </a:r>
              <a:endParaRPr lang="en-US" dirty="0"/>
            </a:p>
          </p:txBody>
        </p:sp>
        <p:sp>
          <p:nvSpPr>
            <p:cNvPr id="43" name="Oval 1030"/>
            <p:cNvSpPr>
              <a:spLocks noChangeArrowheads="1"/>
            </p:cNvSpPr>
            <p:nvPr/>
          </p:nvSpPr>
          <p:spPr bwMode="auto">
            <a:xfrm>
              <a:off x="4495800" y="3429000"/>
              <a:ext cx="685800" cy="5334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smtClean="0"/>
                <a:t>H</a:t>
              </a:r>
              <a:endParaRPr lang="en-US" dirty="0"/>
            </a:p>
          </p:txBody>
        </p:sp>
        <p:cxnSp>
          <p:nvCxnSpPr>
            <p:cNvPr id="44" name="Straight Connector 43"/>
            <p:cNvCxnSpPr>
              <a:stCxn id="41" idx="7"/>
              <a:endCxn id="40" idx="3"/>
            </p:cNvCxnSpPr>
            <p:nvPr/>
          </p:nvCxnSpPr>
          <p:spPr bwMode="auto">
            <a:xfrm rot="5400000" flipH="1" flipV="1">
              <a:off x="4265285" y="2566567"/>
              <a:ext cx="308630" cy="35326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>
              <a:stCxn id="40" idx="5"/>
              <a:endCxn id="42" idx="1"/>
            </p:cNvCxnSpPr>
            <p:nvPr/>
          </p:nvCxnSpPr>
          <p:spPr bwMode="auto">
            <a:xfrm rot="16200000" flipH="1">
              <a:off x="5027285" y="2642767"/>
              <a:ext cx="308630" cy="20086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>
              <a:stCxn id="42" idx="3"/>
              <a:endCxn id="43" idx="7"/>
            </p:cNvCxnSpPr>
            <p:nvPr/>
          </p:nvCxnSpPr>
          <p:spPr bwMode="auto">
            <a:xfrm rot="5400000">
              <a:off x="5065385" y="3290467"/>
              <a:ext cx="232430" cy="20086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>
              <a:stCxn id="43" idx="1"/>
              <a:endCxn id="41" idx="5"/>
            </p:cNvCxnSpPr>
            <p:nvPr/>
          </p:nvCxnSpPr>
          <p:spPr bwMode="auto">
            <a:xfrm rot="16200000" flipV="1">
              <a:off x="4303385" y="3214267"/>
              <a:ext cx="232430" cy="35326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>
              <a:stCxn id="41" idx="6"/>
              <a:endCxn id="42" idx="2"/>
            </p:cNvCxnSpPr>
            <p:nvPr/>
          </p:nvCxnSpPr>
          <p:spPr bwMode="auto">
            <a:xfrm>
              <a:off x="4343400" y="3086100"/>
              <a:ext cx="8382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>
              <a:stCxn id="40" idx="4"/>
              <a:endCxn id="43" idx="0"/>
            </p:cNvCxnSpPr>
            <p:nvPr/>
          </p:nvCxnSpPr>
          <p:spPr bwMode="auto">
            <a:xfrm rot="5400000">
              <a:off x="4457700" y="3048000"/>
              <a:ext cx="7620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0" name="Group 49"/>
          <p:cNvGrpSpPr/>
          <p:nvPr/>
        </p:nvGrpSpPr>
        <p:grpSpPr>
          <a:xfrm>
            <a:off x="6400800" y="4419600"/>
            <a:ext cx="2209800" cy="1828800"/>
            <a:chOff x="3657600" y="2133600"/>
            <a:chExt cx="2209800" cy="1828800"/>
          </a:xfrm>
        </p:grpSpPr>
        <p:sp>
          <p:nvSpPr>
            <p:cNvPr id="51" name="Oval 1029"/>
            <p:cNvSpPr>
              <a:spLocks noChangeArrowheads="1"/>
            </p:cNvSpPr>
            <p:nvPr/>
          </p:nvSpPr>
          <p:spPr bwMode="auto">
            <a:xfrm>
              <a:off x="4495800" y="2133600"/>
              <a:ext cx="685800" cy="5334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52" name="Oval 1030"/>
            <p:cNvSpPr>
              <a:spLocks noChangeArrowheads="1"/>
            </p:cNvSpPr>
            <p:nvPr/>
          </p:nvSpPr>
          <p:spPr bwMode="auto">
            <a:xfrm>
              <a:off x="3657600" y="2819400"/>
              <a:ext cx="685800" cy="5334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G</a:t>
              </a:r>
            </a:p>
          </p:txBody>
        </p:sp>
        <p:sp>
          <p:nvSpPr>
            <p:cNvPr id="53" name="Oval 1031"/>
            <p:cNvSpPr>
              <a:spLocks noChangeArrowheads="1"/>
            </p:cNvSpPr>
            <p:nvPr/>
          </p:nvSpPr>
          <p:spPr bwMode="auto">
            <a:xfrm>
              <a:off x="5181600" y="2819400"/>
              <a:ext cx="685800" cy="5334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smtClean="0"/>
                <a:t>I</a:t>
              </a:r>
              <a:endParaRPr lang="en-US" dirty="0"/>
            </a:p>
          </p:txBody>
        </p:sp>
        <p:sp>
          <p:nvSpPr>
            <p:cNvPr id="54" name="Oval 1030"/>
            <p:cNvSpPr>
              <a:spLocks noChangeArrowheads="1"/>
            </p:cNvSpPr>
            <p:nvPr/>
          </p:nvSpPr>
          <p:spPr bwMode="auto">
            <a:xfrm>
              <a:off x="4495800" y="3429000"/>
              <a:ext cx="685800" cy="5334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smtClean="0"/>
                <a:t>H</a:t>
              </a:r>
              <a:endParaRPr lang="en-US" dirty="0"/>
            </a:p>
          </p:txBody>
        </p:sp>
        <p:cxnSp>
          <p:nvCxnSpPr>
            <p:cNvPr id="55" name="Straight Connector 54"/>
            <p:cNvCxnSpPr>
              <a:stCxn id="52" idx="7"/>
              <a:endCxn id="51" idx="3"/>
            </p:cNvCxnSpPr>
            <p:nvPr/>
          </p:nvCxnSpPr>
          <p:spPr bwMode="auto">
            <a:xfrm rot="5400000" flipH="1" flipV="1">
              <a:off x="4265285" y="2566567"/>
              <a:ext cx="308630" cy="35326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>
              <a:stCxn id="51" idx="5"/>
              <a:endCxn id="53" idx="1"/>
            </p:cNvCxnSpPr>
            <p:nvPr/>
          </p:nvCxnSpPr>
          <p:spPr bwMode="auto">
            <a:xfrm rot="16200000" flipH="1">
              <a:off x="5027285" y="2642767"/>
              <a:ext cx="308630" cy="20086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/>
            <p:cNvCxnSpPr>
              <a:stCxn id="53" idx="3"/>
              <a:endCxn id="54" idx="7"/>
            </p:cNvCxnSpPr>
            <p:nvPr/>
          </p:nvCxnSpPr>
          <p:spPr bwMode="auto">
            <a:xfrm rot="5400000">
              <a:off x="5065385" y="3290467"/>
              <a:ext cx="232430" cy="20086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Straight Connector 57"/>
            <p:cNvCxnSpPr>
              <a:stCxn id="54" idx="1"/>
              <a:endCxn id="52" idx="5"/>
            </p:cNvCxnSpPr>
            <p:nvPr/>
          </p:nvCxnSpPr>
          <p:spPr bwMode="auto">
            <a:xfrm rot="16200000" flipV="1">
              <a:off x="4303385" y="3214267"/>
              <a:ext cx="232430" cy="35326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/>
            <p:cNvCxnSpPr>
              <a:stCxn id="52" idx="6"/>
              <a:endCxn id="53" idx="2"/>
            </p:cNvCxnSpPr>
            <p:nvPr/>
          </p:nvCxnSpPr>
          <p:spPr bwMode="auto">
            <a:xfrm>
              <a:off x="4343400" y="3086100"/>
              <a:ext cx="8382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Straight Connector 59"/>
            <p:cNvCxnSpPr>
              <a:stCxn id="51" idx="4"/>
              <a:endCxn id="54" idx="0"/>
            </p:cNvCxnSpPr>
            <p:nvPr/>
          </p:nvCxnSpPr>
          <p:spPr bwMode="auto">
            <a:xfrm rot="5400000">
              <a:off x="4457700" y="3048000"/>
              <a:ext cx="7620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4" name="Freeform 73"/>
          <p:cNvSpPr/>
          <p:nvPr/>
        </p:nvSpPr>
        <p:spPr bwMode="auto">
          <a:xfrm>
            <a:off x="4026176" y="4651907"/>
            <a:ext cx="502647" cy="1588248"/>
          </a:xfrm>
          <a:custGeom>
            <a:avLst/>
            <a:gdLst>
              <a:gd name="connsiteX0" fmla="*/ 29905 w 502647"/>
              <a:gd name="connsiteY0" fmla="*/ 0 h 1588248"/>
              <a:gd name="connsiteX1" fmla="*/ 133575 w 502647"/>
              <a:gd name="connsiteY1" fmla="*/ 116622 h 1588248"/>
              <a:gd name="connsiteX2" fmla="*/ 276121 w 502647"/>
              <a:gd name="connsiteY2" fmla="*/ 233244 h 1588248"/>
              <a:gd name="connsiteX3" fmla="*/ 314997 w 502647"/>
              <a:gd name="connsiteY3" fmla="*/ 285076 h 1588248"/>
              <a:gd name="connsiteX4" fmla="*/ 366832 w 502647"/>
              <a:gd name="connsiteY4" fmla="*/ 375781 h 1588248"/>
              <a:gd name="connsiteX5" fmla="*/ 405708 w 502647"/>
              <a:gd name="connsiteY5" fmla="*/ 414655 h 1588248"/>
              <a:gd name="connsiteX6" fmla="*/ 444584 w 502647"/>
              <a:gd name="connsiteY6" fmla="*/ 531277 h 1588248"/>
              <a:gd name="connsiteX7" fmla="*/ 470501 w 502647"/>
              <a:gd name="connsiteY7" fmla="*/ 596067 h 1588248"/>
              <a:gd name="connsiteX8" fmla="*/ 496419 w 502647"/>
              <a:gd name="connsiteY8" fmla="*/ 712688 h 1588248"/>
              <a:gd name="connsiteX9" fmla="*/ 483460 w 502647"/>
              <a:gd name="connsiteY9" fmla="*/ 1062553 h 1588248"/>
              <a:gd name="connsiteX10" fmla="*/ 431625 w 502647"/>
              <a:gd name="connsiteY10" fmla="*/ 1101427 h 1588248"/>
              <a:gd name="connsiteX11" fmla="*/ 405708 w 502647"/>
              <a:gd name="connsiteY11" fmla="*/ 1140301 h 1588248"/>
              <a:gd name="connsiteX12" fmla="*/ 340914 w 502647"/>
              <a:gd name="connsiteY12" fmla="*/ 1205091 h 1588248"/>
              <a:gd name="connsiteX13" fmla="*/ 237244 w 502647"/>
              <a:gd name="connsiteY13" fmla="*/ 1308754 h 1588248"/>
              <a:gd name="connsiteX14" fmla="*/ 185409 w 502647"/>
              <a:gd name="connsiteY14" fmla="*/ 1360586 h 1588248"/>
              <a:gd name="connsiteX15" fmla="*/ 146533 w 502647"/>
              <a:gd name="connsiteY15" fmla="*/ 1399460 h 1588248"/>
              <a:gd name="connsiteX16" fmla="*/ 81740 w 502647"/>
              <a:gd name="connsiteY16" fmla="*/ 1490166 h 1588248"/>
              <a:gd name="connsiteX17" fmla="*/ 29905 w 502647"/>
              <a:gd name="connsiteY17" fmla="*/ 1554956 h 1588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02647" h="1588248">
                <a:moveTo>
                  <a:pt x="29905" y="0"/>
                </a:moveTo>
                <a:cubicBezTo>
                  <a:pt x="63582" y="50514"/>
                  <a:pt x="74395" y="72239"/>
                  <a:pt x="133575" y="116622"/>
                </a:cubicBezTo>
                <a:cubicBezTo>
                  <a:pt x="186448" y="156274"/>
                  <a:pt x="234471" y="184656"/>
                  <a:pt x="276121" y="233244"/>
                </a:cubicBezTo>
                <a:cubicBezTo>
                  <a:pt x="290177" y="249641"/>
                  <a:pt x="303550" y="266762"/>
                  <a:pt x="314997" y="285076"/>
                </a:cubicBezTo>
                <a:cubicBezTo>
                  <a:pt x="346686" y="335776"/>
                  <a:pt x="331160" y="332978"/>
                  <a:pt x="366832" y="375781"/>
                </a:cubicBezTo>
                <a:cubicBezTo>
                  <a:pt x="378564" y="389859"/>
                  <a:pt x="392749" y="401697"/>
                  <a:pt x="405708" y="414655"/>
                </a:cubicBezTo>
                <a:cubicBezTo>
                  <a:pt x="486827" y="617444"/>
                  <a:pt x="388783" y="363882"/>
                  <a:pt x="444584" y="531277"/>
                </a:cubicBezTo>
                <a:cubicBezTo>
                  <a:pt x="451940" y="553344"/>
                  <a:pt x="463145" y="574000"/>
                  <a:pt x="470501" y="596067"/>
                </a:cubicBezTo>
                <a:cubicBezTo>
                  <a:pt x="479653" y="623520"/>
                  <a:pt x="491283" y="687008"/>
                  <a:pt x="496419" y="712688"/>
                </a:cubicBezTo>
                <a:cubicBezTo>
                  <a:pt x="492099" y="829310"/>
                  <a:pt x="502647" y="947439"/>
                  <a:pt x="483460" y="1062553"/>
                </a:cubicBezTo>
                <a:cubicBezTo>
                  <a:pt x="479909" y="1083857"/>
                  <a:pt x="446897" y="1086156"/>
                  <a:pt x="431625" y="1101427"/>
                </a:cubicBezTo>
                <a:cubicBezTo>
                  <a:pt x="420612" y="1112439"/>
                  <a:pt x="415964" y="1128581"/>
                  <a:pt x="405708" y="1140301"/>
                </a:cubicBezTo>
                <a:cubicBezTo>
                  <a:pt x="385595" y="1163287"/>
                  <a:pt x="362512" y="1183494"/>
                  <a:pt x="340914" y="1205091"/>
                </a:cubicBezTo>
                <a:lnTo>
                  <a:pt x="237244" y="1308754"/>
                </a:lnTo>
                <a:lnTo>
                  <a:pt x="185409" y="1360586"/>
                </a:lnTo>
                <a:lnTo>
                  <a:pt x="146533" y="1399460"/>
                </a:lnTo>
                <a:cubicBezTo>
                  <a:pt x="98578" y="1495367"/>
                  <a:pt x="147408" y="1411370"/>
                  <a:pt x="81740" y="1490166"/>
                </a:cubicBezTo>
                <a:cubicBezTo>
                  <a:pt x="0" y="1588248"/>
                  <a:pt x="105308" y="1479556"/>
                  <a:pt x="29905" y="1554956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6" name="Freeform 75"/>
          <p:cNvSpPr/>
          <p:nvPr/>
        </p:nvSpPr>
        <p:spPr bwMode="auto">
          <a:xfrm>
            <a:off x="6919959" y="4768529"/>
            <a:ext cx="1373625" cy="1256922"/>
          </a:xfrm>
          <a:custGeom>
            <a:avLst/>
            <a:gdLst>
              <a:gd name="connsiteX0" fmla="*/ 1373625 w 1373625"/>
              <a:gd name="connsiteY0" fmla="*/ 0 h 1256922"/>
              <a:gd name="connsiteX1" fmla="*/ 1205161 w 1373625"/>
              <a:gd name="connsiteY1" fmla="*/ 77748 h 1256922"/>
              <a:gd name="connsiteX2" fmla="*/ 1010780 w 1373625"/>
              <a:gd name="connsiteY2" fmla="*/ 194369 h 1256922"/>
              <a:gd name="connsiteX3" fmla="*/ 881193 w 1373625"/>
              <a:gd name="connsiteY3" fmla="*/ 285075 h 1256922"/>
              <a:gd name="connsiteX4" fmla="*/ 751606 w 1373625"/>
              <a:gd name="connsiteY4" fmla="*/ 414655 h 1256922"/>
              <a:gd name="connsiteX5" fmla="*/ 699771 w 1373625"/>
              <a:gd name="connsiteY5" fmla="*/ 466487 h 1256922"/>
              <a:gd name="connsiteX6" fmla="*/ 673854 w 1373625"/>
              <a:gd name="connsiteY6" fmla="*/ 518318 h 1256922"/>
              <a:gd name="connsiteX7" fmla="*/ 583143 w 1373625"/>
              <a:gd name="connsiteY7" fmla="*/ 647898 h 1256922"/>
              <a:gd name="connsiteX8" fmla="*/ 505390 w 1373625"/>
              <a:gd name="connsiteY8" fmla="*/ 738604 h 1256922"/>
              <a:gd name="connsiteX9" fmla="*/ 479473 w 1373625"/>
              <a:gd name="connsiteY9" fmla="*/ 790436 h 1256922"/>
              <a:gd name="connsiteX10" fmla="*/ 453555 w 1373625"/>
              <a:gd name="connsiteY10" fmla="*/ 829309 h 1256922"/>
              <a:gd name="connsiteX11" fmla="*/ 427638 w 1373625"/>
              <a:gd name="connsiteY11" fmla="*/ 881141 h 1256922"/>
              <a:gd name="connsiteX12" fmla="*/ 375803 w 1373625"/>
              <a:gd name="connsiteY12" fmla="*/ 958889 h 1256922"/>
              <a:gd name="connsiteX13" fmla="*/ 272133 w 1373625"/>
              <a:gd name="connsiteY13" fmla="*/ 1023679 h 1256922"/>
              <a:gd name="connsiteX14" fmla="*/ 220298 w 1373625"/>
              <a:gd name="connsiteY14" fmla="*/ 1075511 h 1256922"/>
              <a:gd name="connsiteX15" fmla="*/ 168463 w 1373625"/>
              <a:gd name="connsiteY15" fmla="*/ 1114385 h 1256922"/>
              <a:gd name="connsiteX16" fmla="*/ 77752 w 1373625"/>
              <a:gd name="connsiteY16" fmla="*/ 1192132 h 1256922"/>
              <a:gd name="connsiteX17" fmla="*/ 51835 w 1373625"/>
              <a:gd name="connsiteY17" fmla="*/ 1231006 h 1256922"/>
              <a:gd name="connsiteX18" fmla="*/ 0 w 1373625"/>
              <a:gd name="connsiteY18" fmla="*/ 1256922 h 1256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373625" h="1256922">
                <a:moveTo>
                  <a:pt x="1373625" y="0"/>
                </a:moveTo>
                <a:cubicBezTo>
                  <a:pt x="1317470" y="25916"/>
                  <a:pt x="1259678" y="48544"/>
                  <a:pt x="1205161" y="77748"/>
                </a:cubicBezTo>
                <a:cubicBezTo>
                  <a:pt x="1138555" y="113428"/>
                  <a:pt x="1075574" y="155495"/>
                  <a:pt x="1010780" y="194369"/>
                </a:cubicBezTo>
                <a:cubicBezTo>
                  <a:pt x="953039" y="229012"/>
                  <a:pt x="931867" y="237782"/>
                  <a:pt x="881193" y="285075"/>
                </a:cubicBezTo>
                <a:cubicBezTo>
                  <a:pt x="836534" y="326754"/>
                  <a:pt x="794802" y="371462"/>
                  <a:pt x="751606" y="414655"/>
                </a:cubicBezTo>
                <a:cubicBezTo>
                  <a:pt x="734328" y="431932"/>
                  <a:pt x="710699" y="444632"/>
                  <a:pt x="699771" y="466487"/>
                </a:cubicBezTo>
                <a:cubicBezTo>
                  <a:pt x="691132" y="483764"/>
                  <a:pt x="683793" y="501755"/>
                  <a:pt x="673854" y="518318"/>
                </a:cubicBezTo>
                <a:cubicBezTo>
                  <a:pt x="658986" y="543096"/>
                  <a:pt x="606769" y="620336"/>
                  <a:pt x="583143" y="647898"/>
                </a:cubicBezTo>
                <a:cubicBezTo>
                  <a:pt x="534209" y="704984"/>
                  <a:pt x="549116" y="668645"/>
                  <a:pt x="505390" y="738604"/>
                </a:cubicBezTo>
                <a:cubicBezTo>
                  <a:pt x="495152" y="754984"/>
                  <a:pt x="489057" y="773665"/>
                  <a:pt x="479473" y="790436"/>
                </a:cubicBezTo>
                <a:cubicBezTo>
                  <a:pt x="471746" y="803958"/>
                  <a:pt x="461282" y="815787"/>
                  <a:pt x="453555" y="829309"/>
                </a:cubicBezTo>
                <a:cubicBezTo>
                  <a:pt x="443971" y="846080"/>
                  <a:pt x="437577" y="864577"/>
                  <a:pt x="427638" y="881141"/>
                </a:cubicBezTo>
                <a:cubicBezTo>
                  <a:pt x="411612" y="907850"/>
                  <a:pt x="403663" y="944960"/>
                  <a:pt x="375803" y="958889"/>
                </a:cubicBezTo>
                <a:cubicBezTo>
                  <a:pt x="324712" y="984433"/>
                  <a:pt x="316993" y="984429"/>
                  <a:pt x="272133" y="1023679"/>
                </a:cubicBezTo>
                <a:cubicBezTo>
                  <a:pt x="253744" y="1039769"/>
                  <a:pt x="238687" y="1059421"/>
                  <a:pt x="220298" y="1075511"/>
                </a:cubicBezTo>
                <a:cubicBezTo>
                  <a:pt x="204044" y="1089733"/>
                  <a:pt x="183735" y="1099114"/>
                  <a:pt x="168463" y="1114385"/>
                </a:cubicBezTo>
                <a:cubicBezTo>
                  <a:pt x="84352" y="1198491"/>
                  <a:pt x="178998" y="1141512"/>
                  <a:pt x="77752" y="1192132"/>
                </a:cubicBezTo>
                <a:cubicBezTo>
                  <a:pt x="69113" y="1205090"/>
                  <a:pt x="63799" y="1221036"/>
                  <a:pt x="51835" y="1231006"/>
                </a:cubicBezTo>
                <a:cubicBezTo>
                  <a:pt x="36995" y="1243372"/>
                  <a:pt x="0" y="1256922"/>
                  <a:pt x="0" y="1256922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F7F0-B55A-C94D-9D3F-5F4C060D35EE}" type="slidenum">
              <a:rPr lang="en-US"/>
              <a:pPr/>
              <a:t>33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Spectral vs. FM</a:t>
            </a:r>
          </a:p>
        </p:txBody>
      </p:sp>
      <p:pic>
        <p:nvPicPr>
          <p:cNvPr id="17411" name="Picture 3" descr="time_vs_cutsiz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2133600"/>
            <a:ext cx="7077075" cy="3448050"/>
          </a:xfrm>
          <a:prstGeom prst="rect">
            <a:avLst/>
          </a:prstGeom>
          <a:noFill/>
        </p:spPr>
      </p:pic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4572000" y="6019800"/>
            <a:ext cx="327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From Hauck/Boriello ‘96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455B8-4C15-F446-9398-F6CBDECA672B}" type="slidenum">
              <a:rPr lang="en-US"/>
              <a:pPr/>
              <a:t>34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/>
              <a:t>Improving Spectral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4114800"/>
          </a:xfrm>
        </p:spPr>
        <p:txBody>
          <a:bodyPr/>
          <a:lstStyle/>
          <a:p>
            <a:r>
              <a:rPr lang="en-US" dirty="0"/>
              <a:t>More </a:t>
            </a:r>
            <a:r>
              <a:rPr lang="en-US" dirty="0" err="1"/>
              <a:t>Eigenvalues</a:t>
            </a:r>
            <a:endParaRPr lang="en-US" dirty="0"/>
          </a:p>
          <a:p>
            <a:pPr lvl="1"/>
            <a:r>
              <a:rPr lang="en-US" dirty="0"/>
              <a:t>look at clusters in </a:t>
            </a:r>
            <a:r>
              <a:rPr lang="en-US" dirty="0" err="1"/>
              <a:t>n-d</a:t>
            </a:r>
            <a:r>
              <a:rPr lang="en-US" dirty="0"/>
              <a:t> space </a:t>
            </a:r>
          </a:p>
          <a:p>
            <a:pPr lvl="2"/>
            <a:r>
              <a:rPr lang="en-US" b="1" dirty="0"/>
              <a:t>But:</a:t>
            </a:r>
            <a:r>
              <a:rPr lang="en-US" dirty="0"/>
              <a:t> 2 eigenvectors is not opt. solution to </a:t>
            </a:r>
            <a:r>
              <a:rPr lang="en-US" dirty="0" smtClean="0"/>
              <a:t>2D placement</a:t>
            </a:r>
          </a:p>
          <a:p>
            <a:pPr lvl="2"/>
            <a:r>
              <a:rPr lang="en-US" dirty="0" smtClean="0"/>
              <a:t>Partition cut is plane in this higher-dimensional space</a:t>
            </a:r>
          </a:p>
          <a:p>
            <a:pPr lvl="1"/>
            <a:r>
              <a:rPr lang="en-US" dirty="0"/>
              <a:t>5--70% improvement over EIG1</a:t>
            </a:r>
          </a:p>
          <a:p>
            <a:pPr lvl="1"/>
            <a:endParaRPr lang="en-US" dirty="0"/>
          </a:p>
        </p:txBody>
      </p:sp>
      <p:pic>
        <p:nvPicPr>
          <p:cNvPr id="18436" name="Picture 4" descr="spectral2Dex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3586163"/>
            <a:ext cx="6400800" cy="34432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bldLvl="2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464EE-6411-2C4D-BF0C-939DC04DF98C}" type="slidenum">
              <a:rPr lang="en-US"/>
              <a:pPr/>
              <a:t>35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Spectral Note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267200"/>
          </a:xfrm>
        </p:spPr>
        <p:txBody>
          <a:bodyPr/>
          <a:lstStyle/>
          <a:p>
            <a:r>
              <a:rPr lang="en-US" dirty="0"/>
              <a:t>Unlike KLFM, attacks </a:t>
            </a:r>
            <a:r>
              <a:rPr lang="en-US" b="1" dirty="0"/>
              <a:t>global </a:t>
            </a:r>
            <a:r>
              <a:rPr lang="en-US" dirty="0"/>
              <a:t>connectivity characteristics</a:t>
            </a:r>
          </a:p>
          <a:p>
            <a:r>
              <a:rPr lang="en-US" dirty="0"/>
              <a:t>Good for finding “natural” clusters</a:t>
            </a:r>
          </a:p>
          <a:p>
            <a:pPr lvl="1"/>
            <a:r>
              <a:rPr lang="en-US" dirty="0"/>
              <a:t>hence use as clustering heuristic for multilevel algorithms</a:t>
            </a:r>
          </a:p>
          <a:p>
            <a:r>
              <a:rPr lang="en-US" dirty="0"/>
              <a:t>After doing spectral</a:t>
            </a:r>
          </a:p>
          <a:p>
            <a:pPr lvl="1"/>
            <a:r>
              <a:rPr lang="en-US" dirty="0"/>
              <a:t>Can often improve incrementally using KLFM </a:t>
            </a:r>
            <a:r>
              <a:rPr lang="en-US" dirty="0" smtClean="0"/>
              <a:t>pass</a:t>
            </a:r>
          </a:p>
          <a:p>
            <a:pPr lvl="1"/>
            <a:r>
              <a:rPr lang="en-US" dirty="0" smtClean="0"/>
              <a:t>Remember spectral optimizing squared </a:t>
            </a:r>
            <a:r>
              <a:rPr lang="en-US" dirty="0" err="1" smtClean="0"/>
              <a:t>wirelength</a:t>
            </a:r>
            <a:r>
              <a:rPr lang="en-US" dirty="0" smtClean="0"/>
              <a:t>, not directly cut width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366FF"/>
                </a:solidFill>
              </a:rPr>
              <a:t>If Time Permits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D4509-4B49-C94E-88C7-3D79A6479512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A695-A81D-DF43-BCE9-17573366B594}" type="slidenum">
              <a:rPr lang="en-US"/>
              <a:pPr/>
              <a:t>37</a:t>
            </a:fld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Max Flow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MinCut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B977C-D06C-DC46-9003-CE7DCAEFFD47}" type="slidenum">
              <a:rPr lang="en-US"/>
              <a:pPr/>
              <a:t>38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MinCut Goal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Find maximum flow (mincut) between a source and a sink</a:t>
            </a:r>
          </a:p>
          <a:p>
            <a:pPr lvl="1"/>
            <a:r>
              <a:rPr lang="en-US"/>
              <a:t>no balance guarantee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2558-C66E-AD4C-9A23-896A101094A2}" type="slidenum">
              <a:rPr lang="en-US"/>
              <a:pPr/>
              <a:t>39</a:t>
            </a:fld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MaxFlow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r>
              <a:rPr lang="en-US" sz="2800"/>
              <a:t>Set all edge flows to zero</a:t>
            </a:r>
          </a:p>
          <a:p>
            <a:pPr lvl="1"/>
            <a:r>
              <a:rPr lang="en-US" sz="2400"/>
              <a:t>F[u,v]=0</a:t>
            </a:r>
          </a:p>
          <a:p>
            <a:r>
              <a:rPr lang="en-US" sz="2800"/>
              <a:t>While there is a path from s,t </a:t>
            </a:r>
          </a:p>
          <a:p>
            <a:pPr lvl="1"/>
            <a:r>
              <a:rPr lang="en-US" sz="2400"/>
              <a:t>(breadth-first-search)</a:t>
            </a:r>
          </a:p>
          <a:p>
            <a:pPr lvl="1"/>
            <a:r>
              <a:rPr lang="en-US" sz="2400"/>
              <a:t>for each edge in path f[u,v]=f[u,v]+1</a:t>
            </a:r>
          </a:p>
          <a:p>
            <a:pPr lvl="1"/>
            <a:r>
              <a:rPr lang="en-US" sz="2400"/>
              <a:t>f[v,u]=-f[u,v]</a:t>
            </a:r>
          </a:p>
          <a:p>
            <a:pPr lvl="1"/>
            <a:r>
              <a:rPr lang="en-US" sz="2400"/>
              <a:t>When c[v,u]=f[v,u] remove edge from search</a:t>
            </a:r>
          </a:p>
          <a:p>
            <a:r>
              <a:rPr lang="en-US" sz="2800"/>
              <a:t>O(|E|*cutsize)</a:t>
            </a:r>
          </a:p>
          <a:p>
            <a:r>
              <a:rPr lang="en-US" sz="2800"/>
              <a:t>[Our problem simpler than general case CLR]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9D852-AFD5-C648-B046-61F7C8A47130}" type="slidenum">
              <a:rPr lang="en-US"/>
              <a:pPr/>
              <a:t>4</a:t>
            </a:fld>
            <a:endParaRPr 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this Target?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6248400" cy="4114800"/>
          </a:xfrm>
        </p:spPr>
        <p:txBody>
          <a:bodyPr/>
          <a:lstStyle/>
          <a:p>
            <a:r>
              <a:rPr lang="en-US"/>
              <a:t>Minimize sum of squared wire distances</a:t>
            </a:r>
          </a:p>
          <a:p>
            <a:r>
              <a:rPr lang="en-US"/>
              <a:t>Prefer:</a:t>
            </a:r>
          </a:p>
          <a:p>
            <a:pPr lvl="1"/>
            <a:r>
              <a:rPr lang="en-US" b="1"/>
              <a:t>Area:</a:t>
            </a:r>
            <a:r>
              <a:rPr lang="en-US"/>
              <a:t> minimize channel width</a:t>
            </a:r>
          </a:p>
          <a:p>
            <a:pPr lvl="1"/>
            <a:r>
              <a:rPr lang="en-US" b="1"/>
              <a:t>Delay:</a:t>
            </a:r>
            <a:r>
              <a:rPr lang="en-US"/>
              <a:t> minimize critical path length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7467600" y="2743200"/>
            <a:ext cx="9144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7467600" y="1752600"/>
            <a:ext cx="9144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7467600" y="4800600"/>
            <a:ext cx="9144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7467600" y="3733800"/>
            <a:ext cx="9144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68" name="Line 8"/>
          <p:cNvSpPr>
            <a:spLocks noChangeShapeType="1"/>
          </p:cNvSpPr>
          <p:nvPr/>
        </p:nvSpPr>
        <p:spPr bwMode="auto">
          <a:xfrm>
            <a:off x="8382000" y="1981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>
            <a:off x="8382000" y="3886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>
            <a:off x="8610600" y="19812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>
            <a:off x="8382000" y="3048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>
            <a:off x="8382000" y="4267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>
            <a:off x="8839200" y="3048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>
            <a:off x="8382000" y="3276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75" name="Line 15"/>
          <p:cNvSpPr>
            <a:spLocks noChangeShapeType="1"/>
          </p:cNvSpPr>
          <p:nvPr/>
        </p:nvSpPr>
        <p:spPr bwMode="auto">
          <a:xfrm>
            <a:off x="8382000" y="5029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76" name="Line 16"/>
          <p:cNvSpPr>
            <a:spLocks noChangeShapeType="1"/>
          </p:cNvSpPr>
          <p:nvPr/>
        </p:nvSpPr>
        <p:spPr bwMode="auto">
          <a:xfrm flipV="1">
            <a:off x="8686800" y="3276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77" name="Line 17"/>
          <p:cNvSpPr>
            <a:spLocks noChangeShapeType="1"/>
          </p:cNvSpPr>
          <p:nvPr/>
        </p:nvSpPr>
        <p:spPr bwMode="auto">
          <a:xfrm>
            <a:off x="8382000" y="2133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>
            <a:off x="8382000" y="5257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79" name="Line 19"/>
          <p:cNvSpPr>
            <a:spLocks noChangeShapeType="1"/>
          </p:cNvSpPr>
          <p:nvPr/>
        </p:nvSpPr>
        <p:spPr bwMode="auto">
          <a:xfrm>
            <a:off x="8763000" y="5257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80" name="Line 20"/>
          <p:cNvSpPr>
            <a:spLocks noChangeShapeType="1"/>
          </p:cNvSpPr>
          <p:nvPr/>
        </p:nvSpPr>
        <p:spPr bwMode="auto">
          <a:xfrm flipV="1">
            <a:off x="8763000" y="1371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bldLvl="2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6CD42-17B2-B840-8E79-A537E0E294C0}" type="slidenum">
              <a:rPr lang="en-US"/>
              <a:pPr/>
              <a:t>40</a:t>
            </a:fld>
            <a:endParaRPr lang="en-US"/>
          </a:p>
        </p:txBody>
      </p:sp>
      <p:sp>
        <p:nvSpPr>
          <p:cNvPr id="4608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Technical Details</a:t>
            </a:r>
          </a:p>
        </p:txBody>
      </p:sp>
      <p:sp>
        <p:nvSpPr>
          <p:cNvPr id="4608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For min-cut in graphs,</a:t>
            </a:r>
          </a:p>
          <a:p>
            <a:pPr lvl="1"/>
            <a:r>
              <a:rPr lang="en-US"/>
              <a:t>Don’t really care about directionality of cut</a:t>
            </a:r>
          </a:p>
          <a:p>
            <a:pPr lvl="1"/>
            <a:r>
              <a:rPr lang="en-US"/>
              <a:t>Just want to minimize wire crossings</a:t>
            </a:r>
          </a:p>
          <a:p>
            <a:r>
              <a:rPr lang="en-US"/>
              <a:t>Fanout</a:t>
            </a:r>
          </a:p>
          <a:p>
            <a:pPr lvl="1"/>
            <a:r>
              <a:rPr lang="en-US"/>
              <a:t>Want to charge discretely …cut or not cut</a:t>
            </a:r>
          </a:p>
          <a:p>
            <a:r>
              <a:rPr lang="en-US"/>
              <a:t>Pick start and end nodes?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3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23E6D-B6D3-EB47-9272-7D80740F6349}" type="slidenum">
              <a:rPr lang="en-US"/>
              <a:pPr/>
              <a:t>41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Directionality</a:t>
            </a:r>
          </a:p>
        </p:txBody>
      </p:sp>
      <p:grpSp>
        <p:nvGrpSpPr>
          <p:cNvPr id="47139" name="Group 35"/>
          <p:cNvGrpSpPr>
            <a:grpSpLocks/>
          </p:cNvGrpSpPr>
          <p:nvPr/>
        </p:nvGrpSpPr>
        <p:grpSpPr bwMode="auto">
          <a:xfrm>
            <a:off x="2133600" y="2209800"/>
            <a:ext cx="5029200" cy="2549525"/>
            <a:chOff x="912" y="1706"/>
            <a:chExt cx="3168" cy="1606"/>
          </a:xfrm>
        </p:grpSpPr>
        <p:sp>
          <p:nvSpPr>
            <p:cNvPr id="47133" name="Line 29"/>
            <p:cNvSpPr>
              <a:spLocks noChangeShapeType="1"/>
            </p:cNvSpPr>
            <p:nvPr/>
          </p:nvSpPr>
          <p:spPr bwMode="auto">
            <a:xfrm>
              <a:off x="1632" y="2016"/>
              <a:ext cx="1632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7119" name="Group 15"/>
            <p:cNvGrpSpPr>
              <a:grpSpLocks/>
            </p:cNvGrpSpPr>
            <p:nvPr/>
          </p:nvGrpSpPr>
          <p:grpSpPr bwMode="auto">
            <a:xfrm>
              <a:off x="912" y="1920"/>
              <a:ext cx="1248" cy="1344"/>
              <a:chOff x="912" y="1920"/>
              <a:chExt cx="1248" cy="1344"/>
            </a:xfrm>
          </p:grpSpPr>
          <p:sp>
            <p:nvSpPr>
              <p:cNvPr id="47107" name="Oval 3"/>
              <p:cNvSpPr>
                <a:spLocks noChangeArrowheads="1"/>
              </p:cNvSpPr>
              <p:nvPr/>
            </p:nvSpPr>
            <p:spPr bwMode="auto">
              <a:xfrm>
                <a:off x="912" y="2400"/>
                <a:ext cx="336" cy="336"/>
              </a:xfrm>
              <a:prstGeom prst="ellipse">
                <a:avLst/>
              </a:prstGeom>
              <a:solidFill>
                <a:srgbClr val="66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47108" name="Oval 4"/>
              <p:cNvSpPr>
                <a:spLocks noChangeArrowheads="1"/>
              </p:cNvSpPr>
              <p:nvPr/>
            </p:nvSpPr>
            <p:spPr bwMode="auto">
              <a:xfrm>
                <a:off x="1824" y="2400"/>
                <a:ext cx="336" cy="336"/>
              </a:xfrm>
              <a:prstGeom prst="ellipse">
                <a:avLst/>
              </a:prstGeom>
              <a:solidFill>
                <a:srgbClr val="66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47109" name="Oval 5"/>
              <p:cNvSpPr>
                <a:spLocks noChangeArrowheads="1"/>
              </p:cNvSpPr>
              <p:nvPr/>
            </p:nvSpPr>
            <p:spPr bwMode="auto">
              <a:xfrm>
                <a:off x="1344" y="1920"/>
                <a:ext cx="336" cy="336"/>
              </a:xfrm>
              <a:prstGeom prst="ellipse">
                <a:avLst/>
              </a:prstGeom>
              <a:solidFill>
                <a:srgbClr val="66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47110" name="Oval 6"/>
              <p:cNvSpPr>
                <a:spLocks noChangeArrowheads="1"/>
              </p:cNvSpPr>
              <p:nvPr/>
            </p:nvSpPr>
            <p:spPr bwMode="auto">
              <a:xfrm>
                <a:off x="1392" y="2928"/>
                <a:ext cx="336" cy="336"/>
              </a:xfrm>
              <a:prstGeom prst="ellipse">
                <a:avLst/>
              </a:prstGeom>
              <a:solidFill>
                <a:srgbClr val="66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47111" name="Line 7"/>
              <p:cNvSpPr>
                <a:spLocks noChangeShapeType="1"/>
              </p:cNvSpPr>
              <p:nvPr/>
            </p:nvSpPr>
            <p:spPr bwMode="auto">
              <a:xfrm flipH="1">
                <a:off x="1152" y="2208"/>
                <a:ext cx="240" cy="2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112" name="Line 8"/>
              <p:cNvSpPr>
                <a:spLocks noChangeShapeType="1"/>
              </p:cNvSpPr>
              <p:nvPr/>
            </p:nvSpPr>
            <p:spPr bwMode="auto">
              <a:xfrm>
                <a:off x="1104" y="2736"/>
                <a:ext cx="336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113" name="Line 9"/>
              <p:cNvSpPr>
                <a:spLocks noChangeShapeType="1"/>
              </p:cNvSpPr>
              <p:nvPr/>
            </p:nvSpPr>
            <p:spPr bwMode="auto">
              <a:xfrm flipV="1">
                <a:off x="1680" y="2688"/>
                <a:ext cx="24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114" name="Line 10"/>
              <p:cNvSpPr>
                <a:spLocks noChangeShapeType="1"/>
              </p:cNvSpPr>
              <p:nvPr/>
            </p:nvSpPr>
            <p:spPr bwMode="auto">
              <a:xfrm flipH="1" flipV="1">
                <a:off x="1632" y="2208"/>
                <a:ext cx="24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115" name="Text Box 11"/>
              <p:cNvSpPr txBox="1">
                <a:spLocks noChangeArrowheads="1"/>
              </p:cNvSpPr>
              <p:nvPr/>
            </p:nvSpPr>
            <p:spPr bwMode="auto">
              <a:xfrm>
                <a:off x="1046" y="2042"/>
                <a:ext cx="30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10</a:t>
                </a:r>
              </a:p>
            </p:txBody>
          </p:sp>
          <p:sp>
            <p:nvSpPr>
              <p:cNvPr id="47116" name="Text Box 12"/>
              <p:cNvSpPr txBox="1">
                <a:spLocks noChangeArrowheads="1"/>
              </p:cNvSpPr>
              <p:nvPr/>
            </p:nvSpPr>
            <p:spPr bwMode="auto">
              <a:xfrm>
                <a:off x="1824" y="2832"/>
                <a:ext cx="30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10</a:t>
                </a:r>
              </a:p>
            </p:txBody>
          </p:sp>
          <p:sp>
            <p:nvSpPr>
              <p:cNvPr id="47117" name="Text Box 13"/>
              <p:cNvSpPr txBox="1">
                <a:spLocks noChangeArrowheads="1"/>
              </p:cNvSpPr>
              <p:nvPr/>
            </p:nvSpPr>
            <p:spPr bwMode="auto">
              <a:xfrm>
                <a:off x="1776" y="2112"/>
                <a:ext cx="30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10</a:t>
                </a:r>
              </a:p>
            </p:txBody>
          </p:sp>
          <p:sp>
            <p:nvSpPr>
              <p:cNvPr id="47118" name="Text Box 14"/>
              <p:cNvSpPr txBox="1">
                <a:spLocks noChangeArrowheads="1"/>
              </p:cNvSpPr>
              <p:nvPr/>
            </p:nvSpPr>
            <p:spPr bwMode="auto">
              <a:xfrm>
                <a:off x="912" y="2784"/>
                <a:ext cx="30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10</a:t>
                </a:r>
              </a:p>
            </p:txBody>
          </p:sp>
        </p:grpSp>
        <p:grpSp>
          <p:nvGrpSpPr>
            <p:cNvPr id="47120" name="Group 16"/>
            <p:cNvGrpSpPr>
              <a:grpSpLocks/>
            </p:cNvGrpSpPr>
            <p:nvPr/>
          </p:nvGrpSpPr>
          <p:grpSpPr bwMode="auto">
            <a:xfrm>
              <a:off x="2832" y="1968"/>
              <a:ext cx="1248" cy="1344"/>
              <a:chOff x="912" y="1920"/>
              <a:chExt cx="1248" cy="1344"/>
            </a:xfrm>
          </p:grpSpPr>
          <p:sp>
            <p:nvSpPr>
              <p:cNvPr id="47121" name="Oval 17"/>
              <p:cNvSpPr>
                <a:spLocks noChangeArrowheads="1"/>
              </p:cNvSpPr>
              <p:nvPr/>
            </p:nvSpPr>
            <p:spPr bwMode="auto">
              <a:xfrm>
                <a:off x="912" y="2400"/>
                <a:ext cx="336" cy="336"/>
              </a:xfrm>
              <a:prstGeom prst="ellipse">
                <a:avLst/>
              </a:prstGeom>
              <a:solidFill>
                <a:srgbClr val="66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47122" name="Oval 18"/>
              <p:cNvSpPr>
                <a:spLocks noChangeArrowheads="1"/>
              </p:cNvSpPr>
              <p:nvPr/>
            </p:nvSpPr>
            <p:spPr bwMode="auto">
              <a:xfrm>
                <a:off x="1824" y="2400"/>
                <a:ext cx="336" cy="336"/>
              </a:xfrm>
              <a:prstGeom prst="ellipse">
                <a:avLst/>
              </a:prstGeom>
              <a:solidFill>
                <a:srgbClr val="66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47123" name="Oval 19"/>
              <p:cNvSpPr>
                <a:spLocks noChangeArrowheads="1"/>
              </p:cNvSpPr>
              <p:nvPr/>
            </p:nvSpPr>
            <p:spPr bwMode="auto">
              <a:xfrm>
                <a:off x="1344" y="1920"/>
                <a:ext cx="336" cy="336"/>
              </a:xfrm>
              <a:prstGeom prst="ellipse">
                <a:avLst/>
              </a:prstGeom>
              <a:solidFill>
                <a:srgbClr val="66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47124" name="Oval 20"/>
              <p:cNvSpPr>
                <a:spLocks noChangeArrowheads="1"/>
              </p:cNvSpPr>
              <p:nvPr/>
            </p:nvSpPr>
            <p:spPr bwMode="auto">
              <a:xfrm>
                <a:off x="1392" y="2928"/>
                <a:ext cx="336" cy="336"/>
              </a:xfrm>
              <a:prstGeom prst="ellipse">
                <a:avLst/>
              </a:prstGeom>
              <a:solidFill>
                <a:srgbClr val="66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47125" name="Line 21"/>
              <p:cNvSpPr>
                <a:spLocks noChangeShapeType="1"/>
              </p:cNvSpPr>
              <p:nvPr/>
            </p:nvSpPr>
            <p:spPr bwMode="auto">
              <a:xfrm flipH="1">
                <a:off x="1152" y="2208"/>
                <a:ext cx="240" cy="2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126" name="Line 22"/>
              <p:cNvSpPr>
                <a:spLocks noChangeShapeType="1"/>
              </p:cNvSpPr>
              <p:nvPr/>
            </p:nvSpPr>
            <p:spPr bwMode="auto">
              <a:xfrm>
                <a:off x="1104" y="2736"/>
                <a:ext cx="336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127" name="Line 23"/>
              <p:cNvSpPr>
                <a:spLocks noChangeShapeType="1"/>
              </p:cNvSpPr>
              <p:nvPr/>
            </p:nvSpPr>
            <p:spPr bwMode="auto">
              <a:xfrm flipV="1">
                <a:off x="1680" y="2688"/>
                <a:ext cx="24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128" name="Line 24"/>
              <p:cNvSpPr>
                <a:spLocks noChangeShapeType="1"/>
              </p:cNvSpPr>
              <p:nvPr/>
            </p:nvSpPr>
            <p:spPr bwMode="auto">
              <a:xfrm flipH="1" flipV="1">
                <a:off x="1632" y="2208"/>
                <a:ext cx="24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129" name="Text Box 25"/>
              <p:cNvSpPr txBox="1">
                <a:spLocks noChangeArrowheads="1"/>
              </p:cNvSpPr>
              <p:nvPr/>
            </p:nvSpPr>
            <p:spPr bwMode="auto">
              <a:xfrm>
                <a:off x="1046" y="2042"/>
                <a:ext cx="30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10</a:t>
                </a:r>
              </a:p>
            </p:txBody>
          </p:sp>
          <p:sp>
            <p:nvSpPr>
              <p:cNvPr id="47130" name="Text Box 26"/>
              <p:cNvSpPr txBox="1">
                <a:spLocks noChangeArrowheads="1"/>
              </p:cNvSpPr>
              <p:nvPr/>
            </p:nvSpPr>
            <p:spPr bwMode="auto">
              <a:xfrm>
                <a:off x="1824" y="2832"/>
                <a:ext cx="30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10</a:t>
                </a:r>
              </a:p>
            </p:txBody>
          </p:sp>
          <p:sp>
            <p:nvSpPr>
              <p:cNvPr id="47131" name="Text Box 27"/>
              <p:cNvSpPr txBox="1">
                <a:spLocks noChangeArrowheads="1"/>
              </p:cNvSpPr>
              <p:nvPr/>
            </p:nvSpPr>
            <p:spPr bwMode="auto">
              <a:xfrm>
                <a:off x="1776" y="2112"/>
                <a:ext cx="30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10</a:t>
                </a:r>
              </a:p>
            </p:txBody>
          </p:sp>
          <p:sp>
            <p:nvSpPr>
              <p:cNvPr id="47132" name="Text Box 28"/>
              <p:cNvSpPr txBox="1">
                <a:spLocks noChangeArrowheads="1"/>
              </p:cNvSpPr>
              <p:nvPr/>
            </p:nvSpPr>
            <p:spPr bwMode="auto">
              <a:xfrm>
                <a:off x="912" y="2784"/>
                <a:ext cx="30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10</a:t>
                </a:r>
              </a:p>
            </p:txBody>
          </p:sp>
        </p:grpSp>
        <p:sp>
          <p:nvSpPr>
            <p:cNvPr id="47136" name="Line 32"/>
            <p:cNvSpPr>
              <a:spLocks noChangeShapeType="1"/>
            </p:cNvSpPr>
            <p:nvPr/>
          </p:nvSpPr>
          <p:spPr bwMode="auto">
            <a:xfrm flipH="1" flipV="1">
              <a:off x="1728" y="3120"/>
              <a:ext cx="1584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137" name="Text Box 33"/>
            <p:cNvSpPr txBox="1">
              <a:spLocks noChangeArrowheads="1"/>
            </p:cNvSpPr>
            <p:nvPr/>
          </p:nvSpPr>
          <p:spPr bwMode="auto">
            <a:xfrm>
              <a:off x="2342" y="170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47138" name="Text Box 34"/>
            <p:cNvSpPr txBox="1">
              <a:spLocks noChangeArrowheads="1"/>
            </p:cNvSpPr>
            <p:nvPr/>
          </p:nvSpPr>
          <p:spPr bwMode="auto">
            <a:xfrm>
              <a:off x="2400" y="2880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</p:grpSp>
      <p:sp>
        <p:nvSpPr>
          <p:cNvPr id="47140" name="Text Box 36"/>
          <p:cNvSpPr txBox="1">
            <a:spLocks noChangeArrowheads="1"/>
          </p:cNvSpPr>
          <p:nvPr/>
        </p:nvSpPr>
        <p:spPr bwMode="auto">
          <a:xfrm>
            <a:off x="974725" y="5449888"/>
            <a:ext cx="71818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For logic net: cutting a net is the same regardless of</a:t>
            </a:r>
          </a:p>
          <a:p>
            <a:r>
              <a:rPr lang="en-US">
                <a:latin typeface="Arial" charset="0"/>
              </a:rPr>
              <a:t>                      which way the signal flows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231A-ACBD-4E4F-948D-C634CF45349F}" type="slidenum">
              <a:rPr lang="en-US"/>
              <a:pPr/>
              <a:t>42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Directionality Construct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657600" y="2971800"/>
            <a:ext cx="914400" cy="9144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2667000" y="34290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1828800" y="2971800"/>
            <a:ext cx="914400" cy="9144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9" name="Oval 9"/>
          <p:cNvSpPr>
            <a:spLocks noChangeArrowheads="1"/>
          </p:cNvSpPr>
          <p:nvPr/>
        </p:nvSpPr>
        <p:spPr bwMode="auto">
          <a:xfrm>
            <a:off x="3810000" y="5867400"/>
            <a:ext cx="914400" cy="762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6781800" y="5410200"/>
            <a:ext cx="914400" cy="9144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1371600" y="5410200"/>
            <a:ext cx="914400" cy="9144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2286000" y="5943600"/>
            <a:ext cx="1524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 flipV="1">
            <a:off x="4267200" y="54102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>
            <a:off x="4724400" y="5105400"/>
            <a:ext cx="1981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4267200" y="5334000"/>
            <a:ext cx="387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1</a:t>
            </a:r>
            <a:endParaRPr lang="en-US"/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5638800" y="4876800"/>
            <a:ext cx="4746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sym typeface="Symbol" charset="2"/>
              </a:rPr>
              <a:t></a:t>
            </a:r>
            <a:endParaRPr lang="en-US"/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5486400" y="5638800"/>
            <a:ext cx="4746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sym typeface="Symbol" charset="2"/>
              </a:rPr>
              <a:t></a:t>
            </a:r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 flipH="1">
            <a:off x="2286000" y="5029200"/>
            <a:ext cx="17526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2743200" y="4648200"/>
            <a:ext cx="4746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sym typeface="Symbol" charset="2"/>
              </a:rPr>
              <a:t></a:t>
            </a:r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 flipH="1">
            <a:off x="4724400" y="5943600"/>
            <a:ext cx="20574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2819400" y="5638800"/>
            <a:ext cx="4746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sym typeface="Symbol" charset="2"/>
              </a:rPr>
              <a:t></a:t>
            </a:r>
          </a:p>
        </p:txBody>
      </p:sp>
      <p:sp>
        <p:nvSpPr>
          <p:cNvPr id="25617" name="Oval 17"/>
          <p:cNvSpPr>
            <a:spLocks noChangeArrowheads="1"/>
          </p:cNvSpPr>
          <p:nvPr/>
        </p:nvSpPr>
        <p:spPr bwMode="auto">
          <a:xfrm>
            <a:off x="3810000" y="4648200"/>
            <a:ext cx="914400" cy="762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3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00A89-6A5A-0E49-802A-ABEF7535C9B5}" type="slidenum">
              <a:rPr lang="en-US"/>
              <a:pPr/>
              <a:t>43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Fanout Construct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581400" y="2819400"/>
            <a:ext cx="914400" cy="9144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2590800" y="32766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1752600" y="2819400"/>
            <a:ext cx="914400" cy="9144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3581400" y="1676400"/>
            <a:ext cx="914400" cy="9144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 flipV="1">
            <a:off x="3048000" y="2133600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3048000" y="21336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6633" name="Group 9"/>
          <p:cNvGrpSpPr>
            <a:grpSpLocks/>
          </p:cNvGrpSpPr>
          <p:nvPr/>
        </p:nvGrpSpPr>
        <p:grpSpPr bwMode="auto">
          <a:xfrm>
            <a:off x="1676400" y="3575050"/>
            <a:ext cx="6324600" cy="2978150"/>
            <a:chOff x="384" y="2300"/>
            <a:chExt cx="3984" cy="1876"/>
          </a:xfrm>
        </p:grpSpPr>
        <p:sp>
          <p:nvSpPr>
            <p:cNvPr id="26634" name="Oval 10"/>
            <p:cNvSpPr>
              <a:spLocks noChangeArrowheads="1"/>
            </p:cNvSpPr>
            <p:nvPr/>
          </p:nvSpPr>
          <p:spPr bwMode="auto">
            <a:xfrm>
              <a:off x="1488" y="2879"/>
              <a:ext cx="576" cy="48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35" name="Rectangle 11"/>
            <p:cNvSpPr>
              <a:spLocks noChangeArrowheads="1"/>
            </p:cNvSpPr>
            <p:nvPr/>
          </p:nvSpPr>
          <p:spPr bwMode="auto">
            <a:xfrm>
              <a:off x="3792" y="2879"/>
              <a:ext cx="576" cy="576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36" name="Rectangle 12"/>
            <p:cNvSpPr>
              <a:spLocks noChangeArrowheads="1"/>
            </p:cNvSpPr>
            <p:nvPr/>
          </p:nvSpPr>
          <p:spPr bwMode="auto">
            <a:xfrm>
              <a:off x="384" y="2879"/>
              <a:ext cx="576" cy="576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37" name="Line 13"/>
            <p:cNvSpPr>
              <a:spLocks noChangeShapeType="1"/>
            </p:cNvSpPr>
            <p:nvPr/>
          </p:nvSpPr>
          <p:spPr bwMode="auto">
            <a:xfrm flipV="1">
              <a:off x="960" y="3167"/>
              <a:ext cx="48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38" name="Line 14"/>
            <p:cNvSpPr>
              <a:spLocks noChangeShapeType="1"/>
            </p:cNvSpPr>
            <p:nvPr/>
          </p:nvSpPr>
          <p:spPr bwMode="auto">
            <a:xfrm>
              <a:off x="2064" y="3119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39" name="Line 15"/>
            <p:cNvSpPr>
              <a:spLocks noChangeShapeType="1"/>
            </p:cNvSpPr>
            <p:nvPr/>
          </p:nvSpPr>
          <p:spPr bwMode="auto">
            <a:xfrm>
              <a:off x="3072" y="3119"/>
              <a:ext cx="72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40" name="Line 16"/>
            <p:cNvSpPr>
              <a:spLocks noChangeShapeType="1"/>
            </p:cNvSpPr>
            <p:nvPr/>
          </p:nvSpPr>
          <p:spPr bwMode="auto">
            <a:xfrm flipH="1" flipV="1">
              <a:off x="2784" y="2495"/>
              <a:ext cx="1104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41" name="Line 17"/>
            <p:cNvSpPr>
              <a:spLocks noChangeShapeType="1"/>
            </p:cNvSpPr>
            <p:nvPr/>
          </p:nvSpPr>
          <p:spPr bwMode="auto">
            <a:xfrm flipH="1">
              <a:off x="1920" y="2495"/>
              <a:ext cx="864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42" name="Oval 18"/>
            <p:cNvSpPr>
              <a:spLocks noChangeArrowheads="1"/>
            </p:cNvSpPr>
            <p:nvPr/>
          </p:nvSpPr>
          <p:spPr bwMode="auto">
            <a:xfrm>
              <a:off x="2544" y="2879"/>
              <a:ext cx="576" cy="48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43" name="Text Box 19"/>
            <p:cNvSpPr txBox="1">
              <a:spLocks noChangeArrowheads="1"/>
            </p:cNvSpPr>
            <p:nvPr/>
          </p:nvSpPr>
          <p:spPr bwMode="auto">
            <a:xfrm>
              <a:off x="2208" y="3167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1</a:t>
              </a:r>
              <a:endParaRPr lang="en-US"/>
            </a:p>
          </p:txBody>
        </p:sp>
        <p:sp>
          <p:nvSpPr>
            <p:cNvPr id="26644" name="Text Box 20"/>
            <p:cNvSpPr txBox="1">
              <a:spLocks noChangeArrowheads="1"/>
            </p:cNvSpPr>
            <p:nvPr/>
          </p:nvSpPr>
          <p:spPr bwMode="auto">
            <a:xfrm>
              <a:off x="3072" y="2300"/>
              <a:ext cx="29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>
                  <a:sym typeface="Symbol" charset="2"/>
                </a:rPr>
                <a:t></a:t>
              </a:r>
            </a:p>
          </p:txBody>
        </p:sp>
        <p:sp>
          <p:nvSpPr>
            <p:cNvPr id="26645" name="Text Box 21"/>
            <p:cNvSpPr txBox="1">
              <a:spLocks noChangeArrowheads="1"/>
            </p:cNvSpPr>
            <p:nvPr/>
          </p:nvSpPr>
          <p:spPr bwMode="auto">
            <a:xfrm>
              <a:off x="3216" y="2779"/>
              <a:ext cx="29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>
                  <a:sym typeface="Symbol" charset="2"/>
                </a:rPr>
                <a:t></a:t>
              </a:r>
            </a:p>
          </p:txBody>
        </p:sp>
        <p:sp>
          <p:nvSpPr>
            <p:cNvPr id="26646" name="Text Box 22"/>
            <p:cNvSpPr txBox="1">
              <a:spLocks noChangeArrowheads="1"/>
            </p:cNvSpPr>
            <p:nvPr/>
          </p:nvSpPr>
          <p:spPr bwMode="auto">
            <a:xfrm>
              <a:off x="1056" y="2783"/>
              <a:ext cx="33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3200">
                  <a:sym typeface="Symbol" charset="2"/>
                </a:rPr>
                <a:t></a:t>
              </a:r>
            </a:p>
          </p:txBody>
        </p:sp>
        <p:sp>
          <p:nvSpPr>
            <p:cNvPr id="26647" name="Rectangle 23"/>
            <p:cNvSpPr>
              <a:spLocks noChangeArrowheads="1"/>
            </p:cNvSpPr>
            <p:nvPr/>
          </p:nvSpPr>
          <p:spPr bwMode="auto">
            <a:xfrm>
              <a:off x="3792" y="3600"/>
              <a:ext cx="576" cy="576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48" name="Line 24"/>
            <p:cNvSpPr>
              <a:spLocks noChangeShapeType="1"/>
            </p:cNvSpPr>
            <p:nvPr/>
          </p:nvSpPr>
          <p:spPr bwMode="auto">
            <a:xfrm>
              <a:off x="3120" y="3120"/>
              <a:ext cx="672" cy="7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49" name="Line 25"/>
            <p:cNvSpPr>
              <a:spLocks noChangeShapeType="1"/>
            </p:cNvSpPr>
            <p:nvPr/>
          </p:nvSpPr>
          <p:spPr bwMode="auto">
            <a:xfrm flipH="1" flipV="1">
              <a:off x="1920" y="3312"/>
              <a:ext cx="1872" cy="8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50" name="Text Box 26"/>
            <p:cNvSpPr txBox="1">
              <a:spLocks noChangeArrowheads="1"/>
            </p:cNvSpPr>
            <p:nvPr/>
          </p:nvSpPr>
          <p:spPr bwMode="auto">
            <a:xfrm>
              <a:off x="2928" y="3452"/>
              <a:ext cx="29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>
                  <a:sym typeface="Symbol" charset="2"/>
                </a:rPr>
                <a:t></a:t>
              </a:r>
            </a:p>
          </p:txBody>
        </p:sp>
        <p:sp>
          <p:nvSpPr>
            <p:cNvPr id="26651" name="Text Box 27"/>
            <p:cNvSpPr txBox="1">
              <a:spLocks noChangeArrowheads="1"/>
            </p:cNvSpPr>
            <p:nvPr/>
          </p:nvSpPr>
          <p:spPr bwMode="auto">
            <a:xfrm>
              <a:off x="3408" y="3212"/>
              <a:ext cx="29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>
                  <a:sym typeface="Symbol" charset="2"/>
                </a:rPr>
                <a:t></a:t>
              </a:r>
            </a:p>
          </p:txBody>
        </p:sp>
        <p:sp>
          <p:nvSpPr>
            <p:cNvPr id="26652" name="Line 28"/>
            <p:cNvSpPr>
              <a:spLocks noChangeShapeType="1"/>
            </p:cNvSpPr>
            <p:nvPr/>
          </p:nvSpPr>
          <p:spPr bwMode="auto">
            <a:xfrm flipH="1" flipV="1">
              <a:off x="1872" y="2592"/>
              <a:ext cx="864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53" name="Line 29"/>
            <p:cNvSpPr>
              <a:spLocks noChangeShapeType="1"/>
            </p:cNvSpPr>
            <p:nvPr/>
          </p:nvSpPr>
          <p:spPr bwMode="auto">
            <a:xfrm flipH="1">
              <a:off x="960" y="2592"/>
              <a:ext cx="912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54" name="Text Box 30"/>
            <p:cNvSpPr txBox="1">
              <a:spLocks noChangeArrowheads="1"/>
            </p:cNvSpPr>
            <p:nvPr/>
          </p:nvSpPr>
          <p:spPr bwMode="auto">
            <a:xfrm>
              <a:off x="1152" y="2492"/>
              <a:ext cx="29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>
                  <a:sym typeface="Symbol" charset="2"/>
                </a:rPr>
                <a:t>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CBE86-20D4-BE4A-A7C1-28C295C163FD}" type="slidenum">
              <a:rPr lang="en-US"/>
              <a:pPr/>
              <a:t>44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Extend to Balanced Cut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sz="2800"/>
              <a:t>Pick a start node and a finish node</a:t>
            </a:r>
          </a:p>
          <a:p>
            <a:r>
              <a:rPr lang="en-US" sz="2800"/>
              <a:t>Compute min-cut start to finish</a:t>
            </a:r>
          </a:p>
          <a:p>
            <a:r>
              <a:rPr lang="en-US" sz="2800"/>
              <a:t>If halves sufficiently balanced, done</a:t>
            </a:r>
          </a:p>
          <a:p>
            <a:r>
              <a:rPr lang="en-US" sz="2800"/>
              <a:t>else</a:t>
            </a:r>
          </a:p>
          <a:p>
            <a:pPr lvl="1"/>
            <a:r>
              <a:rPr lang="en-US" sz="2400"/>
              <a:t>collapse all nodes in smaller half into one node</a:t>
            </a:r>
          </a:p>
          <a:p>
            <a:pPr lvl="1"/>
            <a:r>
              <a:rPr lang="en-US" sz="2400"/>
              <a:t>pick a node adjacent to smaller half</a:t>
            </a:r>
          </a:p>
          <a:p>
            <a:pPr lvl="1"/>
            <a:r>
              <a:rPr lang="en-US" sz="2400"/>
              <a:t>collapse that node into smaller half</a:t>
            </a:r>
          </a:p>
          <a:p>
            <a:pPr lvl="1"/>
            <a:r>
              <a:rPr lang="en-US" sz="2400"/>
              <a:t>repeat from min-cut computation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533400" y="6018213"/>
            <a:ext cx="4183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FBB -- Yang/Wong ICCAD’94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bldLvl="2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7EDA2-CB26-8747-A288-34317E0BF369}" type="slidenum">
              <a:rPr lang="en-US"/>
              <a:pPr/>
              <a:t>45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Observation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Can use residual flow from previous cut when computing next cuts</a:t>
            </a:r>
          </a:p>
          <a:p>
            <a:endParaRPr lang="en-US"/>
          </a:p>
          <a:p>
            <a:r>
              <a:rPr lang="en-US"/>
              <a:t>Consequently, work of multiple network flows is only O(|E|*final_cut_cost)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DA8FF-C381-E34C-A847-36CAD596656C}" type="slidenum">
              <a:rPr lang="en-US"/>
              <a:pPr/>
              <a:t>46</a:t>
            </a:fld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/>
              <a:t>Picking Nodes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868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Optimal:</a:t>
            </a:r>
          </a:p>
          <a:p>
            <a:pPr lvl="1">
              <a:lnSpc>
                <a:spcPct val="90000"/>
              </a:lnSpc>
            </a:pPr>
            <a:r>
              <a:rPr lang="en-US"/>
              <a:t>would look at all s,t pairs</a:t>
            </a:r>
          </a:p>
          <a:p>
            <a:pPr lvl="2">
              <a:lnSpc>
                <a:spcPct val="90000"/>
              </a:lnSpc>
            </a:pPr>
            <a:r>
              <a:rPr lang="en-US"/>
              <a:t>Just for first cut is merely N-1 “others” </a:t>
            </a:r>
          </a:p>
          <a:p>
            <a:pPr lvl="3">
              <a:lnSpc>
                <a:spcPct val="90000"/>
              </a:lnSpc>
            </a:pPr>
            <a:r>
              <a:rPr lang="en-US"/>
              <a:t>…N/2 to guarantee something in second half</a:t>
            </a:r>
          </a:p>
          <a:p>
            <a:pPr lvl="2">
              <a:lnSpc>
                <a:spcPct val="90000"/>
              </a:lnSpc>
            </a:pPr>
            <a:r>
              <a:rPr lang="en-US"/>
              <a:t>Anything you pick </a:t>
            </a:r>
            <a:r>
              <a:rPr lang="en-US" b="1"/>
              <a:t>must</a:t>
            </a:r>
            <a:r>
              <a:rPr lang="en-US"/>
              <a:t> be in separate halves</a:t>
            </a:r>
          </a:p>
          <a:p>
            <a:pPr lvl="2">
              <a:lnSpc>
                <a:spcPct val="90000"/>
              </a:lnSpc>
            </a:pPr>
            <a:r>
              <a:rPr lang="en-US"/>
              <a:t>Assuming there is a perfect/ideal bisection</a:t>
            </a:r>
          </a:p>
          <a:p>
            <a:pPr lvl="3">
              <a:lnSpc>
                <a:spcPct val="90000"/>
              </a:lnSpc>
            </a:pPr>
            <a:r>
              <a:rPr lang="en-US"/>
              <a:t>If pick randomly, probability different halves: 50%</a:t>
            </a:r>
          </a:p>
          <a:p>
            <a:pPr lvl="3">
              <a:lnSpc>
                <a:spcPct val="90000"/>
              </a:lnSpc>
            </a:pPr>
            <a:r>
              <a:rPr lang="en-US"/>
              <a:t>Few random selections likely to yield s,t in different halves</a:t>
            </a:r>
          </a:p>
          <a:p>
            <a:pPr lvl="1">
              <a:lnSpc>
                <a:spcPct val="90000"/>
              </a:lnSpc>
            </a:pPr>
            <a:r>
              <a:rPr lang="en-US"/>
              <a:t>would also look at all nodes to collapse into smaller</a:t>
            </a:r>
          </a:p>
          <a:p>
            <a:pPr lvl="1">
              <a:lnSpc>
                <a:spcPct val="90000"/>
              </a:lnSpc>
            </a:pPr>
            <a:r>
              <a:rPr lang="en-US"/>
              <a:t>could formulate as branching 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bldLvl="4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92958-9335-444A-AAD5-9D3DCFE16A8C}" type="slidenum">
              <a:rPr lang="en-US"/>
              <a:pPr/>
              <a:t>47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Picking Nodes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Randomly pick </a:t>
            </a:r>
          </a:p>
          <a:p>
            <a:pPr lvl="1"/>
            <a:r>
              <a:rPr lang="en-US"/>
              <a:t>(maybe try several starting points)</a:t>
            </a:r>
          </a:p>
          <a:p>
            <a:endParaRPr lang="en-US"/>
          </a:p>
          <a:p>
            <a:r>
              <a:rPr lang="en-US"/>
              <a:t>With small number of adjacent nodes,</a:t>
            </a:r>
          </a:p>
          <a:p>
            <a:pPr lvl="1"/>
            <a:r>
              <a:rPr lang="en-US"/>
              <a:t>could afford to branch on all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B00D-61DB-8F46-86F7-D2F3EC059E52}" type="slidenum">
              <a:rPr lang="en-US"/>
              <a:pPr/>
              <a:t>48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Big Ideas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Divide-and-Conquer</a:t>
            </a:r>
          </a:p>
          <a:p>
            <a:pPr>
              <a:lnSpc>
                <a:spcPct val="90000"/>
              </a:lnSpc>
            </a:pPr>
            <a:r>
              <a:rPr lang="en-US"/>
              <a:t>Techniques</a:t>
            </a:r>
          </a:p>
          <a:p>
            <a:pPr lvl="1">
              <a:lnSpc>
                <a:spcPct val="90000"/>
              </a:lnSpc>
            </a:pPr>
            <a:r>
              <a:rPr lang="en-US"/>
              <a:t>flow based</a:t>
            </a:r>
          </a:p>
          <a:p>
            <a:pPr lvl="1">
              <a:lnSpc>
                <a:spcPct val="90000"/>
              </a:lnSpc>
            </a:pPr>
            <a:r>
              <a:rPr lang="en-US"/>
              <a:t>numerical/linear-programming based</a:t>
            </a:r>
          </a:p>
          <a:p>
            <a:pPr lvl="1">
              <a:lnSpc>
                <a:spcPct val="90000"/>
              </a:lnSpc>
            </a:pPr>
            <a:r>
              <a:rPr lang="en-US"/>
              <a:t>Transformation constructs</a:t>
            </a:r>
          </a:p>
          <a:p>
            <a:pPr>
              <a:lnSpc>
                <a:spcPct val="90000"/>
              </a:lnSpc>
            </a:pPr>
            <a:r>
              <a:rPr lang="en-US"/>
              <a:t>Exploit problems we can solve optimally</a:t>
            </a:r>
          </a:p>
          <a:p>
            <a:pPr lvl="1">
              <a:lnSpc>
                <a:spcPct val="90000"/>
              </a:lnSpc>
            </a:pPr>
            <a:r>
              <a:rPr lang="en-US"/>
              <a:t>Mincut</a:t>
            </a:r>
          </a:p>
          <a:p>
            <a:pPr lvl="1">
              <a:lnSpc>
                <a:spcPct val="90000"/>
              </a:lnSpc>
            </a:pPr>
            <a:r>
              <a:rPr lang="en-US"/>
              <a:t>Linear ordering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bldLvl="2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0830-9B13-E64A-9C31-EE16706525B7}" type="slidenum">
              <a:rPr lang="en-US"/>
              <a:pPr/>
              <a:t>49</a:t>
            </a:fld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Assign 3 due on Thursday</a:t>
            </a:r>
          </a:p>
          <a:p>
            <a:r>
              <a:rPr lang="en-US" dirty="0" smtClean="0"/>
              <a:t>Reading for Monday online</a:t>
            </a:r>
          </a:p>
          <a:p>
            <a:r>
              <a:rPr lang="en-US" dirty="0" smtClean="0"/>
              <a:t>Assignment 4 exercise </a:t>
            </a:r>
            <a:r>
              <a:rPr lang="en-US" dirty="0" smtClean="0"/>
              <a:t>out</a:t>
            </a:r>
          </a:p>
          <a:p>
            <a:pPr lvl="1"/>
            <a:r>
              <a:rPr lang="en-US" dirty="0" smtClean="0"/>
              <a:t>Should be small part</a:t>
            </a:r>
          </a:p>
          <a:p>
            <a:pPr lvl="1"/>
            <a:r>
              <a:rPr lang="en-US" dirty="0" smtClean="0"/>
              <a:t>Most effort on </a:t>
            </a:r>
            <a:r>
              <a:rPr lang="en-US" smtClean="0"/>
              <a:t>partitioning project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1431-E3DC-774B-9F12-A6F861596CEA}" type="slidenum">
              <a:rPr lang="en-US"/>
              <a:pPr/>
              <a:t>5</a:t>
            </a:fld>
            <a:endParaRPr 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this Target?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6248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Our preferred targets are discontinuous and discrete</a:t>
            </a:r>
          </a:p>
          <a:p>
            <a:pPr>
              <a:lnSpc>
                <a:spcPct val="90000"/>
              </a:lnSpc>
            </a:pPr>
            <a:r>
              <a:rPr lang="en-US"/>
              <a:t>Cannot formulate analytically</a:t>
            </a:r>
          </a:p>
          <a:p>
            <a:pPr>
              <a:lnSpc>
                <a:spcPct val="90000"/>
              </a:lnSpc>
            </a:pPr>
            <a:r>
              <a:rPr lang="en-US"/>
              <a:t>Not clear how to drive toward solution</a:t>
            </a:r>
          </a:p>
          <a:p>
            <a:pPr lvl="1">
              <a:lnSpc>
                <a:spcPct val="90000"/>
              </a:lnSpc>
            </a:pPr>
            <a:r>
              <a:rPr lang="en-US"/>
              <a:t>Does reducing the channel width at a non-bottleneck help or not?</a:t>
            </a:r>
          </a:p>
          <a:p>
            <a:pPr lvl="1">
              <a:lnSpc>
                <a:spcPct val="90000"/>
              </a:lnSpc>
            </a:pPr>
            <a:r>
              <a:rPr lang="en-US"/>
              <a:t>Does reducing a non-critical path help or not?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7467600" y="2743200"/>
            <a:ext cx="9144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7467600" y="1752600"/>
            <a:ext cx="9144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7467600" y="4800600"/>
            <a:ext cx="9144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7467600" y="3733800"/>
            <a:ext cx="9144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92" name="Line 8"/>
          <p:cNvSpPr>
            <a:spLocks noChangeShapeType="1"/>
          </p:cNvSpPr>
          <p:nvPr/>
        </p:nvSpPr>
        <p:spPr bwMode="auto">
          <a:xfrm>
            <a:off x="8382000" y="1981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93" name="Line 9"/>
          <p:cNvSpPr>
            <a:spLocks noChangeShapeType="1"/>
          </p:cNvSpPr>
          <p:nvPr/>
        </p:nvSpPr>
        <p:spPr bwMode="auto">
          <a:xfrm>
            <a:off x="8382000" y="3886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94" name="Line 10"/>
          <p:cNvSpPr>
            <a:spLocks noChangeShapeType="1"/>
          </p:cNvSpPr>
          <p:nvPr/>
        </p:nvSpPr>
        <p:spPr bwMode="auto">
          <a:xfrm>
            <a:off x="8610600" y="19812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95" name="Line 11"/>
          <p:cNvSpPr>
            <a:spLocks noChangeShapeType="1"/>
          </p:cNvSpPr>
          <p:nvPr/>
        </p:nvSpPr>
        <p:spPr bwMode="auto">
          <a:xfrm>
            <a:off x="8382000" y="3048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96" name="Line 12"/>
          <p:cNvSpPr>
            <a:spLocks noChangeShapeType="1"/>
          </p:cNvSpPr>
          <p:nvPr/>
        </p:nvSpPr>
        <p:spPr bwMode="auto">
          <a:xfrm>
            <a:off x="8382000" y="4267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97" name="Line 13"/>
          <p:cNvSpPr>
            <a:spLocks noChangeShapeType="1"/>
          </p:cNvSpPr>
          <p:nvPr/>
        </p:nvSpPr>
        <p:spPr bwMode="auto">
          <a:xfrm>
            <a:off x="8839200" y="3048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98" name="Line 14"/>
          <p:cNvSpPr>
            <a:spLocks noChangeShapeType="1"/>
          </p:cNvSpPr>
          <p:nvPr/>
        </p:nvSpPr>
        <p:spPr bwMode="auto">
          <a:xfrm>
            <a:off x="8382000" y="3276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99" name="Line 15"/>
          <p:cNvSpPr>
            <a:spLocks noChangeShapeType="1"/>
          </p:cNvSpPr>
          <p:nvPr/>
        </p:nvSpPr>
        <p:spPr bwMode="auto">
          <a:xfrm>
            <a:off x="8382000" y="5029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00" name="Line 16"/>
          <p:cNvSpPr>
            <a:spLocks noChangeShapeType="1"/>
          </p:cNvSpPr>
          <p:nvPr/>
        </p:nvSpPr>
        <p:spPr bwMode="auto">
          <a:xfrm flipV="1">
            <a:off x="8686800" y="3276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01" name="Line 17"/>
          <p:cNvSpPr>
            <a:spLocks noChangeShapeType="1"/>
          </p:cNvSpPr>
          <p:nvPr/>
        </p:nvSpPr>
        <p:spPr bwMode="auto">
          <a:xfrm>
            <a:off x="8382000" y="2133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02" name="Line 18"/>
          <p:cNvSpPr>
            <a:spLocks noChangeShapeType="1"/>
          </p:cNvSpPr>
          <p:nvPr/>
        </p:nvSpPr>
        <p:spPr bwMode="auto">
          <a:xfrm>
            <a:off x="8382000" y="5257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03" name="Line 19"/>
          <p:cNvSpPr>
            <a:spLocks noChangeShapeType="1"/>
          </p:cNvSpPr>
          <p:nvPr/>
        </p:nvSpPr>
        <p:spPr bwMode="auto">
          <a:xfrm>
            <a:off x="8763000" y="5257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04" name="Line 20"/>
          <p:cNvSpPr>
            <a:spLocks noChangeShapeType="1"/>
          </p:cNvSpPr>
          <p:nvPr/>
        </p:nvSpPr>
        <p:spPr bwMode="auto">
          <a:xfrm flipV="1">
            <a:off x="8763000" y="1371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:  Initial Placement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Metrics:</a:t>
            </a:r>
          </a:p>
          <a:p>
            <a:pPr lvl="1"/>
            <a:r>
              <a:rPr lang="en-US" dirty="0" err="1" smtClean="0">
                <a:solidFill>
                  <a:srgbClr val="FF6600"/>
                </a:solidFill>
              </a:rPr>
              <a:t>Wirelength</a:t>
            </a:r>
            <a:endParaRPr lang="en-US" dirty="0" smtClean="0">
              <a:solidFill>
                <a:srgbClr val="FF6600"/>
              </a:solidFill>
            </a:endParaRP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Squared </a:t>
            </a:r>
            <a:r>
              <a:rPr lang="en-US" dirty="0" err="1" smtClean="0">
                <a:solidFill>
                  <a:srgbClr val="FF6600"/>
                </a:solidFill>
              </a:rPr>
              <a:t>wirelength</a:t>
            </a:r>
            <a:endParaRPr lang="en-US" dirty="0" smtClean="0">
              <a:solidFill>
                <a:srgbClr val="FF6600"/>
              </a:solidFill>
            </a:endParaRP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Channel width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Critical path length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D4509-4B49-C94E-88C7-3D79A647951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0FF7E-F83D-6243-A0AA-E4A90A3742F0}" type="slidenum">
              <a:rPr lang="en-US"/>
              <a:pPr/>
              <a:t>7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Spectral Ordering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5720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Minimize Squared Wire length -- 1D layout</a:t>
            </a:r>
          </a:p>
          <a:p>
            <a:r>
              <a:rPr lang="en-US" dirty="0"/>
              <a:t>Start with connection array C (</a:t>
            </a:r>
            <a:r>
              <a:rPr lang="en-US" dirty="0" err="1"/>
              <a:t>c</a:t>
            </a:r>
            <a:r>
              <a:rPr lang="en-US" baseline="-25000" dirty="0" err="1"/>
              <a:t>i,j</a:t>
            </a:r>
            <a:r>
              <a:rPr lang="en-US" dirty="0"/>
              <a:t>)</a:t>
            </a:r>
          </a:p>
          <a:p>
            <a:r>
              <a:rPr lang="en-US" dirty="0"/>
              <a:t>“Placement” Vector X for x</a:t>
            </a:r>
            <a:r>
              <a:rPr lang="en-US" baseline="-25000" dirty="0"/>
              <a:t>i</a:t>
            </a:r>
            <a:r>
              <a:rPr lang="en-US" dirty="0"/>
              <a:t> placement</a:t>
            </a:r>
          </a:p>
          <a:p>
            <a:r>
              <a:rPr lang="en-US" b="1" dirty="0">
                <a:sym typeface="Symbol" charset="2"/>
              </a:rPr>
              <a:t>Problem:</a:t>
            </a:r>
          </a:p>
          <a:p>
            <a:pPr lvl="1"/>
            <a:r>
              <a:rPr lang="en-US" sz="3200" dirty="0">
                <a:sym typeface="Symbol" charset="2"/>
              </a:rPr>
              <a:t>Minimize cost </a:t>
            </a:r>
            <a:r>
              <a:rPr lang="en-US" sz="3200" dirty="0" smtClean="0">
                <a:sym typeface="Symbol" charset="2"/>
              </a:rPr>
              <a:t>=</a:t>
            </a:r>
            <a:endParaRPr lang="en-US" sz="3200" baseline="-25000" dirty="0" smtClean="0"/>
          </a:p>
          <a:p>
            <a:pPr lvl="1"/>
            <a:r>
              <a:rPr lang="en-US" dirty="0"/>
              <a:t>cost sum is X</a:t>
            </a:r>
            <a:r>
              <a:rPr lang="en-US" baseline="30000" dirty="0"/>
              <a:t>T</a:t>
            </a:r>
            <a:r>
              <a:rPr lang="en-US" dirty="0"/>
              <a:t>BX</a:t>
            </a:r>
          </a:p>
          <a:p>
            <a:pPr lvl="2"/>
            <a:r>
              <a:rPr lang="en-US" dirty="0"/>
              <a:t>B = D-C</a:t>
            </a:r>
          </a:p>
          <a:p>
            <a:pPr lvl="2"/>
            <a:r>
              <a:rPr lang="en-US" dirty="0"/>
              <a:t>D=diagonal matrix, </a:t>
            </a:r>
            <a:r>
              <a:rPr lang="en-US" dirty="0" err="1"/>
              <a:t>d</a:t>
            </a:r>
            <a:r>
              <a:rPr lang="en-US" baseline="-25000" dirty="0" err="1"/>
              <a:t>i,i</a:t>
            </a:r>
            <a:r>
              <a:rPr lang="en-US" baseline="-25000" dirty="0"/>
              <a:t> </a:t>
            </a:r>
            <a:r>
              <a:rPr lang="en-US" dirty="0">
                <a:sym typeface="Symbol" charset="2"/>
              </a:rPr>
              <a:t>= </a:t>
            </a:r>
            <a:r>
              <a:rPr lang="en-US" dirty="0" err="1">
                <a:sym typeface="Symbol" charset="2"/>
              </a:rPr>
              <a:t>(over</a:t>
            </a:r>
            <a:r>
              <a:rPr lang="en-US" dirty="0">
                <a:sym typeface="Symbol" charset="2"/>
              </a:rPr>
              <a:t> </a:t>
            </a:r>
            <a:r>
              <a:rPr lang="en-US" dirty="0" err="1">
                <a:sym typeface="Symbol" charset="2"/>
              </a:rPr>
              <a:t>j</a:t>
            </a:r>
            <a:r>
              <a:rPr lang="en-US" dirty="0">
                <a:sym typeface="Symbol" charset="2"/>
              </a:rPr>
              <a:t>) </a:t>
            </a:r>
            <a:r>
              <a:rPr lang="en-US" dirty="0" err="1"/>
              <a:t>c</a:t>
            </a:r>
            <a:r>
              <a:rPr lang="en-US" baseline="-25000" dirty="0" err="1"/>
              <a:t>i,j</a:t>
            </a:r>
            <a:endParaRPr lang="en-US" baseline="-250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562600" y="4267200"/>
          <a:ext cx="3314700" cy="914400"/>
        </p:xfrm>
        <a:graphic>
          <a:graphicData uri="http://schemas.openxmlformats.org/presentationml/2006/ole">
            <p:oleObj spid="_x0000_s26626" name="Equation" r:id="rId4" imgW="1473200" imgH="406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7EE6-4013-7647-A1BC-9C4265543021}" type="slidenum">
              <a:rPr lang="en-US"/>
              <a:pPr/>
              <a:t>8</a:t>
            </a:fld>
            <a:endParaRPr lang="en-US"/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Preclass Netlist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Squared wire lengths:</a:t>
            </a:r>
          </a:p>
          <a:p>
            <a:pPr>
              <a:buFontTx/>
              <a:buNone/>
            </a:pPr>
            <a:r>
              <a:rPr lang="en-US"/>
              <a:t>   (X</a:t>
            </a:r>
            <a:r>
              <a:rPr lang="en-US" baseline="-25000"/>
              <a:t>A</a:t>
            </a:r>
            <a:r>
              <a:rPr lang="en-US"/>
              <a:t>               -X</a:t>
            </a:r>
            <a:r>
              <a:rPr lang="en-US" baseline="-25000"/>
              <a:t>G                 </a:t>
            </a:r>
            <a:r>
              <a:rPr lang="en-US"/>
              <a:t>)</a:t>
            </a:r>
            <a:r>
              <a:rPr lang="en-US" baseline="30000"/>
              <a:t>2</a:t>
            </a:r>
          </a:p>
          <a:p>
            <a:pPr>
              <a:buFontTx/>
              <a:buNone/>
            </a:pPr>
            <a:r>
              <a:rPr lang="en-US"/>
              <a:t> +(      X</a:t>
            </a:r>
            <a:r>
              <a:rPr lang="en-US" baseline="-25000"/>
              <a:t>B</a:t>
            </a:r>
            <a:r>
              <a:rPr lang="en-US"/>
              <a:t>         -X</a:t>
            </a:r>
            <a:r>
              <a:rPr lang="en-US" baseline="-25000"/>
              <a:t>G                 </a:t>
            </a:r>
            <a:r>
              <a:rPr lang="en-US"/>
              <a:t>)</a:t>
            </a:r>
            <a:r>
              <a:rPr lang="en-US" baseline="30000"/>
              <a:t>2</a:t>
            </a:r>
          </a:p>
          <a:p>
            <a:pPr>
              <a:buFontTx/>
              <a:buNone/>
            </a:pPr>
            <a:r>
              <a:rPr lang="en-US"/>
              <a:t>+(       X</a:t>
            </a:r>
            <a:r>
              <a:rPr lang="en-US" baseline="-25000"/>
              <a:t>B                      </a:t>
            </a:r>
            <a:r>
              <a:rPr lang="en-US"/>
              <a:t>-X</a:t>
            </a:r>
            <a:r>
              <a:rPr lang="en-US" baseline="-25000"/>
              <a:t>H         </a:t>
            </a:r>
            <a:r>
              <a:rPr lang="en-US"/>
              <a:t>)</a:t>
            </a:r>
            <a:r>
              <a:rPr lang="en-US" baseline="30000"/>
              <a:t>2</a:t>
            </a:r>
          </a:p>
          <a:p>
            <a:pPr>
              <a:buFontTx/>
              <a:buNone/>
            </a:pPr>
            <a:r>
              <a:rPr lang="en-US"/>
              <a:t>+(             X</a:t>
            </a:r>
            <a:r>
              <a:rPr lang="en-US" baseline="-25000"/>
              <a:t>C            </a:t>
            </a:r>
            <a:r>
              <a:rPr lang="en-US"/>
              <a:t>-X</a:t>
            </a:r>
            <a:r>
              <a:rPr lang="en-US" baseline="-25000"/>
              <a:t>H         </a:t>
            </a:r>
            <a:r>
              <a:rPr lang="en-US"/>
              <a:t>)</a:t>
            </a:r>
            <a:r>
              <a:rPr lang="en-US" baseline="30000"/>
              <a:t>2</a:t>
            </a:r>
          </a:p>
          <a:p>
            <a:pPr>
              <a:buFontTx/>
              <a:buNone/>
            </a:pPr>
            <a:r>
              <a:rPr lang="en-US"/>
              <a:t>+(                    X</a:t>
            </a:r>
            <a:r>
              <a:rPr lang="en-US" baseline="-25000"/>
              <a:t>G           </a:t>
            </a:r>
            <a:r>
              <a:rPr lang="en-US"/>
              <a:t>-X</a:t>
            </a:r>
            <a:r>
              <a:rPr lang="en-US" baseline="-25000"/>
              <a:t>O</a:t>
            </a:r>
            <a:r>
              <a:rPr lang="en-US"/>
              <a:t>)</a:t>
            </a:r>
            <a:r>
              <a:rPr lang="en-US" baseline="30000"/>
              <a:t>2</a:t>
            </a:r>
          </a:p>
          <a:p>
            <a:pPr>
              <a:buFontTx/>
              <a:buNone/>
            </a:pPr>
            <a:r>
              <a:rPr lang="en-US"/>
              <a:t>+(                         X</a:t>
            </a:r>
            <a:r>
              <a:rPr lang="en-US" baseline="-25000"/>
              <a:t>H</a:t>
            </a:r>
            <a:r>
              <a:rPr lang="en-US"/>
              <a:t>-   X</a:t>
            </a:r>
            <a:r>
              <a:rPr lang="en-US" baseline="-25000"/>
              <a:t>O</a:t>
            </a:r>
            <a:r>
              <a:rPr lang="en-US"/>
              <a:t>)</a:t>
            </a:r>
            <a:r>
              <a:rPr lang="en-US" baseline="3000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ESE525 Spring 2015 -- DeHon</a:t>
            </a:r>
            <a:endParaRPr lang="en-US"/>
          </a:p>
        </p:txBody>
      </p:sp>
      <p:sp>
        <p:nvSpPr>
          <p:cNvPr id="7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A4522-F1E4-9E40-89B7-51F71CD189F4}" type="slidenum">
              <a:rPr lang="en-US"/>
              <a:pPr/>
              <a:t>9</a:t>
            </a:fld>
            <a:endParaRPr lang="en-US"/>
          </a:p>
        </p:txBody>
      </p:sp>
      <p:sp>
        <p:nvSpPr>
          <p:cNvPr id="144455" name="Rectangle 7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 Matrix</a:t>
            </a:r>
          </a:p>
        </p:txBody>
      </p:sp>
      <p:graphicFrame>
        <p:nvGraphicFramePr>
          <p:cNvPr id="144454" name="Group 70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4114803"/>
        </p:xfrm>
        <a:graphic>
          <a:graphicData uri="http://schemas.openxmlformats.org/drawingml/2006/table">
            <a:tbl>
              <a:tblPr/>
              <a:tblGrid>
                <a:gridCol w="1111250"/>
                <a:gridCol w="1109663"/>
                <a:gridCol w="1111250"/>
                <a:gridCol w="1108075"/>
                <a:gridCol w="1111250"/>
                <a:gridCol w="1109662"/>
                <a:gridCol w="1111250"/>
              </a:tblGrid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6591</TotalTime>
  <Words>2631</Words>
  <Application>Microsoft Macintosh PowerPoint</Application>
  <PresentationFormat>On-screen Show (4:3)</PresentationFormat>
  <Paragraphs>786</Paragraphs>
  <Slides>49</Slides>
  <Notes>46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1" baseType="lpstr">
      <vt:lpstr>Blank Presentation</vt:lpstr>
      <vt:lpstr>Equation</vt:lpstr>
      <vt:lpstr>ESE535: Electronic Design Automation</vt:lpstr>
      <vt:lpstr>Today</vt:lpstr>
      <vt:lpstr>Optimization Target</vt:lpstr>
      <vt:lpstr>Why this Target?</vt:lpstr>
      <vt:lpstr>Why this Target?</vt:lpstr>
      <vt:lpstr>Preclass:  Initial Placement</vt:lpstr>
      <vt:lpstr>Spectral Ordering</vt:lpstr>
      <vt:lpstr>Preclass Netlist</vt:lpstr>
      <vt:lpstr>C Matrix</vt:lpstr>
      <vt:lpstr>D Matrix</vt:lpstr>
      <vt:lpstr>B=D-C Matrix</vt:lpstr>
      <vt:lpstr>BX</vt:lpstr>
      <vt:lpstr>XT(BX)</vt:lpstr>
      <vt:lpstr>XT(BX)</vt:lpstr>
      <vt:lpstr>XT(BX)</vt:lpstr>
      <vt:lpstr>XT(BX)</vt:lpstr>
      <vt:lpstr>Can See Will Converage To..</vt:lpstr>
      <vt:lpstr>Trying to Minimize</vt:lpstr>
      <vt:lpstr>Spectral Ordering</vt:lpstr>
      <vt:lpstr>Spectral Solution</vt:lpstr>
      <vt:lpstr>Eigenvector for B</vt:lpstr>
      <vt:lpstr>Spectral Ordering</vt:lpstr>
      <vt:lpstr>Eigenvector for B</vt:lpstr>
      <vt:lpstr>Order from Eigenvector</vt:lpstr>
      <vt:lpstr>Spectral Ordering Option</vt:lpstr>
      <vt:lpstr>Spectral Ordering Option</vt:lpstr>
      <vt:lpstr>Spectral Partitioning</vt:lpstr>
      <vt:lpstr>Spectral Ordering</vt:lpstr>
      <vt:lpstr>Spectral Partitioning Options</vt:lpstr>
      <vt:lpstr>Fanout</vt:lpstr>
      <vt:lpstr>Spectral Fanout</vt:lpstr>
      <vt:lpstr>Spectral Fanout Cut Approximation</vt:lpstr>
      <vt:lpstr>Spectral vs. FM</vt:lpstr>
      <vt:lpstr>Improving Spectral</vt:lpstr>
      <vt:lpstr>Spectral Note</vt:lpstr>
      <vt:lpstr>If Time Permits</vt:lpstr>
      <vt:lpstr>Max Flow</vt:lpstr>
      <vt:lpstr>MinCut Goal</vt:lpstr>
      <vt:lpstr>MaxFlow</vt:lpstr>
      <vt:lpstr>Technical Details</vt:lpstr>
      <vt:lpstr>Directionality</vt:lpstr>
      <vt:lpstr>Directionality Construct</vt:lpstr>
      <vt:lpstr>Fanout Construct</vt:lpstr>
      <vt:lpstr>Extend to Balanced Cut</vt:lpstr>
      <vt:lpstr>Observation</vt:lpstr>
      <vt:lpstr>Picking Nodes</vt:lpstr>
      <vt:lpstr>Picking Nodes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53</cp:revision>
  <cp:lastPrinted>2015-02-04T13:39:43Z</cp:lastPrinted>
  <dcterms:created xsi:type="dcterms:W3CDTF">2015-02-04T13:38:06Z</dcterms:created>
  <dcterms:modified xsi:type="dcterms:W3CDTF">2015-02-04T13:39:47Z</dcterms:modified>
</cp:coreProperties>
</file>