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theme/theme1.xml" ContentType="application/vnd.openxmlformats-officedocument.theme+xml"/>
  <Override PartName="/ppt/notesSlides/notesSlide5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Slides/notesSlide5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s/slide63.xml" ContentType="application/vnd.openxmlformats-officedocument.presentationml.slide+xml"/>
  <Override PartName="/ppt/notesSlides/notesSlide5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59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5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261" r:id="rId3"/>
    <p:sldId id="301" r:id="rId4"/>
    <p:sldId id="319" r:id="rId5"/>
    <p:sldId id="320" r:id="rId6"/>
    <p:sldId id="321" r:id="rId7"/>
    <p:sldId id="367" r:id="rId8"/>
    <p:sldId id="302" r:id="rId9"/>
    <p:sldId id="362" r:id="rId10"/>
    <p:sldId id="368" r:id="rId11"/>
    <p:sldId id="303" r:id="rId12"/>
    <p:sldId id="305" r:id="rId13"/>
    <p:sldId id="306" r:id="rId14"/>
    <p:sldId id="360" r:id="rId15"/>
    <p:sldId id="307" r:id="rId16"/>
    <p:sldId id="308" r:id="rId17"/>
    <p:sldId id="309" r:id="rId18"/>
    <p:sldId id="310" r:id="rId19"/>
    <p:sldId id="311" r:id="rId20"/>
    <p:sldId id="312" r:id="rId21"/>
    <p:sldId id="322" r:id="rId22"/>
    <p:sldId id="313" r:id="rId23"/>
    <p:sldId id="316" r:id="rId24"/>
    <p:sldId id="327" r:id="rId25"/>
    <p:sldId id="318" r:id="rId26"/>
    <p:sldId id="332" r:id="rId27"/>
    <p:sldId id="338" r:id="rId28"/>
    <p:sldId id="333" r:id="rId29"/>
    <p:sldId id="323" r:id="rId30"/>
    <p:sldId id="328" r:id="rId31"/>
    <p:sldId id="324" r:id="rId32"/>
    <p:sldId id="325" r:id="rId33"/>
    <p:sldId id="335" r:id="rId34"/>
    <p:sldId id="339" r:id="rId35"/>
    <p:sldId id="340" r:id="rId36"/>
    <p:sldId id="326" r:id="rId37"/>
    <p:sldId id="370" r:id="rId38"/>
    <p:sldId id="329" r:id="rId39"/>
    <p:sldId id="369" r:id="rId40"/>
    <p:sldId id="371" r:id="rId41"/>
    <p:sldId id="298" r:id="rId42"/>
    <p:sldId id="336" r:id="rId43"/>
    <p:sldId id="366" r:id="rId44"/>
    <p:sldId id="341" r:id="rId45"/>
    <p:sldId id="342" r:id="rId46"/>
    <p:sldId id="343" r:id="rId47"/>
    <p:sldId id="363" r:id="rId48"/>
    <p:sldId id="344" r:id="rId49"/>
    <p:sldId id="345" r:id="rId50"/>
    <p:sldId id="346" r:id="rId51"/>
    <p:sldId id="347" r:id="rId52"/>
    <p:sldId id="348" r:id="rId53"/>
    <p:sldId id="349" r:id="rId54"/>
    <p:sldId id="350" r:id="rId55"/>
    <p:sldId id="351" r:id="rId56"/>
    <p:sldId id="352" r:id="rId57"/>
    <p:sldId id="353" r:id="rId58"/>
    <p:sldId id="354" r:id="rId59"/>
    <p:sldId id="355" r:id="rId60"/>
    <p:sldId id="356" r:id="rId61"/>
    <p:sldId id="357" r:id="rId62"/>
    <p:sldId id="358" r:id="rId63"/>
    <p:sldId id="359" r:id="rId64"/>
    <p:sldId id="299" r:id="rId65"/>
    <p:sldId id="300" r:id="rId6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3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handoutMaster" Target="handoutMasters/handout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E0E8946-0DD9-374A-B9BE-5B2CC9FB4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C08A02E-9647-964B-8860-B0F454843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AE51C-B45B-CD41-B022-313A63F2898A}" type="slidenum">
              <a:rPr lang="en-US">
                <a:latin typeface="Times New Roman" pitchFamily="-107" charset="0"/>
              </a:rPr>
              <a:pPr/>
              <a:t>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79EA6-B0AD-EE4F-86C8-BEA91B9F1442}" type="slidenum">
              <a:rPr lang="en-US">
                <a:latin typeface="Times New Roman" pitchFamily="-107" charset="0"/>
              </a:rPr>
              <a:pPr/>
              <a:t>12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0449B-EE2C-BE47-BA8E-528B6114F538}" type="slidenum">
              <a:rPr lang="en-US">
                <a:latin typeface="Times New Roman" pitchFamily="-107" charset="0"/>
              </a:rPr>
              <a:pPr/>
              <a:t>13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01BCC-4EDA-B541-8B41-C58D8A58A1E2}" type="slidenum">
              <a:rPr lang="en-US">
                <a:latin typeface="Times New Roman" pitchFamily="-107" charset="0"/>
              </a:rPr>
              <a:pPr/>
              <a:t>14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E7B3C2-C725-5B4D-957C-C4F3CB1900DF}" type="slidenum">
              <a:rPr lang="en-US">
                <a:latin typeface="Times New Roman" pitchFamily="-107" charset="0"/>
              </a:rPr>
              <a:pPr/>
              <a:t>15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1C150F-04A1-9244-95F2-81EA369D4FE8}" type="slidenum">
              <a:rPr lang="en-US">
                <a:latin typeface="Times New Roman" pitchFamily="-107" charset="0"/>
              </a:rPr>
              <a:pPr/>
              <a:t>16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9ECBA7-C3E1-DC42-86BC-21D19E7C9228}" type="slidenum">
              <a:rPr lang="en-US">
                <a:latin typeface="Times New Roman" pitchFamily="-107" charset="0"/>
              </a:rPr>
              <a:pPr/>
              <a:t>17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5C511E-8397-1F45-AAC2-0074AF639450}" type="slidenum">
              <a:rPr lang="en-US">
                <a:latin typeface="Times New Roman" pitchFamily="-107" charset="0"/>
              </a:rPr>
              <a:pPr/>
              <a:t>18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32382-6D19-7541-8513-FB6DC991E910}" type="slidenum">
              <a:rPr lang="en-US">
                <a:latin typeface="Times New Roman" pitchFamily="-107" charset="0"/>
              </a:rPr>
              <a:pPr/>
              <a:t>19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B8C0A-FB34-2749-AE74-75DDF59FB851}" type="slidenum">
              <a:rPr lang="en-US">
                <a:latin typeface="Times New Roman" pitchFamily="-107" charset="0"/>
              </a:rPr>
              <a:pPr/>
              <a:t>20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BF124-4B1C-3848-806B-5EB34D3A1AD5}" type="slidenum">
              <a:rPr lang="en-US">
                <a:latin typeface="Times New Roman" pitchFamily="-107" charset="0"/>
              </a:rPr>
              <a:pPr/>
              <a:t>21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3DDC9-2102-4E4C-8AC6-5F28A7642E21}" type="slidenum">
              <a:rPr lang="en-US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9FCF8C-051F-864B-B1A3-ED8E98DFFA9A}" type="slidenum">
              <a:rPr lang="en-US">
                <a:latin typeface="Times New Roman" pitchFamily="-107" charset="0"/>
              </a:rPr>
              <a:pPr/>
              <a:t>22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854AD-14E8-6F40-AF17-4033B7324E6D}" type="slidenum">
              <a:rPr lang="en-US">
                <a:latin typeface="Times New Roman" pitchFamily="-107" charset="0"/>
              </a:rPr>
              <a:pPr/>
              <a:t>23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648E42-6669-9B44-B921-A25CEDA036B5}" type="slidenum">
              <a:rPr lang="en-US">
                <a:latin typeface="Times New Roman" pitchFamily="-107" charset="0"/>
              </a:rPr>
              <a:pPr/>
              <a:t>24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2ACD12-E3AD-6F48-9B1E-A1BE45526777}" type="slidenum">
              <a:rPr lang="en-US">
                <a:latin typeface="Times New Roman" pitchFamily="-107" charset="0"/>
              </a:rPr>
              <a:pPr/>
              <a:t>25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81C65-4C11-7749-B135-6FB7B4C94F95}" type="slidenum">
              <a:rPr lang="en-US">
                <a:latin typeface="Times New Roman" pitchFamily="-107" charset="0"/>
              </a:rPr>
              <a:pPr/>
              <a:t>26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81C65-4C11-7749-B135-6FB7B4C94F95}" type="slidenum">
              <a:rPr lang="en-US">
                <a:latin typeface="Times New Roman" pitchFamily="-107" charset="0"/>
              </a:rPr>
              <a:pPr/>
              <a:t>27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8CA2D6-5F6A-3245-B7D0-C6C5F1588107}" type="slidenum">
              <a:rPr lang="en-US">
                <a:latin typeface="Times New Roman" pitchFamily="-107" charset="0"/>
              </a:rPr>
              <a:pPr/>
              <a:t>28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F0E82-D589-AC4A-8BB5-F6009E99C360}" type="slidenum">
              <a:rPr lang="en-US">
                <a:latin typeface="Times New Roman" pitchFamily="-107" charset="0"/>
              </a:rPr>
              <a:pPr/>
              <a:t>29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51722-5E1A-784E-A858-BCDD18A204D7}" type="slidenum">
              <a:rPr lang="en-US">
                <a:latin typeface="Times New Roman" pitchFamily="-107" charset="0"/>
              </a:rPr>
              <a:pPr/>
              <a:t>30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11289-C068-C540-878A-ECC6018153C4}" type="slidenum">
              <a:rPr lang="en-US">
                <a:latin typeface="Times New Roman" pitchFamily="-107" charset="0"/>
              </a:rPr>
              <a:pPr/>
              <a:t>31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2AA624-515E-8741-8043-CA4AE3211956}" type="slidenum">
              <a:rPr lang="en-US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A7DAA-37FE-5F4D-B3A7-1DFA3BE62733}" type="slidenum">
              <a:rPr lang="en-US">
                <a:latin typeface="Times New Roman" pitchFamily="-107" charset="0"/>
              </a:rPr>
              <a:pPr/>
              <a:t>32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D622F-25E3-0C4F-A54D-3EB2D3DEEFBE}" type="slidenum">
              <a:rPr lang="en-US">
                <a:latin typeface="Times New Roman" pitchFamily="-107" charset="0"/>
              </a:rPr>
              <a:pPr/>
              <a:t>33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36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37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38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39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40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E7135-6CB3-1744-86A9-F665745B89A0}" type="slidenum">
              <a:rPr lang="en-US">
                <a:latin typeface="Times New Roman" pitchFamily="-107" charset="0"/>
              </a:rPr>
              <a:pPr/>
              <a:t>41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01BCC-4EDA-B541-8B41-C58D8A58A1E2}" type="slidenum">
              <a:rPr lang="en-US">
                <a:latin typeface="Times New Roman" pitchFamily="-107" charset="0"/>
              </a:rPr>
              <a:pPr/>
              <a:t>44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D85D2-15C4-7C41-BE4D-F95FD15B24E0}" type="slidenum">
              <a:rPr lang="en-US">
                <a:latin typeface="Times New Roman" pitchFamily="-107" charset="0"/>
              </a:rPr>
              <a:pPr/>
              <a:t>45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5F5F1-6CD8-824B-974D-1BE0E1BCB109}" type="slidenum">
              <a:rPr lang="en-US">
                <a:latin typeface="Times New Roman" pitchFamily="-107" charset="0"/>
              </a:rPr>
              <a:pPr/>
              <a:t>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66E7E-EA77-6342-963E-528DC3A812A9}" type="slidenum">
              <a:rPr lang="en-US">
                <a:latin typeface="Times New Roman" pitchFamily="-107" charset="0"/>
              </a:rPr>
              <a:pPr/>
              <a:t>46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66E7E-EA77-6342-963E-528DC3A812A9}" type="slidenum">
              <a:rPr lang="en-US">
                <a:latin typeface="Times New Roman" pitchFamily="-107" charset="0"/>
              </a:rPr>
              <a:pPr/>
              <a:t>47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4FEAF-FD9F-9E44-B648-71EAD5E0C96B}" type="slidenum">
              <a:rPr lang="en-US">
                <a:latin typeface="Times New Roman" pitchFamily="-107" charset="0"/>
              </a:rPr>
              <a:pPr/>
              <a:t>48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4C62C-14FD-0846-BA1C-8F29622F1784}" type="slidenum">
              <a:rPr lang="en-US">
                <a:latin typeface="Times New Roman" pitchFamily="-107" charset="0"/>
              </a:rPr>
              <a:pPr/>
              <a:t>49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30878-BB9E-B44B-8D4E-FE7DDB6E9A19}" type="slidenum">
              <a:rPr lang="en-US">
                <a:latin typeface="Times New Roman" pitchFamily="-107" charset="0"/>
              </a:rPr>
              <a:pPr/>
              <a:t>50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6459D-4675-3141-B245-5A9EF79E8663}" type="slidenum">
              <a:rPr lang="en-US">
                <a:latin typeface="Times New Roman" pitchFamily="-107" charset="0"/>
              </a:rPr>
              <a:pPr/>
              <a:t>51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8F6F0-75B0-2B4F-84EC-A8E446D9EAFE}" type="slidenum">
              <a:rPr lang="en-US">
                <a:latin typeface="Times New Roman" pitchFamily="-107" charset="0"/>
              </a:rPr>
              <a:pPr/>
              <a:t>52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22A5AF-C4AA-3848-9D50-14CA61305C64}" type="slidenum">
              <a:rPr lang="en-US">
                <a:latin typeface="Times New Roman" pitchFamily="-107" charset="0"/>
              </a:rPr>
              <a:pPr/>
              <a:t>53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119F7-877E-9D49-9023-B644672EBDCD}" type="slidenum">
              <a:rPr lang="en-US">
                <a:latin typeface="Times New Roman" pitchFamily="-107" charset="0"/>
              </a:rPr>
              <a:pPr/>
              <a:t>54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5E9B0-24E4-7A4B-8314-50C437A26669}" type="slidenum">
              <a:rPr lang="en-US">
                <a:latin typeface="Times New Roman" pitchFamily="-107" charset="0"/>
              </a:rPr>
              <a:pPr/>
              <a:t>55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6F0B5-EB28-CF49-9A10-0E1F6A4405AC}" type="slidenum">
              <a:rPr lang="en-US">
                <a:latin typeface="Times New Roman" pitchFamily="-107" charset="0"/>
              </a:rPr>
              <a:pPr/>
              <a:t>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16786-1EF3-3A4D-8B58-E5C853B92706}" type="slidenum">
              <a:rPr lang="en-US">
                <a:latin typeface="Times New Roman" pitchFamily="-107" charset="0"/>
              </a:rPr>
              <a:pPr/>
              <a:t>56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72804-1C17-A744-A443-CC0BC86D61E2}" type="slidenum">
              <a:rPr lang="en-US">
                <a:latin typeface="Times New Roman" pitchFamily="-107" charset="0"/>
              </a:rPr>
              <a:pPr/>
              <a:t>57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212B1-0A5A-4346-98B0-2981C41DC2C0}" type="slidenum">
              <a:rPr lang="en-US">
                <a:latin typeface="Times New Roman" pitchFamily="-107" charset="0"/>
              </a:rPr>
              <a:pPr/>
              <a:t>58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C0896-96F4-1045-A411-D8D28578EA1C}" type="slidenum">
              <a:rPr lang="en-US">
                <a:latin typeface="Times New Roman" pitchFamily="-107" charset="0"/>
              </a:rPr>
              <a:pPr/>
              <a:t>59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C0BCA7-C265-7549-A7D9-3809ECC403AF}" type="slidenum">
              <a:rPr lang="en-US">
                <a:latin typeface="Times New Roman" pitchFamily="-107" charset="0"/>
              </a:rPr>
              <a:pPr/>
              <a:t>60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CB73E-5564-ED47-99E4-C197ABB3ACE3}" type="slidenum">
              <a:rPr lang="en-US">
                <a:latin typeface="Times New Roman" pitchFamily="-107" charset="0"/>
              </a:rPr>
              <a:pPr/>
              <a:t>61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736D90-8A87-3E4E-973F-96C005F19B45}" type="slidenum">
              <a:rPr lang="en-US">
                <a:latin typeface="Times New Roman" pitchFamily="-107" charset="0"/>
              </a:rPr>
              <a:pPr/>
              <a:t>62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EB5D1-7838-894A-BE89-CF1E2B7A070B}" type="slidenum">
              <a:rPr lang="en-US">
                <a:latin typeface="Times New Roman" pitchFamily="-107" charset="0"/>
              </a:rPr>
              <a:pPr/>
              <a:t>63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E8624-6CF5-3D4B-BCF4-AF0B4403D54B}" type="slidenum">
              <a:rPr lang="en-US">
                <a:latin typeface="Times New Roman" pitchFamily="-107" charset="0"/>
              </a:rPr>
              <a:pPr/>
              <a:t>64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D5506-A00E-7840-91AF-4C7470D473FE}" type="slidenum">
              <a:rPr lang="en-US">
                <a:latin typeface="Times New Roman" pitchFamily="-107" charset="0"/>
              </a:rPr>
              <a:pPr/>
              <a:t>65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35BD0-C06F-F946-A9C5-A2037472C165}" type="slidenum">
              <a:rPr lang="en-US">
                <a:latin typeface="Times New Roman" pitchFamily="-107" charset="0"/>
              </a:rPr>
              <a:pPr/>
              <a:t>8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6F0B5-EB28-CF49-9A10-0E1F6A4405AC}" type="slidenum">
              <a:rPr lang="en-US">
                <a:latin typeface="Times New Roman" pitchFamily="-107" charset="0"/>
              </a:rPr>
              <a:pPr/>
              <a:t>10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163B2-20C2-FA45-BF40-1C66AEDAB216}" type="slidenum">
              <a:rPr lang="en-US">
                <a:latin typeface="Times New Roman" pitchFamily="-107" charset="0"/>
              </a:rPr>
              <a:pPr/>
              <a:t>11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B264C-437C-DD4A-A771-5B128A6DF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3BEF9-8002-BB4E-8A7F-76E3CD564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3D85-1B65-6D4D-B448-54695DD2F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A67A-6AE3-2A40-9E6F-B5860FCA3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46B23-16C3-5B4A-B98B-0A258601E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28522-51BE-3B49-828A-AF16B00A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310DC-DB70-9341-BC85-CDD8C7A2C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5CEA-7891-AA48-987D-FDEBD422B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3BA72-EC04-7041-A41E-8C88BB780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FB246-A64F-F541-BE72-9A4B74DEA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06D9-69DD-EE41-875E-4D3A6E914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7F68E2C0-018B-CE44-8AFC-CAB44240D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5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629C2-4235-5547-B3CF-41AC8577E5EE}" type="slidenum">
              <a:rPr lang="en-US" smtClean="0">
                <a:latin typeface="Times New Roman" pitchFamily="-107" charset="0"/>
              </a:rPr>
              <a:pPr/>
              <a:t>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ESE535:</a:t>
            </a:r>
            <a:br>
              <a:rPr lang="en-US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Electronic Design Automation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Day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7:  February 9, 2015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Scheduled Operator Sharing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1B6166-70FC-7641-938B-5D2D1013E7B7}" type="slidenum">
              <a:rPr lang="en-US" smtClean="0">
                <a:latin typeface="Times New Roman" pitchFamily="-107" charset="0"/>
              </a:rPr>
              <a:pPr/>
              <a:t>10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Terms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b="1" dirty="0">
                <a:ea typeface="ＭＳ Ｐゴシック" pitchFamily="-107" charset="-128"/>
                <a:cs typeface="ＭＳ Ｐゴシック" pitchFamily="-107" charset="-128"/>
              </a:rPr>
              <a:t>Latency: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 Delay from inputs to </a:t>
            </a:r>
            <a:r>
              <a:rPr lang="en-US" dirty="0" err="1">
                <a:ea typeface="ＭＳ Ｐゴシック" pitchFamily="-107" charset="-128"/>
                <a:cs typeface="ＭＳ Ｐゴシック" pitchFamily="-107" charset="-128"/>
              </a:rPr>
              <a:t>output(s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)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Cycle </a:t>
            </a: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Time: 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Clock period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Critical path delay between registers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Throughput</a:t>
            </a:r>
            <a:r>
              <a:rPr lang="en-US" b="1" dirty="0">
                <a:ea typeface="ＭＳ Ｐゴシック" pitchFamily="-107" charset="-128"/>
                <a:cs typeface="ＭＳ Ｐゴシック" pitchFamily="-107" charset="-128"/>
              </a:rPr>
              <a:t>: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 Rate at which can introduce new set of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inputs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Typically, inverse of cycle time</a:t>
            </a:r>
          </a:p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Pipelining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: how we separate latency from cycle time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8493AD-F327-1449-AC4C-2AC590E2FC3A}" type="slidenum">
              <a:rPr lang="en-US" smtClean="0">
                <a:latin typeface="Times New Roman" pitchFamily="-107" charset="0"/>
              </a:rPr>
              <a:pPr/>
              <a:t>11</a:t>
            </a:fld>
            <a:endParaRPr lang="en-US" smtClean="0">
              <a:latin typeface="Times New Roman" pitchFamily="-107" charset="0"/>
            </a:endParaRPr>
          </a:p>
        </p:txBody>
      </p:sp>
      <p:pic>
        <p:nvPicPr>
          <p:cNvPr id="30724" name="Picture 2" descr="quadratic_pi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19200"/>
            <a:ext cx="70929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Pipelined Spatial Quadratic</a:t>
            </a:r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991600" cy="2286000"/>
          </a:xfrm>
        </p:spPr>
        <p:txBody>
          <a:bodyPr/>
          <a:lstStyle/>
          <a:p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 err="1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D(Quad</a:t>
            </a:r>
            <a:r>
              <a:rPr lang="en-US" dirty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) = </a:t>
            </a:r>
          </a:p>
          <a:p>
            <a:pPr lvl="1">
              <a:buFontTx/>
              <a:buNone/>
            </a:pPr>
            <a:r>
              <a:rPr lang="en-US" dirty="0"/>
              <a:t>3*</a:t>
            </a:r>
            <a:r>
              <a:rPr lang="en-US" dirty="0" err="1"/>
              <a:t>D(Mpy</a:t>
            </a:r>
            <a:r>
              <a:rPr lang="en-US" dirty="0"/>
              <a:t>) = 30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Throughput  =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 </a:t>
            </a:r>
          </a:p>
          <a:p>
            <a:pPr lvl="1">
              <a:buFontTx/>
              <a:buNone/>
            </a:pPr>
            <a:r>
              <a:rPr lang="en-US" dirty="0"/>
              <a:t>1/D(Mpy) = 1/10</a:t>
            </a:r>
          </a:p>
          <a:p>
            <a:r>
              <a:rPr lang="en-US" dirty="0" err="1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A(Quad</a:t>
            </a:r>
            <a:r>
              <a:rPr lang="en-US" dirty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) = </a:t>
            </a:r>
          </a:p>
          <a:p>
            <a:pPr lvl="1">
              <a:buFontTx/>
              <a:buNone/>
            </a:pPr>
            <a:r>
              <a:rPr lang="en-US" dirty="0"/>
              <a:t>3*A(Mpy)+2*A(Add)+6A(Reg) = 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3A0273-AC3A-BA44-BC48-11305C9615D0}" type="slidenum">
              <a:rPr lang="en-US" smtClean="0">
                <a:latin typeface="Times New Roman" pitchFamily="-107" charset="0"/>
              </a:rPr>
              <a:pPr/>
              <a:t>12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Quadratic with Single</a:t>
            </a:r>
            <a:br>
              <a:rPr lang="en-US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 Multiplier and Adder?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We’ve seen reuse to perform the </a:t>
            </a:r>
            <a:r>
              <a:rPr lang="en-US" b="1">
                <a:ea typeface="ＭＳ Ｐゴシック" pitchFamily="-107" charset="-128"/>
                <a:cs typeface="ＭＳ Ｐゴシック" pitchFamily="-107" charset="-128"/>
              </a:rPr>
              <a:t>same </a:t>
            </a: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operation </a:t>
            </a:r>
          </a:p>
          <a:p>
            <a:pPr lvl="1"/>
            <a:r>
              <a:rPr lang="en-US"/>
              <a:t>pipelining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We can also reuse a resource in time to perform a different role.</a:t>
            </a:r>
          </a:p>
          <a:p>
            <a:pPr lvl="1"/>
            <a:r>
              <a:rPr lang="en-US"/>
              <a:t>Here:  x*x, A*(x*x), B*x</a:t>
            </a:r>
          </a:p>
          <a:p>
            <a:pPr lvl="1"/>
            <a:r>
              <a:rPr lang="en-US"/>
              <a:t>also: (Bx)+c, (A*x*x)+(Bx+c)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54559B-475A-FA46-8AC2-558E5A53ACA4}" type="slidenum">
              <a:rPr lang="en-US" smtClean="0">
                <a:latin typeface="Times New Roman" pitchFamily="-107" charset="0"/>
              </a:rPr>
              <a:pPr/>
              <a:t>13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Quadratic Datapath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267200" cy="41148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Start with one of each operation</a:t>
            </a:r>
          </a:p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34822" name="Picture 4" descr="quadratic_sequential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524000"/>
            <a:ext cx="18605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A8ABCB-0B49-5346-9A78-22556C622677}" type="slidenum">
              <a:rPr lang="en-US" smtClean="0">
                <a:latin typeface="Times New Roman" pitchFamily="-107" charset="0"/>
              </a:rPr>
              <a:pPr/>
              <a:t>14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Multiplexer</a:t>
            </a:r>
            <a:endParaRPr lang="en-US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248400" cy="4114800"/>
          </a:xfrm>
        </p:spPr>
        <p:txBody>
          <a:bodyPr/>
          <a:lstStyle/>
          <a:p>
            <a:r>
              <a:rPr lang="en-US" dirty="0" smtClean="0"/>
              <a:t>Gate allows us to select data from multiple sources</a:t>
            </a:r>
          </a:p>
          <a:p>
            <a:endParaRPr lang="en-US" dirty="0" smtClean="0">
              <a:ea typeface="ＭＳ Ｐゴシック" pitchFamily="-107" charset="-128"/>
            </a:endParaRPr>
          </a:p>
          <a:p>
            <a:r>
              <a:rPr lang="en-US" dirty="0" err="1" smtClean="0">
                <a:ea typeface="ＭＳ Ｐゴシック" pitchFamily="-107" charset="-128"/>
              </a:rPr>
              <a:t>Mux</a:t>
            </a:r>
            <a:r>
              <a:rPr lang="en-US" dirty="0" smtClean="0">
                <a:ea typeface="ＭＳ Ｐゴシック" pitchFamily="-107" charset="-128"/>
              </a:rPr>
              <a:t> </a:t>
            </a:r>
          </a:p>
          <a:p>
            <a:pPr lvl="1"/>
            <a:r>
              <a:rPr lang="en-US" dirty="0" smtClean="0">
                <a:ea typeface="ＭＳ Ｐゴシック" pitchFamily="-107" charset="-128"/>
              </a:rPr>
              <a:t>For short</a:t>
            </a:r>
          </a:p>
          <a:p>
            <a:pPr lvl="1"/>
            <a:endParaRPr lang="en-US" dirty="0" smtClean="0">
              <a:ea typeface="ＭＳ Ｐゴシック" pitchFamily="-107" charset="-128"/>
            </a:endParaRPr>
          </a:p>
          <a:p>
            <a:r>
              <a:rPr lang="en-US" dirty="0" smtClean="0">
                <a:ea typeface="ＭＳ Ｐゴシック" pitchFamily="-107" charset="-128"/>
              </a:rPr>
              <a:t>Useful when sharing operators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019800" y="2209800"/>
            <a:ext cx="2809875" cy="1828800"/>
            <a:chOff x="6172200" y="4267200"/>
            <a:chExt cx="2810569" cy="1828800"/>
          </a:xfrm>
        </p:grpSpPr>
        <p:cxnSp>
          <p:nvCxnSpPr>
            <p:cNvPr id="20487" name="Straight Connector 15"/>
            <p:cNvCxnSpPr>
              <a:cxnSpLocks noChangeShapeType="1"/>
            </p:cNvCxnSpPr>
            <p:nvPr/>
          </p:nvCxnSpPr>
          <p:spPr bwMode="auto">
            <a:xfrm rot="5400000">
              <a:off x="6782594" y="5028406"/>
              <a:ext cx="6096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" name="Trapezoid 6"/>
            <p:cNvSpPr/>
            <p:nvPr/>
          </p:nvSpPr>
          <p:spPr bwMode="auto">
            <a:xfrm rot="5400000">
              <a:off x="6589929" y="5526059"/>
              <a:ext cx="914400" cy="225481"/>
            </a:xfrm>
            <a:prstGeom prst="trapezoid">
              <a:avLst>
                <a:gd name="adj" fmla="val 5897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cxnSp>
          <p:nvCxnSpPr>
            <p:cNvPr id="20489" name="Straight Connector 8"/>
            <p:cNvCxnSpPr>
              <a:cxnSpLocks noChangeShapeType="1"/>
              <a:stCxn id="7" idx="0"/>
            </p:cNvCxnSpPr>
            <p:nvPr/>
          </p:nvCxnSpPr>
          <p:spPr bwMode="auto">
            <a:xfrm>
              <a:off x="7159752" y="5638800"/>
              <a:ext cx="46024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490" name="Straight Connector 10"/>
            <p:cNvCxnSpPr>
              <a:cxnSpLocks noChangeShapeType="1"/>
            </p:cNvCxnSpPr>
            <p:nvPr/>
          </p:nvCxnSpPr>
          <p:spPr bwMode="auto">
            <a:xfrm rot="10800000">
              <a:off x="6477000" y="5410200"/>
              <a:ext cx="457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491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6477000" y="5791200"/>
              <a:ext cx="457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492" name="TextBox 16"/>
            <p:cNvSpPr txBox="1">
              <a:spLocks noChangeArrowheads="1"/>
            </p:cNvSpPr>
            <p:nvPr/>
          </p:nvSpPr>
          <p:spPr bwMode="auto">
            <a:xfrm>
              <a:off x="6629400" y="4267200"/>
              <a:ext cx="8899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select</a:t>
              </a:r>
            </a:p>
          </p:txBody>
        </p:sp>
        <p:sp>
          <p:nvSpPr>
            <p:cNvPr id="20493" name="TextBox 17"/>
            <p:cNvSpPr txBox="1">
              <a:spLocks noChangeArrowheads="1"/>
            </p:cNvSpPr>
            <p:nvPr/>
          </p:nvSpPr>
          <p:spPr bwMode="auto">
            <a:xfrm>
              <a:off x="6172200" y="5105400"/>
              <a:ext cx="4240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i0</a:t>
              </a:r>
            </a:p>
          </p:txBody>
        </p:sp>
        <p:sp>
          <p:nvSpPr>
            <p:cNvPr id="20494" name="TextBox 18"/>
            <p:cNvSpPr txBox="1">
              <a:spLocks noChangeArrowheads="1"/>
            </p:cNvSpPr>
            <p:nvPr/>
          </p:nvSpPr>
          <p:spPr bwMode="auto">
            <a:xfrm>
              <a:off x="6172200" y="5486400"/>
              <a:ext cx="4240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15482" y="5257800"/>
              <a:ext cx="1667287" cy="7080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 err="1">
                  <a:latin typeface="+mn-lt"/>
                </a:rPr>
                <a:t>o</a:t>
              </a:r>
              <a:r>
                <a:rPr lang="en-US" sz="2000" dirty="0">
                  <a:latin typeface="+mn-lt"/>
                </a:rPr>
                <a:t>=i0*/select+</a:t>
              </a:r>
            </a:p>
            <a:p>
              <a:pPr>
                <a:defRPr/>
              </a:pPr>
              <a:r>
                <a:rPr lang="en-US" sz="2000" dirty="0">
                  <a:latin typeface="+mn-lt"/>
                </a:rPr>
                <a:t>    i1*select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D82311-6A5D-3A4E-9093-F11A1D0B9E85}" type="slidenum">
              <a:rPr lang="en-US" smtClean="0">
                <a:latin typeface="Times New Roman" pitchFamily="-107" charset="0"/>
              </a:rPr>
              <a:pPr/>
              <a:t>15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Quadratic Datapath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267200" cy="41148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Multiplier serves multiple roles</a:t>
            </a:r>
          </a:p>
          <a:p>
            <a:pPr lvl="1"/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</a:t>
            </a:r>
            <a:endParaRPr lang="en-US" dirty="0"/>
          </a:p>
          <a:p>
            <a:pPr lvl="1"/>
            <a:r>
              <a:rPr lang="en-US" dirty="0"/>
              <a:t>A*(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B*</a:t>
            </a:r>
            <a:r>
              <a:rPr lang="en-US" dirty="0" err="1"/>
              <a:t>x</a:t>
            </a:r>
            <a:endParaRPr lang="en-US" dirty="0" smtClean="0"/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Use multiplexer to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steer data (switch interconnections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)</a:t>
            </a:r>
          </a:p>
          <a:p>
            <a:pPr lvl="1"/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A(mux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) &lt; </a:t>
            </a:r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A(multiply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)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36870" name="Picture 4" descr="quadratic_sequential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447800"/>
            <a:ext cx="284638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9A917C-E9F1-4E42-890A-1E3D3EFE61EF}" type="slidenum">
              <a:rPr lang="en-US" smtClean="0">
                <a:latin typeface="Times New Roman" pitchFamily="-107" charset="0"/>
              </a:rPr>
              <a:pPr/>
              <a:t>16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Quadratic Datapath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Multiplier serves multiple roles</a:t>
            </a:r>
          </a:p>
          <a:p>
            <a:pPr lvl="1"/>
            <a:r>
              <a:rPr lang="en-US"/>
              <a:t>x*x</a:t>
            </a:r>
          </a:p>
          <a:p>
            <a:pPr lvl="1"/>
            <a:r>
              <a:rPr lang="en-US"/>
              <a:t>A*(x*x)</a:t>
            </a:r>
          </a:p>
          <a:p>
            <a:pPr lvl="1"/>
            <a:r>
              <a:rPr lang="en-US"/>
              <a:t> B*x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x, x*x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x,A,B</a:t>
            </a:r>
          </a:p>
        </p:txBody>
      </p:sp>
      <p:pic>
        <p:nvPicPr>
          <p:cNvPr id="38918" name="Picture 4" descr="quadratic_sequential_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600200"/>
            <a:ext cx="37973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1DB07C-D431-0C46-AA62-0DF54B2BA586}" type="slidenum">
              <a:rPr lang="en-US" smtClean="0">
                <a:latin typeface="Times New Roman" pitchFamily="-107" charset="0"/>
              </a:rPr>
              <a:pPr/>
              <a:t>17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Quadratic Datapath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Multiplier serves multiple roles</a:t>
            </a:r>
          </a:p>
          <a:p>
            <a:pPr lvl="1"/>
            <a:r>
              <a:rPr lang="en-US"/>
              <a:t>x*x</a:t>
            </a:r>
          </a:p>
          <a:p>
            <a:pPr lvl="1"/>
            <a:r>
              <a:rPr lang="en-US"/>
              <a:t>A*(x*x)</a:t>
            </a:r>
          </a:p>
          <a:p>
            <a:pPr lvl="1"/>
            <a:r>
              <a:rPr lang="en-US"/>
              <a:t> B*x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x, x*x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x,A,B</a:t>
            </a:r>
          </a:p>
        </p:txBody>
      </p:sp>
      <p:pic>
        <p:nvPicPr>
          <p:cNvPr id="40966" name="Picture 4" descr="quadratic_sequential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524000"/>
            <a:ext cx="3581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32D95F-269C-1F49-A99B-27153F8CBC29}" type="slidenum">
              <a:rPr lang="en-US" smtClean="0">
                <a:latin typeface="Times New Roman" pitchFamily="-107" charset="0"/>
              </a:rPr>
              <a:pPr/>
              <a:t>18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Quadratic Datapath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Adder serves multiple roles</a:t>
            </a:r>
          </a:p>
          <a:p>
            <a:pPr lvl="1"/>
            <a:r>
              <a:rPr lang="en-US"/>
              <a:t>(Bx)+c</a:t>
            </a:r>
          </a:p>
          <a:p>
            <a:pPr lvl="1"/>
            <a:r>
              <a:rPr lang="en-US"/>
              <a:t>(A*x*x)+(Bx+c)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one always mpy output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C, Bx+C</a:t>
            </a:r>
          </a:p>
        </p:txBody>
      </p:sp>
      <p:pic>
        <p:nvPicPr>
          <p:cNvPr id="43014" name="Picture 4" descr="quadratic_sequential_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600200"/>
            <a:ext cx="4391025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7772400" y="4038600"/>
            <a:ext cx="76200" cy="381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100F5E-B05D-7B44-A244-7C3ECC507FD7}" type="slidenum">
              <a:rPr lang="en-US" smtClean="0">
                <a:latin typeface="Times New Roman" pitchFamily="-107" charset="0"/>
              </a:rPr>
              <a:pPr/>
              <a:t>19</a:t>
            </a:fld>
            <a:endParaRPr lang="en-US" smtClean="0">
              <a:latin typeface="Times New Roman" pitchFamily="-107" charset="0"/>
            </a:endParaRPr>
          </a:p>
        </p:txBody>
      </p:sp>
      <p:pic>
        <p:nvPicPr>
          <p:cNvPr id="45060" name="Picture 2" descr="quadratic_sequential_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838200"/>
            <a:ext cx="7315200" cy="631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Quadratic Datapath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18151C-2DE4-2348-991E-F78E0014462D}" type="slidenum">
              <a:rPr lang="en-US" smtClean="0">
                <a:latin typeface="Times New Roman" pitchFamily="-107" charset="0"/>
              </a:rPr>
              <a:pPr/>
              <a:t>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Today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Sharing Resources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Area-Time Tradeoffs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Throughput vs. Latency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VLIW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Architectures</a:t>
            </a: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Scheduling (introduce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)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  <a:ea typeface="ＭＳ Ｐゴシック" pitchFamily="-107" charset="-128"/>
                <a:cs typeface="ＭＳ Ｐゴシック" pitchFamily="-107" charset="-128"/>
              </a:rPr>
              <a:t>Maybe start on</a:t>
            </a:r>
            <a:endParaRPr lang="en-US" dirty="0">
              <a:solidFill>
                <a:srgbClr val="3366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18438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18439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Behavioral </a:t>
              </a:r>
            </a:p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(C, MATLAB, …)</a:t>
              </a:r>
            </a:p>
          </p:txBody>
        </p:sp>
        <p:sp>
          <p:nvSpPr>
            <p:cNvPr id="18440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RTL</a:t>
              </a:r>
            </a:p>
          </p:txBody>
        </p:sp>
        <p:sp>
          <p:nvSpPr>
            <p:cNvPr id="18441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Gate Netlist</a:t>
              </a:r>
            </a:p>
          </p:txBody>
        </p:sp>
        <p:sp>
          <p:nvSpPr>
            <p:cNvPr id="18442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Layout</a:t>
              </a:r>
            </a:p>
          </p:txBody>
        </p:sp>
        <p:sp>
          <p:nvSpPr>
            <p:cNvPr id="18443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4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5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6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7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Masks</a:t>
              </a:r>
            </a:p>
          </p:txBody>
        </p:sp>
        <p:sp>
          <p:nvSpPr>
            <p:cNvPr id="18448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1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ea typeface="Arial" pitchFamily="-107" charset="0"/>
                  <a:cs typeface="Arial" pitchFamily="-107" charset="0"/>
                </a:rPr>
                <a:t>Arch. Select</a:t>
              </a:r>
            </a:p>
            <a:p>
              <a:r>
                <a:rPr lang="en-US" sz="2000">
                  <a:solidFill>
                    <a:schemeClr val="accent2"/>
                  </a:solidFill>
                  <a:ea typeface="Arial" pitchFamily="-107" charset="0"/>
                  <a:cs typeface="Arial" pitchFamily="-107" charset="0"/>
                </a:rPr>
                <a:t>Schedule</a:t>
              </a:r>
            </a:p>
          </p:txBody>
        </p:sp>
        <p:sp>
          <p:nvSpPr>
            <p:cNvPr id="18449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FSM assign</a:t>
              </a:r>
            </a:p>
          </p:txBody>
        </p:sp>
        <p:sp>
          <p:nvSpPr>
            <p:cNvPr id="18450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Two-level, </a:t>
              </a:r>
            </a:p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Multilevel opt.</a:t>
              </a:r>
            </a:p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Covering</a:t>
              </a:r>
            </a:p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Retiming</a:t>
              </a:r>
            </a:p>
          </p:txBody>
        </p:sp>
        <p:sp>
          <p:nvSpPr>
            <p:cNvPr id="18451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Placement</a:t>
              </a:r>
            </a:p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A42E2A-0E20-DC43-A3E0-A79678AC045C}" type="slidenum">
              <a:rPr lang="en-US" smtClean="0">
                <a:latin typeface="Times New Roman" pitchFamily="-107" charset="0"/>
              </a:rPr>
              <a:pPr/>
              <a:t>20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Quadratic Datapath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3505200" cy="25146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Add input register for x</a:t>
            </a:r>
          </a:p>
        </p:txBody>
      </p:sp>
      <p:pic>
        <p:nvPicPr>
          <p:cNvPr id="47110" name="Picture 4" descr="quadratic_sequential_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298700"/>
            <a:ext cx="5281613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16C3D-14A2-0044-A45A-B014202C82C1}" type="slidenum">
              <a:rPr lang="en-US" smtClean="0">
                <a:latin typeface="Times New Roman" pitchFamily="-107" charset="0"/>
              </a:rPr>
              <a:pPr/>
              <a:t>21</a:t>
            </a:fld>
            <a:endParaRPr lang="en-US" smtClean="0">
              <a:latin typeface="Times New Roman" pitchFamily="-107" charset="0"/>
            </a:endParaRPr>
          </a:p>
        </p:txBody>
      </p:sp>
      <p:pic>
        <p:nvPicPr>
          <p:cNvPr id="49156" name="Picture 4" descr="quadratic_sequential_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3988" y="1524000"/>
            <a:ext cx="3910012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Cycle Impact?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51816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Need more cycles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How about the delay of each cycle?</a:t>
            </a:r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mux</a:t>
            </a:r>
            <a:r>
              <a:rPr lang="en-US" dirty="0" smtClean="0"/>
              <a:t> delay</a:t>
            </a:r>
          </a:p>
          <a:p>
            <a:pPr lvl="1"/>
            <a:r>
              <a:rPr lang="en-US" dirty="0" smtClean="0"/>
              <a:t>Register setup/hold time, clock skew</a:t>
            </a:r>
          </a:p>
          <a:p>
            <a:pPr lvl="1"/>
            <a:r>
              <a:rPr lang="en-US" dirty="0" smtClean="0"/>
              <a:t>Limited by slowest operation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Cycle?</a:t>
            </a:r>
          </a:p>
          <a:p>
            <a:pPr lvl="2"/>
            <a:r>
              <a:rPr lang="en-US" dirty="0" smtClean="0">
                <a:ea typeface="ＭＳ Ｐゴシック" pitchFamily="-107" charset="-128"/>
              </a:rPr>
              <a:t>D(Mpy)+2*D(Mux2) = 10.2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0EB20-7914-A34D-A9D3-48F7B3F4611D}" type="slidenum">
              <a:rPr lang="en-US" smtClean="0">
                <a:latin typeface="Times New Roman" pitchFamily="-107" charset="0"/>
              </a:rPr>
              <a:pPr/>
              <a:t>22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Quadratic Control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05800" cy="41148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Now, we just need to control the datapath</a:t>
            </a:r>
          </a:p>
          <a:p>
            <a:r>
              <a:rPr lang="en-US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What control?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Control:</a:t>
            </a:r>
          </a:p>
          <a:p>
            <a:pPr lvl="1"/>
            <a:r>
              <a:rPr lang="en-US"/>
              <a:t>LD x</a:t>
            </a:r>
          </a:p>
          <a:p>
            <a:pPr lvl="1"/>
            <a:r>
              <a:rPr lang="en-US"/>
              <a:t>LD x*x</a:t>
            </a:r>
          </a:p>
          <a:p>
            <a:pPr lvl="1"/>
            <a:r>
              <a:rPr lang="en-US"/>
              <a:t>MA Select</a:t>
            </a:r>
          </a:p>
          <a:p>
            <a:pPr lvl="1"/>
            <a:r>
              <a:rPr lang="en-US"/>
              <a:t>MB Select</a:t>
            </a:r>
          </a:p>
          <a:p>
            <a:pPr lvl="1"/>
            <a:r>
              <a:rPr lang="en-US"/>
              <a:t>AB Select</a:t>
            </a:r>
          </a:p>
          <a:p>
            <a:pPr lvl="1"/>
            <a:r>
              <a:rPr lang="en-US"/>
              <a:t>LD Bx+C</a:t>
            </a:r>
          </a:p>
          <a:p>
            <a:pPr lvl="1"/>
            <a:r>
              <a:rPr lang="en-US"/>
              <a:t>LD Y</a:t>
            </a:r>
          </a:p>
          <a:p>
            <a:pPr lvl="1"/>
            <a:endParaRPr lang="en-US"/>
          </a:p>
        </p:txBody>
      </p:sp>
      <p:pic>
        <p:nvPicPr>
          <p:cNvPr id="51206" name="Picture 4" descr="quadratic_sequential_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298700"/>
            <a:ext cx="5281613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C13DF5-BD6E-0D42-908F-1142FC675555}" type="slidenum">
              <a:rPr lang="en-US" smtClean="0">
                <a:latin typeface="Times New Roman" pitchFamily="-107" charset="0"/>
              </a:rPr>
              <a:pPr/>
              <a:t>23</a:t>
            </a:fld>
            <a:endParaRPr lang="en-US" smtClean="0">
              <a:latin typeface="Times New Roman" pitchFamily="-107" charset="0"/>
            </a:endParaRPr>
          </a:p>
        </p:txBody>
      </p:sp>
      <p:pic>
        <p:nvPicPr>
          <p:cNvPr id="53252" name="Picture 4" descr="quadratic_sequential_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022600"/>
            <a:ext cx="4443413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Quadratic Control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4572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>
                <a:ea typeface="ＭＳ Ｐゴシック" pitchFamily="-107" charset="-128"/>
                <a:cs typeface="ＭＳ Ｐゴシック" pitchFamily="-107" charset="-128"/>
              </a:rPr>
              <a:t>LD_X</a:t>
            </a:r>
            <a:endParaRPr lang="en-US">
              <a:ea typeface="ＭＳ Ｐゴシック" pitchFamily="-107" charset="-128"/>
              <a:cs typeface="ＭＳ Ｐゴシック" pitchFamily="-107" charset="-128"/>
            </a:endParaRPr>
          </a:p>
          <a:p>
            <a:pPr marL="609600" indent="-609600">
              <a:buFontTx/>
              <a:buAutoNum type="arabicPeriod"/>
            </a:pPr>
            <a:r>
              <a:rPr lang="en-US" sz="2800">
                <a:ea typeface="ＭＳ Ｐゴシック" pitchFamily="-107" charset="-128"/>
                <a:cs typeface="ＭＳ Ｐゴシック" pitchFamily="-107" charset="-128"/>
              </a:rPr>
              <a:t>MA_SEL=x,MB_SEL[1:0]=x, LD_x*x</a:t>
            </a:r>
            <a:endParaRPr lang="en-US">
              <a:ea typeface="ＭＳ Ｐゴシック" pitchFamily="-107" charset="-128"/>
              <a:cs typeface="ＭＳ Ｐゴシック" pitchFamily="-107" charset="-128"/>
            </a:endParaRPr>
          </a:p>
          <a:p>
            <a:pPr marL="609600" indent="-609600">
              <a:buFontTx/>
              <a:buAutoNum type="arabicPeriod"/>
            </a:pPr>
            <a:r>
              <a:rPr lang="en-US" sz="2800">
                <a:ea typeface="ＭＳ Ｐゴシック" pitchFamily="-107" charset="-128"/>
                <a:cs typeface="ＭＳ Ｐゴシック" pitchFamily="-107" charset="-128"/>
              </a:rPr>
              <a:t>MA_SEL=x,MB_SEL[1:0]=B</a:t>
            </a:r>
          </a:p>
          <a:p>
            <a:pPr marL="609600" indent="-609600">
              <a:buFontTx/>
              <a:buAutoNum type="arabicPeriod"/>
            </a:pPr>
            <a:r>
              <a:rPr lang="en-US" sz="2800">
                <a:ea typeface="ＭＳ Ｐゴシック" pitchFamily="-107" charset="-128"/>
                <a:cs typeface="ＭＳ Ｐゴシック" pitchFamily="-107" charset="-128"/>
              </a:rPr>
              <a:t>AB_SEL=C,MA_SEL=x*x, MB_SEL=A, LD_Bx+C</a:t>
            </a:r>
          </a:p>
          <a:p>
            <a:pPr marL="609600" indent="-609600">
              <a:buFontTx/>
              <a:buAutoNum type="arabicPeriod"/>
            </a:pPr>
            <a:r>
              <a:rPr lang="en-US" sz="2800">
                <a:ea typeface="ＭＳ Ｐゴシック" pitchFamily="-107" charset="-128"/>
                <a:cs typeface="ＭＳ Ｐゴシック" pitchFamily="-107" charset="-128"/>
              </a:rPr>
              <a:t>AB_SEL=Bx+C, LD_Y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105400"/>
            <a:ext cx="49577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[Could combine 1 and 5 and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   do in 4 cycles;  analysis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   that follows assume 5 as shown.]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52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6B2E67-CF8E-0842-9524-DC0856EA55B0}" type="slidenum">
              <a:rPr lang="en-US" smtClean="0">
                <a:latin typeface="Times New Roman" pitchFamily="-107" charset="0"/>
              </a:rPr>
              <a:pPr/>
              <a:t>24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Quadratic Memory Control</a:t>
            </a:r>
          </a:p>
        </p:txBody>
      </p:sp>
      <p:sp>
        <p:nvSpPr>
          <p:cNvPr id="5530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38100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>
                <a:ea typeface="ＭＳ Ｐゴシック" pitchFamily="-107" charset="-128"/>
                <a:cs typeface="ＭＳ Ｐゴシック" pitchFamily="-107" charset="-128"/>
              </a:rPr>
              <a:t>LD_X</a:t>
            </a:r>
            <a:endParaRPr lang="en-US">
              <a:ea typeface="ＭＳ Ｐゴシック" pitchFamily="-107" charset="-128"/>
              <a:cs typeface="ＭＳ Ｐゴシック" pitchFamily="-107" charset="-128"/>
            </a:endParaRPr>
          </a:p>
          <a:p>
            <a:pPr marL="609600" indent="-609600">
              <a:buFontTx/>
              <a:buAutoNum type="arabicPeriod"/>
            </a:pPr>
            <a:r>
              <a:rPr lang="en-US" sz="2400">
                <a:ea typeface="ＭＳ Ｐゴシック" pitchFamily="-107" charset="-128"/>
                <a:cs typeface="ＭＳ Ｐゴシック" pitchFamily="-107" charset="-128"/>
              </a:rPr>
              <a:t>MA_SEL=x, MB_SEL[1:0]=x, LD_x*x</a:t>
            </a:r>
            <a:endParaRPr lang="en-US">
              <a:ea typeface="ＭＳ Ｐゴシック" pitchFamily="-107" charset="-128"/>
              <a:cs typeface="ＭＳ Ｐゴシック" pitchFamily="-107" charset="-128"/>
            </a:endParaRPr>
          </a:p>
          <a:p>
            <a:pPr marL="609600" indent="-609600">
              <a:buFontTx/>
              <a:buAutoNum type="arabicPeriod"/>
            </a:pPr>
            <a:r>
              <a:rPr lang="en-US" sz="2400">
                <a:ea typeface="ＭＳ Ｐゴシック" pitchFamily="-107" charset="-128"/>
                <a:cs typeface="ＭＳ Ｐゴシック" pitchFamily="-107" charset="-128"/>
              </a:rPr>
              <a:t>MA_SEL=x, MB_SEL[1:0]=B</a:t>
            </a:r>
          </a:p>
          <a:p>
            <a:pPr marL="609600" indent="-609600">
              <a:buFontTx/>
              <a:buAutoNum type="arabicPeriod"/>
            </a:pPr>
            <a:r>
              <a:rPr lang="en-US" sz="2400">
                <a:ea typeface="ＭＳ Ｐゴシック" pitchFamily="-107" charset="-128"/>
                <a:cs typeface="ＭＳ Ｐゴシック" pitchFamily="-107" charset="-128"/>
              </a:rPr>
              <a:t>AB_SEL=C, MA_SEL=x*x, MB_SEL=A, LD_Bx+C</a:t>
            </a:r>
          </a:p>
          <a:p>
            <a:pPr marL="609600" indent="-609600">
              <a:buFontTx/>
              <a:buAutoNum type="arabicPeriod"/>
            </a:pPr>
            <a:r>
              <a:rPr lang="en-US" sz="2400">
                <a:ea typeface="ＭＳ Ｐゴシック" pitchFamily="-107" charset="-128"/>
                <a:cs typeface="ＭＳ Ｐゴシック" pitchFamily="-107" charset="-128"/>
              </a:rPr>
              <a:t>AB_SEL=Bx+C, LD_Y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5530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066800"/>
            <a:ext cx="4406900" cy="555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6B0628-79C9-A94A-8027-6CE64AC9ECB3}" type="slidenum">
              <a:rPr lang="en-US" smtClean="0">
                <a:latin typeface="Times New Roman" pitchFamily="-107" charset="0"/>
              </a:rPr>
              <a:pPr/>
              <a:t>25</a:t>
            </a:fld>
            <a:endParaRPr lang="en-US" smtClean="0">
              <a:latin typeface="Times New Roman" pitchFamily="-107" charset="0"/>
            </a:endParaRPr>
          </a:p>
        </p:txBody>
      </p:sp>
      <p:pic>
        <p:nvPicPr>
          <p:cNvPr id="5734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2988" y="0"/>
            <a:ext cx="302101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/>
          <a:lstStyle/>
          <a:p>
            <a:pPr algn="l"/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Quadratic Datapath</a:t>
            </a:r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Latency/Throughput/Area?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Latency: 5*(D(MPY)+D(mux3))=51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Throughput: 1/Latency ~= 0.02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Area: A(Mpy)+A(Add)+5*</a:t>
            </a:r>
            <a:r>
              <a:rPr lang="en-US" dirty="0" err="1">
                <a:ea typeface="ＭＳ Ｐゴシック" pitchFamily="-107" charset="-128"/>
                <a:cs typeface="ＭＳ Ｐゴシック" pitchFamily="-107" charset="-128"/>
              </a:rPr>
              <a:t>A(Reg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) </a:t>
            </a:r>
            <a:br>
              <a:rPr lang="en-US" dirty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+2*A(Mux2)+A(Mux3)+A(Imem)=17.5+A(Imem)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41307F-1A35-044B-8A20-04379BCF2D54}" type="slidenum">
              <a:rPr lang="en-US" smtClean="0">
                <a:latin typeface="Times New Roman" pitchFamily="-107" charset="0"/>
              </a:rPr>
              <a:pPr/>
              <a:t>26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Quadratic with 2 Mult, 1 Add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8153400" cy="1676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Latency/Throughput/Area?</a:t>
            </a:r>
          </a:p>
        </p:txBody>
      </p:sp>
      <p:pic>
        <p:nvPicPr>
          <p:cNvPr id="59398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14400"/>
            <a:ext cx="49530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0" y="1752600"/>
          <a:ext cx="3581400" cy="2613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559"/>
                <a:gridCol w="1020041"/>
                <a:gridCol w="609600"/>
                <a:gridCol w="1219200"/>
              </a:tblGrid>
              <a:tr h="556542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</a:tr>
              <a:tr h="55654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X*X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B*X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654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A*(X*X)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(B*X)+C</a:t>
                      </a:r>
                      <a:endParaRPr lang="en-US" dirty="0"/>
                    </a:p>
                  </a:txBody>
                  <a:tcPr/>
                </a:tc>
              </a:tr>
              <a:tr h="92117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(A*X*X*X)+(B*X+C)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41307F-1A35-044B-8A20-04379BCF2D54}" type="slidenum">
              <a:rPr lang="en-US" smtClean="0">
                <a:latin typeface="Times New Roman" pitchFamily="-107" charset="0"/>
              </a:rPr>
              <a:pPr/>
              <a:t>27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Quadratic with 2 Mult, 1 Add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8153400" cy="1676400"/>
          </a:xfrm>
        </p:spPr>
        <p:txBody>
          <a:bodyPr/>
          <a:lstStyle/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Latency = 3*(</a:t>
            </a:r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D(Mpy)+D(Mux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))=30.3</a:t>
            </a: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Throughput = 1/30.3 ~=0.03</a:t>
            </a: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Area = 2*A(Mpy)+4*A(Mux2)+A(Add)+3*</a:t>
            </a:r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A(Reg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) = 26.5</a:t>
            </a:r>
          </a:p>
        </p:txBody>
      </p:sp>
      <p:pic>
        <p:nvPicPr>
          <p:cNvPr id="59398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14400"/>
            <a:ext cx="49530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0" y="1752600"/>
          <a:ext cx="3581400" cy="2613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559"/>
                <a:gridCol w="1020041"/>
                <a:gridCol w="609600"/>
                <a:gridCol w="1219200"/>
              </a:tblGrid>
              <a:tr h="556542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</a:tr>
              <a:tr h="55654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X*X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B*X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654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A*(X*X)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(B*X)+C</a:t>
                      </a:r>
                      <a:endParaRPr lang="en-US" dirty="0"/>
                    </a:p>
                  </a:txBody>
                  <a:tcPr/>
                </a:tc>
              </a:tr>
              <a:tr h="92117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(A*X*X*X)+(B*X+C)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7417EC-1884-2549-9EFF-468B064C0922}" type="slidenum">
              <a:rPr lang="en-US" smtClean="0">
                <a:latin typeface="Times New Roman" pitchFamily="-107" charset="0"/>
              </a:rPr>
              <a:pPr/>
              <a:t>28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Quadratic: Area-Time Tradeoff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1524000"/>
          <a:ext cx="7315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2194560"/>
                <a:gridCol w="14630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Design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Throughput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3M2A (pipe)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2M1A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1M1A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73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733800"/>
            <a:ext cx="357981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ED59C8-5BAA-BC4D-BA3D-09ADDADEE58E}" type="slidenum">
              <a:rPr lang="en-US" smtClean="0">
                <a:latin typeface="Times New Roman" pitchFamily="-107" charset="0"/>
              </a:rPr>
              <a:pPr/>
              <a:t>29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Registers</a:t>
            </a:r>
            <a:r>
              <a:rPr lang="en-US">
                <a:ea typeface="ＭＳ Ｐゴシック" pitchFamily="-107" charset="-128"/>
                <a:cs typeface="ＭＳ Ｐゴシック" pitchFamily="-107" charset="-128"/>
                <a:sym typeface="Wingdings" pitchFamily="-107" charset="2"/>
              </a:rPr>
              <a:t>Memory</a:t>
            </a:r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Generally can see many registers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If # registers &gt;&gt; physical operators </a:t>
            </a:r>
          </a:p>
          <a:p>
            <a:pPr lvl="1"/>
            <a:r>
              <a:rPr lang="en-US"/>
              <a:t>Only need to access a few at a time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Group registers into memory banks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B64327-D028-BE4C-81F1-25E173E26CB2}" type="slidenum">
              <a:rPr lang="en-US" smtClean="0">
                <a:latin typeface="Times New Roman" pitchFamily="-107" charset="0"/>
              </a:rPr>
              <a:pPr/>
              <a:t>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Compute Function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Compute: </a:t>
            </a:r>
          </a:p>
          <a:p>
            <a:pPr lvl="1">
              <a:buFontTx/>
              <a:buNone/>
            </a:pPr>
            <a:r>
              <a:rPr lang="en-US" sz="3600"/>
              <a:t>			y=Ax</a:t>
            </a:r>
            <a:r>
              <a:rPr lang="en-US" sz="3600" baseline="30000"/>
              <a:t>2</a:t>
            </a:r>
            <a:r>
              <a:rPr lang="en-US" sz="3600"/>
              <a:t> +Bx +C</a:t>
            </a:r>
          </a:p>
          <a:p>
            <a:r>
              <a:rPr lang="en-US" sz="4000">
                <a:ea typeface="ＭＳ Ｐゴシック" pitchFamily="-107" charset="-128"/>
                <a:cs typeface="ＭＳ Ｐゴシック" pitchFamily="-107" charset="-128"/>
              </a:rPr>
              <a:t>Assume</a:t>
            </a:r>
          </a:p>
          <a:p>
            <a:pPr lvl="1"/>
            <a:r>
              <a:rPr lang="en-US" sz="3600"/>
              <a:t>D(Mpy) &gt; D(Add)</a:t>
            </a:r>
          </a:p>
          <a:p>
            <a:pPr lvl="1"/>
            <a:r>
              <a:rPr lang="en-US" sz="3600"/>
              <a:t>A(Mpy) &gt; A(Add)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77B320-421B-644B-B4BA-08C441EDA7EB}" type="slidenum">
              <a:rPr lang="en-US" smtClean="0">
                <a:latin typeface="Times New Roman" pitchFamily="-107" charset="0"/>
              </a:rPr>
              <a:pPr/>
              <a:t>30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Memory Bank Quadratic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772400" cy="41148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Store x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x*x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B*x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A*x</a:t>
            </a:r>
            <a:r>
              <a:rPr lang="en-US" baseline="30000"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; B*x+c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(A*x</a:t>
            </a:r>
            <a:r>
              <a:rPr lang="en-US" baseline="30000"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)+(B*x+c)</a:t>
            </a:r>
          </a:p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65542" name="Group 72"/>
          <p:cNvGrpSpPr>
            <a:grpSpLocks/>
          </p:cNvGrpSpPr>
          <p:nvPr/>
        </p:nvGrpSpPr>
        <p:grpSpPr bwMode="auto">
          <a:xfrm>
            <a:off x="5257800" y="1752600"/>
            <a:ext cx="2895600" cy="4572000"/>
            <a:chOff x="3312" y="1104"/>
            <a:chExt cx="1824" cy="2880"/>
          </a:xfrm>
        </p:grpSpPr>
        <p:sp>
          <p:nvSpPr>
            <p:cNvPr id="65545" name="Rectangle 4"/>
            <p:cNvSpPr>
              <a:spLocks noChangeArrowheads="1"/>
            </p:cNvSpPr>
            <p:nvPr/>
          </p:nvSpPr>
          <p:spPr bwMode="auto">
            <a:xfrm>
              <a:off x="3360" y="3264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sp>
          <p:nvSpPr>
            <p:cNvPr id="65546" name="Rectangle 5"/>
            <p:cNvSpPr>
              <a:spLocks noChangeArrowheads="1"/>
            </p:cNvSpPr>
            <p:nvPr/>
          </p:nvSpPr>
          <p:spPr bwMode="auto">
            <a:xfrm>
              <a:off x="4176" y="3264"/>
              <a:ext cx="576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+</a:t>
              </a:r>
            </a:p>
          </p:txBody>
        </p:sp>
        <p:grpSp>
          <p:nvGrpSpPr>
            <p:cNvPr id="65547" name="Group 6"/>
            <p:cNvGrpSpPr>
              <a:grpSpLocks/>
            </p:cNvGrpSpPr>
            <p:nvPr/>
          </p:nvGrpSpPr>
          <p:grpSpPr bwMode="auto">
            <a:xfrm>
              <a:off x="3360" y="2160"/>
              <a:ext cx="288" cy="960"/>
              <a:chOff x="3360" y="2160"/>
              <a:chExt cx="288" cy="960"/>
            </a:xfrm>
          </p:grpSpPr>
          <p:sp>
            <p:nvSpPr>
              <p:cNvPr id="65608" name="Rectangle 7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5609" name="Rectangle 8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65610" name="Rectangle 9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11" name="Rectangle 10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12" name="Rectangle 11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5548" name="Group 12"/>
            <p:cNvGrpSpPr>
              <a:grpSpLocks/>
            </p:cNvGrpSpPr>
            <p:nvPr/>
          </p:nvGrpSpPr>
          <p:grpSpPr bwMode="auto">
            <a:xfrm>
              <a:off x="3696" y="2160"/>
              <a:ext cx="288" cy="960"/>
              <a:chOff x="3360" y="2160"/>
              <a:chExt cx="288" cy="960"/>
            </a:xfrm>
          </p:grpSpPr>
          <p:sp>
            <p:nvSpPr>
              <p:cNvPr id="65603" name="Rectangle 13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5604" name="Rectangle 14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5605" name="Rectangle 15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5606" name="Rectangle 16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07" name="Rectangle 17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5549" name="Group 18"/>
            <p:cNvGrpSpPr>
              <a:grpSpLocks/>
            </p:cNvGrpSpPr>
            <p:nvPr/>
          </p:nvGrpSpPr>
          <p:grpSpPr bwMode="auto">
            <a:xfrm>
              <a:off x="4128" y="2160"/>
              <a:ext cx="288" cy="960"/>
              <a:chOff x="3360" y="2160"/>
              <a:chExt cx="288" cy="960"/>
            </a:xfrm>
          </p:grpSpPr>
          <p:sp>
            <p:nvSpPr>
              <p:cNvPr id="65598" name="Rectangle 19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5599" name="Rectangle 20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65600" name="Rectangle 21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65601" name="Rectangle 22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02" name="Rectangle 23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5550" name="Group 24"/>
            <p:cNvGrpSpPr>
              <a:grpSpLocks/>
            </p:cNvGrpSpPr>
            <p:nvPr/>
          </p:nvGrpSpPr>
          <p:grpSpPr bwMode="auto">
            <a:xfrm>
              <a:off x="4464" y="2160"/>
              <a:ext cx="288" cy="960"/>
              <a:chOff x="3360" y="2160"/>
              <a:chExt cx="288" cy="960"/>
            </a:xfrm>
          </p:grpSpPr>
          <p:sp>
            <p:nvSpPr>
              <p:cNvPr id="65593" name="Rectangle 25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5594" name="Rectangle 26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5595" name="Rectangle 27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5596" name="Rectangle 28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5597" name="Rectangle 29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5551" name="Line 30"/>
            <p:cNvSpPr>
              <a:spLocks noChangeShapeType="1"/>
            </p:cNvSpPr>
            <p:nvPr/>
          </p:nvSpPr>
          <p:spPr bwMode="auto">
            <a:xfrm>
              <a:off x="3504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2" name="Line 31"/>
            <p:cNvSpPr>
              <a:spLocks noChangeShapeType="1"/>
            </p:cNvSpPr>
            <p:nvPr/>
          </p:nvSpPr>
          <p:spPr bwMode="auto">
            <a:xfrm>
              <a:off x="3840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3" name="Line 32"/>
            <p:cNvSpPr>
              <a:spLocks noChangeShapeType="1"/>
            </p:cNvSpPr>
            <p:nvPr/>
          </p:nvSpPr>
          <p:spPr bwMode="auto">
            <a:xfrm>
              <a:off x="4272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4" name="Line 33"/>
            <p:cNvSpPr>
              <a:spLocks noChangeShapeType="1"/>
            </p:cNvSpPr>
            <p:nvPr/>
          </p:nvSpPr>
          <p:spPr bwMode="auto">
            <a:xfrm>
              <a:off x="4608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5555" name="Group 34"/>
            <p:cNvGrpSpPr>
              <a:grpSpLocks/>
            </p:cNvGrpSpPr>
            <p:nvPr/>
          </p:nvGrpSpPr>
          <p:grpSpPr bwMode="auto">
            <a:xfrm>
              <a:off x="3312" y="1872"/>
              <a:ext cx="384" cy="288"/>
              <a:chOff x="3312" y="1872"/>
              <a:chExt cx="384" cy="288"/>
            </a:xfrm>
          </p:grpSpPr>
          <p:sp>
            <p:nvSpPr>
              <p:cNvPr id="65591" name="AutoShape 35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92" name="Line 36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5556" name="Group 37"/>
            <p:cNvGrpSpPr>
              <a:grpSpLocks/>
            </p:cNvGrpSpPr>
            <p:nvPr/>
          </p:nvGrpSpPr>
          <p:grpSpPr bwMode="auto">
            <a:xfrm>
              <a:off x="3696" y="1872"/>
              <a:ext cx="384" cy="288"/>
              <a:chOff x="3312" y="1872"/>
              <a:chExt cx="384" cy="288"/>
            </a:xfrm>
          </p:grpSpPr>
          <p:sp>
            <p:nvSpPr>
              <p:cNvPr id="65589" name="AutoShape 38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90" name="Line 39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5557" name="Group 40"/>
            <p:cNvGrpSpPr>
              <a:grpSpLocks/>
            </p:cNvGrpSpPr>
            <p:nvPr/>
          </p:nvGrpSpPr>
          <p:grpSpPr bwMode="auto">
            <a:xfrm>
              <a:off x="4032" y="1872"/>
              <a:ext cx="384" cy="288"/>
              <a:chOff x="3312" y="1872"/>
              <a:chExt cx="384" cy="288"/>
            </a:xfrm>
          </p:grpSpPr>
          <p:sp>
            <p:nvSpPr>
              <p:cNvPr id="65587" name="AutoShape 41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88" name="Line 42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5558" name="Group 43"/>
            <p:cNvGrpSpPr>
              <a:grpSpLocks/>
            </p:cNvGrpSpPr>
            <p:nvPr/>
          </p:nvGrpSpPr>
          <p:grpSpPr bwMode="auto">
            <a:xfrm>
              <a:off x="4368" y="1872"/>
              <a:ext cx="384" cy="288"/>
              <a:chOff x="3312" y="1872"/>
              <a:chExt cx="384" cy="288"/>
            </a:xfrm>
          </p:grpSpPr>
          <p:sp>
            <p:nvSpPr>
              <p:cNvPr id="65585" name="AutoShape 44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86" name="Line 45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5559" name="Group 46"/>
            <p:cNvGrpSpPr>
              <a:grpSpLocks/>
            </p:cNvGrpSpPr>
            <p:nvPr/>
          </p:nvGrpSpPr>
          <p:grpSpPr bwMode="auto">
            <a:xfrm>
              <a:off x="3408" y="1296"/>
              <a:ext cx="192" cy="576"/>
              <a:chOff x="3408" y="1296"/>
              <a:chExt cx="192" cy="576"/>
            </a:xfrm>
          </p:grpSpPr>
          <p:sp>
            <p:nvSpPr>
              <p:cNvPr id="65582" name="Line 47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83" name="Line 48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84" name="Line 49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5560" name="Group 50"/>
            <p:cNvGrpSpPr>
              <a:grpSpLocks/>
            </p:cNvGrpSpPr>
            <p:nvPr/>
          </p:nvGrpSpPr>
          <p:grpSpPr bwMode="auto">
            <a:xfrm>
              <a:off x="3792" y="1296"/>
              <a:ext cx="192" cy="576"/>
              <a:chOff x="3408" y="1296"/>
              <a:chExt cx="192" cy="576"/>
            </a:xfrm>
          </p:grpSpPr>
          <p:sp>
            <p:nvSpPr>
              <p:cNvPr id="65579" name="Line 51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80" name="Line 52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81" name="Line 53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5561" name="Group 54"/>
            <p:cNvGrpSpPr>
              <a:grpSpLocks/>
            </p:cNvGrpSpPr>
            <p:nvPr/>
          </p:nvGrpSpPr>
          <p:grpSpPr bwMode="auto">
            <a:xfrm>
              <a:off x="4128" y="1296"/>
              <a:ext cx="192" cy="576"/>
              <a:chOff x="3408" y="1296"/>
              <a:chExt cx="192" cy="576"/>
            </a:xfrm>
          </p:grpSpPr>
          <p:sp>
            <p:nvSpPr>
              <p:cNvPr id="65576" name="Line 55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7" name="Line 56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8" name="Line 57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5562" name="Group 58"/>
            <p:cNvGrpSpPr>
              <a:grpSpLocks/>
            </p:cNvGrpSpPr>
            <p:nvPr/>
          </p:nvGrpSpPr>
          <p:grpSpPr bwMode="auto">
            <a:xfrm>
              <a:off x="4464" y="1296"/>
              <a:ext cx="192" cy="576"/>
              <a:chOff x="3408" y="1296"/>
              <a:chExt cx="192" cy="576"/>
            </a:xfrm>
          </p:grpSpPr>
          <p:sp>
            <p:nvSpPr>
              <p:cNvPr id="65573" name="Line 59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4" name="Line 60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5" name="Line 61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5563" name="Line 62"/>
            <p:cNvSpPr>
              <a:spLocks noChangeShapeType="1"/>
            </p:cNvSpPr>
            <p:nvPr/>
          </p:nvSpPr>
          <p:spPr bwMode="auto">
            <a:xfrm>
              <a:off x="3600" y="172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64" name="Line 63"/>
            <p:cNvSpPr>
              <a:spLocks noChangeShapeType="1"/>
            </p:cNvSpPr>
            <p:nvPr/>
          </p:nvSpPr>
          <p:spPr bwMode="auto">
            <a:xfrm>
              <a:off x="3504" y="163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65" name="Line 64"/>
            <p:cNvSpPr>
              <a:spLocks noChangeShapeType="1"/>
            </p:cNvSpPr>
            <p:nvPr/>
          </p:nvSpPr>
          <p:spPr bwMode="auto">
            <a:xfrm>
              <a:off x="3408" y="129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66" name="Line 65"/>
            <p:cNvSpPr>
              <a:spLocks noChangeShapeType="1"/>
            </p:cNvSpPr>
            <p:nvPr/>
          </p:nvSpPr>
          <p:spPr bwMode="auto">
            <a:xfrm flipV="1">
              <a:off x="3984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67" name="Line 66"/>
            <p:cNvSpPr>
              <a:spLocks noChangeShapeType="1"/>
            </p:cNvSpPr>
            <p:nvPr/>
          </p:nvSpPr>
          <p:spPr bwMode="auto">
            <a:xfrm>
              <a:off x="4896" y="172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68" name="Line 67"/>
            <p:cNvSpPr>
              <a:spLocks noChangeShapeType="1"/>
            </p:cNvSpPr>
            <p:nvPr/>
          </p:nvSpPr>
          <p:spPr bwMode="auto">
            <a:xfrm flipH="1">
              <a:off x="4464" y="374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69" name="Line 68"/>
            <p:cNvSpPr>
              <a:spLocks noChangeShapeType="1"/>
            </p:cNvSpPr>
            <p:nvPr/>
          </p:nvSpPr>
          <p:spPr bwMode="auto">
            <a:xfrm flipH="1" flipV="1">
              <a:off x="4464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70" name="Line 69"/>
            <p:cNvSpPr>
              <a:spLocks noChangeShapeType="1"/>
            </p:cNvSpPr>
            <p:nvPr/>
          </p:nvSpPr>
          <p:spPr bwMode="auto">
            <a:xfrm>
              <a:off x="3648" y="37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71" name="Line 70"/>
            <p:cNvSpPr>
              <a:spLocks noChangeShapeType="1"/>
            </p:cNvSpPr>
            <p:nvPr/>
          </p:nvSpPr>
          <p:spPr bwMode="auto">
            <a:xfrm>
              <a:off x="3648" y="398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72" name="Line 71"/>
            <p:cNvSpPr>
              <a:spLocks noChangeShapeType="1"/>
            </p:cNvSpPr>
            <p:nvPr/>
          </p:nvSpPr>
          <p:spPr bwMode="auto">
            <a:xfrm flipH="1" flipV="1">
              <a:off x="5136" y="1632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5543" name="Rectangle 76"/>
          <p:cNvSpPr>
            <a:spLocks noChangeArrowheads="1"/>
          </p:cNvSpPr>
          <p:nvPr/>
        </p:nvSpPr>
        <p:spPr bwMode="auto">
          <a:xfrm>
            <a:off x="5562600" y="6096000"/>
            <a:ext cx="4572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4" name="Rectangle 77"/>
          <p:cNvSpPr>
            <a:spLocks noChangeArrowheads="1"/>
          </p:cNvSpPr>
          <p:nvPr/>
        </p:nvSpPr>
        <p:spPr bwMode="auto">
          <a:xfrm>
            <a:off x="6858000" y="5759450"/>
            <a:ext cx="4572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775F8-5B01-F14D-A3ED-0BE6BF03A687}" type="slidenum">
              <a:rPr lang="en-US" smtClean="0">
                <a:latin typeface="Times New Roman" pitchFamily="-107" charset="0"/>
              </a:rPr>
              <a:pPr/>
              <a:t>31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Memory Bank Quadratic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772400" cy="41148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Store x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x*x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B*x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A*x</a:t>
            </a:r>
            <a:r>
              <a:rPr lang="en-US" baseline="30000"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; B*x+c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(A*x</a:t>
            </a:r>
            <a:r>
              <a:rPr lang="en-US" baseline="30000"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)+(B*x+c)</a:t>
            </a:r>
          </a:p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7590" name="Rectangle 4"/>
          <p:cNvSpPr>
            <a:spLocks noChangeArrowheads="1"/>
          </p:cNvSpPr>
          <p:nvPr/>
        </p:nvSpPr>
        <p:spPr bwMode="auto">
          <a:xfrm>
            <a:off x="5334000" y="51816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sp>
        <p:nvSpPr>
          <p:cNvPr id="67591" name="Rectangle 5"/>
          <p:cNvSpPr>
            <a:spLocks noChangeArrowheads="1"/>
          </p:cNvSpPr>
          <p:nvPr/>
        </p:nvSpPr>
        <p:spPr bwMode="auto">
          <a:xfrm>
            <a:off x="6629400" y="51816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67592" name="Group 11"/>
          <p:cNvGrpSpPr>
            <a:grpSpLocks/>
          </p:cNvGrpSpPr>
          <p:nvPr/>
        </p:nvGrpSpPr>
        <p:grpSpPr bwMode="auto">
          <a:xfrm>
            <a:off x="5334000" y="3429000"/>
            <a:ext cx="457200" cy="1524000"/>
            <a:chOff x="3360" y="2160"/>
            <a:chExt cx="288" cy="960"/>
          </a:xfrm>
        </p:grpSpPr>
        <p:sp>
          <p:nvSpPr>
            <p:cNvPr id="67655" name="Rectangle 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x</a:t>
              </a:r>
            </a:p>
          </p:txBody>
        </p:sp>
        <p:sp>
          <p:nvSpPr>
            <p:cNvPr id="67656" name="Rectangle 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x</a:t>
              </a:r>
              <a:r>
                <a:rPr lang="en-US" baseline="30000"/>
                <a:t>2</a:t>
              </a:r>
            </a:p>
          </p:txBody>
        </p:sp>
        <p:sp>
          <p:nvSpPr>
            <p:cNvPr id="67657" name="Rectangle 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58" name="Rectangle 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59" name="Rectangle 1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593" name="Group 12"/>
          <p:cNvGrpSpPr>
            <a:grpSpLocks/>
          </p:cNvGrpSpPr>
          <p:nvPr/>
        </p:nvGrpSpPr>
        <p:grpSpPr bwMode="auto">
          <a:xfrm>
            <a:off x="5867400" y="3429000"/>
            <a:ext cx="457200" cy="1524000"/>
            <a:chOff x="3360" y="2160"/>
            <a:chExt cx="288" cy="960"/>
          </a:xfrm>
        </p:grpSpPr>
        <p:sp>
          <p:nvSpPr>
            <p:cNvPr id="67650" name="Rectangle 13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x</a:t>
              </a:r>
            </a:p>
          </p:txBody>
        </p:sp>
        <p:sp>
          <p:nvSpPr>
            <p:cNvPr id="67651" name="Rectangle 14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67652" name="Rectangle 15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67653" name="Rectangle 16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54" name="Rectangle 17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594" name="Group 18"/>
          <p:cNvGrpSpPr>
            <a:grpSpLocks/>
          </p:cNvGrpSpPr>
          <p:nvPr/>
        </p:nvGrpSpPr>
        <p:grpSpPr bwMode="auto">
          <a:xfrm>
            <a:off x="6553200" y="3429000"/>
            <a:ext cx="457200" cy="1524000"/>
            <a:chOff x="3360" y="2160"/>
            <a:chExt cx="288" cy="960"/>
          </a:xfrm>
        </p:grpSpPr>
        <p:sp>
          <p:nvSpPr>
            <p:cNvPr id="67645" name="Rectangle 19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Bx</a:t>
              </a:r>
            </a:p>
          </p:txBody>
        </p:sp>
        <p:sp>
          <p:nvSpPr>
            <p:cNvPr id="67646" name="Rectangle 20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Ax</a:t>
              </a:r>
              <a:r>
                <a:rPr lang="en-US" baseline="30000"/>
                <a:t>2</a:t>
              </a:r>
            </a:p>
          </p:txBody>
        </p:sp>
        <p:sp>
          <p:nvSpPr>
            <p:cNvPr id="67647" name="Rectangle 21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67648" name="Rectangle 22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49" name="Rectangle 23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595" name="Group 24"/>
          <p:cNvGrpSpPr>
            <a:grpSpLocks/>
          </p:cNvGrpSpPr>
          <p:nvPr/>
        </p:nvGrpSpPr>
        <p:grpSpPr bwMode="auto">
          <a:xfrm>
            <a:off x="7086600" y="3429000"/>
            <a:ext cx="457200" cy="1524000"/>
            <a:chOff x="3360" y="2160"/>
            <a:chExt cx="288" cy="960"/>
          </a:xfrm>
        </p:grpSpPr>
        <p:sp>
          <p:nvSpPr>
            <p:cNvPr id="67640" name="Rectangle 25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67641" name="Rectangle 26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Bx+c</a:t>
              </a:r>
            </a:p>
          </p:txBody>
        </p:sp>
        <p:sp>
          <p:nvSpPr>
            <p:cNvPr id="67642" name="Rectangle 27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7643" name="Rectangle 28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7644" name="Rectangle 29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596" name="Line 30"/>
          <p:cNvSpPr>
            <a:spLocks noChangeShapeType="1"/>
          </p:cNvSpPr>
          <p:nvPr/>
        </p:nvSpPr>
        <p:spPr bwMode="auto">
          <a:xfrm>
            <a:off x="55626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7" name="Line 31"/>
          <p:cNvSpPr>
            <a:spLocks noChangeShapeType="1"/>
          </p:cNvSpPr>
          <p:nvPr/>
        </p:nvSpPr>
        <p:spPr bwMode="auto">
          <a:xfrm>
            <a:off x="60960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8" name="Line 32"/>
          <p:cNvSpPr>
            <a:spLocks noChangeShapeType="1"/>
          </p:cNvSpPr>
          <p:nvPr/>
        </p:nvSpPr>
        <p:spPr bwMode="auto">
          <a:xfrm>
            <a:off x="67818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9" name="Line 33"/>
          <p:cNvSpPr>
            <a:spLocks noChangeShapeType="1"/>
          </p:cNvSpPr>
          <p:nvPr/>
        </p:nvSpPr>
        <p:spPr bwMode="auto">
          <a:xfrm>
            <a:off x="73152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7600" name="Group 38"/>
          <p:cNvGrpSpPr>
            <a:grpSpLocks/>
          </p:cNvGrpSpPr>
          <p:nvPr/>
        </p:nvGrpSpPr>
        <p:grpSpPr bwMode="auto">
          <a:xfrm>
            <a:off x="5257800" y="2971800"/>
            <a:ext cx="609600" cy="457200"/>
            <a:chOff x="3312" y="1872"/>
            <a:chExt cx="384" cy="288"/>
          </a:xfrm>
        </p:grpSpPr>
        <p:sp>
          <p:nvSpPr>
            <p:cNvPr id="67638" name="AutoShape 36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39" name="Line 37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601" name="Group 39"/>
          <p:cNvGrpSpPr>
            <a:grpSpLocks/>
          </p:cNvGrpSpPr>
          <p:nvPr/>
        </p:nvGrpSpPr>
        <p:grpSpPr bwMode="auto">
          <a:xfrm>
            <a:off x="5867400" y="2971800"/>
            <a:ext cx="609600" cy="457200"/>
            <a:chOff x="3312" y="1872"/>
            <a:chExt cx="384" cy="288"/>
          </a:xfrm>
        </p:grpSpPr>
        <p:sp>
          <p:nvSpPr>
            <p:cNvPr id="67636" name="AutoShape 40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37" name="Line 41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602" name="Group 42"/>
          <p:cNvGrpSpPr>
            <a:grpSpLocks/>
          </p:cNvGrpSpPr>
          <p:nvPr/>
        </p:nvGrpSpPr>
        <p:grpSpPr bwMode="auto">
          <a:xfrm>
            <a:off x="6400800" y="2971800"/>
            <a:ext cx="609600" cy="457200"/>
            <a:chOff x="3312" y="1872"/>
            <a:chExt cx="384" cy="288"/>
          </a:xfrm>
        </p:grpSpPr>
        <p:sp>
          <p:nvSpPr>
            <p:cNvPr id="67634" name="AutoShape 43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35" name="Line 44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603" name="Group 45"/>
          <p:cNvGrpSpPr>
            <a:grpSpLocks/>
          </p:cNvGrpSpPr>
          <p:nvPr/>
        </p:nvGrpSpPr>
        <p:grpSpPr bwMode="auto">
          <a:xfrm>
            <a:off x="6934200" y="2971800"/>
            <a:ext cx="609600" cy="457200"/>
            <a:chOff x="3312" y="1872"/>
            <a:chExt cx="384" cy="288"/>
          </a:xfrm>
        </p:grpSpPr>
        <p:sp>
          <p:nvSpPr>
            <p:cNvPr id="67632" name="AutoShape 46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33" name="Line 47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604" name="Group 62"/>
          <p:cNvGrpSpPr>
            <a:grpSpLocks/>
          </p:cNvGrpSpPr>
          <p:nvPr/>
        </p:nvGrpSpPr>
        <p:grpSpPr bwMode="auto">
          <a:xfrm>
            <a:off x="5410200" y="2057400"/>
            <a:ext cx="304800" cy="914400"/>
            <a:chOff x="3408" y="1296"/>
            <a:chExt cx="192" cy="576"/>
          </a:xfrm>
        </p:grpSpPr>
        <p:sp>
          <p:nvSpPr>
            <p:cNvPr id="67629" name="Line 48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30" name="Line 55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31" name="Line 56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605" name="Group 79"/>
          <p:cNvGrpSpPr>
            <a:grpSpLocks/>
          </p:cNvGrpSpPr>
          <p:nvPr/>
        </p:nvGrpSpPr>
        <p:grpSpPr bwMode="auto">
          <a:xfrm>
            <a:off x="6019800" y="2057400"/>
            <a:ext cx="304800" cy="914400"/>
            <a:chOff x="3408" y="1296"/>
            <a:chExt cx="192" cy="576"/>
          </a:xfrm>
        </p:grpSpPr>
        <p:sp>
          <p:nvSpPr>
            <p:cNvPr id="67626" name="Line 8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27" name="Line 8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28" name="Line 8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606" name="Group 83"/>
          <p:cNvGrpSpPr>
            <a:grpSpLocks/>
          </p:cNvGrpSpPr>
          <p:nvPr/>
        </p:nvGrpSpPr>
        <p:grpSpPr bwMode="auto">
          <a:xfrm>
            <a:off x="6553200" y="2057400"/>
            <a:ext cx="304800" cy="914400"/>
            <a:chOff x="3408" y="1296"/>
            <a:chExt cx="192" cy="576"/>
          </a:xfrm>
        </p:grpSpPr>
        <p:sp>
          <p:nvSpPr>
            <p:cNvPr id="67623" name="Line 84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24" name="Line 85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25" name="Line 86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607" name="Group 87"/>
          <p:cNvGrpSpPr>
            <a:grpSpLocks/>
          </p:cNvGrpSpPr>
          <p:nvPr/>
        </p:nvGrpSpPr>
        <p:grpSpPr bwMode="auto">
          <a:xfrm>
            <a:off x="7086600" y="2057400"/>
            <a:ext cx="304800" cy="914400"/>
            <a:chOff x="3408" y="1296"/>
            <a:chExt cx="192" cy="576"/>
          </a:xfrm>
        </p:grpSpPr>
        <p:sp>
          <p:nvSpPr>
            <p:cNvPr id="67620" name="Line 88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21" name="Line 89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22" name="Line 90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608" name="Line 91"/>
          <p:cNvSpPr>
            <a:spLocks noChangeShapeType="1"/>
          </p:cNvSpPr>
          <p:nvPr/>
        </p:nvSpPr>
        <p:spPr bwMode="auto">
          <a:xfrm>
            <a:off x="5715000" y="2743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9" name="Line 92"/>
          <p:cNvSpPr>
            <a:spLocks noChangeShapeType="1"/>
          </p:cNvSpPr>
          <p:nvPr/>
        </p:nvSpPr>
        <p:spPr bwMode="auto">
          <a:xfrm>
            <a:off x="5562600" y="2590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0" name="Line 93"/>
          <p:cNvSpPr>
            <a:spLocks noChangeShapeType="1"/>
          </p:cNvSpPr>
          <p:nvPr/>
        </p:nvSpPr>
        <p:spPr bwMode="auto">
          <a:xfrm>
            <a:off x="5410200" y="205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1" name="Line 94"/>
          <p:cNvSpPr>
            <a:spLocks noChangeShapeType="1"/>
          </p:cNvSpPr>
          <p:nvPr/>
        </p:nvSpPr>
        <p:spPr bwMode="auto">
          <a:xfrm flipV="1">
            <a:off x="63246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2" name="Line 95"/>
          <p:cNvSpPr>
            <a:spLocks noChangeShapeType="1"/>
          </p:cNvSpPr>
          <p:nvPr/>
        </p:nvSpPr>
        <p:spPr bwMode="auto">
          <a:xfrm>
            <a:off x="7772400" y="2743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3" name="Line 96"/>
          <p:cNvSpPr>
            <a:spLocks noChangeShapeType="1"/>
          </p:cNvSpPr>
          <p:nvPr/>
        </p:nvSpPr>
        <p:spPr bwMode="auto">
          <a:xfrm flipH="1">
            <a:off x="7086600" y="5943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4" name="Line 97"/>
          <p:cNvSpPr>
            <a:spLocks noChangeShapeType="1"/>
          </p:cNvSpPr>
          <p:nvPr/>
        </p:nvSpPr>
        <p:spPr bwMode="auto">
          <a:xfrm flipH="1" flipV="1">
            <a:off x="70866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5" name="Line 98"/>
          <p:cNvSpPr>
            <a:spLocks noChangeShapeType="1"/>
          </p:cNvSpPr>
          <p:nvPr/>
        </p:nvSpPr>
        <p:spPr bwMode="auto">
          <a:xfrm>
            <a:off x="57912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6" name="Line 99"/>
          <p:cNvSpPr>
            <a:spLocks noChangeShapeType="1"/>
          </p:cNvSpPr>
          <p:nvPr/>
        </p:nvSpPr>
        <p:spPr bwMode="auto">
          <a:xfrm>
            <a:off x="5791200" y="6324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7" name="Line 100"/>
          <p:cNvSpPr>
            <a:spLocks noChangeShapeType="1"/>
          </p:cNvSpPr>
          <p:nvPr/>
        </p:nvSpPr>
        <p:spPr bwMode="auto">
          <a:xfrm flipH="1" flipV="1">
            <a:off x="8153400" y="2590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8" name="Rectangle 74"/>
          <p:cNvSpPr>
            <a:spLocks noChangeArrowheads="1"/>
          </p:cNvSpPr>
          <p:nvPr/>
        </p:nvSpPr>
        <p:spPr bwMode="auto">
          <a:xfrm>
            <a:off x="5562600" y="6096000"/>
            <a:ext cx="4572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9" name="Rectangle 75"/>
          <p:cNvSpPr>
            <a:spLocks noChangeArrowheads="1"/>
          </p:cNvSpPr>
          <p:nvPr/>
        </p:nvSpPr>
        <p:spPr bwMode="auto">
          <a:xfrm>
            <a:off x="6858000" y="5759450"/>
            <a:ext cx="4572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96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98B645-86C0-7E42-972F-3C0FBD1C41D8}" type="slidenum">
              <a:rPr lang="en-US" smtClean="0">
                <a:latin typeface="Times New Roman" pitchFamily="-107" charset="0"/>
              </a:rPr>
              <a:pPr/>
              <a:t>32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Cycle Impact?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How cycle changed?</a:t>
            </a:r>
          </a:p>
          <a:p>
            <a:r>
              <a:rPr lang="en-US" sz="2400" dirty="0" smtClean="0">
                <a:ea typeface="ＭＳ Ｐゴシック" pitchFamily="-107" charset="-128"/>
                <a:cs typeface="ＭＳ Ｐゴシック" pitchFamily="-107" charset="-128"/>
              </a:rPr>
              <a:t>Add </a:t>
            </a:r>
            <a:r>
              <a:rPr lang="en-US" sz="2400" dirty="0" err="1" smtClean="0">
                <a:ea typeface="ＭＳ Ｐゴシック" pitchFamily="-107" charset="-128"/>
                <a:cs typeface="ＭＳ Ｐゴシック" pitchFamily="-107" charset="-128"/>
              </a:rPr>
              <a:t>mux</a:t>
            </a:r>
            <a:r>
              <a:rPr lang="en-US" sz="2400" dirty="0" smtClean="0">
                <a:ea typeface="ＭＳ Ｐゴシック" pitchFamily="-107" charset="-128"/>
                <a:cs typeface="ＭＳ Ｐゴシック" pitchFamily="-107" charset="-128"/>
              </a:rPr>
              <a:t> delay</a:t>
            </a:r>
          </a:p>
          <a:p>
            <a:r>
              <a:rPr lang="en-US" sz="2400" dirty="0" smtClean="0">
                <a:ea typeface="ＭＳ Ｐゴシック" pitchFamily="-107" charset="-128"/>
                <a:cs typeface="ＭＳ Ｐゴシック" pitchFamily="-107" charset="-128"/>
              </a:rPr>
              <a:t>Register setup/hold time, clock skew</a:t>
            </a:r>
          </a:p>
          <a:p>
            <a:r>
              <a:rPr lang="en-US" sz="2400" dirty="0" smtClean="0">
                <a:solidFill>
                  <a:schemeClr val="accent2"/>
                </a:solidFill>
                <a:ea typeface="ＭＳ Ｐゴシック" pitchFamily="-107" charset="-128"/>
                <a:cs typeface="ＭＳ Ｐゴシック" pitchFamily="-107" charset="-128"/>
              </a:rPr>
              <a:t>Memory read/write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Could pipeline</a:t>
            </a:r>
          </a:p>
        </p:txBody>
      </p:sp>
      <p:sp>
        <p:nvSpPr>
          <p:cNvPr id="69638" name="Rectangle 7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69639" name="Group 4"/>
          <p:cNvGrpSpPr>
            <a:grpSpLocks/>
          </p:cNvGrpSpPr>
          <p:nvPr/>
        </p:nvGrpSpPr>
        <p:grpSpPr bwMode="auto">
          <a:xfrm>
            <a:off x="5638800" y="1524000"/>
            <a:ext cx="2895600" cy="4572000"/>
            <a:chOff x="3312" y="1104"/>
            <a:chExt cx="1824" cy="2880"/>
          </a:xfrm>
        </p:grpSpPr>
        <p:sp>
          <p:nvSpPr>
            <p:cNvPr id="69642" name="Rectangle 5"/>
            <p:cNvSpPr>
              <a:spLocks noChangeArrowheads="1"/>
            </p:cNvSpPr>
            <p:nvPr/>
          </p:nvSpPr>
          <p:spPr bwMode="auto">
            <a:xfrm>
              <a:off x="3360" y="3264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sp>
          <p:nvSpPr>
            <p:cNvPr id="69643" name="Rectangle 6"/>
            <p:cNvSpPr>
              <a:spLocks noChangeArrowheads="1"/>
            </p:cNvSpPr>
            <p:nvPr/>
          </p:nvSpPr>
          <p:spPr bwMode="auto">
            <a:xfrm>
              <a:off x="4176" y="3264"/>
              <a:ext cx="576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+</a:t>
              </a:r>
            </a:p>
          </p:txBody>
        </p:sp>
        <p:grpSp>
          <p:nvGrpSpPr>
            <p:cNvPr id="69644" name="Group 7"/>
            <p:cNvGrpSpPr>
              <a:grpSpLocks/>
            </p:cNvGrpSpPr>
            <p:nvPr/>
          </p:nvGrpSpPr>
          <p:grpSpPr bwMode="auto">
            <a:xfrm>
              <a:off x="3360" y="2160"/>
              <a:ext cx="288" cy="960"/>
              <a:chOff x="3360" y="2160"/>
              <a:chExt cx="288" cy="960"/>
            </a:xfrm>
          </p:grpSpPr>
          <p:sp>
            <p:nvSpPr>
              <p:cNvPr id="69705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9706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69707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08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09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9645" name="Group 13"/>
            <p:cNvGrpSpPr>
              <a:grpSpLocks/>
            </p:cNvGrpSpPr>
            <p:nvPr/>
          </p:nvGrpSpPr>
          <p:grpSpPr bwMode="auto">
            <a:xfrm>
              <a:off x="3696" y="2160"/>
              <a:ext cx="288" cy="960"/>
              <a:chOff x="3360" y="2160"/>
              <a:chExt cx="288" cy="960"/>
            </a:xfrm>
          </p:grpSpPr>
          <p:sp>
            <p:nvSpPr>
              <p:cNvPr id="69700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9701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9702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9703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04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9646" name="Group 19"/>
            <p:cNvGrpSpPr>
              <a:grpSpLocks/>
            </p:cNvGrpSpPr>
            <p:nvPr/>
          </p:nvGrpSpPr>
          <p:grpSpPr bwMode="auto">
            <a:xfrm>
              <a:off x="4128" y="2160"/>
              <a:ext cx="288" cy="960"/>
              <a:chOff x="3360" y="2160"/>
              <a:chExt cx="288" cy="960"/>
            </a:xfrm>
          </p:grpSpPr>
          <p:sp>
            <p:nvSpPr>
              <p:cNvPr id="69695" name="Rectangle 20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9696" name="Rectangle 21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69697" name="Rectangle 22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69698" name="Rectangle 23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99" name="Rectangle 24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9647" name="Group 25"/>
            <p:cNvGrpSpPr>
              <a:grpSpLocks/>
            </p:cNvGrpSpPr>
            <p:nvPr/>
          </p:nvGrpSpPr>
          <p:grpSpPr bwMode="auto">
            <a:xfrm>
              <a:off x="4464" y="2160"/>
              <a:ext cx="288" cy="960"/>
              <a:chOff x="3360" y="2160"/>
              <a:chExt cx="288" cy="960"/>
            </a:xfrm>
          </p:grpSpPr>
          <p:sp>
            <p:nvSpPr>
              <p:cNvPr id="69690" name="Rectangle 26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9691" name="Rectangle 27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9692" name="Rectangle 28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9693" name="Rectangle 29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9694" name="Rectangle 30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9648" name="Line 31"/>
            <p:cNvSpPr>
              <a:spLocks noChangeShapeType="1"/>
            </p:cNvSpPr>
            <p:nvPr/>
          </p:nvSpPr>
          <p:spPr bwMode="auto">
            <a:xfrm>
              <a:off x="3504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49" name="Line 32"/>
            <p:cNvSpPr>
              <a:spLocks noChangeShapeType="1"/>
            </p:cNvSpPr>
            <p:nvPr/>
          </p:nvSpPr>
          <p:spPr bwMode="auto">
            <a:xfrm>
              <a:off x="3840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0" name="Line 33"/>
            <p:cNvSpPr>
              <a:spLocks noChangeShapeType="1"/>
            </p:cNvSpPr>
            <p:nvPr/>
          </p:nvSpPr>
          <p:spPr bwMode="auto">
            <a:xfrm>
              <a:off x="4272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1" name="Line 34"/>
            <p:cNvSpPr>
              <a:spLocks noChangeShapeType="1"/>
            </p:cNvSpPr>
            <p:nvPr/>
          </p:nvSpPr>
          <p:spPr bwMode="auto">
            <a:xfrm>
              <a:off x="4608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9652" name="Group 35"/>
            <p:cNvGrpSpPr>
              <a:grpSpLocks/>
            </p:cNvGrpSpPr>
            <p:nvPr/>
          </p:nvGrpSpPr>
          <p:grpSpPr bwMode="auto">
            <a:xfrm>
              <a:off x="3312" y="1872"/>
              <a:ext cx="384" cy="288"/>
              <a:chOff x="3312" y="1872"/>
              <a:chExt cx="384" cy="288"/>
            </a:xfrm>
          </p:grpSpPr>
          <p:sp>
            <p:nvSpPr>
              <p:cNvPr id="69688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89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9653" name="Group 38"/>
            <p:cNvGrpSpPr>
              <a:grpSpLocks/>
            </p:cNvGrpSpPr>
            <p:nvPr/>
          </p:nvGrpSpPr>
          <p:grpSpPr bwMode="auto">
            <a:xfrm>
              <a:off x="3696" y="1872"/>
              <a:ext cx="384" cy="288"/>
              <a:chOff x="3312" y="1872"/>
              <a:chExt cx="384" cy="288"/>
            </a:xfrm>
          </p:grpSpPr>
          <p:sp>
            <p:nvSpPr>
              <p:cNvPr id="69686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87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9654" name="Group 41"/>
            <p:cNvGrpSpPr>
              <a:grpSpLocks/>
            </p:cNvGrpSpPr>
            <p:nvPr/>
          </p:nvGrpSpPr>
          <p:grpSpPr bwMode="auto">
            <a:xfrm>
              <a:off x="4032" y="1872"/>
              <a:ext cx="384" cy="288"/>
              <a:chOff x="3312" y="1872"/>
              <a:chExt cx="384" cy="288"/>
            </a:xfrm>
          </p:grpSpPr>
          <p:sp>
            <p:nvSpPr>
              <p:cNvPr id="69684" name="AutoShape 42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85" name="Line 43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9655" name="Group 44"/>
            <p:cNvGrpSpPr>
              <a:grpSpLocks/>
            </p:cNvGrpSpPr>
            <p:nvPr/>
          </p:nvGrpSpPr>
          <p:grpSpPr bwMode="auto">
            <a:xfrm>
              <a:off x="4368" y="1872"/>
              <a:ext cx="384" cy="288"/>
              <a:chOff x="3312" y="1872"/>
              <a:chExt cx="384" cy="288"/>
            </a:xfrm>
          </p:grpSpPr>
          <p:sp>
            <p:nvSpPr>
              <p:cNvPr id="69682" name="AutoShape 45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83" name="Line 46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9656" name="Group 47"/>
            <p:cNvGrpSpPr>
              <a:grpSpLocks/>
            </p:cNvGrpSpPr>
            <p:nvPr/>
          </p:nvGrpSpPr>
          <p:grpSpPr bwMode="auto">
            <a:xfrm>
              <a:off x="3408" y="1296"/>
              <a:ext cx="192" cy="576"/>
              <a:chOff x="3408" y="1296"/>
              <a:chExt cx="192" cy="576"/>
            </a:xfrm>
          </p:grpSpPr>
          <p:sp>
            <p:nvSpPr>
              <p:cNvPr id="69679" name="Line 48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80" name="Line 49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81" name="Line 50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9657" name="Group 51"/>
            <p:cNvGrpSpPr>
              <a:grpSpLocks/>
            </p:cNvGrpSpPr>
            <p:nvPr/>
          </p:nvGrpSpPr>
          <p:grpSpPr bwMode="auto">
            <a:xfrm>
              <a:off x="3792" y="1296"/>
              <a:ext cx="192" cy="576"/>
              <a:chOff x="3408" y="1296"/>
              <a:chExt cx="192" cy="576"/>
            </a:xfrm>
          </p:grpSpPr>
          <p:sp>
            <p:nvSpPr>
              <p:cNvPr id="69676" name="Line 52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77" name="Line 53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78" name="Line 54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9658" name="Group 55"/>
            <p:cNvGrpSpPr>
              <a:grpSpLocks/>
            </p:cNvGrpSpPr>
            <p:nvPr/>
          </p:nvGrpSpPr>
          <p:grpSpPr bwMode="auto">
            <a:xfrm>
              <a:off x="4128" y="1296"/>
              <a:ext cx="192" cy="576"/>
              <a:chOff x="3408" y="1296"/>
              <a:chExt cx="192" cy="576"/>
            </a:xfrm>
          </p:grpSpPr>
          <p:sp>
            <p:nvSpPr>
              <p:cNvPr id="69673" name="Line 56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74" name="Line 57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75" name="Line 58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9659" name="Group 59"/>
            <p:cNvGrpSpPr>
              <a:grpSpLocks/>
            </p:cNvGrpSpPr>
            <p:nvPr/>
          </p:nvGrpSpPr>
          <p:grpSpPr bwMode="auto">
            <a:xfrm>
              <a:off x="4464" y="1296"/>
              <a:ext cx="192" cy="576"/>
              <a:chOff x="3408" y="1296"/>
              <a:chExt cx="192" cy="576"/>
            </a:xfrm>
          </p:grpSpPr>
          <p:sp>
            <p:nvSpPr>
              <p:cNvPr id="69670" name="Line 60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71" name="Line 61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72" name="Line 62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9660" name="Line 63"/>
            <p:cNvSpPr>
              <a:spLocks noChangeShapeType="1"/>
            </p:cNvSpPr>
            <p:nvPr/>
          </p:nvSpPr>
          <p:spPr bwMode="auto">
            <a:xfrm>
              <a:off x="3600" y="172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1" name="Line 64"/>
            <p:cNvSpPr>
              <a:spLocks noChangeShapeType="1"/>
            </p:cNvSpPr>
            <p:nvPr/>
          </p:nvSpPr>
          <p:spPr bwMode="auto">
            <a:xfrm>
              <a:off x="3504" y="163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2" name="Line 65"/>
            <p:cNvSpPr>
              <a:spLocks noChangeShapeType="1"/>
            </p:cNvSpPr>
            <p:nvPr/>
          </p:nvSpPr>
          <p:spPr bwMode="auto">
            <a:xfrm>
              <a:off x="3408" y="129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3" name="Line 66"/>
            <p:cNvSpPr>
              <a:spLocks noChangeShapeType="1"/>
            </p:cNvSpPr>
            <p:nvPr/>
          </p:nvSpPr>
          <p:spPr bwMode="auto">
            <a:xfrm flipV="1">
              <a:off x="3984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4" name="Line 67"/>
            <p:cNvSpPr>
              <a:spLocks noChangeShapeType="1"/>
            </p:cNvSpPr>
            <p:nvPr/>
          </p:nvSpPr>
          <p:spPr bwMode="auto">
            <a:xfrm>
              <a:off x="4896" y="172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5" name="Line 68"/>
            <p:cNvSpPr>
              <a:spLocks noChangeShapeType="1"/>
            </p:cNvSpPr>
            <p:nvPr/>
          </p:nvSpPr>
          <p:spPr bwMode="auto">
            <a:xfrm flipH="1">
              <a:off x="4464" y="374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6" name="Line 69"/>
            <p:cNvSpPr>
              <a:spLocks noChangeShapeType="1"/>
            </p:cNvSpPr>
            <p:nvPr/>
          </p:nvSpPr>
          <p:spPr bwMode="auto">
            <a:xfrm flipH="1" flipV="1">
              <a:off x="4464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7" name="Line 70"/>
            <p:cNvSpPr>
              <a:spLocks noChangeShapeType="1"/>
            </p:cNvSpPr>
            <p:nvPr/>
          </p:nvSpPr>
          <p:spPr bwMode="auto">
            <a:xfrm>
              <a:off x="3648" y="37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8" name="Line 71"/>
            <p:cNvSpPr>
              <a:spLocks noChangeShapeType="1"/>
            </p:cNvSpPr>
            <p:nvPr/>
          </p:nvSpPr>
          <p:spPr bwMode="auto">
            <a:xfrm>
              <a:off x="3648" y="398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9" name="Line 72"/>
            <p:cNvSpPr>
              <a:spLocks noChangeShapeType="1"/>
            </p:cNvSpPr>
            <p:nvPr/>
          </p:nvSpPr>
          <p:spPr bwMode="auto">
            <a:xfrm flipH="1" flipV="1">
              <a:off x="5136" y="1632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9640" name="Rectangle 76"/>
          <p:cNvSpPr>
            <a:spLocks noChangeArrowheads="1"/>
          </p:cNvSpPr>
          <p:nvPr/>
        </p:nvSpPr>
        <p:spPr bwMode="auto">
          <a:xfrm>
            <a:off x="5949950" y="5864225"/>
            <a:ext cx="4572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1" name="Rectangle 77"/>
          <p:cNvSpPr>
            <a:spLocks noChangeArrowheads="1"/>
          </p:cNvSpPr>
          <p:nvPr/>
        </p:nvSpPr>
        <p:spPr bwMode="auto">
          <a:xfrm>
            <a:off x="7245350" y="5527675"/>
            <a:ext cx="4572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16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9C9AB3-8040-9742-8B74-51E88ECDA6A5}" type="slidenum">
              <a:rPr lang="en-US" smtClean="0">
                <a:latin typeface="Times New Roman" pitchFamily="-107" charset="0"/>
              </a:rPr>
              <a:pPr/>
              <a:t>33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Cycle Impact?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Add </a:t>
            </a:r>
            <a:r>
              <a:rPr lang="en-US" sz="2400" dirty="0" err="1">
                <a:ea typeface="ＭＳ Ｐゴシック" pitchFamily="-107" charset="-128"/>
                <a:cs typeface="ＭＳ Ｐゴシック" pitchFamily="-107" charset="-128"/>
              </a:rPr>
              <a:t>mux</a:t>
            </a:r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 delay</a:t>
            </a:r>
          </a:p>
          <a:p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Register setup/hold time, clock skew</a:t>
            </a:r>
          </a:p>
          <a:p>
            <a:r>
              <a:rPr lang="en-US" sz="2400" dirty="0">
                <a:solidFill>
                  <a:schemeClr val="accent2"/>
                </a:solidFill>
                <a:ea typeface="ＭＳ Ｐゴシック" pitchFamily="-107" charset="-128"/>
                <a:cs typeface="ＭＳ Ｐゴシック" pitchFamily="-107" charset="-128"/>
              </a:rPr>
              <a:t>Memory read/write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Could pipeline</a:t>
            </a:r>
          </a:p>
          <a:p>
            <a:pPr lvl="1"/>
            <a:r>
              <a:rPr lang="en-US" sz="2000" dirty="0">
                <a:solidFill>
                  <a:srgbClr val="FF6600"/>
                </a:solidFill>
              </a:rPr>
              <a:t>Impact?</a:t>
            </a:r>
          </a:p>
          <a:p>
            <a:pPr lvl="2"/>
            <a:r>
              <a:rPr lang="en-US" sz="1800" dirty="0">
                <a:solidFill>
                  <a:srgbClr val="FF6600"/>
                </a:solidFill>
                <a:ea typeface="ＭＳ Ｐゴシック" pitchFamily="-107" charset="-128"/>
              </a:rPr>
              <a:t>Latency</a:t>
            </a:r>
          </a:p>
          <a:p>
            <a:pPr lvl="2"/>
            <a:r>
              <a:rPr lang="en-US" sz="1800" dirty="0" smtClean="0">
                <a:solidFill>
                  <a:srgbClr val="FF6600"/>
                </a:solidFill>
                <a:ea typeface="ＭＳ Ｐゴシック" pitchFamily="-107" charset="-128"/>
              </a:rPr>
              <a:t>Throughput</a:t>
            </a:r>
            <a:r>
              <a:rPr lang="en-US" sz="1800" dirty="0">
                <a:solidFill>
                  <a:srgbClr val="FF6600"/>
                </a:solidFill>
                <a:ea typeface="ＭＳ Ｐゴシック" pitchFamily="-107" charset="-128"/>
              </a:rPr>
              <a:t>?</a:t>
            </a:r>
          </a:p>
        </p:txBody>
      </p:sp>
      <p:sp>
        <p:nvSpPr>
          <p:cNvPr id="71686" name="Rectangle 7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71687" name="Group 4"/>
          <p:cNvGrpSpPr>
            <a:grpSpLocks/>
          </p:cNvGrpSpPr>
          <p:nvPr/>
        </p:nvGrpSpPr>
        <p:grpSpPr bwMode="auto">
          <a:xfrm>
            <a:off x="5638800" y="1524000"/>
            <a:ext cx="2895600" cy="4572000"/>
            <a:chOff x="3312" y="1104"/>
            <a:chExt cx="1824" cy="2880"/>
          </a:xfrm>
        </p:grpSpPr>
        <p:sp>
          <p:nvSpPr>
            <p:cNvPr id="71694" name="Rectangle 5"/>
            <p:cNvSpPr>
              <a:spLocks noChangeArrowheads="1"/>
            </p:cNvSpPr>
            <p:nvPr/>
          </p:nvSpPr>
          <p:spPr bwMode="auto">
            <a:xfrm>
              <a:off x="3360" y="3264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sp>
          <p:nvSpPr>
            <p:cNvPr id="71695" name="Rectangle 6"/>
            <p:cNvSpPr>
              <a:spLocks noChangeArrowheads="1"/>
            </p:cNvSpPr>
            <p:nvPr/>
          </p:nvSpPr>
          <p:spPr bwMode="auto">
            <a:xfrm>
              <a:off x="4176" y="3264"/>
              <a:ext cx="576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+</a:t>
              </a:r>
            </a:p>
          </p:txBody>
        </p:sp>
        <p:grpSp>
          <p:nvGrpSpPr>
            <p:cNvPr id="71696" name="Group 7"/>
            <p:cNvGrpSpPr>
              <a:grpSpLocks/>
            </p:cNvGrpSpPr>
            <p:nvPr/>
          </p:nvGrpSpPr>
          <p:grpSpPr bwMode="auto">
            <a:xfrm>
              <a:off x="3360" y="2160"/>
              <a:ext cx="288" cy="960"/>
              <a:chOff x="3360" y="2160"/>
              <a:chExt cx="288" cy="960"/>
            </a:xfrm>
          </p:grpSpPr>
          <p:sp>
            <p:nvSpPr>
              <p:cNvPr id="71757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1758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1759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60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61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697" name="Group 13"/>
            <p:cNvGrpSpPr>
              <a:grpSpLocks/>
            </p:cNvGrpSpPr>
            <p:nvPr/>
          </p:nvGrpSpPr>
          <p:grpSpPr bwMode="auto">
            <a:xfrm>
              <a:off x="3696" y="2160"/>
              <a:ext cx="288" cy="960"/>
              <a:chOff x="3360" y="2160"/>
              <a:chExt cx="288" cy="960"/>
            </a:xfrm>
          </p:grpSpPr>
          <p:sp>
            <p:nvSpPr>
              <p:cNvPr id="71752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1753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1754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1755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56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698" name="Group 19"/>
            <p:cNvGrpSpPr>
              <a:grpSpLocks/>
            </p:cNvGrpSpPr>
            <p:nvPr/>
          </p:nvGrpSpPr>
          <p:grpSpPr bwMode="auto">
            <a:xfrm>
              <a:off x="4128" y="2160"/>
              <a:ext cx="288" cy="960"/>
              <a:chOff x="3360" y="2160"/>
              <a:chExt cx="288" cy="960"/>
            </a:xfrm>
          </p:grpSpPr>
          <p:sp>
            <p:nvSpPr>
              <p:cNvPr id="71747" name="Rectangle 20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1748" name="Rectangle 21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1749" name="Rectangle 22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1750" name="Rectangle 23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51" name="Rectangle 24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699" name="Group 25"/>
            <p:cNvGrpSpPr>
              <a:grpSpLocks/>
            </p:cNvGrpSpPr>
            <p:nvPr/>
          </p:nvGrpSpPr>
          <p:grpSpPr bwMode="auto">
            <a:xfrm>
              <a:off x="4464" y="2160"/>
              <a:ext cx="288" cy="960"/>
              <a:chOff x="3360" y="2160"/>
              <a:chExt cx="288" cy="960"/>
            </a:xfrm>
          </p:grpSpPr>
          <p:sp>
            <p:nvSpPr>
              <p:cNvPr id="71742" name="Rectangle 26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1743" name="Rectangle 27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1744" name="Rectangle 28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1745" name="Rectangle 29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1746" name="Rectangle 30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700" name="Line 31"/>
            <p:cNvSpPr>
              <a:spLocks noChangeShapeType="1"/>
            </p:cNvSpPr>
            <p:nvPr/>
          </p:nvSpPr>
          <p:spPr bwMode="auto">
            <a:xfrm>
              <a:off x="3504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1" name="Line 32"/>
            <p:cNvSpPr>
              <a:spLocks noChangeShapeType="1"/>
            </p:cNvSpPr>
            <p:nvPr/>
          </p:nvSpPr>
          <p:spPr bwMode="auto">
            <a:xfrm>
              <a:off x="3840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2" name="Line 33"/>
            <p:cNvSpPr>
              <a:spLocks noChangeShapeType="1"/>
            </p:cNvSpPr>
            <p:nvPr/>
          </p:nvSpPr>
          <p:spPr bwMode="auto">
            <a:xfrm>
              <a:off x="4272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3" name="Line 34"/>
            <p:cNvSpPr>
              <a:spLocks noChangeShapeType="1"/>
            </p:cNvSpPr>
            <p:nvPr/>
          </p:nvSpPr>
          <p:spPr bwMode="auto">
            <a:xfrm>
              <a:off x="4608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704" name="Group 35"/>
            <p:cNvGrpSpPr>
              <a:grpSpLocks/>
            </p:cNvGrpSpPr>
            <p:nvPr/>
          </p:nvGrpSpPr>
          <p:grpSpPr bwMode="auto">
            <a:xfrm>
              <a:off x="3312" y="1872"/>
              <a:ext cx="384" cy="288"/>
              <a:chOff x="3312" y="1872"/>
              <a:chExt cx="384" cy="288"/>
            </a:xfrm>
          </p:grpSpPr>
          <p:sp>
            <p:nvSpPr>
              <p:cNvPr id="71740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41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705" name="Group 38"/>
            <p:cNvGrpSpPr>
              <a:grpSpLocks/>
            </p:cNvGrpSpPr>
            <p:nvPr/>
          </p:nvGrpSpPr>
          <p:grpSpPr bwMode="auto">
            <a:xfrm>
              <a:off x="3696" y="1872"/>
              <a:ext cx="384" cy="288"/>
              <a:chOff x="3312" y="1872"/>
              <a:chExt cx="384" cy="288"/>
            </a:xfrm>
          </p:grpSpPr>
          <p:sp>
            <p:nvSpPr>
              <p:cNvPr id="71738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39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706" name="Group 41"/>
            <p:cNvGrpSpPr>
              <a:grpSpLocks/>
            </p:cNvGrpSpPr>
            <p:nvPr/>
          </p:nvGrpSpPr>
          <p:grpSpPr bwMode="auto">
            <a:xfrm>
              <a:off x="4032" y="1872"/>
              <a:ext cx="384" cy="288"/>
              <a:chOff x="3312" y="1872"/>
              <a:chExt cx="384" cy="288"/>
            </a:xfrm>
          </p:grpSpPr>
          <p:sp>
            <p:nvSpPr>
              <p:cNvPr id="71736" name="AutoShape 42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37" name="Line 43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707" name="Group 44"/>
            <p:cNvGrpSpPr>
              <a:grpSpLocks/>
            </p:cNvGrpSpPr>
            <p:nvPr/>
          </p:nvGrpSpPr>
          <p:grpSpPr bwMode="auto">
            <a:xfrm>
              <a:off x="4368" y="1872"/>
              <a:ext cx="384" cy="288"/>
              <a:chOff x="3312" y="1872"/>
              <a:chExt cx="384" cy="288"/>
            </a:xfrm>
          </p:grpSpPr>
          <p:sp>
            <p:nvSpPr>
              <p:cNvPr id="71734" name="AutoShape 45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35" name="Line 46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708" name="Group 47"/>
            <p:cNvGrpSpPr>
              <a:grpSpLocks/>
            </p:cNvGrpSpPr>
            <p:nvPr/>
          </p:nvGrpSpPr>
          <p:grpSpPr bwMode="auto">
            <a:xfrm>
              <a:off x="3408" y="1296"/>
              <a:ext cx="192" cy="576"/>
              <a:chOff x="3408" y="1296"/>
              <a:chExt cx="192" cy="576"/>
            </a:xfrm>
          </p:grpSpPr>
          <p:sp>
            <p:nvSpPr>
              <p:cNvPr id="71731" name="Line 48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32" name="Line 49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33" name="Line 50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709" name="Group 51"/>
            <p:cNvGrpSpPr>
              <a:grpSpLocks/>
            </p:cNvGrpSpPr>
            <p:nvPr/>
          </p:nvGrpSpPr>
          <p:grpSpPr bwMode="auto">
            <a:xfrm>
              <a:off x="3792" y="1296"/>
              <a:ext cx="192" cy="576"/>
              <a:chOff x="3408" y="1296"/>
              <a:chExt cx="192" cy="576"/>
            </a:xfrm>
          </p:grpSpPr>
          <p:sp>
            <p:nvSpPr>
              <p:cNvPr id="71728" name="Line 52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29" name="Line 53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30" name="Line 54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710" name="Group 55"/>
            <p:cNvGrpSpPr>
              <a:grpSpLocks/>
            </p:cNvGrpSpPr>
            <p:nvPr/>
          </p:nvGrpSpPr>
          <p:grpSpPr bwMode="auto">
            <a:xfrm>
              <a:off x="4128" y="1296"/>
              <a:ext cx="192" cy="576"/>
              <a:chOff x="3408" y="1296"/>
              <a:chExt cx="192" cy="576"/>
            </a:xfrm>
          </p:grpSpPr>
          <p:sp>
            <p:nvSpPr>
              <p:cNvPr id="71725" name="Line 56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26" name="Line 57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27" name="Line 58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711" name="Group 59"/>
            <p:cNvGrpSpPr>
              <a:grpSpLocks/>
            </p:cNvGrpSpPr>
            <p:nvPr/>
          </p:nvGrpSpPr>
          <p:grpSpPr bwMode="auto">
            <a:xfrm>
              <a:off x="4464" y="1296"/>
              <a:ext cx="192" cy="576"/>
              <a:chOff x="3408" y="1296"/>
              <a:chExt cx="192" cy="576"/>
            </a:xfrm>
          </p:grpSpPr>
          <p:sp>
            <p:nvSpPr>
              <p:cNvPr id="71722" name="Line 60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23" name="Line 61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24" name="Line 62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712" name="Line 63"/>
            <p:cNvSpPr>
              <a:spLocks noChangeShapeType="1"/>
            </p:cNvSpPr>
            <p:nvPr/>
          </p:nvSpPr>
          <p:spPr bwMode="auto">
            <a:xfrm>
              <a:off x="3600" y="172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3" name="Line 64"/>
            <p:cNvSpPr>
              <a:spLocks noChangeShapeType="1"/>
            </p:cNvSpPr>
            <p:nvPr/>
          </p:nvSpPr>
          <p:spPr bwMode="auto">
            <a:xfrm>
              <a:off x="3504" y="163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4" name="Line 65"/>
            <p:cNvSpPr>
              <a:spLocks noChangeShapeType="1"/>
            </p:cNvSpPr>
            <p:nvPr/>
          </p:nvSpPr>
          <p:spPr bwMode="auto">
            <a:xfrm>
              <a:off x="3408" y="129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5" name="Line 66"/>
            <p:cNvSpPr>
              <a:spLocks noChangeShapeType="1"/>
            </p:cNvSpPr>
            <p:nvPr/>
          </p:nvSpPr>
          <p:spPr bwMode="auto">
            <a:xfrm flipV="1">
              <a:off x="3984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6" name="Line 67"/>
            <p:cNvSpPr>
              <a:spLocks noChangeShapeType="1"/>
            </p:cNvSpPr>
            <p:nvPr/>
          </p:nvSpPr>
          <p:spPr bwMode="auto">
            <a:xfrm>
              <a:off x="4896" y="172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7" name="Line 68"/>
            <p:cNvSpPr>
              <a:spLocks noChangeShapeType="1"/>
            </p:cNvSpPr>
            <p:nvPr/>
          </p:nvSpPr>
          <p:spPr bwMode="auto">
            <a:xfrm flipH="1">
              <a:off x="4464" y="374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8" name="Line 69"/>
            <p:cNvSpPr>
              <a:spLocks noChangeShapeType="1"/>
            </p:cNvSpPr>
            <p:nvPr/>
          </p:nvSpPr>
          <p:spPr bwMode="auto">
            <a:xfrm flipH="1" flipV="1">
              <a:off x="4464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9" name="Line 70"/>
            <p:cNvSpPr>
              <a:spLocks noChangeShapeType="1"/>
            </p:cNvSpPr>
            <p:nvPr/>
          </p:nvSpPr>
          <p:spPr bwMode="auto">
            <a:xfrm>
              <a:off x="3648" y="37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0" name="Line 71"/>
            <p:cNvSpPr>
              <a:spLocks noChangeShapeType="1"/>
            </p:cNvSpPr>
            <p:nvPr/>
          </p:nvSpPr>
          <p:spPr bwMode="auto">
            <a:xfrm>
              <a:off x="3648" y="398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1" name="Line 72"/>
            <p:cNvSpPr>
              <a:spLocks noChangeShapeType="1"/>
            </p:cNvSpPr>
            <p:nvPr/>
          </p:nvSpPr>
          <p:spPr bwMode="auto">
            <a:xfrm flipH="1" flipV="1">
              <a:off x="5136" y="1632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688" name="Rectangle 76"/>
          <p:cNvSpPr>
            <a:spLocks noChangeArrowheads="1"/>
          </p:cNvSpPr>
          <p:nvPr/>
        </p:nvSpPr>
        <p:spPr bwMode="auto">
          <a:xfrm>
            <a:off x="5949950" y="5864225"/>
            <a:ext cx="4572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9" name="Rectangle 77"/>
          <p:cNvSpPr>
            <a:spLocks noChangeArrowheads="1"/>
          </p:cNvSpPr>
          <p:nvPr/>
        </p:nvSpPr>
        <p:spPr bwMode="auto">
          <a:xfrm>
            <a:off x="7245350" y="5527675"/>
            <a:ext cx="4572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0" name="Rectangle 78"/>
          <p:cNvSpPr>
            <a:spLocks noChangeArrowheads="1"/>
          </p:cNvSpPr>
          <p:nvPr/>
        </p:nvSpPr>
        <p:spPr bwMode="auto">
          <a:xfrm>
            <a:off x="5715000" y="48006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1" name="Rectangle 79"/>
          <p:cNvSpPr>
            <a:spLocks noChangeArrowheads="1"/>
          </p:cNvSpPr>
          <p:nvPr/>
        </p:nvSpPr>
        <p:spPr bwMode="auto">
          <a:xfrm>
            <a:off x="6248400" y="4800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2" name="Rectangle 80"/>
          <p:cNvSpPr>
            <a:spLocks noChangeArrowheads="1"/>
          </p:cNvSpPr>
          <p:nvPr/>
        </p:nvSpPr>
        <p:spPr bwMode="auto">
          <a:xfrm>
            <a:off x="6905625" y="4800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3" name="Rectangle 81"/>
          <p:cNvSpPr>
            <a:spLocks noChangeArrowheads="1"/>
          </p:cNvSpPr>
          <p:nvPr/>
        </p:nvSpPr>
        <p:spPr bwMode="auto">
          <a:xfrm>
            <a:off x="7454900" y="4802188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have big operators</a:t>
            </a:r>
          </a:p>
          <a:p>
            <a:pPr lvl="1"/>
            <a:r>
              <a:rPr lang="en-US" dirty="0" smtClean="0"/>
              <a:t>Like multiplier</a:t>
            </a:r>
          </a:p>
          <a:p>
            <a:r>
              <a:rPr lang="en-US" dirty="0" smtClean="0"/>
              <a:t>Can share them to reduce area</a:t>
            </a:r>
          </a:p>
          <a:p>
            <a:pPr lvl="1"/>
            <a:r>
              <a:rPr lang="en-US" dirty="0" smtClean="0"/>
              <a:t>At cost of throughput</a:t>
            </a:r>
          </a:p>
          <a:p>
            <a:pPr lvl="1"/>
            <a:r>
              <a:rPr lang="en-US" dirty="0" smtClean="0"/>
              <a:t>Maybe at cost of latency, energy</a:t>
            </a:r>
          </a:p>
          <a:p>
            <a:r>
              <a:rPr lang="en-US" dirty="0" smtClean="0"/>
              <a:t>This gives a rich trade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9A67A-6AE3-2A40-9E6F-B5860FCA322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extreme, number of “big” operators is dominant cost</a:t>
            </a:r>
          </a:p>
          <a:p>
            <a:pPr lvl="1"/>
            <a:r>
              <a:rPr lang="en-US" dirty="0" smtClean="0"/>
              <a:t>Total number for area</a:t>
            </a:r>
          </a:p>
          <a:p>
            <a:pPr lvl="1"/>
            <a:r>
              <a:rPr lang="en-US" dirty="0" smtClean="0"/>
              <a:t>Number in path for delay</a:t>
            </a:r>
          </a:p>
          <a:p>
            <a:r>
              <a:rPr lang="en-US" dirty="0" smtClean="0"/>
              <a:t>Does cost additional area, delay to share them</a:t>
            </a:r>
          </a:p>
          <a:p>
            <a:pPr lvl="1"/>
            <a:r>
              <a:rPr lang="en-US" dirty="0" smtClean="0"/>
              <a:t>sometimes a lower order cost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9A67A-6AE3-2A40-9E6F-B5860FCA322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</a:t>
            </a: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state</a:t>
            </a:r>
            <a:endParaRPr lang="en-US" sz="2800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9" name="Content Placeholder 10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36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152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7239000" y="3200400"/>
            <a:ext cx="457200" cy="1524000"/>
            <a:chOff x="3360" y="2160"/>
            <a:chExt cx="288" cy="960"/>
          </a:xfrm>
        </p:grpSpPr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25"/>
          <p:cNvGrpSpPr>
            <a:grpSpLocks/>
          </p:cNvGrpSpPr>
          <p:nvPr/>
        </p:nvGrpSpPr>
        <p:grpSpPr bwMode="auto">
          <a:xfrm>
            <a:off x="7772400" y="3200400"/>
            <a:ext cx="457200" cy="1524000"/>
            <a:chOff x="3360" y="2160"/>
            <a:chExt cx="288" cy="960"/>
          </a:xfrm>
        </p:grpSpPr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7467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8001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7086600" y="2743200"/>
            <a:ext cx="609600" cy="457200"/>
            <a:chOff x="3312" y="1872"/>
            <a:chExt cx="384" cy="288"/>
          </a:xfrm>
        </p:grpSpPr>
        <p:sp>
          <p:nvSpPr>
            <p:cNvPr id="23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44"/>
          <p:cNvGrpSpPr>
            <a:grpSpLocks/>
          </p:cNvGrpSpPr>
          <p:nvPr/>
        </p:nvGrpSpPr>
        <p:grpSpPr bwMode="auto">
          <a:xfrm>
            <a:off x="7620000" y="2743200"/>
            <a:ext cx="609600" cy="457200"/>
            <a:chOff x="3312" y="1872"/>
            <a:chExt cx="384" cy="288"/>
          </a:xfrm>
        </p:grpSpPr>
        <p:sp>
          <p:nvSpPr>
            <p:cNvPr id="26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55"/>
          <p:cNvGrpSpPr>
            <a:grpSpLocks/>
          </p:cNvGrpSpPr>
          <p:nvPr/>
        </p:nvGrpSpPr>
        <p:grpSpPr bwMode="auto">
          <a:xfrm>
            <a:off x="7239000" y="1828800"/>
            <a:ext cx="304800" cy="914400"/>
            <a:chOff x="3408" y="1296"/>
            <a:chExt cx="192" cy="576"/>
          </a:xfrm>
        </p:grpSpPr>
        <p:sp>
          <p:nvSpPr>
            <p:cNvPr id="29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59"/>
          <p:cNvGrpSpPr>
            <a:grpSpLocks/>
          </p:cNvGrpSpPr>
          <p:nvPr/>
        </p:nvGrpSpPr>
        <p:grpSpPr bwMode="auto">
          <a:xfrm>
            <a:off x="7772400" y="1828800"/>
            <a:ext cx="304800" cy="914400"/>
            <a:chOff x="3408" y="1296"/>
            <a:chExt cx="192" cy="576"/>
          </a:xfrm>
        </p:grpSpPr>
        <p:sp>
          <p:nvSpPr>
            <p:cNvPr id="33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Line 63"/>
          <p:cNvSpPr>
            <a:spLocks noChangeShapeType="1"/>
          </p:cNvSpPr>
          <p:nvPr/>
        </p:nvSpPr>
        <p:spPr bwMode="auto">
          <a:xfrm>
            <a:off x="64008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64"/>
          <p:cNvSpPr>
            <a:spLocks noChangeShapeType="1"/>
          </p:cNvSpPr>
          <p:nvPr/>
        </p:nvSpPr>
        <p:spPr bwMode="auto">
          <a:xfrm>
            <a:off x="62484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65"/>
          <p:cNvSpPr>
            <a:spLocks noChangeShapeType="1"/>
          </p:cNvSpPr>
          <p:nvPr/>
        </p:nvSpPr>
        <p:spPr bwMode="auto">
          <a:xfrm>
            <a:off x="60960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67"/>
          <p:cNvSpPr>
            <a:spLocks noChangeShapeType="1"/>
          </p:cNvSpPr>
          <p:nvPr/>
        </p:nvSpPr>
        <p:spPr bwMode="auto">
          <a:xfrm>
            <a:off x="84582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68"/>
          <p:cNvSpPr>
            <a:spLocks noChangeShapeType="1"/>
          </p:cNvSpPr>
          <p:nvPr/>
        </p:nvSpPr>
        <p:spPr bwMode="auto">
          <a:xfrm flipH="1">
            <a:off x="77724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69"/>
          <p:cNvSpPr>
            <a:spLocks noChangeShapeType="1"/>
          </p:cNvSpPr>
          <p:nvPr/>
        </p:nvSpPr>
        <p:spPr bwMode="auto">
          <a:xfrm flipH="1" flipV="1">
            <a:off x="77724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2" name="Group 74"/>
          <p:cNvGrpSpPr>
            <a:grpSpLocks/>
          </p:cNvGrpSpPr>
          <p:nvPr/>
        </p:nvGrpSpPr>
        <p:grpSpPr bwMode="auto">
          <a:xfrm>
            <a:off x="5943600" y="1828800"/>
            <a:ext cx="1219200" cy="4267200"/>
            <a:chOff x="3552" y="1152"/>
            <a:chExt cx="768" cy="2688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8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59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57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" name="Line 71"/>
          <p:cNvSpPr>
            <a:spLocks noChangeShapeType="1"/>
          </p:cNvSpPr>
          <p:nvPr/>
        </p:nvSpPr>
        <p:spPr bwMode="auto">
          <a:xfrm>
            <a:off x="64770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72"/>
          <p:cNvSpPr>
            <a:spLocks noChangeShapeType="1"/>
          </p:cNvSpPr>
          <p:nvPr/>
        </p:nvSpPr>
        <p:spPr bwMode="auto">
          <a:xfrm flipH="1" flipV="1">
            <a:off x="88392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47244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74" name="Group 77"/>
          <p:cNvGrpSpPr>
            <a:grpSpLocks/>
          </p:cNvGrpSpPr>
          <p:nvPr/>
        </p:nvGrpSpPr>
        <p:grpSpPr bwMode="auto">
          <a:xfrm>
            <a:off x="4724400" y="3200400"/>
            <a:ext cx="457200" cy="1524000"/>
            <a:chOff x="3360" y="2160"/>
            <a:chExt cx="288" cy="960"/>
          </a:xfrm>
        </p:grpSpPr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6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0" name="Group 83"/>
          <p:cNvGrpSpPr>
            <a:grpSpLocks/>
          </p:cNvGrpSpPr>
          <p:nvPr/>
        </p:nvGrpSpPr>
        <p:grpSpPr bwMode="auto">
          <a:xfrm>
            <a:off x="5257800" y="3200400"/>
            <a:ext cx="457200" cy="1524000"/>
            <a:chOff x="3360" y="2160"/>
            <a:chExt cx="288" cy="960"/>
          </a:xfrm>
        </p:grpSpPr>
        <p:sp>
          <p:nvSpPr>
            <p:cNvPr id="81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2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3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4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6" name="Line 89"/>
          <p:cNvSpPr>
            <a:spLocks noChangeShapeType="1"/>
          </p:cNvSpPr>
          <p:nvPr/>
        </p:nvSpPr>
        <p:spPr bwMode="auto">
          <a:xfrm>
            <a:off x="4953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90"/>
          <p:cNvSpPr>
            <a:spLocks noChangeShapeType="1"/>
          </p:cNvSpPr>
          <p:nvPr/>
        </p:nvSpPr>
        <p:spPr bwMode="auto">
          <a:xfrm>
            <a:off x="54864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8" name="Group 91"/>
          <p:cNvGrpSpPr>
            <a:grpSpLocks/>
          </p:cNvGrpSpPr>
          <p:nvPr/>
        </p:nvGrpSpPr>
        <p:grpSpPr bwMode="auto">
          <a:xfrm>
            <a:off x="4648200" y="2743200"/>
            <a:ext cx="609600" cy="457200"/>
            <a:chOff x="3312" y="1872"/>
            <a:chExt cx="384" cy="288"/>
          </a:xfrm>
        </p:grpSpPr>
        <p:sp>
          <p:nvSpPr>
            <p:cNvPr id="89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" name="Group 94"/>
          <p:cNvGrpSpPr>
            <a:grpSpLocks/>
          </p:cNvGrpSpPr>
          <p:nvPr/>
        </p:nvGrpSpPr>
        <p:grpSpPr bwMode="auto">
          <a:xfrm>
            <a:off x="5257800" y="2743200"/>
            <a:ext cx="609600" cy="457200"/>
            <a:chOff x="3312" y="1872"/>
            <a:chExt cx="384" cy="288"/>
          </a:xfrm>
        </p:grpSpPr>
        <p:sp>
          <p:nvSpPr>
            <p:cNvPr id="92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4" name="Line 97"/>
          <p:cNvSpPr>
            <a:spLocks noChangeShapeType="1"/>
          </p:cNvSpPr>
          <p:nvPr/>
        </p:nvSpPr>
        <p:spPr bwMode="auto">
          <a:xfrm>
            <a:off x="48006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Line 98"/>
          <p:cNvSpPr>
            <a:spLocks noChangeShapeType="1"/>
          </p:cNvSpPr>
          <p:nvPr/>
        </p:nvSpPr>
        <p:spPr bwMode="auto">
          <a:xfrm>
            <a:off x="5105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Line 99"/>
          <p:cNvSpPr>
            <a:spLocks noChangeShapeType="1"/>
          </p:cNvSpPr>
          <p:nvPr/>
        </p:nvSpPr>
        <p:spPr bwMode="auto">
          <a:xfrm>
            <a:off x="49530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100"/>
          <p:cNvSpPr>
            <a:spLocks noChangeShapeType="1"/>
          </p:cNvSpPr>
          <p:nvPr/>
        </p:nvSpPr>
        <p:spPr bwMode="auto">
          <a:xfrm>
            <a:off x="54102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Line 101"/>
          <p:cNvSpPr>
            <a:spLocks noChangeShapeType="1"/>
          </p:cNvSpPr>
          <p:nvPr/>
        </p:nvSpPr>
        <p:spPr bwMode="auto">
          <a:xfrm>
            <a:off x="5715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102"/>
          <p:cNvSpPr>
            <a:spLocks noChangeShapeType="1"/>
          </p:cNvSpPr>
          <p:nvPr/>
        </p:nvSpPr>
        <p:spPr bwMode="auto">
          <a:xfrm>
            <a:off x="55626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103"/>
          <p:cNvSpPr>
            <a:spLocks noChangeShapeType="1"/>
          </p:cNvSpPr>
          <p:nvPr/>
        </p:nvSpPr>
        <p:spPr bwMode="auto">
          <a:xfrm>
            <a:off x="51816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04"/>
          <p:cNvSpPr>
            <a:spLocks noChangeShapeType="1"/>
          </p:cNvSpPr>
          <p:nvPr/>
        </p:nvSpPr>
        <p:spPr bwMode="auto">
          <a:xfrm flipH="1">
            <a:off x="44196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05"/>
          <p:cNvSpPr>
            <a:spLocks noChangeShapeType="1"/>
          </p:cNvSpPr>
          <p:nvPr/>
        </p:nvSpPr>
        <p:spPr bwMode="auto">
          <a:xfrm flipH="1">
            <a:off x="44196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106"/>
          <p:cNvSpPr>
            <a:spLocks noChangeShapeType="1"/>
          </p:cNvSpPr>
          <p:nvPr/>
        </p:nvSpPr>
        <p:spPr bwMode="auto">
          <a:xfrm>
            <a:off x="44196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107"/>
          <p:cNvSpPr>
            <a:spLocks noChangeShapeType="1"/>
          </p:cNvSpPr>
          <p:nvPr/>
        </p:nvSpPr>
        <p:spPr bwMode="auto">
          <a:xfrm flipH="1">
            <a:off x="49530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 flipH="1">
            <a:off x="51054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18"/>
          <p:cNvSpPr>
            <a:spLocks noChangeArrowheads="1"/>
          </p:cNvSpPr>
          <p:nvPr/>
        </p:nvSpPr>
        <p:spPr bwMode="auto">
          <a:xfrm>
            <a:off x="48768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119"/>
          <p:cNvSpPr>
            <a:spLocks noChangeArrowheads="1"/>
          </p:cNvSpPr>
          <p:nvPr/>
        </p:nvSpPr>
        <p:spPr bwMode="auto">
          <a:xfrm>
            <a:off x="62484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20"/>
          <p:cNvSpPr>
            <a:spLocks noChangeArrowheads="1"/>
          </p:cNvSpPr>
          <p:nvPr/>
        </p:nvSpPr>
        <p:spPr bwMode="auto">
          <a:xfrm>
            <a:off x="75422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37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</a:t>
            </a: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instructions</a:t>
            </a:r>
            <a:endParaRPr lang="en-US" sz="2800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304800" y="3581400"/>
            <a:ext cx="7391400" cy="2971800"/>
            <a:chOff x="0" y="1828800"/>
            <a:chExt cx="8534400" cy="426720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010400" y="4953000"/>
              <a:ext cx="914400" cy="533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+</a:t>
              </a: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6934200" y="3200400"/>
              <a:ext cx="457200" cy="1524000"/>
              <a:chOff x="3360" y="2160"/>
              <a:chExt cx="288" cy="960"/>
            </a:xfrm>
          </p:grpSpPr>
          <p:sp>
            <p:nvSpPr>
              <p:cNvPr id="8" name="Rectangle 20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21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24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25"/>
            <p:cNvGrpSpPr>
              <a:grpSpLocks/>
            </p:cNvGrpSpPr>
            <p:nvPr/>
          </p:nvGrpSpPr>
          <p:grpSpPr bwMode="auto">
            <a:xfrm>
              <a:off x="7467600" y="3200400"/>
              <a:ext cx="457200" cy="1524000"/>
              <a:chOff x="3360" y="2160"/>
              <a:chExt cx="288" cy="960"/>
            </a:xfrm>
          </p:grpSpPr>
          <p:sp>
            <p:nvSpPr>
              <p:cNvPr id="14" name="Rectangle 26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27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28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29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30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" name="Line 33"/>
            <p:cNvSpPr>
              <a:spLocks noChangeShapeType="1"/>
            </p:cNvSpPr>
            <p:nvPr/>
          </p:nvSpPr>
          <p:spPr bwMode="auto">
            <a:xfrm>
              <a:off x="71628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7696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41"/>
            <p:cNvGrpSpPr>
              <a:grpSpLocks/>
            </p:cNvGrpSpPr>
            <p:nvPr/>
          </p:nvGrpSpPr>
          <p:grpSpPr bwMode="auto">
            <a:xfrm>
              <a:off x="6781800" y="2743200"/>
              <a:ext cx="609600" cy="457200"/>
              <a:chOff x="3312" y="1872"/>
              <a:chExt cx="384" cy="288"/>
            </a:xfrm>
          </p:grpSpPr>
          <p:sp>
            <p:nvSpPr>
              <p:cNvPr id="22" name="AutoShape 42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43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44"/>
            <p:cNvGrpSpPr>
              <a:grpSpLocks/>
            </p:cNvGrpSpPr>
            <p:nvPr/>
          </p:nvGrpSpPr>
          <p:grpSpPr bwMode="auto">
            <a:xfrm>
              <a:off x="7315200" y="2743200"/>
              <a:ext cx="609600" cy="457200"/>
              <a:chOff x="3312" y="1872"/>
              <a:chExt cx="384" cy="288"/>
            </a:xfrm>
          </p:grpSpPr>
          <p:sp>
            <p:nvSpPr>
              <p:cNvPr id="25" name="AutoShape 45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46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" name="Group 55"/>
            <p:cNvGrpSpPr>
              <a:grpSpLocks/>
            </p:cNvGrpSpPr>
            <p:nvPr/>
          </p:nvGrpSpPr>
          <p:grpSpPr bwMode="auto">
            <a:xfrm>
              <a:off x="6934200" y="1828800"/>
              <a:ext cx="304800" cy="914400"/>
              <a:chOff x="3408" y="1296"/>
              <a:chExt cx="192" cy="576"/>
            </a:xfrm>
          </p:grpSpPr>
          <p:sp>
            <p:nvSpPr>
              <p:cNvPr id="28" name="Line 56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57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58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59"/>
            <p:cNvGrpSpPr>
              <a:grpSpLocks/>
            </p:cNvGrpSpPr>
            <p:nvPr/>
          </p:nvGrpSpPr>
          <p:grpSpPr bwMode="auto">
            <a:xfrm>
              <a:off x="7467600" y="1828800"/>
              <a:ext cx="304800" cy="914400"/>
              <a:chOff x="3408" y="1296"/>
              <a:chExt cx="192" cy="576"/>
            </a:xfrm>
          </p:grpSpPr>
          <p:sp>
            <p:nvSpPr>
              <p:cNvPr id="32" name="Line 60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61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62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" name="Line 63"/>
            <p:cNvSpPr>
              <a:spLocks noChangeShapeType="1"/>
            </p:cNvSpPr>
            <p:nvPr/>
          </p:nvSpPr>
          <p:spPr bwMode="auto">
            <a:xfrm>
              <a:off x="6096000" y="2514600"/>
              <a:ext cx="2057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64"/>
            <p:cNvSpPr>
              <a:spLocks noChangeShapeType="1"/>
            </p:cNvSpPr>
            <p:nvPr/>
          </p:nvSpPr>
          <p:spPr bwMode="auto">
            <a:xfrm>
              <a:off x="5943600" y="2362200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65"/>
            <p:cNvSpPr>
              <a:spLocks noChangeShapeType="1"/>
            </p:cNvSpPr>
            <p:nvPr/>
          </p:nvSpPr>
          <p:spPr bwMode="auto">
            <a:xfrm>
              <a:off x="5791200" y="1828800"/>
              <a:ext cx="167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67"/>
            <p:cNvSpPr>
              <a:spLocks noChangeShapeType="1"/>
            </p:cNvSpPr>
            <p:nvPr/>
          </p:nvSpPr>
          <p:spPr bwMode="auto">
            <a:xfrm>
              <a:off x="8153400" y="2514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68"/>
            <p:cNvSpPr>
              <a:spLocks noChangeShapeType="1"/>
            </p:cNvSpPr>
            <p:nvPr/>
          </p:nvSpPr>
          <p:spPr bwMode="auto">
            <a:xfrm flipH="1">
              <a:off x="7467600" y="57150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69"/>
            <p:cNvSpPr>
              <a:spLocks noChangeShapeType="1"/>
            </p:cNvSpPr>
            <p:nvPr/>
          </p:nvSpPr>
          <p:spPr bwMode="auto">
            <a:xfrm flipH="1" flipV="1">
              <a:off x="74676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1" name="Group 74"/>
            <p:cNvGrpSpPr>
              <a:grpSpLocks/>
            </p:cNvGrpSpPr>
            <p:nvPr/>
          </p:nvGrpSpPr>
          <p:grpSpPr bwMode="auto">
            <a:xfrm>
              <a:off x="5638800" y="1828800"/>
              <a:ext cx="1219200" cy="4267200"/>
              <a:chOff x="3552" y="1152"/>
              <a:chExt cx="768" cy="2688"/>
            </a:xfrm>
          </p:grpSpPr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3600" y="3120"/>
                <a:ext cx="576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4000">
                    <a:solidFill>
                      <a:schemeClr val="bg1"/>
                    </a:solidFill>
                    <a:latin typeface="Arial" pitchFamily="-107" charset="0"/>
                    <a:ea typeface="Arial" pitchFamily="-107" charset="0"/>
                    <a:cs typeface="Arial" pitchFamily="-107" charset="0"/>
                  </a:rPr>
                  <a:t>X</a:t>
                </a:r>
              </a:p>
            </p:txBody>
          </p:sp>
          <p:grpSp>
            <p:nvGrpSpPr>
              <p:cNvPr id="43" name="Group 7"/>
              <p:cNvGrpSpPr>
                <a:grpSpLocks/>
              </p:cNvGrpSpPr>
              <p:nvPr/>
            </p:nvGrpSpPr>
            <p:grpSpPr bwMode="auto">
              <a:xfrm>
                <a:off x="3600" y="2016"/>
                <a:ext cx="288" cy="960"/>
                <a:chOff x="3360" y="2160"/>
                <a:chExt cx="288" cy="960"/>
              </a:xfrm>
            </p:grpSpPr>
            <p:sp>
              <p:nvSpPr>
                <p:cNvPr id="65" name="Rectangle 8"/>
                <p:cNvSpPr>
                  <a:spLocks noChangeArrowheads="1"/>
                </p:cNvSpPr>
                <p:nvPr/>
              </p:nvSpPr>
              <p:spPr bwMode="auto">
                <a:xfrm>
                  <a:off x="3360" y="2160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9"/>
                <p:cNvSpPr>
                  <a:spLocks noChangeArrowheads="1"/>
                </p:cNvSpPr>
                <p:nvPr/>
              </p:nvSpPr>
              <p:spPr bwMode="auto">
                <a:xfrm>
                  <a:off x="3360" y="2352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baseline="30000"/>
                </a:p>
              </p:txBody>
            </p:sp>
            <p:sp>
              <p:nvSpPr>
                <p:cNvPr id="67" name="Rectangle 10"/>
                <p:cNvSpPr>
                  <a:spLocks noChangeArrowheads="1"/>
                </p:cNvSpPr>
                <p:nvPr/>
              </p:nvSpPr>
              <p:spPr bwMode="auto">
                <a:xfrm>
                  <a:off x="3360" y="2544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Rectangle 11"/>
                <p:cNvSpPr>
                  <a:spLocks noChangeArrowheads="1"/>
                </p:cNvSpPr>
                <p:nvPr/>
              </p:nvSpPr>
              <p:spPr bwMode="auto">
                <a:xfrm>
                  <a:off x="3360" y="2736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Rectangle 12"/>
                <p:cNvSpPr>
                  <a:spLocks noChangeArrowheads="1"/>
                </p:cNvSpPr>
                <p:nvPr/>
              </p:nvSpPr>
              <p:spPr bwMode="auto">
                <a:xfrm>
                  <a:off x="3360" y="2928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4" name="Group 13"/>
              <p:cNvGrpSpPr>
                <a:grpSpLocks/>
              </p:cNvGrpSpPr>
              <p:nvPr/>
            </p:nvGrpSpPr>
            <p:grpSpPr bwMode="auto">
              <a:xfrm>
                <a:off x="3936" y="2016"/>
                <a:ext cx="288" cy="960"/>
                <a:chOff x="3360" y="2160"/>
                <a:chExt cx="288" cy="960"/>
              </a:xfrm>
            </p:grpSpPr>
            <p:sp>
              <p:nvSpPr>
                <p:cNvPr id="60" name="Rectangle 14"/>
                <p:cNvSpPr>
                  <a:spLocks noChangeArrowheads="1"/>
                </p:cNvSpPr>
                <p:nvPr/>
              </p:nvSpPr>
              <p:spPr bwMode="auto">
                <a:xfrm>
                  <a:off x="3360" y="2160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352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6"/>
                <p:cNvSpPr>
                  <a:spLocks noChangeArrowheads="1"/>
                </p:cNvSpPr>
                <p:nvPr/>
              </p:nvSpPr>
              <p:spPr bwMode="auto">
                <a:xfrm>
                  <a:off x="3360" y="2544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360" y="2736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Rectangle 18"/>
                <p:cNvSpPr>
                  <a:spLocks noChangeArrowheads="1"/>
                </p:cNvSpPr>
                <p:nvPr/>
              </p:nvSpPr>
              <p:spPr bwMode="auto">
                <a:xfrm>
                  <a:off x="3360" y="2928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5" name="Line 31"/>
              <p:cNvSpPr>
                <a:spLocks noChangeShapeType="1"/>
              </p:cNvSpPr>
              <p:nvPr/>
            </p:nvSpPr>
            <p:spPr bwMode="auto">
              <a:xfrm>
                <a:off x="3744" y="29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32"/>
              <p:cNvSpPr>
                <a:spLocks noChangeShapeType="1"/>
              </p:cNvSpPr>
              <p:nvPr/>
            </p:nvSpPr>
            <p:spPr bwMode="auto">
              <a:xfrm>
                <a:off x="4080" y="29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7" name="Group 35"/>
              <p:cNvGrpSpPr>
                <a:grpSpLocks/>
              </p:cNvGrpSpPr>
              <p:nvPr/>
            </p:nvGrpSpPr>
            <p:grpSpPr bwMode="auto">
              <a:xfrm>
                <a:off x="3552" y="1728"/>
                <a:ext cx="384" cy="288"/>
                <a:chOff x="3312" y="1872"/>
                <a:chExt cx="384" cy="288"/>
              </a:xfrm>
            </p:grpSpPr>
            <p:sp>
              <p:nvSpPr>
                <p:cNvPr id="58" name="AutoShape 36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84" cy="144"/>
                </a:xfrm>
                <a:custGeom>
                  <a:avLst/>
                  <a:gdLst>
                    <a:gd name="T0" fmla="*/ 6 w 21600"/>
                    <a:gd name="T1" fmla="*/ 0 h 21600"/>
                    <a:gd name="T2" fmla="*/ 3 w 21600"/>
                    <a:gd name="T3" fmla="*/ 1 h 21600"/>
                    <a:gd name="T4" fmla="*/ 1 w 21600"/>
                    <a:gd name="T5" fmla="*/ 0 h 21600"/>
                    <a:gd name="T6" fmla="*/ 3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99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Line 37"/>
                <p:cNvSpPr>
                  <a:spLocks noChangeShapeType="1"/>
                </p:cNvSpPr>
                <p:nvPr/>
              </p:nvSpPr>
              <p:spPr bwMode="auto">
                <a:xfrm>
                  <a:off x="3504" y="201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8" name="Group 38"/>
              <p:cNvGrpSpPr>
                <a:grpSpLocks/>
              </p:cNvGrpSpPr>
              <p:nvPr/>
            </p:nvGrpSpPr>
            <p:grpSpPr bwMode="auto">
              <a:xfrm>
                <a:off x="3936" y="1728"/>
                <a:ext cx="384" cy="288"/>
                <a:chOff x="3312" y="1872"/>
                <a:chExt cx="384" cy="288"/>
              </a:xfrm>
            </p:grpSpPr>
            <p:sp>
              <p:nvSpPr>
                <p:cNvPr id="56" name="AutoShape 39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84" cy="144"/>
                </a:xfrm>
                <a:custGeom>
                  <a:avLst/>
                  <a:gdLst>
                    <a:gd name="T0" fmla="*/ 6 w 21600"/>
                    <a:gd name="T1" fmla="*/ 0 h 21600"/>
                    <a:gd name="T2" fmla="*/ 3 w 21600"/>
                    <a:gd name="T3" fmla="*/ 1 h 21600"/>
                    <a:gd name="T4" fmla="*/ 1 w 21600"/>
                    <a:gd name="T5" fmla="*/ 0 h 21600"/>
                    <a:gd name="T6" fmla="*/ 3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99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Line 40"/>
                <p:cNvSpPr>
                  <a:spLocks noChangeShapeType="1"/>
                </p:cNvSpPr>
                <p:nvPr/>
              </p:nvSpPr>
              <p:spPr bwMode="auto">
                <a:xfrm>
                  <a:off x="3504" y="201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9" name="Line 48"/>
              <p:cNvSpPr>
                <a:spLocks noChangeShapeType="1"/>
              </p:cNvSpPr>
              <p:nvPr/>
            </p:nvSpPr>
            <p:spPr bwMode="auto">
              <a:xfrm>
                <a:off x="3648" y="115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49"/>
              <p:cNvSpPr>
                <a:spLocks noChangeShapeType="1"/>
              </p:cNvSpPr>
              <p:nvPr/>
            </p:nvSpPr>
            <p:spPr bwMode="auto">
              <a:xfrm>
                <a:off x="3840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50"/>
              <p:cNvSpPr>
                <a:spLocks noChangeShapeType="1"/>
              </p:cNvSpPr>
              <p:nvPr/>
            </p:nvSpPr>
            <p:spPr bwMode="auto">
              <a:xfrm>
                <a:off x="3744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52"/>
              <p:cNvSpPr>
                <a:spLocks noChangeShapeType="1"/>
              </p:cNvSpPr>
              <p:nvPr/>
            </p:nvSpPr>
            <p:spPr bwMode="auto">
              <a:xfrm>
                <a:off x="4032" y="115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>
                <a:off x="4224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>
                <a:off x="4128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70"/>
              <p:cNvSpPr>
                <a:spLocks noChangeShapeType="1"/>
              </p:cNvSpPr>
              <p:nvPr/>
            </p:nvSpPr>
            <p:spPr bwMode="auto">
              <a:xfrm>
                <a:off x="3888" y="36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" name="Line 71"/>
            <p:cNvSpPr>
              <a:spLocks noChangeShapeType="1"/>
            </p:cNvSpPr>
            <p:nvPr/>
          </p:nvSpPr>
          <p:spPr bwMode="auto">
            <a:xfrm>
              <a:off x="6172200" y="6096000"/>
              <a:ext cx="236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72"/>
            <p:cNvSpPr>
              <a:spLocks noChangeShapeType="1"/>
            </p:cNvSpPr>
            <p:nvPr/>
          </p:nvSpPr>
          <p:spPr bwMode="auto">
            <a:xfrm flipH="1" flipV="1">
              <a:off x="8534400" y="2362200"/>
              <a:ext cx="0" cy="3733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6"/>
            <p:cNvSpPr>
              <a:spLocks noChangeArrowheads="1"/>
            </p:cNvSpPr>
            <p:nvPr/>
          </p:nvSpPr>
          <p:spPr bwMode="auto">
            <a:xfrm>
              <a:off x="4419600" y="49530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73" name="Group 77"/>
            <p:cNvGrpSpPr>
              <a:grpSpLocks/>
            </p:cNvGrpSpPr>
            <p:nvPr/>
          </p:nvGrpSpPr>
          <p:grpSpPr bwMode="auto">
            <a:xfrm>
              <a:off x="4419600" y="3200400"/>
              <a:ext cx="457200" cy="1524000"/>
              <a:chOff x="3360" y="2160"/>
              <a:chExt cx="288" cy="960"/>
            </a:xfrm>
          </p:grpSpPr>
          <p:sp>
            <p:nvSpPr>
              <p:cNvPr id="74" name="Rectangle 7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6" name="Rectangle 8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8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8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9" name="Group 83"/>
            <p:cNvGrpSpPr>
              <a:grpSpLocks/>
            </p:cNvGrpSpPr>
            <p:nvPr/>
          </p:nvGrpSpPr>
          <p:grpSpPr bwMode="auto">
            <a:xfrm>
              <a:off x="4953000" y="3200400"/>
              <a:ext cx="457200" cy="1524000"/>
              <a:chOff x="3360" y="2160"/>
              <a:chExt cx="288" cy="960"/>
            </a:xfrm>
          </p:grpSpPr>
          <p:sp>
            <p:nvSpPr>
              <p:cNvPr id="80" name="Rectangle 8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8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5" name="Line 89"/>
            <p:cNvSpPr>
              <a:spLocks noChangeShapeType="1"/>
            </p:cNvSpPr>
            <p:nvPr/>
          </p:nvSpPr>
          <p:spPr bwMode="auto">
            <a:xfrm>
              <a:off x="4648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90"/>
            <p:cNvSpPr>
              <a:spLocks noChangeShapeType="1"/>
            </p:cNvSpPr>
            <p:nvPr/>
          </p:nvSpPr>
          <p:spPr bwMode="auto">
            <a:xfrm>
              <a:off x="51816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7" name="Group 91"/>
            <p:cNvGrpSpPr>
              <a:grpSpLocks/>
            </p:cNvGrpSpPr>
            <p:nvPr/>
          </p:nvGrpSpPr>
          <p:grpSpPr bwMode="auto">
            <a:xfrm>
              <a:off x="4343400" y="2743200"/>
              <a:ext cx="609600" cy="457200"/>
              <a:chOff x="3312" y="1872"/>
              <a:chExt cx="384" cy="288"/>
            </a:xfrm>
          </p:grpSpPr>
          <p:sp>
            <p:nvSpPr>
              <p:cNvPr id="88" name="AutoShape 92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Line 93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0" name="Group 94"/>
            <p:cNvGrpSpPr>
              <a:grpSpLocks/>
            </p:cNvGrpSpPr>
            <p:nvPr/>
          </p:nvGrpSpPr>
          <p:grpSpPr bwMode="auto">
            <a:xfrm>
              <a:off x="4953000" y="2743200"/>
              <a:ext cx="609600" cy="457200"/>
              <a:chOff x="3312" y="1872"/>
              <a:chExt cx="384" cy="288"/>
            </a:xfrm>
          </p:grpSpPr>
          <p:sp>
            <p:nvSpPr>
              <p:cNvPr id="91" name="AutoShape 95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Line 96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" name="Line 97"/>
            <p:cNvSpPr>
              <a:spLocks noChangeShapeType="1"/>
            </p:cNvSpPr>
            <p:nvPr/>
          </p:nvSpPr>
          <p:spPr bwMode="auto">
            <a:xfrm>
              <a:off x="44958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8"/>
            <p:cNvSpPr>
              <a:spLocks noChangeShapeType="1"/>
            </p:cNvSpPr>
            <p:nvPr/>
          </p:nvSpPr>
          <p:spPr bwMode="auto">
            <a:xfrm>
              <a:off x="4800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9"/>
            <p:cNvSpPr>
              <a:spLocks noChangeShapeType="1"/>
            </p:cNvSpPr>
            <p:nvPr/>
          </p:nvSpPr>
          <p:spPr bwMode="auto">
            <a:xfrm>
              <a:off x="46482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00"/>
            <p:cNvSpPr>
              <a:spLocks noChangeShapeType="1"/>
            </p:cNvSpPr>
            <p:nvPr/>
          </p:nvSpPr>
          <p:spPr bwMode="auto">
            <a:xfrm>
              <a:off x="51054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101"/>
            <p:cNvSpPr>
              <a:spLocks noChangeShapeType="1"/>
            </p:cNvSpPr>
            <p:nvPr/>
          </p:nvSpPr>
          <p:spPr bwMode="auto">
            <a:xfrm>
              <a:off x="54102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102"/>
            <p:cNvSpPr>
              <a:spLocks noChangeShapeType="1"/>
            </p:cNvSpPr>
            <p:nvPr/>
          </p:nvSpPr>
          <p:spPr bwMode="auto">
            <a:xfrm>
              <a:off x="52578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104"/>
            <p:cNvSpPr>
              <a:spLocks noChangeShapeType="1"/>
            </p:cNvSpPr>
            <p:nvPr/>
          </p:nvSpPr>
          <p:spPr bwMode="auto">
            <a:xfrm flipH="1">
              <a:off x="4114800" y="18288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07"/>
            <p:cNvSpPr>
              <a:spLocks noChangeShapeType="1"/>
            </p:cNvSpPr>
            <p:nvPr/>
          </p:nvSpPr>
          <p:spPr bwMode="auto">
            <a:xfrm flipH="1">
              <a:off x="4648200" y="2362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08"/>
            <p:cNvSpPr>
              <a:spLocks noChangeShapeType="1"/>
            </p:cNvSpPr>
            <p:nvPr/>
          </p:nvSpPr>
          <p:spPr bwMode="auto">
            <a:xfrm flipH="1">
              <a:off x="4800600" y="25146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12"/>
            <p:cNvSpPr>
              <a:spLocks noChangeShapeType="1"/>
            </p:cNvSpPr>
            <p:nvPr/>
          </p:nvSpPr>
          <p:spPr bwMode="auto">
            <a:xfrm>
              <a:off x="609600" y="4267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Text Box 113"/>
            <p:cNvSpPr txBox="1">
              <a:spLocks noChangeArrowheads="1"/>
            </p:cNvSpPr>
            <p:nvPr/>
          </p:nvSpPr>
          <p:spPr bwMode="auto">
            <a:xfrm>
              <a:off x="0" y="3581400"/>
              <a:ext cx="1303338" cy="574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Arial" pitchFamily="-107" charset="0"/>
                  <a:ea typeface="Arial" pitchFamily="-107" charset="0"/>
                  <a:cs typeface="Arial" pitchFamily="-107" charset="0"/>
                </a:rPr>
                <a:t>Address</a:t>
              </a:r>
            </a:p>
          </p:txBody>
        </p:sp>
        <p:sp>
          <p:nvSpPr>
            <p:cNvPr id="104" name="Line 114"/>
            <p:cNvSpPr>
              <a:spLocks noChangeShapeType="1"/>
            </p:cNvSpPr>
            <p:nvPr/>
          </p:nvSpPr>
          <p:spPr bwMode="auto">
            <a:xfrm>
              <a:off x="533400" y="381000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15"/>
            <p:cNvSpPr>
              <a:spLocks noChangeShapeType="1"/>
            </p:cNvSpPr>
            <p:nvPr/>
          </p:nvSpPr>
          <p:spPr bwMode="auto">
            <a:xfrm>
              <a:off x="3048000" y="28194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16"/>
            <p:cNvSpPr>
              <a:spLocks noChangeShapeType="1"/>
            </p:cNvSpPr>
            <p:nvPr/>
          </p:nvSpPr>
          <p:spPr bwMode="auto">
            <a:xfrm>
              <a:off x="3124200" y="2895600"/>
              <a:ext cx="190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11"/>
            <p:cNvSpPr>
              <a:spLocks noChangeArrowheads="1"/>
            </p:cNvSpPr>
            <p:nvPr/>
          </p:nvSpPr>
          <p:spPr bwMode="auto">
            <a:xfrm>
              <a:off x="1524000" y="2667000"/>
              <a:ext cx="1600200" cy="3124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07" charset="0"/>
                  <a:ea typeface="Arial" pitchFamily="-107" charset="0"/>
                  <a:cs typeface="Arial" pitchFamily="-107" charset="0"/>
                </a:rPr>
                <a:t>Instruction</a:t>
              </a:r>
            </a:p>
            <a:p>
              <a:pPr algn="ctr"/>
              <a:r>
                <a:rPr lang="en-US">
                  <a:latin typeface="Arial" pitchFamily="-107" charset="0"/>
                  <a:ea typeface="Arial" pitchFamily="-107" charset="0"/>
                  <a:cs typeface="Arial" pitchFamily="-107" charset="0"/>
                </a:rPr>
                <a:t>Memory</a:t>
              </a:r>
            </a:p>
          </p:txBody>
        </p:sp>
        <p:sp>
          <p:nvSpPr>
            <p:cNvPr id="108" name="Line 117"/>
            <p:cNvSpPr>
              <a:spLocks noChangeShapeType="1"/>
            </p:cNvSpPr>
            <p:nvPr/>
          </p:nvSpPr>
          <p:spPr bwMode="auto">
            <a:xfrm>
              <a:off x="3124200" y="2971800"/>
              <a:ext cx="434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18"/>
            <p:cNvSpPr>
              <a:spLocks noChangeShapeType="1"/>
            </p:cNvSpPr>
            <p:nvPr/>
          </p:nvSpPr>
          <p:spPr bwMode="auto">
            <a:xfrm>
              <a:off x="3124200" y="34290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19"/>
            <p:cNvSpPr>
              <a:spLocks noChangeShapeType="1"/>
            </p:cNvSpPr>
            <p:nvPr/>
          </p:nvSpPr>
          <p:spPr bwMode="auto">
            <a:xfrm>
              <a:off x="3124200" y="3657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20"/>
            <p:cNvSpPr>
              <a:spLocks noChangeShapeType="1"/>
            </p:cNvSpPr>
            <p:nvPr/>
          </p:nvSpPr>
          <p:spPr bwMode="auto">
            <a:xfrm>
              <a:off x="3124200" y="3962400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21"/>
            <p:cNvSpPr>
              <a:spLocks noChangeShapeType="1"/>
            </p:cNvSpPr>
            <p:nvPr/>
          </p:nvSpPr>
          <p:spPr bwMode="auto">
            <a:xfrm>
              <a:off x="3124200" y="419100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22"/>
            <p:cNvSpPr>
              <a:spLocks noChangeShapeType="1"/>
            </p:cNvSpPr>
            <p:nvPr/>
          </p:nvSpPr>
          <p:spPr bwMode="auto">
            <a:xfrm>
              <a:off x="3124200" y="4343400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23"/>
            <p:cNvSpPr>
              <a:spLocks noChangeShapeType="1"/>
            </p:cNvSpPr>
            <p:nvPr/>
          </p:nvSpPr>
          <p:spPr bwMode="auto">
            <a:xfrm>
              <a:off x="3124200" y="4572000"/>
              <a:ext cx="434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18"/>
            <p:cNvSpPr>
              <a:spLocks noChangeArrowheads="1"/>
            </p:cNvSpPr>
            <p:nvPr/>
          </p:nvSpPr>
          <p:spPr bwMode="auto">
            <a:xfrm>
              <a:off x="45720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19"/>
            <p:cNvSpPr>
              <a:spLocks noChangeArrowheads="1"/>
            </p:cNvSpPr>
            <p:nvPr/>
          </p:nvSpPr>
          <p:spPr bwMode="auto">
            <a:xfrm>
              <a:off x="59436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20"/>
            <p:cNvSpPr>
              <a:spLocks noChangeArrowheads="1"/>
            </p:cNvSpPr>
            <p:nvPr/>
          </p:nvSpPr>
          <p:spPr bwMode="auto">
            <a:xfrm>
              <a:off x="7237413" y="5588000"/>
              <a:ext cx="457200" cy="44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38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75783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784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5787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788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789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790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5797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75850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5851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5854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5855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75801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802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580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80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39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instructions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accent2"/>
                </a:solidFill>
                <a:ea typeface="ＭＳ Ｐゴシック" pitchFamily="-107" charset="-128"/>
                <a:cs typeface="ＭＳ Ｐゴシック" pitchFamily="-107" charset="-128"/>
              </a:rPr>
              <a:t>Schedule </a:t>
            </a: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compute task 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General framework for specializing to problem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Wiring, memories get expensive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Opportunity for further </a:t>
            </a:r>
            <a:r>
              <a:rPr lang="en-US" sz="2400" dirty="0" smtClean="0"/>
              <a:t>optimizations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General way to tradeoff area and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933657-0B83-814F-88BE-B2A677D3A9AE}" type="slidenum">
              <a:rPr lang="en-US" smtClean="0">
                <a:latin typeface="Times New Roman" pitchFamily="-107" charset="0"/>
              </a:rPr>
              <a:pPr/>
              <a:t>4</a:t>
            </a:fld>
            <a:endParaRPr lang="en-US" smtClean="0">
              <a:latin typeface="Times New Roman" pitchFamily="-107" charset="0"/>
            </a:endParaRPr>
          </a:p>
        </p:txBody>
      </p:sp>
      <p:pic>
        <p:nvPicPr>
          <p:cNvPr id="22532" name="Picture 2" descr="quadratic_spati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295400"/>
            <a:ext cx="75438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Spatial Quadratic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A(Quad) = 3*A(Mpy) + 2*A(Add)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40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E95AAE-C9C1-054A-9169-41D9BBC5894D}" type="slidenum">
              <a:rPr lang="en-US" smtClean="0">
                <a:latin typeface="Times New Roman" pitchFamily="-107" charset="0"/>
              </a:rPr>
              <a:pPr/>
              <a:t>41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Review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Reuse physical operators in time</a:t>
            </a:r>
          </a:p>
          <a:p>
            <a:pPr>
              <a:lnSpc>
                <a:spcPct val="90000"/>
              </a:lnSpc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Share operators in different roles</a:t>
            </a:r>
          </a:p>
          <a:p>
            <a:pPr>
              <a:lnSpc>
                <a:spcPct val="90000"/>
              </a:lnSpc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Allows us to reduce area at expense of increasing time</a:t>
            </a:r>
          </a:p>
          <a:p>
            <a:pPr>
              <a:lnSpc>
                <a:spcPct val="90000"/>
              </a:lnSpc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Area-Time tradeoff</a:t>
            </a:r>
          </a:p>
          <a:p>
            <a:pPr>
              <a:lnSpc>
                <a:spcPct val="90000"/>
              </a:lnSpc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Pay some sharing overhead</a:t>
            </a:r>
          </a:p>
          <a:p>
            <a:pPr lvl="1">
              <a:lnSpc>
                <a:spcPct val="90000"/>
              </a:lnSpc>
            </a:pPr>
            <a:r>
              <a:rPr lang="en-US"/>
              <a:t>Muxes, memory</a:t>
            </a:r>
          </a:p>
          <a:p>
            <a:pPr>
              <a:lnSpc>
                <a:spcPct val="90000"/>
              </a:lnSpc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 – general formulation for shared datapaths</a:t>
            </a:r>
          </a:p>
          <a:p>
            <a:pPr>
              <a:lnSpc>
                <a:spcPct val="90000"/>
              </a:lnSpc>
            </a:pPr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976563"/>
            <a:ext cx="1828800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Design Automation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Sets up two problems for us:</a:t>
            </a: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Provisioning</a:t>
            </a:r>
          </a:p>
          <a:p>
            <a:pPr lvl="1"/>
            <a:r>
              <a:rPr lang="en-US" dirty="0" smtClean="0"/>
              <a:t>(Architecture Selection)</a:t>
            </a:r>
          </a:p>
          <a:p>
            <a:pPr lvl="1"/>
            <a:r>
              <a:rPr lang="en-US" dirty="0" smtClean="0">
                <a:solidFill>
                  <a:srgbClr val="3333CC"/>
                </a:solidFill>
              </a:rPr>
              <a:t>End of next week (after…)</a:t>
            </a: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Scheduling</a:t>
            </a:r>
          </a:p>
          <a:p>
            <a:pPr lvl="1"/>
            <a:r>
              <a:rPr lang="en-US" dirty="0" smtClean="0">
                <a:solidFill>
                  <a:srgbClr val="3333CC"/>
                </a:solidFill>
              </a:rPr>
              <a:t>Start introducing now</a:t>
            </a:r>
          </a:p>
          <a:p>
            <a:pPr lvl="1"/>
            <a:r>
              <a:rPr lang="en-US" dirty="0" smtClean="0">
                <a:solidFill>
                  <a:srgbClr val="3333CC"/>
                </a:solidFill>
              </a:rPr>
              <a:t>Next two lectures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5AEA5B-5064-E94D-9456-3523968BF17A}" type="slidenum">
              <a:rPr lang="en-US" smtClean="0">
                <a:latin typeface="Times New Roman" pitchFamily="-107" charset="0"/>
              </a:rPr>
              <a:pPr/>
              <a:t>42</a:t>
            </a:fld>
            <a:endParaRPr lang="en-US" smtClean="0">
              <a:latin typeface="Times New Roman" pitchFamily="-107" charset="0"/>
            </a:endParaRPr>
          </a:p>
        </p:txBody>
      </p:sp>
      <p:grpSp>
        <p:nvGrpSpPr>
          <p:cNvPr id="79878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79879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Behavioral </a:t>
              </a:r>
            </a:p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(C, MATLAB, …)</a:t>
              </a:r>
            </a:p>
          </p:txBody>
        </p:sp>
        <p:sp>
          <p:nvSpPr>
            <p:cNvPr id="79880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RTL</a:t>
              </a:r>
            </a:p>
          </p:txBody>
        </p:sp>
        <p:sp>
          <p:nvSpPr>
            <p:cNvPr id="79881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Gate Netlist</a:t>
              </a:r>
            </a:p>
          </p:txBody>
        </p:sp>
        <p:sp>
          <p:nvSpPr>
            <p:cNvPr id="79882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Layout</a:t>
              </a:r>
            </a:p>
          </p:txBody>
        </p:sp>
        <p:sp>
          <p:nvSpPr>
            <p:cNvPr id="79883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84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85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86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87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Masks</a:t>
              </a:r>
            </a:p>
          </p:txBody>
        </p:sp>
        <p:sp>
          <p:nvSpPr>
            <p:cNvPr id="79888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1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ea typeface="Arial" pitchFamily="-107" charset="0"/>
                  <a:cs typeface="Arial" pitchFamily="-107" charset="0"/>
                </a:rPr>
                <a:t>Arch. Select</a:t>
              </a:r>
            </a:p>
            <a:p>
              <a:r>
                <a:rPr lang="en-US" sz="2000">
                  <a:solidFill>
                    <a:schemeClr val="accent2"/>
                  </a:solidFill>
                  <a:ea typeface="Arial" pitchFamily="-107" charset="0"/>
                  <a:cs typeface="Arial" pitchFamily="-107" charset="0"/>
                </a:rPr>
                <a:t>Schedule</a:t>
              </a:r>
            </a:p>
          </p:txBody>
        </p:sp>
        <p:sp>
          <p:nvSpPr>
            <p:cNvPr id="79889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FSM assign</a:t>
              </a:r>
            </a:p>
          </p:txBody>
        </p:sp>
        <p:sp>
          <p:nvSpPr>
            <p:cNvPr id="79890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Two-level, </a:t>
              </a:r>
            </a:p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Multilevel opt.</a:t>
              </a:r>
            </a:p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Covering</a:t>
              </a:r>
            </a:p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Retiming</a:t>
              </a:r>
            </a:p>
          </p:txBody>
        </p:sp>
        <p:sp>
          <p:nvSpPr>
            <p:cNvPr id="79891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Placement</a:t>
              </a:r>
            </a:p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Time Permitting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9A67A-6AE3-2A40-9E6F-B5860FCA322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A8ABCB-0B49-5346-9A78-22556C622677}" type="slidenum">
              <a:rPr lang="en-US" smtClean="0">
                <a:latin typeface="Times New Roman" pitchFamily="-107" charset="0"/>
              </a:rPr>
              <a:pPr/>
              <a:t>44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General Problem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5867400" cy="4114800"/>
          </a:xfrm>
        </p:spPr>
        <p:txBody>
          <a:bodyPr/>
          <a:lstStyle/>
          <a:p>
            <a:r>
              <a:rPr lang="en-US"/>
              <a:t>Resources are not free</a:t>
            </a:r>
          </a:p>
          <a:p>
            <a:pPr lvl="1"/>
            <a:r>
              <a:rPr lang="en-US">
                <a:ea typeface="ＭＳ Ｐゴシック" pitchFamily="-107" charset="-128"/>
              </a:rPr>
              <a:t>Wires, io ports</a:t>
            </a:r>
          </a:p>
          <a:p>
            <a:pPr lvl="1"/>
            <a:r>
              <a:rPr lang="en-US">
                <a:ea typeface="ＭＳ Ｐゴシック" pitchFamily="-107" charset="-128"/>
              </a:rPr>
              <a:t>Functional units</a:t>
            </a:r>
          </a:p>
          <a:p>
            <a:pPr lvl="2"/>
            <a:r>
              <a:rPr lang="en-US">
                <a:ea typeface="ＭＳ Ｐゴシック" pitchFamily="-107" charset="-128"/>
              </a:rPr>
              <a:t>LUTs, ALUs, Multipliers, ….</a:t>
            </a:r>
          </a:p>
          <a:p>
            <a:pPr lvl="1"/>
            <a:r>
              <a:rPr lang="en-US">
                <a:ea typeface="ＭＳ Ｐゴシック" pitchFamily="-107" charset="-128"/>
              </a:rPr>
              <a:t>Memory access ports</a:t>
            </a:r>
          </a:p>
          <a:p>
            <a:pPr lvl="1"/>
            <a:r>
              <a:rPr lang="en-US">
                <a:ea typeface="ＭＳ Ｐゴシック" pitchFamily="-107" charset="-128"/>
              </a:rPr>
              <a:t>State elements</a:t>
            </a:r>
          </a:p>
          <a:p>
            <a:pPr lvl="2"/>
            <a:r>
              <a:rPr lang="en-US">
                <a:ea typeface="ＭＳ Ｐゴシック" pitchFamily="-107" charset="-128"/>
              </a:rPr>
              <a:t>memory locations</a:t>
            </a:r>
          </a:p>
          <a:p>
            <a:pPr lvl="2"/>
            <a:r>
              <a:rPr lang="en-US">
                <a:ea typeface="ＭＳ Ｐゴシック" pitchFamily="-107" charset="-128"/>
              </a:rPr>
              <a:t>Registers</a:t>
            </a:r>
          </a:p>
          <a:p>
            <a:pPr lvl="3"/>
            <a:r>
              <a:rPr lang="en-US">
                <a:ea typeface="ＭＳ Ｐゴシック" pitchFamily="-107" charset="-128"/>
              </a:rPr>
              <a:t>Flip-flop</a:t>
            </a:r>
          </a:p>
          <a:p>
            <a:pPr lvl="3"/>
            <a:r>
              <a:rPr lang="en-US">
                <a:ea typeface="ＭＳ Ｐゴシック" pitchFamily="-107" charset="-128"/>
              </a:rPr>
              <a:t>loadable master-slave latch</a:t>
            </a:r>
          </a:p>
          <a:p>
            <a:pPr lvl="1"/>
            <a:r>
              <a:rPr lang="en-US">
                <a:ea typeface="ＭＳ Ｐゴシック" pitchFamily="-107" charset="-128"/>
              </a:rPr>
              <a:t>Multiplexers (mux)</a:t>
            </a:r>
          </a:p>
          <a:p>
            <a:endParaRPr lang="en-US"/>
          </a:p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172200" y="4267200"/>
            <a:ext cx="2809875" cy="1828800"/>
            <a:chOff x="6172200" y="4267200"/>
            <a:chExt cx="2810569" cy="1828800"/>
          </a:xfrm>
        </p:grpSpPr>
        <p:cxnSp>
          <p:nvCxnSpPr>
            <p:cNvPr id="20487" name="Straight Connector 15"/>
            <p:cNvCxnSpPr>
              <a:cxnSpLocks noChangeShapeType="1"/>
            </p:cNvCxnSpPr>
            <p:nvPr/>
          </p:nvCxnSpPr>
          <p:spPr bwMode="auto">
            <a:xfrm rot="5400000">
              <a:off x="6782594" y="5028406"/>
              <a:ext cx="6096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" name="Trapezoid 6"/>
            <p:cNvSpPr/>
            <p:nvPr/>
          </p:nvSpPr>
          <p:spPr bwMode="auto">
            <a:xfrm rot="5400000">
              <a:off x="6589929" y="5526059"/>
              <a:ext cx="914400" cy="225481"/>
            </a:xfrm>
            <a:prstGeom prst="trapezoid">
              <a:avLst>
                <a:gd name="adj" fmla="val 5897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cxnSp>
          <p:nvCxnSpPr>
            <p:cNvPr id="20489" name="Straight Connector 8"/>
            <p:cNvCxnSpPr>
              <a:cxnSpLocks noChangeShapeType="1"/>
              <a:stCxn id="7" idx="0"/>
            </p:cNvCxnSpPr>
            <p:nvPr/>
          </p:nvCxnSpPr>
          <p:spPr bwMode="auto">
            <a:xfrm>
              <a:off x="7159752" y="5638800"/>
              <a:ext cx="46024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490" name="Straight Connector 10"/>
            <p:cNvCxnSpPr>
              <a:cxnSpLocks noChangeShapeType="1"/>
            </p:cNvCxnSpPr>
            <p:nvPr/>
          </p:nvCxnSpPr>
          <p:spPr bwMode="auto">
            <a:xfrm rot="10800000">
              <a:off x="6477000" y="5410200"/>
              <a:ext cx="457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491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6477000" y="5791200"/>
              <a:ext cx="457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492" name="TextBox 16"/>
            <p:cNvSpPr txBox="1">
              <a:spLocks noChangeArrowheads="1"/>
            </p:cNvSpPr>
            <p:nvPr/>
          </p:nvSpPr>
          <p:spPr bwMode="auto">
            <a:xfrm>
              <a:off x="6629400" y="4267200"/>
              <a:ext cx="8899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select</a:t>
              </a:r>
            </a:p>
          </p:txBody>
        </p:sp>
        <p:sp>
          <p:nvSpPr>
            <p:cNvPr id="20493" name="TextBox 17"/>
            <p:cNvSpPr txBox="1">
              <a:spLocks noChangeArrowheads="1"/>
            </p:cNvSpPr>
            <p:nvPr/>
          </p:nvSpPr>
          <p:spPr bwMode="auto">
            <a:xfrm>
              <a:off x="6172200" y="5105400"/>
              <a:ext cx="4240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i0</a:t>
              </a:r>
            </a:p>
          </p:txBody>
        </p:sp>
        <p:sp>
          <p:nvSpPr>
            <p:cNvPr id="20494" name="TextBox 18"/>
            <p:cNvSpPr txBox="1">
              <a:spLocks noChangeArrowheads="1"/>
            </p:cNvSpPr>
            <p:nvPr/>
          </p:nvSpPr>
          <p:spPr bwMode="auto">
            <a:xfrm>
              <a:off x="6172200" y="5486400"/>
              <a:ext cx="4240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15482" y="5257800"/>
              <a:ext cx="1667287" cy="7080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 err="1">
                  <a:latin typeface="+mn-lt"/>
                </a:rPr>
                <a:t>o</a:t>
              </a:r>
              <a:r>
                <a:rPr lang="en-US" sz="2000" dirty="0">
                  <a:latin typeface="+mn-lt"/>
                </a:rPr>
                <a:t>=i0*/select+</a:t>
              </a:r>
            </a:p>
            <a:p>
              <a:pPr>
                <a:defRPr/>
              </a:pPr>
              <a:r>
                <a:rPr lang="en-US" sz="2000" dirty="0">
                  <a:latin typeface="+mn-lt"/>
                </a:rPr>
                <a:t>    i1*select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662000-9EE7-3746-BC8A-38D0349B07BB}" type="slidenum">
              <a:rPr lang="en-US" smtClean="0">
                <a:latin typeface="Times New Roman" pitchFamily="-107" charset="0"/>
              </a:rPr>
              <a:pPr/>
              <a:t>45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Trick/Technique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r>
              <a:rPr lang="en-US"/>
              <a:t>Resources can be shared (reused) in time</a:t>
            </a:r>
          </a:p>
          <a:p>
            <a:r>
              <a:rPr lang="en-US"/>
              <a:t>Sharing resources can reduce </a:t>
            </a:r>
          </a:p>
          <a:p>
            <a:pPr lvl="1"/>
            <a:r>
              <a:rPr lang="en-US">
                <a:ea typeface="ＭＳ Ｐゴシック" pitchFamily="-107" charset="-128"/>
              </a:rPr>
              <a:t>instantaneous resource requirements</a:t>
            </a:r>
          </a:p>
          <a:p>
            <a:pPr lvl="1"/>
            <a:r>
              <a:rPr lang="en-US">
                <a:ea typeface="ＭＳ Ｐゴシック" pitchFamily="-107" charset="-128"/>
              </a:rPr>
              <a:t>total costs (area)</a:t>
            </a:r>
          </a:p>
          <a:p>
            <a:pPr lvl="1"/>
            <a:endParaRPr lang="en-US">
              <a:ea typeface="ＭＳ Ｐゴシック" pitchFamily="-107" charset="-128"/>
            </a:endParaRPr>
          </a:p>
          <a:p>
            <a:r>
              <a:rPr lang="en-US" b="1"/>
              <a:t>Pattern:</a:t>
            </a:r>
            <a:r>
              <a:rPr lang="en-US"/>
              <a:t> scheduled operator sharing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1CB533-924D-2F4D-88B7-48EECFC10A9C}" type="slidenum">
              <a:rPr lang="en-US" smtClean="0">
                <a:latin typeface="Times New Roman" pitchFamily="-107" charset="0"/>
              </a:rPr>
              <a:pPr/>
              <a:t>46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327025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09638" y="2905125"/>
            <a:ext cx="6716712" cy="3600450"/>
            <a:chOff x="573" y="1830"/>
            <a:chExt cx="4231" cy="2268"/>
          </a:xfrm>
        </p:grpSpPr>
        <p:sp>
          <p:nvSpPr>
            <p:cNvPr id="24582" name="Oval 20"/>
            <p:cNvSpPr>
              <a:spLocks noChangeArrowheads="1"/>
            </p:cNvSpPr>
            <p:nvPr/>
          </p:nvSpPr>
          <p:spPr bwMode="auto">
            <a:xfrm>
              <a:off x="985" y="183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3" name="Line 21"/>
            <p:cNvSpPr>
              <a:spLocks noChangeShapeType="1"/>
            </p:cNvSpPr>
            <p:nvPr/>
          </p:nvSpPr>
          <p:spPr bwMode="auto">
            <a:xfrm>
              <a:off x="1363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4" name="Oval 22"/>
            <p:cNvSpPr>
              <a:spLocks noChangeArrowheads="1"/>
            </p:cNvSpPr>
            <p:nvPr/>
          </p:nvSpPr>
          <p:spPr bwMode="auto">
            <a:xfrm>
              <a:off x="4037" y="184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5" name="Line 23"/>
            <p:cNvSpPr>
              <a:spLocks noChangeShapeType="1"/>
            </p:cNvSpPr>
            <p:nvPr/>
          </p:nvSpPr>
          <p:spPr bwMode="auto">
            <a:xfrm>
              <a:off x="4415" y="204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6" name="Oval 24"/>
            <p:cNvSpPr>
              <a:spLocks noChangeArrowheads="1"/>
            </p:cNvSpPr>
            <p:nvPr/>
          </p:nvSpPr>
          <p:spPr bwMode="auto">
            <a:xfrm>
              <a:off x="3265" y="184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7" name="Line 25"/>
            <p:cNvSpPr>
              <a:spLocks noChangeShapeType="1"/>
            </p:cNvSpPr>
            <p:nvPr/>
          </p:nvSpPr>
          <p:spPr bwMode="auto">
            <a:xfrm>
              <a:off x="3643" y="204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8" name="Oval 26"/>
            <p:cNvSpPr>
              <a:spLocks noChangeArrowheads="1"/>
            </p:cNvSpPr>
            <p:nvPr/>
          </p:nvSpPr>
          <p:spPr bwMode="auto">
            <a:xfrm>
              <a:off x="2506" y="184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9" name="Line 27"/>
            <p:cNvSpPr>
              <a:spLocks noChangeShapeType="1"/>
            </p:cNvSpPr>
            <p:nvPr/>
          </p:nvSpPr>
          <p:spPr bwMode="auto">
            <a:xfrm>
              <a:off x="2884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0" name="Oval 28"/>
            <p:cNvSpPr>
              <a:spLocks noChangeArrowheads="1"/>
            </p:cNvSpPr>
            <p:nvPr/>
          </p:nvSpPr>
          <p:spPr bwMode="auto">
            <a:xfrm>
              <a:off x="1747" y="184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1" name="Line 29"/>
            <p:cNvSpPr>
              <a:spLocks noChangeShapeType="1"/>
            </p:cNvSpPr>
            <p:nvPr/>
          </p:nvSpPr>
          <p:spPr bwMode="auto">
            <a:xfrm>
              <a:off x="2125" y="204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2" name="Line 30"/>
            <p:cNvSpPr>
              <a:spLocks noChangeShapeType="1"/>
            </p:cNvSpPr>
            <p:nvPr/>
          </p:nvSpPr>
          <p:spPr bwMode="auto">
            <a:xfrm>
              <a:off x="573" y="202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3" name="Oval 31"/>
            <p:cNvSpPr>
              <a:spLocks noChangeArrowheads="1"/>
            </p:cNvSpPr>
            <p:nvPr/>
          </p:nvSpPr>
          <p:spPr bwMode="auto">
            <a:xfrm>
              <a:off x="2502" y="249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4" name="Oval 32"/>
            <p:cNvSpPr>
              <a:spLocks noChangeArrowheads="1"/>
            </p:cNvSpPr>
            <p:nvPr/>
          </p:nvSpPr>
          <p:spPr bwMode="auto">
            <a:xfrm>
              <a:off x="2498" y="314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5" name="Line 33"/>
            <p:cNvSpPr>
              <a:spLocks noChangeShapeType="1"/>
            </p:cNvSpPr>
            <p:nvPr/>
          </p:nvSpPr>
          <p:spPr bwMode="auto">
            <a:xfrm>
              <a:off x="1945" y="221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6" name="Line 34"/>
            <p:cNvSpPr>
              <a:spLocks noChangeShapeType="1"/>
            </p:cNvSpPr>
            <p:nvPr/>
          </p:nvSpPr>
          <p:spPr bwMode="auto">
            <a:xfrm flipV="1">
              <a:off x="2878" y="217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7" name="Line 35"/>
            <p:cNvSpPr>
              <a:spLocks noChangeShapeType="1"/>
            </p:cNvSpPr>
            <p:nvPr/>
          </p:nvSpPr>
          <p:spPr bwMode="auto">
            <a:xfrm flipV="1">
              <a:off x="2867" y="221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8" name="Oval 36"/>
            <p:cNvSpPr>
              <a:spLocks noChangeArrowheads="1"/>
            </p:cNvSpPr>
            <p:nvPr/>
          </p:nvSpPr>
          <p:spPr bwMode="auto">
            <a:xfrm>
              <a:off x="2517" y="372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9" name="Line 37"/>
            <p:cNvSpPr>
              <a:spLocks noChangeShapeType="1"/>
            </p:cNvSpPr>
            <p:nvPr/>
          </p:nvSpPr>
          <p:spPr bwMode="auto">
            <a:xfrm>
              <a:off x="1322" y="211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0" name="Line 38"/>
            <p:cNvSpPr>
              <a:spLocks noChangeShapeType="1"/>
            </p:cNvSpPr>
            <p:nvPr/>
          </p:nvSpPr>
          <p:spPr bwMode="auto">
            <a:xfrm>
              <a:off x="1300" y="216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1" name="Line 39"/>
            <p:cNvSpPr>
              <a:spLocks noChangeShapeType="1"/>
            </p:cNvSpPr>
            <p:nvPr/>
          </p:nvSpPr>
          <p:spPr bwMode="auto">
            <a:xfrm flipV="1">
              <a:off x="2834" y="223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1CB533-924D-2F4D-88B7-48EECFC10A9C}" type="slidenum">
              <a:rPr lang="en-US" smtClean="0">
                <a:latin typeface="Times New Roman" pitchFamily="-107" charset="0"/>
              </a:rPr>
              <a:pPr/>
              <a:t>47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327025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09638" y="2905125"/>
            <a:ext cx="6716712" cy="3600450"/>
            <a:chOff x="573" y="1830"/>
            <a:chExt cx="4231" cy="2268"/>
          </a:xfrm>
        </p:grpSpPr>
        <p:sp>
          <p:nvSpPr>
            <p:cNvPr id="24582" name="Oval 20"/>
            <p:cNvSpPr>
              <a:spLocks noChangeArrowheads="1"/>
            </p:cNvSpPr>
            <p:nvPr/>
          </p:nvSpPr>
          <p:spPr bwMode="auto">
            <a:xfrm>
              <a:off x="985" y="183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3" name="Line 21"/>
            <p:cNvSpPr>
              <a:spLocks noChangeShapeType="1"/>
            </p:cNvSpPr>
            <p:nvPr/>
          </p:nvSpPr>
          <p:spPr bwMode="auto">
            <a:xfrm>
              <a:off x="1363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4" name="Oval 22"/>
            <p:cNvSpPr>
              <a:spLocks noChangeArrowheads="1"/>
            </p:cNvSpPr>
            <p:nvPr/>
          </p:nvSpPr>
          <p:spPr bwMode="auto">
            <a:xfrm>
              <a:off x="4037" y="184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5" name="Line 23"/>
            <p:cNvSpPr>
              <a:spLocks noChangeShapeType="1"/>
            </p:cNvSpPr>
            <p:nvPr/>
          </p:nvSpPr>
          <p:spPr bwMode="auto">
            <a:xfrm>
              <a:off x="4415" y="204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6" name="Oval 24"/>
            <p:cNvSpPr>
              <a:spLocks noChangeArrowheads="1"/>
            </p:cNvSpPr>
            <p:nvPr/>
          </p:nvSpPr>
          <p:spPr bwMode="auto">
            <a:xfrm>
              <a:off x="3265" y="184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7" name="Line 25"/>
            <p:cNvSpPr>
              <a:spLocks noChangeShapeType="1"/>
            </p:cNvSpPr>
            <p:nvPr/>
          </p:nvSpPr>
          <p:spPr bwMode="auto">
            <a:xfrm>
              <a:off x="3643" y="204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8" name="Oval 26"/>
            <p:cNvSpPr>
              <a:spLocks noChangeArrowheads="1"/>
            </p:cNvSpPr>
            <p:nvPr/>
          </p:nvSpPr>
          <p:spPr bwMode="auto">
            <a:xfrm>
              <a:off x="2506" y="184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9" name="Line 27"/>
            <p:cNvSpPr>
              <a:spLocks noChangeShapeType="1"/>
            </p:cNvSpPr>
            <p:nvPr/>
          </p:nvSpPr>
          <p:spPr bwMode="auto">
            <a:xfrm>
              <a:off x="2884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0" name="Oval 28"/>
            <p:cNvSpPr>
              <a:spLocks noChangeArrowheads="1"/>
            </p:cNvSpPr>
            <p:nvPr/>
          </p:nvSpPr>
          <p:spPr bwMode="auto">
            <a:xfrm>
              <a:off x="1747" y="184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1" name="Line 29"/>
            <p:cNvSpPr>
              <a:spLocks noChangeShapeType="1"/>
            </p:cNvSpPr>
            <p:nvPr/>
          </p:nvSpPr>
          <p:spPr bwMode="auto">
            <a:xfrm>
              <a:off x="2125" y="204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2" name="Line 30"/>
            <p:cNvSpPr>
              <a:spLocks noChangeShapeType="1"/>
            </p:cNvSpPr>
            <p:nvPr/>
          </p:nvSpPr>
          <p:spPr bwMode="auto">
            <a:xfrm>
              <a:off x="573" y="202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3" name="Oval 31"/>
            <p:cNvSpPr>
              <a:spLocks noChangeArrowheads="1"/>
            </p:cNvSpPr>
            <p:nvPr/>
          </p:nvSpPr>
          <p:spPr bwMode="auto">
            <a:xfrm>
              <a:off x="2502" y="249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4" name="Oval 32"/>
            <p:cNvSpPr>
              <a:spLocks noChangeArrowheads="1"/>
            </p:cNvSpPr>
            <p:nvPr/>
          </p:nvSpPr>
          <p:spPr bwMode="auto">
            <a:xfrm>
              <a:off x="2498" y="314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5" name="Line 33"/>
            <p:cNvSpPr>
              <a:spLocks noChangeShapeType="1"/>
            </p:cNvSpPr>
            <p:nvPr/>
          </p:nvSpPr>
          <p:spPr bwMode="auto">
            <a:xfrm>
              <a:off x="1945" y="221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6" name="Line 34"/>
            <p:cNvSpPr>
              <a:spLocks noChangeShapeType="1"/>
            </p:cNvSpPr>
            <p:nvPr/>
          </p:nvSpPr>
          <p:spPr bwMode="auto">
            <a:xfrm flipV="1">
              <a:off x="2878" y="217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7" name="Line 35"/>
            <p:cNvSpPr>
              <a:spLocks noChangeShapeType="1"/>
            </p:cNvSpPr>
            <p:nvPr/>
          </p:nvSpPr>
          <p:spPr bwMode="auto">
            <a:xfrm flipV="1">
              <a:off x="2867" y="221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8" name="Oval 36"/>
            <p:cNvSpPr>
              <a:spLocks noChangeArrowheads="1"/>
            </p:cNvSpPr>
            <p:nvPr/>
          </p:nvSpPr>
          <p:spPr bwMode="auto">
            <a:xfrm>
              <a:off x="2517" y="372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9" name="Line 37"/>
            <p:cNvSpPr>
              <a:spLocks noChangeShapeType="1"/>
            </p:cNvSpPr>
            <p:nvPr/>
          </p:nvSpPr>
          <p:spPr bwMode="auto">
            <a:xfrm>
              <a:off x="1322" y="211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0" name="Line 38"/>
            <p:cNvSpPr>
              <a:spLocks noChangeShapeType="1"/>
            </p:cNvSpPr>
            <p:nvPr/>
          </p:nvSpPr>
          <p:spPr bwMode="auto">
            <a:xfrm>
              <a:off x="1300" y="216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1" name="Line 39"/>
            <p:cNvSpPr>
              <a:spLocks noChangeShapeType="1"/>
            </p:cNvSpPr>
            <p:nvPr/>
          </p:nvSpPr>
          <p:spPr bwMode="auto">
            <a:xfrm flipV="1">
              <a:off x="2834" y="223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81000" y="1447800"/>
            <a:ext cx="832411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Assume unit delay operators.</a:t>
            </a:r>
          </a:p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How many operators do I need to evaluate this computation</a:t>
            </a:r>
          </a:p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 in ~5 time units.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FD3ADD-859D-6841-895F-BC1953113B6F}" type="slidenum">
              <a:rPr lang="en-US" smtClean="0">
                <a:latin typeface="Times New Roman" pitchFamily="-107" charset="0"/>
              </a:rPr>
              <a:pPr/>
              <a:t>48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Does not have to increase delay</a:t>
            </a:r>
          </a:p>
          <a:p>
            <a:pPr lvl="1"/>
            <a:r>
              <a:rPr lang="en-US">
                <a:ea typeface="ＭＳ Ｐゴシック" pitchFamily="-107" charset="-128"/>
              </a:rPr>
              <a:t>w/ careful time assignment</a:t>
            </a:r>
          </a:p>
          <a:p>
            <a:pPr lvl="1"/>
            <a:r>
              <a:rPr lang="en-US">
                <a:ea typeface="ＭＳ Ｐゴシック" pitchFamily="-107" charset="-128"/>
              </a:rPr>
              <a:t>can often reduce peak resource requirements</a:t>
            </a:r>
          </a:p>
          <a:p>
            <a:pPr lvl="1"/>
            <a:r>
              <a:rPr lang="en-US">
                <a:ea typeface="ＭＳ Ｐゴシック" pitchFamily="-107" charset="-128"/>
              </a:rPr>
              <a:t>while obtaining original (unshared) delay</a:t>
            </a:r>
          </a:p>
          <a:p>
            <a:r>
              <a:rPr lang="en-US">
                <a:solidFill>
                  <a:schemeClr val="accent2"/>
                </a:solidFill>
              </a:rPr>
              <a:t>Alternately:</a:t>
            </a:r>
            <a:r>
              <a:rPr lang="en-US"/>
              <a:t> Minimize delay given fixed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A2EE9A-E7F2-904B-AA0F-2012617D868F}" type="slidenum">
              <a:rPr lang="en-US" smtClean="0">
                <a:latin typeface="Times New Roman" pitchFamily="-107" charset="0"/>
              </a:rPr>
              <a:pPr/>
              <a:t>49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 Examples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3125" y="2181225"/>
            <a:ext cx="3752850" cy="1343025"/>
            <a:chOff x="573" y="1830"/>
            <a:chExt cx="4231" cy="2268"/>
          </a:xfrm>
        </p:grpSpPr>
        <p:sp>
          <p:nvSpPr>
            <p:cNvPr id="28703" name="Oval 4"/>
            <p:cNvSpPr>
              <a:spLocks noChangeArrowheads="1"/>
            </p:cNvSpPr>
            <p:nvPr/>
          </p:nvSpPr>
          <p:spPr bwMode="auto">
            <a:xfrm>
              <a:off x="985" y="183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4" name="Line 5"/>
            <p:cNvSpPr>
              <a:spLocks noChangeShapeType="1"/>
            </p:cNvSpPr>
            <p:nvPr/>
          </p:nvSpPr>
          <p:spPr bwMode="auto">
            <a:xfrm>
              <a:off x="1363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5" name="Oval 6"/>
            <p:cNvSpPr>
              <a:spLocks noChangeArrowheads="1"/>
            </p:cNvSpPr>
            <p:nvPr/>
          </p:nvSpPr>
          <p:spPr bwMode="auto">
            <a:xfrm>
              <a:off x="4037" y="184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6" name="Line 7"/>
            <p:cNvSpPr>
              <a:spLocks noChangeShapeType="1"/>
            </p:cNvSpPr>
            <p:nvPr/>
          </p:nvSpPr>
          <p:spPr bwMode="auto">
            <a:xfrm>
              <a:off x="4415" y="204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7" name="Oval 8"/>
            <p:cNvSpPr>
              <a:spLocks noChangeArrowheads="1"/>
            </p:cNvSpPr>
            <p:nvPr/>
          </p:nvSpPr>
          <p:spPr bwMode="auto">
            <a:xfrm>
              <a:off x="3265" y="184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8" name="Line 9"/>
            <p:cNvSpPr>
              <a:spLocks noChangeShapeType="1"/>
            </p:cNvSpPr>
            <p:nvPr/>
          </p:nvSpPr>
          <p:spPr bwMode="auto">
            <a:xfrm>
              <a:off x="3643" y="204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9" name="Oval 10"/>
            <p:cNvSpPr>
              <a:spLocks noChangeArrowheads="1"/>
            </p:cNvSpPr>
            <p:nvPr/>
          </p:nvSpPr>
          <p:spPr bwMode="auto">
            <a:xfrm>
              <a:off x="2506" y="184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0" name="Line 11"/>
            <p:cNvSpPr>
              <a:spLocks noChangeShapeType="1"/>
            </p:cNvSpPr>
            <p:nvPr/>
          </p:nvSpPr>
          <p:spPr bwMode="auto">
            <a:xfrm>
              <a:off x="2884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1" name="Oval 12"/>
            <p:cNvSpPr>
              <a:spLocks noChangeArrowheads="1"/>
            </p:cNvSpPr>
            <p:nvPr/>
          </p:nvSpPr>
          <p:spPr bwMode="auto">
            <a:xfrm>
              <a:off x="1747" y="184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2" name="Line 13"/>
            <p:cNvSpPr>
              <a:spLocks noChangeShapeType="1"/>
            </p:cNvSpPr>
            <p:nvPr/>
          </p:nvSpPr>
          <p:spPr bwMode="auto">
            <a:xfrm>
              <a:off x="2125" y="204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3" name="Line 14"/>
            <p:cNvSpPr>
              <a:spLocks noChangeShapeType="1"/>
            </p:cNvSpPr>
            <p:nvPr/>
          </p:nvSpPr>
          <p:spPr bwMode="auto">
            <a:xfrm>
              <a:off x="573" y="202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4" name="Oval 15"/>
            <p:cNvSpPr>
              <a:spLocks noChangeArrowheads="1"/>
            </p:cNvSpPr>
            <p:nvPr/>
          </p:nvSpPr>
          <p:spPr bwMode="auto">
            <a:xfrm>
              <a:off x="2502" y="249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5" name="Oval 16"/>
            <p:cNvSpPr>
              <a:spLocks noChangeArrowheads="1"/>
            </p:cNvSpPr>
            <p:nvPr/>
          </p:nvSpPr>
          <p:spPr bwMode="auto">
            <a:xfrm>
              <a:off x="2498" y="314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6" name="Line 17"/>
            <p:cNvSpPr>
              <a:spLocks noChangeShapeType="1"/>
            </p:cNvSpPr>
            <p:nvPr/>
          </p:nvSpPr>
          <p:spPr bwMode="auto">
            <a:xfrm>
              <a:off x="1945" y="221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7" name="Line 18"/>
            <p:cNvSpPr>
              <a:spLocks noChangeShapeType="1"/>
            </p:cNvSpPr>
            <p:nvPr/>
          </p:nvSpPr>
          <p:spPr bwMode="auto">
            <a:xfrm flipV="1">
              <a:off x="2878" y="217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8" name="Line 19"/>
            <p:cNvSpPr>
              <a:spLocks noChangeShapeType="1"/>
            </p:cNvSpPr>
            <p:nvPr/>
          </p:nvSpPr>
          <p:spPr bwMode="auto">
            <a:xfrm flipV="1">
              <a:off x="2867" y="221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9" name="Oval 20"/>
            <p:cNvSpPr>
              <a:spLocks noChangeArrowheads="1"/>
            </p:cNvSpPr>
            <p:nvPr/>
          </p:nvSpPr>
          <p:spPr bwMode="auto">
            <a:xfrm>
              <a:off x="2517" y="372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0" name="Line 21"/>
            <p:cNvSpPr>
              <a:spLocks noChangeShapeType="1"/>
            </p:cNvSpPr>
            <p:nvPr/>
          </p:nvSpPr>
          <p:spPr bwMode="auto">
            <a:xfrm>
              <a:off x="1322" y="211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1" name="Line 22"/>
            <p:cNvSpPr>
              <a:spLocks noChangeShapeType="1"/>
            </p:cNvSpPr>
            <p:nvPr/>
          </p:nvSpPr>
          <p:spPr bwMode="auto">
            <a:xfrm>
              <a:off x="1300" y="216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2" name="Line 23"/>
            <p:cNvSpPr>
              <a:spLocks noChangeShapeType="1"/>
            </p:cNvSpPr>
            <p:nvPr/>
          </p:nvSpPr>
          <p:spPr bwMode="auto">
            <a:xfrm flipV="1">
              <a:off x="2834" y="223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943600" y="4953000"/>
            <a:ext cx="1873250" cy="762000"/>
            <a:chOff x="2264" y="2688"/>
            <a:chExt cx="1180" cy="480"/>
          </a:xfrm>
        </p:grpSpPr>
        <p:sp>
          <p:nvSpPr>
            <p:cNvPr id="28694" name="Rectangle 25"/>
            <p:cNvSpPr>
              <a:spLocks noChangeArrowheads="1"/>
            </p:cNvSpPr>
            <p:nvPr/>
          </p:nvSpPr>
          <p:spPr bwMode="auto">
            <a:xfrm>
              <a:off x="2265" y="2688"/>
              <a:ext cx="1179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5" name="Rectangle 26"/>
            <p:cNvSpPr>
              <a:spLocks noChangeArrowheads="1"/>
            </p:cNvSpPr>
            <p:nvPr/>
          </p:nvSpPr>
          <p:spPr bwMode="auto">
            <a:xfrm>
              <a:off x="2264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6" name="Rectangle 27"/>
            <p:cNvSpPr>
              <a:spLocks noChangeArrowheads="1"/>
            </p:cNvSpPr>
            <p:nvPr/>
          </p:nvSpPr>
          <p:spPr bwMode="auto">
            <a:xfrm>
              <a:off x="2500" y="292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7" name="Rectangle 28"/>
            <p:cNvSpPr>
              <a:spLocks noChangeArrowheads="1"/>
            </p:cNvSpPr>
            <p:nvPr/>
          </p:nvSpPr>
          <p:spPr bwMode="auto">
            <a:xfrm>
              <a:off x="2500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8" name="Rectangle 29"/>
            <p:cNvSpPr>
              <a:spLocks noChangeArrowheads="1"/>
            </p:cNvSpPr>
            <p:nvPr/>
          </p:nvSpPr>
          <p:spPr bwMode="auto">
            <a:xfrm>
              <a:off x="2972" y="292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9" name="Rectangle 30"/>
            <p:cNvSpPr>
              <a:spLocks noChangeArrowheads="1"/>
            </p:cNvSpPr>
            <p:nvPr/>
          </p:nvSpPr>
          <p:spPr bwMode="auto">
            <a:xfrm>
              <a:off x="2736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0" name="Rectangle 31"/>
            <p:cNvSpPr>
              <a:spLocks noChangeArrowheads="1"/>
            </p:cNvSpPr>
            <p:nvPr/>
          </p:nvSpPr>
          <p:spPr bwMode="auto">
            <a:xfrm>
              <a:off x="2736" y="292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1" name="Rectangle 32"/>
            <p:cNvSpPr>
              <a:spLocks noChangeArrowheads="1"/>
            </p:cNvSpPr>
            <p:nvPr/>
          </p:nvSpPr>
          <p:spPr bwMode="auto">
            <a:xfrm>
              <a:off x="2972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2" name="Rectangle 33"/>
            <p:cNvSpPr>
              <a:spLocks noChangeArrowheads="1"/>
            </p:cNvSpPr>
            <p:nvPr/>
          </p:nvSpPr>
          <p:spPr bwMode="auto">
            <a:xfrm>
              <a:off x="3208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28600" y="4114800"/>
            <a:ext cx="3886200" cy="2057400"/>
            <a:chOff x="0" y="2592"/>
            <a:chExt cx="2448" cy="1296"/>
          </a:xfrm>
        </p:grpSpPr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1174" y="3120"/>
              <a:ext cx="1180" cy="720"/>
              <a:chOff x="550" y="2688"/>
              <a:chExt cx="1180" cy="720"/>
            </a:xfrm>
          </p:grpSpPr>
          <p:sp>
            <p:nvSpPr>
              <p:cNvPr id="28685" name="Rectangle 36"/>
              <p:cNvSpPr>
                <a:spLocks noChangeArrowheads="1"/>
              </p:cNvSpPr>
              <p:nvPr/>
            </p:nvSpPr>
            <p:spPr bwMode="auto">
              <a:xfrm>
                <a:off x="550" y="2688"/>
                <a:ext cx="1180" cy="72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86" name="Rectangle 37"/>
              <p:cNvSpPr>
                <a:spLocks noChangeArrowheads="1"/>
              </p:cNvSpPr>
              <p:nvPr/>
            </p:nvSpPr>
            <p:spPr bwMode="auto">
              <a:xfrm>
                <a:off x="550" y="268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87" name="Rectangle 38"/>
              <p:cNvSpPr>
                <a:spLocks noChangeArrowheads="1"/>
              </p:cNvSpPr>
              <p:nvPr/>
            </p:nvSpPr>
            <p:spPr bwMode="auto">
              <a:xfrm>
                <a:off x="786" y="292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88" name="Rectangle 39"/>
              <p:cNvSpPr>
                <a:spLocks noChangeArrowheads="1"/>
              </p:cNvSpPr>
              <p:nvPr/>
            </p:nvSpPr>
            <p:spPr bwMode="auto">
              <a:xfrm>
                <a:off x="786" y="268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89" name="Rectangle 40"/>
              <p:cNvSpPr>
                <a:spLocks noChangeArrowheads="1"/>
              </p:cNvSpPr>
              <p:nvPr/>
            </p:nvSpPr>
            <p:spPr bwMode="auto">
              <a:xfrm>
                <a:off x="786" y="316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90" name="Rectangle 41"/>
              <p:cNvSpPr>
                <a:spLocks noChangeArrowheads="1"/>
              </p:cNvSpPr>
              <p:nvPr/>
            </p:nvSpPr>
            <p:spPr bwMode="auto">
              <a:xfrm>
                <a:off x="1022" y="268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91" name="Rectangle 42"/>
              <p:cNvSpPr>
                <a:spLocks noChangeArrowheads="1"/>
              </p:cNvSpPr>
              <p:nvPr/>
            </p:nvSpPr>
            <p:spPr bwMode="auto">
              <a:xfrm>
                <a:off x="1022" y="292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92" name="Rectangle 43"/>
              <p:cNvSpPr>
                <a:spLocks noChangeArrowheads="1"/>
              </p:cNvSpPr>
              <p:nvPr/>
            </p:nvSpPr>
            <p:spPr bwMode="auto">
              <a:xfrm>
                <a:off x="1258" y="268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93" name="Rectangle 44"/>
              <p:cNvSpPr>
                <a:spLocks noChangeArrowheads="1"/>
              </p:cNvSpPr>
              <p:nvPr/>
            </p:nvSpPr>
            <p:spPr bwMode="auto">
              <a:xfrm>
                <a:off x="1494" y="268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681" name="Line 45"/>
            <p:cNvSpPr>
              <a:spLocks noChangeShapeType="1"/>
            </p:cNvSpPr>
            <p:nvPr/>
          </p:nvSpPr>
          <p:spPr bwMode="auto">
            <a:xfrm>
              <a:off x="912" y="3120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2" name="Line 46"/>
            <p:cNvSpPr>
              <a:spLocks noChangeShapeType="1"/>
            </p:cNvSpPr>
            <p:nvPr/>
          </p:nvSpPr>
          <p:spPr bwMode="auto">
            <a:xfrm>
              <a:off x="1152" y="2928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3" name="Text Box 47"/>
            <p:cNvSpPr txBox="1">
              <a:spLocks noChangeArrowheads="1"/>
            </p:cNvSpPr>
            <p:nvPr/>
          </p:nvSpPr>
          <p:spPr bwMode="auto">
            <a:xfrm>
              <a:off x="1104" y="2592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28684" name="Text Box 48"/>
            <p:cNvSpPr txBox="1">
              <a:spLocks noChangeArrowheads="1"/>
            </p:cNvSpPr>
            <p:nvPr/>
          </p:nvSpPr>
          <p:spPr bwMode="auto">
            <a:xfrm>
              <a:off x="0" y="3120"/>
              <a:ext cx="7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resource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1B6166-70FC-7641-938B-5D2D1013E7B7}" type="slidenum">
              <a:rPr lang="en-US" smtClean="0">
                <a:latin typeface="Times New Roman" pitchFamily="-107" charset="0"/>
              </a:rPr>
              <a:pPr/>
              <a:t>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Latency vs. Throughput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ea typeface="ＭＳ Ｐゴシック" pitchFamily="-107" charset="-128"/>
                <a:cs typeface="ＭＳ Ｐゴシック" pitchFamily="-107" charset="-128"/>
              </a:rPr>
              <a:t>Latency: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 Delay from inputs to </a:t>
            </a:r>
            <a:r>
              <a:rPr lang="en-US" dirty="0" err="1">
                <a:ea typeface="ＭＳ Ｐゴシック" pitchFamily="-107" charset="-128"/>
                <a:cs typeface="ＭＳ Ｐゴシック" pitchFamily="-107" charset="-128"/>
              </a:rPr>
              <a:t>output(s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)</a:t>
            </a:r>
          </a:p>
          <a:p>
            <a:r>
              <a:rPr lang="en-US" b="1" dirty="0">
                <a:ea typeface="ＭＳ Ｐゴシック" pitchFamily="-107" charset="-128"/>
                <a:cs typeface="ＭＳ Ｐゴシック" pitchFamily="-107" charset="-128"/>
              </a:rPr>
              <a:t>Throughput: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 Rate at which can introduce new set of inputs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040FAD-F777-204D-8901-3B06A917C42E}" type="slidenum">
              <a:rPr lang="en-US" smtClean="0">
                <a:latin typeface="Times New Roman" pitchFamily="-107" charset="0"/>
              </a:rPr>
              <a:pPr/>
              <a:t>50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Schedule Examples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2133600"/>
            <a:ext cx="4578350" cy="1704975"/>
            <a:chOff x="573" y="1830"/>
            <a:chExt cx="4231" cy="2268"/>
          </a:xfrm>
        </p:grpSpPr>
        <p:sp>
          <p:nvSpPr>
            <p:cNvPr id="30748" name="Oval 4"/>
            <p:cNvSpPr>
              <a:spLocks noChangeArrowheads="1"/>
            </p:cNvSpPr>
            <p:nvPr/>
          </p:nvSpPr>
          <p:spPr bwMode="auto">
            <a:xfrm>
              <a:off x="985" y="183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9" name="Line 5"/>
            <p:cNvSpPr>
              <a:spLocks noChangeShapeType="1"/>
            </p:cNvSpPr>
            <p:nvPr/>
          </p:nvSpPr>
          <p:spPr bwMode="auto">
            <a:xfrm>
              <a:off x="1363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0" name="Oval 6"/>
            <p:cNvSpPr>
              <a:spLocks noChangeArrowheads="1"/>
            </p:cNvSpPr>
            <p:nvPr/>
          </p:nvSpPr>
          <p:spPr bwMode="auto">
            <a:xfrm>
              <a:off x="4037" y="184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" name="Line 7"/>
            <p:cNvSpPr>
              <a:spLocks noChangeShapeType="1"/>
            </p:cNvSpPr>
            <p:nvPr/>
          </p:nvSpPr>
          <p:spPr bwMode="auto">
            <a:xfrm>
              <a:off x="4415" y="204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2" name="Oval 8"/>
            <p:cNvSpPr>
              <a:spLocks noChangeArrowheads="1"/>
            </p:cNvSpPr>
            <p:nvPr/>
          </p:nvSpPr>
          <p:spPr bwMode="auto">
            <a:xfrm>
              <a:off x="3265" y="184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3" name="Line 9"/>
            <p:cNvSpPr>
              <a:spLocks noChangeShapeType="1"/>
            </p:cNvSpPr>
            <p:nvPr/>
          </p:nvSpPr>
          <p:spPr bwMode="auto">
            <a:xfrm>
              <a:off x="3643" y="204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4" name="Oval 10"/>
            <p:cNvSpPr>
              <a:spLocks noChangeArrowheads="1"/>
            </p:cNvSpPr>
            <p:nvPr/>
          </p:nvSpPr>
          <p:spPr bwMode="auto">
            <a:xfrm>
              <a:off x="2506" y="184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5" name="Line 11"/>
            <p:cNvSpPr>
              <a:spLocks noChangeShapeType="1"/>
            </p:cNvSpPr>
            <p:nvPr/>
          </p:nvSpPr>
          <p:spPr bwMode="auto">
            <a:xfrm>
              <a:off x="2884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6" name="Oval 12"/>
            <p:cNvSpPr>
              <a:spLocks noChangeArrowheads="1"/>
            </p:cNvSpPr>
            <p:nvPr/>
          </p:nvSpPr>
          <p:spPr bwMode="auto">
            <a:xfrm>
              <a:off x="1747" y="184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7" name="Line 13"/>
            <p:cNvSpPr>
              <a:spLocks noChangeShapeType="1"/>
            </p:cNvSpPr>
            <p:nvPr/>
          </p:nvSpPr>
          <p:spPr bwMode="auto">
            <a:xfrm>
              <a:off x="2125" y="204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8" name="Line 14"/>
            <p:cNvSpPr>
              <a:spLocks noChangeShapeType="1"/>
            </p:cNvSpPr>
            <p:nvPr/>
          </p:nvSpPr>
          <p:spPr bwMode="auto">
            <a:xfrm>
              <a:off x="573" y="202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9" name="Oval 15"/>
            <p:cNvSpPr>
              <a:spLocks noChangeArrowheads="1"/>
            </p:cNvSpPr>
            <p:nvPr/>
          </p:nvSpPr>
          <p:spPr bwMode="auto">
            <a:xfrm>
              <a:off x="2502" y="249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0" name="Oval 16"/>
            <p:cNvSpPr>
              <a:spLocks noChangeArrowheads="1"/>
            </p:cNvSpPr>
            <p:nvPr/>
          </p:nvSpPr>
          <p:spPr bwMode="auto">
            <a:xfrm>
              <a:off x="2498" y="314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1" name="Oval 17"/>
            <p:cNvSpPr>
              <a:spLocks noChangeArrowheads="1"/>
            </p:cNvSpPr>
            <p:nvPr/>
          </p:nvSpPr>
          <p:spPr bwMode="auto">
            <a:xfrm>
              <a:off x="2517" y="372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2" name="Line 18"/>
            <p:cNvSpPr>
              <a:spLocks noChangeShapeType="1"/>
            </p:cNvSpPr>
            <p:nvPr/>
          </p:nvSpPr>
          <p:spPr bwMode="auto">
            <a:xfrm>
              <a:off x="2064" y="2112"/>
              <a:ext cx="52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3" name="Line 19"/>
            <p:cNvSpPr>
              <a:spLocks noChangeShapeType="1"/>
            </p:cNvSpPr>
            <p:nvPr/>
          </p:nvSpPr>
          <p:spPr bwMode="auto">
            <a:xfrm>
              <a:off x="2016" y="2208"/>
              <a:ext cx="576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4" name="Line 20"/>
            <p:cNvSpPr>
              <a:spLocks noChangeShapeType="1"/>
            </p:cNvSpPr>
            <p:nvPr/>
          </p:nvSpPr>
          <p:spPr bwMode="auto">
            <a:xfrm>
              <a:off x="1968" y="2208"/>
              <a:ext cx="576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5" name="Line 21"/>
            <p:cNvSpPr>
              <a:spLocks noChangeShapeType="1"/>
            </p:cNvSpPr>
            <p:nvPr/>
          </p:nvSpPr>
          <p:spPr bwMode="auto">
            <a:xfrm flipV="1">
              <a:off x="2832" y="2160"/>
              <a:ext cx="43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6" name="Line 22"/>
            <p:cNvSpPr>
              <a:spLocks noChangeShapeType="1"/>
            </p:cNvSpPr>
            <p:nvPr/>
          </p:nvSpPr>
          <p:spPr bwMode="auto">
            <a:xfrm flipV="1">
              <a:off x="2832" y="2208"/>
              <a:ext cx="624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7" name="Line 23"/>
            <p:cNvSpPr>
              <a:spLocks noChangeShapeType="1"/>
            </p:cNvSpPr>
            <p:nvPr/>
          </p:nvSpPr>
          <p:spPr bwMode="auto">
            <a:xfrm flipV="1">
              <a:off x="2880" y="2208"/>
              <a:ext cx="672" cy="16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143000" y="4419600"/>
            <a:ext cx="2667000" cy="1828800"/>
            <a:chOff x="720" y="2784"/>
            <a:chExt cx="1680" cy="1152"/>
          </a:xfrm>
        </p:grpSpPr>
        <p:sp>
          <p:nvSpPr>
            <p:cNvPr id="30738" name="Rectangle 25"/>
            <p:cNvSpPr>
              <a:spLocks noChangeArrowheads="1"/>
            </p:cNvSpPr>
            <p:nvPr/>
          </p:nvSpPr>
          <p:spPr bwMode="auto">
            <a:xfrm>
              <a:off x="720" y="2784"/>
              <a:ext cx="1680" cy="115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720" y="2784"/>
              <a:ext cx="1680" cy="288"/>
              <a:chOff x="720" y="2784"/>
              <a:chExt cx="1680" cy="288"/>
            </a:xfrm>
          </p:grpSpPr>
          <p:sp>
            <p:nvSpPr>
              <p:cNvPr id="30743" name="Rectangle 27"/>
              <p:cNvSpPr>
                <a:spLocks noChangeArrowheads="1"/>
              </p:cNvSpPr>
              <p:nvPr/>
            </p:nvSpPr>
            <p:spPr bwMode="auto">
              <a:xfrm>
                <a:off x="720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44" name="Rectangle 28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45" name="Rectangle 29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46" name="Rectangle 30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47" name="Rectangle 31"/>
              <p:cNvSpPr>
                <a:spLocks noChangeArrowheads="1"/>
              </p:cNvSpPr>
              <p:nvPr/>
            </p:nvSpPr>
            <p:spPr bwMode="auto">
              <a:xfrm>
                <a:off x="2064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40" name="Rectangle 32"/>
            <p:cNvSpPr>
              <a:spLocks noChangeArrowheads="1"/>
            </p:cNvSpPr>
            <p:nvPr/>
          </p:nvSpPr>
          <p:spPr bwMode="auto">
            <a:xfrm>
              <a:off x="1392" y="3072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1" name="Rectangle 33"/>
            <p:cNvSpPr>
              <a:spLocks noChangeArrowheads="1"/>
            </p:cNvSpPr>
            <p:nvPr/>
          </p:nvSpPr>
          <p:spPr bwMode="auto">
            <a:xfrm>
              <a:off x="1392" y="3360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2" name="Rectangle 34"/>
            <p:cNvSpPr>
              <a:spLocks noChangeArrowheads="1"/>
            </p:cNvSpPr>
            <p:nvPr/>
          </p:nvSpPr>
          <p:spPr bwMode="auto">
            <a:xfrm>
              <a:off x="1392" y="3648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4648200" y="4419600"/>
            <a:ext cx="3200400" cy="914400"/>
            <a:chOff x="2928" y="2784"/>
            <a:chExt cx="2016" cy="576"/>
          </a:xfrm>
        </p:grpSpPr>
        <p:sp>
          <p:nvSpPr>
            <p:cNvPr id="30728" name="Rectangle 36"/>
            <p:cNvSpPr>
              <a:spLocks noChangeArrowheads="1"/>
            </p:cNvSpPr>
            <p:nvPr/>
          </p:nvSpPr>
          <p:spPr bwMode="auto">
            <a:xfrm>
              <a:off x="2928" y="2784"/>
              <a:ext cx="2016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2928" y="2784"/>
              <a:ext cx="1680" cy="288"/>
              <a:chOff x="720" y="2784"/>
              <a:chExt cx="1680" cy="288"/>
            </a:xfrm>
          </p:grpSpPr>
          <p:sp>
            <p:nvSpPr>
              <p:cNvPr id="30733" name="Rectangle 38"/>
              <p:cNvSpPr>
                <a:spLocks noChangeArrowheads="1"/>
              </p:cNvSpPr>
              <p:nvPr/>
            </p:nvSpPr>
            <p:spPr bwMode="auto">
              <a:xfrm>
                <a:off x="720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34" name="Rectangle 39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35" name="Rectangle 40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36" name="Rectangle 41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37" name="Rectangle 42"/>
              <p:cNvSpPr>
                <a:spLocks noChangeArrowheads="1"/>
              </p:cNvSpPr>
              <p:nvPr/>
            </p:nvSpPr>
            <p:spPr bwMode="auto">
              <a:xfrm>
                <a:off x="2064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30" name="Rectangle 43"/>
            <p:cNvSpPr>
              <a:spLocks noChangeArrowheads="1"/>
            </p:cNvSpPr>
            <p:nvPr/>
          </p:nvSpPr>
          <p:spPr bwMode="auto">
            <a:xfrm>
              <a:off x="3600" y="3072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1" name="Rectangle 44"/>
            <p:cNvSpPr>
              <a:spLocks noChangeArrowheads="1"/>
            </p:cNvSpPr>
            <p:nvPr/>
          </p:nvSpPr>
          <p:spPr bwMode="auto">
            <a:xfrm>
              <a:off x="3936" y="3072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2" name="Rectangle 45"/>
            <p:cNvSpPr>
              <a:spLocks noChangeArrowheads="1"/>
            </p:cNvSpPr>
            <p:nvPr/>
          </p:nvSpPr>
          <p:spPr bwMode="auto">
            <a:xfrm>
              <a:off x="4608" y="2784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412FC2-6EE1-934C-8A7E-7B68E5B9E53A}" type="slidenum">
              <a:rPr lang="en-US" smtClean="0">
                <a:latin typeface="Times New Roman" pitchFamily="-107" charset="0"/>
              </a:rPr>
              <a:pPr/>
              <a:t>51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Task</a:t>
            </a:r>
            <a:r>
              <a:rPr lang="en-US"/>
              <a:t>:  assign time slots (and resources) to operations </a:t>
            </a:r>
          </a:p>
          <a:p>
            <a:pPr lvl="1"/>
            <a:r>
              <a:rPr lang="en-US" b="1">
                <a:ea typeface="ＭＳ Ｐゴシック" pitchFamily="-107" charset="-128"/>
              </a:rPr>
              <a:t>time-constrained</a:t>
            </a:r>
            <a:r>
              <a:rPr lang="en-US">
                <a:ea typeface="ＭＳ Ｐゴシック" pitchFamily="-107" charset="-128"/>
              </a:rPr>
              <a:t>: minimizing peak resource requirements</a:t>
            </a:r>
          </a:p>
          <a:p>
            <a:pPr lvl="2"/>
            <a:r>
              <a:rPr lang="en-US" i="1">
                <a:ea typeface="ＭＳ Ｐゴシック" pitchFamily="-107" charset="-128"/>
              </a:rPr>
              <a:t>n.b.</a:t>
            </a:r>
            <a:r>
              <a:rPr lang="en-US">
                <a:ea typeface="ＭＳ Ｐゴシック" pitchFamily="-107" charset="-128"/>
              </a:rPr>
              <a:t> time-constrained, not always constrained to minimum execution time</a:t>
            </a:r>
          </a:p>
          <a:p>
            <a:pPr lvl="1"/>
            <a:r>
              <a:rPr lang="en-US" b="1">
                <a:ea typeface="ＭＳ Ｐゴシック" pitchFamily="-107" charset="-128"/>
              </a:rPr>
              <a:t>resource-constrained</a:t>
            </a:r>
            <a:r>
              <a:rPr lang="en-US">
                <a:ea typeface="ＭＳ Ｐゴシック" pitchFamily="-107" charset="-128"/>
              </a:rPr>
              <a:t>: minimizing execution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864D8-65DB-9A4E-AF31-89A31A295554}" type="slidenum">
              <a:rPr lang="en-US" smtClean="0">
                <a:latin typeface="Times New Roman" pitchFamily="-107" charset="0"/>
              </a:rPr>
              <a:pPr/>
              <a:t>52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4820" name="Line 71"/>
          <p:cNvSpPr>
            <a:spLocks noChangeShapeType="1"/>
          </p:cNvSpPr>
          <p:nvPr/>
        </p:nvSpPr>
        <p:spPr bwMode="auto">
          <a:xfrm flipH="1" flipV="1">
            <a:off x="7848600" y="1600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1" name="Line 70"/>
          <p:cNvSpPr>
            <a:spLocks noChangeShapeType="1"/>
          </p:cNvSpPr>
          <p:nvPr/>
        </p:nvSpPr>
        <p:spPr bwMode="auto">
          <a:xfrm flipH="1">
            <a:off x="8077200" y="205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2" name="Line 69"/>
          <p:cNvSpPr>
            <a:spLocks noChangeShapeType="1"/>
          </p:cNvSpPr>
          <p:nvPr/>
        </p:nvSpPr>
        <p:spPr bwMode="auto">
          <a:xfrm flipH="1" flipV="1">
            <a:off x="8305800" y="2057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Resource-Time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752600"/>
            <a:ext cx="4578350" cy="1704975"/>
            <a:chOff x="573" y="1830"/>
            <a:chExt cx="4231" cy="2268"/>
          </a:xfrm>
        </p:grpSpPr>
        <p:sp>
          <p:nvSpPr>
            <p:cNvPr id="34867" name="Oval 4"/>
            <p:cNvSpPr>
              <a:spLocks noChangeArrowheads="1"/>
            </p:cNvSpPr>
            <p:nvPr/>
          </p:nvSpPr>
          <p:spPr bwMode="auto">
            <a:xfrm>
              <a:off x="985" y="183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8" name="Line 5"/>
            <p:cNvSpPr>
              <a:spLocks noChangeShapeType="1"/>
            </p:cNvSpPr>
            <p:nvPr/>
          </p:nvSpPr>
          <p:spPr bwMode="auto">
            <a:xfrm>
              <a:off x="1363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9" name="Oval 6"/>
            <p:cNvSpPr>
              <a:spLocks noChangeArrowheads="1"/>
            </p:cNvSpPr>
            <p:nvPr/>
          </p:nvSpPr>
          <p:spPr bwMode="auto">
            <a:xfrm>
              <a:off x="4037" y="184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0" name="Line 7"/>
            <p:cNvSpPr>
              <a:spLocks noChangeShapeType="1"/>
            </p:cNvSpPr>
            <p:nvPr/>
          </p:nvSpPr>
          <p:spPr bwMode="auto">
            <a:xfrm>
              <a:off x="4415" y="204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1" name="Oval 8"/>
            <p:cNvSpPr>
              <a:spLocks noChangeArrowheads="1"/>
            </p:cNvSpPr>
            <p:nvPr/>
          </p:nvSpPr>
          <p:spPr bwMode="auto">
            <a:xfrm>
              <a:off x="3265" y="184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2" name="Line 9"/>
            <p:cNvSpPr>
              <a:spLocks noChangeShapeType="1"/>
            </p:cNvSpPr>
            <p:nvPr/>
          </p:nvSpPr>
          <p:spPr bwMode="auto">
            <a:xfrm>
              <a:off x="3643" y="204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3" name="Oval 10"/>
            <p:cNvSpPr>
              <a:spLocks noChangeArrowheads="1"/>
            </p:cNvSpPr>
            <p:nvPr/>
          </p:nvSpPr>
          <p:spPr bwMode="auto">
            <a:xfrm>
              <a:off x="2506" y="184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4" name="Line 11"/>
            <p:cNvSpPr>
              <a:spLocks noChangeShapeType="1"/>
            </p:cNvSpPr>
            <p:nvPr/>
          </p:nvSpPr>
          <p:spPr bwMode="auto">
            <a:xfrm>
              <a:off x="2884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5" name="Oval 12"/>
            <p:cNvSpPr>
              <a:spLocks noChangeArrowheads="1"/>
            </p:cNvSpPr>
            <p:nvPr/>
          </p:nvSpPr>
          <p:spPr bwMode="auto">
            <a:xfrm>
              <a:off x="1747" y="184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6" name="Line 13"/>
            <p:cNvSpPr>
              <a:spLocks noChangeShapeType="1"/>
            </p:cNvSpPr>
            <p:nvPr/>
          </p:nvSpPr>
          <p:spPr bwMode="auto">
            <a:xfrm>
              <a:off x="2125" y="204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7" name="Line 14"/>
            <p:cNvSpPr>
              <a:spLocks noChangeShapeType="1"/>
            </p:cNvSpPr>
            <p:nvPr/>
          </p:nvSpPr>
          <p:spPr bwMode="auto">
            <a:xfrm>
              <a:off x="573" y="202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8" name="Oval 15"/>
            <p:cNvSpPr>
              <a:spLocks noChangeArrowheads="1"/>
            </p:cNvSpPr>
            <p:nvPr/>
          </p:nvSpPr>
          <p:spPr bwMode="auto">
            <a:xfrm>
              <a:off x="2502" y="249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9" name="Oval 16"/>
            <p:cNvSpPr>
              <a:spLocks noChangeArrowheads="1"/>
            </p:cNvSpPr>
            <p:nvPr/>
          </p:nvSpPr>
          <p:spPr bwMode="auto">
            <a:xfrm>
              <a:off x="2498" y="314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0" name="Oval 17"/>
            <p:cNvSpPr>
              <a:spLocks noChangeArrowheads="1"/>
            </p:cNvSpPr>
            <p:nvPr/>
          </p:nvSpPr>
          <p:spPr bwMode="auto">
            <a:xfrm>
              <a:off x="2517" y="372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1" name="Line 18"/>
            <p:cNvSpPr>
              <a:spLocks noChangeShapeType="1"/>
            </p:cNvSpPr>
            <p:nvPr/>
          </p:nvSpPr>
          <p:spPr bwMode="auto">
            <a:xfrm>
              <a:off x="2064" y="2112"/>
              <a:ext cx="52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2" name="Line 19"/>
            <p:cNvSpPr>
              <a:spLocks noChangeShapeType="1"/>
            </p:cNvSpPr>
            <p:nvPr/>
          </p:nvSpPr>
          <p:spPr bwMode="auto">
            <a:xfrm>
              <a:off x="2016" y="2208"/>
              <a:ext cx="576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3" name="Line 20"/>
            <p:cNvSpPr>
              <a:spLocks noChangeShapeType="1"/>
            </p:cNvSpPr>
            <p:nvPr/>
          </p:nvSpPr>
          <p:spPr bwMode="auto">
            <a:xfrm>
              <a:off x="1968" y="2208"/>
              <a:ext cx="576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4" name="Line 21"/>
            <p:cNvSpPr>
              <a:spLocks noChangeShapeType="1"/>
            </p:cNvSpPr>
            <p:nvPr/>
          </p:nvSpPr>
          <p:spPr bwMode="auto">
            <a:xfrm flipV="1">
              <a:off x="2832" y="2160"/>
              <a:ext cx="43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5" name="Line 22"/>
            <p:cNvSpPr>
              <a:spLocks noChangeShapeType="1"/>
            </p:cNvSpPr>
            <p:nvPr/>
          </p:nvSpPr>
          <p:spPr bwMode="auto">
            <a:xfrm flipV="1">
              <a:off x="2832" y="2208"/>
              <a:ext cx="624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6" name="Line 23"/>
            <p:cNvSpPr>
              <a:spLocks noChangeShapeType="1"/>
            </p:cNvSpPr>
            <p:nvPr/>
          </p:nvSpPr>
          <p:spPr bwMode="auto">
            <a:xfrm flipV="1">
              <a:off x="2880" y="2208"/>
              <a:ext cx="672" cy="16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143000" y="4419600"/>
            <a:ext cx="2667000" cy="1828800"/>
            <a:chOff x="720" y="2784"/>
            <a:chExt cx="1680" cy="1152"/>
          </a:xfrm>
        </p:grpSpPr>
        <p:sp>
          <p:nvSpPr>
            <p:cNvPr id="34857" name="Rectangle 25"/>
            <p:cNvSpPr>
              <a:spLocks noChangeArrowheads="1"/>
            </p:cNvSpPr>
            <p:nvPr/>
          </p:nvSpPr>
          <p:spPr bwMode="auto">
            <a:xfrm>
              <a:off x="720" y="2784"/>
              <a:ext cx="1680" cy="115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720" y="2784"/>
              <a:ext cx="1680" cy="288"/>
              <a:chOff x="720" y="2784"/>
              <a:chExt cx="1680" cy="288"/>
            </a:xfrm>
          </p:grpSpPr>
          <p:sp>
            <p:nvSpPr>
              <p:cNvPr id="34862" name="Rectangle 27"/>
              <p:cNvSpPr>
                <a:spLocks noChangeArrowheads="1"/>
              </p:cNvSpPr>
              <p:nvPr/>
            </p:nvSpPr>
            <p:spPr bwMode="auto">
              <a:xfrm>
                <a:off x="720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63" name="Rectangle 28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64" name="Rectangle 29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65" name="Rectangle 30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66" name="Rectangle 31"/>
              <p:cNvSpPr>
                <a:spLocks noChangeArrowheads="1"/>
              </p:cNvSpPr>
              <p:nvPr/>
            </p:nvSpPr>
            <p:spPr bwMode="auto">
              <a:xfrm>
                <a:off x="2064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859" name="Rectangle 32"/>
            <p:cNvSpPr>
              <a:spLocks noChangeArrowheads="1"/>
            </p:cNvSpPr>
            <p:nvPr/>
          </p:nvSpPr>
          <p:spPr bwMode="auto">
            <a:xfrm>
              <a:off x="1392" y="3072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0" name="Rectangle 33"/>
            <p:cNvSpPr>
              <a:spLocks noChangeArrowheads="1"/>
            </p:cNvSpPr>
            <p:nvPr/>
          </p:nvSpPr>
          <p:spPr bwMode="auto">
            <a:xfrm>
              <a:off x="1392" y="3360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1" name="Rectangle 34"/>
            <p:cNvSpPr>
              <a:spLocks noChangeArrowheads="1"/>
            </p:cNvSpPr>
            <p:nvPr/>
          </p:nvSpPr>
          <p:spPr bwMode="auto">
            <a:xfrm>
              <a:off x="1392" y="3648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4648200" y="4419600"/>
            <a:ext cx="3200400" cy="914400"/>
            <a:chOff x="2928" y="2784"/>
            <a:chExt cx="2016" cy="576"/>
          </a:xfrm>
        </p:grpSpPr>
        <p:sp>
          <p:nvSpPr>
            <p:cNvPr id="34847" name="Rectangle 36"/>
            <p:cNvSpPr>
              <a:spLocks noChangeArrowheads="1"/>
            </p:cNvSpPr>
            <p:nvPr/>
          </p:nvSpPr>
          <p:spPr bwMode="auto">
            <a:xfrm>
              <a:off x="2928" y="2784"/>
              <a:ext cx="2016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2928" y="2784"/>
              <a:ext cx="1680" cy="288"/>
              <a:chOff x="720" y="2784"/>
              <a:chExt cx="1680" cy="288"/>
            </a:xfrm>
          </p:grpSpPr>
          <p:sp>
            <p:nvSpPr>
              <p:cNvPr id="34852" name="Rectangle 38"/>
              <p:cNvSpPr>
                <a:spLocks noChangeArrowheads="1"/>
              </p:cNvSpPr>
              <p:nvPr/>
            </p:nvSpPr>
            <p:spPr bwMode="auto">
              <a:xfrm>
                <a:off x="720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53" name="Rectangle 39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54" name="Rectangle 40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55" name="Rectangle 41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56" name="Rectangle 42"/>
              <p:cNvSpPr>
                <a:spLocks noChangeArrowheads="1"/>
              </p:cNvSpPr>
              <p:nvPr/>
            </p:nvSpPr>
            <p:spPr bwMode="auto">
              <a:xfrm>
                <a:off x="2064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849" name="Rectangle 43"/>
            <p:cNvSpPr>
              <a:spLocks noChangeArrowheads="1"/>
            </p:cNvSpPr>
            <p:nvPr/>
          </p:nvSpPr>
          <p:spPr bwMode="auto">
            <a:xfrm>
              <a:off x="3600" y="3072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0" name="Rectangle 44"/>
            <p:cNvSpPr>
              <a:spLocks noChangeArrowheads="1"/>
            </p:cNvSpPr>
            <p:nvPr/>
          </p:nvSpPr>
          <p:spPr bwMode="auto">
            <a:xfrm>
              <a:off x="3936" y="3072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1" name="Rectangle 45"/>
            <p:cNvSpPr>
              <a:spLocks noChangeArrowheads="1"/>
            </p:cNvSpPr>
            <p:nvPr/>
          </p:nvSpPr>
          <p:spPr bwMode="auto">
            <a:xfrm>
              <a:off x="4608" y="2784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4648200" y="5638800"/>
            <a:ext cx="4267200" cy="457200"/>
            <a:chOff x="2784" y="3600"/>
            <a:chExt cx="2688" cy="288"/>
          </a:xfrm>
        </p:grpSpPr>
        <p:grpSp>
          <p:nvGrpSpPr>
            <p:cNvPr id="8" name="Group 47"/>
            <p:cNvGrpSpPr>
              <a:grpSpLocks/>
            </p:cNvGrpSpPr>
            <p:nvPr/>
          </p:nvGrpSpPr>
          <p:grpSpPr bwMode="auto">
            <a:xfrm>
              <a:off x="2784" y="3600"/>
              <a:ext cx="1680" cy="288"/>
              <a:chOff x="720" y="2784"/>
              <a:chExt cx="1680" cy="288"/>
            </a:xfrm>
          </p:grpSpPr>
          <p:sp>
            <p:nvSpPr>
              <p:cNvPr id="34842" name="Rectangle 48"/>
              <p:cNvSpPr>
                <a:spLocks noChangeArrowheads="1"/>
              </p:cNvSpPr>
              <p:nvPr/>
            </p:nvSpPr>
            <p:spPr bwMode="auto">
              <a:xfrm>
                <a:off x="720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43" name="Rectangle 49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44" name="Rectangle 50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45" name="Rectangle 51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46" name="Rectangle 52"/>
              <p:cNvSpPr>
                <a:spLocks noChangeArrowheads="1"/>
              </p:cNvSpPr>
              <p:nvPr/>
            </p:nvSpPr>
            <p:spPr bwMode="auto">
              <a:xfrm>
                <a:off x="2064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839" name="Rectangle 53"/>
            <p:cNvSpPr>
              <a:spLocks noChangeArrowheads="1"/>
            </p:cNvSpPr>
            <p:nvPr/>
          </p:nvSpPr>
          <p:spPr bwMode="auto">
            <a:xfrm>
              <a:off x="5136" y="3600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0" name="Rectangle 54"/>
            <p:cNvSpPr>
              <a:spLocks noChangeArrowheads="1"/>
            </p:cNvSpPr>
            <p:nvPr/>
          </p:nvSpPr>
          <p:spPr bwMode="auto">
            <a:xfrm>
              <a:off x="4800" y="3600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1" name="Rectangle 55"/>
            <p:cNvSpPr>
              <a:spLocks noChangeArrowheads="1"/>
            </p:cNvSpPr>
            <p:nvPr/>
          </p:nvSpPr>
          <p:spPr bwMode="auto">
            <a:xfrm>
              <a:off x="4464" y="3600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828" name="Text Box 56"/>
          <p:cNvSpPr txBox="1">
            <a:spLocks noChangeArrowheads="1"/>
          </p:cNvSpPr>
          <p:nvPr/>
        </p:nvSpPr>
        <p:spPr bwMode="auto">
          <a:xfrm>
            <a:off x="4876800" y="2284413"/>
            <a:ext cx="25876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Arial" pitchFamily="-107" charset="0"/>
              </a:rPr>
              <a:t>Time Constraint</a:t>
            </a:r>
            <a:r>
              <a:rPr lang="en-US">
                <a:latin typeface="Arial" pitchFamily="-107" charset="0"/>
              </a:rPr>
              <a:t>:</a:t>
            </a:r>
          </a:p>
          <a:p>
            <a:r>
              <a:rPr lang="en-US">
                <a:latin typeface="Arial" pitchFamily="-107" charset="0"/>
              </a:rPr>
              <a:t>          &lt;5 </a:t>
            </a:r>
            <a:r>
              <a:rPr lang="en-US">
                <a:latin typeface="Arial" pitchFamily="-107" charset="0"/>
                <a:sym typeface="Symbol" pitchFamily="-107" charset="2"/>
              </a:rPr>
              <a:t></a:t>
            </a:r>
            <a:r>
              <a:rPr lang="en-US">
                <a:latin typeface="Arial" pitchFamily="-107" charset="0"/>
              </a:rPr>
              <a:t> --</a:t>
            </a:r>
          </a:p>
          <a:p>
            <a:r>
              <a:rPr lang="en-US">
                <a:latin typeface="Arial" pitchFamily="-107" charset="0"/>
              </a:rPr>
              <a:t>	 5 </a:t>
            </a:r>
            <a:r>
              <a:rPr lang="en-US">
                <a:latin typeface="Arial" pitchFamily="-107" charset="0"/>
                <a:sym typeface="Symbol" pitchFamily="-107" charset="2"/>
              </a:rPr>
              <a:t></a:t>
            </a:r>
            <a:r>
              <a:rPr lang="en-US">
                <a:latin typeface="Arial" pitchFamily="-107" charset="0"/>
              </a:rPr>
              <a:t> 4</a:t>
            </a:r>
          </a:p>
          <a:p>
            <a:r>
              <a:rPr lang="en-US">
                <a:latin typeface="Arial" pitchFamily="-107" charset="0"/>
              </a:rPr>
              <a:t>         6,7 </a:t>
            </a:r>
            <a:r>
              <a:rPr lang="en-US">
                <a:latin typeface="Arial" pitchFamily="-107" charset="0"/>
                <a:sym typeface="Symbol" pitchFamily="-107" charset="2"/>
              </a:rPr>
              <a:t></a:t>
            </a:r>
            <a:r>
              <a:rPr lang="en-US">
                <a:latin typeface="Arial" pitchFamily="-107" charset="0"/>
              </a:rPr>
              <a:t> 2</a:t>
            </a:r>
          </a:p>
          <a:p>
            <a:r>
              <a:rPr lang="en-US">
                <a:latin typeface="Arial" pitchFamily="-107" charset="0"/>
              </a:rPr>
              <a:t>          &gt;7 </a:t>
            </a:r>
            <a:r>
              <a:rPr lang="en-US">
                <a:latin typeface="Arial" pitchFamily="-107" charset="0"/>
                <a:sym typeface="Symbol" pitchFamily="-107" charset="2"/>
              </a:rPr>
              <a:t></a:t>
            </a:r>
            <a:r>
              <a:rPr lang="en-US">
                <a:latin typeface="Arial" pitchFamily="-107" charset="0"/>
              </a:rPr>
              <a:t> 1</a:t>
            </a:r>
          </a:p>
        </p:txBody>
      </p:sp>
      <p:sp>
        <p:nvSpPr>
          <p:cNvPr id="34829" name="Line 61"/>
          <p:cNvSpPr>
            <a:spLocks noChangeShapeType="1"/>
          </p:cNvSpPr>
          <p:nvPr/>
        </p:nvSpPr>
        <p:spPr bwMode="auto">
          <a:xfrm flipV="1">
            <a:off x="7620000" y="13716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0" name="Line 62"/>
          <p:cNvSpPr>
            <a:spLocks noChangeShapeType="1"/>
          </p:cNvSpPr>
          <p:nvPr/>
        </p:nvSpPr>
        <p:spPr bwMode="auto">
          <a:xfrm flipV="1">
            <a:off x="7620000" y="25146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1" name="Oval 64"/>
          <p:cNvSpPr>
            <a:spLocks noChangeArrowheads="1"/>
          </p:cNvSpPr>
          <p:nvPr/>
        </p:nvSpPr>
        <p:spPr bwMode="auto">
          <a:xfrm>
            <a:off x="7800975" y="15716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4832" name="Oval 65"/>
          <p:cNvSpPr>
            <a:spLocks noChangeArrowheads="1"/>
          </p:cNvSpPr>
          <p:nvPr/>
        </p:nvSpPr>
        <p:spPr bwMode="auto">
          <a:xfrm>
            <a:off x="8029575" y="20240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4833" name="Oval 66"/>
          <p:cNvSpPr>
            <a:spLocks noChangeArrowheads="1"/>
          </p:cNvSpPr>
          <p:nvPr/>
        </p:nvSpPr>
        <p:spPr bwMode="auto">
          <a:xfrm>
            <a:off x="8258175" y="20288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4834" name="Line 68"/>
          <p:cNvSpPr>
            <a:spLocks noChangeShapeType="1"/>
          </p:cNvSpPr>
          <p:nvPr/>
        </p:nvSpPr>
        <p:spPr bwMode="auto">
          <a:xfrm>
            <a:off x="8534400" y="228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Oval 67"/>
          <p:cNvSpPr>
            <a:spLocks noChangeArrowheads="1"/>
          </p:cNvSpPr>
          <p:nvPr/>
        </p:nvSpPr>
        <p:spPr bwMode="auto">
          <a:xfrm>
            <a:off x="8505825" y="22574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4836" name="Text Box 72"/>
          <p:cNvSpPr txBox="1">
            <a:spLocks noChangeArrowheads="1"/>
          </p:cNvSpPr>
          <p:nvPr/>
        </p:nvSpPr>
        <p:spPr bwMode="auto">
          <a:xfrm>
            <a:off x="8061325" y="2554288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Time</a:t>
            </a:r>
          </a:p>
        </p:txBody>
      </p:sp>
      <p:sp>
        <p:nvSpPr>
          <p:cNvPr id="34837" name="Text Box 73"/>
          <p:cNvSpPr txBox="1">
            <a:spLocks noChangeArrowheads="1"/>
          </p:cNvSpPr>
          <p:nvPr/>
        </p:nvSpPr>
        <p:spPr bwMode="auto">
          <a:xfrm rot="-5400000">
            <a:off x="6977062" y="1709738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47C9AF-E255-664A-B1E3-546C66FAEA7E}" type="slidenum">
              <a:rPr lang="en-US" smtClean="0">
                <a:latin typeface="Times New Roman" pitchFamily="-107" charset="0"/>
              </a:rPr>
              <a:pPr/>
              <a:t>53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Use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Very general problem formulation</a:t>
            </a:r>
          </a:p>
          <a:p>
            <a:pPr lvl="1"/>
            <a:r>
              <a:rPr lang="en-US">
                <a:ea typeface="ＭＳ Ｐゴシック" pitchFamily="-107" charset="-128"/>
              </a:rPr>
              <a:t>HDL/Behavioral </a:t>
            </a:r>
            <a:r>
              <a:rPr lang="en-US">
                <a:ea typeface="ＭＳ Ｐゴシック" pitchFamily="-107" charset="-128"/>
                <a:sym typeface="Symbol" pitchFamily="-107" charset="2"/>
              </a:rPr>
              <a:t></a:t>
            </a:r>
            <a:r>
              <a:rPr lang="en-US">
                <a:ea typeface="ＭＳ Ｐゴシック" pitchFamily="-107" charset="-128"/>
              </a:rPr>
              <a:t> RTL</a:t>
            </a:r>
          </a:p>
          <a:p>
            <a:pPr lvl="1"/>
            <a:r>
              <a:rPr lang="en-US">
                <a:ea typeface="ＭＳ Ｐゴシック" pitchFamily="-107" charset="-128"/>
              </a:rPr>
              <a:t>Register/Memory allocation/scheduling</a:t>
            </a:r>
          </a:p>
          <a:p>
            <a:pPr lvl="1"/>
            <a:r>
              <a:rPr lang="en-US">
                <a:ea typeface="ＭＳ Ｐゴシック" pitchFamily="-107" charset="-128"/>
              </a:rPr>
              <a:t>Instruction/Functional Unit scheduling</a:t>
            </a:r>
          </a:p>
          <a:p>
            <a:pPr lvl="1"/>
            <a:r>
              <a:rPr lang="en-US">
                <a:ea typeface="ＭＳ Ｐゴシック" pitchFamily="-107" charset="-128"/>
              </a:rPr>
              <a:t>Processor tasks</a:t>
            </a:r>
          </a:p>
          <a:p>
            <a:pPr lvl="1"/>
            <a:r>
              <a:rPr lang="en-US">
                <a:ea typeface="ＭＳ Ｐゴシック" pitchFamily="-107" charset="-128"/>
              </a:rPr>
              <a:t>Time-Switched Routing</a:t>
            </a:r>
          </a:p>
          <a:p>
            <a:pPr lvl="2"/>
            <a:r>
              <a:rPr lang="en-US">
                <a:ea typeface="ＭＳ Ｐゴシック" pitchFamily="-107" charset="-128"/>
              </a:rPr>
              <a:t>TDMA, bus scheduling, static routing</a:t>
            </a:r>
          </a:p>
          <a:p>
            <a:pPr lvl="1"/>
            <a:r>
              <a:rPr lang="en-US">
                <a:ea typeface="ＭＳ Ｐゴシック" pitchFamily="-107" charset="-128"/>
              </a:rPr>
              <a:t>Routing (share channel)</a:t>
            </a:r>
          </a:p>
          <a:p>
            <a:pPr lvl="1"/>
            <a:endParaRPr lang="en-US"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59A4E5-4CA6-AE41-8612-4D7F34B9AA6C}" type="slidenum">
              <a:rPr lang="en-US" smtClean="0">
                <a:latin typeface="Times New Roman" pitchFamily="-107" charset="0"/>
              </a:rPr>
              <a:pPr/>
              <a:t>54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Types (1)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Data independent</a:t>
            </a:r>
            <a:endParaRPr lang="en-US"/>
          </a:p>
          <a:p>
            <a:pPr lvl="1"/>
            <a:r>
              <a:rPr lang="en-US">
                <a:ea typeface="ＭＳ Ｐゴシック" pitchFamily="-107" charset="-128"/>
              </a:rPr>
              <a:t>graph static</a:t>
            </a:r>
          </a:p>
          <a:p>
            <a:pPr lvl="1"/>
            <a:r>
              <a:rPr lang="en-US">
                <a:ea typeface="ＭＳ Ｐゴシック" pitchFamily="-107" charset="-128"/>
              </a:rPr>
              <a:t>resource requirements and execution time</a:t>
            </a:r>
          </a:p>
          <a:p>
            <a:pPr lvl="2"/>
            <a:r>
              <a:rPr lang="en-US">
                <a:ea typeface="ＭＳ Ｐゴシック" pitchFamily="-107" charset="-128"/>
              </a:rPr>
              <a:t>independent of data</a:t>
            </a:r>
          </a:p>
          <a:p>
            <a:pPr lvl="1"/>
            <a:r>
              <a:rPr lang="en-US">
                <a:ea typeface="ＭＳ Ｐゴシック" pitchFamily="-107" charset="-128"/>
              </a:rPr>
              <a:t>schedule staticly</a:t>
            </a:r>
          </a:p>
          <a:p>
            <a:pPr lvl="1"/>
            <a:r>
              <a:rPr lang="en-US">
                <a:ea typeface="ＭＳ Ｐゴシック" pitchFamily="-107" charset="-128"/>
              </a:rPr>
              <a:t>maybe bounded-time guarantees</a:t>
            </a:r>
          </a:p>
          <a:p>
            <a:pPr lvl="1"/>
            <a:r>
              <a:rPr lang="en-US">
                <a:ea typeface="ＭＳ Ｐゴシック" pitchFamily="-107" charset="-128"/>
              </a:rPr>
              <a:t>typical ECAD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76827C-5024-D647-9D66-BEDA41491C3E}" type="slidenum">
              <a:rPr lang="en-US" smtClean="0">
                <a:latin typeface="Times New Roman" pitchFamily="-107" charset="0"/>
              </a:rPr>
              <a:pPr/>
              <a:t>55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Types (2)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Data Dependent</a:t>
            </a:r>
            <a:endParaRPr lang="en-US" sz="2800"/>
          </a:p>
          <a:p>
            <a:pPr lvl="1"/>
            <a:r>
              <a:rPr lang="en-US" sz="2400">
                <a:ea typeface="ＭＳ Ｐゴシック" pitchFamily="-107" charset="-128"/>
              </a:rPr>
              <a:t>execution time of operators variable </a:t>
            </a:r>
          </a:p>
          <a:p>
            <a:pPr lvl="2"/>
            <a:r>
              <a:rPr lang="en-US" sz="2000">
                <a:ea typeface="ＭＳ Ｐゴシック" pitchFamily="-107" charset="-128"/>
              </a:rPr>
              <a:t>depend on data</a:t>
            </a:r>
          </a:p>
          <a:p>
            <a:pPr lvl="1"/>
            <a:r>
              <a:rPr lang="en-US" sz="2400">
                <a:ea typeface="ＭＳ Ｐゴシック" pitchFamily="-107" charset="-128"/>
              </a:rPr>
              <a:t>flow/requirement of operators data dependent</a:t>
            </a:r>
          </a:p>
          <a:p>
            <a:pPr lvl="1"/>
            <a:r>
              <a:rPr lang="en-US" sz="2400">
                <a:ea typeface="ＭＳ Ｐゴシック" pitchFamily="-107" charset="-128"/>
              </a:rPr>
              <a:t>if cannot bound range of variation</a:t>
            </a:r>
          </a:p>
          <a:p>
            <a:pPr lvl="2"/>
            <a:r>
              <a:rPr lang="en-US" sz="2000">
                <a:ea typeface="ＭＳ Ｐゴシック" pitchFamily="-107" charset="-128"/>
              </a:rPr>
              <a:t>must schedule online/dynamically</a:t>
            </a:r>
          </a:p>
          <a:p>
            <a:pPr lvl="2"/>
            <a:r>
              <a:rPr lang="en-US" sz="2000">
                <a:ea typeface="ＭＳ Ｐゴシック" pitchFamily="-107" charset="-128"/>
              </a:rPr>
              <a:t>cannot guarantee bounded-time</a:t>
            </a:r>
          </a:p>
          <a:p>
            <a:pPr lvl="2"/>
            <a:r>
              <a:rPr lang="en-US" sz="2000">
                <a:ea typeface="ＭＳ Ｐゴシック" pitchFamily="-107" charset="-128"/>
              </a:rPr>
              <a:t>general case (</a:t>
            </a:r>
            <a:r>
              <a:rPr lang="en-US" sz="2000" i="1">
                <a:ea typeface="ＭＳ Ｐゴシック" pitchFamily="-107" charset="-128"/>
              </a:rPr>
              <a:t>I.e</a:t>
            </a:r>
            <a:r>
              <a:rPr lang="en-US" sz="2000">
                <a:ea typeface="ＭＳ Ｐゴシック" pitchFamily="-107" charset="-128"/>
              </a:rPr>
              <a:t>. halting problem)</a:t>
            </a:r>
          </a:p>
          <a:p>
            <a:pPr lvl="1"/>
            <a:r>
              <a:rPr lang="en-US" sz="2400">
                <a:ea typeface="ＭＳ Ｐゴシック" pitchFamily="-107" charset="-128"/>
              </a:rPr>
              <a:t>typical “General-Purpose” (non-real-time) OS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E9575-FE34-D744-A0DC-ABAB1520D3CA}" type="slidenum">
              <a:rPr lang="en-US" smtClean="0">
                <a:latin typeface="Times New Roman" pitchFamily="-107" charset="0"/>
              </a:rPr>
              <a:pPr/>
              <a:t>56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Unbounded Resource Problem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Easy:</a:t>
            </a:r>
          </a:p>
          <a:p>
            <a:pPr lvl="1"/>
            <a:r>
              <a:rPr lang="en-US">
                <a:ea typeface="ＭＳ Ｐゴシック" pitchFamily="-107" charset="-128"/>
              </a:rPr>
              <a:t>compute ASAP schedule (</a:t>
            </a:r>
            <a:r>
              <a:rPr lang="en-US">
                <a:solidFill>
                  <a:schemeClr val="accent2"/>
                </a:solidFill>
                <a:ea typeface="ＭＳ Ｐゴシック" pitchFamily="-107" charset="-128"/>
              </a:rPr>
              <a:t>next slide</a:t>
            </a:r>
            <a:r>
              <a:rPr lang="en-US">
                <a:ea typeface="ＭＳ Ｐゴシック" pitchFamily="-107" charset="-128"/>
              </a:rPr>
              <a:t>)</a:t>
            </a:r>
          </a:p>
          <a:p>
            <a:pPr lvl="2"/>
            <a:r>
              <a:rPr lang="en-US" i="1">
                <a:ea typeface="ＭＳ Ｐゴシック" pitchFamily="-107" charset="-128"/>
              </a:rPr>
              <a:t>I.e.</a:t>
            </a:r>
            <a:r>
              <a:rPr lang="en-US">
                <a:ea typeface="ＭＳ Ｐゴシック" pitchFamily="-107" charset="-128"/>
              </a:rPr>
              <a:t> schedule everything as soon as predecessors allow</a:t>
            </a:r>
          </a:p>
          <a:p>
            <a:pPr lvl="1"/>
            <a:r>
              <a:rPr lang="en-US">
                <a:ea typeface="ＭＳ Ｐゴシック" pitchFamily="-107" charset="-128"/>
              </a:rPr>
              <a:t>will achieve minimum time</a:t>
            </a:r>
          </a:p>
          <a:p>
            <a:pPr lvl="1"/>
            <a:r>
              <a:rPr lang="en-US">
                <a:ea typeface="ＭＳ Ｐゴシック" pitchFamily="-107" charset="-128"/>
              </a:rPr>
              <a:t>won’t achieve minimum area </a:t>
            </a:r>
          </a:p>
          <a:p>
            <a:pPr lvl="2"/>
            <a:r>
              <a:rPr lang="en-US">
                <a:ea typeface="ＭＳ Ｐゴシック" pitchFamily="-107" charset="-128"/>
              </a:rPr>
              <a:t>(meet resource bounds)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37B18C-F1D0-0240-92E2-81F2A16A698F}" type="slidenum">
              <a:rPr lang="en-US" smtClean="0">
                <a:latin typeface="Times New Roman" pitchFamily="-107" charset="0"/>
              </a:rPr>
              <a:pPr/>
              <a:t>57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ASAP Schedule</a:t>
            </a:r>
            <a:br>
              <a:rPr lang="en-US"/>
            </a:br>
            <a:r>
              <a:rPr lang="en-US"/>
              <a:t>As Soon As Possible (ASAP)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For each input</a:t>
            </a:r>
          </a:p>
          <a:p>
            <a:pPr lvl="1"/>
            <a:r>
              <a:rPr lang="en-US" sz="2400">
                <a:ea typeface="ＭＳ Ｐゴシック" pitchFamily="-107" charset="-128"/>
              </a:rPr>
              <a:t>mark input on successor</a:t>
            </a:r>
          </a:p>
          <a:p>
            <a:pPr lvl="1"/>
            <a:r>
              <a:rPr lang="en-US" sz="2400">
                <a:ea typeface="ＭＳ Ｐゴシック" pitchFamily="-107" charset="-128"/>
              </a:rPr>
              <a:t>if successor has all inputs marked, put in visit queue</a:t>
            </a:r>
          </a:p>
          <a:p>
            <a:r>
              <a:rPr lang="en-US" sz="2800"/>
              <a:t>While visit queue not empty</a:t>
            </a:r>
          </a:p>
          <a:p>
            <a:pPr lvl="1"/>
            <a:r>
              <a:rPr lang="en-US" sz="2400">
                <a:ea typeface="ＭＳ Ｐゴシック" pitchFamily="-107" charset="-128"/>
              </a:rPr>
              <a:t>pick node</a:t>
            </a:r>
          </a:p>
          <a:p>
            <a:pPr lvl="1"/>
            <a:r>
              <a:rPr lang="en-US" sz="2400">
                <a:ea typeface="ＭＳ Ｐゴシック" pitchFamily="-107" charset="-128"/>
              </a:rPr>
              <a:t>update time-slot based on latest input</a:t>
            </a:r>
          </a:p>
          <a:p>
            <a:pPr lvl="1"/>
            <a:r>
              <a:rPr lang="en-US" sz="2400">
                <a:ea typeface="ＭＳ Ｐゴシック" pitchFamily="-107" charset="-128"/>
              </a:rPr>
              <a:t>mark inputs of all successors, adding to visit queue when all inputs marked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D8749E-0460-1C4B-92D0-9BF2562DDD00}" type="slidenum">
              <a:rPr lang="en-US" smtClean="0">
                <a:latin typeface="Times New Roman" pitchFamily="-107" charset="0"/>
              </a:rPr>
              <a:pPr/>
              <a:t>58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ASAP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2286000"/>
            <a:ext cx="6716713" cy="3600450"/>
            <a:chOff x="573" y="1830"/>
            <a:chExt cx="4231" cy="2268"/>
          </a:xfrm>
        </p:grpSpPr>
        <p:sp>
          <p:nvSpPr>
            <p:cNvPr id="47111" name="Oval 4"/>
            <p:cNvSpPr>
              <a:spLocks noChangeArrowheads="1"/>
            </p:cNvSpPr>
            <p:nvPr/>
          </p:nvSpPr>
          <p:spPr bwMode="auto">
            <a:xfrm>
              <a:off x="985" y="183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2" name="Line 5"/>
            <p:cNvSpPr>
              <a:spLocks noChangeShapeType="1"/>
            </p:cNvSpPr>
            <p:nvPr/>
          </p:nvSpPr>
          <p:spPr bwMode="auto">
            <a:xfrm>
              <a:off x="1363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3" name="Oval 6"/>
            <p:cNvSpPr>
              <a:spLocks noChangeArrowheads="1"/>
            </p:cNvSpPr>
            <p:nvPr/>
          </p:nvSpPr>
          <p:spPr bwMode="auto">
            <a:xfrm>
              <a:off x="4037" y="184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4" name="Line 7"/>
            <p:cNvSpPr>
              <a:spLocks noChangeShapeType="1"/>
            </p:cNvSpPr>
            <p:nvPr/>
          </p:nvSpPr>
          <p:spPr bwMode="auto">
            <a:xfrm>
              <a:off x="4415" y="204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5" name="Oval 8"/>
            <p:cNvSpPr>
              <a:spLocks noChangeArrowheads="1"/>
            </p:cNvSpPr>
            <p:nvPr/>
          </p:nvSpPr>
          <p:spPr bwMode="auto">
            <a:xfrm>
              <a:off x="3265" y="184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6" name="Line 9"/>
            <p:cNvSpPr>
              <a:spLocks noChangeShapeType="1"/>
            </p:cNvSpPr>
            <p:nvPr/>
          </p:nvSpPr>
          <p:spPr bwMode="auto">
            <a:xfrm>
              <a:off x="3643" y="204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7" name="Oval 10"/>
            <p:cNvSpPr>
              <a:spLocks noChangeArrowheads="1"/>
            </p:cNvSpPr>
            <p:nvPr/>
          </p:nvSpPr>
          <p:spPr bwMode="auto">
            <a:xfrm>
              <a:off x="2506" y="184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8" name="Line 11"/>
            <p:cNvSpPr>
              <a:spLocks noChangeShapeType="1"/>
            </p:cNvSpPr>
            <p:nvPr/>
          </p:nvSpPr>
          <p:spPr bwMode="auto">
            <a:xfrm>
              <a:off x="2884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9" name="Oval 12"/>
            <p:cNvSpPr>
              <a:spLocks noChangeArrowheads="1"/>
            </p:cNvSpPr>
            <p:nvPr/>
          </p:nvSpPr>
          <p:spPr bwMode="auto">
            <a:xfrm>
              <a:off x="1747" y="184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0" name="Line 13"/>
            <p:cNvSpPr>
              <a:spLocks noChangeShapeType="1"/>
            </p:cNvSpPr>
            <p:nvPr/>
          </p:nvSpPr>
          <p:spPr bwMode="auto">
            <a:xfrm>
              <a:off x="2125" y="204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1" name="Line 14"/>
            <p:cNvSpPr>
              <a:spLocks noChangeShapeType="1"/>
            </p:cNvSpPr>
            <p:nvPr/>
          </p:nvSpPr>
          <p:spPr bwMode="auto">
            <a:xfrm>
              <a:off x="573" y="202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2" name="Oval 15"/>
            <p:cNvSpPr>
              <a:spLocks noChangeArrowheads="1"/>
            </p:cNvSpPr>
            <p:nvPr/>
          </p:nvSpPr>
          <p:spPr bwMode="auto">
            <a:xfrm>
              <a:off x="2502" y="249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3" name="Oval 16"/>
            <p:cNvSpPr>
              <a:spLocks noChangeArrowheads="1"/>
            </p:cNvSpPr>
            <p:nvPr/>
          </p:nvSpPr>
          <p:spPr bwMode="auto">
            <a:xfrm>
              <a:off x="2498" y="314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4" name="Line 17"/>
            <p:cNvSpPr>
              <a:spLocks noChangeShapeType="1"/>
            </p:cNvSpPr>
            <p:nvPr/>
          </p:nvSpPr>
          <p:spPr bwMode="auto">
            <a:xfrm>
              <a:off x="1945" y="221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5" name="Line 18"/>
            <p:cNvSpPr>
              <a:spLocks noChangeShapeType="1"/>
            </p:cNvSpPr>
            <p:nvPr/>
          </p:nvSpPr>
          <p:spPr bwMode="auto">
            <a:xfrm flipV="1">
              <a:off x="2878" y="217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6" name="Line 19"/>
            <p:cNvSpPr>
              <a:spLocks noChangeShapeType="1"/>
            </p:cNvSpPr>
            <p:nvPr/>
          </p:nvSpPr>
          <p:spPr bwMode="auto">
            <a:xfrm flipV="1">
              <a:off x="2867" y="221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7" name="Oval 20"/>
            <p:cNvSpPr>
              <a:spLocks noChangeArrowheads="1"/>
            </p:cNvSpPr>
            <p:nvPr/>
          </p:nvSpPr>
          <p:spPr bwMode="auto">
            <a:xfrm>
              <a:off x="2517" y="372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8" name="Line 21"/>
            <p:cNvSpPr>
              <a:spLocks noChangeShapeType="1"/>
            </p:cNvSpPr>
            <p:nvPr/>
          </p:nvSpPr>
          <p:spPr bwMode="auto">
            <a:xfrm>
              <a:off x="1322" y="211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9" name="Line 22"/>
            <p:cNvSpPr>
              <a:spLocks noChangeShapeType="1"/>
            </p:cNvSpPr>
            <p:nvPr/>
          </p:nvSpPr>
          <p:spPr bwMode="auto">
            <a:xfrm>
              <a:off x="1300" y="216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30" name="Line 23"/>
            <p:cNvSpPr>
              <a:spLocks noChangeShapeType="1"/>
            </p:cNvSpPr>
            <p:nvPr/>
          </p:nvSpPr>
          <p:spPr bwMode="auto">
            <a:xfrm flipV="1">
              <a:off x="2834" y="223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110" name="Text Box 24"/>
          <p:cNvSpPr txBox="1">
            <a:spLocks noChangeArrowheads="1"/>
          </p:cNvSpPr>
          <p:nvPr/>
        </p:nvSpPr>
        <p:spPr bwMode="auto">
          <a:xfrm>
            <a:off x="746125" y="4689475"/>
            <a:ext cx="13821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Work 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592C6-64BE-F946-8EDA-D1D130474B27}" type="slidenum">
              <a:rPr lang="en-US" smtClean="0">
                <a:latin typeface="Times New Roman" pitchFamily="-107" charset="0"/>
              </a:rPr>
              <a:pPr/>
              <a:t>59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ASAP Example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85800" y="2286000"/>
            <a:ext cx="6716713" cy="3600450"/>
            <a:chOff x="432" y="1440"/>
            <a:chExt cx="4231" cy="2268"/>
          </a:xfrm>
        </p:grpSpPr>
        <p:sp>
          <p:nvSpPr>
            <p:cNvPr id="49158" name="Oval 3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49159" name="Line 4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0" name="Oval 5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49161" name="Line 6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2" name="Oval 7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49163" name="Line 8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4" name="Oval 9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49165" name="Line 10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6" name="Oval 11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49167" name="Line 12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8" name="Line 13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9" name="Oval 14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49170" name="Oval 15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49171" name="Line 16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2" name="Line 17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3" name="Line 18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4" name="Oval 19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49175" name="Line 20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6" name="Line 21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7" name="Line 22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Washer/Dryer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 Takes 30 minutes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Dryer Takes 45 minutes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How long to do one load of wash?</a:t>
            </a:r>
          </a:p>
          <a:p>
            <a:pPr lvl="1"/>
            <a:r>
              <a:rPr lang="en-US" dirty="0" err="1">
                <a:solidFill>
                  <a:srgbClr val="FF6600"/>
                </a:solidFill>
                <a:sym typeface="Wingdings" pitchFamily="-107" charset="2"/>
              </a:rPr>
              <a:t></a:t>
            </a:r>
            <a:r>
              <a:rPr lang="en-US" dirty="0">
                <a:solidFill>
                  <a:srgbClr val="FF6600"/>
                </a:solidFill>
                <a:sym typeface="Wingdings" pitchFamily="-107" charset="2"/>
              </a:rPr>
              <a:t> Wash latency</a:t>
            </a:r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How long to do 5 loads of wash?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Wash Throughput?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715000" y="5181600"/>
            <a:ext cx="1831976" cy="1528465"/>
            <a:chOff x="5715000" y="5181600"/>
            <a:chExt cx="1831976" cy="1528465"/>
          </a:xfrm>
        </p:grpSpPr>
        <p:grpSp>
          <p:nvGrpSpPr>
            <p:cNvPr id="14" name="Group 13"/>
            <p:cNvGrpSpPr/>
            <p:nvPr/>
          </p:nvGrpSpPr>
          <p:grpSpPr>
            <a:xfrm>
              <a:off x="5715000" y="5181600"/>
              <a:ext cx="1831976" cy="1220788"/>
              <a:chOff x="7466806" y="456406"/>
              <a:chExt cx="1831976" cy="1220788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7620000" y="533400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8458200" y="533400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7696200" y="685800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8534400" y="6858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rot="5400000">
                <a:off x="6858000" y="1066800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>
                <a:off x="7773194" y="1066006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8688388" y="1065212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TextBox 14"/>
            <p:cNvSpPr txBox="1"/>
            <p:nvPr/>
          </p:nvSpPr>
          <p:spPr>
            <a:xfrm>
              <a:off x="6705600" y="6248400"/>
              <a:ext cx="731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45m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7011194" y="1829594"/>
            <a:ext cx="685800" cy="838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849394" y="1829594"/>
            <a:ext cx="6858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7394" y="1981994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925594" y="1981994"/>
            <a:ext cx="457200" cy="457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F89C55-8EF7-5B42-93BD-1102D7F5BB74}" type="slidenum">
              <a:rPr lang="en-US" smtClean="0">
                <a:latin typeface="Times New Roman" pitchFamily="-107" charset="0"/>
              </a:rPr>
              <a:pPr/>
              <a:t>60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Also Useful to Define ALAP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Late As Possible</a:t>
            </a:r>
          </a:p>
          <a:p>
            <a:r>
              <a:rPr lang="en-US"/>
              <a:t>Work backward from outputs of DAG</a:t>
            </a:r>
          </a:p>
          <a:p>
            <a:r>
              <a:rPr lang="en-US"/>
              <a:t>Also achieve minimum time w/ unbounded resources</a:t>
            </a:r>
          </a:p>
          <a:p>
            <a:endParaRPr lang="en-US"/>
          </a:p>
        </p:txBody>
      </p:sp>
      <p:sp>
        <p:nvSpPr>
          <p:cNvPr id="51206" name="Text Box 4"/>
          <p:cNvSpPr txBox="1">
            <a:spLocks noChangeArrowheads="1"/>
          </p:cNvSpPr>
          <p:nvPr/>
        </p:nvSpPr>
        <p:spPr bwMode="auto">
          <a:xfrm>
            <a:off x="6172200" y="4800600"/>
            <a:ext cx="13821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Rework 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A63326-0C5B-D744-8BBA-B2DAB88BD70F}" type="slidenum">
              <a:rPr lang="en-US" smtClean="0">
                <a:latin typeface="Times New Roman" pitchFamily="-107" charset="0"/>
              </a:rPr>
              <a:pPr/>
              <a:t>61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ALAP Example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85800" y="2286000"/>
            <a:ext cx="6716713" cy="3600450"/>
            <a:chOff x="432" y="1440"/>
            <a:chExt cx="4231" cy="2268"/>
          </a:xfrm>
        </p:grpSpPr>
        <p:sp>
          <p:nvSpPr>
            <p:cNvPr id="53254" name="Oval 3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53255" name="Line 4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56" name="Oval 5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53257" name="Line 6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58" name="Oval 7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3259" name="Line 8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0" name="Oval 9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3261" name="Line 10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2" name="Oval 11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3263" name="Line 12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4" name="Line 13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5" name="Oval 14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3266" name="Oval 15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3267" name="Line 16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8" name="Line 17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9" name="Line 18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0" name="Oval 19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3271" name="Line 20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2" name="Line 21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3" name="Line 22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C8676D-8F3A-5F4B-BF2B-80E5A0BA7B58}" type="slidenum">
              <a:rPr lang="en-US" smtClean="0">
                <a:latin typeface="Times New Roman" pitchFamily="-107" charset="0"/>
              </a:rPr>
              <a:pPr/>
              <a:t>62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ALAP and ASAP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229600" cy="4114800"/>
          </a:xfrm>
        </p:spPr>
        <p:txBody>
          <a:bodyPr/>
          <a:lstStyle/>
          <a:p>
            <a:r>
              <a:rPr lang="en-US"/>
              <a:t>Difference in labeling between ASAP and ALAP is slack of node</a:t>
            </a:r>
          </a:p>
          <a:p>
            <a:pPr lvl="1"/>
            <a:r>
              <a:rPr lang="en-US">
                <a:ea typeface="ＭＳ Ｐゴシック" pitchFamily="-107" charset="-128"/>
              </a:rPr>
              <a:t>Freedom to select timeslot</a:t>
            </a:r>
          </a:p>
          <a:p>
            <a:pPr lvl="1"/>
            <a:r>
              <a:rPr lang="en-US" b="1">
                <a:ea typeface="ＭＳ Ｐゴシック" pitchFamily="-107" charset="-128"/>
              </a:rPr>
              <a:t>Class theme:</a:t>
            </a:r>
            <a:r>
              <a:rPr lang="en-US">
                <a:ea typeface="ＭＳ Ｐゴシック" pitchFamily="-107" charset="-128"/>
              </a:rPr>
              <a:t> exploit freedom to reduce costs</a:t>
            </a:r>
          </a:p>
          <a:p>
            <a:r>
              <a:rPr lang="en-US"/>
              <a:t>If ASAP=ALAP, no freedom to schedule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4114800"/>
            <a:ext cx="4659313" cy="2381250"/>
            <a:chOff x="432" y="1440"/>
            <a:chExt cx="4231" cy="2268"/>
          </a:xfrm>
        </p:grpSpPr>
        <p:sp>
          <p:nvSpPr>
            <p:cNvPr id="55324" name="Oval 5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55325" name="Line 6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26" name="Oval 7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55327" name="Line 8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28" name="Oval 9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5329" name="Line 10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30" name="Oval 11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5331" name="Line 12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32" name="Oval 13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5333" name="Line 14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34" name="Line 15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35" name="Oval 16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5336" name="Oval 17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5337" name="Line 18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38" name="Line 19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39" name="Line 20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40" name="Oval 21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5341" name="Line 22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42" name="Line 23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43" name="Line 24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419600" y="3810000"/>
            <a:ext cx="4506913" cy="2305050"/>
            <a:chOff x="432" y="1440"/>
            <a:chExt cx="4231" cy="2268"/>
          </a:xfrm>
        </p:grpSpPr>
        <p:sp>
          <p:nvSpPr>
            <p:cNvPr id="55304" name="Oval 26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55305" name="Line 27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06" name="Oval 28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55307" name="Line 29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08" name="Oval 30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5309" name="Line 31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0" name="Oval 32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5311" name="Line 33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2" name="Oval 34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5313" name="Line 35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4" name="Line 36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5" name="Oval 37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5316" name="Oval 38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5317" name="Line 39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8" name="Line 40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9" name="Line 41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20" name="Oval 42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5321" name="Line 43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22" name="Line 44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23" name="Line 45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8CB50-FF56-6643-9C86-B629BFC49D21}" type="slidenum">
              <a:rPr lang="en-US" smtClean="0">
                <a:latin typeface="Times New Roman" pitchFamily="-107" charset="0"/>
              </a:rPr>
              <a:pPr/>
              <a:t>63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ASAP, ALAP, Difference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600200"/>
            <a:ext cx="4659313" cy="2381250"/>
            <a:chOff x="432" y="1440"/>
            <a:chExt cx="4231" cy="2268"/>
          </a:xfrm>
        </p:grpSpPr>
        <p:sp>
          <p:nvSpPr>
            <p:cNvPr id="57404" name="Oval 5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57405" name="Line 6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06" name="Oval 7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57407" name="Line 8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08" name="Oval 9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7409" name="Line 10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10" name="Oval 11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7411" name="Line 12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12" name="Oval 13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7413" name="Line 14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14" name="Line 15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15" name="Oval 16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7416" name="Oval 17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7417" name="Line 18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18" name="Line 19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19" name="Line 20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20" name="Oval 21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7421" name="Line 22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22" name="Line 23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23" name="Line 24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637088" y="2209800"/>
            <a:ext cx="4506912" cy="2305050"/>
            <a:chOff x="432" y="1440"/>
            <a:chExt cx="4231" cy="2268"/>
          </a:xfrm>
        </p:grpSpPr>
        <p:sp>
          <p:nvSpPr>
            <p:cNvPr id="57384" name="Oval 26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57385" name="Line 27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86" name="Oval 28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57387" name="Line 29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88" name="Oval 30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7389" name="Line 31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90" name="Oval 32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7391" name="Line 33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92" name="Oval 34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7393" name="Line 35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94" name="Line 36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95" name="Oval 37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7396" name="Oval 38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7397" name="Line 39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98" name="Line 40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99" name="Line 41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00" name="Oval 42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7401" name="Line 43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02" name="Line 44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03" name="Line 45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1828800" y="4343400"/>
            <a:ext cx="4506913" cy="2305050"/>
            <a:chOff x="432" y="1440"/>
            <a:chExt cx="4231" cy="2268"/>
          </a:xfrm>
        </p:grpSpPr>
        <p:sp>
          <p:nvSpPr>
            <p:cNvPr id="57364" name="Oval 48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7365" name="Line 49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6" name="Oval 50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7367" name="Line 51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8" name="Oval 52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7369" name="Line 53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0" name="Oval 54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7371" name="Line 55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2" name="Oval 56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7373" name="Line 57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4" name="Line 58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5" name="Oval 59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57376" name="Oval 60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57377" name="Line 61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8" name="Line 62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9" name="Line 63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80" name="Oval 64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57381" name="Line 65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82" name="Line 66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83" name="Line 67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352" name="Text Box 68"/>
          <p:cNvSpPr txBox="1">
            <a:spLocks noChangeArrowheads="1"/>
          </p:cNvSpPr>
          <p:nvPr/>
        </p:nvSpPr>
        <p:spPr bwMode="auto">
          <a:xfrm>
            <a:off x="517525" y="2859088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ASAP</a:t>
            </a:r>
          </a:p>
        </p:txBody>
      </p:sp>
      <p:sp>
        <p:nvSpPr>
          <p:cNvPr id="57353" name="Text Box 69"/>
          <p:cNvSpPr txBox="1">
            <a:spLocks noChangeArrowheads="1"/>
          </p:cNvSpPr>
          <p:nvPr/>
        </p:nvSpPr>
        <p:spPr bwMode="auto">
          <a:xfrm>
            <a:off x="7772400" y="3429000"/>
            <a:ext cx="96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ALAP</a:t>
            </a:r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6477000" y="5486400"/>
            <a:ext cx="1873250" cy="762000"/>
            <a:chOff x="2264" y="2688"/>
            <a:chExt cx="1180" cy="480"/>
          </a:xfrm>
        </p:grpSpPr>
        <p:sp>
          <p:nvSpPr>
            <p:cNvPr id="57355" name="Rectangle 71"/>
            <p:cNvSpPr>
              <a:spLocks noChangeArrowheads="1"/>
            </p:cNvSpPr>
            <p:nvPr/>
          </p:nvSpPr>
          <p:spPr bwMode="auto">
            <a:xfrm>
              <a:off x="2265" y="2688"/>
              <a:ext cx="1179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6" name="Rectangle 72"/>
            <p:cNvSpPr>
              <a:spLocks noChangeArrowheads="1"/>
            </p:cNvSpPr>
            <p:nvPr/>
          </p:nvSpPr>
          <p:spPr bwMode="auto">
            <a:xfrm>
              <a:off x="2264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7" name="Rectangle 73"/>
            <p:cNvSpPr>
              <a:spLocks noChangeArrowheads="1"/>
            </p:cNvSpPr>
            <p:nvPr/>
          </p:nvSpPr>
          <p:spPr bwMode="auto">
            <a:xfrm>
              <a:off x="2500" y="292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8" name="Rectangle 74"/>
            <p:cNvSpPr>
              <a:spLocks noChangeArrowheads="1"/>
            </p:cNvSpPr>
            <p:nvPr/>
          </p:nvSpPr>
          <p:spPr bwMode="auto">
            <a:xfrm>
              <a:off x="2500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9" name="Rectangle 75"/>
            <p:cNvSpPr>
              <a:spLocks noChangeArrowheads="1"/>
            </p:cNvSpPr>
            <p:nvPr/>
          </p:nvSpPr>
          <p:spPr bwMode="auto">
            <a:xfrm>
              <a:off x="2972" y="292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0" name="Rectangle 76"/>
            <p:cNvSpPr>
              <a:spLocks noChangeArrowheads="1"/>
            </p:cNvSpPr>
            <p:nvPr/>
          </p:nvSpPr>
          <p:spPr bwMode="auto">
            <a:xfrm>
              <a:off x="2736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1" name="Rectangle 77"/>
            <p:cNvSpPr>
              <a:spLocks noChangeArrowheads="1"/>
            </p:cNvSpPr>
            <p:nvPr/>
          </p:nvSpPr>
          <p:spPr bwMode="auto">
            <a:xfrm>
              <a:off x="2736" y="292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2" name="Rectangle 78"/>
            <p:cNvSpPr>
              <a:spLocks noChangeArrowheads="1"/>
            </p:cNvSpPr>
            <p:nvPr/>
          </p:nvSpPr>
          <p:spPr bwMode="auto">
            <a:xfrm>
              <a:off x="2972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3" name="Rectangle 79"/>
            <p:cNvSpPr>
              <a:spLocks noChangeArrowheads="1"/>
            </p:cNvSpPr>
            <p:nvPr/>
          </p:nvSpPr>
          <p:spPr bwMode="auto">
            <a:xfrm>
              <a:off x="3208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481ECB-7717-F44A-AF9D-62329496F04A}" type="slidenum">
              <a:rPr lang="en-US" smtClean="0">
                <a:latin typeface="Times New Roman" pitchFamily="-107" charset="0"/>
              </a:rPr>
              <a:pPr/>
              <a:t>64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Scheduled Operator Sharing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Area-Time Tradeoffs</a:t>
            </a:r>
          </a:p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AC549-20BE-A549-BD3C-087BCB2D54B6}" type="slidenum">
              <a:rPr lang="en-US" smtClean="0">
                <a:latin typeface="Times New Roman" pitchFamily="-107" charset="0"/>
              </a:rPr>
              <a:pPr/>
              <a:t>65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Admin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Assignment 2, 3 feedback </a:t>
            </a: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on canvas</a:t>
            </a:r>
          </a:p>
          <a:p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Assignment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4 due Thursday</a:t>
            </a: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Reading for Wednesday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114800"/>
          </a:xfrm>
        </p:spPr>
        <p:txBody>
          <a:bodyPr/>
          <a:lstStyle/>
          <a:p>
            <a:r>
              <a:rPr lang="en-US" dirty="0" smtClean="0"/>
              <a:t>Break up the computation graph into stages</a:t>
            </a:r>
          </a:p>
          <a:p>
            <a:pPr lvl="1"/>
            <a:r>
              <a:rPr lang="en-US" dirty="0" smtClean="0"/>
              <a:t>Allowing us to </a:t>
            </a:r>
          </a:p>
          <a:p>
            <a:pPr lvl="2"/>
            <a:r>
              <a:rPr lang="en-US" dirty="0" smtClean="0"/>
              <a:t>reuse portions of the graph for new data, </a:t>
            </a:r>
          </a:p>
          <a:p>
            <a:pPr lvl="2"/>
            <a:r>
              <a:rPr lang="en-US" dirty="0" smtClean="0"/>
              <a:t>while older data is still working its way through the graph</a:t>
            </a:r>
          </a:p>
          <a:p>
            <a:pPr lvl="3"/>
            <a:r>
              <a:rPr lang="en-US" dirty="0" smtClean="0"/>
              <a:t>Before it has exited graph</a:t>
            </a:r>
          </a:p>
          <a:p>
            <a:pPr lvl="1"/>
            <a:r>
              <a:rPr lang="en-US" dirty="0" smtClean="0"/>
              <a:t>Use registers to isolate regions</a:t>
            </a:r>
          </a:p>
          <a:p>
            <a:pPr lvl="1"/>
            <a:r>
              <a:rPr lang="en-US" dirty="0" smtClean="0"/>
              <a:t>Throughput &gt; (1/Latency)</a:t>
            </a:r>
          </a:p>
          <a:p>
            <a:r>
              <a:rPr lang="en-US" dirty="0" smtClean="0"/>
              <a:t>Relate liquid in pipe</a:t>
            </a:r>
          </a:p>
          <a:p>
            <a:pPr lvl="1"/>
            <a:r>
              <a:rPr lang="en-US" dirty="0" smtClean="0"/>
              <a:t>Doesn’t wait for first drop of liquid to exit far end of pipe before accepting second drop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9A67A-6AE3-2A40-9E6F-B5860FCA32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52400"/>
            <a:ext cx="1831976" cy="1220788"/>
            <a:chOff x="7466806" y="456406"/>
            <a:chExt cx="1831976" cy="1220788"/>
          </a:xfrm>
        </p:grpSpPr>
        <p:sp>
          <p:nvSpPr>
            <p:cNvPr id="7" name="Rectangle 6"/>
            <p:cNvSpPr/>
            <p:nvPr/>
          </p:nvSpPr>
          <p:spPr bwMode="auto">
            <a:xfrm>
              <a:off x="7620000" y="533400"/>
              <a:ext cx="685800" cy="838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458200" y="533400"/>
              <a:ext cx="685800" cy="838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696200" y="685800"/>
              <a:ext cx="5334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W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8534400" y="685800"/>
              <a:ext cx="457200" cy="457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rot="5400000">
              <a:off x="6858000" y="1066800"/>
              <a:ext cx="1219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7773194" y="1066006"/>
              <a:ext cx="1219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688388" y="1065212"/>
              <a:ext cx="1219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6FC1FF-9563-BE43-9C01-E2F65D472EDE}" type="slidenum">
              <a:rPr lang="en-US" smtClean="0">
                <a:latin typeface="Times New Roman" pitchFamily="-107" charset="0"/>
              </a:rPr>
              <a:pPr/>
              <a:t>8</a:t>
            </a:fld>
            <a:endParaRPr lang="en-US" smtClean="0">
              <a:latin typeface="Times New Roman" pitchFamily="-107" charset="0"/>
            </a:endParaRPr>
          </a:p>
        </p:txBody>
      </p:sp>
      <p:pic>
        <p:nvPicPr>
          <p:cNvPr id="28676" name="Picture 2" descr="quadratic_spati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295400"/>
            <a:ext cx="75438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Spatial Quadratic</a:t>
            </a:r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8077200" cy="2057400"/>
          </a:xfrm>
        </p:spPr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D(Quad) = 2*D(Mpy)+D(Add) = 21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Throughput 1/(2*D(Mpy)+D(Add)) = 1/21</a:t>
            </a:r>
          </a:p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A(Quad) = 3*A(Mpy) + 2*A(Add) = 32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114800"/>
            <a:ext cx="1433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Latency?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Synchronous Discipline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772400" cy="4114800"/>
          </a:xfrm>
        </p:spPr>
        <p:txBody>
          <a:bodyPr/>
          <a:lstStyle/>
          <a:p>
            <a:r>
              <a:rPr lang="en-US" dirty="0" smtClean="0"/>
              <a:t>Compute </a:t>
            </a:r>
          </a:p>
          <a:p>
            <a:pPr lvl="1"/>
            <a:r>
              <a:rPr lang="en-US" dirty="0" smtClean="0"/>
              <a:t>From registers</a:t>
            </a:r>
          </a:p>
          <a:p>
            <a:pPr lvl="1"/>
            <a:r>
              <a:rPr lang="en-US" dirty="0" smtClean="0"/>
              <a:t>Through combinational logic</a:t>
            </a:r>
          </a:p>
          <a:p>
            <a:pPr lvl="1"/>
            <a:r>
              <a:rPr lang="en-US" dirty="0" smtClean="0"/>
              <a:t>To new values for registers</a:t>
            </a:r>
          </a:p>
          <a:p>
            <a:r>
              <a:rPr lang="en-US" dirty="0" smtClean="0"/>
              <a:t>Delay through logic sets a lower bound on the duration of each clock – the clock </a:t>
            </a:r>
            <a:r>
              <a:rPr lang="en-US" b="1" dirty="0" smtClean="0"/>
              <a:t>cycle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9F9D8-FC58-4240-964B-795B150C48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953000"/>
            <a:ext cx="3759200" cy="15088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191000"/>
            <a:ext cx="4306460" cy="3146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9660</TotalTime>
  <Words>2853</Words>
  <Application>Microsoft Macintosh PowerPoint</Application>
  <PresentationFormat>On-screen Show (4:3)</PresentationFormat>
  <Paragraphs>734</Paragraphs>
  <Slides>65</Slides>
  <Notes>59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Blank Presentation</vt:lpstr>
      <vt:lpstr>ESE535: Electronic Design Automation</vt:lpstr>
      <vt:lpstr>Today</vt:lpstr>
      <vt:lpstr>Compute Function</vt:lpstr>
      <vt:lpstr>Spatial Quadratic</vt:lpstr>
      <vt:lpstr>Latency vs. Throughput</vt:lpstr>
      <vt:lpstr>Washer/Dryer Example</vt:lpstr>
      <vt:lpstr>Pipelining</vt:lpstr>
      <vt:lpstr>Spatial Quadratic</vt:lpstr>
      <vt:lpstr>Synchronous Discipline</vt:lpstr>
      <vt:lpstr>Terms</vt:lpstr>
      <vt:lpstr>Pipelined Spatial Quadratic</vt:lpstr>
      <vt:lpstr>Quadratic with Single  Multiplier and Adder?</vt:lpstr>
      <vt:lpstr>Quadratic Datapath</vt:lpstr>
      <vt:lpstr>Multiplexer</vt:lpstr>
      <vt:lpstr>Quadratic Datapath</vt:lpstr>
      <vt:lpstr>Quadratic Datapath</vt:lpstr>
      <vt:lpstr>Quadratic Datapath</vt:lpstr>
      <vt:lpstr>Quadratic Datapath</vt:lpstr>
      <vt:lpstr>Quadratic Datapath</vt:lpstr>
      <vt:lpstr>Quadratic Datapath</vt:lpstr>
      <vt:lpstr>Cycle Impact?</vt:lpstr>
      <vt:lpstr>Quadratic Control</vt:lpstr>
      <vt:lpstr>Quadratic Control</vt:lpstr>
      <vt:lpstr>Quadratic Memory Control</vt:lpstr>
      <vt:lpstr>Quadratic Datapath</vt:lpstr>
      <vt:lpstr>Quadratic with 2 Mult, 1 Add</vt:lpstr>
      <vt:lpstr>Quadratic with 2 Mult, 1 Add</vt:lpstr>
      <vt:lpstr>Quadratic: Area-Time Tradeoff</vt:lpstr>
      <vt:lpstr>RegistersMemory</vt:lpstr>
      <vt:lpstr>Memory Bank Quadratic</vt:lpstr>
      <vt:lpstr>Memory Bank Quadratic</vt:lpstr>
      <vt:lpstr>Cycle Impact?</vt:lpstr>
      <vt:lpstr>Cycle Impact?</vt:lpstr>
      <vt:lpstr>Impact</vt:lpstr>
      <vt:lpstr>Details</vt:lpstr>
      <vt:lpstr>VLIW</vt:lpstr>
      <vt:lpstr>VLIW</vt:lpstr>
      <vt:lpstr>VLIW</vt:lpstr>
      <vt:lpstr>VLIW</vt:lpstr>
      <vt:lpstr>VLIW</vt:lpstr>
      <vt:lpstr>Review</vt:lpstr>
      <vt:lpstr>Design Automation</vt:lpstr>
      <vt:lpstr>Time Permitting</vt:lpstr>
      <vt:lpstr>General Problem</vt:lpstr>
      <vt:lpstr>Trick/Technique</vt:lpstr>
      <vt:lpstr>Example</vt:lpstr>
      <vt:lpstr>Example</vt:lpstr>
      <vt:lpstr>Sharing</vt:lpstr>
      <vt:lpstr>Schedule Examples</vt:lpstr>
      <vt:lpstr>More Schedule Examples</vt:lpstr>
      <vt:lpstr>Scheduling</vt:lpstr>
      <vt:lpstr>Resource-Time Example</vt:lpstr>
      <vt:lpstr>Scheduling Use</vt:lpstr>
      <vt:lpstr>Two Types (1)</vt:lpstr>
      <vt:lpstr>Two Types (2)</vt:lpstr>
      <vt:lpstr>Unbounded Resource Problem</vt:lpstr>
      <vt:lpstr>ASAP Schedule As Soon As Possible (ASAP)</vt:lpstr>
      <vt:lpstr>ASAP Example</vt:lpstr>
      <vt:lpstr>ASAP Example</vt:lpstr>
      <vt:lpstr>Also Useful to Define ALAP</vt:lpstr>
      <vt:lpstr>ALAP Example</vt:lpstr>
      <vt:lpstr>ALAP and ASAP</vt:lpstr>
      <vt:lpstr>ASAP, ALAP, Difference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66</cp:revision>
  <cp:lastPrinted>2015-02-09T13:00:15Z</cp:lastPrinted>
  <dcterms:created xsi:type="dcterms:W3CDTF">2015-02-08T13:20:32Z</dcterms:created>
  <dcterms:modified xsi:type="dcterms:W3CDTF">2015-02-09T13:00:19Z</dcterms:modified>
</cp:coreProperties>
</file>