
<file path=[Content_Types].xml><?xml version="1.0" encoding="utf-8"?>
<Types xmlns="http://schemas.openxmlformats.org/package/2006/content-types">
  <Override PartName="/ppt/slides/slide14.xml" ContentType="application/vnd.openxmlformats-officedocument.presentationml.slide+xml"/>
  <Override PartName="/ppt/slideLayouts/slideLayout8.xml" ContentType="application/vnd.openxmlformats-officedocument.presentationml.slideLayout+xml"/>
  <Override PartName="/ppt/slides/slide52.xml" ContentType="application/vnd.openxmlformats-officedocument.presentationml.slide+xml"/>
  <Override PartName="/ppt/slides/slide49.xml" ContentType="application/vnd.openxmlformats-officedocument.presentationml.slide+xml"/>
  <Override PartName="/ppt/slides/slide33.xml" ContentType="application/vnd.openxmlformats-officedocument.presentationml.slide+xml"/>
  <Default Extension="bin" ContentType="application/vnd.openxmlformats-officedocument.presentationml.printerSettings"/>
  <Override PartName="/ppt/notesSlides/notesSlide30.xml" ContentType="application/vnd.openxmlformats-officedocument.presentationml.notesSlide+xml"/>
  <Override PartName="/ppt/notesSlides/notesSlide13.xml" ContentType="application/vnd.openxmlformats-officedocument.presentationml.notesSlide+xml"/>
  <Default Extension="wmf" ContentType="image/x-wmf"/>
  <Override PartName="/ppt/notesSlides/notesSlide29.xml" ContentType="application/vnd.openxmlformats-officedocument.presentationml.notesSlide+xml"/>
  <Override PartName="/ppt/notesSlides/notesSlide2.xml" ContentType="application/vnd.openxmlformats-officedocument.presentationml.notesSlide+xml"/>
  <Override PartName="/ppt/slides/slide18.xml" ContentType="application/vnd.openxmlformats-officedocument.presentationml.slide+xml"/>
  <Override PartName="/ppt/slides/slide37.xml" ContentType="application/vnd.openxmlformats-officedocument.presentationml.slide+xml"/>
  <Override PartName="/ppt/slides/slide56.xml" ContentType="application/vnd.openxmlformats-officedocument.presentationml.slide+xml"/>
  <Override PartName="/ppt/notesSlides/notesSlide48.xml" ContentType="application/vnd.openxmlformats-officedocument.presentationml.notesSlide+xml"/>
  <Override PartName="/ppt/slides/slide3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34.xml" ContentType="application/vnd.openxmlformats-officedocument.presentationml.notesSlide+xml"/>
  <Override PartName="/ppt/slides/slide23.xml" ContentType="application/vnd.openxmlformats-officedocument.presentationml.slide+xml"/>
  <Override PartName="/ppt/slides/slide42.xml" ContentType="application/vnd.openxmlformats-officedocument.presentationml.slide+xml"/>
  <Override PartName="/ppt/slides/slide61.xml" ContentType="application/vnd.openxmlformats-officedocument.presentationml.slide+xml"/>
  <Override PartName="/ppt/theme/theme1.xml" ContentType="application/vnd.openxmlformats-officedocument.theme+xml"/>
  <Override PartName="/ppt/notesSlides/notesSlide5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22.xml" ContentType="application/vnd.openxmlformats-officedocument.presentationml.notesSlide+xml"/>
  <Override PartName="/ppt/slides/slide7.xml" ContentType="application/vnd.openxmlformats-officedocument.presentationml.slide+xml"/>
  <Override PartName="/ppt/slideLayouts/slideLayout5.xml" ContentType="application/vnd.openxmlformats-officedocument.presentationml.slideLayout+xml"/>
  <Override PartName="/ppt/slides/slide30.xml" ContentType="application/vnd.openxmlformats-officedocument.presentationml.slide+xml"/>
  <Override PartName="/ppt/slides/slide27.xml" ContentType="application/vnd.openxmlformats-officedocument.presentationml.slide+xml"/>
  <Override PartName="/ppt/slides/slide11.xml" ContentType="application/vnd.openxmlformats-officedocument.presentationml.slide+xml"/>
  <Override PartName="/ppt/slides/slide65.xml" ContentType="application/vnd.openxmlformats-officedocument.presentationml.slide+xml"/>
  <Override PartName="/ppt/slides/slide46.xml" ContentType="application/vnd.openxmlformats-officedocument.presentationml.slide+xml"/>
  <Override PartName="/ppt/notesSlides/notesSlide41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57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45.xml" ContentType="application/vnd.openxmlformats-officedocument.presentationml.notesSlide+xml"/>
  <Override PartName="/ppt/slideLayouts/slideLayout9.xml" ContentType="application/vnd.openxmlformats-officedocument.presentationml.slideLayout+xml"/>
  <Override PartName="/ppt/slides/slide34.xml" ContentType="application/vnd.openxmlformats-officedocument.presentationml.slide+xml"/>
  <Override PartName="/ppt/slides/slide53.xml" ContentType="application/vnd.openxmlformats-officedocument.presentationml.slide+xml"/>
  <Override PartName="/ppt/slides/slide15.xml" ContentType="application/vnd.openxmlformats-officedocument.presentationml.slide+xml"/>
  <Override PartName="/ppt/notesSlides/notesSlide31.xml" ContentType="application/vnd.openxmlformats-officedocument.presentationml.notesSlide+xml"/>
  <Override PartName="/ppt/notesSlides/notesSlide50.xml" ContentType="application/vnd.openxmlformats-officedocument.presentationml.notes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notesSlides/notesSlide14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19.xml" ContentType="application/vnd.openxmlformats-officedocument.presentationml.slide+xml"/>
  <Override PartName="/ppt/slides/slide38.xml" ContentType="application/vnd.openxmlformats-officedocument.presentationml.slide+xml"/>
  <Override PartName="/ppt/slides/slide57.xml" ContentType="application/vnd.openxmlformats-officedocument.presentationml.slide+xml"/>
  <Override PartName="/ppt/notesSlides/notesSlide49.xml" ContentType="application/vnd.openxmlformats-officedocument.presentationml.notesSlide+xml"/>
  <Override PartName="/ppt/slides/slide4.xml" ContentType="application/vnd.openxmlformats-officedocument.presentationml.slide+xml"/>
  <Override PartName="/ppt/slideLayouts/slideLayout2.xml" ContentType="application/vnd.openxmlformats-officedocument.presentationml.slideLayout+xml"/>
  <Override PartName="/ppt/notesSlides/notesSlide35.xml" ContentType="application/vnd.openxmlformats-officedocument.presentationml.notesSlide+xml"/>
  <Override PartName="/ppt/slides/slide24.xml" ContentType="application/vnd.openxmlformats-officedocument.presentationml.slide+xml"/>
  <Override PartName="/ppt/slides/slide43.xml" ContentType="application/vnd.openxmlformats-officedocument.presentationml.slide+xml"/>
  <Override PartName="/ppt/slides/slide62.xml" ContentType="application/vnd.openxmlformats-officedocument.presentationml.slide+xml"/>
  <Override PartName="/ppt/theme/theme2.xml" ContentType="application/vnd.openxmlformats-officedocument.theme+xml"/>
  <Override PartName="/ppt/handoutMasters/handoutMaster1.xml" ContentType="application/vnd.openxmlformats-officedocument.presentationml.handoutMaster+xml"/>
  <Override PartName="/ppt/notesSlides/notesSlide54.xml" ContentType="application/vnd.openxmlformats-officedocument.presentationml.notesSlide+xml"/>
  <Override PartName="/ppt/slideLayouts/slideLayout11.xml" ContentType="application/vnd.openxmlformats-officedocument.presentationml.slideLayout+xml"/>
  <Override PartName="/ppt/notesSlides/notesSlide18.xml" ContentType="application/vnd.openxmlformats-officedocument.presentationml.notesSlide+xml"/>
  <Override PartName="/ppt/notesSlides/notesSlide37.xml" ContentType="application/vnd.openxmlformats-officedocument.presentationml.notesSlide+xml"/>
  <Override PartName="/docProps/core.xml" ContentType="application/vnd.openxmlformats-package.core-properties+xml"/>
  <Override PartName="/ppt/notesSlides/notesSlide7.xml" ContentType="application/vnd.openxmlformats-officedocument.presentationml.notesSlide+xml"/>
  <Default Extension="jpeg" ContentType="image/jpeg"/>
  <Override PartName="/ppt/notesSlides/notesSlide23.xml" ContentType="application/vnd.openxmlformats-officedocument.presentationml.notesSlide+xml"/>
  <Override PartName="/ppt/slides/slide8.xml" ContentType="application/vnd.openxmlformats-officedocument.presentationml.slide+xml"/>
  <Override PartName="/ppt/slides/slide12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8.xml" ContentType="application/vnd.openxmlformats-officedocument.presentationml.slide+xml"/>
  <Override PartName="/ppt/slides/slide50.xml" ContentType="application/vnd.openxmlformats-officedocument.presentationml.slide+xml"/>
  <Override PartName="/ppt/slides/slide47.xml" ContentType="application/vnd.openxmlformats-officedocument.presentationml.slide+xml"/>
  <Override PartName="/ppt/slides/slide31.xml" ContentType="application/vnd.openxmlformats-officedocument.presentationml.slide+xml"/>
  <Override PartName="/ppt/notesSlides/notesSlide42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58.xml" ContentType="application/vnd.openxmlformats-officedocument.presentationml.notesSlide+xml"/>
  <Override PartName="/ppt/notesSlides/notesSlide11.xml" ContentType="application/vnd.openxmlformats-officedocument.presentationml.notesSlide+xml"/>
  <Default Extension="rels" ContentType="application/vnd.openxmlformats-package.relationships+xml"/>
  <Override PartName="/ppt/notesSlides/notesSlide27.xml" ContentType="application/vnd.openxmlformats-officedocument.presentationml.notesSlide+xml"/>
  <Override PartName="/ppt/notesSlides/notesSlide46.xml" ContentType="application/vnd.openxmlformats-officedocument.presentationml.notesSlide+xml"/>
  <Override PartName="/ppt/slides/slide16.xml" ContentType="application/vnd.openxmlformats-officedocument.presentationml.slide+xml"/>
  <Override PartName="/ppt/slides/slide35.xml" ContentType="application/vnd.openxmlformats-officedocument.presentationml.slide+xml"/>
  <Override PartName="/ppt/slides/slide54.xml" ContentType="application/vnd.openxmlformats-officedocument.presentationml.slide+xml"/>
  <Override PartName="/ppt/slides/slide1.xml" ContentType="application/vnd.openxmlformats-officedocument.presentationml.slide+xml"/>
  <Override PartName="/ppt/notesSlides/notesSlide32.xml" ContentType="application/vnd.openxmlformats-officedocument.presentationml.notesSlide+xml"/>
  <Override PartName="/ppt/notesSlides/notesSlide51.xml" ContentType="application/vnd.openxmlformats-officedocument.presentationml.notesSlide+xml"/>
  <Override PartName="/ppt/slides/slide21.xml" ContentType="application/vnd.openxmlformats-officedocument.presentationml.slide+xml"/>
  <Override PartName="/ppt/slides/slide40.xml" ContentType="application/vnd.openxmlformats-officedocument.presentationml.slide+xml"/>
  <Override PartName="/ppt/notesSlides/notesSlide15.xml" ContentType="application/vnd.openxmlformats-officedocument.presentationml.notesSlide+xml"/>
  <Override PartName="/ppt/notesSlides/notesSlide4.xml" ContentType="application/vnd.openxmlformats-officedocument.presentationml.notesSlide+xml"/>
  <Override PartName="/ppt/slides/slide39.xml" ContentType="application/vnd.openxmlformats-officedocument.presentationml.slide+xml"/>
  <Override PartName="/ppt/slides/slide58.xml" ContentType="application/vnd.openxmlformats-officedocument.presentationml.slide+xml"/>
  <Override PartName="/ppt/notesSlides/notesSlide20.xml" ContentType="application/vnd.openxmlformats-officedocument.presentationml.notesSlide+xml"/>
  <Override PartName="/ppt/slides/slide5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3.xml" ContentType="application/vnd.openxmlformats-officedocument.presentationml.slideLayout+xml"/>
  <Override PartName="/ppt/slides/slide25.xml" ContentType="application/vnd.openxmlformats-officedocument.presentationml.slide+xml"/>
  <Override PartName="/ppt/slides/slide44.xml" ContentType="application/vnd.openxmlformats-officedocument.presentationml.slide+xml"/>
  <Override PartName="/ppt/theme/theme3.xml" ContentType="application/vnd.openxmlformats-officedocument.theme+xml"/>
  <Override PartName="/ppt/slides/slide63.xml" ContentType="application/vnd.openxmlformats-officedocument.presentationml.slide+xml"/>
  <Override PartName="/ppt/notesSlides/notesSlide55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24.xml" ContentType="application/vnd.openxmlformats-officedocument.presentationml.notesSlide+xml"/>
  <Override PartName="/ppt/slides/slide9.xml" ContentType="application/vnd.openxmlformats-officedocument.presentationml.slide+xml"/>
  <Override PartName="/ppt/slides/slide13.xml" ContentType="application/vnd.openxmlformats-officedocument.presentationml.slide+xml"/>
  <Default Extension="xml" ContentType="application/xml"/>
  <Override PartName="/ppt/tableStyles.xml" ContentType="application/vnd.openxmlformats-officedocument.presentationml.tableStyles+xml"/>
  <Override PartName="/ppt/slides/slide51.xml" ContentType="application/vnd.openxmlformats-officedocument.presentationml.slide+xml"/>
  <Override PartName="/ppt/slides/slide48.xml" ContentType="application/vnd.openxmlformats-officedocument.presentationml.slide+xml"/>
  <Override PartName="/ppt/notesSlides/notesSlide10.xml" ContentType="application/vnd.openxmlformats-officedocument.presentationml.notesSlide+xml"/>
  <Override PartName="/ppt/slideLayouts/slideLayout7.xml" ContentType="application/vnd.openxmlformats-officedocument.presentationml.slideLayout+xml"/>
  <Override PartName="/ppt/slides/slide32.xml" ContentType="application/vnd.openxmlformats-officedocument.presentationml.slide+xml"/>
  <Override PartName="/ppt/viewProps.xml" ContentType="application/vnd.openxmlformats-officedocument.presentationml.viewProps+xml"/>
  <Override PartName="/ppt/slides/slide29.xml" ContentType="application/vnd.openxmlformats-officedocument.presentationml.slide+xml"/>
  <Override PartName="/ppt/notesSlides/notesSlide43.xml" ContentType="application/vnd.openxmlformats-officedocument.presentationml.notesSlide+xml"/>
  <Override PartName="/ppt/notesSlides/notesSlide59.xml" ContentType="application/vnd.openxmlformats-officedocument.presentationml.notesSlide+xml"/>
  <Override PartName="/docProps/app.xml" ContentType="application/vnd.openxmlformats-officedocument.extended-properties+xml"/>
  <Override PartName="/ppt/notesMasters/notesMaster1.xml" ContentType="application/vnd.openxmlformats-officedocument.presentationml.notesMaster+xml"/>
  <Override PartName="/ppt/notesSlides/notesSlide12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1.xml" ContentType="application/vnd.openxmlformats-officedocument.presentationml.notesSlide+xml"/>
  <Override PartName="/ppt/slides/slide17.xml" ContentType="application/vnd.openxmlformats-officedocument.presentationml.slide+xml"/>
  <Override PartName="/ppt/slides/slide36.xml" ContentType="application/vnd.openxmlformats-officedocument.presentationml.slide+xml"/>
  <Override PartName="/ppt/slides/slide55.xml" ContentType="application/vnd.openxmlformats-officedocument.presentationml.slide+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notesSlides/notesSlide33.xml" ContentType="application/vnd.openxmlformats-officedocument.presentationml.notesSlide+xml"/>
  <Override PartName="/ppt/notesSlides/notesSlide47.xml" ContentType="application/vnd.openxmlformats-officedocument.presentationml.notesSlide+xml"/>
  <Override PartName="/ppt/slides/slide22.xml" ContentType="application/vnd.openxmlformats-officedocument.presentationml.slide+xml"/>
  <Override PartName="/ppt/slides/slide41.xml" ContentType="application/vnd.openxmlformats-officedocument.presentationml.slide+xml"/>
  <Override PartName="/ppt/slides/slide60.xml" ContentType="application/vnd.openxmlformats-officedocument.presentationml.slide+xml"/>
  <Override PartName="/ppt/notesSlides/notesSlide52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5.xml" ContentType="application/vnd.openxmlformats-officedocument.presentationml.notesSlide+xml"/>
  <Override PartName="/ppt/slides/slide59.xml" ContentType="application/vnd.openxmlformats-officedocument.presentationml.slide+xml"/>
  <Override PartName="/ppt/notesSlides/notesSlide21.xml" ContentType="application/vnd.openxmlformats-officedocument.presentationml.notesSlide+xml"/>
  <Override PartName="/ppt/slides/slide6.xml" ContentType="application/vnd.openxmlformats-officedocument.presentationml.slide+xml"/>
  <Override PartName="/ppt/slideLayouts/slideLayout4.xml" ContentType="application/vnd.openxmlformats-officedocument.presentationml.slideLayout+xml"/>
  <Override PartName="/ppt/slides/slide10.xml" ContentType="application/vnd.openxmlformats-officedocument.presentationml.slide+xml"/>
  <Override PartName="/ppt/slides/slide26.xml" ContentType="application/vnd.openxmlformats-officedocument.presentationml.slide+xml"/>
  <Override PartName="/ppt/slides/slide45.xml" ContentType="application/vnd.openxmlformats-officedocument.presentationml.slide+xml"/>
  <Override PartName="/ppt/slides/slide64.xml" ContentType="application/vnd.openxmlformats-officedocument.presentationml.slide+xml"/>
  <Override PartName="/ppt/notesSlides/notesSlide40.xml" ContentType="application/vnd.openxmlformats-officedocument.presentationml.notesSlide+xml"/>
  <Override PartName="/ppt/notesSlides/notesSlide56.xml" ContentType="application/vnd.openxmlformats-officedocument.presentationml.notesSlide+xml"/>
  <Override PartName="/ppt/notesSlides/notesSlide39.xml" ContentType="application/vnd.openxmlformats-officedocument.presentationml.notesSlide+xml"/>
  <Default Extension="png" ContentType="image/png"/>
  <Override PartName="/ppt/notesSlides/notesSlide25.xml" ContentType="application/vnd.openxmlformats-officedocument.presentationml.notesSlide+xml"/>
  <Override PartName="/ppt/notesSlides/notesSlide44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trictFirstAndLastChars="0" saveSubsetFonts="1" autoCompressPictures="0">
  <p:sldMasterIdLst>
    <p:sldMasterId id="2147483648" r:id="rId1"/>
  </p:sldMasterIdLst>
  <p:notesMasterIdLst>
    <p:notesMasterId r:id="rId67"/>
  </p:notesMasterIdLst>
  <p:handoutMasterIdLst>
    <p:handoutMasterId r:id="rId68"/>
  </p:handoutMasterIdLst>
  <p:sldIdLst>
    <p:sldId id="256" r:id="rId2"/>
    <p:sldId id="261" r:id="rId3"/>
    <p:sldId id="301" r:id="rId4"/>
    <p:sldId id="319" r:id="rId5"/>
    <p:sldId id="320" r:id="rId6"/>
    <p:sldId id="321" r:id="rId7"/>
    <p:sldId id="367" r:id="rId8"/>
    <p:sldId id="302" r:id="rId9"/>
    <p:sldId id="362" r:id="rId10"/>
    <p:sldId id="368" r:id="rId11"/>
    <p:sldId id="303" r:id="rId12"/>
    <p:sldId id="305" r:id="rId13"/>
    <p:sldId id="306" r:id="rId14"/>
    <p:sldId id="360" r:id="rId15"/>
    <p:sldId id="307" r:id="rId16"/>
    <p:sldId id="308" r:id="rId17"/>
    <p:sldId id="309" r:id="rId18"/>
    <p:sldId id="310" r:id="rId19"/>
    <p:sldId id="311" r:id="rId20"/>
    <p:sldId id="312" r:id="rId21"/>
    <p:sldId id="322" r:id="rId22"/>
    <p:sldId id="313" r:id="rId23"/>
    <p:sldId id="316" r:id="rId24"/>
    <p:sldId id="327" r:id="rId25"/>
    <p:sldId id="318" r:id="rId26"/>
    <p:sldId id="332" r:id="rId27"/>
    <p:sldId id="338" r:id="rId28"/>
    <p:sldId id="333" r:id="rId29"/>
    <p:sldId id="323" r:id="rId30"/>
    <p:sldId id="328" r:id="rId31"/>
    <p:sldId id="324" r:id="rId32"/>
    <p:sldId id="325" r:id="rId33"/>
    <p:sldId id="335" r:id="rId34"/>
    <p:sldId id="339" r:id="rId35"/>
    <p:sldId id="340" r:id="rId36"/>
    <p:sldId id="326" r:id="rId37"/>
    <p:sldId id="370" r:id="rId38"/>
    <p:sldId id="329" r:id="rId39"/>
    <p:sldId id="369" r:id="rId40"/>
    <p:sldId id="371" r:id="rId41"/>
    <p:sldId id="298" r:id="rId42"/>
    <p:sldId id="336" r:id="rId43"/>
    <p:sldId id="366" r:id="rId44"/>
    <p:sldId id="341" r:id="rId45"/>
    <p:sldId id="342" r:id="rId46"/>
    <p:sldId id="343" r:id="rId47"/>
    <p:sldId id="363" r:id="rId48"/>
    <p:sldId id="344" r:id="rId49"/>
    <p:sldId id="345" r:id="rId50"/>
    <p:sldId id="346" r:id="rId51"/>
    <p:sldId id="347" r:id="rId52"/>
    <p:sldId id="348" r:id="rId53"/>
    <p:sldId id="349" r:id="rId54"/>
    <p:sldId id="350" r:id="rId55"/>
    <p:sldId id="351" r:id="rId56"/>
    <p:sldId id="352" r:id="rId57"/>
    <p:sldId id="353" r:id="rId58"/>
    <p:sldId id="354" r:id="rId59"/>
    <p:sldId id="355" r:id="rId60"/>
    <p:sldId id="356" r:id="rId61"/>
    <p:sldId id="357" r:id="rId62"/>
    <p:sldId id="358" r:id="rId63"/>
    <p:sldId id="359" r:id="rId64"/>
    <p:sldId id="299" r:id="rId65"/>
    <p:sldId id="300" r:id="rId66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-107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-107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-107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-107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-107" charset="0"/>
        <a:ea typeface="+mn-ea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pitchFamily="-107" charset="0"/>
        <a:ea typeface="+mn-ea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pitchFamily="-107" charset="0"/>
        <a:ea typeface="+mn-ea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pitchFamily="-107" charset="0"/>
        <a:ea typeface="+mn-ea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pitchFamily="-107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prnPr prnWhat="handouts6" frameSlides="1"/>
  <p:clrMru>
    <a:srgbClr val="FFFF00"/>
    <a:srgbClr val="FFCC66"/>
    <a:srgbClr val="99FF99"/>
    <a:srgbClr val="CC0099"/>
    <a:srgbClr val="009900"/>
    <a:srgbClr val="FF0000"/>
    <a:srgbClr val="FF66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>
      <p:cViewPr varScale="1">
        <p:scale>
          <a:sx n="94" d="100"/>
          <a:sy n="94" d="100"/>
        </p:scale>
        <p:origin x="-130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816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63" Type="http://schemas.openxmlformats.org/officeDocument/2006/relationships/slide" Target="slides/slide62.xml"/><Relationship Id="rId64" Type="http://schemas.openxmlformats.org/officeDocument/2006/relationships/slide" Target="slides/slide63.xml"/><Relationship Id="rId65" Type="http://schemas.openxmlformats.org/officeDocument/2006/relationships/slide" Target="slides/slide64.xml"/><Relationship Id="rId66" Type="http://schemas.openxmlformats.org/officeDocument/2006/relationships/slide" Target="slides/slide65.xml"/><Relationship Id="rId67" Type="http://schemas.openxmlformats.org/officeDocument/2006/relationships/notesMaster" Target="notesMasters/notesMaster1.xml"/><Relationship Id="rId68" Type="http://schemas.openxmlformats.org/officeDocument/2006/relationships/handoutMaster" Target="handoutMasters/handoutMaster1.xml"/><Relationship Id="rId69" Type="http://schemas.openxmlformats.org/officeDocument/2006/relationships/printerSettings" Target="printerSettings/printerSettings1.bin"/><Relationship Id="rId50" Type="http://schemas.openxmlformats.org/officeDocument/2006/relationships/slide" Target="slides/slide49.xml"/><Relationship Id="rId51" Type="http://schemas.openxmlformats.org/officeDocument/2006/relationships/slide" Target="slides/slide50.xml"/><Relationship Id="rId52" Type="http://schemas.openxmlformats.org/officeDocument/2006/relationships/slide" Target="slides/slide51.xml"/><Relationship Id="rId53" Type="http://schemas.openxmlformats.org/officeDocument/2006/relationships/slide" Target="slides/slide52.xml"/><Relationship Id="rId54" Type="http://schemas.openxmlformats.org/officeDocument/2006/relationships/slide" Target="slides/slide53.xml"/><Relationship Id="rId55" Type="http://schemas.openxmlformats.org/officeDocument/2006/relationships/slide" Target="slides/slide54.xml"/><Relationship Id="rId56" Type="http://schemas.openxmlformats.org/officeDocument/2006/relationships/slide" Target="slides/slide55.xml"/><Relationship Id="rId57" Type="http://schemas.openxmlformats.org/officeDocument/2006/relationships/slide" Target="slides/slide56.xml"/><Relationship Id="rId58" Type="http://schemas.openxmlformats.org/officeDocument/2006/relationships/slide" Target="slides/slide57.xml"/><Relationship Id="rId59" Type="http://schemas.openxmlformats.org/officeDocument/2006/relationships/slide" Target="slides/slide5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70" Type="http://schemas.openxmlformats.org/officeDocument/2006/relationships/presProps" Target="presProps.xml"/><Relationship Id="rId71" Type="http://schemas.openxmlformats.org/officeDocument/2006/relationships/viewProps" Target="viewProps.xml"/><Relationship Id="rId72" Type="http://schemas.openxmlformats.org/officeDocument/2006/relationships/theme" Target="theme/theme1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73" Type="http://schemas.openxmlformats.org/officeDocument/2006/relationships/tableStyles" Target="tableStyles.xml"/><Relationship Id="rId60" Type="http://schemas.openxmlformats.org/officeDocument/2006/relationships/slide" Target="slides/slide59.xml"/><Relationship Id="rId61" Type="http://schemas.openxmlformats.org/officeDocument/2006/relationships/slide" Target="slides/slide60.xml"/><Relationship Id="rId62" Type="http://schemas.openxmlformats.org/officeDocument/2006/relationships/slide" Target="slides/slide61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t" anchorCtr="0" compatLnSpc="1">
            <a:prstTxWarp prst="textNoShape">
              <a:avLst/>
            </a:prstTxWarp>
          </a:bodyPr>
          <a:lstStyle>
            <a:lvl1pPr defTabSz="966788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4963" y="0"/>
            <a:ext cx="3170237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t" anchorCtr="0" compatLnSpc="1">
            <a:prstTxWarp prst="textNoShape">
              <a:avLst/>
            </a:prstTxWarp>
          </a:bodyPr>
          <a:lstStyle>
            <a:lvl1pPr algn="r" defTabSz="966788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0188"/>
            <a:ext cx="3170238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b" anchorCtr="0" compatLnSpc="1">
            <a:prstTxWarp prst="textNoShape">
              <a:avLst/>
            </a:prstTxWarp>
          </a:bodyPr>
          <a:lstStyle>
            <a:lvl1pPr defTabSz="966788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4963" y="9120188"/>
            <a:ext cx="3170237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b" anchorCtr="0" compatLnSpc="1">
            <a:prstTxWarp prst="textNoShape">
              <a:avLst/>
            </a:prstTxWarp>
          </a:bodyPr>
          <a:lstStyle>
            <a:lvl1pPr algn="r" defTabSz="966788">
              <a:defRPr sz="1200">
                <a:latin typeface="Times New Roman" charset="0"/>
              </a:defRPr>
            </a:lvl1pPr>
          </a:lstStyle>
          <a:p>
            <a:pPr>
              <a:defRPr/>
            </a:pPr>
            <a:fld id="{8E0E8946-0DD9-374A-B9BE-5B2CC9FB41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t" anchorCtr="0" compatLnSpc="1">
            <a:prstTxWarp prst="textNoShape">
              <a:avLst/>
            </a:prstTxWarp>
          </a:bodyPr>
          <a:lstStyle>
            <a:lvl1pPr defTabSz="966788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4963" y="0"/>
            <a:ext cx="3170237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t" anchorCtr="0" compatLnSpc="1">
            <a:prstTxWarp prst="textNoShape">
              <a:avLst/>
            </a:prstTxWarp>
          </a:bodyPr>
          <a:lstStyle>
            <a:lvl1pPr algn="r" defTabSz="966788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19138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60888"/>
            <a:ext cx="5365750" cy="432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b" anchorCtr="0" compatLnSpc="1">
            <a:prstTxWarp prst="textNoShape">
              <a:avLst/>
            </a:prstTxWarp>
          </a:bodyPr>
          <a:lstStyle>
            <a:lvl1pPr defTabSz="966788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4963" y="9120188"/>
            <a:ext cx="3170237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b" anchorCtr="0" compatLnSpc="1">
            <a:prstTxWarp prst="textNoShape">
              <a:avLst/>
            </a:prstTxWarp>
          </a:bodyPr>
          <a:lstStyle>
            <a:lvl1pPr algn="r" defTabSz="966788">
              <a:defRPr sz="1200">
                <a:latin typeface="Times New Roman" charset="0"/>
              </a:defRPr>
            </a:lvl1pPr>
          </a:lstStyle>
          <a:p>
            <a:pPr>
              <a:defRPr/>
            </a:pPr>
            <a:fld id="{CC08A02E-9647-964B-8860-B0F45484396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2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2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_rels/notesSlide2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1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2.xml"/></Relationships>
</file>

<file path=ppt/notesSlides/_rels/notesSlide3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3.xml"/></Relationships>
</file>

<file path=ppt/notesSlides/_rels/notesSlide3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6.xml"/></Relationships>
</file>

<file path=ppt/notesSlides/_rels/notesSlide3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7.xml"/></Relationships>
</file>

<file path=ppt/notesSlides/_rels/notesSlide3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8.xml"/></Relationships>
</file>

<file path=ppt/notesSlides/_rels/notesSlide3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9.xml"/></Relationships>
</file>

<file path=ppt/notesSlides/_rels/notesSlide3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0.xml"/></Relationships>
</file>

<file path=ppt/notesSlides/_rels/notesSlide3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1.xml"/></Relationships>
</file>

<file path=ppt/notesSlides/_rels/notesSlide3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4.xml"/></Relationships>
</file>

<file path=ppt/notesSlides/_rels/notesSlide3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5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6.xml"/></Relationships>
</file>

<file path=ppt/notesSlides/_rels/notesSlide4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7.xml"/></Relationships>
</file>

<file path=ppt/notesSlides/_rels/notesSlide4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8.xml"/></Relationships>
</file>

<file path=ppt/notesSlides/_rels/notesSlide4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9.xml"/></Relationships>
</file>

<file path=ppt/notesSlides/_rels/notesSlide4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0.xml"/></Relationships>
</file>

<file path=ppt/notesSlides/_rels/notesSlide4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1.xml"/></Relationships>
</file>

<file path=ppt/notesSlides/_rels/notesSlide4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2.xml"/></Relationships>
</file>

<file path=ppt/notesSlides/_rels/notesSlide4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3.xml"/></Relationships>
</file>

<file path=ppt/notesSlides/_rels/notesSlide4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4.xml"/></Relationships>
</file>

<file path=ppt/notesSlides/_rels/notesSlide4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6.xml"/></Relationships>
</file>

<file path=ppt/notesSlides/_rels/notesSlide5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7.xml"/></Relationships>
</file>

<file path=ppt/notesSlides/_rels/notesSlide5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8.xml"/></Relationships>
</file>

<file path=ppt/notesSlides/_rels/notesSlide5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9.xml"/></Relationships>
</file>

<file path=ppt/notesSlides/_rels/notesSlide5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0.xml"/></Relationships>
</file>

<file path=ppt/notesSlides/_rels/notesSlide5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1.xml"/></Relationships>
</file>

<file path=ppt/notesSlides/_rels/notesSlide5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2.xml"/></Relationships>
</file>

<file path=ppt/notesSlides/_rels/notesSlide5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3.xml"/></Relationships>
</file>

<file path=ppt/notesSlides/_rels/notesSlide5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4.xml"/></Relationships>
</file>

<file path=ppt/notesSlides/_rels/notesSlide5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9AAE51C-B45B-CD41-B022-313A63F2898A}" type="slidenum">
              <a:rPr lang="en-US">
                <a:latin typeface="Times New Roman" pitchFamily="-107" charset="0"/>
              </a:rPr>
              <a:pPr/>
              <a:t>1</a:t>
            </a:fld>
            <a:endParaRPr lang="en-US">
              <a:latin typeface="Times New Roman" pitchFamily="-107" charset="0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107" charset="0"/>
              <a:ea typeface="ＭＳ Ｐゴシック" pitchFamily="-107" charset="-128"/>
              <a:cs typeface="ＭＳ Ｐゴシック" pitchFamily="-107" charset="-128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3E79EA6-B0AD-EE4F-86C8-BEA91B9F1442}" type="slidenum">
              <a:rPr lang="en-US">
                <a:latin typeface="Times New Roman" pitchFamily="-107" charset="0"/>
              </a:rPr>
              <a:pPr/>
              <a:t>12</a:t>
            </a:fld>
            <a:endParaRPr lang="en-US">
              <a:latin typeface="Times New Roman" pitchFamily="-107" charset="0"/>
            </a:endParaRPr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5750" cy="4319587"/>
          </a:xfrm>
          <a:noFill/>
          <a:ln/>
        </p:spPr>
        <p:txBody>
          <a:bodyPr/>
          <a:lstStyle/>
          <a:p>
            <a:endParaRPr lang="en-US">
              <a:latin typeface="Times New Roman" pitchFamily="-107" charset="0"/>
              <a:ea typeface="ＭＳ Ｐゴシック" pitchFamily="-107" charset="-128"/>
              <a:cs typeface="ＭＳ Ｐゴシック" pitchFamily="-107" charset="-128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C20449B-EE2C-BE47-BA8E-528B6114F538}" type="slidenum">
              <a:rPr lang="en-US">
                <a:latin typeface="Times New Roman" pitchFamily="-107" charset="0"/>
              </a:rPr>
              <a:pPr/>
              <a:t>13</a:t>
            </a:fld>
            <a:endParaRPr lang="en-US">
              <a:latin typeface="Times New Roman" pitchFamily="-107" charset="0"/>
            </a:endParaRPr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5750" cy="4319587"/>
          </a:xfrm>
          <a:noFill/>
          <a:ln/>
        </p:spPr>
        <p:txBody>
          <a:bodyPr/>
          <a:lstStyle/>
          <a:p>
            <a:endParaRPr lang="en-US">
              <a:latin typeface="Times New Roman" pitchFamily="-107" charset="0"/>
              <a:ea typeface="ＭＳ Ｐゴシック" pitchFamily="-107" charset="-128"/>
              <a:cs typeface="ＭＳ Ｐゴシック" pitchFamily="-107" charset="-128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6F01BCC-4EDA-B541-8B41-C58D8A58A1E2}" type="slidenum">
              <a:rPr lang="en-US">
                <a:latin typeface="Times New Roman" pitchFamily="-107" charset="0"/>
              </a:rPr>
              <a:pPr/>
              <a:t>14</a:t>
            </a:fld>
            <a:endParaRPr lang="en-US">
              <a:latin typeface="Times New Roman" pitchFamily="-107" charset="0"/>
            </a:endParaRPr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107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6E7B3C2-C725-5B4D-957C-C4F3CB1900DF}" type="slidenum">
              <a:rPr lang="en-US">
                <a:latin typeface="Times New Roman" pitchFamily="-107" charset="0"/>
              </a:rPr>
              <a:pPr/>
              <a:t>15</a:t>
            </a:fld>
            <a:endParaRPr lang="en-US">
              <a:latin typeface="Times New Roman" pitchFamily="-107" charset="0"/>
            </a:endParaRPr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5750" cy="4319587"/>
          </a:xfrm>
          <a:noFill/>
          <a:ln/>
        </p:spPr>
        <p:txBody>
          <a:bodyPr/>
          <a:lstStyle/>
          <a:p>
            <a:endParaRPr lang="en-US">
              <a:latin typeface="Times New Roman" pitchFamily="-107" charset="0"/>
              <a:ea typeface="ＭＳ Ｐゴシック" pitchFamily="-107" charset="-128"/>
              <a:cs typeface="ＭＳ Ｐゴシック" pitchFamily="-107" charset="-128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D1C150F-04A1-9244-95F2-81EA369D4FE8}" type="slidenum">
              <a:rPr lang="en-US">
                <a:latin typeface="Times New Roman" pitchFamily="-107" charset="0"/>
              </a:rPr>
              <a:pPr/>
              <a:t>16</a:t>
            </a:fld>
            <a:endParaRPr lang="en-US">
              <a:latin typeface="Times New Roman" pitchFamily="-107" charset="0"/>
            </a:endParaRPr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5750" cy="4319587"/>
          </a:xfrm>
          <a:noFill/>
          <a:ln/>
        </p:spPr>
        <p:txBody>
          <a:bodyPr/>
          <a:lstStyle/>
          <a:p>
            <a:endParaRPr lang="en-US">
              <a:latin typeface="Times New Roman" pitchFamily="-107" charset="0"/>
              <a:ea typeface="ＭＳ Ｐゴシック" pitchFamily="-107" charset="-128"/>
              <a:cs typeface="ＭＳ Ｐゴシック" pitchFamily="-107" charset="-128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A9ECBA7-C3E1-DC42-86BC-21D19E7C9228}" type="slidenum">
              <a:rPr lang="en-US">
                <a:latin typeface="Times New Roman" pitchFamily="-107" charset="0"/>
              </a:rPr>
              <a:pPr/>
              <a:t>17</a:t>
            </a:fld>
            <a:endParaRPr lang="en-US">
              <a:latin typeface="Times New Roman" pitchFamily="-107" charset="0"/>
            </a:endParaRPr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5750" cy="4319587"/>
          </a:xfrm>
          <a:noFill/>
          <a:ln/>
        </p:spPr>
        <p:txBody>
          <a:bodyPr/>
          <a:lstStyle/>
          <a:p>
            <a:endParaRPr lang="en-US">
              <a:latin typeface="Times New Roman" pitchFamily="-107" charset="0"/>
              <a:ea typeface="ＭＳ Ｐゴシック" pitchFamily="-107" charset="-128"/>
              <a:cs typeface="ＭＳ Ｐゴシック" pitchFamily="-107" charset="-128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75C511E-8397-1F45-AAC2-0074AF639450}" type="slidenum">
              <a:rPr lang="en-US">
                <a:latin typeface="Times New Roman" pitchFamily="-107" charset="0"/>
              </a:rPr>
              <a:pPr/>
              <a:t>18</a:t>
            </a:fld>
            <a:endParaRPr lang="en-US">
              <a:latin typeface="Times New Roman" pitchFamily="-107" charset="0"/>
            </a:endParaRPr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5750" cy="4319587"/>
          </a:xfrm>
          <a:noFill/>
          <a:ln/>
        </p:spPr>
        <p:txBody>
          <a:bodyPr/>
          <a:lstStyle/>
          <a:p>
            <a:endParaRPr lang="en-US">
              <a:latin typeface="Times New Roman" pitchFamily="-107" charset="0"/>
              <a:ea typeface="ＭＳ Ｐゴシック" pitchFamily="-107" charset="-128"/>
              <a:cs typeface="ＭＳ Ｐゴシック" pitchFamily="-107" charset="-128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7D32382-6D19-7541-8513-FB6DC991E910}" type="slidenum">
              <a:rPr lang="en-US">
                <a:latin typeface="Times New Roman" pitchFamily="-107" charset="0"/>
              </a:rPr>
              <a:pPr/>
              <a:t>19</a:t>
            </a:fld>
            <a:endParaRPr lang="en-US">
              <a:latin typeface="Times New Roman" pitchFamily="-107" charset="0"/>
            </a:endParaRPr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5750" cy="4319587"/>
          </a:xfrm>
          <a:noFill/>
          <a:ln/>
        </p:spPr>
        <p:txBody>
          <a:bodyPr/>
          <a:lstStyle/>
          <a:p>
            <a:endParaRPr lang="en-US">
              <a:latin typeface="Times New Roman" pitchFamily="-107" charset="0"/>
              <a:ea typeface="ＭＳ Ｐゴシック" pitchFamily="-107" charset="-128"/>
              <a:cs typeface="ＭＳ Ｐゴシック" pitchFamily="-107" charset="-128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83B8C0A-FB34-2749-AE74-75DDF59FB851}" type="slidenum">
              <a:rPr lang="en-US">
                <a:latin typeface="Times New Roman" pitchFamily="-107" charset="0"/>
              </a:rPr>
              <a:pPr/>
              <a:t>20</a:t>
            </a:fld>
            <a:endParaRPr lang="en-US">
              <a:latin typeface="Times New Roman" pitchFamily="-107" charset="0"/>
            </a:endParaRPr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5750" cy="4319587"/>
          </a:xfrm>
          <a:noFill/>
          <a:ln/>
        </p:spPr>
        <p:txBody>
          <a:bodyPr/>
          <a:lstStyle/>
          <a:p>
            <a:endParaRPr lang="en-US">
              <a:latin typeface="Times New Roman" pitchFamily="-107" charset="0"/>
              <a:ea typeface="ＭＳ Ｐゴシック" pitchFamily="-107" charset="-128"/>
              <a:cs typeface="ＭＳ Ｐゴシック" pitchFamily="-107" charset="-128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75BF124-4B1C-3848-806B-5EB34D3A1AD5}" type="slidenum">
              <a:rPr lang="en-US">
                <a:latin typeface="Times New Roman" pitchFamily="-107" charset="0"/>
              </a:rPr>
              <a:pPr/>
              <a:t>21</a:t>
            </a:fld>
            <a:endParaRPr lang="en-US">
              <a:latin typeface="Times New Roman" pitchFamily="-107" charset="0"/>
            </a:endParaRPr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107" charset="0"/>
              <a:ea typeface="ＭＳ Ｐゴシック" pitchFamily="-107" charset="-128"/>
              <a:cs typeface="ＭＳ Ｐゴシック" pitchFamily="-107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BC3DDC9-2102-4E4C-8AC6-5F28A7642E21}" type="slidenum">
              <a:rPr lang="en-US">
                <a:latin typeface="Times New Roman" pitchFamily="-107" charset="0"/>
              </a:rPr>
              <a:pPr/>
              <a:t>2</a:t>
            </a:fld>
            <a:endParaRPr lang="en-US">
              <a:latin typeface="Times New Roman" pitchFamily="-107" charset="0"/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107" charset="0"/>
              <a:ea typeface="ＭＳ Ｐゴシック" pitchFamily="-107" charset="-128"/>
              <a:cs typeface="ＭＳ Ｐゴシック" pitchFamily="-107" charset="-128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F9FCF8C-051F-864B-B1A3-ED8E98DFFA9A}" type="slidenum">
              <a:rPr lang="en-US">
                <a:latin typeface="Times New Roman" pitchFamily="-107" charset="0"/>
              </a:rPr>
              <a:pPr/>
              <a:t>22</a:t>
            </a:fld>
            <a:endParaRPr lang="en-US">
              <a:latin typeface="Times New Roman" pitchFamily="-107" charset="0"/>
            </a:endParaRPr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5750" cy="4319587"/>
          </a:xfrm>
          <a:noFill/>
          <a:ln/>
        </p:spPr>
        <p:txBody>
          <a:bodyPr/>
          <a:lstStyle/>
          <a:p>
            <a:endParaRPr lang="en-US">
              <a:latin typeface="Times New Roman" pitchFamily="-107" charset="0"/>
              <a:ea typeface="ＭＳ Ｐゴシック" pitchFamily="-107" charset="-128"/>
              <a:cs typeface="ＭＳ Ｐゴシック" pitchFamily="-107" charset="-128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98854AD-14E8-6F40-AF17-4033B7324E6D}" type="slidenum">
              <a:rPr lang="en-US">
                <a:latin typeface="Times New Roman" pitchFamily="-107" charset="0"/>
              </a:rPr>
              <a:pPr/>
              <a:t>23</a:t>
            </a:fld>
            <a:endParaRPr lang="en-US">
              <a:latin typeface="Times New Roman" pitchFamily="-107" charset="0"/>
            </a:endParaRPr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5750" cy="4319587"/>
          </a:xfrm>
          <a:noFill/>
          <a:ln/>
        </p:spPr>
        <p:txBody>
          <a:bodyPr/>
          <a:lstStyle/>
          <a:p>
            <a:endParaRPr lang="en-US">
              <a:latin typeface="Times New Roman" pitchFamily="-107" charset="0"/>
              <a:ea typeface="ＭＳ Ｐゴシック" pitchFamily="-107" charset="-128"/>
              <a:cs typeface="ＭＳ Ｐゴシック" pitchFamily="-107" charset="-128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0648E42-6669-9B44-B921-A25CEDA036B5}" type="slidenum">
              <a:rPr lang="en-US">
                <a:latin typeface="Times New Roman" pitchFamily="-107" charset="0"/>
              </a:rPr>
              <a:pPr/>
              <a:t>24</a:t>
            </a:fld>
            <a:endParaRPr lang="en-US">
              <a:latin typeface="Times New Roman" pitchFamily="-107" charset="0"/>
            </a:endParaRPr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5750" cy="4319587"/>
          </a:xfrm>
          <a:noFill/>
          <a:ln/>
        </p:spPr>
        <p:txBody>
          <a:bodyPr/>
          <a:lstStyle/>
          <a:p>
            <a:endParaRPr lang="en-US">
              <a:latin typeface="Times New Roman" pitchFamily="-107" charset="0"/>
              <a:ea typeface="ＭＳ Ｐゴシック" pitchFamily="-107" charset="-128"/>
              <a:cs typeface="ＭＳ Ｐゴシック" pitchFamily="-107" charset="-128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B2ACD12-E3AD-6F48-9B1E-A1BE45526777}" type="slidenum">
              <a:rPr lang="en-US">
                <a:latin typeface="Times New Roman" pitchFamily="-107" charset="0"/>
              </a:rPr>
              <a:pPr/>
              <a:t>25</a:t>
            </a:fld>
            <a:endParaRPr lang="en-US">
              <a:latin typeface="Times New Roman" pitchFamily="-107" charset="0"/>
            </a:endParaRPr>
          </a:p>
        </p:txBody>
      </p:sp>
      <p:sp>
        <p:nvSpPr>
          <p:cNvPr id="58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ln/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5750" cy="4319587"/>
          </a:xfrm>
          <a:noFill/>
          <a:ln/>
        </p:spPr>
        <p:txBody>
          <a:bodyPr/>
          <a:lstStyle/>
          <a:p>
            <a:endParaRPr lang="en-US">
              <a:latin typeface="Times New Roman" pitchFamily="-107" charset="0"/>
              <a:ea typeface="ＭＳ Ｐゴシック" pitchFamily="-107" charset="-128"/>
              <a:cs typeface="ＭＳ Ｐゴシック" pitchFamily="-107" charset="-128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B381C65-4C11-7749-B135-6FB7B4C94F95}" type="slidenum">
              <a:rPr lang="en-US">
                <a:latin typeface="Times New Roman" pitchFamily="-107" charset="0"/>
              </a:rPr>
              <a:pPr/>
              <a:t>26</a:t>
            </a:fld>
            <a:endParaRPr lang="en-US">
              <a:latin typeface="Times New Roman" pitchFamily="-107" charset="0"/>
            </a:endParaRPr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107" charset="0"/>
              <a:ea typeface="ＭＳ Ｐゴシック" pitchFamily="-107" charset="-128"/>
              <a:cs typeface="ＭＳ Ｐゴシック" pitchFamily="-107" charset="-128"/>
            </a:endParaRP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B381C65-4C11-7749-B135-6FB7B4C94F95}" type="slidenum">
              <a:rPr lang="en-US">
                <a:latin typeface="Times New Roman" pitchFamily="-107" charset="0"/>
              </a:rPr>
              <a:pPr/>
              <a:t>27</a:t>
            </a:fld>
            <a:endParaRPr lang="en-US">
              <a:latin typeface="Times New Roman" pitchFamily="-107" charset="0"/>
            </a:endParaRPr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107" charset="0"/>
              <a:ea typeface="ＭＳ Ｐゴシック" pitchFamily="-107" charset="-128"/>
              <a:cs typeface="ＭＳ Ｐゴシック" pitchFamily="-107" charset="-128"/>
            </a:endParaRP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F8CA2D6-5F6A-3245-B7D0-C6C5F1588107}" type="slidenum">
              <a:rPr lang="en-US">
                <a:latin typeface="Times New Roman" pitchFamily="-107" charset="0"/>
              </a:rPr>
              <a:pPr/>
              <a:t>28</a:t>
            </a:fld>
            <a:endParaRPr lang="en-US">
              <a:latin typeface="Times New Roman" pitchFamily="-107" charset="0"/>
            </a:endParaRPr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107" charset="0"/>
              <a:ea typeface="ＭＳ Ｐゴシック" pitchFamily="-107" charset="-128"/>
              <a:cs typeface="ＭＳ Ｐゴシック" pitchFamily="-107" charset="-128"/>
            </a:endParaRP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90F0E82-D589-AC4A-8BB5-F6009E99C360}" type="slidenum">
              <a:rPr lang="en-US">
                <a:latin typeface="Times New Roman" pitchFamily="-107" charset="0"/>
              </a:rPr>
              <a:pPr/>
              <a:t>29</a:t>
            </a:fld>
            <a:endParaRPr lang="en-US">
              <a:latin typeface="Times New Roman" pitchFamily="-107" charset="0"/>
            </a:endParaRP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107" charset="0"/>
              <a:ea typeface="ＭＳ Ｐゴシック" pitchFamily="-107" charset="-128"/>
              <a:cs typeface="ＭＳ Ｐゴシック" pitchFamily="-107" charset="-128"/>
            </a:endParaRPr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3251722-5E1A-784E-A858-BCDD18A204D7}" type="slidenum">
              <a:rPr lang="en-US">
                <a:latin typeface="Times New Roman" pitchFamily="-107" charset="0"/>
              </a:rPr>
              <a:pPr/>
              <a:t>30</a:t>
            </a:fld>
            <a:endParaRPr lang="en-US">
              <a:latin typeface="Times New Roman" pitchFamily="-107" charset="0"/>
            </a:endParaRPr>
          </a:p>
        </p:txBody>
      </p:sp>
      <p:sp>
        <p:nvSpPr>
          <p:cNvPr id="665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107" charset="0"/>
              <a:ea typeface="ＭＳ Ｐゴシック" pitchFamily="-107" charset="-128"/>
              <a:cs typeface="ＭＳ Ｐゴシック" pitchFamily="-107" charset="-128"/>
            </a:endParaRPr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5211289-C068-C540-878A-ECC6018153C4}" type="slidenum">
              <a:rPr lang="en-US">
                <a:latin typeface="Times New Roman" pitchFamily="-107" charset="0"/>
              </a:rPr>
              <a:pPr/>
              <a:t>31</a:t>
            </a:fld>
            <a:endParaRPr lang="en-US">
              <a:latin typeface="Times New Roman" pitchFamily="-107" charset="0"/>
            </a:endParaRPr>
          </a:p>
        </p:txBody>
      </p:sp>
      <p:sp>
        <p:nvSpPr>
          <p:cNvPr id="686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107" charset="0"/>
              <a:ea typeface="ＭＳ Ｐゴシック" pitchFamily="-107" charset="-128"/>
              <a:cs typeface="ＭＳ Ｐゴシック" pitchFamily="-107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F2AA624-515E-8741-8043-CA4AE3211956}" type="slidenum">
              <a:rPr lang="en-US">
                <a:latin typeface="Times New Roman" pitchFamily="-107" charset="0"/>
              </a:rPr>
              <a:pPr/>
              <a:t>3</a:t>
            </a:fld>
            <a:endParaRPr lang="en-US">
              <a:latin typeface="Times New Roman" pitchFamily="-107" charset="0"/>
            </a:endParaRPr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5750" cy="4319587"/>
          </a:xfrm>
          <a:noFill/>
          <a:ln/>
        </p:spPr>
        <p:txBody>
          <a:bodyPr/>
          <a:lstStyle/>
          <a:p>
            <a:endParaRPr lang="en-US">
              <a:latin typeface="Times New Roman" pitchFamily="-107" charset="0"/>
              <a:ea typeface="ＭＳ Ｐゴシック" pitchFamily="-107" charset="-128"/>
              <a:cs typeface="ＭＳ Ｐゴシック" pitchFamily="-107" charset="-128"/>
            </a:endParaRPr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44A7DAA-37FE-5F4D-B3A7-1DFA3BE62733}" type="slidenum">
              <a:rPr lang="en-US">
                <a:latin typeface="Times New Roman" pitchFamily="-107" charset="0"/>
              </a:rPr>
              <a:pPr/>
              <a:t>32</a:t>
            </a:fld>
            <a:endParaRPr lang="en-US">
              <a:latin typeface="Times New Roman" pitchFamily="-107" charset="0"/>
            </a:endParaRPr>
          </a:p>
        </p:txBody>
      </p:sp>
      <p:sp>
        <p:nvSpPr>
          <p:cNvPr id="706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107" charset="0"/>
              <a:ea typeface="ＭＳ Ｐゴシック" pitchFamily="-107" charset="-128"/>
              <a:cs typeface="ＭＳ Ｐゴシック" pitchFamily="-107" charset="-128"/>
            </a:endParaRPr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7FD622F-25E3-0C4F-A54D-3EB2D3DEEFBE}" type="slidenum">
              <a:rPr lang="en-US">
                <a:latin typeface="Times New Roman" pitchFamily="-107" charset="0"/>
              </a:rPr>
              <a:pPr/>
              <a:t>33</a:t>
            </a:fld>
            <a:endParaRPr lang="en-US">
              <a:latin typeface="Times New Roman" pitchFamily="-107" charset="0"/>
            </a:endParaRPr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107" charset="0"/>
              <a:ea typeface="ＭＳ Ｐゴシック" pitchFamily="-107" charset="-128"/>
              <a:cs typeface="ＭＳ Ｐゴシック" pitchFamily="-107" charset="-128"/>
            </a:endParaRPr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307B75C-4A9A-504C-9ACB-5CACE48605B8}" type="slidenum">
              <a:rPr lang="en-US">
                <a:latin typeface="Times New Roman" pitchFamily="-107" charset="0"/>
              </a:rPr>
              <a:pPr/>
              <a:t>36</a:t>
            </a:fld>
            <a:endParaRPr lang="en-US">
              <a:latin typeface="Times New Roman" pitchFamily="-107" charset="0"/>
            </a:endParaRPr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107" charset="0"/>
              <a:ea typeface="ＭＳ Ｐゴシック" pitchFamily="-107" charset="-128"/>
              <a:cs typeface="ＭＳ Ｐゴシック" pitchFamily="-107" charset="-128"/>
            </a:endParaRPr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307B75C-4A9A-504C-9ACB-5CACE48605B8}" type="slidenum">
              <a:rPr lang="en-US">
                <a:latin typeface="Times New Roman" pitchFamily="-107" charset="0"/>
              </a:rPr>
              <a:pPr/>
              <a:t>37</a:t>
            </a:fld>
            <a:endParaRPr lang="en-US">
              <a:latin typeface="Times New Roman" pitchFamily="-107" charset="0"/>
            </a:endParaRPr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107" charset="0"/>
              <a:ea typeface="ＭＳ Ｐゴシック" pitchFamily="-107" charset="-128"/>
              <a:cs typeface="ＭＳ Ｐゴシック" pitchFamily="-107" charset="-128"/>
            </a:endParaRPr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A6B6B82-BDB3-684B-8FA7-FE9FA34E270B}" type="slidenum">
              <a:rPr lang="en-US">
                <a:latin typeface="Times New Roman" pitchFamily="-107" charset="0"/>
              </a:rPr>
              <a:pPr/>
              <a:t>38</a:t>
            </a:fld>
            <a:endParaRPr lang="en-US">
              <a:latin typeface="Times New Roman" pitchFamily="-107" charset="0"/>
            </a:endParaRPr>
          </a:p>
        </p:txBody>
      </p:sp>
      <p:sp>
        <p:nvSpPr>
          <p:cNvPr id="768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107" charset="0"/>
              <a:ea typeface="ＭＳ Ｐゴシック" pitchFamily="-107" charset="-128"/>
              <a:cs typeface="ＭＳ Ｐゴシック" pitchFamily="-107" charset="-128"/>
            </a:endParaRPr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307B75C-4A9A-504C-9ACB-5CACE48605B8}" type="slidenum">
              <a:rPr lang="en-US">
                <a:latin typeface="Times New Roman" pitchFamily="-107" charset="0"/>
              </a:rPr>
              <a:pPr/>
              <a:t>39</a:t>
            </a:fld>
            <a:endParaRPr lang="en-US">
              <a:latin typeface="Times New Roman" pitchFamily="-107" charset="0"/>
            </a:endParaRPr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107" charset="0"/>
              <a:ea typeface="ＭＳ Ｐゴシック" pitchFamily="-107" charset="-128"/>
              <a:cs typeface="ＭＳ Ｐゴシック" pitchFamily="-107" charset="-128"/>
            </a:endParaRPr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A6B6B82-BDB3-684B-8FA7-FE9FA34E270B}" type="slidenum">
              <a:rPr lang="en-US">
                <a:latin typeface="Times New Roman" pitchFamily="-107" charset="0"/>
              </a:rPr>
              <a:pPr/>
              <a:t>40</a:t>
            </a:fld>
            <a:endParaRPr lang="en-US">
              <a:latin typeface="Times New Roman" pitchFamily="-107" charset="0"/>
            </a:endParaRPr>
          </a:p>
        </p:txBody>
      </p:sp>
      <p:sp>
        <p:nvSpPr>
          <p:cNvPr id="768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107" charset="0"/>
              <a:ea typeface="ＭＳ Ｐゴシック" pitchFamily="-107" charset="-128"/>
              <a:cs typeface="ＭＳ Ｐゴシック" pitchFamily="-107" charset="-128"/>
            </a:endParaRPr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36E7135-6CB3-1744-86A9-F665745B89A0}" type="slidenum">
              <a:rPr lang="en-US">
                <a:latin typeface="Times New Roman" pitchFamily="-107" charset="0"/>
              </a:rPr>
              <a:pPr/>
              <a:t>41</a:t>
            </a:fld>
            <a:endParaRPr lang="en-US">
              <a:latin typeface="Times New Roman" pitchFamily="-107" charset="0"/>
            </a:endParaRPr>
          </a:p>
        </p:txBody>
      </p:sp>
      <p:sp>
        <p:nvSpPr>
          <p:cNvPr id="788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8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107" charset="0"/>
              <a:ea typeface="ＭＳ Ｐゴシック" pitchFamily="-107" charset="-128"/>
              <a:cs typeface="ＭＳ Ｐゴシック" pitchFamily="-107" charset="-128"/>
            </a:endParaRPr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6F01BCC-4EDA-B541-8B41-C58D8A58A1E2}" type="slidenum">
              <a:rPr lang="en-US">
                <a:latin typeface="Times New Roman" pitchFamily="-107" charset="0"/>
              </a:rPr>
              <a:pPr/>
              <a:t>44</a:t>
            </a:fld>
            <a:endParaRPr lang="en-US">
              <a:latin typeface="Times New Roman" pitchFamily="-107" charset="0"/>
            </a:endParaRPr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107" charset="0"/>
            </a:endParaRPr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FFD85D2-15C4-7C41-BE4D-F95FD15B24E0}" type="slidenum">
              <a:rPr lang="en-US">
                <a:latin typeface="Times New Roman" pitchFamily="-107" charset="0"/>
              </a:rPr>
              <a:pPr/>
              <a:t>45</a:t>
            </a:fld>
            <a:endParaRPr lang="en-US">
              <a:latin typeface="Times New Roman" pitchFamily="-107" charset="0"/>
            </a:endParaRPr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107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F25F5F1-6CD8-824B-974D-1BE0E1BCB109}" type="slidenum">
              <a:rPr lang="en-US">
                <a:latin typeface="Times New Roman" pitchFamily="-107" charset="0"/>
              </a:rPr>
              <a:pPr/>
              <a:t>4</a:t>
            </a:fld>
            <a:endParaRPr lang="en-US">
              <a:latin typeface="Times New Roman" pitchFamily="-107" charset="0"/>
            </a:endParaRPr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5750" cy="4319587"/>
          </a:xfrm>
          <a:noFill/>
          <a:ln/>
        </p:spPr>
        <p:txBody>
          <a:bodyPr/>
          <a:lstStyle/>
          <a:p>
            <a:endParaRPr lang="en-US">
              <a:latin typeface="Times New Roman" pitchFamily="-107" charset="0"/>
              <a:ea typeface="ＭＳ Ｐゴシック" pitchFamily="-107" charset="-128"/>
              <a:cs typeface="ＭＳ Ｐゴシック" pitchFamily="-107" charset="-128"/>
            </a:endParaRPr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3866E7E-EA77-6342-963E-528DC3A812A9}" type="slidenum">
              <a:rPr lang="en-US">
                <a:latin typeface="Times New Roman" pitchFamily="-107" charset="0"/>
              </a:rPr>
              <a:pPr/>
              <a:t>46</a:t>
            </a:fld>
            <a:endParaRPr lang="en-US">
              <a:latin typeface="Times New Roman" pitchFamily="-107" charset="0"/>
            </a:endParaRPr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107" charset="0"/>
            </a:endParaRPr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3866E7E-EA77-6342-963E-528DC3A812A9}" type="slidenum">
              <a:rPr lang="en-US">
                <a:latin typeface="Times New Roman" pitchFamily="-107" charset="0"/>
              </a:rPr>
              <a:pPr/>
              <a:t>47</a:t>
            </a:fld>
            <a:endParaRPr lang="en-US">
              <a:latin typeface="Times New Roman" pitchFamily="-107" charset="0"/>
            </a:endParaRPr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107" charset="0"/>
            </a:endParaRPr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B44FEAF-FD9F-9E44-B648-71EAD5E0C96B}" type="slidenum">
              <a:rPr lang="en-US">
                <a:latin typeface="Times New Roman" pitchFamily="-107" charset="0"/>
              </a:rPr>
              <a:pPr/>
              <a:t>48</a:t>
            </a:fld>
            <a:endParaRPr lang="en-US">
              <a:latin typeface="Times New Roman" pitchFamily="-107" charset="0"/>
            </a:endParaRPr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107" charset="0"/>
            </a:endParaRPr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644C62C-14FD-0846-BA1C-8F29622F1784}" type="slidenum">
              <a:rPr lang="en-US">
                <a:latin typeface="Times New Roman" pitchFamily="-107" charset="0"/>
              </a:rPr>
              <a:pPr/>
              <a:t>49</a:t>
            </a:fld>
            <a:endParaRPr lang="en-US">
              <a:latin typeface="Times New Roman" pitchFamily="-107" charset="0"/>
            </a:endParaRPr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107" charset="0"/>
            </a:endParaRPr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0C30878-BB9E-B44B-8D4E-FE7DDB6E9A19}" type="slidenum">
              <a:rPr lang="en-US">
                <a:latin typeface="Times New Roman" pitchFamily="-107" charset="0"/>
              </a:rPr>
              <a:pPr/>
              <a:t>50</a:t>
            </a:fld>
            <a:endParaRPr lang="en-US">
              <a:latin typeface="Times New Roman" pitchFamily="-107" charset="0"/>
            </a:endParaRPr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107" charset="0"/>
            </a:endParaRPr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636459D-4675-3141-B245-5A9EF79E8663}" type="slidenum">
              <a:rPr lang="en-US">
                <a:latin typeface="Times New Roman" pitchFamily="-107" charset="0"/>
              </a:rPr>
              <a:pPr/>
              <a:t>51</a:t>
            </a:fld>
            <a:endParaRPr lang="en-US">
              <a:latin typeface="Times New Roman" pitchFamily="-107" charset="0"/>
            </a:endParaRPr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107" charset="0"/>
            </a:endParaRPr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038F6F0-75B0-2B4F-84EC-A8E446D9EAFE}" type="slidenum">
              <a:rPr lang="en-US">
                <a:latin typeface="Times New Roman" pitchFamily="-107" charset="0"/>
              </a:rPr>
              <a:pPr/>
              <a:t>52</a:t>
            </a:fld>
            <a:endParaRPr lang="en-US">
              <a:latin typeface="Times New Roman" pitchFamily="-107" charset="0"/>
            </a:endParaRPr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107" charset="0"/>
            </a:endParaRPr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522A5AF-C4AA-3848-9D50-14CA61305C64}" type="slidenum">
              <a:rPr lang="en-US">
                <a:latin typeface="Times New Roman" pitchFamily="-107" charset="0"/>
              </a:rPr>
              <a:pPr/>
              <a:t>53</a:t>
            </a:fld>
            <a:endParaRPr lang="en-US">
              <a:latin typeface="Times New Roman" pitchFamily="-107" charset="0"/>
            </a:endParaRPr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107" charset="0"/>
            </a:endParaRPr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0C119F7-877E-9D49-9023-B644672EBDCD}" type="slidenum">
              <a:rPr lang="en-US">
                <a:latin typeface="Times New Roman" pitchFamily="-107" charset="0"/>
              </a:rPr>
              <a:pPr/>
              <a:t>54</a:t>
            </a:fld>
            <a:endParaRPr lang="en-US">
              <a:latin typeface="Times New Roman" pitchFamily="-107" charset="0"/>
            </a:endParaRPr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107" charset="0"/>
            </a:endParaRPr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1C5E9B0-24E4-7A4B-8314-50C437A26669}" type="slidenum">
              <a:rPr lang="en-US">
                <a:latin typeface="Times New Roman" pitchFamily="-107" charset="0"/>
              </a:rPr>
              <a:pPr/>
              <a:t>55</a:t>
            </a:fld>
            <a:endParaRPr lang="en-US">
              <a:latin typeface="Times New Roman" pitchFamily="-107" charset="0"/>
            </a:endParaRPr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107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C16F0B5-EB28-CF49-9A10-0E1F6A4405AC}" type="slidenum">
              <a:rPr lang="en-US">
                <a:latin typeface="Times New Roman" pitchFamily="-107" charset="0"/>
              </a:rPr>
              <a:pPr/>
              <a:t>5</a:t>
            </a:fld>
            <a:endParaRPr lang="en-US">
              <a:latin typeface="Times New Roman" pitchFamily="-107" charset="0"/>
            </a:endParaRPr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107" charset="0"/>
              <a:ea typeface="ＭＳ Ｐゴシック" pitchFamily="-107" charset="-128"/>
              <a:cs typeface="ＭＳ Ｐゴシック" pitchFamily="-107" charset="-128"/>
            </a:endParaRPr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E016786-1EF3-3A4D-8B58-E5C853B92706}" type="slidenum">
              <a:rPr lang="en-US">
                <a:latin typeface="Times New Roman" pitchFamily="-107" charset="0"/>
              </a:rPr>
              <a:pPr/>
              <a:t>56</a:t>
            </a:fld>
            <a:endParaRPr lang="en-US">
              <a:latin typeface="Times New Roman" pitchFamily="-107" charset="0"/>
            </a:endParaRPr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107" charset="0"/>
            </a:endParaRPr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E972804-1C17-A744-A443-CC0BC86D61E2}" type="slidenum">
              <a:rPr lang="en-US">
                <a:latin typeface="Times New Roman" pitchFamily="-107" charset="0"/>
              </a:rPr>
              <a:pPr/>
              <a:t>57</a:t>
            </a:fld>
            <a:endParaRPr lang="en-US">
              <a:latin typeface="Times New Roman" pitchFamily="-107" charset="0"/>
            </a:endParaRPr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107" charset="0"/>
            </a:endParaRPr>
          </a:p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2B212B1-0A5A-4346-98B0-2981C41DC2C0}" type="slidenum">
              <a:rPr lang="en-US">
                <a:latin typeface="Times New Roman" pitchFamily="-107" charset="0"/>
              </a:rPr>
              <a:pPr/>
              <a:t>58</a:t>
            </a:fld>
            <a:endParaRPr lang="en-US">
              <a:latin typeface="Times New Roman" pitchFamily="-107" charset="0"/>
            </a:endParaRPr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107" charset="0"/>
            </a:endParaRPr>
          </a:p>
        </p:txBody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91C0896-96F4-1045-A411-D8D28578EA1C}" type="slidenum">
              <a:rPr lang="en-US">
                <a:latin typeface="Times New Roman" pitchFamily="-107" charset="0"/>
              </a:rPr>
              <a:pPr/>
              <a:t>59</a:t>
            </a:fld>
            <a:endParaRPr lang="en-US">
              <a:latin typeface="Times New Roman" pitchFamily="-107" charset="0"/>
            </a:endParaRPr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107" charset="0"/>
            </a:endParaRPr>
          </a:p>
        </p:txBody>
      </p:sp>
    </p:spTree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6C0BCA7-C265-7549-A7D9-3809ECC403AF}" type="slidenum">
              <a:rPr lang="en-US">
                <a:latin typeface="Times New Roman" pitchFamily="-107" charset="0"/>
              </a:rPr>
              <a:pPr/>
              <a:t>60</a:t>
            </a:fld>
            <a:endParaRPr lang="en-US">
              <a:latin typeface="Times New Roman" pitchFamily="-107" charset="0"/>
            </a:endParaRPr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107" charset="0"/>
            </a:endParaRPr>
          </a:p>
        </p:txBody>
      </p:sp>
    </p:spTree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09CB73E-5564-ED47-99E4-C197ABB3ACE3}" type="slidenum">
              <a:rPr lang="en-US">
                <a:latin typeface="Times New Roman" pitchFamily="-107" charset="0"/>
              </a:rPr>
              <a:pPr/>
              <a:t>61</a:t>
            </a:fld>
            <a:endParaRPr lang="en-US">
              <a:latin typeface="Times New Roman" pitchFamily="-107" charset="0"/>
            </a:endParaRPr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107" charset="0"/>
            </a:endParaRPr>
          </a:p>
        </p:txBody>
      </p:sp>
    </p:spTree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9736D90-8A87-3E4E-973F-96C005F19B45}" type="slidenum">
              <a:rPr lang="en-US">
                <a:latin typeface="Times New Roman" pitchFamily="-107" charset="0"/>
              </a:rPr>
              <a:pPr/>
              <a:t>62</a:t>
            </a:fld>
            <a:endParaRPr lang="en-US">
              <a:latin typeface="Times New Roman" pitchFamily="-107" charset="0"/>
            </a:endParaRPr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107" charset="0"/>
            </a:endParaRPr>
          </a:p>
        </p:txBody>
      </p:sp>
    </p:spTree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E2EB5D1-7838-894A-BE89-CF1E2B7A070B}" type="slidenum">
              <a:rPr lang="en-US">
                <a:latin typeface="Times New Roman" pitchFamily="-107" charset="0"/>
              </a:rPr>
              <a:pPr/>
              <a:t>63</a:t>
            </a:fld>
            <a:endParaRPr lang="en-US">
              <a:latin typeface="Times New Roman" pitchFamily="-107" charset="0"/>
            </a:endParaRPr>
          </a:p>
        </p:txBody>
      </p:sp>
      <p:sp>
        <p:nvSpPr>
          <p:cNvPr id="58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107" charset="0"/>
            </a:endParaRPr>
          </a:p>
        </p:txBody>
      </p:sp>
    </p:spTree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76E8624-6CF5-3D4B-BCF4-AF0B4403D54B}" type="slidenum">
              <a:rPr lang="en-US">
                <a:latin typeface="Times New Roman" pitchFamily="-107" charset="0"/>
              </a:rPr>
              <a:pPr/>
              <a:t>64</a:t>
            </a:fld>
            <a:endParaRPr lang="en-US">
              <a:latin typeface="Times New Roman" pitchFamily="-107" charset="0"/>
            </a:endParaRPr>
          </a:p>
        </p:txBody>
      </p:sp>
      <p:sp>
        <p:nvSpPr>
          <p:cNvPr id="83971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83972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>
              <a:latin typeface="Times New Roman" pitchFamily="-107" charset="0"/>
              <a:ea typeface="ＭＳ Ｐゴシック" pitchFamily="-107" charset="-128"/>
              <a:cs typeface="ＭＳ Ｐゴシック" pitchFamily="-107" charset="-128"/>
            </a:endParaRPr>
          </a:p>
        </p:txBody>
      </p:sp>
    </p:spTree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95D5506-A00E-7840-91AF-4C7470D473FE}" type="slidenum">
              <a:rPr lang="en-US">
                <a:latin typeface="Times New Roman" pitchFamily="-107" charset="0"/>
              </a:rPr>
              <a:pPr/>
              <a:t>65</a:t>
            </a:fld>
            <a:endParaRPr lang="en-US">
              <a:latin typeface="Times New Roman" pitchFamily="-107" charset="0"/>
            </a:endParaRPr>
          </a:p>
        </p:txBody>
      </p:sp>
      <p:sp>
        <p:nvSpPr>
          <p:cNvPr id="819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107" charset="0"/>
              <a:ea typeface="ＭＳ Ｐゴシック" pitchFamily="-107" charset="-128"/>
              <a:cs typeface="ＭＳ Ｐゴシック" pitchFamily="-107" charset="-128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624BC99-1BDB-2148-973D-A7CD2D904B75}" type="slidenum">
              <a:rPr lang="en-US">
                <a:latin typeface="Times New Roman" pitchFamily="-107" charset="0"/>
              </a:rPr>
              <a:pPr/>
              <a:t>6</a:t>
            </a:fld>
            <a:endParaRPr lang="en-US">
              <a:latin typeface="Times New Roman" pitchFamily="-107" charset="0"/>
            </a:endParaRPr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107" charset="0"/>
              <a:ea typeface="ＭＳ Ｐゴシック" pitchFamily="-107" charset="-128"/>
              <a:cs typeface="ＭＳ Ｐゴシック" pitchFamily="-107" charset="-128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8735BD0-C06F-F946-A9C5-A2037472C165}" type="slidenum">
              <a:rPr lang="en-US">
                <a:latin typeface="Times New Roman" pitchFamily="-107" charset="0"/>
              </a:rPr>
              <a:pPr/>
              <a:t>8</a:t>
            </a:fld>
            <a:endParaRPr lang="en-US">
              <a:latin typeface="Times New Roman" pitchFamily="-107" charset="0"/>
            </a:endParaRPr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5750" cy="4319587"/>
          </a:xfrm>
          <a:noFill/>
          <a:ln/>
        </p:spPr>
        <p:txBody>
          <a:bodyPr/>
          <a:lstStyle/>
          <a:p>
            <a:endParaRPr lang="en-US">
              <a:latin typeface="Times New Roman" pitchFamily="-107" charset="0"/>
              <a:ea typeface="ＭＳ Ｐゴシック" pitchFamily="-107" charset="-128"/>
              <a:cs typeface="ＭＳ Ｐゴシック" pitchFamily="-107" charset="-128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C16F0B5-EB28-CF49-9A10-0E1F6A4405AC}" type="slidenum">
              <a:rPr lang="en-US">
                <a:latin typeface="Times New Roman" pitchFamily="-107" charset="0"/>
              </a:rPr>
              <a:pPr/>
              <a:t>10</a:t>
            </a:fld>
            <a:endParaRPr lang="en-US">
              <a:latin typeface="Times New Roman" pitchFamily="-107" charset="0"/>
            </a:endParaRPr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107" charset="0"/>
              <a:ea typeface="ＭＳ Ｐゴシック" pitchFamily="-107" charset="-128"/>
              <a:cs typeface="ＭＳ Ｐゴシック" pitchFamily="-107" charset="-128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9D163B2-20C2-FA45-BF40-1C66AEDAB216}" type="slidenum">
              <a:rPr lang="en-US">
                <a:latin typeface="Times New Roman" pitchFamily="-107" charset="0"/>
              </a:rPr>
              <a:pPr/>
              <a:t>11</a:t>
            </a:fld>
            <a:endParaRPr lang="en-US">
              <a:latin typeface="Times New Roman" pitchFamily="-107" charset="0"/>
            </a:endParaRPr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5750" cy="4319587"/>
          </a:xfrm>
          <a:noFill/>
          <a:ln/>
        </p:spPr>
        <p:txBody>
          <a:bodyPr/>
          <a:lstStyle/>
          <a:p>
            <a:endParaRPr lang="en-US">
              <a:latin typeface="Times New Roman" pitchFamily="-107" charset="0"/>
              <a:ea typeface="ＭＳ Ｐゴシック" pitchFamily="-107" charset="-128"/>
              <a:cs typeface="ＭＳ Ｐゴシック" pitchFamily="-107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8B264C-437C-DD4A-A771-5B128A6DFA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83BEF9-8002-BB4E-8A7F-76E3CD5643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E53D85-1B65-6D4D-B448-54695DD2FB6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D9A67A-6AE3-2A40-9E6F-B5860FCA32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846B23-16C3-5B4A-B98B-0A258601E94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028522-51BE-3B49-828A-AF16B00A8F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D310DC-DB70-9341-BC85-CDD8C7A2C3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2A5CEA-7891-AA48-987D-FDEBD422BC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E3BA72-EC04-7041-A41E-8C88BB7801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4FB246-A64F-F541-BE72-9A4B74DEA7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D806D9-69DD-EE41-875E-4D3A6E914B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477000"/>
            <a:ext cx="3505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accent2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Times New Roman" charset="0"/>
              </a:defRPr>
            </a:lvl1pPr>
          </a:lstStyle>
          <a:p>
            <a:pPr>
              <a:defRPr/>
            </a:pPr>
            <a:fld id="{7F68E2C0-018B-CE44-8AFC-CAB44240D0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5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6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7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8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9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Relationship Id="rId3" Type="http://schemas.openxmlformats.org/officeDocument/2006/relationships/image" Target="../media/image10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Relationship Id="rId3" Type="http://schemas.openxmlformats.org/officeDocument/2006/relationships/image" Target="../media/image1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Relationship Id="rId3" Type="http://schemas.openxmlformats.org/officeDocument/2006/relationships/image" Target="../media/image12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Relationship Id="rId3" Type="http://schemas.openxmlformats.org/officeDocument/2006/relationships/image" Target="../media/image12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Relationship Id="rId3" Type="http://schemas.openxmlformats.org/officeDocument/2006/relationships/image" Target="../media/image12.pn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Relationship Id="rId3" Type="http://schemas.openxmlformats.org/officeDocument/2006/relationships/image" Target="../media/image12.pn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2.xml"/><Relationship Id="rId3" Type="http://schemas.openxmlformats.org/officeDocument/2006/relationships/image" Target="../media/image13.wmf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Relationship Id="rId3" Type="http://schemas.openxmlformats.org/officeDocument/2006/relationships/image" Target="../media/image13.wmf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Relationship Id="rId3" Type="http://schemas.openxmlformats.org/officeDocument/2006/relationships/image" Target="../media/image14.png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Relationship Id="rId3" Type="http://schemas.openxmlformats.org/officeDocument/2006/relationships/image" Target="../media/image14.png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6.xml"/><Relationship Id="rId3" Type="http://schemas.openxmlformats.org/officeDocument/2006/relationships/image" Target="../media/image15.png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8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9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30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3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3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3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34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2.png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36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7.xml"/><Relationship Id="rId3" Type="http://schemas.openxmlformats.org/officeDocument/2006/relationships/image" Target="../media/image15.png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8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9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0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1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4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44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5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6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7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8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9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0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1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4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5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6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7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8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3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1638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2A629C2-4235-5547-B3CF-41AC8577E5EE}" type="slidenum">
              <a:rPr lang="en-US" smtClean="0">
                <a:latin typeface="Times New Roman" pitchFamily="-107" charset="0"/>
              </a:rPr>
              <a:pPr/>
              <a:t>1</a:t>
            </a:fld>
            <a:endParaRPr lang="en-US" smtClean="0">
              <a:latin typeface="Times New Roman" pitchFamily="-107" charset="0"/>
            </a:endParaRPr>
          </a:p>
        </p:txBody>
      </p:sp>
      <p:sp>
        <p:nvSpPr>
          <p:cNvPr id="1638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533400"/>
            <a:ext cx="7772400" cy="1143000"/>
          </a:xfrm>
        </p:spPr>
        <p:txBody>
          <a:bodyPr/>
          <a:lstStyle/>
          <a:p>
            <a:r>
              <a:rPr lang="en-US">
                <a:ea typeface="ＭＳ Ｐゴシック" pitchFamily="-107" charset="-128"/>
                <a:cs typeface="ＭＳ Ｐゴシック" pitchFamily="-107" charset="-128"/>
              </a:rPr>
              <a:t>ESE535:</a:t>
            </a:r>
            <a:br>
              <a:rPr lang="en-US">
                <a:ea typeface="ＭＳ Ｐゴシック" pitchFamily="-107" charset="-128"/>
                <a:cs typeface="ＭＳ Ｐゴシック" pitchFamily="-107" charset="-128"/>
              </a:rPr>
            </a:br>
            <a:r>
              <a:rPr lang="en-US">
                <a:ea typeface="ＭＳ Ｐゴシック" pitchFamily="-107" charset="-128"/>
                <a:cs typeface="ＭＳ Ｐゴシック" pitchFamily="-107" charset="-128"/>
              </a:rPr>
              <a:t>Electronic Design Automation</a:t>
            </a:r>
          </a:p>
        </p:txBody>
      </p:sp>
      <p:sp>
        <p:nvSpPr>
          <p:cNvPr id="1638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429000"/>
            <a:ext cx="6400800" cy="1752600"/>
          </a:xfrm>
        </p:spPr>
        <p:txBody>
          <a:bodyPr/>
          <a:lstStyle/>
          <a:p>
            <a:r>
              <a:rPr lang="en-US" dirty="0">
                <a:ea typeface="ＭＳ Ｐゴシック" pitchFamily="-107" charset="-128"/>
                <a:cs typeface="ＭＳ Ｐゴシック" pitchFamily="-107" charset="-128"/>
              </a:rPr>
              <a:t>Day</a:t>
            </a:r>
            <a:r>
              <a:rPr lang="en-US" dirty="0" smtClean="0">
                <a:ea typeface="ＭＳ Ｐゴシック" pitchFamily="-107" charset="-128"/>
                <a:cs typeface="ＭＳ Ｐゴシック" pitchFamily="-107" charset="-128"/>
              </a:rPr>
              <a:t> 7:  February 9, 2015</a:t>
            </a:r>
          </a:p>
          <a:p>
            <a:r>
              <a:rPr lang="en-US" dirty="0">
                <a:ea typeface="ＭＳ Ｐゴシック" pitchFamily="-107" charset="-128"/>
                <a:cs typeface="ＭＳ Ｐゴシック" pitchFamily="-107" charset="-128"/>
              </a:rPr>
              <a:t>Scheduled Operator Sharing</a:t>
            </a:r>
          </a:p>
        </p:txBody>
      </p:sp>
      <p:pic>
        <p:nvPicPr>
          <p:cNvPr id="16390" name="Picture 5" descr="penn_logo_noname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19800" y="5867400"/>
            <a:ext cx="2952750" cy="81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2457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41B6166-70FC-7641-938B-5D2D1013E7B7}" type="slidenum">
              <a:rPr lang="en-US" smtClean="0">
                <a:latin typeface="Times New Roman" pitchFamily="-107" charset="0"/>
              </a:rPr>
              <a:pPr/>
              <a:t>10</a:t>
            </a:fld>
            <a:endParaRPr lang="en-US" smtClean="0">
              <a:latin typeface="Times New Roman" pitchFamily="-107" charset="0"/>
            </a:endParaRPr>
          </a:p>
        </p:txBody>
      </p:sp>
      <p:sp>
        <p:nvSpPr>
          <p:cNvPr id="2458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7772400" cy="1143000"/>
          </a:xfrm>
        </p:spPr>
        <p:txBody>
          <a:bodyPr/>
          <a:lstStyle/>
          <a:p>
            <a:r>
              <a:rPr lang="en-US" dirty="0" smtClean="0">
                <a:ea typeface="ＭＳ Ｐゴシック" pitchFamily="-107" charset="-128"/>
                <a:cs typeface="ＭＳ Ｐゴシック" pitchFamily="-107" charset="-128"/>
              </a:rPr>
              <a:t>Terms</a:t>
            </a:r>
            <a:endParaRPr lang="en-US" dirty="0">
              <a:ea typeface="ＭＳ Ｐゴシック" pitchFamily="-107" charset="-128"/>
              <a:cs typeface="ＭＳ Ｐゴシック" pitchFamily="-107" charset="-128"/>
            </a:endParaRPr>
          </a:p>
        </p:txBody>
      </p:sp>
      <p:sp>
        <p:nvSpPr>
          <p:cNvPr id="2458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114800"/>
          </a:xfrm>
        </p:spPr>
        <p:txBody>
          <a:bodyPr/>
          <a:lstStyle/>
          <a:p>
            <a:r>
              <a:rPr lang="en-US" b="1" dirty="0">
                <a:ea typeface="ＭＳ Ｐゴシック" pitchFamily="-107" charset="-128"/>
                <a:cs typeface="ＭＳ Ｐゴシック" pitchFamily="-107" charset="-128"/>
              </a:rPr>
              <a:t>Latency:</a:t>
            </a:r>
            <a:r>
              <a:rPr lang="en-US" dirty="0">
                <a:ea typeface="ＭＳ Ｐゴシック" pitchFamily="-107" charset="-128"/>
                <a:cs typeface="ＭＳ Ｐゴシック" pitchFamily="-107" charset="-128"/>
              </a:rPr>
              <a:t> Delay from inputs to </a:t>
            </a:r>
            <a:r>
              <a:rPr lang="en-US" dirty="0" err="1">
                <a:ea typeface="ＭＳ Ｐゴシック" pitchFamily="-107" charset="-128"/>
                <a:cs typeface="ＭＳ Ｐゴシック" pitchFamily="-107" charset="-128"/>
              </a:rPr>
              <a:t>output(s</a:t>
            </a:r>
            <a:r>
              <a:rPr lang="en-US" dirty="0">
                <a:ea typeface="ＭＳ Ｐゴシック" pitchFamily="-107" charset="-128"/>
                <a:cs typeface="ＭＳ Ｐゴシック" pitchFamily="-107" charset="-128"/>
              </a:rPr>
              <a:t>)</a:t>
            </a:r>
            <a:endParaRPr lang="en-US" dirty="0" smtClean="0">
              <a:ea typeface="ＭＳ Ｐゴシック" pitchFamily="-107" charset="-128"/>
              <a:cs typeface="ＭＳ Ｐゴシック" pitchFamily="-107" charset="-128"/>
            </a:endParaRPr>
          </a:p>
          <a:p>
            <a:r>
              <a:rPr lang="en-US" b="1" dirty="0" smtClean="0">
                <a:ea typeface="ＭＳ Ｐゴシック" pitchFamily="-107" charset="-128"/>
                <a:cs typeface="ＭＳ Ｐゴシック" pitchFamily="-107" charset="-128"/>
              </a:rPr>
              <a:t>Cycle </a:t>
            </a:r>
            <a:r>
              <a:rPr lang="en-US" b="1" dirty="0" smtClean="0">
                <a:ea typeface="ＭＳ Ｐゴシック" pitchFamily="-107" charset="-128"/>
                <a:cs typeface="ＭＳ Ｐゴシック" pitchFamily="-107" charset="-128"/>
              </a:rPr>
              <a:t>Time: </a:t>
            </a:r>
            <a:endParaRPr lang="en-US" dirty="0" smtClean="0">
              <a:ea typeface="ＭＳ Ｐゴシック" pitchFamily="-107" charset="-128"/>
              <a:cs typeface="ＭＳ Ｐゴシック" pitchFamily="-107" charset="-128"/>
            </a:endParaRPr>
          </a:p>
          <a:p>
            <a:pPr lvl="1"/>
            <a:r>
              <a:rPr lang="en-US" dirty="0" smtClean="0">
                <a:ea typeface="ＭＳ Ｐゴシック" pitchFamily="-107" charset="-128"/>
                <a:cs typeface="ＭＳ Ｐゴシック" pitchFamily="-107" charset="-128"/>
              </a:rPr>
              <a:t>Clock period</a:t>
            </a:r>
          </a:p>
          <a:p>
            <a:pPr lvl="1"/>
            <a:r>
              <a:rPr lang="en-US" dirty="0" smtClean="0">
                <a:ea typeface="ＭＳ Ｐゴシック" pitchFamily="-107" charset="-128"/>
                <a:cs typeface="ＭＳ Ｐゴシック" pitchFamily="-107" charset="-128"/>
              </a:rPr>
              <a:t>Critical path delay between registers</a:t>
            </a:r>
            <a:endParaRPr lang="en-US" dirty="0" smtClean="0">
              <a:ea typeface="ＭＳ Ｐゴシック" pitchFamily="-107" charset="-128"/>
              <a:cs typeface="ＭＳ Ｐゴシック" pitchFamily="-107" charset="-128"/>
            </a:endParaRPr>
          </a:p>
          <a:p>
            <a:r>
              <a:rPr lang="en-US" b="1" dirty="0" smtClean="0">
                <a:ea typeface="ＭＳ Ｐゴシック" pitchFamily="-107" charset="-128"/>
                <a:cs typeface="ＭＳ Ｐゴシック" pitchFamily="-107" charset="-128"/>
              </a:rPr>
              <a:t>Throughput</a:t>
            </a:r>
            <a:r>
              <a:rPr lang="en-US" b="1" dirty="0">
                <a:ea typeface="ＭＳ Ｐゴシック" pitchFamily="-107" charset="-128"/>
                <a:cs typeface="ＭＳ Ｐゴシック" pitchFamily="-107" charset="-128"/>
              </a:rPr>
              <a:t>:</a:t>
            </a:r>
            <a:r>
              <a:rPr lang="en-US" dirty="0">
                <a:ea typeface="ＭＳ Ｐゴシック" pitchFamily="-107" charset="-128"/>
                <a:cs typeface="ＭＳ Ｐゴシック" pitchFamily="-107" charset="-128"/>
              </a:rPr>
              <a:t> Rate at which can introduce new set of </a:t>
            </a:r>
            <a:r>
              <a:rPr lang="en-US" dirty="0" smtClean="0">
                <a:ea typeface="ＭＳ Ｐゴシック" pitchFamily="-107" charset="-128"/>
                <a:cs typeface="ＭＳ Ｐゴシック" pitchFamily="-107" charset="-128"/>
              </a:rPr>
              <a:t>inputs</a:t>
            </a:r>
          </a:p>
          <a:p>
            <a:pPr lvl="1"/>
            <a:r>
              <a:rPr lang="en-US" dirty="0" smtClean="0">
                <a:ea typeface="ＭＳ Ｐゴシック" pitchFamily="-107" charset="-128"/>
                <a:cs typeface="ＭＳ Ｐゴシック" pitchFamily="-107" charset="-128"/>
              </a:rPr>
              <a:t>Typically, inverse of cycle time</a:t>
            </a:r>
          </a:p>
          <a:p>
            <a:r>
              <a:rPr lang="en-US" b="1" dirty="0" smtClean="0">
                <a:ea typeface="ＭＳ Ｐゴシック" pitchFamily="-107" charset="-128"/>
                <a:cs typeface="ＭＳ Ｐゴシック" pitchFamily="-107" charset="-128"/>
              </a:rPr>
              <a:t>Pipelining</a:t>
            </a:r>
            <a:r>
              <a:rPr lang="en-US" dirty="0" smtClean="0">
                <a:ea typeface="ＭＳ Ｐゴシック" pitchFamily="-107" charset="-128"/>
                <a:cs typeface="ＭＳ Ｐゴシック" pitchFamily="-107" charset="-128"/>
              </a:rPr>
              <a:t>: how we separate latency from cycle time</a:t>
            </a:r>
            <a:endParaRPr lang="en-US" dirty="0">
              <a:ea typeface="ＭＳ Ｐゴシック" pitchFamily="-107" charset="-128"/>
              <a:cs typeface="ＭＳ Ｐゴシック" pitchFamily="-107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3072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28493AD-F327-1449-AC4C-2AC590E2FC3A}" type="slidenum">
              <a:rPr lang="en-US" smtClean="0">
                <a:latin typeface="Times New Roman" pitchFamily="-107" charset="0"/>
              </a:rPr>
              <a:pPr/>
              <a:t>11</a:t>
            </a:fld>
            <a:endParaRPr lang="en-US" smtClean="0">
              <a:latin typeface="Times New Roman" pitchFamily="-107" charset="0"/>
            </a:endParaRPr>
          </a:p>
        </p:txBody>
      </p:sp>
      <p:pic>
        <p:nvPicPr>
          <p:cNvPr id="30724" name="Picture 2" descr="quadratic_pipe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86000" y="1219200"/>
            <a:ext cx="7092950" cy="3600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25" name="Rectangle 3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>
                <a:ea typeface="ＭＳ Ｐゴシック" pitchFamily="-107" charset="-128"/>
                <a:cs typeface="ＭＳ Ｐゴシック" pitchFamily="-107" charset="-128"/>
              </a:rPr>
              <a:t>Pipelined Spatial Quadratic</a:t>
            </a:r>
          </a:p>
        </p:txBody>
      </p:sp>
      <p:sp>
        <p:nvSpPr>
          <p:cNvPr id="259076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152400" y="2209800"/>
            <a:ext cx="8991600" cy="2286000"/>
          </a:xfrm>
        </p:spPr>
        <p:txBody>
          <a:bodyPr/>
          <a:lstStyle/>
          <a:p>
            <a:endParaRPr lang="en-US" dirty="0">
              <a:ea typeface="ＭＳ Ｐゴシック" pitchFamily="-107" charset="-128"/>
              <a:cs typeface="ＭＳ Ｐゴシック" pitchFamily="-107" charset="-128"/>
            </a:endParaRPr>
          </a:p>
          <a:p>
            <a:r>
              <a:rPr lang="en-US" dirty="0" err="1">
                <a:solidFill>
                  <a:srgbClr val="FF6600"/>
                </a:solidFill>
                <a:ea typeface="ＭＳ Ｐゴシック" pitchFamily="-107" charset="-128"/>
                <a:cs typeface="ＭＳ Ｐゴシック" pitchFamily="-107" charset="-128"/>
              </a:rPr>
              <a:t>D(Quad</a:t>
            </a:r>
            <a:r>
              <a:rPr lang="en-US" dirty="0">
                <a:solidFill>
                  <a:srgbClr val="FF6600"/>
                </a:solidFill>
                <a:ea typeface="ＭＳ Ｐゴシック" pitchFamily="-107" charset="-128"/>
                <a:cs typeface="ＭＳ Ｐゴシック" pitchFamily="-107" charset="-128"/>
              </a:rPr>
              <a:t>) = </a:t>
            </a:r>
          </a:p>
          <a:p>
            <a:pPr lvl="1">
              <a:buFontTx/>
              <a:buNone/>
            </a:pPr>
            <a:r>
              <a:rPr lang="en-US" dirty="0"/>
              <a:t>3*</a:t>
            </a:r>
            <a:r>
              <a:rPr lang="en-US" dirty="0" err="1"/>
              <a:t>D(Mpy</a:t>
            </a:r>
            <a:r>
              <a:rPr lang="en-US" dirty="0"/>
              <a:t>) = 30</a:t>
            </a:r>
          </a:p>
          <a:p>
            <a:r>
              <a:rPr lang="en-US" dirty="0">
                <a:solidFill>
                  <a:srgbClr val="FF6600"/>
                </a:solidFill>
                <a:ea typeface="ＭＳ Ｐゴシック" pitchFamily="-107" charset="-128"/>
                <a:cs typeface="ＭＳ Ｐゴシック" pitchFamily="-107" charset="-128"/>
              </a:rPr>
              <a:t>Throughput  =</a:t>
            </a:r>
            <a:r>
              <a:rPr lang="en-US" dirty="0">
                <a:ea typeface="ＭＳ Ｐゴシック" pitchFamily="-107" charset="-128"/>
                <a:cs typeface="ＭＳ Ｐゴシック" pitchFamily="-107" charset="-128"/>
              </a:rPr>
              <a:t> </a:t>
            </a:r>
          </a:p>
          <a:p>
            <a:pPr lvl="1">
              <a:buFontTx/>
              <a:buNone/>
            </a:pPr>
            <a:r>
              <a:rPr lang="en-US" dirty="0"/>
              <a:t>1/D(Mpy) = 1/10</a:t>
            </a:r>
          </a:p>
          <a:p>
            <a:r>
              <a:rPr lang="en-US" dirty="0" err="1">
                <a:solidFill>
                  <a:srgbClr val="FF6600"/>
                </a:solidFill>
                <a:ea typeface="ＭＳ Ｐゴシック" pitchFamily="-107" charset="-128"/>
                <a:cs typeface="ＭＳ Ｐゴシック" pitchFamily="-107" charset="-128"/>
              </a:rPr>
              <a:t>A(Quad</a:t>
            </a:r>
            <a:r>
              <a:rPr lang="en-US" dirty="0">
                <a:solidFill>
                  <a:srgbClr val="FF6600"/>
                </a:solidFill>
                <a:ea typeface="ＭＳ Ｐゴシック" pitchFamily="-107" charset="-128"/>
                <a:cs typeface="ＭＳ Ｐゴシック" pitchFamily="-107" charset="-128"/>
              </a:rPr>
              <a:t>) = </a:t>
            </a:r>
          </a:p>
          <a:p>
            <a:pPr lvl="1">
              <a:buFontTx/>
              <a:buNone/>
            </a:pPr>
            <a:r>
              <a:rPr lang="en-US" dirty="0"/>
              <a:t>3*A(Mpy)+2*A(Add)+6A(Reg) = 35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0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0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07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07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07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07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9076" grpId="0" build="p" bldLvl="2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3277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E3A0273-AC3A-BA44-BC48-11305C9615D0}" type="slidenum">
              <a:rPr lang="en-US" smtClean="0">
                <a:latin typeface="Times New Roman" pitchFamily="-107" charset="0"/>
              </a:rPr>
              <a:pPr/>
              <a:t>12</a:t>
            </a:fld>
            <a:endParaRPr lang="en-US" smtClean="0">
              <a:latin typeface="Times New Roman" pitchFamily="-107" charset="0"/>
            </a:endParaRPr>
          </a:p>
        </p:txBody>
      </p:sp>
      <p:sp>
        <p:nvSpPr>
          <p:cNvPr id="3277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ea typeface="ＭＳ Ｐゴシック" pitchFamily="-107" charset="-128"/>
                <a:cs typeface="ＭＳ Ｐゴシック" pitchFamily="-107" charset="-128"/>
              </a:rPr>
              <a:t>Quadratic with Single</a:t>
            </a:r>
            <a:br>
              <a:rPr lang="en-US">
                <a:ea typeface="ＭＳ Ｐゴシック" pitchFamily="-107" charset="-128"/>
                <a:cs typeface="ＭＳ Ｐゴシック" pitchFamily="-107" charset="-128"/>
              </a:rPr>
            </a:br>
            <a:r>
              <a:rPr lang="en-US">
                <a:ea typeface="ＭＳ Ｐゴシック" pitchFamily="-107" charset="-128"/>
                <a:cs typeface="ＭＳ Ｐゴシック" pitchFamily="-107" charset="-128"/>
              </a:rPr>
              <a:t> Multiplier and Adder?</a:t>
            </a:r>
          </a:p>
        </p:txBody>
      </p:sp>
      <p:sp>
        <p:nvSpPr>
          <p:cNvPr id="263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ea typeface="ＭＳ Ｐゴシック" pitchFamily="-107" charset="-128"/>
                <a:cs typeface="ＭＳ Ｐゴシック" pitchFamily="-107" charset="-128"/>
              </a:rPr>
              <a:t>We’ve seen reuse to perform the </a:t>
            </a:r>
            <a:r>
              <a:rPr lang="en-US" b="1">
                <a:ea typeface="ＭＳ Ｐゴシック" pitchFamily="-107" charset="-128"/>
                <a:cs typeface="ＭＳ Ｐゴシック" pitchFamily="-107" charset="-128"/>
              </a:rPr>
              <a:t>same </a:t>
            </a:r>
            <a:r>
              <a:rPr lang="en-US">
                <a:ea typeface="ＭＳ Ｐゴシック" pitchFamily="-107" charset="-128"/>
                <a:cs typeface="ＭＳ Ｐゴシック" pitchFamily="-107" charset="-128"/>
              </a:rPr>
              <a:t>operation </a:t>
            </a:r>
          </a:p>
          <a:p>
            <a:pPr lvl="1"/>
            <a:r>
              <a:rPr lang="en-US"/>
              <a:t>pipelining</a:t>
            </a:r>
          </a:p>
          <a:p>
            <a:r>
              <a:rPr lang="en-US">
                <a:ea typeface="ＭＳ Ｐゴシック" pitchFamily="-107" charset="-128"/>
                <a:cs typeface="ＭＳ Ｐゴシック" pitchFamily="-107" charset="-128"/>
              </a:rPr>
              <a:t>We can also reuse a resource in time to perform a different role.</a:t>
            </a:r>
          </a:p>
          <a:p>
            <a:pPr lvl="1"/>
            <a:r>
              <a:rPr lang="en-US"/>
              <a:t>Here:  x*x, A*(x*x), B*x</a:t>
            </a:r>
          </a:p>
          <a:p>
            <a:pPr lvl="1"/>
            <a:r>
              <a:rPr lang="en-US"/>
              <a:t>also: (Bx)+c, (A*x*x)+(Bx+c)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3171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3481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354559B-475A-FA46-8AC2-558E5A53ACA4}" type="slidenum">
              <a:rPr lang="en-US" smtClean="0">
                <a:latin typeface="Times New Roman" pitchFamily="-107" charset="0"/>
              </a:rPr>
              <a:pPr/>
              <a:t>13</a:t>
            </a:fld>
            <a:endParaRPr lang="en-US" smtClean="0">
              <a:latin typeface="Times New Roman" pitchFamily="-107" charset="0"/>
            </a:endParaRPr>
          </a:p>
        </p:txBody>
      </p:sp>
      <p:sp>
        <p:nvSpPr>
          <p:cNvPr id="3482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ea typeface="ＭＳ Ｐゴシック" pitchFamily="-107" charset="-128"/>
                <a:cs typeface="ＭＳ Ｐゴシック" pitchFamily="-107" charset="-128"/>
              </a:rPr>
              <a:t>Quadratic Datapath</a:t>
            </a:r>
          </a:p>
        </p:txBody>
      </p:sp>
      <p:sp>
        <p:nvSpPr>
          <p:cNvPr id="3482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4267200" cy="4114800"/>
          </a:xfrm>
        </p:spPr>
        <p:txBody>
          <a:bodyPr/>
          <a:lstStyle/>
          <a:p>
            <a:r>
              <a:rPr lang="en-US">
                <a:ea typeface="ＭＳ Ｐゴシック" pitchFamily="-107" charset="-128"/>
                <a:cs typeface="ＭＳ Ｐゴシック" pitchFamily="-107" charset="-128"/>
              </a:rPr>
              <a:t>Start with one of each operation</a:t>
            </a:r>
          </a:p>
          <a:p>
            <a:endParaRPr lang="en-US">
              <a:ea typeface="ＭＳ Ｐゴシック" pitchFamily="-107" charset="-128"/>
              <a:cs typeface="ＭＳ Ｐゴシック" pitchFamily="-107" charset="-128"/>
            </a:endParaRPr>
          </a:p>
        </p:txBody>
      </p:sp>
      <p:pic>
        <p:nvPicPr>
          <p:cNvPr id="34822" name="Picture 4" descr="quadratic_sequential_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91200" y="1524000"/>
            <a:ext cx="186055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2048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6A8ABCB-0B49-5346-9A78-22556C622677}" type="slidenum">
              <a:rPr lang="en-US" smtClean="0">
                <a:latin typeface="Times New Roman" pitchFamily="-107" charset="0"/>
              </a:rPr>
              <a:pPr/>
              <a:t>14</a:t>
            </a:fld>
            <a:endParaRPr lang="en-US" smtClean="0">
              <a:latin typeface="Times New Roman" pitchFamily="-107" charset="0"/>
            </a:endParaRPr>
          </a:p>
        </p:txBody>
      </p:sp>
      <p:sp>
        <p:nvSpPr>
          <p:cNvPr id="2048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dirty="0" smtClean="0"/>
              <a:t>Multiplexer</a:t>
            </a:r>
            <a:endParaRPr lang="en-US" dirty="0"/>
          </a:p>
        </p:txBody>
      </p:sp>
      <p:sp>
        <p:nvSpPr>
          <p:cNvPr id="2048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524000"/>
            <a:ext cx="6248400" cy="4114800"/>
          </a:xfrm>
        </p:spPr>
        <p:txBody>
          <a:bodyPr/>
          <a:lstStyle/>
          <a:p>
            <a:r>
              <a:rPr lang="en-US" dirty="0" smtClean="0"/>
              <a:t>Gate allows us to select data from multiple sources</a:t>
            </a:r>
          </a:p>
          <a:p>
            <a:endParaRPr lang="en-US" dirty="0" smtClean="0">
              <a:ea typeface="ＭＳ Ｐゴシック" pitchFamily="-107" charset="-128"/>
            </a:endParaRPr>
          </a:p>
          <a:p>
            <a:r>
              <a:rPr lang="en-US" dirty="0" err="1" smtClean="0">
                <a:ea typeface="ＭＳ Ｐゴシック" pitchFamily="-107" charset="-128"/>
              </a:rPr>
              <a:t>Mux</a:t>
            </a:r>
            <a:r>
              <a:rPr lang="en-US" dirty="0" smtClean="0">
                <a:ea typeface="ＭＳ Ｐゴシック" pitchFamily="-107" charset="-128"/>
              </a:rPr>
              <a:t> </a:t>
            </a:r>
          </a:p>
          <a:p>
            <a:pPr lvl="1"/>
            <a:r>
              <a:rPr lang="en-US" dirty="0" smtClean="0">
                <a:ea typeface="ＭＳ Ｐゴシック" pitchFamily="-107" charset="-128"/>
              </a:rPr>
              <a:t>For short</a:t>
            </a:r>
          </a:p>
          <a:p>
            <a:pPr lvl="1"/>
            <a:endParaRPr lang="en-US" dirty="0" smtClean="0">
              <a:ea typeface="ＭＳ Ｐゴシック" pitchFamily="-107" charset="-128"/>
            </a:endParaRPr>
          </a:p>
          <a:p>
            <a:r>
              <a:rPr lang="en-US" dirty="0" smtClean="0">
                <a:ea typeface="ＭＳ Ｐゴシック" pitchFamily="-107" charset="-128"/>
              </a:rPr>
              <a:t>Useful when sharing operators</a:t>
            </a:r>
          </a:p>
          <a:p>
            <a:endParaRPr lang="en-US" dirty="0"/>
          </a:p>
          <a:p>
            <a:endParaRPr lang="en-US" dirty="0"/>
          </a:p>
        </p:txBody>
      </p:sp>
      <p:grpSp>
        <p:nvGrpSpPr>
          <p:cNvPr id="2" name="Group 20"/>
          <p:cNvGrpSpPr>
            <a:grpSpLocks/>
          </p:cNvGrpSpPr>
          <p:nvPr/>
        </p:nvGrpSpPr>
        <p:grpSpPr bwMode="auto">
          <a:xfrm>
            <a:off x="6019800" y="2209800"/>
            <a:ext cx="2809875" cy="1828800"/>
            <a:chOff x="6172200" y="4267200"/>
            <a:chExt cx="2810569" cy="1828800"/>
          </a:xfrm>
        </p:grpSpPr>
        <p:cxnSp>
          <p:nvCxnSpPr>
            <p:cNvPr id="20487" name="Straight Connector 15"/>
            <p:cNvCxnSpPr>
              <a:cxnSpLocks noChangeShapeType="1"/>
            </p:cNvCxnSpPr>
            <p:nvPr/>
          </p:nvCxnSpPr>
          <p:spPr bwMode="auto">
            <a:xfrm rot="5400000">
              <a:off x="6782594" y="5028406"/>
              <a:ext cx="609600" cy="15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7" name="Trapezoid 6"/>
            <p:cNvSpPr/>
            <p:nvPr/>
          </p:nvSpPr>
          <p:spPr bwMode="auto">
            <a:xfrm rot="5400000">
              <a:off x="6589929" y="5526059"/>
              <a:ext cx="914400" cy="225481"/>
            </a:xfrm>
            <a:prstGeom prst="trapezoid">
              <a:avLst>
                <a:gd name="adj" fmla="val 58970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US">
                <a:latin typeface="Times New Roman" charset="0"/>
              </a:endParaRPr>
            </a:p>
          </p:txBody>
        </p:sp>
        <p:cxnSp>
          <p:nvCxnSpPr>
            <p:cNvPr id="20489" name="Straight Connector 8"/>
            <p:cNvCxnSpPr>
              <a:cxnSpLocks noChangeShapeType="1"/>
              <a:stCxn id="7" idx="0"/>
            </p:cNvCxnSpPr>
            <p:nvPr/>
          </p:nvCxnSpPr>
          <p:spPr bwMode="auto">
            <a:xfrm>
              <a:off x="7159752" y="5638800"/>
              <a:ext cx="460248" cy="15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20490" name="Straight Connector 10"/>
            <p:cNvCxnSpPr>
              <a:cxnSpLocks noChangeShapeType="1"/>
            </p:cNvCxnSpPr>
            <p:nvPr/>
          </p:nvCxnSpPr>
          <p:spPr bwMode="auto">
            <a:xfrm rot="10800000">
              <a:off x="6477000" y="5410200"/>
              <a:ext cx="457200" cy="15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20491" name="Straight Connector 11"/>
            <p:cNvCxnSpPr>
              <a:cxnSpLocks noChangeShapeType="1"/>
            </p:cNvCxnSpPr>
            <p:nvPr/>
          </p:nvCxnSpPr>
          <p:spPr bwMode="auto">
            <a:xfrm rot="10800000">
              <a:off x="6477000" y="5791200"/>
              <a:ext cx="457200" cy="15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20492" name="TextBox 16"/>
            <p:cNvSpPr txBox="1">
              <a:spLocks noChangeArrowheads="1"/>
            </p:cNvSpPr>
            <p:nvPr/>
          </p:nvSpPr>
          <p:spPr bwMode="auto">
            <a:xfrm>
              <a:off x="6629400" y="4267200"/>
              <a:ext cx="889987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select</a:t>
              </a:r>
            </a:p>
          </p:txBody>
        </p:sp>
        <p:sp>
          <p:nvSpPr>
            <p:cNvPr id="20493" name="TextBox 17"/>
            <p:cNvSpPr txBox="1">
              <a:spLocks noChangeArrowheads="1"/>
            </p:cNvSpPr>
            <p:nvPr/>
          </p:nvSpPr>
          <p:spPr bwMode="auto">
            <a:xfrm>
              <a:off x="6172200" y="5105400"/>
              <a:ext cx="424064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i0</a:t>
              </a:r>
            </a:p>
          </p:txBody>
        </p:sp>
        <p:sp>
          <p:nvSpPr>
            <p:cNvPr id="20494" name="TextBox 18"/>
            <p:cNvSpPr txBox="1">
              <a:spLocks noChangeArrowheads="1"/>
            </p:cNvSpPr>
            <p:nvPr/>
          </p:nvSpPr>
          <p:spPr bwMode="auto">
            <a:xfrm>
              <a:off x="6172200" y="5486400"/>
              <a:ext cx="424064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i1</a:t>
              </a: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7315482" y="5257800"/>
              <a:ext cx="1667287" cy="708025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2000" dirty="0" err="1">
                  <a:latin typeface="+mn-lt"/>
                </a:rPr>
                <a:t>o</a:t>
              </a:r>
              <a:r>
                <a:rPr lang="en-US" sz="2000" dirty="0">
                  <a:latin typeface="+mn-lt"/>
                </a:rPr>
                <a:t>=i0*/select+</a:t>
              </a:r>
            </a:p>
            <a:p>
              <a:pPr>
                <a:defRPr/>
              </a:pPr>
              <a:r>
                <a:rPr lang="en-US" sz="2000" dirty="0">
                  <a:latin typeface="+mn-lt"/>
                </a:rPr>
                <a:t>    i1*select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5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3686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DD82311-6A5D-3A4E-9093-F11A1D0B9E85}" type="slidenum">
              <a:rPr lang="en-US" smtClean="0">
                <a:latin typeface="Times New Roman" pitchFamily="-107" charset="0"/>
              </a:rPr>
              <a:pPr/>
              <a:t>15</a:t>
            </a:fld>
            <a:endParaRPr lang="en-US" smtClean="0">
              <a:latin typeface="Times New Roman" pitchFamily="-107" charset="0"/>
            </a:endParaRPr>
          </a:p>
        </p:txBody>
      </p:sp>
      <p:sp>
        <p:nvSpPr>
          <p:cNvPr id="3686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ea typeface="ＭＳ Ｐゴシック" pitchFamily="-107" charset="-128"/>
                <a:cs typeface="ＭＳ Ｐゴシック" pitchFamily="-107" charset="-128"/>
              </a:rPr>
              <a:t>Quadratic Datapath</a:t>
            </a:r>
          </a:p>
        </p:txBody>
      </p:sp>
      <p:sp>
        <p:nvSpPr>
          <p:cNvPr id="267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4267200" cy="4114800"/>
          </a:xfrm>
        </p:spPr>
        <p:txBody>
          <a:bodyPr/>
          <a:lstStyle/>
          <a:p>
            <a:r>
              <a:rPr lang="en-US" dirty="0">
                <a:ea typeface="ＭＳ Ｐゴシック" pitchFamily="-107" charset="-128"/>
                <a:cs typeface="ＭＳ Ｐゴシック" pitchFamily="-107" charset="-128"/>
              </a:rPr>
              <a:t>Multiplier serves multiple roles</a:t>
            </a:r>
          </a:p>
          <a:p>
            <a:pPr lvl="1"/>
            <a:r>
              <a:rPr lang="en-US" dirty="0" err="1"/>
              <a:t>x</a:t>
            </a:r>
            <a:r>
              <a:rPr lang="en-US" dirty="0"/>
              <a:t>*</a:t>
            </a:r>
            <a:r>
              <a:rPr lang="en-US" dirty="0" err="1"/>
              <a:t>x</a:t>
            </a:r>
            <a:endParaRPr lang="en-US" dirty="0"/>
          </a:p>
          <a:p>
            <a:pPr lvl="1"/>
            <a:r>
              <a:rPr lang="en-US" dirty="0"/>
              <a:t>A*(</a:t>
            </a:r>
            <a:r>
              <a:rPr lang="en-US" dirty="0" err="1"/>
              <a:t>x</a:t>
            </a:r>
            <a:r>
              <a:rPr lang="en-US" dirty="0"/>
              <a:t>*</a:t>
            </a:r>
            <a:r>
              <a:rPr lang="en-US" dirty="0" err="1"/>
              <a:t>x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 B*</a:t>
            </a:r>
            <a:r>
              <a:rPr lang="en-US" dirty="0" err="1"/>
              <a:t>x</a:t>
            </a:r>
            <a:endParaRPr lang="en-US" dirty="0" smtClean="0"/>
          </a:p>
          <a:p>
            <a:r>
              <a:rPr lang="en-US" dirty="0" smtClean="0">
                <a:ea typeface="ＭＳ Ｐゴシック" pitchFamily="-107" charset="-128"/>
                <a:cs typeface="ＭＳ Ｐゴシック" pitchFamily="-107" charset="-128"/>
              </a:rPr>
              <a:t>Use multiplexer to </a:t>
            </a:r>
            <a:r>
              <a:rPr lang="en-US" dirty="0">
                <a:ea typeface="ＭＳ Ｐゴシック" pitchFamily="-107" charset="-128"/>
                <a:cs typeface="ＭＳ Ｐゴシック" pitchFamily="-107" charset="-128"/>
              </a:rPr>
              <a:t>steer data (switch interconnections</a:t>
            </a:r>
            <a:r>
              <a:rPr lang="en-US" dirty="0" smtClean="0">
                <a:ea typeface="ＭＳ Ｐゴシック" pitchFamily="-107" charset="-128"/>
                <a:cs typeface="ＭＳ Ｐゴシック" pitchFamily="-107" charset="-128"/>
              </a:rPr>
              <a:t>)</a:t>
            </a:r>
          </a:p>
          <a:p>
            <a:pPr lvl="1"/>
            <a:r>
              <a:rPr lang="en-US" dirty="0" err="1" smtClean="0">
                <a:ea typeface="ＭＳ Ｐゴシック" pitchFamily="-107" charset="-128"/>
                <a:cs typeface="ＭＳ Ｐゴシック" pitchFamily="-107" charset="-128"/>
              </a:rPr>
              <a:t>A(mux</a:t>
            </a:r>
            <a:r>
              <a:rPr lang="en-US" dirty="0" smtClean="0">
                <a:ea typeface="ＭＳ Ｐゴシック" pitchFamily="-107" charset="-128"/>
                <a:cs typeface="ＭＳ Ｐゴシック" pitchFamily="-107" charset="-128"/>
              </a:rPr>
              <a:t>) &lt; </a:t>
            </a:r>
            <a:r>
              <a:rPr lang="en-US" dirty="0" err="1" smtClean="0">
                <a:ea typeface="ＭＳ Ｐゴシック" pitchFamily="-107" charset="-128"/>
                <a:cs typeface="ＭＳ Ｐゴシック" pitchFamily="-107" charset="-128"/>
              </a:rPr>
              <a:t>A(multiply</a:t>
            </a:r>
            <a:r>
              <a:rPr lang="en-US" dirty="0" smtClean="0">
                <a:ea typeface="ＭＳ Ｐゴシック" pitchFamily="-107" charset="-128"/>
                <a:cs typeface="ＭＳ Ｐゴシック" pitchFamily="-107" charset="-128"/>
              </a:rPr>
              <a:t>)</a:t>
            </a:r>
            <a:endParaRPr lang="en-US" dirty="0">
              <a:ea typeface="ＭＳ Ｐゴシック" pitchFamily="-107" charset="-128"/>
              <a:cs typeface="ＭＳ Ｐゴシック" pitchFamily="-107" charset="-128"/>
            </a:endParaRPr>
          </a:p>
        </p:txBody>
      </p:sp>
      <p:pic>
        <p:nvPicPr>
          <p:cNvPr id="36870" name="Picture 4" descr="quadratic_sequential_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105400" y="1447800"/>
            <a:ext cx="2846388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3891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39A917C-E9F1-4E42-890A-1E3D3EFE61EF}" type="slidenum">
              <a:rPr lang="en-US" smtClean="0">
                <a:latin typeface="Times New Roman" pitchFamily="-107" charset="0"/>
              </a:rPr>
              <a:pPr/>
              <a:t>16</a:t>
            </a:fld>
            <a:endParaRPr lang="en-US" smtClean="0">
              <a:latin typeface="Times New Roman" pitchFamily="-107" charset="0"/>
            </a:endParaRPr>
          </a:p>
        </p:txBody>
      </p:sp>
      <p:sp>
        <p:nvSpPr>
          <p:cNvPr id="3891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ea typeface="ＭＳ Ｐゴシック" pitchFamily="-107" charset="-128"/>
                <a:cs typeface="ＭＳ Ｐゴシック" pitchFamily="-107" charset="-128"/>
              </a:rPr>
              <a:t>Quadratic Datapath</a:t>
            </a:r>
          </a:p>
        </p:txBody>
      </p:sp>
      <p:sp>
        <p:nvSpPr>
          <p:cNvPr id="3891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4114800" cy="4114800"/>
          </a:xfrm>
        </p:spPr>
        <p:txBody>
          <a:bodyPr/>
          <a:lstStyle/>
          <a:p>
            <a:r>
              <a:rPr lang="en-US">
                <a:ea typeface="ＭＳ Ｐゴシック" pitchFamily="-107" charset="-128"/>
                <a:cs typeface="ＭＳ Ｐゴシック" pitchFamily="-107" charset="-128"/>
              </a:rPr>
              <a:t>Multiplier serves multiple roles</a:t>
            </a:r>
          </a:p>
          <a:p>
            <a:pPr lvl="1"/>
            <a:r>
              <a:rPr lang="en-US"/>
              <a:t>x*x</a:t>
            </a:r>
          </a:p>
          <a:p>
            <a:pPr lvl="1"/>
            <a:r>
              <a:rPr lang="en-US"/>
              <a:t>A*(x*x)</a:t>
            </a:r>
          </a:p>
          <a:p>
            <a:pPr lvl="1"/>
            <a:r>
              <a:rPr lang="en-US"/>
              <a:t> B*x</a:t>
            </a:r>
          </a:p>
          <a:p>
            <a:r>
              <a:rPr lang="en-US">
                <a:ea typeface="ＭＳ Ｐゴシック" pitchFamily="-107" charset="-128"/>
                <a:cs typeface="ＭＳ Ｐゴシック" pitchFamily="-107" charset="-128"/>
              </a:rPr>
              <a:t>x, x*x</a:t>
            </a:r>
          </a:p>
          <a:p>
            <a:r>
              <a:rPr lang="en-US">
                <a:ea typeface="ＭＳ Ｐゴシック" pitchFamily="-107" charset="-128"/>
                <a:cs typeface="ＭＳ Ｐゴシック" pitchFamily="-107" charset="-128"/>
              </a:rPr>
              <a:t>x,A,B</a:t>
            </a:r>
          </a:p>
        </p:txBody>
      </p:sp>
      <p:pic>
        <p:nvPicPr>
          <p:cNvPr id="38918" name="Picture 4" descr="quadratic_sequential_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876800" y="1600200"/>
            <a:ext cx="37973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4096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F1DB07C-D431-0C46-AA62-0DF54B2BA586}" type="slidenum">
              <a:rPr lang="en-US" smtClean="0">
                <a:latin typeface="Times New Roman" pitchFamily="-107" charset="0"/>
              </a:rPr>
              <a:pPr/>
              <a:t>17</a:t>
            </a:fld>
            <a:endParaRPr lang="en-US" smtClean="0">
              <a:latin typeface="Times New Roman" pitchFamily="-107" charset="0"/>
            </a:endParaRPr>
          </a:p>
        </p:txBody>
      </p:sp>
      <p:sp>
        <p:nvSpPr>
          <p:cNvPr id="4096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ea typeface="ＭＳ Ｐゴシック" pitchFamily="-107" charset="-128"/>
                <a:cs typeface="ＭＳ Ｐゴシック" pitchFamily="-107" charset="-128"/>
              </a:rPr>
              <a:t>Quadratic Datapath</a:t>
            </a:r>
          </a:p>
        </p:txBody>
      </p:sp>
      <p:sp>
        <p:nvSpPr>
          <p:cNvPr id="4096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4114800" cy="4114800"/>
          </a:xfrm>
        </p:spPr>
        <p:txBody>
          <a:bodyPr/>
          <a:lstStyle/>
          <a:p>
            <a:r>
              <a:rPr lang="en-US">
                <a:ea typeface="ＭＳ Ｐゴシック" pitchFamily="-107" charset="-128"/>
                <a:cs typeface="ＭＳ Ｐゴシック" pitchFamily="-107" charset="-128"/>
              </a:rPr>
              <a:t>Multiplier serves multiple roles</a:t>
            </a:r>
          </a:p>
          <a:p>
            <a:pPr lvl="1"/>
            <a:r>
              <a:rPr lang="en-US"/>
              <a:t>x*x</a:t>
            </a:r>
          </a:p>
          <a:p>
            <a:pPr lvl="1"/>
            <a:r>
              <a:rPr lang="en-US"/>
              <a:t>A*(x*x)</a:t>
            </a:r>
          </a:p>
          <a:p>
            <a:pPr lvl="1"/>
            <a:r>
              <a:rPr lang="en-US"/>
              <a:t> B*x</a:t>
            </a:r>
          </a:p>
          <a:p>
            <a:r>
              <a:rPr lang="en-US">
                <a:ea typeface="ＭＳ Ｐゴシック" pitchFamily="-107" charset="-128"/>
                <a:cs typeface="ＭＳ Ｐゴシック" pitchFamily="-107" charset="-128"/>
              </a:rPr>
              <a:t>x, x*x</a:t>
            </a:r>
          </a:p>
          <a:p>
            <a:r>
              <a:rPr lang="en-US">
                <a:ea typeface="ＭＳ Ｐゴシック" pitchFamily="-107" charset="-128"/>
                <a:cs typeface="ＭＳ Ｐゴシック" pitchFamily="-107" charset="-128"/>
              </a:rPr>
              <a:t>x,A,B</a:t>
            </a:r>
          </a:p>
        </p:txBody>
      </p:sp>
      <p:pic>
        <p:nvPicPr>
          <p:cNvPr id="40966" name="Picture 4" descr="quadratic_sequential_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800600" y="1524000"/>
            <a:ext cx="3581400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4301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932D95F-269C-1F49-A99B-27153F8CBC29}" type="slidenum">
              <a:rPr lang="en-US" smtClean="0">
                <a:latin typeface="Times New Roman" pitchFamily="-107" charset="0"/>
              </a:rPr>
              <a:pPr/>
              <a:t>18</a:t>
            </a:fld>
            <a:endParaRPr lang="en-US" smtClean="0">
              <a:latin typeface="Times New Roman" pitchFamily="-107" charset="0"/>
            </a:endParaRPr>
          </a:p>
        </p:txBody>
      </p:sp>
      <p:sp>
        <p:nvSpPr>
          <p:cNvPr id="4301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ea typeface="ＭＳ Ｐゴシック" pitchFamily="-107" charset="-128"/>
                <a:cs typeface="ＭＳ Ｐゴシック" pitchFamily="-107" charset="-128"/>
              </a:rPr>
              <a:t>Quadratic Datapath</a:t>
            </a:r>
          </a:p>
        </p:txBody>
      </p:sp>
      <p:sp>
        <p:nvSpPr>
          <p:cNvPr id="273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4114800" cy="4114800"/>
          </a:xfrm>
        </p:spPr>
        <p:txBody>
          <a:bodyPr/>
          <a:lstStyle/>
          <a:p>
            <a:r>
              <a:rPr lang="en-US">
                <a:ea typeface="ＭＳ Ｐゴシック" pitchFamily="-107" charset="-128"/>
                <a:cs typeface="ＭＳ Ｐゴシック" pitchFamily="-107" charset="-128"/>
              </a:rPr>
              <a:t>Adder serves multiple roles</a:t>
            </a:r>
          </a:p>
          <a:p>
            <a:pPr lvl="1"/>
            <a:r>
              <a:rPr lang="en-US"/>
              <a:t>(Bx)+c</a:t>
            </a:r>
          </a:p>
          <a:p>
            <a:pPr lvl="1"/>
            <a:r>
              <a:rPr lang="en-US"/>
              <a:t>(A*x*x)+(Bx+c)</a:t>
            </a:r>
          </a:p>
          <a:p>
            <a:r>
              <a:rPr lang="en-US">
                <a:ea typeface="ＭＳ Ｐゴシック" pitchFamily="-107" charset="-128"/>
                <a:cs typeface="ＭＳ Ｐゴシック" pitchFamily="-107" charset="-128"/>
              </a:rPr>
              <a:t>one always mpy output</a:t>
            </a:r>
          </a:p>
          <a:p>
            <a:r>
              <a:rPr lang="en-US">
                <a:ea typeface="ＭＳ Ｐゴシック" pitchFamily="-107" charset="-128"/>
                <a:cs typeface="ＭＳ Ｐゴシック" pitchFamily="-107" charset="-128"/>
              </a:rPr>
              <a:t>C, Bx+C</a:t>
            </a:r>
          </a:p>
        </p:txBody>
      </p:sp>
      <p:pic>
        <p:nvPicPr>
          <p:cNvPr id="43014" name="Picture 4" descr="quadratic_sequential_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495800" y="1600200"/>
            <a:ext cx="4391025" cy="4986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3015" name="Rectangle 5"/>
          <p:cNvSpPr>
            <a:spLocks noChangeArrowheads="1"/>
          </p:cNvSpPr>
          <p:nvPr/>
        </p:nvSpPr>
        <p:spPr bwMode="auto">
          <a:xfrm>
            <a:off x="7772400" y="4038600"/>
            <a:ext cx="76200" cy="381000"/>
          </a:xfrm>
          <a:prstGeom prst="rect">
            <a:avLst/>
          </a:prstGeom>
          <a:solidFill>
            <a:srgbClr val="FF0000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3411" grpId="0" build="p" bldLvl="2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4505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2100F5E-B05D-7B44-A244-7C3ECC507FD7}" type="slidenum">
              <a:rPr lang="en-US" smtClean="0">
                <a:latin typeface="Times New Roman" pitchFamily="-107" charset="0"/>
              </a:rPr>
              <a:pPr/>
              <a:t>19</a:t>
            </a:fld>
            <a:endParaRPr lang="en-US" smtClean="0">
              <a:latin typeface="Times New Roman" pitchFamily="-107" charset="0"/>
            </a:endParaRPr>
          </a:p>
        </p:txBody>
      </p:sp>
      <p:pic>
        <p:nvPicPr>
          <p:cNvPr id="45060" name="Picture 2" descr="quadratic_sequential_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828800" y="838200"/>
            <a:ext cx="7315200" cy="6313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5061" name="Rectangle 3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r>
              <a:rPr lang="en-US">
                <a:ea typeface="ＭＳ Ｐゴシック" pitchFamily="-107" charset="-128"/>
                <a:cs typeface="ＭＳ Ｐゴシック" pitchFamily="-107" charset="-128"/>
              </a:rPr>
              <a:t>Quadratic Datapath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1843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718151C-2DE4-2348-991E-F78E0014462D}" type="slidenum">
              <a:rPr lang="en-US" smtClean="0">
                <a:latin typeface="Times New Roman" pitchFamily="-107" charset="0"/>
              </a:rPr>
              <a:pPr/>
              <a:t>2</a:t>
            </a:fld>
            <a:endParaRPr lang="en-US" smtClean="0">
              <a:latin typeface="Times New Roman" pitchFamily="-107" charset="0"/>
            </a:endParaRPr>
          </a:p>
        </p:txBody>
      </p:sp>
      <p:sp>
        <p:nvSpPr>
          <p:cNvPr id="18436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228600"/>
            <a:ext cx="7772400" cy="1143000"/>
          </a:xfrm>
        </p:spPr>
        <p:txBody>
          <a:bodyPr/>
          <a:lstStyle/>
          <a:p>
            <a:r>
              <a:rPr lang="en-US">
                <a:ea typeface="ＭＳ Ｐゴシック" pitchFamily="-107" charset="-128"/>
                <a:cs typeface="ＭＳ Ｐゴシック" pitchFamily="-107" charset="-128"/>
              </a:rPr>
              <a:t>Today</a:t>
            </a:r>
          </a:p>
        </p:txBody>
      </p:sp>
      <p:sp>
        <p:nvSpPr>
          <p:cNvPr id="1843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772400" cy="4495800"/>
          </a:xfrm>
        </p:spPr>
        <p:txBody>
          <a:bodyPr/>
          <a:lstStyle/>
          <a:p>
            <a:r>
              <a:rPr lang="en-US" dirty="0">
                <a:ea typeface="ＭＳ Ｐゴシック" pitchFamily="-107" charset="-128"/>
                <a:cs typeface="ＭＳ Ｐゴシック" pitchFamily="-107" charset="-128"/>
              </a:rPr>
              <a:t>Sharing Resources</a:t>
            </a:r>
          </a:p>
          <a:p>
            <a:r>
              <a:rPr lang="en-US" dirty="0">
                <a:ea typeface="ＭＳ Ｐゴシック" pitchFamily="-107" charset="-128"/>
                <a:cs typeface="ＭＳ Ｐゴシック" pitchFamily="-107" charset="-128"/>
              </a:rPr>
              <a:t>Area-Time Tradeoffs</a:t>
            </a:r>
          </a:p>
          <a:p>
            <a:r>
              <a:rPr lang="en-US" dirty="0">
                <a:ea typeface="ＭＳ Ｐゴシック" pitchFamily="-107" charset="-128"/>
                <a:cs typeface="ＭＳ Ｐゴシック" pitchFamily="-107" charset="-128"/>
              </a:rPr>
              <a:t>Throughput vs. Latency</a:t>
            </a:r>
          </a:p>
          <a:p>
            <a:r>
              <a:rPr lang="en-US" dirty="0">
                <a:ea typeface="ＭＳ Ｐゴシック" pitchFamily="-107" charset="-128"/>
                <a:cs typeface="ＭＳ Ｐゴシック" pitchFamily="-107" charset="-128"/>
              </a:rPr>
              <a:t>VLIW </a:t>
            </a:r>
            <a:r>
              <a:rPr lang="en-US" dirty="0" smtClean="0">
                <a:ea typeface="ＭＳ Ｐゴシック" pitchFamily="-107" charset="-128"/>
                <a:cs typeface="ＭＳ Ｐゴシック" pitchFamily="-107" charset="-128"/>
              </a:rPr>
              <a:t>Architectures</a:t>
            </a:r>
          </a:p>
          <a:p>
            <a:r>
              <a:rPr lang="en-US" dirty="0" smtClean="0">
                <a:ea typeface="ＭＳ Ｐゴシック" pitchFamily="-107" charset="-128"/>
                <a:cs typeface="ＭＳ Ｐゴシック" pitchFamily="-107" charset="-128"/>
              </a:rPr>
              <a:t>Scheduling (introduce</a:t>
            </a:r>
            <a:r>
              <a:rPr lang="en-US" dirty="0" smtClean="0">
                <a:ea typeface="ＭＳ Ｐゴシック" pitchFamily="-107" charset="-128"/>
                <a:cs typeface="ＭＳ Ｐゴシック" pitchFamily="-107" charset="-128"/>
              </a:rPr>
              <a:t>)</a:t>
            </a:r>
          </a:p>
          <a:p>
            <a:pPr lvl="1"/>
            <a:r>
              <a:rPr lang="en-US" dirty="0" smtClean="0">
                <a:solidFill>
                  <a:srgbClr val="3366FF"/>
                </a:solidFill>
                <a:ea typeface="ＭＳ Ｐゴシック" pitchFamily="-107" charset="-128"/>
                <a:cs typeface="ＭＳ Ｐゴシック" pitchFamily="-107" charset="-128"/>
              </a:rPr>
              <a:t>Maybe start on</a:t>
            </a:r>
            <a:endParaRPr lang="en-US" dirty="0">
              <a:solidFill>
                <a:srgbClr val="3366FF"/>
              </a:solidFill>
              <a:ea typeface="ＭＳ Ｐゴシック" pitchFamily="-107" charset="-128"/>
              <a:cs typeface="ＭＳ Ｐゴシック" pitchFamily="-107" charset="-128"/>
            </a:endParaRPr>
          </a:p>
        </p:txBody>
      </p:sp>
      <p:grpSp>
        <p:nvGrpSpPr>
          <p:cNvPr id="18438" name="Group 5"/>
          <p:cNvGrpSpPr>
            <a:grpSpLocks/>
          </p:cNvGrpSpPr>
          <p:nvPr/>
        </p:nvGrpSpPr>
        <p:grpSpPr bwMode="auto">
          <a:xfrm>
            <a:off x="6264275" y="0"/>
            <a:ext cx="2879725" cy="6248400"/>
            <a:chOff x="4080" y="96"/>
            <a:chExt cx="1814" cy="3936"/>
          </a:xfrm>
        </p:grpSpPr>
        <p:sp>
          <p:nvSpPr>
            <p:cNvPr id="18439" name="Text Box 6"/>
            <p:cNvSpPr txBox="1">
              <a:spLocks noChangeArrowheads="1"/>
            </p:cNvSpPr>
            <p:nvPr/>
          </p:nvSpPr>
          <p:spPr bwMode="auto">
            <a:xfrm>
              <a:off x="4080" y="96"/>
              <a:ext cx="1555" cy="5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>
                  <a:ea typeface="Arial" pitchFamily="-107" charset="0"/>
                  <a:cs typeface="Arial" pitchFamily="-107" charset="0"/>
                </a:rPr>
                <a:t>Behavioral </a:t>
              </a:r>
            </a:p>
            <a:p>
              <a:pPr algn="ctr"/>
              <a:r>
                <a:rPr lang="en-US">
                  <a:ea typeface="Arial" pitchFamily="-107" charset="0"/>
                  <a:cs typeface="Arial" pitchFamily="-107" charset="0"/>
                </a:rPr>
                <a:t>(C, MATLAB, …)</a:t>
              </a:r>
            </a:p>
          </p:txBody>
        </p:sp>
        <p:sp>
          <p:nvSpPr>
            <p:cNvPr id="18440" name="Text Box 7"/>
            <p:cNvSpPr txBox="1">
              <a:spLocks noChangeArrowheads="1"/>
            </p:cNvSpPr>
            <p:nvPr/>
          </p:nvSpPr>
          <p:spPr bwMode="auto">
            <a:xfrm>
              <a:off x="4512" y="1056"/>
              <a:ext cx="47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ea typeface="Arial" pitchFamily="-107" charset="0"/>
                  <a:cs typeface="Arial" pitchFamily="-107" charset="0"/>
                </a:rPr>
                <a:t>RTL</a:t>
              </a:r>
            </a:p>
          </p:txBody>
        </p:sp>
        <p:sp>
          <p:nvSpPr>
            <p:cNvPr id="18441" name="Text Box 8"/>
            <p:cNvSpPr txBox="1">
              <a:spLocks noChangeArrowheads="1"/>
            </p:cNvSpPr>
            <p:nvPr/>
          </p:nvSpPr>
          <p:spPr bwMode="auto">
            <a:xfrm>
              <a:off x="4224" y="2352"/>
              <a:ext cx="1119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ea typeface="Arial" pitchFamily="-107" charset="0"/>
                  <a:cs typeface="Arial" pitchFamily="-107" charset="0"/>
                </a:rPr>
                <a:t>Gate Netlist</a:t>
              </a:r>
            </a:p>
          </p:txBody>
        </p:sp>
        <p:sp>
          <p:nvSpPr>
            <p:cNvPr id="18442" name="Text Box 9"/>
            <p:cNvSpPr txBox="1">
              <a:spLocks noChangeArrowheads="1"/>
            </p:cNvSpPr>
            <p:nvPr/>
          </p:nvSpPr>
          <p:spPr bwMode="auto">
            <a:xfrm>
              <a:off x="4416" y="3072"/>
              <a:ext cx="69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ea typeface="Arial" pitchFamily="-107" charset="0"/>
                  <a:cs typeface="Arial" pitchFamily="-107" charset="0"/>
                </a:rPr>
                <a:t>Layout</a:t>
              </a:r>
            </a:p>
          </p:txBody>
        </p:sp>
        <p:sp>
          <p:nvSpPr>
            <p:cNvPr id="18443" name="Line 10"/>
            <p:cNvSpPr>
              <a:spLocks noChangeShapeType="1"/>
            </p:cNvSpPr>
            <p:nvPr/>
          </p:nvSpPr>
          <p:spPr bwMode="auto">
            <a:xfrm>
              <a:off x="4704" y="672"/>
              <a:ext cx="0" cy="33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444" name="Line 11"/>
            <p:cNvSpPr>
              <a:spLocks noChangeShapeType="1"/>
            </p:cNvSpPr>
            <p:nvPr/>
          </p:nvSpPr>
          <p:spPr bwMode="auto">
            <a:xfrm>
              <a:off x="4704" y="1344"/>
              <a:ext cx="0" cy="96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445" name="Line 12"/>
            <p:cNvSpPr>
              <a:spLocks noChangeShapeType="1"/>
            </p:cNvSpPr>
            <p:nvPr/>
          </p:nvSpPr>
          <p:spPr bwMode="auto">
            <a:xfrm>
              <a:off x="4704" y="2688"/>
              <a:ext cx="0" cy="33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446" name="Line 13"/>
            <p:cNvSpPr>
              <a:spLocks noChangeShapeType="1"/>
            </p:cNvSpPr>
            <p:nvPr/>
          </p:nvSpPr>
          <p:spPr bwMode="auto">
            <a:xfrm>
              <a:off x="4704" y="3360"/>
              <a:ext cx="0" cy="33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447" name="Text Box 14"/>
            <p:cNvSpPr txBox="1">
              <a:spLocks noChangeArrowheads="1"/>
            </p:cNvSpPr>
            <p:nvPr/>
          </p:nvSpPr>
          <p:spPr bwMode="auto">
            <a:xfrm>
              <a:off x="4416" y="3744"/>
              <a:ext cx="67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ea typeface="Arial" pitchFamily="-107" charset="0"/>
                  <a:cs typeface="Arial" pitchFamily="-107" charset="0"/>
                </a:rPr>
                <a:t>Masks</a:t>
              </a:r>
            </a:p>
          </p:txBody>
        </p:sp>
        <p:sp>
          <p:nvSpPr>
            <p:cNvPr id="18448" name="Text Box 15"/>
            <p:cNvSpPr txBox="1">
              <a:spLocks noChangeArrowheads="1"/>
            </p:cNvSpPr>
            <p:nvPr/>
          </p:nvSpPr>
          <p:spPr bwMode="auto">
            <a:xfrm>
              <a:off x="4790" y="631"/>
              <a:ext cx="915" cy="4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000">
                  <a:solidFill>
                    <a:schemeClr val="accent2"/>
                  </a:solidFill>
                  <a:ea typeface="Arial" pitchFamily="-107" charset="0"/>
                  <a:cs typeface="Arial" pitchFamily="-107" charset="0"/>
                </a:rPr>
                <a:t>Arch. Select</a:t>
              </a:r>
            </a:p>
            <a:p>
              <a:r>
                <a:rPr lang="en-US" sz="2000">
                  <a:solidFill>
                    <a:schemeClr val="accent2"/>
                  </a:solidFill>
                  <a:ea typeface="Arial" pitchFamily="-107" charset="0"/>
                  <a:cs typeface="Arial" pitchFamily="-107" charset="0"/>
                </a:rPr>
                <a:t>Schedule</a:t>
              </a:r>
            </a:p>
          </p:txBody>
        </p:sp>
        <p:sp>
          <p:nvSpPr>
            <p:cNvPr id="18449" name="Text Box 16"/>
            <p:cNvSpPr txBox="1">
              <a:spLocks noChangeArrowheads="1"/>
            </p:cNvSpPr>
            <p:nvPr/>
          </p:nvSpPr>
          <p:spPr bwMode="auto">
            <a:xfrm>
              <a:off x="4799" y="1296"/>
              <a:ext cx="961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000">
                  <a:ea typeface="Arial" pitchFamily="-107" charset="0"/>
                  <a:cs typeface="Arial" pitchFamily="-107" charset="0"/>
                </a:rPr>
                <a:t>FSM assign</a:t>
              </a:r>
            </a:p>
          </p:txBody>
        </p:sp>
        <p:sp>
          <p:nvSpPr>
            <p:cNvPr id="18450" name="Text Box 17"/>
            <p:cNvSpPr txBox="1">
              <a:spLocks noChangeArrowheads="1"/>
            </p:cNvSpPr>
            <p:nvPr/>
          </p:nvSpPr>
          <p:spPr bwMode="auto">
            <a:xfrm>
              <a:off x="4800" y="1536"/>
              <a:ext cx="1094" cy="8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000">
                  <a:ea typeface="Arial" pitchFamily="-107" charset="0"/>
                  <a:cs typeface="Arial" pitchFamily="-107" charset="0"/>
                </a:rPr>
                <a:t>Two-level, </a:t>
              </a:r>
            </a:p>
            <a:p>
              <a:r>
                <a:rPr lang="en-US" sz="2000">
                  <a:ea typeface="Arial" pitchFamily="-107" charset="0"/>
                  <a:cs typeface="Arial" pitchFamily="-107" charset="0"/>
                </a:rPr>
                <a:t>Multilevel opt.</a:t>
              </a:r>
            </a:p>
            <a:p>
              <a:r>
                <a:rPr lang="en-US" sz="2000">
                  <a:ea typeface="Arial" pitchFamily="-107" charset="0"/>
                  <a:cs typeface="Arial" pitchFamily="-107" charset="0"/>
                </a:rPr>
                <a:t>Covering</a:t>
              </a:r>
            </a:p>
            <a:p>
              <a:r>
                <a:rPr lang="en-US" sz="2000">
                  <a:ea typeface="Arial" pitchFamily="-107" charset="0"/>
                  <a:cs typeface="Arial" pitchFamily="-107" charset="0"/>
                </a:rPr>
                <a:t>Retiming</a:t>
              </a:r>
            </a:p>
          </p:txBody>
        </p:sp>
        <p:sp>
          <p:nvSpPr>
            <p:cNvPr id="18451" name="Text Box 18"/>
            <p:cNvSpPr txBox="1">
              <a:spLocks noChangeArrowheads="1"/>
            </p:cNvSpPr>
            <p:nvPr/>
          </p:nvSpPr>
          <p:spPr bwMode="auto">
            <a:xfrm>
              <a:off x="4838" y="2599"/>
              <a:ext cx="872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000">
                  <a:ea typeface="Arial" pitchFamily="-107" charset="0"/>
                  <a:cs typeface="Arial" pitchFamily="-107" charset="0"/>
                </a:rPr>
                <a:t>Placement</a:t>
              </a:r>
            </a:p>
            <a:p>
              <a:r>
                <a:rPr lang="en-US" sz="2000">
                  <a:ea typeface="Arial" pitchFamily="-107" charset="0"/>
                  <a:cs typeface="Arial" pitchFamily="-107" charset="0"/>
                </a:rPr>
                <a:t>Routing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4710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4A42E2A-0E20-DC43-A3E0-A79678AC045C}" type="slidenum">
              <a:rPr lang="en-US" smtClean="0">
                <a:latin typeface="Times New Roman" pitchFamily="-107" charset="0"/>
              </a:rPr>
              <a:pPr/>
              <a:t>20</a:t>
            </a:fld>
            <a:endParaRPr lang="en-US" smtClean="0">
              <a:latin typeface="Times New Roman" pitchFamily="-107" charset="0"/>
            </a:endParaRPr>
          </a:p>
        </p:txBody>
      </p:sp>
      <p:sp>
        <p:nvSpPr>
          <p:cNvPr id="4710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ea typeface="ＭＳ Ｐゴシック" pitchFamily="-107" charset="-128"/>
                <a:cs typeface="ＭＳ Ｐゴシック" pitchFamily="-107" charset="-128"/>
              </a:rPr>
              <a:t>Quadratic Datapath</a:t>
            </a:r>
          </a:p>
        </p:txBody>
      </p:sp>
      <p:sp>
        <p:nvSpPr>
          <p:cNvPr id="4710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447800"/>
            <a:ext cx="3505200" cy="2514600"/>
          </a:xfrm>
        </p:spPr>
        <p:txBody>
          <a:bodyPr/>
          <a:lstStyle/>
          <a:p>
            <a:r>
              <a:rPr lang="en-US">
                <a:ea typeface="ＭＳ Ｐゴシック" pitchFamily="-107" charset="-128"/>
                <a:cs typeface="ＭＳ Ｐゴシック" pitchFamily="-107" charset="-128"/>
              </a:rPr>
              <a:t>Add input register for x</a:t>
            </a:r>
          </a:p>
        </p:txBody>
      </p:sp>
      <p:pic>
        <p:nvPicPr>
          <p:cNvPr id="47110" name="Picture 4" descr="quadratic_sequential_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00400" y="2298700"/>
            <a:ext cx="5281613" cy="4559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4915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C216C3D-14A2-0044-A45A-B014202C82C1}" type="slidenum">
              <a:rPr lang="en-US" smtClean="0">
                <a:latin typeface="Times New Roman" pitchFamily="-107" charset="0"/>
              </a:rPr>
              <a:pPr/>
              <a:t>21</a:t>
            </a:fld>
            <a:endParaRPr lang="en-US" smtClean="0">
              <a:latin typeface="Times New Roman" pitchFamily="-107" charset="0"/>
            </a:endParaRPr>
          </a:p>
        </p:txBody>
      </p:sp>
      <p:pic>
        <p:nvPicPr>
          <p:cNvPr id="49156" name="Picture 4" descr="quadratic_sequential_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233988" y="1524000"/>
            <a:ext cx="3910012" cy="3375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915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>
                <a:ea typeface="ＭＳ Ｐゴシック" pitchFamily="-107" charset="-128"/>
                <a:cs typeface="ＭＳ Ｐゴシック" pitchFamily="-107" charset="-128"/>
              </a:rPr>
              <a:t>Cycle Impact?</a:t>
            </a:r>
          </a:p>
        </p:txBody>
      </p:sp>
      <p:sp>
        <p:nvSpPr>
          <p:cNvPr id="297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600200"/>
            <a:ext cx="5181600" cy="4114800"/>
          </a:xfrm>
        </p:spPr>
        <p:txBody>
          <a:bodyPr/>
          <a:lstStyle/>
          <a:p>
            <a:r>
              <a:rPr lang="en-US" dirty="0" smtClean="0">
                <a:ea typeface="ＭＳ Ｐゴシック" pitchFamily="-107" charset="-128"/>
                <a:cs typeface="ＭＳ Ｐゴシック" pitchFamily="-107" charset="-128"/>
              </a:rPr>
              <a:t>Need more cycles</a:t>
            </a:r>
          </a:p>
          <a:p>
            <a:r>
              <a:rPr lang="en-US" dirty="0" smtClean="0">
                <a:solidFill>
                  <a:srgbClr val="FF6600"/>
                </a:solidFill>
                <a:ea typeface="ＭＳ Ｐゴシック" pitchFamily="-107" charset="-128"/>
                <a:cs typeface="ＭＳ Ｐゴシック" pitchFamily="-107" charset="-128"/>
              </a:rPr>
              <a:t>How about the delay of each cycle?</a:t>
            </a:r>
          </a:p>
          <a:p>
            <a:pPr lvl="1"/>
            <a:r>
              <a:rPr lang="en-US" dirty="0" smtClean="0"/>
              <a:t>Add </a:t>
            </a:r>
            <a:r>
              <a:rPr lang="en-US" dirty="0" err="1" smtClean="0"/>
              <a:t>mux</a:t>
            </a:r>
            <a:r>
              <a:rPr lang="en-US" dirty="0" smtClean="0"/>
              <a:t> delay</a:t>
            </a:r>
          </a:p>
          <a:p>
            <a:pPr lvl="1"/>
            <a:r>
              <a:rPr lang="en-US" dirty="0" smtClean="0"/>
              <a:t>Register setup/hold time, clock skew</a:t>
            </a:r>
          </a:p>
          <a:p>
            <a:pPr lvl="1"/>
            <a:r>
              <a:rPr lang="en-US" dirty="0" smtClean="0"/>
              <a:t>Limited by slowest operation</a:t>
            </a:r>
          </a:p>
          <a:p>
            <a:pPr lvl="1"/>
            <a:r>
              <a:rPr lang="en-US" dirty="0" smtClean="0">
                <a:solidFill>
                  <a:srgbClr val="FF6600"/>
                </a:solidFill>
              </a:rPr>
              <a:t>Cycle?</a:t>
            </a:r>
          </a:p>
          <a:p>
            <a:pPr lvl="2"/>
            <a:r>
              <a:rPr lang="en-US" dirty="0" smtClean="0">
                <a:ea typeface="ＭＳ Ｐゴシック" pitchFamily="-107" charset="-128"/>
              </a:rPr>
              <a:t>D(Mpy)+2*D(Mux2) = 10.2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9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9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9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7987" grpId="0" build="p" bldLvl="3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5120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880EB20-7914-A34D-A9D3-48F7B3F4611D}" type="slidenum">
              <a:rPr lang="en-US" smtClean="0">
                <a:latin typeface="Times New Roman" pitchFamily="-107" charset="0"/>
              </a:rPr>
              <a:pPr/>
              <a:t>22</a:t>
            </a:fld>
            <a:endParaRPr lang="en-US" smtClean="0">
              <a:latin typeface="Times New Roman" pitchFamily="-107" charset="0"/>
            </a:endParaRPr>
          </a:p>
        </p:txBody>
      </p:sp>
      <p:sp>
        <p:nvSpPr>
          <p:cNvPr id="5120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>
                <a:ea typeface="ＭＳ Ｐゴシック" pitchFamily="-107" charset="-128"/>
                <a:cs typeface="ＭＳ Ｐゴシック" pitchFamily="-107" charset="-128"/>
              </a:rPr>
              <a:t>Quadratic Control</a:t>
            </a:r>
          </a:p>
        </p:txBody>
      </p:sp>
      <p:sp>
        <p:nvSpPr>
          <p:cNvPr id="279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219200"/>
            <a:ext cx="8305800" cy="4114800"/>
          </a:xfrm>
        </p:spPr>
        <p:txBody>
          <a:bodyPr/>
          <a:lstStyle/>
          <a:p>
            <a:r>
              <a:rPr lang="en-US">
                <a:ea typeface="ＭＳ Ｐゴシック" pitchFamily="-107" charset="-128"/>
                <a:cs typeface="ＭＳ Ｐゴシック" pitchFamily="-107" charset="-128"/>
              </a:rPr>
              <a:t>Now, we just need to control the datapath</a:t>
            </a:r>
          </a:p>
          <a:p>
            <a:r>
              <a:rPr lang="en-US">
                <a:solidFill>
                  <a:srgbClr val="FF6600"/>
                </a:solidFill>
                <a:ea typeface="ＭＳ Ｐゴシック" pitchFamily="-107" charset="-128"/>
                <a:cs typeface="ＭＳ Ｐゴシック" pitchFamily="-107" charset="-128"/>
              </a:rPr>
              <a:t>What control?</a:t>
            </a:r>
          </a:p>
          <a:p>
            <a:r>
              <a:rPr lang="en-US">
                <a:ea typeface="ＭＳ Ｐゴシック" pitchFamily="-107" charset="-128"/>
                <a:cs typeface="ＭＳ Ｐゴシック" pitchFamily="-107" charset="-128"/>
              </a:rPr>
              <a:t>Control:</a:t>
            </a:r>
          </a:p>
          <a:p>
            <a:pPr lvl="1"/>
            <a:r>
              <a:rPr lang="en-US"/>
              <a:t>LD x</a:t>
            </a:r>
          </a:p>
          <a:p>
            <a:pPr lvl="1"/>
            <a:r>
              <a:rPr lang="en-US"/>
              <a:t>LD x*x</a:t>
            </a:r>
          </a:p>
          <a:p>
            <a:pPr lvl="1"/>
            <a:r>
              <a:rPr lang="en-US"/>
              <a:t>MA Select</a:t>
            </a:r>
          </a:p>
          <a:p>
            <a:pPr lvl="1"/>
            <a:r>
              <a:rPr lang="en-US"/>
              <a:t>MB Select</a:t>
            </a:r>
          </a:p>
          <a:p>
            <a:pPr lvl="1"/>
            <a:r>
              <a:rPr lang="en-US"/>
              <a:t>AB Select</a:t>
            </a:r>
          </a:p>
          <a:p>
            <a:pPr lvl="1"/>
            <a:r>
              <a:rPr lang="en-US"/>
              <a:t>LD Bx+C</a:t>
            </a:r>
          </a:p>
          <a:p>
            <a:pPr lvl="1"/>
            <a:r>
              <a:rPr lang="en-US"/>
              <a:t>LD Y</a:t>
            </a:r>
          </a:p>
          <a:p>
            <a:pPr lvl="1"/>
            <a:endParaRPr lang="en-US"/>
          </a:p>
        </p:txBody>
      </p:sp>
      <p:pic>
        <p:nvPicPr>
          <p:cNvPr id="51206" name="Picture 4" descr="quadratic_sequential_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81400" y="2298700"/>
            <a:ext cx="5281613" cy="4559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5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5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5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5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55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5325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5C13DF5-BD6E-0D42-908F-1142FC675555}" type="slidenum">
              <a:rPr lang="en-US" smtClean="0">
                <a:latin typeface="Times New Roman" pitchFamily="-107" charset="0"/>
              </a:rPr>
              <a:pPr/>
              <a:t>23</a:t>
            </a:fld>
            <a:endParaRPr lang="en-US" smtClean="0">
              <a:latin typeface="Times New Roman" pitchFamily="-107" charset="0"/>
            </a:endParaRPr>
          </a:p>
        </p:txBody>
      </p:sp>
      <p:pic>
        <p:nvPicPr>
          <p:cNvPr id="53252" name="Picture 4" descr="quadratic_sequential_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953000" y="3022600"/>
            <a:ext cx="4443413" cy="383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325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>
                <a:ea typeface="ＭＳ Ｐゴシック" pitchFamily="-107" charset="-128"/>
                <a:cs typeface="ＭＳ Ｐゴシック" pitchFamily="-107" charset="-128"/>
              </a:rPr>
              <a:t>Quadratic Control</a:t>
            </a:r>
          </a:p>
        </p:txBody>
      </p:sp>
      <p:sp>
        <p:nvSpPr>
          <p:cNvPr id="5325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295400"/>
            <a:ext cx="7772400" cy="4572000"/>
          </a:xfrm>
        </p:spPr>
        <p:txBody>
          <a:bodyPr/>
          <a:lstStyle/>
          <a:p>
            <a:pPr marL="609600" indent="-609600">
              <a:buFontTx/>
              <a:buAutoNum type="arabicPeriod"/>
            </a:pPr>
            <a:r>
              <a:rPr lang="en-US" sz="2800">
                <a:ea typeface="ＭＳ Ｐゴシック" pitchFamily="-107" charset="-128"/>
                <a:cs typeface="ＭＳ Ｐゴシック" pitchFamily="-107" charset="-128"/>
              </a:rPr>
              <a:t>LD_X</a:t>
            </a:r>
            <a:endParaRPr lang="en-US">
              <a:ea typeface="ＭＳ Ｐゴシック" pitchFamily="-107" charset="-128"/>
              <a:cs typeface="ＭＳ Ｐゴシック" pitchFamily="-107" charset="-128"/>
            </a:endParaRPr>
          </a:p>
          <a:p>
            <a:pPr marL="609600" indent="-609600">
              <a:buFontTx/>
              <a:buAutoNum type="arabicPeriod"/>
            </a:pPr>
            <a:r>
              <a:rPr lang="en-US" sz="2800">
                <a:ea typeface="ＭＳ Ｐゴシック" pitchFamily="-107" charset="-128"/>
                <a:cs typeface="ＭＳ Ｐゴシック" pitchFamily="-107" charset="-128"/>
              </a:rPr>
              <a:t>MA_SEL=x,MB_SEL[1:0]=x, LD_x*x</a:t>
            </a:r>
            <a:endParaRPr lang="en-US">
              <a:ea typeface="ＭＳ Ｐゴシック" pitchFamily="-107" charset="-128"/>
              <a:cs typeface="ＭＳ Ｐゴシック" pitchFamily="-107" charset="-128"/>
            </a:endParaRPr>
          </a:p>
          <a:p>
            <a:pPr marL="609600" indent="-609600">
              <a:buFontTx/>
              <a:buAutoNum type="arabicPeriod"/>
            </a:pPr>
            <a:r>
              <a:rPr lang="en-US" sz="2800">
                <a:ea typeface="ＭＳ Ｐゴシック" pitchFamily="-107" charset="-128"/>
                <a:cs typeface="ＭＳ Ｐゴシック" pitchFamily="-107" charset="-128"/>
              </a:rPr>
              <a:t>MA_SEL=x,MB_SEL[1:0]=B</a:t>
            </a:r>
          </a:p>
          <a:p>
            <a:pPr marL="609600" indent="-609600">
              <a:buFontTx/>
              <a:buAutoNum type="arabicPeriod"/>
            </a:pPr>
            <a:r>
              <a:rPr lang="en-US" sz="2800">
                <a:ea typeface="ＭＳ Ｐゴシック" pitchFamily="-107" charset="-128"/>
                <a:cs typeface="ＭＳ Ｐゴシック" pitchFamily="-107" charset="-128"/>
              </a:rPr>
              <a:t>AB_SEL=C,MA_SEL=x*x, MB_SEL=A, LD_Bx+C</a:t>
            </a:r>
          </a:p>
          <a:p>
            <a:pPr marL="609600" indent="-609600">
              <a:buFontTx/>
              <a:buAutoNum type="arabicPeriod"/>
            </a:pPr>
            <a:r>
              <a:rPr lang="en-US" sz="2800">
                <a:ea typeface="ＭＳ Ｐゴシック" pitchFamily="-107" charset="-128"/>
                <a:cs typeface="ＭＳ Ｐゴシック" pitchFamily="-107" charset="-128"/>
              </a:rPr>
              <a:t>AB_SEL=Bx+C, LD_Y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57200" y="5105400"/>
            <a:ext cx="4957763" cy="12001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schemeClr val="accent2"/>
                </a:solidFill>
                <a:latin typeface="+mn-lt"/>
              </a:rPr>
              <a:t>[Could combine 1 and 5 and</a:t>
            </a:r>
          </a:p>
          <a:p>
            <a:pPr>
              <a:defRPr/>
            </a:pPr>
            <a:r>
              <a:rPr lang="en-US" dirty="0">
                <a:solidFill>
                  <a:schemeClr val="accent2"/>
                </a:solidFill>
                <a:latin typeface="+mn-lt"/>
              </a:rPr>
              <a:t>   do in 4 cycles;  analysis</a:t>
            </a:r>
          </a:p>
          <a:p>
            <a:pPr>
              <a:defRPr/>
            </a:pPr>
            <a:r>
              <a:rPr lang="en-US" dirty="0">
                <a:solidFill>
                  <a:schemeClr val="accent2"/>
                </a:solidFill>
                <a:latin typeface="+mn-lt"/>
              </a:rPr>
              <a:t>   that follows assume 5 as shown.]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4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55299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26B2E67-CF8E-0842-9524-DC0856EA55B0}" type="slidenum">
              <a:rPr lang="en-US" smtClean="0">
                <a:latin typeface="Times New Roman" pitchFamily="-107" charset="0"/>
              </a:rPr>
              <a:pPr/>
              <a:t>24</a:t>
            </a:fld>
            <a:endParaRPr lang="en-US" smtClean="0">
              <a:latin typeface="Times New Roman" pitchFamily="-107" charset="0"/>
            </a:endParaRPr>
          </a:p>
        </p:txBody>
      </p:sp>
      <p:sp>
        <p:nvSpPr>
          <p:cNvPr id="55300" name="Rectangle 3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>
                <a:ea typeface="ＭＳ Ｐゴシック" pitchFamily="-107" charset="-128"/>
                <a:cs typeface="ＭＳ Ｐゴシック" pitchFamily="-107" charset="-128"/>
              </a:rPr>
              <a:t>Quadratic Memory Control</a:t>
            </a:r>
          </a:p>
        </p:txBody>
      </p:sp>
      <p:sp>
        <p:nvSpPr>
          <p:cNvPr id="55301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381000" y="1752600"/>
            <a:ext cx="3810000" cy="4114800"/>
          </a:xfrm>
        </p:spPr>
        <p:txBody>
          <a:bodyPr/>
          <a:lstStyle/>
          <a:p>
            <a:pPr marL="609600" indent="-609600">
              <a:buFontTx/>
              <a:buAutoNum type="arabicPeriod"/>
            </a:pPr>
            <a:r>
              <a:rPr lang="en-US" sz="2400">
                <a:ea typeface="ＭＳ Ｐゴシック" pitchFamily="-107" charset="-128"/>
                <a:cs typeface="ＭＳ Ｐゴシック" pitchFamily="-107" charset="-128"/>
              </a:rPr>
              <a:t>LD_X</a:t>
            </a:r>
            <a:endParaRPr lang="en-US">
              <a:ea typeface="ＭＳ Ｐゴシック" pitchFamily="-107" charset="-128"/>
              <a:cs typeface="ＭＳ Ｐゴシック" pitchFamily="-107" charset="-128"/>
            </a:endParaRPr>
          </a:p>
          <a:p>
            <a:pPr marL="609600" indent="-609600">
              <a:buFontTx/>
              <a:buAutoNum type="arabicPeriod"/>
            </a:pPr>
            <a:r>
              <a:rPr lang="en-US" sz="2400">
                <a:ea typeface="ＭＳ Ｐゴシック" pitchFamily="-107" charset="-128"/>
                <a:cs typeface="ＭＳ Ｐゴシック" pitchFamily="-107" charset="-128"/>
              </a:rPr>
              <a:t>MA_SEL=x, MB_SEL[1:0]=x, LD_x*x</a:t>
            </a:r>
            <a:endParaRPr lang="en-US">
              <a:ea typeface="ＭＳ Ｐゴシック" pitchFamily="-107" charset="-128"/>
              <a:cs typeface="ＭＳ Ｐゴシック" pitchFamily="-107" charset="-128"/>
            </a:endParaRPr>
          </a:p>
          <a:p>
            <a:pPr marL="609600" indent="-609600">
              <a:buFontTx/>
              <a:buAutoNum type="arabicPeriod"/>
            </a:pPr>
            <a:r>
              <a:rPr lang="en-US" sz="2400">
                <a:ea typeface="ＭＳ Ｐゴシック" pitchFamily="-107" charset="-128"/>
                <a:cs typeface="ＭＳ Ｐゴシック" pitchFamily="-107" charset="-128"/>
              </a:rPr>
              <a:t>MA_SEL=x, MB_SEL[1:0]=B</a:t>
            </a:r>
          </a:p>
          <a:p>
            <a:pPr marL="609600" indent="-609600">
              <a:buFontTx/>
              <a:buAutoNum type="arabicPeriod"/>
            </a:pPr>
            <a:r>
              <a:rPr lang="en-US" sz="2400">
                <a:ea typeface="ＭＳ Ｐゴシック" pitchFamily="-107" charset="-128"/>
                <a:cs typeface="ＭＳ Ｐゴシック" pitchFamily="-107" charset="-128"/>
              </a:rPr>
              <a:t>AB_SEL=C, MA_SEL=x*x, MB_SEL=A, LD_Bx+C</a:t>
            </a:r>
          </a:p>
          <a:p>
            <a:pPr marL="609600" indent="-609600">
              <a:buFontTx/>
              <a:buAutoNum type="arabicPeriod"/>
            </a:pPr>
            <a:r>
              <a:rPr lang="en-US" sz="2400">
                <a:ea typeface="ＭＳ Ｐゴシック" pitchFamily="-107" charset="-128"/>
                <a:cs typeface="ＭＳ Ｐゴシック" pitchFamily="-107" charset="-128"/>
              </a:rPr>
              <a:t>AB_SEL=Bx+C, LD_Y</a:t>
            </a:r>
          </a:p>
        </p:txBody>
      </p:sp>
      <p:sp>
        <p:nvSpPr>
          <p:cNvPr id="55302" name="Rectangle 6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endParaRPr lang="en-US">
              <a:ea typeface="ＭＳ Ｐゴシック" pitchFamily="-107" charset="-128"/>
              <a:cs typeface="ＭＳ Ｐゴシック" pitchFamily="-107" charset="-128"/>
            </a:endParaRPr>
          </a:p>
        </p:txBody>
      </p:sp>
      <p:pic>
        <p:nvPicPr>
          <p:cNvPr id="55303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419600" y="1066800"/>
            <a:ext cx="4406900" cy="555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5734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16B0628-79C9-A94A-8027-6CE64AC9ECB3}" type="slidenum">
              <a:rPr lang="en-US" smtClean="0">
                <a:latin typeface="Times New Roman" pitchFamily="-107" charset="0"/>
              </a:rPr>
              <a:pPr/>
              <a:t>25</a:t>
            </a:fld>
            <a:endParaRPr lang="en-US" smtClean="0">
              <a:latin typeface="Times New Roman" pitchFamily="-107" charset="0"/>
            </a:endParaRPr>
          </a:p>
        </p:txBody>
      </p:sp>
      <p:pic>
        <p:nvPicPr>
          <p:cNvPr id="57348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122988" y="0"/>
            <a:ext cx="3021012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7349" name="Rectangle 3"/>
          <p:cNvSpPr>
            <a:spLocks noGrp="1" noChangeArrowheads="1"/>
          </p:cNvSpPr>
          <p:nvPr>
            <p:ph type="title"/>
          </p:nvPr>
        </p:nvSpPr>
        <p:spPr>
          <a:xfrm>
            <a:off x="381000" y="304800"/>
            <a:ext cx="7772400" cy="1143000"/>
          </a:xfrm>
        </p:spPr>
        <p:txBody>
          <a:bodyPr/>
          <a:lstStyle/>
          <a:p>
            <a:pPr algn="l"/>
            <a:r>
              <a:rPr lang="en-US">
                <a:ea typeface="ＭＳ Ｐゴシック" pitchFamily="-107" charset="-128"/>
                <a:cs typeface="ＭＳ Ｐゴシック" pitchFamily="-107" charset="-128"/>
              </a:rPr>
              <a:t>Quadratic Datapath</a:t>
            </a:r>
          </a:p>
        </p:txBody>
      </p:sp>
      <p:sp>
        <p:nvSpPr>
          <p:cNvPr id="289796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57200" y="2743200"/>
            <a:ext cx="7772400" cy="4114800"/>
          </a:xfrm>
        </p:spPr>
        <p:txBody>
          <a:bodyPr/>
          <a:lstStyle/>
          <a:p>
            <a:r>
              <a:rPr lang="en-US" dirty="0">
                <a:solidFill>
                  <a:srgbClr val="FF6600"/>
                </a:solidFill>
                <a:ea typeface="ＭＳ Ｐゴシック" pitchFamily="-107" charset="-128"/>
                <a:cs typeface="ＭＳ Ｐゴシック" pitchFamily="-107" charset="-128"/>
              </a:rPr>
              <a:t>Latency/Throughput/Area?</a:t>
            </a:r>
          </a:p>
          <a:p>
            <a:r>
              <a:rPr lang="en-US" dirty="0">
                <a:ea typeface="ＭＳ Ｐゴシック" pitchFamily="-107" charset="-128"/>
                <a:cs typeface="ＭＳ Ｐゴシック" pitchFamily="-107" charset="-128"/>
              </a:rPr>
              <a:t>Latency: 5*(D(MPY)+D(mux3))=51</a:t>
            </a:r>
          </a:p>
          <a:p>
            <a:r>
              <a:rPr lang="en-US" dirty="0">
                <a:ea typeface="ＭＳ Ｐゴシック" pitchFamily="-107" charset="-128"/>
                <a:cs typeface="ＭＳ Ｐゴシック" pitchFamily="-107" charset="-128"/>
              </a:rPr>
              <a:t>Throughput: 1/Latency ~= 0.02</a:t>
            </a:r>
          </a:p>
          <a:p>
            <a:r>
              <a:rPr lang="en-US" dirty="0">
                <a:ea typeface="ＭＳ Ｐゴシック" pitchFamily="-107" charset="-128"/>
                <a:cs typeface="ＭＳ Ｐゴシック" pitchFamily="-107" charset="-128"/>
              </a:rPr>
              <a:t>Area: A(Mpy)+A(Add)+5*</a:t>
            </a:r>
            <a:r>
              <a:rPr lang="en-US" dirty="0" err="1">
                <a:ea typeface="ＭＳ Ｐゴシック" pitchFamily="-107" charset="-128"/>
                <a:cs typeface="ＭＳ Ｐゴシック" pitchFamily="-107" charset="-128"/>
              </a:rPr>
              <a:t>A(Reg</a:t>
            </a:r>
            <a:r>
              <a:rPr lang="en-US" dirty="0">
                <a:ea typeface="ＭＳ Ｐゴシック" pitchFamily="-107" charset="-128"/>
                <a:cs typeface="ＭＳ Ｐゴシック" pitchFamily="-107" charset="-128"/>
              </a:rPr>
              <a:t>) </a:t>
            </a:r>
            <a:br>
              <a:rPr lang="en-US" dirty="0">
                <a:ea typeface="ＭＳ Ｐゴシック" pitchFamily="-107" charset="-128"/>
                <a:cs typeface="ＭＳ Ｐゴシック" pitchFamily="-107" charset="-128"/>
              </a:rPr>
            </a:br>
            <a:r>
              <a:rPr lang="en-US" dirty="0">
                <a:ea typeface="ＭＳ Ｐゴシック" pitchFamily="-107" charset="-128"/>
                <a:cs typeface="ＭＳ Ｐゴシック" pitchFamily="-107" charset="-128"/>
              </a:rPr>
              <a:t>+2*A(Mux2)+A(Mux3)+A(Imem)=17.5+A(Imem)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7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7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7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79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9796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5939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141307F-1A35-044B-8A20-04379BCF2D54}" type="slidenum">
              <a:rPr lang="en-US" smtClean="0">
                <a:latin typeface="Times New Roman" pitchFamily="-107" charset="0"/>
              </a:rPr>
              <a:pPr/>
              <a:t>26</a:t>
            </a:fld>
            <a:endParaRPr lang="en-US" smtClean="0">
              <a:latin typeface="Times New Roman" pitchFamily="-107" charset="0"/>
            </a:endParaRPr>
          </a:p>
        </p:txBody>
      </p:sp>
      <p:sp>
        <p:nvSpPr>
          <p:cNvPr id="5939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smtClean="0">
                <a:solidFill>
                  <a:schemeClr val="tx1"/>
                </a:solidFill>
                <a:ea typeface="ＭＳ Ｐゴシック" pitchFamily="-107" charset="-128"/>
                <a:cs typeface="ＭＳ Ｐゴシック" pitchFamily="-107" charset="-128"/>
              </a:rPr>
              <a:t>Quadratic with 2 Mult, 1 Add</a:t>
            </a:r>
          </a:p>
        </p:txBody>
      </p:sp>
      <p:sp>
        <p:nvSpPr>
          <p:cNvPr id="3235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95800"/>
            <a:ext cx="8153400" cy="1676400"/>
          </a:xfrm>
        </p:spPr>
        <p:txBody>
          <a:bodyPr/>
          <a:lstStyle/>
          <a:p>
            <a:r>
              <a:rPr lang="en-US" dirty="0" smtClean="0">
                <a:solidFill>
                  <a:srgbClr val="FF6600"/>
                </a:solidFill>
                <a:ea typeface="ＭＳ Ｐゴシック" pitchFamily="-107" charset="-128"/>
                <a:cs typeface="ＭＳ Ｐゴシック" pitchFamily="-107" charset="-128"/>
              </a:rPr>
              <a:t>Latency/Throughput/Area?</a:t>
            </a:r>
          </a:p>
        </p:txBody>
      </p:sp>
      <p:pic>
        <p:nvPicPr>
          <p:cNvPr id="59398" name="Picture 6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914400"/>
            <a:ext cx="4953000" cy="3571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5334000" y="1752600"/>
          <a:ext cx="3581400" cy="26133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32559"/>
                <a:gridCol w="1020041"/>
                <a:gridCol w="609600"/>
                <a:gridCol w="1219200"/>
              </a:tblGrid>
              <a:tr h="556542">
                <a:tc>
                  <a:txBody>
                    <a:bodyPr/>
                    <a:lstStyle/>
                    <a:p>
                      <a:r>
                        <a:rPr lang="en-US" dirty="0" smtClean="0"/>
                        <a:t>step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X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X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+</a:t>
                      </a:r>
                      <a:endParaRPr lang="en-US" sz="3200" dirty="0"/>
                    </a:p>
                  </a:txBody>
                  <a:tcPr/>
                </a:tc>
              </a:tr>
              <a:tr h="55654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X*X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B*X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56542"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A*(X*X)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(B*X)+C</a:t>
                      </a:r>
                      <a:endParaRPr lang="en-US" dirty="0"/>
                    </a:p>
                  </a:txBody>
                  <a:tcPr/>
                </a:tc>
              </a:tr>
              <a:tr h="921174"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(A*X*X*X)+(B*X+C)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5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3587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5939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141307F-1A35-044B-8A20-04379BCF2D54}" type="slidenum">
              <a:rPr lang="en-US" smtClean="0">
                <a:latin typeface="Times New Roman" pitchFamily="-107" charset="0"/>
              </a:rPr>
              <a:pPr/>
              <a:t>27</a:t>
            </a:fld>
            <a:endParaRPr lang="en-US" smtClean="0">
              <a:latin typeface="Times New Roman" pitchFamily="-107" charset="0"/>
            </a:endParaRPr>
          </a:p>
        </p:txBody>
      </p:sp>
      <p:sp>
        <p:nvSpPr>
          <p:cNvPr id="5939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smtClean="0">
                <a:solidFill>
                  <a:schemeClr val="tx1"/>
                </a:solidFill>
                <a:ea typeface="ＭＳ Ｐゴシック" pitchFamily="-107" charset="-128"/>
                <a:cs typeface="ＭＳ Ｐゴシック" pitchFamily="-107" charset="-128"/>
              </a:rPr>
              <a:t>Quadratic with 2 Mult, 1 Add</a:t>
            </a:r>
          </a:p>
        </p:txBody>
      </p:sp>
      <p:sp>
        <p:nvSpPr>
          <p:cNvPr id="3235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95800"/>
            <a:ext cx="8153400" cy="1676400"/>
          </a:xfrm>
        </p:spPr>
        <p:txBody>
          <a:bodyPr/>
          <a:lstStyle/>
          <a:p>
            <a:r>
              <a:rPr lang="en-US" dirty="0" smtClean="0">
                <a:ea typeface="ＭＳ Ｐゴシック" pitchFamily="-107" charset="-128"/>
                <a:cs typeface="ＭＳ Ｐゴシック" pitchFamily="-107" charset="-128"/>
              </a:rPr>
              <a:t>Latency = 3*(</a:t>
            </a:r>
            <a:r>
              <a:rPr lang="en-US" dirty="0" err="1" smtClean="0">
                <a:ea typeface="ＭＳ Ｐゴシック" pitchFamily="-107" charset="-128"/>
                <a:cs typeface="ＭＳ Ｐゴシック" pitchFamily="-107" charset="-128"/>
              </a:rPr>
              <a:t>D(Mpy)+D(Mux</a:t>
            </a:r>
            <a:r>
              <a:rPr lang="en-US" dirty="0" smtClean="0">
                <a:ea typeface="ＭＳ Ｐゴシック" pitchFamily="-107" charset="-128"/>
                <a:cs typeface="ＭＳ Ｐゴシック" pitchFamily="-107" charset="-128"/>
              </a:rPr>
              <a:t>))=30.3</a:t>
            </a:r>
          </a:p>
          <a:p>
            <a:r>
              <a:rPr lang="en-US" dirty="0" smtClean="0">
                <a:ea typeface="ＭＳ Ｐゴシック" pitchFamily="-107" charset="-128"/>
                <a:cs typeface="ＭＳ Ｐゴシック" pitchFamily="-107" charset="-128"/>
              </a:rPr>
              <a:t>Throughput = 1/30.3 ~=0.03</a:t>
            </a:r>
          </a:p>
          <a:p>
            <a:r>
              <a:rPr lang="en-US" dirty="0" smtClean="0">
                <a:ea typeface="ＭＳ Ｐゴシック" pitchFamily="-107" charset="-128"/>
                <a:cs typeface="ＭＳ Ｐゴシック" pitchFamily="-107" charset="-128"/>
              </a:rPr>
              <a:t>Area = 2*A(Mpy)+4*A(Mux2)+A(Add)+3*</a:t>
            </a:r>
            <a:r>
              <a:rPr lang="en-US" dirty="0" err="1" smtClean="0">
                <a:ea typeface="ＭＳ Ｐゴシック" pitchFamily="-107" charset="-128"/>
                <a:cs typeface="ＭＳ Ｐゴシック" pitchFamily="-107" charset="-128"/>
              </a:rPr>
              <a:t>A(Reg</a:t>
            </a:r>
            <a:r>
              <a:rPr lang="en-US" dirty="0" smtClean="0">
                <a:ea typeface="ＭＳ Ｐゴシック" pitchFamily="-107" charset="-128"/>
                <a:cs typeface="ＭＳ Ｐゴシック" pitchFamily="-107" charset="-128"/>
              </a:rPr>
              <a:t>) = 26.5</a:t>
            </a:r>
          </a:p>
        </p:txBody>
      </p:sp>
      <p:pic>
        <p:nvPicPr>
          <p:cNvPr id="59398" name="Picture 6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914400"/>
            <a:ext cx="4953000" cy="3571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5334000" y="1752600"/>
          <a:ext cx="3581400" cy="26133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32559"/>
                <a:gridCol w="1020041"/>
                <a:gridCol w="609600"/>
                <a:gridCol w="1219200"/>
              </a:tblGrid>
              <a:tr h="556542">
                <a:tc>
                  <a:txBody>
                    <a:bodyPr/>
                    <a:lstStyle/>
                    <a:p>
                      <a:r>
                        <a:rPr lang="en-US" dirty="0" smtClean="0"/>
                        <a:t>step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X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X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+</a:t>
                      </a:r>
                      <a:endParaRPr lang="en-US" sz="3200" dirty="0"/>
                    </a:p>
                  </a:txBody>
                  <a:tcPr/>
                </a:tc>
              </a:tr>
              <a:tr h="55654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X*X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B*X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56542"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A*(X*X)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(B*X)+C</a:t>
                      </a:r>
                      <a:endParaRPr lang="en-US" dirty="0"/>
                    </a:p>
                  </a:txBody>
                  <a:tcPr/>
                </a:tc>
              </a:tr>
              <a:tr h="921174"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(A*X*X*X)+(B*X+C)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5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5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5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3587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6144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47417EC-1884-2549-9EFF-468B064C0922}" type="slidenum">
              <a:rPr lang="en-US" smtClean="0">
                <a:latin typeface="Times New Roman" pitchFamily="-107" charset="0"/>
              </a:rPr>
              <a:pPr/>
              <a:t>28</a:t>
            </a:fld>
            <a:endParaRPr lang="en-US" smtClean="0">
              <a:latin typeface="Times New Roman" pitchFamily="-107" charset="0"/>
            </a:endParaRPr>
          </a:p>
        </p:txBody>
      </p:sp>
      <p:sp>
        <p:nvSpPr>
          <p:cNvPr id="6144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sz="4000" smtClean="0">
                <a:solidFill>
                  <a:srgbClr val="000000"/>
                </a:solidFill>
                <a:ea typeface="ＭＳ Ｐゴシック" pitchFamily="-107" charset="-128"/>
                <a:cs typeface="ＭＳ Ｐゴシック" pitchFamily="-107" charset="-128"/>
              </a:rPr>
              <a:t>Quadratic: Area-Time Tradeoff</a:t>
            </a:r>
          </a:p>
        </p:txBody>
      </p:sp>
      <p:sp>
        <p:nvSpPr>
          <p:cNvPr id="6144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>
              <a:ea typeface="ＭＳ Ｐゴシック" pitchFamily="-107" charset="-128"/>
              <a:cs typeface="ＭＳ Ｐゴシック" pitchFamily="-107" charset="-128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914400" y="1524000"/>
          <a:ext cx="7315200" cy="182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8800"/>
                <a:gridCol w="1828800"/>
                <a:gridCol w="2194560"/>
                <a:gridCol w="146304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Design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Area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Throughput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Latency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3M2A (pipe)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35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0.1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30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2M1A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26.5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0.03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30.3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1M1A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17.5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0.02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51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61473" name="Picture 7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00400" y="3733800"/>
            <a:ext cx="3579813" cy="312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6349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BED59C8-5BAA-BC4D-BA3D-09ADDADEE58E}" type="slidenum">
              <a:rPr lang="en-US" smtClean="0">
                <a:latin typeface="Times New Roman" pitchFamily="-107" charset="0"/>
              </a:rPr>
              <a:pPr/>
              <a:t>29</a:t>
            </a:fld>
            <a:endParaRPr lang="en-US" smtClean="0">
              <a:latin typeface="Times New Roman" pitchFamily="-107" charset="0"/>
            </a:endParaRPr>
          </a:p>
        </p:txBody>
      </p:sp>
      <p:sp>
        <p:nvSpPr>
          <p:cNvPr id="6349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ea typeface="ＭＳ Ｐゴシック" pitchFamily="-107" charset="-128"/>
                <a:cs typeface="ＭＳ Ｐゴシック" pitchFamily="-107" charset="-128"/>
              </a:rPr>
              <a:t>Registers</a:t>
            </a:r>
            <a:r>
              <a:rPr lang="en-US">
                <a:ea typeface="ＭＳ Ｐゴシック" pitchFamily="-107" charset="-128"/>
                <a:cs typeface="ＭＳ Ｐゴシック" pitchFamily="-107" charset="-128"/>
                <a:sym typeface="Wingdings" pitchFamily="-107" charset="2"/>
              </a:rPr>
              <a:t>Memory</a:t>
            </a:r>
            <a:endParaRPr lang="en-US">
              <a:ea typeface="ＭＳ Ｐゴシック" pitchFamily="-107" charset="-128"/>
              <a:cs typeface="ＭＳ Ｐゴシック" pitchFamily="-107" charset="-128"/>
            </a:endParaRPr>
          </a:p>
        </p:txBody>
      </p:sp>
      <p:sp>
        <p:nvSpPr>
          <p:cNvPr id="300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ea typeface="ＭＳ Ｐゴシック" pitchFamily="-107" charset="-128"/>
                <a:cs typeface="ＭＳ Ｐゴシック" pitchFamily="-107" charset="-128"/>
              </a:rPr>
              <a:t>Generally can see many registers</a:t>
            </a:r>
          </a:p>
          <a:p>
            <a:r>
              <a:rPr lang="en-US">
                <a:ea typeface="ＭＳ Ｐゴシック" pitchFamily="-107" charset="-128"/>
                <a:cs typeface="ＭＳ Ｐゴシック" pitchFamily="-107" charset="-128"/>
              </a:rPr>
              <a:t>If # registers &gt;&gt; physical operators </a:t>
            </a:r>
          </a:p>
          <a:p>
            <a:pPr lvl="1"/>
            <a:r>
              <a:rPr lang="en-US"/>
              <a:t>Only need to access a few at a time</a:t>
            </a:r>
          </a:p>
          <a:p>
            <a:r>
              <a:rPr lang="en-US">
                <a:ea typeface="ＭＳ Ｐゴシック" pitchFamily="-107" charset="-128"/>
                <a:cs typeface="ＭＳ Ｐゴシック" pitchFamily="-107" charset="-128"/>
              </a:rPr>
              <a:t>Group registers into memory banks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0035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2048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BB64327-D028-BE4C-81F1-25E173E26CB2}" type="slidenum">
              <a:rPr lang="en-US" smtClean="0">
                <a:latin typeface="Times New Roman" pitchFamily="-107" charset="0"/>
              </a:rPr>
              <a:pPr/>
              <a:t>3</a:t>
            </a:fld>
            <a:endParaRPr lang="en-US" smtClean="0">
              <a:latin typeface="Times New Roman" pitchFamily="-107" charset="0"/>
            </a:endParaRPr>
          </a:p>
        </p:txBody>
      </p:sp>
      <p:sp>
        <p:nvSpPr>
          <p:cNvPr id="2048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ea typeface="ＭＳ Ｐゴシック" pitchFamily="-107" charset="-128"/>
                <a:cs typeface="ＭＳ Ｐゴシック" pitchFamily="-107" charset="-128"/>
              </a:rPr>
              <a:t>Compute Function</a:t>
            </a:r>
          </a:p>
        </p:txBody>
      </p:sp>
      <p:sp>
        <p:nvSpPr>
          <p:cNvPr id="2048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ea typeface="ＭＳ Ｐゴシック" pitchFamily="-107" charset="-128"/>
                <a:cs typeface="ＭＳ Ｐゴシック" pitchFamily="-107" charset="-128"/>
              </a:rPr>
              <a:t>Compute: </a:t>
            </a:r>
          </a:p>
          <a:p>
            <a:pPr lvl="1">
              <a:buFontTx/>
              <a:buNone/>
            </a:pPr>
            <a:r>
              <a:rPr lang="en-US" sz="3600"/>
              <a:t>			y=Ax</a:t>
            </a:r>
            <a:r>
              <a:rPr lang="en-US" sz="3600" baseline="30000"/>
              <a:t>2</a:t>
            </a:r>
            <a:r>
              <a:rPr lang="en-US" sz="3600"/>
              <a:t> +Bx +C</a:t>
            </a:r>
          </a:p>
          <a:p>
            <a:r>
              <a:rPr lang="en-US" sz="4000">
                <a:ea typeface="ＭＳ Ｐゴシック" pitchFamily="-107" charset="-128"/>
                <a:cs typeface="ＭＳ Ｐゴシック" pitchFamily="-107" charset="-128"/>
              </a:rPr>
              <a:t>Assume</a:t>
            </a:r>
          </a:p>
          <a:p>
            <a:pPr lvl="1"/>
            <a:r>
              <a:rPr lang="en-US" sz="3600"/>
              <a:t>D(Mpy) &gt; D(Add)</a:t>
            </a:r>
          </a:p>
          <a:p>
            <a:pPr lvl="1"/>
            <a:r>
              <a:rPr lang="en-US" sz="3600"/>
              <a:t>A(Mpy) &gt; A(Add)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6553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D77B320-421B-644B-B4BA-08C441EDA7EB}" type="slidenum">
              <a:rPr lang="en-US" smtClean="0">
                <a:latin typeface="Times New Roman" pitchFamily="-107" charset="0"/>
              </a:rPr>
              <a:pPr/>
              <a:t>30</a:t>
            </a:fld>
            <a:endParaRPr lang="en-US" smtClean="0">
              <a:latin typeface="Times New Roman" pitchFamily="-107" charset="0"/>
            </a:endParaRPr>
          </a:p>
        </p:txBody>
      </p:sp>
      <p:sp>
        <p:nvSpPr>
          <p:cNvPr id="6554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ea typeface="ＭＳ Ｐゴシック" pitchFamily="-107" charset="-128"/>
                <a:cs typeface="ＭＳ Ｐゴシック" pitchFamily="-107" charset="-128"/>
              </a:rPr>
              <a:t>Memory Bank Quadratic</a:t>
            </a:r>
          </a:p>
        </p:txBody>
      </p:sp>
      <p:sp>
        <p:nvSpPr>
          <p:cNvPr id="6554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752600"/>
            <a:ext cx="7772400" cy="4114800"/>
          </a:xfrm>
        </p:spPr>
        <p:txBody>
          <a:bodyPr/>
          <a:lstStyle/>
          <a:p>
            <a:r>
              <a:rPr lang="en-US">
                <a:ea typeface="ＭＳ Ｐゴシック" pitchFamily="-107" charset="-128"/>
                <a:cs typeface="ＭＳ Ｐゴシック" pitchFamily="-107" charset="-128"/>
              </a:rPr>
              <a:t>Store x</a:t>
            </a:r>
          </a:p>
          <a:p>
            <a:r>
              <a:rPr lang="en-US">
                <a:ea typeface="ＭＳ Ｐゴシック" pitchFamily="-107" charset="-128"/>
                <a:cs typeface="ＭＳ Ｐゴシック" pitchFamily="-107" charset="-128"/>
              </a:rPr>
              <a:t>x*x</a:t>
            </a:r>
          </a:p>
          <a:p>
            <a:r>
              <a:rPr lang="en-US">
                <a:ea typeface="ＭＳ Ｐゴシック" pitchFamily="-107" charset="-128"/>
                <a:cs typeface="ＭＳ Ｐゴシック" pitchFamily="-107" charset="-128"/>
              </a:rPr>
              <a:t>B*x</a:t>
            </a:r>
          </a:p>
          <a:p>
            <a:r>
              <a:rPr lang="en-US">
                <a:ea typeface="ＭＳ Ｐゴシック" pitchFamily="-107" charset="-128"/>
                <a:cs typeface="ＭＳ Ｐゴシック" pitchFamily="-107" charset="-128"/>
              </a:rPr>
              <a:t>A*x</a:t>
            </a:r>
            <a:r>
              <a:rPr lang="en-US" baseline="30000">
                <a:ea typeface="ＭＳ Ｐゴシック" pitchFamily="-107" charset="-128"/>
                <a:cs typeface="ＭＳ Ｐゴシック" pitchFamily="-107" charset="-128"/>
              </a:rPr>
              <a:t>2</a:t>
            </a:r>
            <a:r>
              <a:rPr lang="en-US">
                <a:ea typeface="ＭＳ Ｐゴシック" pitchFamily="-107" charset="-128"/>
                <a:cs typeface="ＭＳ Ｐゴシック" pitchFamily="-107" charset="-128"/>
              </a:rPr>
              <a:t>; B*x+c</a:t>
            </a:r>
          </a:p>
          <a:p>
            <a:r>
              <a:rPr lang="en-US">
                <a:ea typeface="ＭＳ Ｐゴシック" pitchFamily="-107" charset="-128"/>
                <a:cs typeface="ＭＳ Ｐゴシック" pitchFamily="-107" charset="-128"/>
              </a:rPr>
              <a:t>(A*x</a:t>
            </a:r>
            <a:r>
              <a:rPr lang="en-US" baseline="30000">
                <a:ea typeface="ＭＳ Ｐゴシック" pitchFamily="-107" charset="-128"/>
                <a:cs typeface="ＭＳ Ｐゴシック" pitchFamily="-107" charset="-128"/>
              </a:rPr>
              <a:t>2</a:t>
            </a:r>
            <a:r>
              <a:rPr lang="en-US">
                <a:ea typeface="ＭＳ Ｐゴシック" pitchFamily="-107" charset="-128"/>
                <a:cs typeface="ＭＳ Ｐゴシック" pitchFamily="-107" charset="-128"/>
              </a:rPr>
              <a:t>)+(B*x+c)</a:t>
            </a:r>
          </a:p>
          <a:p>
            <a:endParaRPr lang="en-US">
              <a:ea typeface="ＭＳ Ｐゴシック" pitchFamily="-107" charset="-128"/>
              <a:cs typeface="ＭＳ Ｐゴシック" pitchFamily="-107" charset="-128"/>
            </a:endParaRPr>
          </a:p>
        </p:txBody>
      </p:sp>
      <p:grpSp>
        <p:nvGrpSpPr>
          <p:cNvPr id="65542" name="Group 72"/>
          <p:cNvGrpSpPr>
            <a:grpSpLocks/>
          </p:cNvGrpSpPr>
          <p:nvPr/>
        </p:nvGrpSpPr>
        <p:grpSpPr bwMode="auto">
          <a:xfrm>
            <a:off x="5257800" y="1752600"/>
            <a:ext cx="2895600" cy="4572000"/>
            <a:chOff x="3312" y="1104"/>
            <a:chExt cx="1824" cy="2880"/>
          </a:xfrm>
        </p:grpSpPr>
        <p:sp>
          <p:nvSpPr>
            <p:cNvPr id="65545" name="Rectangle 4"/>
            <p:cNvSpPr>
              <a:spLocks noChangeArrowheads="1"/>
            </p:cNvSpPr>
            <p:nvPr/>
          </p:nvSpPr>
          <p:spPr bwMode="auto">
            <a:xfrm>
              <a:off x="3360" y="3264"/>
              <a:ext cx="576" cy="52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4000">
                  <a:solidFill>
                    <a:schemeClr val="bg1"/>
                  </a:solidFill>
                  <a:latin typeface="Arial" pitchFamily="-107" charset="0"/>
                  <a:ea typeface="Arial" pitchFamily="-107" charset="0"/>
                  <a:cs typeface="Arial" pitchFamily="-107" charset="0"/>
                </a:rPr>
                <a:t>X</a:t>
              </a:r>
            </a:p>
          </p:txBody>
        </p:sp>
        <p:sp>
          <p:nvSpPr>
            <p:cNvPr id="65546" name="Rectangle 5"/>
            <p:cNvSpPr>
              <a:spLocks noChangeArrowheads="1"/>
            </p:cNvSpPr>
            <p:nvPr/>
          </p:nvSpPr>
          <p:spPr bwMode="auto">
            <a:xfrm>
              <a:off x="4176" y="3264"/>
              <a:ext cx="576" cy="33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4000">
                  <a:solidFill>
                    <a:schemeClr val="bg1"/>
                  </a:solidFill>
                  <a:latin typeface="Arial" pitchFamily="-107" charset="0"/>
                  <a:ea typeface="Arial" pitchFamily="-107" charset="0"/>
                  <a:cs typeface="Arial" pitchFamily="-107" charset="0"/>
                </a:rPr>
                <a:t>+</a:t>
              </a:r>
            </a:p>
          </p:txBody>
        </p:sp>
        <p:grpSp>
          <p:nvGrpSpPr>
            <p:cNvPr id="65547" name="Group 6"/>
            <p:cNvGrpSpPr>
              <a:grpSpLocks/>
            </p:cNvGrpSpPr>
            <p:nvPr/>
          </p:nvGrpSpPr>
          <p:grpSpPr bwMode="auto">
            <a:xfrm>
              <a:off x="3360" y="2160"/>
              <a:ext cx="288" cy="960"/>
              <a:chOff x="3360" y="2160"/>
              <a:chExt cx="288" cy="960"/>
            </a:xfrm>
          </p:grpSpPr>
          <p:sp>
            <p:nvSpPr>
              <p:cNvPr id="65608" name="Rectangle 7"/>
              <p:cNvSpPr>
                <a:spLocks noChangeArrowheads="1"/>
              </p:cNvSpPr>
              <p:nvPr/>
            </p:nvSpPr>
            <p:spPr bwMode="auto">
              <a:xfrm>
                <a:off x="3360" y="2160"/>
                <a:ext cx="288" cy="19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65609" name="Rectangle 8"/>
              <p:cNvSpPr>
                <a:spLocks noChangeArrowheads="1"/>
              </p:cNvSpPr>
              <p:nvPr/>
            </p:nvSpPr>
            <p:spPr bwMode="auto">
              <a:xfrm>
                <a:off x="3360" y="2352"/>
                <a:ext cx="288" cy="19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endParaRPr lang="en-US" baseline="30000"/>
              </a:p>
            </p:txBody>
          </p:sp>
          <p:sp>
            <p:nvSpPr>
              <p:cNvPr id="65610" name="Rectangle 9"/>
              <p:cNvSpPr>
                <a:spLocks noChangeArrowheads="1"/>
              </p:cNvSpPr>
              <p:nvPr/>
            </p:nvSpPr>
            <p:spPr bwMode="auto">
              <a:xfrm>
                <a:off x="3360" y="2544"/>
                <a:ext cx="288" cy="19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5611" name="Rectangle 10"/>
              <p:cNvSpPr>
                <a:spLocks noChangeArrowheads="1"/>
              </p:cNvSpPr>
              <p:nvPr/>
            </p:nvSpPr>
            <p:spPr bwMode="auto">
              <a:xfrm>
                <a:off x="3360" y="2736"/>
                <a:ext cx="288" cy="19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5612" name="Rectangle 11"/>
              <p:cNvSpPr>
                <a:spLocks noChangeArrowheads="1"/>
              </p:cNvSpPr>
              <p:nvPr/>
            </p:nvSpPr>
            <p:spPr bwMode="auto">
              <a:xfrm>
                <a:off x="3360" y="2928"/>
                <a:ext cx="288" cy="19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65548" name="Group 12"/>
            <p:cNvGrpSpPr>
              <a:grpSpLocks/>
            </p:cNvGrpSpPr>
            <p:nvPr/>
          </p:nvGrpSpPr>
          <p:grpSpPr bwMode="auto">
            <a:xfrm>
              <a:off x="3696" y="2160"/>
              <a:ext cx="288" cy="960"/>
              <a:chOff x="3360" y="2160"/>
              <a:chExt cx="288" cy="960"/>
            </a:xfrm>
          </p:grpSpPr>
          <p:sp>
            <p:nvSpPr>
              <p:cNvPr id="65603" name="Rectangle 13"/>
              <p:cNvSpPr>
                <a:spLocks noChangeArrowheads="1"/>
              </p:cNvSpPr>
              <p:nvPr/>
            </p:nvSpPr>
            <p:spPr bwMode="auto">
              <a:xfrm>
                <a:off x="3360" y="2160"/>
                <a:ext cx="288" cy="19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65604" name="Rectangle 14"/>
              <p:cNvSpPr>
                <a:spLocks noChangeArrowheads="1"/>
              </p:cNvSpPr>
              <p:nvPr/>
            </p:nvSpPr>
            <p:spPr bwMode="auto">
              <a:xfrm>
                <a:off x="3360" y="2352"/>
                <a:ext cx="288" cy="19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65605" name="Rectangle 15"/>
              <p:cNvSpPr>
                <a:spLocks noChangeArrowheads="1"/>
              </p:cNvSpPr>
              <p:nvPr/>
            </p:nvSpPr>
            <p:spPr bwMode="auto">
              <a:xfrm>
                <a:off x="3360" y="2544"/>
                <a:ext cx="288" cy="19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65606" name="Rectangle 16"/>
              <p:cNvSpPr>
                <a:spLocks noChangeArrowheads="1"/>
              </p:cNvSpPr>
              <p:nvPr/>
            </p:nvSpPr>
            <p:spPr bwMode="auto">
              <a:xfrm>
                <a:off x="3360" y="2736"/>
                <a:ext cx="288" cy="19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5607" name="Rectangle 17"/>
              <p:cNvSpPr>
                <a:spLocks noChangeArrowheads="1"/>
              </p:cNvSpPr>
              <p:nvPr/>
            </p:nvSpPr>
            <p:spPr bwMode="auto">
              <a:xfrm>
                <a:off x="3360" y="2928"/>
                <a:ext cx="288" cy="19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65549" name="Group 18"/>
            <p:cNvGrpSpPr>
              <a:grpSpLocks/>
            </p:cNvGrpSpPr>
            <p:nvPr/>
          </p:nvGrpSpPr>
          <p:grpSpPr bwMode="auto">
            <a:xfrm>
              <a:off x="4128" y="2160"/>
              <a:ext cx="288" cy="960"/>
              <a:chOff x="3360" y="2160"/>
              <a:chExt cx="288" cy="960"/>
            </a:xfrm>
          </p:grpSpPr>
          <p:sp>
            <p:nvSpPr>
              <p:cNvPr id="65598" name="Rectangle 19"/>
              <p:cNvSpPr>
                <a:spLocks noChangeArrowheads="1"/>
              </p:cNvSpPr>
              <p:nvPr/>
            </p:nvSpPr>
            <p:spPr bwMode="auto">
              <a:xfrm>
                <a:off x="3360" y="2160"/>
                <a:ext cx="288" cy="19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65599" name="Rectangle 20"/>
              <p:cNvSpPr>
                <a:spLocks noChangeArrowheads="1"/>
              </p:cNvSpPr>
              <p:nvPr/>
            </p:nvSpPr>
            <p:spPr bwMode="auto">
              <a:xfrm>
                <a:off x="3360" y="2352"/>
                <a:ext cx="288" cy="19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endParaRPr lang="en-US" baseline="30000"/>
              </a:p>
            </p:txBody>
          </p:sp>
          <p:sp>
            <p:nvSpPr>
              <p:cNvPr id="65600" name="Rectangle 21"/>
              <p:cNvSpPr>
                <a:spLocks noChangeArrowheads="1"/>
              </p:cNvSpPr>
              <p:nvPr/>
            </p:nvSpPr>
            <p:spPr bwMode="auto">
              <a:xfrm>
                <a:off x="3360" y="2544"/>
                <a:ext cx="288" cy="19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endParaRPr lang="en-US" baseline="30000"/>
              </a:p>
            </p:txBody>
          </p:sp>
          <p:sp>
            <p:nvSpPr>
              <p:cNvPr id="65601" name="Rectangle 22"/>
              <p:cNvSpPr>
                <a:spLocks noChangeArrowheads="1"/>
              </p:cNvSpPr>
              <p:nvPr/>
            </p:nvSpPr>
            <p:spPr bwMode="auto">
              <a:xfrm>
                <a:off x="3360" y="2736"/>
                <a:ext cx="288" cy="19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5602" name="Rectangle 23"/>
              <p:cNvSpPr>
                <a:spLocks noChangeArrowheads="1"/>
              </p:cNvSpPr>
              <p:nvPr/>
            </p:nvSpPr>
            <p:spPr bwMode="auto">
              <a:xfrm>
                <a:off x="3360" y="2928"/>
                <a:ext cx="288" cy="19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65550" name="Group 24"/>
            <p:cNvGrpSpPr>
              <a:grpSpLocks/>
            </p:cNvGrpSpPr>
            <p:nvPr/>
          </p:nvGrpSpPr>
          <p:grpSpPr bwMode="auto">
            <a:xfrm>
              <a:off x="4464" y="2160"/>
              <a:ext cx="288" cy="960"/>
              <a:chOff x="3360" y="2160"/>
              <a:chExt cx="288" cy="960"/>
            </a:xfrm>
          </p:grpSpPr>
          <p:sp>
            <p:nvSpPr>
              <p:cNvPr id="65593" name="Rectangle 25"/>
              <p:cNvSpPr>
                <a:spLocks noChangeArrowheads="1"/>
              </p:cNvSpPr>
              <p:nvPr/>
            </p:nvSpPr>
            <p:spPr bwMode="auto">
              <a:xfrm>
                <a:off x="3360" y="2160"/>
                <a:ext cx="288" cy="19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65594" name="Rectangle 26"/>
              <p:cNvSpPr>
                <a:spLocks noChangeArrowheads="1"/>
              </p:cNvSpPr>
              <p:nvPr/>
            </p:nvSpPr>
            <p:spPr bwMode="auto">
              <a:xfrm>
                <a:off x="3360" y="2352"/>
                <a:ext cx="288" cy="19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65595" name="Rectangle 27"/>
              <p:cNvSpPr>
                <a:spLocks noChangeArrowheads="1"/>
              </p:cNvSpPr>
              <p:nvPr/>
            </p:nvSpPr>
            <p:spPr bwMode="auto">
              <a:xfrm>
                <a:off x="3360" y="2544"/>
                <a:ext cx="288" cy="19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65596" name="Rectangle 28"/>
              <p:cNvSpPr>
                <a:spLocks noChangeArrowheads="1"/>
              </p:cNvSpPr>
              <p:nvPr/>
            </p:nvSpPr>
            <p:spPr bwMode="auto">
              <a:xfrm>
                <a:off x="3360" y="2736"/>
                <a:ext cx="288" cy="19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65597" name="Rectangle 29"/>
              <p:cNvSpPr>
                <a:spLocks noChangeArrowheads="1"/>
              </p:cNvSpPr>
              <p:nvPr/>
            </p:nvSpPr>
            <p:spPr bwMode="auto">
              <a:xfrm>
                <a:off x="3360" y="2928"/>
                <a:ext cx="288" cy="19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65551" name="Line 30"/>
            <p:cNvSpPr>
              <a:spLocks noChangeShapeType="1"/>
            </p:cNvSpPr>
            <p:nvPr/>
          </p:nvSpPr>
          <p:spPr bwMode="auto">
            <a:xfrm>
              <a:off x="3504" y="3120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552" name="Line 31"/>
            <p:cNvSpPr>
              <a:spLocks noChangeShapeType="1"/>
            </p:cNvSpPr>
            <p:nvPr/>
          </p:nvSpPr>
          <p:spPr bwMode="auto">
            <a:xfrm>
              <a:off x="3840" y="3120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553" name="Line 32"/>
            <p:cNvSpPr>
              <a:spLocks noChangeShapeType="1"/>
            </p:cNvSpPr>
            <p:nvPr/>
          </p:nvSpPr>
          <p:spPr bwMode="auto">
            <a:xfrm>
              <a:off x="4272" y="3120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554" name="Line 33"/>
            <p:cNvSpPr>
              <a:spLocks noChangeShapeType="1"/>
            </p:cNvSpPr>
            <p:nvPr/>
          </p:nvSpPr>
          <p:spPr bwMode="auto">
            <a:xfrm>
              <a:off x="4608" y="3120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65555" name="Group 34"/>
            <p:cNvGrpSpPr>
              <a:grpSpLocks/>
            </p:cNvGrpSpPr>
            <p:nvPr/>
          </p:nvGrpSpPr>
          <p:grpSpPr bwMode="auto">
            <a:xfrm>
              <a:off x="3312" y="1872"/>
              <a:ext cx="384" cy="288"/>
              <a:chOff x="3312" y="1872"/>
              <a:chExt cx="384" cy="288"/>
            </a:xfrm>
          </p:grpSpPr>
          <p:sp>
            <p:nvSpPr>
              <p:cNvPr id="65591" name="AutoShape 35"/>
              <p:cNvSpPr>
                <a:spLocks noChangeArrowheads="1"/>
              </p:cNvSpPr>
              <p:nvPr/>
            </p:nvSpPr>
            <p:spPr bwMode="auto">
              <a:xfrm>
                <a:off x="3312" y="1872"/>
                <a:ext cx="384" cy="144"/>
              </a:xfrm>
              <a:custGeom>
                <a:avLst/>
                <a:gdLst>
                  <a:gd name="T0" fmla="*/ 6 w 21600"/>
                  <a:gd name="T1" fmla="*/ 0 h 21600"/>
                  <a:gd name="T2" fmla="*/ 3 w 21600"/>
                  <a:gd name="T3" fmla="*/ 1 h 21600"/>
                  <a:gd name="T4" fmla="*/ 1 w 21600"/>
                  <a:gd name="T5" fmla="*/ 0 h 21600"/>
                  <a:gd name="T6" fmla="*/ 3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4500 w 21600"/>
                  <a:gd name="T13" fmla="*/ 4500 h 21600"/>
                  <a:gd name="T14" fmla="*/ 17100 w 21600"/>
                  <a:gd name="T15" fmla="*/ 17100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99FF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5592" name="Line 36"/>
              <p:cNvSpPr>
                <a:spLocks noChangeShapeType="1"/>
              </p:cNvSpPr>
              <p:nvPr/>
            </p:nvSpPr>
            <p:spPr bwMode="auto">
              <a:xfrm>
                <a:off x="3504" y="2016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65556" name="Group 37"/>
            <p:cNvGrpSpPr>
              <a:grpSpLocks/>
            </p:cNvGrpSpPr>
            <p:nvPr/>
          </p:nvGrpSpPr>
          <p:grpSpPr bwMode="auto">
            <a:xfrm>
              <a:off x="3696" y="1872"/>
              <a:ext cx="384" cy="288"/>
              <a:chOff x="3312" y="1872"/>
              <a:chExt cx="384" cy="288"/>
            </a:xfrm>
          </p:grpSpPr>
          <p:sp>
            <p:nvSpPr>
              <p:cNvPr id="65589" name="AutoShape 38"/>
              <p:cNvSpPr>
                <a:spLocks noChangeArrowheads="1"/>
              </p:cNvSpPr>
              <p:nvPr/>
            </p:nvSpPr>
            <p:spPr bwMode="auto">
              <a:xfrm>
                <a:off x="3312" y="1872"/>
                <a:ext cx="384" cy="144"/>
              </a:xfrm>
              <a:custGeom>
                <a:avLst/>
                <a:gdLst>
                  <a:gd name="T0" fmla="*/ 6 w 21600"/>
                  <a:gd name="T1" fmla="*/ 0 h 21600"/>
                  <a:gd name="T2" fmla="*/ 3 w 21600"/>
                  <a:gd name="T3" fmla="*/ 1 h 21600"/>
                  <a:gd name="T4" fmla="*/ 1 w 21600"/>
                  <a:gd name="T5" fmla="*/ 0 h 21600"/>
                  <a:gd name="T6" fmla="*/ 3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4500 w 21600"/>
                  <a:gd name="T13" fmla="*/ 4500 h 21600"/>
                  <a:gd name="T14" fmla="*/ 17100 w 21600"/>
                  <a:gd name="T15" fmla="*/ 17100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99FF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5590" name="Line 39"/>
              <p:cNvSpPr>
                <a:spLocks noChangeShapeType="1"/>
              </p:cNvSpPr>
              <p:nvPr/>
            </p:nvSpPr>
            <p:spPr bwMode="auto">
              <a:xfrm>
                <a:off x="3504" y="2016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65557" name="Group 40"/>
            <p:cNvGrpSpPr>
              <a:grpSpLocks/>
            </p:cNvGrpSpPr>
            <p:nvPr/>
          </p:nvGrpSpPr>
          <p:grpSpPr bwMode="auto">
            <a:xfrm>
              <a:off x="4032" y="1872"/>
              <a:ext cx="384" cy="288"/>
              <a:chOff x="3312" y="1872"/>
              <a:chExt cx="384" cy="288"/>
            </a:xfrm>
          </p:grpSpPr>
          <p:sp>
            <p:nvSpPr>
              <p:cNvPr id="65587" name="AutoShape 41"/>
              <p:cNvSpPr>
                <a:spLocks noChangeArrowheads="1"/>
              </p:cNvSpPr>
              <p:nvPr/>
            </p:nvSpPr>
            <p:spPr bwMode="auto">
              <a:xfrm>
                <a:off x="3312" y="1872"/>
                <a:ext cx="384" cy="144"/>
              </a:xfrm>
              <a:custGeom>
                <a:avLst/>
                <a:gdLst>
                  <a:gd name="T0" fmla="*/ 6 w 21600"/>
                  <a:gd name="T1" fmla="*/ 0 h 21600"/>
                  <a:gd name="T2" fmla="*/ 3 w 21600"/>
                  <a:gd name="T3" fmla="*/ 1 h 21600"/>
                  <a:gd name="T4" fmla="*/ 1 w 21600"/>
                  <a:gd name="T5" fmla="*/ 0 h 21600"/>
                  <a:gd name="T6" fmla="*/ 3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4500 w 21600"/>
                  <a:gd name="T13" fmla="*/ 4500 h 21600"/>
                  <a:gd name="T14" fmla="*/ 17100 w 21600"/>
                  <a:gd name="T15" fmla="*/ 17100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99FF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5588" name="Line 42"/>
              <p:cNvSpPr>
                <a:spLocks noChangeShapeType="1"/>
              </p:cNvSpPr>
              <p:nvPr/>
            </p:nvSpPr>
            <p:spPr bwMode="auto">
              <a:xfrm>
                <a:off x="3504" y="2016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65558" name="Group 43"/>
            <p:cNvGrpSpPr>
              <a:grpSpLocks/>
            </p:cNvGrpSpPr>
            <p:nvPr/>
          </p:nvGrpSpPr>
          <p:grpSpPr bwMode="auto">
            <a:xfrm>
              <a:off x="4368" y="1872"/>
              <a:ext cx="384" cy="288"/>
              <a:chOff x="3312" y="1872"/>
              <a:chExt cx="384" cy="288"/>
            </a:xfrm>
          </p:grpSpPr>
          <p:sp>
            <p:nvSpPr>
              <p:cNvPr id="65585" name="AutoShape 44"/>
              <p:cNvSpPr>
                <a:spLocks noChangeArrowheads="1"/>
              </p:cNvSpPr>
              <p:nvPr/>
            </p:nvSpPr>
            <p:spPr bwMode="auto">
              <a:xfrm>
                <a:off x="3312" y="1872"/>
                <a:ext cx="384" cy="144"/>
              </a:xfrm>
              <a:custGeom>
                <a:avLst/>
                <a:gdLst>
                  <a:gd name="T0" fmla="*/ 6 w 21600"/>
                  <a:gd name="T1" fmla="*/ 0 h 21600"/>
                  <a:gd name="T2" fmla="*/ 3 w 21600"/>
                  <a:gd name="T3" fmla="*/ 1 h 21600"/>
                  <a:gd name="T4" fmla="*/ 1 w 21600"/>
                  <a:gd name="T5" fmla="*/ 0 h 21600"/>
                  <a:gd name="T6" fmla="*/ 3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4500 w 21600"/>
                  <a:gd name="T13" fmla="*/ 4500 h 21600"/>
                  <a:gd name="T14" fmla="*/ 17100 w 21600"/>
                  <a:gd name="T15" fmla="*/ 17100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99FF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5586" name="Line 45"/>
              <p:cNvSpPr>
                <a:spLocks noChangeShapeType="1"/>
              </p:cNvSpPr>
              <p:nvPr/>
            </p:nvSpPr>
            <p:spPr bwMode="auto">
              <a:xfrm>
                <a:off x="3504" y="2016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65559" name="Group 46"/>
            <p:cNvGrpSpPr>
              <a:grpSpLocks/>
            </p:cNvGrpSpPr>
            <p:nvPr/>
          </p:nvGrpSpPr>
          <p:grpSpPr bwMode="auto">
            <a:xfrm>
              <a:off x="3408" y="1296"/>
              <a:ext cx="192" cy="576"/>
              <a:chOff x="3408" y="1296"/>
              <a:chExt cx="192" cy="576"/>
            </a:xfrm>
          </p:grpSpPr>
          <p:sp>
            <p:nvSpPr>
              <p:cNvPr id="65582" name="Line 47"/>
              <p:cNvSpPr>
                <a:spLocks noChangeShapeType="1"/>
              </p:cNvSpPr>
              <p:nvPr/>
            </p:nvSpPr>
            <p:spPr bwMode="auto">
              <a:xfrm>
                <a:off x="3408" y="1296"/>
                <a:ext cx="0" cy="57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5583" name="Line 48"/>
              <p:cNvSpPr>
                <a:spLocks noChangeShapeType="1"/>
              </p:cNvSpPr>
              <p:nvPr/>
            </p:nvSpPr>
            <p:spPr bwMode="auto">
              <a:xfrm>
                <a:off x="3600" y="1728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5584" name="Line 49"/>
              <p:cNvSpPr>
                <a:spLocks noChangeShapeType="1"/>
              </p:cNvSpPr>
              <p:nvPr/>
            </p:nvSpPr>
            <p:spPr bwMode="auto">
              <a:xfrm>
                <a:off x="3504" y="1632"/>
                <a:ext cx="0" cy="24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65560" name="Group 50"/>
            <p:cNvGrpSpPr>
              <a:grpSpLocks/>
            </p:cNvGrpSpPr>
            <p:nvPr/>
          </p:nvGrpSpPr>
          <p:grpSpPr bwMode="auto">
            <a:xfrm>
              <a:off x="3792" y="1296"/>
              <a:ext cx="192" cy="576"/>
              <a:chOff x="3408" y="1296"/>
              <a:chExt cx="192" cy="576"/>
            </a:xfrm>
          </p:grpSpPr>
          <p:sp>
            <p:nvSpPr>
              <p:cNvPr id="65579" name="Line 51"/>
              <p:cNvSpPr>
                <a:spLocks noChangeShapeType="1"/>
              </p:cNvSpPr>
              <p:nvPr/>
            </p:nvSpPr>
            <p:spPr bwMode="auto">
              <a:xfrm>
                <a:off x="3408" y="1296"/>
                <a:ext cx="0" cy="57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5580" name="Line 52"/>
              <p:cNvSpPr>
                <a:spLocks noChangeShapeType="1"/>
              </p:cNvSpPr>
              <p:nvPr/>
            </p:nvSpPr>
            <p:spPr bwMode="auto">
              <a:xfrm>
                <a:off x="3600" y="1728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5581" name="Line 53"/>
              <p:cNvSpPr>
                <a:spLocks noChangeShapeType="1"/>
              </p:cNvSpPr>
              <p:nvPr/>
            </p:nvSpPr>
            <p:spPr bwMode="auto">
              <a:xfrm>
                <a:off x="3504" y="1632"/>
                <a:ext cx="0" cy="24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65561" name="Group 54"/>
            <p:cNvGrpSpPr>
              <a:grpSpLocks/>
            </p:cNvGrpSpPr>
            <p:nvPr/>
          </p:nvGrpSpPr>
          <p:grpSpPr bwMode="auto">
            <a:xfrm>
              <a:off x="4128" y="1296"/>
              <a:ext cx="192" cy="576"/>
              <a:chOff x="3408" y="1296"/>
              <a:chExt cx="192" cy="576"/>
            </a:xfrm>
          </p:grpSpPr>
          <p:sp>
            <p:nvSpPr>
              <p:cNvPr id="65576" name="Line 55"/>
              <p:cNvSpPr>
                <a:spLocks noChangeShapeType="1"/>
              </p:cNvSpPr>
              <p:nvPr/>
            </p:nvSpPr>
            <p:spPr bwMode="auto">
              <a:xfrm>
                <a:off x="3408" y="1296"/>
                <a:ext cx="0" cy="57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5577" name="Line 56"/>
              <p:cNvSpPr>
                <a:spLocks noChangeShapeType="1"/>
              </p:cNvSpPr>
              <p:nvPr/>
            </p:nvSpPr>
            <p:spPr bwMode="auto">
              <a:xfrm>
                <a:off x="3600" y="1728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5578" name="Line 57"/>
              <p:cNvSpPr>
                <a:spLocks noChangeShapeType="1"/>
              </p:cNvSpPr>
              <p:nvPr/>
            </p:nvSpPr>
            <p:spPr bwMode="auto">
              <a:xfrm>
                <a:off x="3504" y="1632"/>
                <a:ext cx="0" cy="24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65562" name="Group 58"/>
            <p:cNvGrpSpPr>
              <a:grpSpLocks/>
            </p:cNvGrpSpPr>
            <p:nvPr/>
          </p:nvGrpSpPr>
          <p:grpSpPr bwMode="auto">
            <a:xfrm>
              <a:off x="4464" y="1296"/>
              <a:ext cx="192" cy="576"/>
              <a:chOff x="3408" y="1296"/>
              <a:chExt cx="192" cy="576"/>
            </a:xfrm>
          </p:grpSpPr>
          <p:sp>
            <p:nvSpPr>
              <p:cNvPr id="65573" name="Line 59"/>
              <p:cNvSpPr>
                <a:spLocks noChangeShapeType="1"/>
              </p:cNvSpPr>
              <p:nvPr/>
            </p:nvSpPr>
            <p:spPr bwMode="auto">
              <a:xfrm>
                <a:off x="3408" y="1296"/>
                <a:ext cx="0" cy="57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5574" name="Line 60"/>
              <p:cNvSpPr>
                <a:spLocks noChangeShapeType="1"/>
              </p:cNvSpPr>
              <p:nvPr/>
            </p:nvSpPr>
            <p:spPr bwMode="auto">
              <a:xfrm>
                <a:off x="3600" y="1728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5575" name="Line 61"/>
              <p:cNvSpPr>
                <a:spLocks noChangeShapeType="1"/>
              </p:cNvSpPr>
              <p:nvPr/>
            </p:nvSpPr>
            <p:spPr bwMode="auto">
              <a:xfrm>
                <a:off x="3504" y="1632"/>
                <a:ext cx="0" cy="24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65563" name="Line 62"/>
            <p:cNvSpPr>
              <a:spLocks noChangeShapeType="1"/>
            </p:cNvSpPr>
            <p:nvPr/>
          </p:nvSpPr>
          <p:spPr bwMode="auto">
            <a:xfrm>
              <a:off x="3600" y="1728"/>
              <a:ext cx="12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564" name="Line 63"/>
            <p:cNvSpPr>
              <a:spLocks noChangeShapeType="1"/>
            </p:cNvSpPr>
            <p:nvPr/>
          </p:nvSpPr>
          <p:spPr bwMode="auto">
            <a:xfrm>
              <a:off x="3504" y="1632"/>
              <a:ext cx="163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565" name="Line 64"/>
            <p:cNvSpPr>
              <a:spLocks noChangeShapeType="1"/>
            </p:cNvSpPr>
            <p:nvPr/>
          </p:nvSpPr>
          <p:spPr bwMode="auto">
            <a:xfrm>
              <a:off x="3408" y="1296"/>
              <a:ext cx="105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566" name="Line 65"/>
            <p:cNvSpPr>
              <a:spLocks noChangeShapeType="1"/>
            </p:cNvSpPr>
            <p:nvPr/>
          </p:nvSpPr>
          <p:spPr bwMode="auto">
            <a:xfrm flipV="1">
              <a:off x="3984" y="1104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567" name="Line 66"/>
            <p:cNvSpPr>
              <a:spLocks noChangeShapeType="1"/>
            </p:cNvSpPr>
            <p:nvPr/>
          </p:nvSpPr>
          <p:spPr bwMode="auto">
            <a:xfrm>
              <a:off x="4896" y="1728"/>
              <a:ext cx="0" cy="201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568" name="Line 67"/>
            <p:cNvSpPr>
              <a:spLocks noChangeShapeType="1"/>
            </p:cNvSpPr>
            <p:nvPr/>
          </p:nvSpPr>
          <p:spPr bwMode="auto">
            <a:xfrm flipH="1">
              <a:off x="4464" y="3744"/>
              <a:ext cx="43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569" name="Line 68"/>
            <p:cNvSpPr>
              <a:spLocks noChangeShapeType="1"/>
            </p:cNvSpPr>
            <p:nvPr/>
          </p:nvSpPr>
          <p:spPr bwMode="auto">
            <a:xfrm flipH="1" flipV="1">
              <a:off x="4464" y="3600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570" name="Line 69"/>
            <p:cNvSpPr>
              <a:spLocks noChangeShapeType="1"/>
            </p:cNvSpPr>
            <p:nvPr/>
          </p:nvSpPr>
          <p:spPr bwMode="auto">
            <a:xfrm>
              <a:off x="3648" y="3792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571" name="Line 70"/>
            <p:cNvSpPr>
              <a:spLocks noChangeShapeType="1"/>
            </p:cNvSpPr>
            <p:nvPr/>
          </p:nvSpPr>
          <p:spPr bwMode="auto">
            <a:xfrm>
              <a:off x="3648" y="3984"/>
              <a:ext cx="14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572" name="Line 71"/>
            <p:cNvSpPr>
              <a:spLocks noChangeShapeType="1"/>
            </p:cNvSpPr>
            <p:nvPr/>
          </p:nvSpPr>
          <p:spPr bwMode="auto">
            <a:xfrm flipH="1" flipV="1">
              <a:off x="5136" y="1632"/>
              <a:ext cx="0" cy="235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65543" name="Rectangle 76"/>
          <p:cNvSpPr>
            <a:spLocks noChangeArrowheads="1"/>
          </p:cNvSpPr>
          <p:nvPr/>
        </p:nvSpPr>
        <p:spPr bwMode="auto">
          <a:xfrm>
            <a:off x="5562600" y="6096000"/>
            <a:ext cx="457200" cy="1524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544" name="Rectangle 77"/>
          <p:cNvSpPr>
            <a:spLocks noChangeArrowheads="1"/>
          </p:cNvSpPr>
          <p:nvPr/>
        </p:nvSpPr>
        <p:spPr bwMode="auto">
          <a:xfrm>
            <a:off x="6858000" y="5759450"/>
            <a:ext cx="457200" cy="1524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6758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81775F8-5B01-F14D-A3ED-0BE6BF03A687}" type="slidenum">
              <a:rPr lang="en-US" smtClean="0">
                <a:latin typeface="Times New Roman" pitchFamily="-107" charset="0"/>
              </a:rPr>
              <a:pPr/>
              <a:t>31</a:t>
            </a:fld>
            <a:endParaRPr lang="en-US" smtClean="0">
              <a:latin typeface="Times New Roman" pitchFamily="-107" charset="0"/>
            </a:endParaRPr>
          </a:p>
        </p:txBody>
      </p:sp>
      <p:sp>
        <p:nvSpPr>
          <p:cNvPr id="6758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ea typeface="ＭＳ Ｐゴシック" pitchFamily="-107" charset="-128"/>
                <a:cs typeface="ＭＳ Ｐゴシック" pitchFamily="-107" charset="-128"/>
              </a:rPr>
              <a:t>Memory Bank Quadratic</a:t>
            </a:r>
          </a:p>
        </p:txBody>
      </p:sp>
      <p:sp>
        <p:nvSpPr>
          <p:cNvPr id="6758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752600"/>
            <a:ext cx="7772400" cy="4114800"/>
          </a:xfrm>
        </p:spPr>
        <p:txBody>
          <a:bodyPr/>
          <a:lstStyle/>
          <a:p>
            <a:r>
              <a:rPr lang="en-US">
                <a:ea typeface="ＭＳ Ｐゴシック" pitchFamily="-107" charset="-128"/>
                <a:cs typeface="ＭＳ Ｐゴシック" pitchFamily="-107" charset="-128"/>
              </a:rPr>
              <a:t>Store x</a:t>
            </a:r>
          </a:p>
          <a:p>
            <a:r>
              <a:rPr lang="en-US">
                <a:ea typeface="ＭＳ Ｐゴシック" pitchFamily="-107" charset="-128"/>
                <a:cs typeface="ＭＳ Ｐゴシック" pitchFamily="-107" charset="-128"/>
              </a:rPr>
              <a:t>x*x</a:t>
            </a:r>
          </a:p>
          <a:p>
            <a:r>
              <a:rPr lang="en-US">
                <a:ea typeface="ＭＳ Ｐゴシック" pitchFamily="-107" charset="-128"/>
                <a:cs typeface="ＭＳ Ｐゴシック" pitchFamily="-107" charset="-128"/>
              </a:rPr>
              <a:t>B*x</a:t>
            </a:r>
          </a:p>
          <a:p>
            <a:r>
              <a:rPr lang="en-US">
                <a:ea typeface="ＭＳ Ｐゴシック" pitchFamily="-107" charset="-128"/>
                <a:cs typeface="ＭＳ Ｐゴシック" pitchFamily="-107" charset="-128"/>
              </a:rPr>
              <a:t>A*x</a:t>
            </a:r>
            <a:r>
              <a:rPr lang="en-US" baseline="30000">
                <a:ea typeface="ＭＳ Ｐゴシック" pitchFamily="-107" charset="-128"/>
                <a:cs typeface="ＭＳ Ｐゴシック" pitchFamily="-107" charset="-128"/>
              </a:rPr>
              <a:t>2</a:t>
            </a:r>
            <a:r>
              <a:rPr lang="en-US">
                <a:ea typeface="ＭＳ Ｐゴシック" pitchFamily="-107" charset="-128"/>
                <a:cs typeface="ＭＳ Ｐゴシック" pitchFamily="-107" charset="-128"/>
              </a:rPr>
              <a:t>; B*x+c</a:t>
            </a:r>
          </a:p>
          <a:p>
            <a:r>
              <a:rPr lang="en-US">
                <a:ea typeface="ＭＳ Ｐゴシック" pitchFamily="-107" charset="-128"/>
                <a:cs typeface="ＭＳ Ｐゴシック" pitchFamily="-107" charset="-128"/>
              </a:rPr>
              <a:t>(A*x</a:t>
            </a:r>
            <a:r>
              <a:rPr lang="en-US" baseline="30000">
                <a:ea typeface="ＭＳ Ｐゴシック" pitchFamily="-107" charset="-128"/>
                <a:cs typeface="ＭＳ Ｐゴシック" pitchFamily="-107" charset="-128"/>
              </a:rPr>
              <a:t>2</a:t>
            </a:r>
            <a:r>
              <a:rPr lang="en-US">
                <a:ea typeface="ＭＳ Ｐゴシック" pitchFamily="-107" charset="-128"/>
                <a:cs typeface="ＭＳ Ｐゴシック" pitchFamily="-107" charset="-128"/>
              </a:rPr>
              <a:t>)+(B*x+c)</a:t>
            </a:r>
          </a:p>
          <a:p>
            <a:endParaRPr lang="en-US">
              <a:ea typeface="ＭＳ Ｐゴシック" pitchFamily="-107" charset="-128"/>
              <a:cs typeface="ＭＳ Ｐゴシック" pitchFamily="-107" charset="-128"/>
            </a:endParaRPr>
          </a:p>
        </p:txBody>
      </p:sp>
      <p:sp>
        <p:nvSpPr>
          <p:cNvPr id="67590" name="Rectangle 4"/>
          <p:cNvSpPr>
            <a:spLocks noChangeArrowheads="1"/>
          </p:cNvSpPr>
          <p:nvPr/>
        </p:nvSpPr>
        <p:spPr bwMode="auto">
          <a:xfrm>
            <a:off x="5334000" y="5181600"/>
            <a:ext cx="914400" cy="838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4000">
                <a:solidFill>
                  <a:schemeClr val="bg1"/>
                </a:solidFill>
                <a:latin typeface="Arial" pitchFamily="-107" charset="0"/>
                <a:ea typeface="Arial" pitchFamily="-107" charset="0"/>
                <a:cs typeface="Arial" pitchFamily="-107" charset="0"/>
              </a:rPr>
              <a:t>X</a:t>
            </a:r>
          </a:p>
        </p:txBody>
      </p:sp>
      <p:sp>
        <p:nvSpPr>
          <p:cNvPr id="67591" name="Rectangle 5"/>
          <p:cNvSpPr>
            <a:spLocks noChangeArrowheads="1"/>
          </p:cNvSpPr>
          <p:nvPr/>
        </p:nvSpPr>
        <p:spPr bwMode="auto">
          <a:xfrm>
            <a:off x="6629400" y="5181600"/>
            <a:ext cx="914400" cy="5334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4000">
                <a:solidFill>
                  <a:schemeClr val="bg1"/>
                </a:solidFill>
                <a:latin typeface="Arial" pitchFamily="-107" charset="0"/>
                <a:ea typeface="Arial" pitchFamily="-107" charset="0"/>
                <a:cs typeface="Arial" pitchFamily="-107" charset="0"/>
              </a:rPr>
              <a:t>+</a:t>
            </a:r>
          </a:p>
        </p:txBody>
      </p:sp>
      <p:grpSp>
        <p:nvGrpSpPr>
          <p:cNvPr id="67592" name="Group 11"/>
          <p:cNvGrpSpPr>
            <a:grpSpLocks/>
          </p:cNvGrpSpPr>
          <p:nvPr/>
        </p:nvGrpSpPr>
        <p:grpSpPr bwMode="auto">
          <a:xfrm>
            <a:off x="5334000" y="3429000"/>
            <a:ext cx="457200" cy="1524000"/>
            <a:chOff x="3360" y="2160"/>
            <a:chExt cx="288" cy="960"/>
          </a:xfrm>
        </p:grpSpPr>
        <p:sp>
          <p:nvSpPr>
            <p:cNvPr id="67655" name="Rectangle 6"/>
            <p:cNvSpPr>
              <a:spLocks noChangeArrowheads="1"/>
            </p:cNvSpPr>
            <p:nvPr/>
          </p:nvSpPr>
          <p:spPr bwMode="auto">
            <a:xfrm>
              <a:off x="3360" y="2160"/>
              <a:ext cx="288" cy="19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x</a:t>
              </a:r>
            </a:p>
          </p:txBody>
        </p:sp>
        <p:sp>
          <p:nvSpPr>
            <p:cNvPr id="67656" name="Rectangle 7"/>
            <p:cNvSpPr>
              <a:spLocks noChangeArrowheads="1"/>
            </p:cNvSpPr>
            <p:nvPr/>
          </p:nvSpPr>
          <p:spPr bwMode="auto">
            <a:xfrm>
              <a:off x="3360" y="2352"/>
              <a:ext cx="288" cy="19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x</a:t>
              </a:r>
              <a:r>
                <a:rPr lang="en-US" baseline="30000"/>
                <a:t>2</a:t>
              </a:r>
            </a:p>
          </p:txBody>
        </p:sp>
        <p:sp>
          <p:nvSpPr>
            <p:cNvPr id="67657" name="Rectangle 8"/>
            <p:cNvSpPr>
              <a:spLocks noChangeArrowheads="1"/>
            </p:cNvSpPr>
            <p:nvPr/>
          </p:nvSpPr>
          <p:spPr bwMode="auto">
            <a:xfrm>
              <a:off x="3360" y="2544"/>
              <a:ext cx="288" cy="19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7658" name="Rectangle 9"/>
            <p:cNvSpPr>
              <a:spLocks noChangeArrowheads="1"/>
            </p:cNvSpPr>
            <p:nvPr/>
          </p:nvSpPr>
          <p:spPr bwMode="auto">
            <a:xfrm>
              <a:off x="3360" y="2736"/>
              <a:ext cx="288" cy="19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7659" name="Rectangle 10"/>
            <p:cNvSpPr>
              <a:spLocks noChangeArrowheads="1"/>
            </p:cNvSpPr>
            <p:nvPr/>
          </p:nvSpPr>
          <p:spPr bwMode="auto">
            <a:xfrm>
              <a:off x="3360" y="2928"/>
              <a:ext cx="288" cy="19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67593" name="Group 12"/>
          <p:cNvGrpSpPr>
            <a:grpSpLocks/>
          </p:cNvGrpSpPr>
          <p:nvPr/>
        </p:nvGrpSpPr>
        <p:grpSpPr bwMode="auto">
          <a:xfrm>
            <a:off x="5867400" y="3429000"/>
            <a:ext cx="457200" cy="1524000"/>
            <a:chOff x="3360" y="2160"/>
            <a:chExt cx="288" cy="960"/>
          </a:xfrm>
        </p:grpSpPr>
        <p:sp>
          <p:nvSpPr>
            <p:cNvPr id="67650" name="Rectangle 13"/>
            <p:cNvSpPr>
              <a:spLocks noChangeArrowheads="1"/>
            </p:cNvSpPr>
            <p:nvPr/>
          </p:nvSpPr>
          <p:spPr bwMode="auto">
            <a:xfrm>
              <a:off x="3360" y="2160"/>
              <a:ext cx="288" cy="19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x</a:t>
              </a:r>
            </a:p>
          </p:txBody>
        </p:sp>
        <p:sp>
          <p:nvSpPr>
            <p:cNvPr id="67651" name="Rectangle 14"/>
            <p:cNvSpPr>
              <a:spLocks noChangeArrowheads="1"/>
            </p:cNvSpPr>
            <p:nvPr/>
          </p:nvSpPr>
          <p:spPr bwMode="auto">
            <a:xfrm>
              <a:off x="3360" y="2352"/>
              <a:ext cx="288" cy="19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B</a:t>
              </a:r>
            </a:p>
          </p:txBody>
        </p:sp>
        <p:sp>
          <p:nvSpPr>
            <p:cNvPr id="67652" name="Rectangle 15"/>
            <p:cNvSpPr>
              <a:spLocks noChangeArrowheads="1"/>
            </p:cNvSpPr>
            <p:nvPr/>
          </p:nvSpPr>
          <p:spPr bwMode="auto">
            <a:xfrm>
              <a:off x="3360" y="2544"/>
              <a:ext cx="288" cy="19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A</a:t>
              </a:r>
            </a:p>
          </p:txBody>
        </p:sp>
        <p:sp>
          <p:nvSpPr>
            <p:cNvPr id="67653" name="Rectangle 16"/>
            <p:cNvSpPr>
              <a:spLocks noChangeArrowheads="1"/>
            </p:cNvSpPr>
            <p:nvPr/>
          </p:nvSpPr>
          <p:spPr bwMode="auto">
            <a:xfrm>
              <a:off x="3360" y="2736"/>
              <a:ext cx="288" cy="19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7654" name="Rectangle 17"/>
            <p:cNvSpPr>
              <a:spLocks noChangeArrowheads="1"/>
            </p:cNvSpPr>
            <p:nvPr/>
          </p:nvSpPr>
          <p:spPr bwMode="auto">
            <a:xfrm>
              <a:off x="3360" y="2928"/>
              <a:ext cx="288" cy="19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67594" name="Group 18"/>
          <p:cNvGrpSpPr>
            <a:grpSpLocks/>
          </p:cNvGrpSpPr>
          <p:nvPr/>
        </p:nvGrpSpPr>
        <p:grpSpPr bwMode="auto">
          <a:xfrm>
            <a:off x="6553200" y="3429000"/>
            <a:ext cx="457200" cy="1524000"/>
            <a:chOff x="3360" y="2160"/>
            <a:chExt cx="288" cy="960"/>
          </a:xfrm>
        </p:grpSpPr>
        <p:sp>
          <p:nvSpPr>
            <p:cNvPr id="67645" name="Rectangle 19"/>
            <p:cNvSpPr>
              <a:spLocks noChangeArrowheads="1"/>
            </p:cNvSpPr>
            <p:nvPr/>
          </p:nvSpPr>
          <p:spPr bwMode="auto">
            <a:xfrm>
              <a:off x="3360" y="2160"/>
              <a:ext cx="288" cy="19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Bx</a:t>
              </a:r>
            </a:p>
          </p:txBody>
        </p:sp>
        <p:sp>
          <p:nvSpPr>
            <p:cNvPr id="67646" name="Rectangle 20"/>
            <p:cNvSpPr>
              <a:spLocks noChangeArrowheads="1"/>
            </p:cNvSpPr>
            <p:nvPr/>
          </p:nvSpPr>
          <p:spPr bwMode="auto">
            <a:xfrm>
              <a:off x="3360" y="2352"/>
              <a:ext cx="288" cy="19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Ax</a:t>
              </a:r>
              <a:r>
                <a:rPr lang="en-US" baseline="30000"/>
                <a:t>2</a:t>
              </a:r>
            </a:p>
          </p:txBody>
        </p:sp>
        <p:sp>
          <p:nvSpPr>
            <p:cNvPr id="67647" name="Rectangle 21"/>
            <p:cNvSpPr>
              <a:spLocks noChangeArrowheads="1"/>
            </p:cNvSpPr>
            <p:nvPr/>
          </p:nvSpPr>
          <p:spPr bwMode="auto">
            <a:xfrm>
              <a:off x="3360" y="2544"/>
              <a:ext cx="288" cy="19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baseline="30000"/>
            </a:p>
          </p:txBody>
        </p:sp>
        <p:sp>
          <p:nvSpPr>
            <p:cNvPr id="67648" name="Rectangle 22"/>
            <p:cNvSpPr>
              <a:spLocks noChangeArrowheads="1"/>
            </p:cNvSpPr>
            <p:nvPr/>
          </p:nvSpPr>
          <p:spPr bwMode="auto">
            <a:xfrm>
              <a:off x="3360" y="2736"/>
              <a:ext cx="288" cy="19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7649" name="Rectangle 23"/>
            <p:cNvSpPr>
              <a:spLocks noChangeArrowheads="1"/>
            </p:cNvSpPr>
            <p:nvPr/>
          </p:nvSpPr>
          <p:spPr bwMode="auto">
            <a:xfrm>
              <a:off x="3360" y="2928"/>
              <a:ext cx="288" cy="19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67595" name="Group 24"/>
          <p:cNvGrpSpPr>
            <a:grpSpLocks/>
          </p:cNvGrpSpPr>
          <p:nvPr/>
        </p:nvGrpSpPr>
        <p:grpSpPr bwMode="auto">
          <a:xfrm>
            <a:off x="7086600" y="3429000"/>
            <a:ext cx="457200" cy="1524000"/>
            <a:chOff x="3360" y="2160"/>
            <a:chExt cx="288" cy="960"/>
          </a:xfrm>
        </p:grpSpPr>
        <p:sp>
          <p:nvSpPr>
            <p:cNvPr id="67640" name="Rectangle 25"/>
            <p:cNvSpPr>
              <a:spLocks noChangeArrowheads="1"/>
            </p:cNvSpPr>
            <p:nvPr/>
          </p:nvSpPr>
          <p:spPr bwMode="auto">
            <a:xfrm>
              <a:off x="3360" y="2160"/>
              <a:ext cx="288" cy="19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c</a:t>
              </a:r>
            </a:p>
          </p:txBody>
        </p:sp>
        <p:sp>
          <p:nvSpPr>
            <p:cNvPr id="67641" name="Rectangle 26"/>
            <p:cNvSpPr>
              <a:spLocks noChangeArrowheads="1"/>
            </p:cNvSpPr>
            <p:nvPr/>
          </p:nvSpPr>
          <p:spPr bwMode="auto">
            <a:xfrm>
              <a:off x="3360" y="2352"/>
              <a:ext cx="288" cy="19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Bx+c</a:t>
              </a:r>
            </a:p>
          </p:txBody>
        </p:sp>
        <p:sp>
          <p:nvSpPr>
            <p:cNvPr id="67642" name="Rectangle 27"/>
            <p:cNvSpPr>
              <a:spLocks noChangeArrowheads="1"/>
            </p:cNvSpPr>
            <p:nvPr/>
          </p:nvSpPr>
          <p:spPr bwMode="auto">
            <a:xfrm>
              <a:off x="3360" y="2544"/>
              <a:ext cx="288" cy="19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/>
            </a:p>
          </p:txBody>
        </p:sp>
        <p:sp>
          <p:nvSpPr>
            <p:cNvPr id="67643" name="Rectangle 28"/>
            <p:cNvSpPr>
              <a:spLocks noChangeArrowheads="1"/>
            </p:cNvSpPr>
            <p:nvPr/>
          </p:nvSpPr>
          <p:spPr bwMode="auto">
            <a:xfrm>
              <a:off x="3360" y="2736"/>
              <a:ext cx="288" cy="19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/>
            </a:p>
          </p:txBody>
        </p:sp>
        <p:sp>
          <p:nvSpPr>
            <p:cNvPr id="67644" name="Rectangle 29"/>
            <p:cNvSpPr>
              <a:spLocks noChangeArrowheads="1"/>
            </p:cNvSpPr>
            <p:nvPr/>
          </p:nvSpPr>
          <p:spPr bwMode="auto">
            <a:xfrm>
              <a:off x="3360" y="2928"/>
              <a:ext cx="288" cy="19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67596" name="Line 30"/>
          <p:cNvSpPr>
            <a:spLocks noChangeShapeType="1"/>
          </p:cNvSpPr>
          <p:nvPr/>
        </p:nvSpPr>
        <p:spPr bwMode="auto">
          <a:xfrm>
            <a:off x="5562600" y="49530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7597" name="Line 31"/>
          <p:cNvSpPr>
            <a:spLocks noChangeShapeType="1"/>
          </p:cNvSpPr>
          <p:nvPr/>
        </p:nvSpPr>
        <p:spPr bwMode="auto">
          <a:xfrm>
            <a:off x="6096000" y="49530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7598" name="Line 32"/>
          <p:cNvSpPr>
            <a:spLocks noChangeShapeType="1"/>
          </p:cNvSpPr>
          <p:nvPr/>
        </p:nvSpPr>
        <p:spPr bwMode="auto">
          <a:xfrm>
            <a:off x="6781800" y="49530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7599" name="Line 33"/>
          <p:cNvSpPr>
            <a:spLocks noChangeShapeType="1"/>
          </p:cNvSpPr>
          <p:nvPr/>
        </p:nvSpPr>
        <p:spPr bwMode="auto">
          <a:xfrm>
            <a:off x="7315200" y="49530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67600" name="Group 38"/>
          <p:cNvGrpSpPr>
            <a:grpSpLocks/>
          </p:cNvGrpSpPr>
          <p:nvPr/>
        </p:nvGrpSpPr>
        <p:grpSpPr bwMode="auto">
          <a:xfrm>
            <a:off x="5257800" y="2971800"/>
            <a:ext cx="609600" cy="457200"/>
            <a:chOff x="3312" y="1872"/>
            <a:chExt cx="384" cy="288"/>
          </a:xfrm>
        </p:grpSpPr>
        <p:sp>
          <p:nvSpPr>
            <p:cNvPr id="67638" name="AutoShape 36"/>
            <p:cNvSpPr>
              <a:spLocks noChangeArrowheads="1"/>
            </p:cNvSpPr>
            <p:nvPr/>
          </p:nvSpPr>
          <p:spPr bwMode="auto">
            <a:xfrm>
              <a:off x="3312" y="1872"/>
              <a:ext cx="384" cy="144"/>
            </a:xfrm>
            <a:custGeom>
              <a:avLst/>
              <a:gdLst>
                <a:gd name="T0" fmla="*/ 6 w 21600"/>
                <a:gd name="T1" fmla="*/ 0 h 21600"/>
                <a:gd name="T2" fmla="*/ 3 w 21600"/>
                <a:gd name="T3" fmla="*/ 1 h 21600"/>
                <a:gd name="T4" fmla="*/ 1 w 21600"/>
                <a:gd name="T5" fmla="*/ 0 h 21600"/>
                <a:gd name="T6" fmla="*/ 3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500 w 21600"/>
                <a:gd name="T13" fmla="*/ 4500 h 21600"/>
                <a:gd name="T14" fmla="*/ 17100 w 21600"/>
                <a:gd name="T15" fmla="*/ 1710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99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7639" name="Line 37"/>
            <p:cNvSpPr>
              <a:spLocks noChangeShapeType="1"/>
            </p:cNvSpPr>
            <p:nvPr/>
          </p:nvSpPr>
          <p:spPr bwMode="auto">
            <a:xfrm>
              <a:off x="3504" y="201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67601" name="Group 39"/>
          <p:cNvGrpSpPr>
            <a:grpSpLocks/>
          </p:cNvGrpSpPr>
          <p:nvPr/>
        </p:nvGrpSpPr>
        <p:grpSpPr bwMode="auto">
          <a:xfrm>
            <a:off x="5867400" y="2971800"/>
            <a:ext cx="609600" cy="457200"/>
            <a:chOff x="3312" y="1872"/>
            <a:chExt cx="384" cy="288"/>
          </a:xfrm>
        </p:grpSpPr>
        <p:sp>
          <p:nvSpPr>
            <p:cNvPr id="67636" name="AutoShape 40"/>
            <p:cNvSpPr>
              <a:spLocks noChangeArrowheads="1"/>
            </p:cNvSpPr>
            <p:nvPr/>
          </p:nvSpPr>
          <p:spPr bwMode="auto">
            <a:xfrm>
              <a:off x="3312" y="1872"/>
              <a:ext cx="384" cy="144"/>
            </a:xfrm>
            <a:custGeom>
              <a:avLst/>
              <a:gdLst>
                <a:gd name="T0" fmla="*/ 6 w 21600"/>
                <a:gd name="T1" fmla="*/ 0 h 21600"/>
                <a:gd name="T2" fmla="*/ 3 w 21600"/>
                <a:gd name="T3" fmla="*/ 1 h 21600"/>
                <a:gd name="T4" fmla="*/ 1 w 21600"/>
                <a:gd name="T5" fmla="*/ 0 h 21600"/>
                <a:gd name="T6" fmla="*/ 3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500 w 21600"/>
                <a:gd name="T13" fmla="*/ 4500 h 21600"/>
                <a:gd name="T14" fmla="*/ 17100 w 21600"/>
                <a:gd name="T15" fmla="*/ 1710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99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7637" name="Line 41"/>
            <p:cNvSpPr>
              <a:spLocks noChangeShapeType="1"/>
            </p:cNvSpPr>
            <p:nvPr/>
          </p:nvSpPr>
          <p:spPr bwMode="auto">
            <a:xfrm>
              <a:off x="3504" y="201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67602" name="Group 42"/>
          <p:cNvGrpSpPr>
            <a:grpSpLocks/>
          </p:cNvGrpSpPr>
          <p:nvPr/>
        </p:nvGrpSpPr>
        <p:grpSpPr bwMode="auto">
          <a:xfrm>
            <a:off x="6400800" y="2971800"/>
            <a:ext cx="609600" cy="457200"/>
            <a:chOff x="3312" y="1872"/>
            <a:chExt cx="384" cy="288"/>
          </a:xfrm>
        </p:grpSpPr>
        <p:sp>
          <p:nvSpPr>
            <p:cNvPr id="67634" name="AutoShape 43"/>
            <p:cNvSpPr>
              <a:spLocks noChangeArrowheads="1"/>
            </p:cNvSpPr>
            <p:nvPr/>
          </p:nvSpPr>
          <p:spPr bwMode="auto">
            <a:xfrm>
              <a:off x="3312" y="1872"/>
              <a:ext cx="384" cy="144"/>
            </a:xfrm>
            <a:custGeom>
              <a:avLst/>
              <a:gdLst>
                <a:gd name="T0" fmla="*/ 6 w 21600"/>
                <a:gd name="T1" fmla="*/ 0 h 21600"/>
                <a:gd name="T2" fmla="*/ 3 w 21600"/>
                <a:gd name="T3" fmla="*/ 1 h 21600"/>
                <a:gd name="T4" fmla="*/ 1 w 21600"/>
                <a:gd name="T5" fmla="*/ 0 h 21600"/>
                <a:gd name="T6" fmla="*/ 3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500 w 21600"/>
                <a:gd name="T13" fmla="*/ 4500 h 21600"/>
                <a:gd name="T14" fmla="*/ 17100 w 21600"/>
                <a:gd name="T15" fmla="*/ 1710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99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7635" name="Line 44"/>
            <p:cNvSpPr>
              <a:spLocks noChangeShapeType="1"/>
            </p:cNvSpPr>
            <p:nvPr/>
          </p:nvSpPr>
          <p:spPr bwMode="auto">
            <a:xfrm>
              <a:off x="3504" y="201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67603" name="Group 45"/>
          <p:cNvGrpSpPr>
            <a:grpSpLocks/>
          </p:cNvGrpSpPr>
          <p:nvPr/>
        </p:nvGrpSpPr>
        <p:grpSpPr bwMode="auto">
          <a:xfrm>
            <a:off x="6934200" y="2971800"/>
            <a:ext cx="609600" cy="457200"/>
            <a:chOff x="3312" y="1872"/>
            <a:chExt cx="384" cy="288"/>
          </a:xfrm>
        </p:grpSpPr>
        <p:sp>
          <p:nvSpPr>
            <p:cNvPr id="67632" name="AutoShape 46"/>
            <p:cNvSpPr>
              <a:spLocks noChangeArrowheads="1"/>
            </p:cNvSpPr>
            <p:nvPr/>
          </p:nvSpPr>
          <p:spPr bwMode="auto">
            <a:xfrm>
              <a:off x="3312" y="1872"/>
              <a:ext cx="384" cy="144"/>
            </a:xfrm>
            <a:custGeom>
              <a:avLst/>
              <a:gdLst>
                <a:gd name="T0" fmla="*/ 6 w 21600"/>
                <a:gd name="T1" fmla="*/ 0 h 21600"/>
                <a:gd name="T2" fmla="*/ 3 w 21600"/>
                <a:gd name="T3" fmla="*/ 1 h 21600"/>
                <a:gd name="T4" fmla="*/ 1 w 21600"/>
                <a:gd name="T5" fmla="*/ 0 h 21600"/>
                <a:gd name="T6" fmla="*/ 3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500 w 21600"/>
                <a:gd name="T13" fmla="*/ 4500 h 21600"/>
                <a:gd name="T14" fmla="*/ 17100 w 21600"/>
                <a:gd name="T15" fmla="*/ 1710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99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7633" name="Line 47"/>
            <p:cNvSpPr>
              <a:spLocks noChangeShapeType="1"/>
            </p:cNvSpPr>
            <p:nvPr/>
          </p:nvSpPr>
          <p:spPr bwMode="auto">
            <a:xfrm>
              <a:off x="3504" y="201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67604" name="Group 62"/>
          <p:cNvGrpSpPr>
            <a:grpSpLocks/>
          </p:cNvGrpSpPr>
          <p:nvPr/>
        </p:nvGrpSpPr>
        <p:grpSpPr bwMode="auto">
          <a:xfrm>
            <a:off x="5410200" y="2057400"/>
            <a:ext cx="304800" cy="914400"/>
            <a:chOff x="3408" y="1296"/>
            <a:chExt cx="192" cy="576"/>
          </a:xfrm>
        </p:grpSpPr>
        <p:sp>
          <p:nvSpPr>
            <p:cNvPr id="67629" name="Line 48"/>
            <p:cNvSpPr>
              <a:spLocks noChangeShapeType="1"/>
            </p:cNvSpPr>
            <p:nvPr/>
          </p:nvSpPr>
          <p:spPr bwMode="auto">
            <a:xfrm>
              <a:off x="3408" y="1296"/>
              <a:ext cx="0" cy="5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7630" name="Line 55"/>
            <p:cNvSpPr>
              <a:spLocks noChangeShapeType="1"/>
            </p:cNvSpPr>
            <p:nvPr/>
          </p:nvSpPr>
          <p:spPr bwMode="auto">
            <a:xfrm>
              <a:off x="3600" y="172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7631" name="Line 56"/>
            <p:cNvSpPr>
              <a:spLocks noChangeShapeType="1"/>
            </p:cNvSpPr>
            <p:nvPr/>
          </p:nvSpPr>
          <p:spPr bwMode="auto">
            <a:xfrm>
              <a:off x="3504" y="1632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67605" name="Group 79"/>
          <p:cNvGrpSpPr>
            <a:grpSpLocks/>
          </p:cNvGrpSpPr>
          <p:nvPr/>
        </p:nvGrpSpPr>
        <p:grpSpPr bwMode="auto">
          <a:xfrm>
            <a:off x="6019800" y="2057400"/>
            <a:ext cx="304800" cy="914400"/>
            <a:chOff x="3408" y="1296"/>
            <a:chExt cx="192" cy="576"/>
          </a:xfrm>
        </p:grpSpPr>
        <p:sp>
          <p:nvSpPr>
            <p:cNvPr id="67626" name="Line 80"/>
            <p:cNvSpPr>
              <a:spLocks noChangeShapeType="1"/>
            </p:cNvSpPr>
            <p:nvPr/>
          </p:nvSpPr>
          <p:spPr bwMode="auto">
            <a:xfrm>
              <a:off x="3408" y="1296"/>
              <a:ext cx="0" cy="5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7627" name="Line 81"/>
            <p:cNvSpPr>
              <a:spLocks noChangeShapeType="1"/>
            </p:cNvSpPr>
            <p:nvPr/>
          </p:nvSpPr>
          <p:spPr bwMode="auto">
            <a:xfrm>
              <a:off x="3600" y="172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7628" name="Line 82"/>
            <p:cNvSpPr>
              <a:spLocks noChangeShapeType="1"/>
            </p:cNvSpPr>
            <p:nvPr/>
          </p:nvSpPr>
          <p:spPr bwMode="auto">
            <a:xfrm>
              <a:off x="3504" y="1632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67606" name="Group 83"/>
          <p:cNvGrpSpPr>
            <a:grpSpLocks/>
          </p:cNvGrpSpPr>
          <p:nvPr/>
        </p:nvGrpSpPr>
        <p:grpSpPr bwMode="auto">
          <a:xfrm>
            <a:off x="6553200" y="2057400"/>
            <a:ext cx="304800" cy="914400"/>
            <a:chOff x="3408" y="1296"/>
            <a:chExt cx="192" cy="576"/>
          </a:xfrm>
        </p:grpSpPr>
        <p:sp>
          <p:nvSpPr>
            <p:cNvPr id="67623" name="Line 84"/>
            <p:cNvSpPr>
              <a:spLocks noChangeShapeType="1"/>
            </p:cNvSpPr>
            <p:nvPr/>
          </p:nvSpPr>
          <p:spPr bwMode="auto">
            <a:xfrm>
              <a:off x="3408" y="1296"/>
              <a:ext cx="0" cy="5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7624" name="Line 85"/>
            <p:cNvSpPr>
              <a:spLocks noChangeShapeType="1"/>
            </p:cNvSpPr>
            <p:nvPr/>
          </p:nvSpPr>
          <p:spPr bwMode="auto">
            <a:xfrm>
              <a:off x="3600" y="172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7625" name="Line 86"/>
            <p:cNvSpPr>
              <a:spLocks noChangeShapeType="1"/>
            </p:cNvSpPr>
            <p:nvPr/>
          </p:nvSpPr>
          <p:spPr bwMode="auto">
            <a:xfrm>
              <a:off x="3504" y="1632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67607" name="Group 87"/>
          <p:cNvGrpSpPr>
            <a:grpSpLocks/>
          </p:cNvGrpSpPr>
          <p:nvPr/>
        </p:nvGrpSpPr>
        <p:grpSpPr bwMode="auto">
          <a:xfrm>
            <a:off x="7086600" y="2057400"/>
            <a:ext cx="304800" cy="914400"/>
            <a:chOff x="3408" y="1296"/>
            <a:chExt cx="192" cy="576"/>
          </a:xfrm>
        </p:grpSpPr>
        <p:sp>
          <p:nvSpPr>
            <p:cNvPr id="67620" name="Line 88"/>
            <p:cNvSpPr>
              <a:spLocks noChangeShapeType="1"/>
            </p:cNvSpPr>
            <p:nvPr/>
          </p:nvSpPr>
          <p:spPr bwMode="auto">
            <a:xfrm>
              <a:off x="3408" y="1296"/>
              <a:ext cx="0" cy="5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7621" name="Line 89"/>
            <p:cNvSpPr>
              <a:spLocks noChangeShapeType="1"/>
            </p:cNvSpPr>
            <p:nvPr/>
          </p:nvSpPr>
          <p:spPr bwMode="auto">
            <a:xfrm>
              <a:off x="3600" y="172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7622" name="Line 90"/>
            <p:cNvSpPr>
              <a:spLocks noChangeShapeType="1"/>
            </p:cNvSpPr>
            <p:nvPr/>
          </p:nvSpPr>
          <p:spPr bwMode="auto">
            <a:xfrm>
              <a:off x="3504" y="1632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67608" name="Line 91"/>
          <p:cNvSpPr>
            <a:spLocks noChangeShapeType="1"/>
          </p:cNvSpPr>
          <p:nvPr/>
        </p:nvSpPr>
        <p:spPr bwMode="auto">
          <a:xfrm>
            <a:off x="5715000" y="2743200"/>
            <a:ext cx="2057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7609" name="Line 92"/>
          <p:cNvSpPr>
            <a:spLocks noChangeShapeType="1"/>
          </p:cNvSpPr>
          <p:nvPr/>
        </p:nvSpPr>
        <p:spPr bwMode="auto">
          <a:xfrm>
            <a:off x="5562600" y="2590800"/>
            <a:ext cx="2590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7610" name="Line 93"/>
          <p:cNvSpPr>
            <a:spLocks noChangeShapeType="1"/>
          </p:cNvSpPr>
          <p:nvPr/>
        </p:nvSpPr>
        <p:spPr bwMode="auto">
          <a:xfrm>
            <a:off x="5410200" y="2057400"/>
            <a:ext cx="1752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7611" name="Line 94"/>
          <p:cNvSpPr>
            <a:spLocks noChangeShapeType="1"/>
          </p:cNvSpPr>
          <p:nvPr/>
        </p:nvSpPr>
        <p:spPr bwMode="auto">
          <a:xfrm flipV="1">
            <a:off x="6324600" y="17526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7612" name="Line 95"/>
          <p:cNvSpPr>
            <a:spLocks noChangeShapeType="1"/>
          </p:cNvSpPr>
          <p:nvPr/>
        </p:nvSpPr>
        <p:spPr bwMode="auto">
          <a:xfrm>
            <a:off x="7772400" y="2743200"/>
            <a:ext cx="0" cy="3200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7613" name="Line 96"/>
          <p:cNvSpPr>
            <a:spLocks noChangeShapeType="1"/>
          </p:cNvSpPr>
          <p:nvPr/>
        </p:nvSpPr>
        <p:spPr bwMode="auto">
          <a:xfrm flipH="1">
            <a:off x="7086600" y="5943600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7614" name="Line 97"/>
          <p:cNvSpPr>
            <a:spLocks noChangeShapeType="1"/>
          </p:cNvSpPr>
          <p:nvPr/>
        </p:nvSpPr>
        <p:spPr bwMode="auto">
          <a:xfrm flipH="1" flipV="1">
            <a:off x="7086600" y="57150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7615" name="Line 98"/>
          <p:cNvSpPr>
            <a:spLocks noChangeShapeType="1"/>
          </p:cNvSpPr>
          <p:nvPr/>
        </p:nvSpPr>
        <p:spPr bwMode="auto">
          <a:xfrm>
            <a:off x="5791200" y="60198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7616" name="Line 99"/>
          <p:cNvSpPr>
            <a:spLocks noChangeShapeType="1"/>
          </p:cNvSpPr>
          <p:nvPr/>
        </p:nvSpPr>
        <p:spPr bwMode="auto">
          <a:xfrm>
            <a:off x="5791200" y="6324600"/>
            <a:ext cx="2362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7617" name="Line 100"/>
          <p:cNvSpPr>
            <a:spLocks noChangeShapeType="1"/>
          </p:cNvSpPr>
          <p:nvPr/>
        </p:nvSpPr>
        <p:spPr bwMode="auto">
          <a:xfrm flipH="1" flipV="1">
            <a:off x="8153400" y="2590800"/>
            <a:ext cx="0" cy="3733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7618" name="Rectangle 74"/>
          <p:cNvSpPr>
            <a:spLocks noChangeArrowheads="1"/>
          </p:cNvSpPr>
          <p:nvPr/>
        </p:nvSpPr>
        <p:spPr bwMode="auto">
          <a:xfrm>
            <a:off x="5562600" y="6096000"/>
            <a:ext cx="457200" cy="1524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7619" name="Rectangle 75"/>
          <p:cNvSpPr>
            <a:spLocks noChangeArrowheads="1"/>
          </p:cNvSpPr>
          <p:nvPr/>
        </p:nvSpPr>
        <p:spPr bwMode="auto">
          <a:xfrm>
            <a:off x="6858000" y="5759450"/>
            <a:ext cx="457200" cy="1524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Date Placeholder 4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69635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298B645-86C0-7E42-972F-3C0FBD1C41D8}" type="slidenum">
              <a:rPr lang="en-US" smtClean="0">
                <a:latin typeface="Times New Roman" pitchFamily="-107" charset="0"/>
              </a:rPr>
              <a:pPr/>
              <a:t>32</a:t>
            </a:fld>
            <a:endParaRPr lang="en-US" smtClean="0">
              <a:latin typeface="Times New Roman" pitchFamily="-107" charset="0"/>
            </a:endParaRPr>
          </a:p>
        </p:txBody>
      </p:sp>
      <p:sp>
        <p:nvSpPr>
          <p:cNvPr id="6963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ea typeface="ＭＳ Ｐゴシック" pitchFamily="-107" charset="-128"/>
                <a:cs typeface="ＭＳ Ｐゴシック" pitchFamily="-107" charset="-128"/>
              </a:rPr>
              <a:t>Cycle Impact?</a:t>
            </a:r>
          </a:p>
        </p:txBody>
      </p:sp>
      <p:sp>
        <p:nvSpPr>
          <p:cNvPr id="69637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sz="2400" dirty="0" smtClean="0">
                <a:solidFill>
                  <a:srgbClr val="FF6600"/>
                </a:solidFill>
                <a:ea typeface="ＭＳ Ｐゴシック" pitchFamily="-107" charset="-128"/>
                <a:cs typeface="ＭＳ Ｐゴシック" pitchFamily="-107" charset="-128"/>
              </a:rPr>
              <a:t>How cycle changed?</a:t>
            </a:r>
          </a:p>
          <a:p>
            <a:r>
              <a:rPr lang="en-US" sz="2400" dirty="0" smtClean="0">
                <a:ea typeface="ＭＳ Ｐゴシック" pitchFamily="-107" charset="-128"/>
                <a:cs typeface="ＭＳ Ｐゴシック" pitchFamily="-107" charset="-128"/>
              </a:rPr>
              <a:t>Add </a:t>
            </a:r>
            <a:r>
              <a:rPr lang="en-US" sz="2400" dirty="0" err="1" smtClean="0">
                <a:ea typeface="ＭＳ Ｐゴシック" pitchFamily="-107" charset="-128"/>
                <a:cs typeface="ＭＳ Ｐゴシック" pitchFamily="-107" charset="-128"/>
              </a:rPr>
              <a:t>mux</a:t>
            </a:r>
            <a:r>
              <a:rPr lang="en-US" sz="2400" dirty="0" smtClean="0">
                <a:ea typeface="ＭＳ Ｐゴシック" pitchFamily="-107" charset="-128"/>
                <a:cs typeface="ＭＳ Ｐゴシック" pitchFamily="-107" charset="-128"/>
              </a:rPr>
              <a:t> delay</a:t>
            </a:r>
          </a:p>
          <a:p>
            <a:r>
              <a:rPr lang="en-US" sz="2400" dirty="0" smtClean="0">
                <a:ea typeface="ＭＳ Ｐゴシック" pitchFamily="-107" charset="-128"/>
                <a:cs typeface="ＭＳ Ｐゴシック" pitchFamily="-107" charset="-128"/>
              </a:rPr>
              <a:t>Register setup/hold time, clock skew</a:t>
            </a:r>
          </a:p>
          <a:p>
            <a:r>
              <a:rPr lang="en-US" sz="2400" dirty="0" smtClean="0">
                <a:solidFill>
                  <a:schemeClr val="accent2"/>
                </a:solidFill>
                <a:ea typeface="ＭＳ Ｐゴシック" pitchFamily="-107" charset="-128"/>
                <a:cs typeface="ＭＳ Ｐゴシック" pitchFamily="-107" charset="-128"/>
              </a:rPr>
              <a:t>Memory read/write</a:t>
            </a:r>
          </a:p>
          <a:p>
            <a:pPr lvl="1"/>
            <a:r>
              <a:rPr lang="en-US" sz="2000" dirty="0" smtClean="0">
                <a:solidFill>
                  <a:schemeClr val="accent2"/>
                </a:solidFill>
              </a:rPr>
              <a:t>Could pipeline</a:t>
            </a:r>
          </a:p>
        </p:txBody>
      </p:sp>
      <p:sp>
        <p:nvSpPr>
          <p:cNvPr id="69638" name="Rectangle 73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endParaRPr lang="en-US" sz="2400">
              <a:ea typeface="ＭＳ Ｐゴシック" pitchFamily="-107" charset="-128"/>
              <a:cs typeface="ＭＳ Ｐゴシック" pitchFamily="-107" charset="-128"/>
            </a:endParaRPr>
          </a:p>
        </p:txBody>
      </p:sp>
      <p:grpSp>
        <p:nvGrpSpPr>
          <p:cNvPr id="69639" name="Group 4"/>
          <p:cNvGrpSpPr>
            <a:grpSpLocks/>
          </p:cNvGrpSpPr>
          <p:nvPr/>
        </p:nvGrpSpPr>
        <p:grpSpPr bwMode="auto">
          <a:xfrm>
            <a:off x="5638800" y="1524000"/>
            <a:ext cx="2895600" cy="4572000"/>
            <a:chOff x="3312" y="1104"/>
            <a:chExt cx="1824" cy="2880"/>
          </a:xfrm>
        </p:grpSpPr>
        <p:sp>
          <p:nvSpPr>
            <p:cNvPr id="69642" name="Rectangle 5"/>
            <p:cNvSpPr>
              <a:spLocks noChangeArrowheads="1"/>
            </p:cNvSpPr>
            <p:nvPr/>
          </p:nvSpPr>
          <p:spPr bwMode="auto">
            <a:xfrm>
              <a:off x="3360" y="3264"/>
              <a:ext cx="576" cy="52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4000">
                  <a:solidFill>
                    <a:schemeClr val="bg1"/>
                  </a:solidFill>
                  <a:latin typeface="Arial" pitchFamily="-107" charset="0"/>
                  <a:ea typeface="Arial" pitchFamily="-107" charset="0"/>
                  <a:cs typeface="Arial" pitchFamily="-107" charset="0"/>
                </a:rPr>
                <a:t>X</a:t>
              </a:r>
            </a:p>
          </p:txBody>
        </p:sp>
        <p:sp>
          <p:nvSpPr>
            <p:cNvPr id="69643" name="Rectangle 6"/>
            <p:cNvSpPr>
              <a:spLocks noChangeArrowheads="1"/>
            </p:cNvSpPr>
            <p:nvPr/>
          </p:nvSpPr>
          <p:spPr bwMode="auto">
            <a:xfrm>
              <a:off x="4176" y="3264"/>
              <a:ext cx="576" cy="33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4000">
                  <a:solidFill>
                    <a:schemeClr val="bg1"/>
                  </a:solidFill>
                  <a:latin typeface="Arial" pitchFamily="-107" charset="0"/>
                  <a:ea typeface="Arial" pitchFamily="-107" charset="0"/>
                  <a:cs typeface="Arial" pitchFamily="-107" charset="0"/>
                </a:rPr>
                <a:t>+</a:t>
              </a:r>
            </a:p>
          </p:txBody>
        </p:sp>
        <p:grpSp>
          <p:nvGrpSpPr>
            <p:cNvPr id="69644" name="Group 7"/>
            <p:cNvGrpSpPr>
              <a:grpSpLocks/>
            </p:cNvGrpSpPr>
            <p:nvPr/>
          </p:nvGrpSpPr>
          <p:grpSpPr bwMode="auto">
            <a:xfrm>
              <a:off x="3360" y="2160"/>
              <a:ext cx="288" cy="960"/>
              <a:chOff x="3360" y="2160"/>
              <a:chExt cx="288" cy="960"/>
            </a:xfrm>
          </p:grpSpPr>
          <p:sp>
            <p:nvSpPr>
              <p:cNvPr id="69705" name="Rectangle 8"/>
              <p:cNvSpPr>
                <a:spLocks noChangeArrowheads="1"/>
              </p:cNvSpPr>
              <p:nvPr/>
            </p:nvSpPr>
            <p:spPr bwMode="auto">
              <a:xfrm>
                <a:off x="3360" y="2160"/>
                <a:ext cx="288" cy="19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69706" name="Rectangle 9"/>
              <p:cNvSpPr>
                <a:spLocks noChangeArrowheads="1"/>
              </p:cNvSpPr>
              <p:nvPr/>
            </p:nvSpPr>
            <p:spPr bwMode="auto">
              <a:xfrm>
                <a:off x="3360" y="2352"/>
                <a:ext cx="288" cy="19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endParaRPr lang="en-US" baseline="30000"/>
              </a:p>
            </p:txBody>
          </p:sp>
          <p:sp>
            <p:nvSpPr>
              <p:cNvPr id="69707" name="Rectangle 10"/>
              <p:cNvSpPr>
                <a:spLocks noChangeArrowheads="1"/>
              </p:cNvSpPr>
              <p:nvPr/>
            </p:nvSpPr>
            <p:spPr bwMode="auto">
              <a:xfrm>
                <a:off x="3360" y="2544"/>
                <a:ext cx="288" cy="19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9708" name="Rectangle 11"/>
              <p:cNvSpPr>
                <a:spLocks noChangeArrowheads="1"/>
              </p:cNvSpPr>
              <p:nvPr/>
            </p:nvSpPr>
            <p:spPr bwMode="auto">
              <a:xfrm>
                <a:off x="3360" y="2736"/>
                <a:ext cx="288" cy="19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9709" name="Rectangle 12"/>
              <p:cNvSpPr>
                <a:spLocks noChangeArrowheads="1"/>
              </p:cNvSpPr>
              <p:nvPr/>
            </p:nvSpPr>
            <p:spPr bwMode="auto">
              <a:xfrm>
                <a:off x="3360" y="2928"/>
                <a:ext cx="288" cy="19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69645" name="Group 13"/>
            <p:cNvGrpSpPr>
              <a:grpSpLocks/>
            </p:cNvGrpSpPr>
            <p:nvPr/>
          </p:nvGrpSpPr>
          <p:grpSpPr bwMode="auto">
            <a:xfrm>
              <a:off x="3696" y="2160"/>
              <a:ext cx="288" cy="960"/>
              <a:chOff x="3360" y="2160"/>
              <a:chExt cx="288" cy="960"/>
            </a:xfrm>
          </p:grpSpPr>
          <p:sp>
            <p:nvSpPr>
              <p:cNvPr id="69700" name="Rectangle 14"/>
              <p:cNvSpPr>
                <a:spLocks noChangeArrowheads="1"/>
              </p:cNvSpPr>
              <p:nvPr/>
            </p:nvSpPr>
            <p:spPr bwMode="auto">
              <a:xfrm>
                <a:off x="3360" y="2160"/>
                <a:ext cx="288" cy="19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69701" name="Rectangle 15"/>
              <p:cNvSpPr>
                <a:spLocks noChangeArrowheads="1"/>
              </p:cNvSpPr>
              <p:nvPr/>
            </p:nvSpPr>
            <p:spPr bwMode="auto">
              <a:xfrm>
                <a:off x="3360" y="2352"/>
                <a:ext cx="288" cy="19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69702" name="Rectangle 16"/>
              <p:cNvSpPr>
                <a:spLocks noChangeArrowheads="1"/>
              </p:cNvSpPr>
              <p:nvPr/>
            </p:nvSpPr>
            <p:spPr bwMode="auto">
              <a:xfrm>
                <a:off x="3360" y="2544"/>
                <a:ext cx="288" cy="19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69703" name="Rectangle 17"/>
              <p:cNvSpPr>
                <a:spLocks noChangeArrowheads="1"/>
              </p:cNvSpPr>
              <p:nvPr/>
            </p:nvSpPr>
            <p:spPr bwMode="auto">
              <a:xfrm>
                <a:off x="3360" y="2736"/>
                <a:ext cx="288" cy="19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9704" name="Rectangle 18"/>
              <p:cNvSpPr>
                <a:spLocks noChangeArrowheads="1"/>
              </p:cNvSpPr>
              <p:nvPr/>
            </p:nvSpPr>
            <p:spPr bwMode="auto">
              <a:xfrm>
                <a:off x="3360" y="2928"/>
                <a:ext cx="288" cy="19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69646" name="Group 19"/>
            <p:cNvGrpSpPr>
              <a:grpSpLocks/>
            </p:cNvGrpSpPr>
            <p:nvPr/>
          </p:nvGrpSpPr>
          <p:grpSpPr bwMode="auto">
            <a:xfrm>
              <a:off x="4128" y="2160"/>
              <a:ext cx="288" cy="960"/>
              <a:chOff x="3360" y="2160"/>
              <a:chExt cx="288" cy="960"/>
            </a:xfrm>
          </p:grpSpPr>
          <p:sp>
            <p:nvSpPr>
              <p:cNvPr id="69695" name="Rectangle 20"/>
              <p:cNvSpPr>
                <a:spLocks noChangeArrowheads="1"/>
              </p:cNvSpPr>
              <p:nvPr/>
            </p:nvSpPr>
            <p:spPr bwMode="auto">
              <a:xfrm>
                <a:off x="3360" y="2160"/>
                <a:ext cx="288" cy="19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69696" name="Rectangle 21"/>
              <p:cNvSpPr>
                <a:spLocks noChangeArrowheads="1"/>
              </p:cNvSpPr>
              <p:nvPr/>
            </p:nvSpPr>
            <p:spPr bwMode="auto">
              <a:xfrm>
                <a:off x="3360" y="2352"/>
                <a:ext cx="288" cy="19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endParaRPr lang="en-US" baseline="30000"/>
              </a:p>
            </p:txBody>
          </p:sp>
          <p:sp>
            <p:nvSpPr>
              <p:cNvPr id="69697" name="Rectangle 22"/>
              <p:cNvSpPr>
                <a:spLocks noChangeArrowheads="1"/>
              </p:cNvSpPr>
              <p:nvPr/>
            </p:nvSpPr>
            <p:spPr bwMode="auto">
              <a:xfrm>
                <a:off x="3360" y="2544"/>
                <a:ext cx="288" cy="19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endParaRPr lang="en-US" baseline="30000"/>
              </a:p>
            </p:txBody>
          </p:sp>
          <p:sp>
            <p:nvSpPr>
              <p:cNvPr id="69698" name="Rectangle 23"/>
              <p:cNvSpPr>
                <a:spLocks noChangeArrowheads="1"/>
              </p:cNvSpPr>
              <p:nvPr/>
            </p:nvSpPr>
            <p:spPr bwMode="auto">
              <a:xfrm>
                <a:off x="3360" y="2736"/>
                <a:ext cx="288" cy="19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9699" name="Rectangle 24"/>
              <p:cNvSpPr>
                <a:spLocks noChangeArrowheads="1"/>
              </p:cNvSpPr>
              <p:nvPr/>
            </p:nvSpPr>
            <p:spPr bwMode="auto">
              <a:xfrm>
                <a:off x="3360" y="2928"/>
                <a:ext cx="288" cy="19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69647" name="Group 25"/>
            <p:cNvGrpSpPr>
              <a:grpSpLocks/>
            </p:cNvGrpSpPr>
            <p:nvPr/>
          </p:nvGrpSpPr>
          <p:grpSpPr bwMode="auto">
            <a:xfrm>
              <a:off x="4464" y="2160"/>
              <a:ext cx="288" cy="960"/>
              <a:chOff x="3360" y="2160"/>
              <a:chExt cx="288" cy="960"/>
            </a:xfrm>
          </p:grpSpPr>
          <p:sp>
            <p:nvSpPr>
              <p:cNvPr id="69690" name="Rectangle 26"/>
              <p:cNvSpPr>
                <a:spLocks noChangeArrowheads="1"/>
              </p:cNvSpPr>
              <p:nvPr/>
            </p:nvSpPr>
            <p:spPr bwMode="auto">
              <a:xfrm>
                <a:off x="3360" y="2160"/>
                <a:ext cx="288" cy="19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69691" name="Rectangle 27"/>
              <p:cNvSpPr>
                <a:spLocks noChangeArrowheads="1"/>
              </p:cNvSpPr>
              <p:nvPr/>
            </p:nvSpPr>
            <p:spPr bwMode="auto">
              <a:xfrm>
                <a:off x="3360" y="2352"/>
                <a:ext cx="288" cy="19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69692" name="Rectangle 28"/>
              <p:cNvSpPr>
                <a:spLocks noChangeArrowheads="1"/>
              </p:cNvSpPr>
              <p:nvPr/>
            </p:nvSpPr>
            <p:spPr bwMode="auto">
              <a:xfrm>
                <a:off x="3360" y="2544"/>
                <a:ext cx="288" cy="19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69693" name="Rectangle 29"/>
              <p:cNvSpPr>
                <a:spLocks noChangeArrowheads="1"/>
              </p:cNvSpPr>
              <p:nvPr/>
            </p:nvSpPr>
            <p:spPr bwMode="auto">
              <a:xfrm>
                <a:off x="3360" y="2736"/>
                <a:ext cx="288" cy="19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69694" name="Rectangle 30"/>
              <p:cNvSpPr>
                <a:spLocks noChangeArrowheads="1"/>
              </p:cNvSpPr>
              <p:nvPr/>
            </p:nvSpPr>
            <p:spPr bwMode="auto">
              <a:xfrm>
                <a:off x="3360" y="2928"/>
                <a:ext cx="288" cy="19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69648" name="Line 31"/>
            <p:cNvSpPr>
              <a:spLocks noChangeShapeType="1"/>
            </p:cNvSpPr>
            <p:nvPr/>
          </p:nvSpPr>
          <p:spPr bwMode="auto">
            <a:xfrm>
              <a:off x="3504" y="3120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9649" name="Line 32"/>
            <p:cNvSpPr>
              <a:spLocks noChangeShapeType="1"/>
            </p:cNvSpPr>
            <p:nvPr/>
          </p:nvSpPr>
          <p:spPr bwMode="auto">
            <a:xfrm>
              <a:off x="3840" y="3120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9650" name="Line 33"/>
            <p:cNvSpPr>
              <a:spLocks noChangeShapeType="1"/>
            </p:cNvSpPr>
            <p:nvPr/>
          </p:nvSpPr>
          <p:spPr bwMode="auto">
            <a:xfrm>
              <a:off x="4272" y="3120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9651" name="Line 34"/>
            <p:cNvSpPr>
              <a:spLocks noChangeShapeType="1"/>
            </p:cNvSpPr>
            <p:nvPr/>
          </p:nvSpPr>
          <p:spPr bwMode="auto">
            <a:xfrm>
              <a:off x="4608" y="3120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69652" name="Group 35"/>
            <p:cNvGrpSpPr>
              <a:grpSpLocks/>
            </p:cNvGrpSpPr>
            <p:nvPr/>
          </p:nvGrpSpPr>
          <p:grpSpPr bwMode="auto">
            <a:xfrm>
              <a:off x="3312" y="1872"/>
              <a:ext cx="384" cy="288"/>
              <a:chOff x="3312" y="1872"/>
              <a:chExt cx="384" cy="288"/>
            </a:xfrm>
          </p:grpSpPr>
          <p:sp>
            <p:nvSpPr>
              <p:cNvPr id="69688" name="AutoShape 36"/>
              <p:cNvSpPr>
                <a:spLocks noChangeArrowheads="1"/>
              </p:cNvSpPr>
              <p:nvPr/>
            </p:nvSpPr>
            <p:spPr bwMode="auto">
              <a:xfrm>
                <a:off x="3312" y="1872"/>
                <a:ext cx="384" cy="144"/>
              </a:xfrm>
              <a:custGeom>
                <a:avLst/>
                <a:gdLst>
                  <a:gd name="T0" fmla="*/ 6 w 21600"/>
                  <a:gd name="T1" fmla="*/ 0 h 21600"/>
                  <a:gd name="T2" fmla="*/ 3 w 21600"/>
                  <a:gd name="T3" fmla="*/ 1 h 21600"/>
                  <a:gd name="T4" fmla="*/ 1 w 21600"/>
                  <a:gd name="T5" fmla="*/ 0 h 21600"/>
                  <a:gd name="T6" fmla="*/ 3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4500 w 21600"/>
                  <a:gd name="T13" fmla="*/ 4500 h 21600"/>
                  <a:gd name="T14" fmla="*/ 17100 w 21600"/>
                  <a:gd name="T15" fmla="*/ 17100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99FF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9689" name="Line 37"/>
              <p:cNvSpPr>
                <a:spLocks noChangeShapeType="1"/>
              </p:cNvSpPr>
              <p:nvPr/>
            </p:nvSpPr>
            <p:spPr bwMode="auto">
              <a:xfrm>
                <a:off x="3504" y="2016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69653" name="Group 38"/>
            <p:cNvGrpSpPr>
              <a:grpSpLocks/>
            </p:cNvGrpSpPr>
            <p:nvPr/>
          </p:nvGrpSpPr>
          <p:grpSpPr bwMode="auto">
            <a:xfrm>
              <a:off x="3696" y="1872"/>
              <a:ext cx="384" cy="288"/>
              <a:chOff x="3312" y="1872"/>
              <a:chExt cx="384" cy="288"/>
            </a:xfrm>
          </p:grpSpPr>
          <p:sp>
            <p:nvSpPr>
              <p:cNvPr id="69686" name="AutoShape 39"/>
              <p:cNvSpPr>
                <a:spLocks noChangeArrowheads="1"/>
              </p:cNvSpPr>
              <p:nvPr/>
            </p:nvSpPr>
            <p:spPr bwMode="auto">
              <a:xfrm>
                <a:off x="3312" y="1872"/>
                <a:ext cx="384" cy="144"/>
              </a:xfrm>
              <a:custGeom>
                <a:avLst/>
                <a:gdLst>
                  <a:gd name="T0" fmla="*/ 6 w 21600"/>
                  <a:gd name="T1" fmla="*/ 0 h 21600"/>
                  <a:gd name="T2" fmla="*/ 3 w 21600"/>
                  <a:gd name="T3" fmla="*/ 1 h 21600"/>
                  <a:gd name="T4" fmla="*/ 1 w 21600"/>
                  <a:gd name="T5" fmla="*/ 0 h 21600"/>
                  <a:gd name="T6" fmla="*/ 3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4500 w 21600"/>
                  <a:gd name="T13" fmla="*/ 4500 h 21600"/>
                  <a:gd name="T14" fmla="*/ 17100 w 21600"/>
                  <a:gd name="T15" fmla="*/ 17100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99FF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9687" name="Line 40"/>
              <p:cNvSpPr>
                <a:spLocks noChangeShapeType="1"/>
              </p:cNvSpPr>
              <p:nvPr/>
            </p:nvSpPr>
            <p:spPr bwMode="auto">
              <a:xfrm>
                <a:off x="3504" y="2016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69654" name="Group 41"/>
            <p:cNvGrpSpPr>
              <a:grpSpLocks/>
            </p:cNvGrpSpPr>
            <p:nvPr/>
          </p:nvGrpSpPr>
          <p:grpSpPr bwMode="auto">
            <a:xfrm>
              <a:off x="4032" y="1872"/>
              <a:ext cx="384" cy="288"/>
              <a:chOff x="3312" y="1872"/>
              <a:chExt cx="384" cy="288"/>
            </a:xfrm>
          </p:grpSpPr>
          <p:sp>
            <p:nvSpPr>
              <p:cNvPr id="69684" name="AutoShape 42"/>
              <p:cNvSpPr>
                <a:spLocks noChangeArrowheads="1"/>
              </p:cNvSpPr>
              <p:nvPr/>
            </p:nvSpPr>
            <p:spPr bwMode="auto">
              <a:xfrm>
                <a:off x="3312" y="1872"/>
                <a:ext cx="384" cy="144"/>
              </a:xfrm>
              <a:custGeom>
                <a:avLst/>
                <a:gdLst>
                  <a:gd name="T0" fmla="*/ 6 w 21600"/>
                  <a:gd name="T1" fmla="*/ 0 h 21600"/>
                  <a:gd name="T2" fmla="*/ 3 w 21600"/>
                  <a:gd name="T3" fmla="*/ 1 h 21600"/>
                  <a:gd name="T4" fmla="*/ 1 w 21600"/>
                  <a:gd name="T5" fmla="*/ 0 h 21600"/>
                  <a:gd name="T6" fmla="*/ 3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4500 w 21600"/>
                  <a:gd name="T13" fmla="*/ 4500 h 21600"/>
                  <a:gd name="T14" fmla="*/ 17100 w 21600"/>
                  <a:gd name="T15" fmla="*/ 17100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99FF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9685" name="Line 43"/>
              <p:cNvSpPr>
                <a:spLocks noChangeShapeType="1"/>
              </p:cNvSpPr>
              <p:nvPr/>
            </p:nvSpPr>
            <p:spPr bwMode="auto">
              <a:xfrm>
                <a:off x="3504" y="2016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69655" name="Group 44"/>
            <p:cNvGrpSpPr>
              <a:grpSpLocks/>
            </p:cNvGrpSpPr>
            <p:nvPr/>
          </p:nvGrpSpPr>
          <p:grpSpPr bwMode="auto">
            <a:xfrm>
              <a:off x="4368" y="1872"/>
              <a:ext cx="384" cy="288"/>
              <a:chOff x="3312" y="1872"/>
              <a:chExt cx="384" cy="288"/>
            </a:xfrm>
          </p:grpSpPr>
          <p:sp>
            <p:nvSpPr>
              <p:cNvPr id="69682" name="AutoShape 45"/>
              <p:cNvSpPr>
                <a:spLocks noChangeArrowheads="1"/>
              </p:cNvSpPr>
              <p:nvPr/>
            </p:nvSpPr>
            <p:spPr bwMode="auto">
              <a:xfrm>
                <a:off x="3312" y="1872"/>
                <a:ext cx="384" cy="144"/>
              </a:xfrm>
              <a:custGeom>
                <a:avLst/>
                <a:gdLst>
                  <a:gd name="T0" fmla="*/ 6 w 21600"/>
                  <a:gd name="T1" fmla="*/ 0 h 21600"/>
                  <a:gd name="T2" fmla="*/ 3 w 21600"/>
                  <a:gd name="T3" fmla="*/ 1 h 21600"/>
                  <a:gd name="T4" fmla="*/ 1 w 21600"/>
                  <a:gd name="T5" fmla="*/ 0 h 21600"/>
                  <a:gd name="T6" fmla="*/ 3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4500 w 21600"/>
                  <a:gd name="T13" fmla="*/ 4500 h 21600"/>
                  <a:gd name="T14" fmla="*/ 17100 w 21600"/>
                  <a:gd name="T15" fmla="*/ 17100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99FF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9683" name="Line 46"/>
              <p:cNvSpPr>
                <a:spLocks noChangeShapeType="1"/>
              </p:cNvSpPr>
              <p:nvPr/>
            </p:nvSpPr>
            <p:spPr bwMode="auto">
              <a:xfrm>
                <a:off x="3504" y="2016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69656" name="Group 47"/>
            <p:cNvGrpSpPr>
              <a:grpSpLocks/>
            </p:cNvGrpSpPr>
            <p:nvPr/>
          </p:nvGrpSpPr>
          <p:grpSpPr bwMode="auto">
            <a:xfrm>
              <a:off x="3408" y="1296"/>
              <a:ext cx="192" cy="576"/>
              <a:chOff x="3408" y="1296"/>
              <a:chExt cx="192" cy="576"/>
            </a:xfrm>
          </p:grpSpPr>
          <p:sp>
            <p:nvSpPr>
              <p:cNvPr id="69679" name="Line 48"/>
              <p:cNvSpPr>
                <a:spLocks noChangeShapeType="1"/>
              </p:cNvSpPr>
              <p:nvPr/>
            </p:nvSpPr>
            <p:spPr bwMode="auto">
              <a:xfrm>
                <a:off x="3408" y="1296"/>
                <a:ext cx="0" cy="57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9680" name="Line 49"/>
              <p:cNvSpPr>
                <a:spLocks noChangeShapeType="1"/>
              </p:cNvSpPr>
              <p:nvPr/>
            </p:nvSpPr>
            <p:spPr bwMode="auto">
              <a:xfrm>
                <a:off x="3600" y="1728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9681" name="Line 50"/>
              <p:cNvSpPr>
                <a:spLocks noChangeShapeType="1"/>
              </p:cNvSpPr>
              <p:nvPr/>
            </p:nvSpPr>
            <p:spPr bwMode="auto">
              <a:xfrm>
                <a:off x="3504" y="1632"/>
                <a:ext cx="0" cy="24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69657" name="Group 51"/>
            <p:cNvGrpSpPr>
              <a:grpSpLocks/>
            </p:cNvGrpSpPr>
            <p:nvPr/>
          </p:nvGrpSpPr>
          <p:grpSpPr bwMode="auto">
            <a:xfrm>
              <a:off x="3792" y="1296"/>
              <a:ext cx="192" cy="576"/>
              <a:chOff x="3408" y="1296"/>
              <a:chExt cx="192" cy="576"/>
            </a:xfrm>
          </p:grpSpPr>
          <p:sp>
            <p:nvSpPr>
              <p:cNvPr id="69676" name="Line 52"/>
              <p:cNvSpPr>
                <a:spLocks noChangeShapeType="1"/>
              </p:cNvSpPr>
              <p:nvPr/>
            </p:nvSpPr>
            <p:spPr bwMode="auto">
              <a:xfrm>
                <a:off x="3408" y="1296"/>
                <a:ext cx="0" cy="57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9677" name="Line 53"/>
              <p:cNvSpPr>
                <a:spLocks noChangeShapeType="1"/>
              </p:cNvSpPr>
              <p:nvPr/>
            </p:nvSpPr>
            <p:spPr bwMode="auto">
              <a:xfrm>
                <a:off x="3600" y="1728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9678" name="Line 54"/>
              <p:cNvSpPr>
                <a:spLocks noChangeShapeType="1"/>
              </p:cNvSpPr>
              <p:nvPr/>
            </p:nvSpPr>
            <p:spPr bwMode="auto">
              <a:xfrm>
                <a:off x="3504" y="1632"/>
                <a:ext cx="0" cy="24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69658" name="Group 55"/>
            <p:cNvGrpSpPr>
              <a:grpSpLocks/>
            </p:cNvGrpSpPr>
            <p:nvPr/>
          </p:nvGrpSpPr>
          <p:grpSpPr bwMode="auto">
            <a:xfrm>
              <a:off x="4128" y="1296"/>
              <a:ext cx="192" cy="576"/>
              <a:chOff x="3408" y="1296"/>
              <a:chExt cx="192" cy="576"/>
            </a:xfrm>
          </p:grpSpPr>
          <p:sp>
            <p:nvSpPr>
              <p:cNvPr id="69673" name="Line 56"/>
              <p:cNvSpPr>
                <a:spLocks noChangeShapeType="1"/>
              </p:cNvSpPr>
              <p:nvPr/>
            </p:nvSpPr>
            <p:spPr bwMode="auto">
              <a:xfrm>
                <a:off x="3408" y="1296"/>
                <a:ext cx="0" cy="57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9674" name="Line 57"/>
              <p:cNvSpPr>
                <a:spLocks noChangeShapeType="1"/>
              </p:cNvSpPr>
              <p:nvPr/>
            </p:nvSpPr>
            <p:spPr bwMode="auto">
              <a:xfrm>
                <a:off x="3600" y="1728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9675" name="Line 58"/>
              <p:cNvSpPr>
                <a:spLocks noChangeShapeType="1"/>
              </p:cNvSpPr>
              <p:nvPr/>
            </p:nvSpPr>
            <p:spPr bwMode="auto">
              <a:xfrm>
                <a:off x="3504" y="1632"/>
                <a:ext cx="0" cy="24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69659" name="Group 59"/>
            <p:cNvGrpSpPr>
              <a:grpSpLocks/>
            </p:cNvGrpSpPr>
            <p:nvPr/>
          </p:nvGrpSpPr>
          <p:grpSpPr bwMode="auto">
            <a:xfrm>
              <a:off x="4464" y="1296"/>
              <a:ext cx="192" cy="576"/>
              <a:chOff x="3408" y="1296"/>
              <a:chExt cx="192" cy="576"/>
            </a:xfrm>
          </p:grpSpPr>
          <p:sp>
            <p:nvSpPr>
              <p:cNvPr id="69670" name="Line 60"/>
              <p:cNvSpPr>
                <a:spLocks noChangeShapeType="1"/>
              </p:cNvSpPr>
              <p:nvPr/>
            </p:nvSpPr>
            <p:spPr bwMode="auto">
              <a:xfrm>
                <a:off x="3408" y="1296"/>
                <a:ext cx="0" cy="57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9671" name="Line 61"/>
              <p:cNvSpPr>
                <a:spLocks noChangeShapeType="1"/>
              </p:cNvSpPr>
              <p:nvPr/>
            </p:nvSpPr>
            <p:spPr bwMode="auto">
              <a:xfrm>
                <a:off x="3600" y="1728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9672" name="Line 62"/>
              <p:cNvSpPr>
                <a:spLocks noChangeShapeType="1"/>
              </p:cNvSpPr>
              <p:nvPr/>
            </p:nvSpPr>
            <p:spPr bwMode="auto">
              <a:xfrm>
                <a:off x="3504" y="1632"/>
                <a:ext cx="0" cy="24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69660" name="Line 63"/>
            <p:cNvSpPr>
              <a:spLocks noChangeShapeType="1"/>
            </p:cNvSpPr>
            <p:nvPr/>
          </p:nvSpPr>
          <p:spPr bwMode="auto">
            <a:xfrm>
              <a:off x="3600" y="1728"/>
              <a:ext cx="12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9661" name="Line 64"/>
            <p:cNvSpPr>
              <a:spLocks noChangeShapeType="1"/>
            </p:cNvSpPr>
            <p:nvPr/>
          </p:nvSpPr>
          <p:spPr bwMode="auto">
            <a:xfrm>
              <a:off x="3504" y="1632"/>
              <a:ext cx="163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9662" name="Line 65"/>
            <p:cNvSpPr>
              <a:spLocks noChangeShapeType="1"/>
            </p:cNvSpPr>
            <p:nvPr/>
          </p:nvSpPr>
          <p:spPr bwMode="auto">
            <a:xfrm>
              <a:off x="3408" y="1296"/>
              <a:ext cx="105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9663" name="Line 66"/>
            <p:cNvSpPr>
              <a:spLocks noChangeShapeType="1"/>
            </p:cNvSpPr>
            <p:nvPr/>
          </p:nvSpPr>
          <p:spPr bwMode="auto">
            <a:xfrm flipV="1">
              <a:off x="3984" y="1104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9664" name="Line 67"/>
            <p:cNvSpPr>
              <a:spLocks noChangeShapeType="1"/>
            </p:cNvSpPr>
            <p:nvPr/>
          </p:nvSpPr>
          <p:spPr bwMode="auto">
            <a:xfrm>
              <a:off x="4896" y="1728"/>
              <a:ext cx="0" cy="201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9665" name="Line 68"/>
            <p:cNvSpPr>
              <a:spLocks noChangeShapeType="1"/>
            </p:cNvSpPr>
            <p:nvPr/>
          </p:nvSpPr>
          <p:spPr bwMode="auto">
            <a:xfrm flipH="1">
              <a:off x="4464" y="3744"/>
              <a:ext cx="43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9666" name="Line 69"/>
            <p:cNvSpPr>
              <a:spLocks noChangeShapeType="1"/>
            </p:cNvSpPr>
            <p:nvPr/>
          </p:nvSpPr>
          <p:spPr bwMode="auto">
            <a:xfrm flipH="1" flipV="1">
              <a:off x="4464" y="3600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9667" name="Line 70"/>
            <p:cNvSpPr>
              <a:spLocks noChangeShapeType="1"/>
            </p:cNvSpPr>
            <p:nvPr/>
          </p:nvSpPr>
          <p:spPr bwMode="auto">
            <a:xfrm>
              <a:off x="3648" y="3792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9668" name="Line 71"/>
            <p:cNvSpPr>
              <a:spLocks noChangeShapeType="1"/>
            </p:cNvSpPr>
            <p:nvPr/>
          </p:nvSpPr>
          <p:spPr bwMode="auto">
            <a:xfrm>
              <a:off x="3648" y="3984"/>
              <a:ext cx="14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9669" name="Line 72"/>
            <p:cNvSpPr>
              <a:spLocks noChangeShapeType="1"/>
            </p:cNvSpPr>
            <p:nvPr/>
          </p:nvSpPr>
          <p:spPr bwMode="auto">
            <a:xfrm flipH="1" flipV="1">
              <a:off x="5136" y="1632"/>
              <a:ext cx="0" cy="235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69640" name="Rectangle 76"/>
          <p:cNvSpPr>
            <a:spLocks noChangeArrowheads="1"/>
          </p:cNvSpPr>
          <p:nvPr/>
        </p:nvSpPr>
        <p:spPr bwMode="auto">
          <a:xfrm>
            <a:off x="5949950" y="5864225"/>
            <a:ext cx="457200" cy="1524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9641" name="Rectangle 77"/>
          <p:cNvSpPr>
            <a:spLocks noChangeArrowheads="1"/>
          </p:cNvSpPr>
          <p:nvPr/>
        </p:nvSpPr>
        <p:spPr bwMode="auto">
          <a:xfrm>
            <a:off x="7245350" y="5527675"/>
            <a:ext cx="457200" cy="1524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637" grpId="0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Date Placeholder 4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71683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E9C9AB3-8040-9742-8B74-51E88ECDA6A5}" type="slidenum">
              <a:rPr lang="en-US" smtClean="0">
                <a:latin typeface="Times New Roman" pitchFamily="-107" charset="0"/>
              </a:rPr>
              <a:pPr/>
              <a:t>33</a:t>
            </a:fld>
            <a:endParaRPr lang="en-US" smtClean="0">
              <a:latin typeface="Times New Roman" pitchFamily="-107" charset="0"/>
            </a:endParaRPr>
          </a:p>
        </p:txBody>
      </p:sp>
      <p:sp>
        <p:nvSpPr>
          <p:cNvPr id="7168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ea typeface="ＭＳ Ｐゴシック" pitchFamily="-107" charset="-128"/>
                <a:cs typeface="ＭＳ Ｐゴシック" pitchFamily="-107" charset="-128"/>
              </a:rPr>
              <a:t>Cycle Impact?</a:t>
            </a:r>
          </a:p>
        </p:txBody>
      </p:sp>
      <p:sp>
        <p:nvSpPr>
          <p:cNvPr id="71685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 sz="2400" dirty="0">
                <a:ea typeface="ＭＳ Ｐゴシック" pitchFamily="-107" charset="-128"/>
                <a:cs typeface="ＭＳ Ｐゴシック" pitchFamily="-107" charset="-128"/>
              </a:rPr>
              <a:t>Add </a:t>
            </a:r>
            <a:r>
              <a:rPr lang="en-US" sz="2400" dirty="0" err="1">
                <a:ea typeface="ＭＳ Ｐゴシック" pitchFamily="-107" charset="-128"/>
                <a:cs typeface="ＭＳ Ｐゴシック" pitchFamily="-107" charset="-128"/>
              </a:rPr>
              <a:t>mux</a:t>
            </a:r>
            <a:r>
              <a:rPr lang="en-US" sz="2400" dirty="0">
                <a:ea typeface="ＭＳ Ｐゴシック" pitchFamily="-107" charset="-128"/>
                <a:cs typeface="ＭＳ Ｐゴシック" pitchFamily="-107" charset="-128"/>
              </a:rPr>
              <a:t> delay</a:t>
            </a:r>
          </a:p>
          <a:p>
            <a:r>
              <a:rPr lang="en-US" sz="2400" dirty="0">
                <a:ea typeface="ＭＳ Ｐゴシック" pitchFamily="-107" charset="-128"/>
                <a:cs typeface="ＭＳ Ｐゴシック" pitchFamily="-107" charset="-128"/>
              </a:rPr>
              <a:t>Register setup/hold time, clock skew</a:t>
            </a:r>
          </a:p>
          <a:p>
            <a:r>
              <a:rPr lang="en-US" sz="2400" dirty="0">
                <a:solidFill>
                  <a:schemeClr val="accent2"/>
                </a:solidFill>
                <a:ea typeface="ＭＳ Ｐゴシック" pitchFamily="-107" charset="-128"/>
                <a:cs typeface="ＭＳ Ｐゴシック" pitchFamily="-107" charset="-128"/>
              </a:rPr>
              <a:t>Memory read/write</a:t>
            </a:r>
          </a:p>
          <a:p>
            <a:pPr lvl="1"/>
            <a:r>
              <a:rPr lang="en-US" sz="2000" dirty="0">
                <a:solidFill>
                  <a:schemeClr val="accent2"/>
                </a:solidFill>
              </a:rPr>
              <a:t>Could pipeline</a:t>
            </a:r>
          </a:p>
          <a:p>
            <a:pPr lvl="1"/>
            <a:r>
              <a:rPr lang="en-US" sz="2000" dirty="0">
                <a:solidFill>
                  <a:srgbClr val="FF6600"/>
                </a:solidFill>
              </a:rPr>
              <a:t>Impact?</a:t>
            </a:r>
          </a:p>
          <a:p>
            <a:pPr lvl="2"/>
            <a:r>
              <a:rPr lang="en-US" sz="1800" dirty="0">
                <a:solidFill>
                  <a:srgbClr val="FF6600"/>
                </a:solidFill>
                <a:ea typeface="ＭＳ Ｐゴシック" pitchFamily="-107" charset="-128"/>
              </a:rPr>
              <a:t>Latency</a:t>
            </a:r>
          </a:p>
          <a:p>
            <a:pPr lvl="2"/>
            <a:r>
              <a:rPr lang="en-US" sz="1800" dirty="0" smtClean="0">
                <a:solidFill>
                  <a:srgbClr val="FF6600"/>
                </a:solidFill>
                <a:ea typeface="ＭＳ Ｐゴシック" pitchFamily="-107" charset="-128"/>
              </a:rPr>
              <a:t>Throughput</a:t>
            </a:r>
            <a:r>
              <a:rPr lang="en-US" sz="1800" dirty="0">
                <a:solidFill>
                  <a:srgbClr val="FF6600"/>
                </a:solidFill>
                <a:ea typeface="ＭＳ Ｐゴシック" pitchFamily="-107" charset="-128"/>
              </a:rPr>
              <a:t>?</a:t>
            </a:r>
          </a:p>
        </p:txBody>
      </p:sp>
      <p:sp>
        <p:nvSpPr>
          <p:cNvPr id="71686" name="Rectangle 73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endParaRPr lang="en-US" sz="2400">
              <a:ea typeface="ＭＳ Ｐゴシック" pitchFamily="-107" charset="-128"/>
              <a:cs typeface="ＭＳ Ｐゴシック" pitchFamily="-107" charset="-128"/>
            </a:endParaRPr>
          </a:p>
        </p:txBody>
      </p:sp>
      <p:grpSp>
        <p:nvGrpSpPr>
          <p:cNvPr id="71687" name="Group 4"/>
          <p:cNvGrpSpPr>
            <a:grpSpLocks/>
          </p:cNvGrpSpPr>
          <p:nvPr/>
        </p:nvGrpSpPr>
        <p:grpSpPr bwMode="auto">
          <a:xfrm>
            <a:off x="5638800" y="1524000"/>
            <a:ext cx="2895600" cy="4572000"/>
            <a:chOff x="3312" y="1104"/>
            <a:chExt cx="1824" cy="2880"/>
          </a:xfrm>
        </p:grpSpPr>
        <p:sp>
          <p:nvSpPr>
            <p:cNvPr id="71694" name="Rectangle 5"/>
            <p:cNvSpPr>
              <a:spLocks noChangeArrowheads="1"/>
            </p:cNvSpPr>
            <p:nvPr/>
          </p:nvSpPr>
          <p:spPr bwMode="auto">
            <a:xfrm>
              <a:off x="3360" y="3264"/>
              <a:ext cx="576" cy="52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4000" dirty="0">
                  <a:solidFill>
                    <a:schemeClr val="bg1"/>
                  </a:solidFill>
                  <a:latin typeface="Arial" pitchFamily="-107" charset="0"/>
                  <a:ea typeface="Arial" pitchFamily="-107" charset="0"/>
                  <a:cs typeface="Arial" pitchFamily="-107" charset="0"/>
                </a:rPr>
                <a:t>X</a:t>
              </a:r>
            </a:p>
          </p:txBody>
        </p:sp>
        <p:sp>
          <p:nvSpPr>
            <p:cNvPr id="71695" name="Rectangle 6"/>
            <p:cNvSpPr>
              <a:spLocks noChangeArrowheads="1"/>
            </p:cNvSpPr>
            <p:nvPr/>
          </p:nvSpPr>
          <p:spPr bwMode="auto">
            <a:xfrm>
              <a:off x="4176" y="3264"/>
              <a:ext cx="576" cy="33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4000">
                  <a:solidFill>
                    <a:schemeClr val="bg1"/>
                  </a:solidFill>
                  <a:latin typeface="Arial" pitchFamily="-107" charset="0"/>
                  <a:ea typeface="Arial" pitchFamily="-107" charset="0"/>
                  <a:cs typeface="Arial" pitchFamily="-107" charset="0"/>
                </a:rPr>
                <a:t>+</a:t>
              </a:r>
            </a:p>
          </p:txBody>
        </p:sp>
        <p:grpSp>
          <p:nvGrpSpPr>
            <p:cNvPr id="71696" name="Group 7"/>
            <p:cNvGrpSpPr>
              <a:grpSpLocks/>
            </p:cNvGrpSpPr>
            <p:nvPr/>
          </p:nvGrpSpPr>
          <p:grpSpPr bwMode="auto">
            <a:xfrm>
              <a:off x="3360" y="2160"/>
              <a:ext cx="288" cy="960"/>
              <a:chOff x="3360" y="2160"/>
              <a:chExt cx="288" cy="960"/>
            </a:xfrm>
          </p:grpSpPr>
          <p:sp>
            <p:nvSpPr>
              <p:cNvPr id="71757" name="Rectangle 8"/>
              <p:cNvSpPr>
                <a:spLocks noChangeArrowheads="1"/>
              </p:cNvSpPr>
              <p:nvPr/>
            </p:nvSpPr>
            <p:spPr bwMode="auto">
              <a:xfrm>
                <a:off x="3360" y="2160"/>
                <a:ext cx="288" cy="19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71758" name="Rectangle 9"/>
              <p:cNvSpPr>
                <a:spLocks noChangeArrowheads="1"/>
              </p:cNvSpPr>
              <p:nvPr/>
            </p:nvSpPr>
            <p:spPr bwMode="auto">
              <a:xfrm>
                <a:off x="3360" y="2352"/>
                <a:ext cx="288" cy="19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endParaRPr lang="en-US" baseline="30000"/>
              </a:p>
            </p:txBody>
          </p:sp>
          <p:sp>
            <p:nvSpPr>
              <p:cNvPr id="71759" name="Rectangle 10"/>
              <p:cNvSpPr>
                <a:spLocks noChangeArrowheads="1"/>
              </p:cNvSpPr>
              <p:nvPr/>
            </p:nvSpPr>
            <p:spPr bwMode="auto">
              <a:xfrm>
                <a:off x="3360" y="2544"/>
                <a:ext cx="288" cy="19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1760" name="Rectangle 11"/>
              <p:cNvSpPr>
                <a:spLocks noChangeArrowheads="1"/>
              </p:cNvSpPr>
              <p:nvPr/>
            </p:nvSpPr>
            <p:spPr bwMode="auto">
              <a:xfrm>
                <a:off x="3360" y="2736"/>
                <a:ext cx="288" cy="19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1761" name="Rectangle 12"/>
              <p:cNvSpPr>
                <a:spLocks noChangeArrowheads="1"/>
              </p:cNvSpPr>
              <p:nvPr/>
            </p:nvSpPr>
            <p:spPr bwMode="auto">
              <a:xfrm>
                <a:off x="3360" y="2928"/>
                <a:ext cx="288" cy="19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71697" name="Group 13"/>
            <p:cNvGrpSpPr>
              <a:grpSpLocks/>
            </p:cNvGrpSpPr>
            <p:nvPr/>
          </p:nvGrpSpPr>
          <p:grpSpPr bwMode="auto">
            <a:xfrm>
              <a:off x="3696" y="2160"/>
              <a:ext cx="288" cy="960"/>
              <a:chOff x="3360" y="2160"/>
              <a:chExt cx="288" cy="960"/>
            </a:xfrm>
          </p:grpSpPr>
          <p:sp>
            <p:nvSpPr>
              <p:cNvPr id="71752" name="Rectangle 14"/>
              <p:cNvSpPr>
                <a:spLocks noChangeArrowheads="1"/>
              </p:cNvSpPr>
              <p:nvPr/>
            </p:nvSpPr>
            <p:spPr bwMode="auto">
              <a:xfrm>
                <a:off x="3360" y="2160"/>
                <a:ext cx="288" cy="19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71753" name="Rectangle 15"/>
              <p:cNvSpPr>
                <a:spLocks noChangeArrowheads="1"/>
              </p:cNvSpPr>
              <p:nvPr/>
            </p:nvSpPr>
            <p:spPr bwMode="auto">
              <a:xfrm>
                <a:off x="3360" y="2352"/>
                <a:ext cx="288" cy="19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71754" name="Rectangle 16"/>
              <p:cNvSpPr>
                <a:spLocks noChangeArrowheads="1"/>
              </p:cNvSpPr>
              <p:nvPr/>
            </p:nvSpPr>
            <p:spPr bwMode="auto">
              <a:xfrm>
                <a:off x="3360" y="2544"/>
                <a:ext cx="288" cy="19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71755" name="Rectangle 17"/>
              <p:cNvSpPr>
                <a:spLocks noChangeArrowheads="1"/>
              </p:cNvSpPr>
              <p:nvPr/>
            </p:nvSpPr>
            <p:spPr bwMode="auto">
              <a:xfrm>
                <a:off x="3360" y="2736"/>
                <a:ext cx="288" cy="19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1756" name="Rectangle 18"/>
              <p:cNvSpPr>
                <a:spLocks noChangeArrowheads="1"/>
              </p:cNvSpPr>
              <p:nvPr/>
            </p:nvSpPr>
            <p:spPr bwMode="auto">
              <a:xfrm>
                <a:off x="3360" y="2928"/>
                <a:ext cx="288" cy="19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71698" name="Group 19"/>
            <p:cNvGrpSpPr>
              <a:grpSpLocks/>
            </p:cNvGrpSpPr>
            <p:nvPr/>
          </p:nvGrpSpPr>
          <p:grpSpPr bwMode="auto">
            <a:xfrm>
              <a:off x="4128" y="2160"/>
              <a:ext cx="288" cy="960"/>
              <a:chOff x="3360" y="2160"/>
              <a:chExt cx="288" cy="960"/>
            </a:xfrm>
          </p:grpSpPr>
          <p:sp>
            <p:nvSpPr>
              <p:cNvPr id="71747" name="Rectangle 20"/>
              <p:cNvSpPr>
                <a:spLocks noChangeArrowheads="1"/>
              </p:cNvSpPr>
              <p:nvPr/>
            </p:nvSpPr>
            <p:spPr bwMode="auto">
              <a:xfrm>
                <a:off x="3360" y="2160"/>
                <a:ext cx="288" cy="19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71748" name="Rectangle 21"/>
              <p:cNvSpPr>
                <a:spLocks noChangeArrowheads="1"/>
              </p:cNvSpPr>
              <p:nvPr/>
            </p:nvSpPr>
            <p:spPr bwMode="auto">
              <a:xfrm>
                <a:off x="3360" y="2352"/>
                <a:ext cx="288" cy="19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endParaRPr lang="en-US" baseline="30000"/>
              </a:p>
            </p:txBody>
          </p:sp>
          <p:sp>
            <p:nvSpPr>
              <p:cNvPr id="71749" name="Rectangle 22"/>
              <p:cNvSpPr>
                <a:spLocks noChangeArrowheads="1"/>
              </p:cNvSpPr>
              <p:nvPr/>
            </p:nvSpPr>
            <p:spPr bwMode="auto">
              <a:xfrm>
                <a:off x="3360" y="2544"/>
                <a:ext cx="288" cy="19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endParaRPr lang="en-US" baseline="30000"/>
              </a:p>
            </p:txBody>
          </p:sp>
          <p:sp>
            <p:nvSpPr>
              <p:cNvPr id="71750" name="Rectangle 23"/>
              <p:cNvSpPr>
                <a:spLocks noChangeArrowheads="1"/>
              </p:cNvSpPr>
              <p:nvPr/>
            </p:nvSpPr>
            <p:spPr bwMode="auto">
              <a:xfrm>
                <a:off x="3360" y="2736"/>
                <a:ext cx="288" cy="19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1751" name="Rectangle 24"/>
              <p:cNvSpPr>
                <a:spLocks noChangeArrowheads="1"/>
              </p:cNvSpPr>
              <p:nvPr/>
            </p:nvSpPr>
            <p:spPr bwMode="auto">
              <a:xfrm>
                <a:off x="3360" y="2928"/>
                <a:ext cx="288" cy="19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71699" name="Group 25"/>
            <p:cNvGrpSpPr>
              <a:grpSpLocks/>
            </p:cNvGrpSpPr>
            <p:nvPr/>
          </p:nvGrpSpPr>
          <p:grpSpPr bwMode="auto">
            <a:xfrm>
              <a:off x="4464" y="2160"/>
              <a:ext cx="288" cy="960"/>
              <a:chOff x="3360" y="2160"/>
              <a:chExt cx="288" cy="960"/>
            </a:xfrm>
          </p:grpSpPr>
          <p:sp>
            <p:nvSpPr>
              <p:cNvPr id="71742" name="Rectangle 26"/>
              <p:cNvSpPr>
                <a:spLocks noChangeArrowheads="1"/>
              </p:cNvSpPr>
              <p:nvPr/>
            </p:nvSpPr>
            <p:spPr bwMode="auto">
              <a:xfrm>
                <a:off x="3360" y="2160"/>
                <a:ext cx="288" cy="19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71743" name="Rectangle 27"/>
              <p:cNvSpPr>
                <a:spLocks noChangeArrowheads="1"/>
              </p:cNvSpPr>
              <p:nvPr/>
            </p:nvSpPr>
            <p:spPr bwMode="auto">
              <a:xfrm>
                <a:off x="3360" y="2352"/>
                <a:ext cx="288" cy="19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71744" name="Rectangle 28"/>
              <p:cNvSpPr>
                <a:spLocks noChangeArrowheads="1"/>
              </p:cNvSpPr>
              <p:nvPr/>
            </p:nvSpPr>
            <p:spPr bwMode="auto">
              <a:xfrm>
                <a:off x="3360" y="2544"/>
                <a:ext cx="288" cy="19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71745" name="Rectangle 29"/>
              <p:cNvSpPr>
                <a:spLocks noChangeArrowheads="1"/>
              </p:cNvSpPr>
              <p:nvPr/>
            </p:nvSpPr>
            <p:spPr bwMode="auto">
              <a:xfrm>
                <a:off x="3360" y="2736"/>
                <a:ext cx="288" cy="19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71746" name="Rectangle 30"/>
              <p:cNvSpPr>
                <a:spLocks noChangeArrowheads="1"/>
              </p:cNvSpPr>
              <p:nvPr/>
            </p:nvSpPr>
            <p:spPr bwMode="auto">
              <a:xfrm>
                <a:off x="3360" y="2928"/>
                <a:ext cx="288" cy="19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71700" name="Line 31"/>
            <p:cNvSpPr>
              <a:spLocks noChangeShapeType="1"/>
            </p:cNvSpPr>
            <p:nvPr/>
          </p:nvSpPr>
          <p:spPr bwMode="auto">
            <a:xfrm>
              <a:off x="3504" y="3120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701" name="Line 32"/>
            <p:cNvSpPr>
              <a:spLocks noChangeShapeType="1"/>
            </p:cNvSpPr>
            <p:nvPr/>
          </p:nvSpPr>
          <p:spPr bwMode="auto">
            <a:xfrm>
              <a:off x="3840" y="3120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702" name="Line 33"/>
            <p:cNvSpPr>
              <a:spLocks noChangeShapeType="1"/>
            </p:cNvSpPr>
            <p:nvPr/>
          </p:nvSpPr>
          <p:spPr bwMode="auto">
            <a:xfrm>
              <a:off x="4272" y="3120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703" name="Line 34"/>
            <p:cNvSpPr>
              <a:spLocks noChangeShapeType="1"/>
            </p:cNvSpPr>
            <p:nvPr/>
          </p:nvSpPr>
          <p:spPr bwMode="auto">
            <a:xfrm>
              <a:off x="4608" y="3120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71704" name="Group 35"/>
            <p:cNvGrpSpPr>
              <a:grpSpLocks/>
            </p:cNvGrpSpPr>
            <p:nvPr/>
          </p:nvGrpSpPr>
          <p:grpSpPr bwMode="auto">
            <a:xfrm>
              <a:off x="3312" y="1872"/>
              <a:ext cx="384" cy="288"/>
              <a:chOff x="3312" y="1872"/>
              <a:chExt cx="384" cy="288"/>
            </a:xfrm>
          </p:grpSpPr>
          <p:sp>
            <p:nvSpPr>
              <p:cNvPr id="71740" name="AutoShape 36"/>
              <p:cNvSpPr>
                <a:spLocks noChangeArrowheads="1"/>
              </p:cNvSpPr>
              <p:nvPr/>
            </p:nvSpPr>
            <p:spPr bwMode="auto">
              <a:xfrm>
                <a:off x="3312" y="1872"/>
                <a:ext cx="384" cy="144"/>
              </a:xfrm>
              <a:custGeom>
                <a:avLst/>
                <a:gdLst>
                  <a:gd name="T0" fmla="*/ 6 w 21600"/>
                  <a:gd name="T1" fmla="*/ 0 h 21600"/>
                  <a:gd name="T2" fmla="*/ 3 w 21600"/>
                  <a:gd name="T3" fmla="*/ 1 h 21600"/>
                  <a:gd name="T4" fmla="*/ 1 w 21600"/>
                  <a:gd name="T5" fmla="*/ 0 h 21600"/>
                  <a:gd name="T6" fmla="*/ 3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4500 w 21600"/>
                  <a:gd name="T13" fmla="*/ 4500 h 21600"/>
                  <a:gd name="T14" fmla="*/ 17100 w 21600"/>
                  <a:gd name="T15" fmla="*/ 17100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99FF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1741" name="Line 37"/>
              <p:cNvSpPr>
                <a:spLocks noChangeShapeType="1"/>
              </p:cNvSpPr>
              <p:nvPr/>
            </p:nvSpPr>
            <p:spPr bwMode="auto">
              <a:xfrm>
                <a:off x="3504" y="2016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71705" name="Group 38"/>
            <p:cNvGrpSpPr>
              <a:grpSpLocks/>
            </p:cNvGrpSpPr>
            <p:nvPr/>
          </p:nvGrpSpPr>
          <p:grpSpPr bwMode="auto">
            <a:xfrm>
              <a:off x="3696" y="1872"/>
              <a:ext cx="384" cy="288"/>
              <a:chOff x="3312" y="1872"/>
              <a:chExt cx="384" cy="288"/>
            </a:xfrm>
          </p:grpSpPr>
          <p:sp>
            <p:nvSpPr>
              <p:cNvPr id="71738" name="AutoShape 39"/>
              <p:cNvSpPr>
                <a:spLocks noChangeArrowheads="1"/>
              </p:cNvSpPr>
              <p:nvPr/>
            </p:nvSpPr>
            <p:spPr bwMode="auto">
              <a:xfrm>
                <a:off x="3312" y="1872"/>
                <a:ext cx="384" cy="144"/>
              </a:xfrm>
              <a:custGeom>
                <a:avLst/>
                <a:gdLst>
                  <a:gd name="T0" fmla="*/ 6 w 21600"/>
                  <a:gd name="T1" fmla="*/ 0 h 21600"/>
                  <a:gd name="T2" fmla="*/ 3 w 21600"/>
                  <a:gd name="T3" fmla="*/ 1 h 21600"/>
                  <a:gd name="T4" fmla="*/ 1 w 21600"/>
                  <a:gd name="T5" fmla="*/ 0 h 21600"/>
                  <a:gd name="T6" fmla="*/ 3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4500 w 21600"/>
                  <a:gd name="T13" fmla="*/ 4500 h 21600"/>
                  <a:gd name="T14" fmla="*/ 17100 w 21600"/>
                  <a:gd name="T15" fmla="*/ 17100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99FF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1739" name="Line 40"/>
              <p:cNvSpPr>
                <a:spLocks noChangeShapeType="1"/>
              </p:cNvSpPr>
              <p:nvPr/>
            </p:nvSpPr>
            <p:spPr bwMode="auto">
              <a:xfrm>
                <a:off x="3504" y="2016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71706" name="Group 41"/>
            <p:cNvGrpSpPr>
              <a:grpSpLocks/>
            </p:cNvGrpSpPr>
            <p:nvPr/>
          </p:nvGrpSpPr>
          <p:grpSpPr bwMode="auto">
            <a:xfrm>
              <a:off x="4032" y="1872"/>
              <a:ext cx="384" cy="288"/>
              <a:chOff x="3312" y="1872"/>
              <a:chExt cx="384" cy="288"/>
            </a:xfrm>
          </p:grpSpPr>
          <p:sp>
            <p:nvSpPr>
              <p:cNvPr id="71736" name="AutoShape 42"/>
              <p:cNvSpPr>
                <a:spLocks noChangeArrowheads="1"/>
              </p:cNvSpPr>
              <p:nvPr/>
            </p:nvSpPr>
            <p:spPr bwMode="auto">
              <a:xfrm>
                <a:off x="3312" y="1872"/>
                <a:ext cx="384" cy="144"/>
              </a:xfrm>
              <a:custGeom>
                <a:avLst/>
                <a:gdLst>
                  <a:gd name="T0" fmla="*/ 6 w 21600"/>
                  <a:gd name="T1" fmla="*/ 0 h 21600"/>
                  <a:gd name="T2" fmla="*/ 3 w 21600"/>
                  <a:gd name="T3" fmla="*/ 1 h 21600"/>
                  <a:gd name="T4" fmla="*/ 1 w 21600"/>
                  <a:gd name="T5" fmla="*/ 0 h 21600"/>
                  <a:gd name="T6" fmla="*/ 3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4500 w 21600"/>
                  <a:gd name="T13" fmla="*/ 4500 h 21600"/>
                  <a:gd name="T14" fmla="*/ 17100 w 21600"/>
                  <a:gd name="T15" fmla="*/ 17100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99FF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1737" name="Line 43"/>
              <p:cNvSpPr>
                <a:spLocks noChangeShapeType="1"/>
              </p:cNvSpPr>
              <p:nvPr/>
            </p:nvSpPr>
            <p:spPr bwMode="auto">
              <a:xfrm>
                <a:off x="3504" y="2016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71707" name="Group 44"/>
            <p:cNvGrpSpPr>
              <a:grpSpLocks/>
            </p:cNvGrpSpPr>
            <p:nvPr/>
          </p:nvGrpSpPr>
          <p:grpSpPr bwMode="auto">
            <a:xfrm>
              <a:off x="4368" y="1872"/>
              <a:ext cx="384" cy="288"/>
              <a:chOff x="3312" y="1872"/>
              <a:chExt cx="384" cy="288"/>
            </a:xfrm>
          </p:grpSpPr>
          <p:sp>
            <p:nvSpPr>
              <p:cNvPr id="71734" name="AutoShape 45"/>
              <p:cNvSpPr>
                <a:spLocks noChangeArrowheads="1"/>
              </p:cNvSpPr>
              <p:nvPr/>
            </p:nvSpPr>
            <p:spPr bwMode="auto">
              <a:xfrm>
                <a:off x="3312" y="1872"/>
                <a:ext cx="384" cy="144"/>
              </a:xfrm>
              <a:custGeom>
                <a:avLst/>
                <a:gdLst>
                  <a:gd name="T0" fmla="*/ 6 w 21600"/>
                  <a:gd name="T1" fmla="*/ 0 h 21600"/>
                  <a:gd name="T2" fmla="*/ 3 w 21600"/>
                  <a:gd name="T3" fmla="*/ 1 h 21600"/>
                  <a:gd name="T4" fmla="*/ 1 w 21600"/>
                  <a:gd name="T5" fmla="*/ 0 h 21600"/>
                  <a:gd name="T6" fmla="*/ 3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4500 w 21600"/>
                  <a:gd name="T13" fmla="*/ 4500 h 21600"/>
                  <a:gd name="T14" fmla="*/ 17100 w 21600"/>
                  <a:gd name="T15" fmla="*/ 17100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99FF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1735" name="Line 46"/>
              <p:cNvSpPr>
                <a:spLocks noChangeShapeType="1"/>
              </p:cNvSpPr>
              <p:nvPr/>
            </p:nvSpPr>
            <p:spPr bwMode="auto">
              <a:xfrm>
                <a:off x="3504" y="2016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71708" name="Group 47"/>
            <p:cNvGrpSpPr>
              <a:grpSpLocks/>
            </p:cNvGrpSpPr>
            <p:nvPr/>
          </p:nvGrpSpPr>
          <p:grpSpPr bwMode="auto">
            <a:xfrm>
              <a:off x="3408" y="1296"/>
              <a:ext cx="192" cy="576"/>
              <a:chOff x="3408" y="1296"/>
              <a:chExt cx="192" cy="576"/>
            </a:xfrm>
          </p:grpSpPr>
          <p:sp>
            <p:nvSpPr>
              <p:cNvPr id="71731" name="Line 48"/>
              <p:cNvSpPr>
                <a:spLocks noChangeShapeType="1"/>
              </p:cNvSpPr>
              <p:nvPr/>
            </p:nvSpPr>
            <p:spPr bwMode="auto">
              <a:xfrm>
                <a:off x="3408" y="1296"/>
                <a:ext cx="0" cy="57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1732" name="Line 49"/>
              <p:cNvSpPr>
                <a:spLocks noChangeShapeType="1"/>
              </p:cNvSpPr>
              <p:nvPr/>
            </p:nvSpPr>
            <p:spPr bwMode="auto">
              <a:xfrm>
                <a:off x="3600" y="1728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1733" name="Line 50"/>
              <p:cNvSpPr>
                <a:spLocks noChangeShapeType="1"/>
              </p:cNvSpPr>
              <p:nvPr/>
            </p:nvSpPr>
            <p:spPr bwMode="auto">
              <a:xfrm>
                <a:off x="3504" y="1632"/>
                <a:ext cx="0" cy="24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71709" name="Group 51"/>
            <p:cNvGrpSpPr>
              <a:grpSpLocks/>
            </p:cNvGrpSpPr>
            <p:nvPr/>
          </p:nvGrpSpPr>
          <p:grpSpPr bwMode="auto">
            <a:xfrm>
              <a:off x="3792" y="1296"/>
              <a:ext cx="192" cy="576"/>
              <a:chOff x="3408" y="1296"/>
              <a:chExt cx="192" cy="576"/>
            </a:xfrm>
          </p:grpSpPr>
          <p:sp>
            <p:nvSpPr>
              <p:cNvPr id="71728" name="Line 52"/>
              <p:cNvSpPr>
                <a:spLocks noChangeShapeType="1"/>
              </p:cNvSpPr>
              <p:nvPr/>
            </p:nvSpPr>
            <p:spPr bwMode="auto">
              <a:xfrm>
                <a:off x="3408" y="1296"/>
                <a:ext cx="0" cy="57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1729" name="Line 53"/>
              <p:cNvSpPr>
                <a:spLocks noChangeShapeType="1"/>
              </p:cNvSpPr>
              <p:nvPr/>
            </p:nvSpPr>
            <p:spPr bwMode="auto">
              <a:xfrm>
                <a:off x="3600" y="1728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1730" name="Line 54"/>
              <p:cNvSpPr>
                <a:spLocks noChangeShapeType="1"/>
              </p:cNvSpPr>
              <p:nvPr/>
            </p:nvSpPr>
            <p:spPr bwMode="auto">
              <a:xfrm>
                <a:off x="3504" y="1632"/>
                <a:ext cx="0" cy="24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71710" name="Group 55"/>
            <p:cNvGrpSpPr>
              <a:grpSpLocks/>
            </p:cNvGrpSpPr>
            <p:nvPr/>
          </p:nvGrpSpPr>
          <p:grpSpPr bwMode="auto">
            <a:xfrm>
              <a:off x="4128" y="1296"/>
              <a:ext cx="192" cy="576"/>
              <a:chOff x="3408" y="1296"/>
              <a:chExt cx="192" cy="576"/>
            </a:xfrm>
          </p:grpSpPr>
          <p:sp>
            <p:nvSpPr>
              <p:cNvPr id="71725" name="Line 56"/>
              <p:cNvSpPr>
                <a:spLocks noChangeShapeType="1"/>
              </p:cNvSpPr>
              <p:nvPr/>
            </p:nvSpPr>
            <p:spPr bwMode="auto">
              <a:xfrm>
                <a:off x="3408" y="1296"/>
                <a:ext cx="0" cy="57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1726" name="Line 57"/>
              <p:cNvSpPr>
                <a:spLocks noChangeShapeType="1"/>
              </p:cNvSpPr>
              <p:nvPr/>
            </p:nvSpPr>
            <p:spPr bwMode="auto">
              <a:xfrm>
                <a:off x="3600" y="1728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1727" name="Line 58"/>
              <p:cNvSpPr>
                <a:spLocks noChangeShapeType="1"/>
              </p:cNvSpPr>
              <p:nvPr/>
            </p:nvSpPr>
            <p:spPr bwMode="auto">
              <a:xfrm>
                <a:off x="3504" y="1632"/>
                <a:ext cx="0" cy="24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71711" name="Group 59"/>
            <p:cNvGrpSpPr>
              <a:grpSpLocks/>
            </p:cNvGrpSpPr>
            <p:nvPr/>
          </p:nvGrpSpPr>
          <p:grpSpPr bwMode="auto">
            <a:xfrm>
              <a:off x="4464" y="1296"/>
              <a:ext cx="192" cy="576"/>
              <a:chOff x="3408" y="1296"/>
              <a:chExt cx="192" cy="576"/>
            </a:xfrm>
          </p:grpSpPr>
          <p:sp>
            <p:nvSpPr>
              <p:cNvPr id="71722" name="Line 60"/>
              <p:cNvSpPr>
                <a:spLocks noChangeShapeType="1"/>
              </p:cNvSpPr>
              <p:nvPr/>
            </p:nvSpPr>
            <p:spPr bwMode="auto">
              <a:xfrm>
                <a:off x="3408" y="1296"/>
                <a:ext cx="0" cy="57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1723" name="Line 61"/>
              <p:cNvSpPr>
                <a:spLocks noChangeShapeType="1"/>
              </p:cNvSpPr>
              <p:nvPr/>
            </p:nvSpPr>
            <p:spPr bwMode="auto">
              <a:xfrm>
                <a:off x="3600" y="1728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1724" name="Line 62"/>
              <p:cNvSpPr>
                <a:spLocks noChangeShapeType="1"/>
              </p:cNvSpPr>
              <p:nvPr/>
            </p:nvSpPr>
            <p:spPr bwMode="auto">
              <a:xfrm>
                <a:off x="3504" y="1632"/>
                <a:ext cx="0" cy="24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71712" name="Line 63"/>
            <p:cNvSpPr>
              <a:spLocks noChangeShapeType="1"/>
            </p:cNvSpPr>
            <p:nvPr/>
          </p:nvSpPr>
          <p:spPr bwMode="auto">
            <a:xfrm>
              <a:off x="3600" y="1728"/>
              <a:ext cx="12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713" name="Line 64"/>
            <p:cNvSpPr>
              <a:spLocks noChangeShapeType="1"/>
            </p:cNvSpPr>
            <p:nvPr/>
          </p:nvSpPr>
          <p:spPr bwMode="auto">
            <a:xfrm>
              <a:off x="3504" y="1632"/>
              <a:ext cx="163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714" name="Line 65"/>
            <p:cNvSpPr>
              <a:spLocks noChangeShapeType="1"/>
            </p:cNvSpPr>
            <p:nvPr/>
          </p:nvSpPr>
          <p:spPr bwMode="auto">
            <a:xfrm>
              <a:off x="3408" y="1296"/>
              <a:ext cx="105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715" name="Line 66"/>
            <p:cNvSpPr>
              <a:spLocks noChangeShapeType="1"/>
            </p:cNvSpPr>
            <p:nvPr/>
          </p:nvSpPr>
          <p:spPr bwMode="auto">
            <a:xfrm flipV="1">
              <a:off x="3984" y="1104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716" name="Line 67"/>
            <p:cNvSpPr>
              <a:spLocks noChangeShapeType="1"/>
            </p:cNvSpPr>
            <p:nvPr/>
          </p:nvSpPr>
          <p:spPr bwMode="auto">
            <a:xfrm>
              <a:off x="4896" y="1728"/>
              <a:ext cx="0" cy="201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717" name="Line 68"/>
            <p:cNvSpPr>
              <a:spLocks noChangeShapeType="1"/>
            </p:cNvSpPr>
            <p:nvPr/>
          </p:nvSpPr>
          <p:spPr bwMode="auto">
            <a:xfrm flipH="1">
              <a:off x="4464" y="3744"/>
              <a:ext cx="43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718" name="Line 69"/>
            <p:cNvSpPr>
              <a:spLocks noChangeShapeType="1"/>
            </p:cNvSpPr>
            <p:nvPr/>
          </p:nvSpPr>
          <p:spPr bwMode="auto">
            <a:xfrm flipH="1" flipV="1">
              <a:off x="4464" y="3600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719" name="Line 70"/>
            <p:cNvSpPr>
              <a:spLocks noChangeShapeType="1"/>
            </p:cNvSpPr>
            <p:nvPr/>
          </p:nvSpPr>
          <p:spPr bwMode="auto">
            <a:xfrm>
              <a:off x="3648" y="3792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720" name="Line 71"/>
            <p:cNvSpPr>
              <a:spLocks noChangeShapeType="1"/>
            </p:cNvSpPr>
            <p:nvPr/>
          </p:nvSpPr>
          <p:spPr bwMode="auto">
            <a:xfrm>
              <a:off x="3648" y="3984"/>
              <a:ext cx="14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721" name="Line 72"/>
            <p:cNvSpPr>
              <a:spLocks noChangeShapeType="1"/>
            </p:cNvSpPr>
            <p:nvPr/>
          </p:nvSpPr>
          <p:spPr bwMode="auto">
            <a:xfrm flipH="1" flipV="1">
              <a:off x="5136" y="1632"/>
              <a:ext cx="0" cy="235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71688" name="Rectangle 76"/>
          <p:cNvSpPr>
            <a:spLocks noChangeArrowheads="1"/>
          </p:cNvSpPr>
          <p:nvPr/>
        </p:nvSpPr>
        <p:spPr bwMode="auto">
          <a:xfrm>
            <a:off x="5949950" y="5864225"/>
            <a:ext cx="457200" cy="1524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1689" name="Rectangle 77"/>
          <p:cNvSpPr>
            <a:spLocks noChangeArrowheads="1"/>
          </p:cNvSpPr>
          <p:nvPr/>
        </p:nvSpPr>
        <p:spPr bwMode="auto">
          <a:xfrm>
            <a:off x="7245350" y="5527675"/>
            <a:ext cx="457200" cy="1524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1690" name="Rectangle 78"/>
          <p:cNvSpPr>
            <a:spLocks noChangeArrowheads="1"/>
          </p:cNvSpPr>
          <p:nvPr/>
        </p:nvSpPr>
        <p:spPr bwMode="auto">
          <a:xfrm>
            <a:off x="5715000" y="4800600"/>
            <a:ext cx="457200" cy="4445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1691" name="Rectangle 79"/>
          <p:cNvSpPr>
            <a:spLocks noChangeArrowheads="1"/>
          </p:cNvSpPr>
          <p:nvPr/>
        </p:nvSpPr>
        <p:spPr bwMode="auto">
          <a:xfrm>
            <a:off x="6248400" y="4800600"/>
            <a:ext cx="457200" cy="46038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1692" name="Rectangle 80"/>
          <p:cNvSpPr>
            <a:spLocks noChangeArrowheads="1"/>
          </p:cNvSpPr>
          <p:nvPr/>
        </p:nvSpPr>
        <p:spPr bwMode="auto">
          <a:xfrm>
            <a:off x="6905625" y="4800600"/>
            <a:ext cx="457200" cy="46038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1693" name="Rectangle 81"/>
          <p:cNvSpPr>
            <a:spLocks noChangeArrowheads="1"/>
          </p:cNvSpPr>
          <p:nvPr/>
        </p:nvSpPr>
        <p:spPr bwMode="auto">
          <a:xfrm>
            <a:off x="7454900" y="4802188"/>
            <a:ext cx="457200" cy="4445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When have big operators</a:t>
            </a:r>
          </a:p>
          <a:p>
            <a:pPr lvl="1"/>
            <a:r>
              <a:rPr lang="en-US" dirty="0" smtClean="0"/>
              <a:t>Like multiplier</a:t>
            </a:r>
          </a:p>
          <a:p>
            <a:r>
              <a:rPr lang="en-US" dirty="0" smtClean="0"/>
              <a:t>Can share them to reduce area</a:t>
            </a:r>
          </a:p>
          <a:p>
            <a:pPr lvl="1"/>
            <a:r>
              <a:rPr lang="en-US" dirty="0" smtClean="0"/>
              <a:t>At cost of throughput</a:t>
            </a:r>
          </a:p>
          <a:p>
            <a:pPr lvl="1"/>
            <a:r>
              <a:rPr lang="en-US" dirty="0" smtClean="0"/>
              <a:t>Maybe at cost of latency, energy</a:t>
            </a:r>
          </a:p>
          <a:p>
            <a:r>
              <a:rPr lang="en-US" dirty="0" smtClean="0"/>
              <a:t>This gives a rich trade space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3D9A67A-6AE3-2A40-9E6F-B5860FCA3226}" type="slidenum">
              <a:rPr lang="en-US" smtClean="0"/>
              <a:pPr>
                <a:defRPr/>
              </a:pPr>
              <a:t>34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Details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At extreme, number of “big” operators is dominant cost</a:t>
            </a:r>
          </a:p>
          <a:p>
            <a:pPr lvl="1"/>
            <a:r>
              <a:rPr lang="en-US" dirty="0" smtClean="0"/>
              <a:t>Total number for area</a:t>
            </a:r>
          </a:p>
          <a:p>
            <a:pPr lvl="1"/>
            <a:r>
              <a:rPr lang="en-US" dirty="0" smtClean="0"/>
              <a:t>Number in path for delay</a:t>
            </a:r>
          </a:p>
          <a:p>
            <a:r>
              <a:rPr lang="en-US" dirty="0" smtClean="0"/>
              <a:t>Does cost additional area, delay to share them</a:t>
            </a:r>
          </a:p>
          <a:p>
            <a:pPr lvl="1"/>
            <a:r>
              <a:rPr lang="en-US" dirty="0" smtClean="0"/>
              <a:t>sometimes a lower order cost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3D9A67A-6AE3-2A40-9E6F-B5860FCA3226}" type="slidenum">
              <a:rPr lang="en-US" smtClean="0"/>
              <a:pPr>
                <a:defRPr/>
              </a:pPr>
              <a:t>35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ea typeface="ＭＳ Ｐゴシック" pitchFamily="-107" charset="-128"/>
                <a:cs typeface="ＭＳ Ｐゴシック" pitchFamily="-107" charset="-128"/>
              </a:rPr>
              <a:t>VLIW</a:t>
            </a:r>
          </a:p>
        </p:txBody>
      </p:sp>
      <p:sp>
        <p:nvSpPr>
          <p:cNvPr id="306179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685800" y="1752600"/>
            <a:ext cx="3810000" cy="4114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800" dirty="0">
                <a:ea typeface="ＭＳ Ｐゴシック" pitchFamily="-107" charset="-128"/>
                <a:cs typeface="ＭＳ Ｐゴシック" pitchFamily="-107" charset="-128"/>
              </a:rPr>
              <a:t>Very Long Instruction Word</a:t>
            </a:r>
          </a:p>
          <a:p>
            <a:pPr>
              <a:lnSpc>
                <a:spcPct val="80000"/>
              </a:lnSpc>
            </a:pPr>
            <a:r>
              <a:rPr lang="en-US" sz="2800" dirty="0">
                <a:ea typeface="ＭＳ Ｐゴシック" pitchFamily="-107" charset="-128"/>
                <a:cs typeface="ＭＳ Ｐゴシック" pitchFamily="-107" charset="-128"/>
              </a:rPr>
              <a:t>Set of operators</a:t>
            </a:r>
          </a:p>
          <a:p>
            <a:pPr lvl="1">
              <a:lnSpc>
                <a:spcPct val="80000"/>
              </a:lnSpc>
            </a:pPr>
            <a:r>
              <a:rPr lang="en-US" sz="2400" dirty="0"/>
              <a:t>Parameterize number, distribution (X, +, </a:t>
            </a:r>
            <a:r>
              <a:rPr lang="en-US" sz="2400" dirty="0" err="1"/>
              <a:t>sqrt</a:t>
            </a:r>
            <a:r>
              <a:rPr lang="en-US" sz="2400" dirty="0"/>
              <a:t>…)</a:t>
            </a:r>
          </a:p>
          <a:p>
            <a:pPr lvl="2">
              <a:lnSpc>
                <a:spcPct val="80000"/>
              </a:lnSpc>
            </a:pPr>
            <a:r>
              <a:rPr lang="en-US" sz="2000" dirty="0">
                <a:ea typeface="ＭＳ Ｐゴシック" pitchFamily="-107" charset="-128"/>
              </a:rPr>
              <a:t>More </a:t>
            </a:r>
            <a:r>
              <a:rPr lang="en-US" sz="2000" dirty="0" err="1">
                <a:ea typeface="ＭＳ Ｐゴシック" pitchFamily="-107" charset="-128"/>
              </a:rPr>
              <a:t>operators</a:t>
            </a:r>
            <a:r>
              <a:rPr lang="en-US" sz="2000" dirty="0" err="1">
                <a:ea typeface="ＭＳ Ｐゴシック" pitchFamily="-107" charset="-128"/>
                <a:sym typeface="Wingdings" pitchFamily="-107" charset="2"/>
              </a:rPr>
              <a:t></a:t>
            </a:r>
            <a:r>
              <a:rPr lang="en-US" sz="2000" dirty="0">
                <a:ea typeface="ＭＳ Ｐゴシック" pitchFamily="-107" charset="-128"/>
                <a:sym typeface="Wingdings" pitchFamily="-107" charset="2"/>
              </a:rPr>
              <a:t> less time, more area</a:t>
            </a:r>
          </a:p>
          <a:p>
            <a:pPr lvl="2">
              <a:lnSpc>
                <a:spcPct val="80000"/>
              </a:lnSpc>
            </a:pPr>
            <a:r>
              <a:rPr lang="en-US" sz="2000" dirty="0">
                <a:ea typeface="ＭＳ Ｐゴシック" pitchFamily="-107" charset="-128"/>
              </a:rPr>
              <a:t>Fewer </a:t>
            </a:r>
            <a:r>
              <a:rPr lang="en-US" sz="2000" dirty="0" err="1">
                <a:ea typeface="ＭＳ Ｐゴシック" pitchFamily="-107" charset="-128"/>
              </a:rPr>
              <a:t>operators</a:t>
            </a:r>
            <a:r>
              <a:rPr lang="en-US" sz="2000" dirty="0" err="1">
                <a:ea typeface="ＭＳ Ｐゴシック" pitchFamily="-107" charset="-128"/>
                <a:sym typeface="Wingdings" pitchFamily="-107" charset="2"/>
              </a:rPr>
              <a:t></a:t>
            </a:r>
            <a:r>
              <a:rPr lang="en-US" sz="2000" dirty="0">
                <a:ea typeface="ＭＳ Ｐゴシック" pitchFamily="-107" charset="-128"/>
                <a:sym typeface="Wingdings" pitchFamily="-107" charset="2"/>
              </a:rPr>
              <a:t> more time, less area</a:t>
            </a:r>
            <a:endParaRPr lang="en-US" sz="2000" dirty="0">
              <a:ea typeface="ＭＳ Ｐゴシック" pitchFamily="-107" charset="-128"/>
            </a:endParaRPr>
          </a:p>
          <a:p>
            <a:pPr>
              <a:lnSpc>
                <a:spcPct val="80000"/>
              </a:lnSpc>
            </a:pPr>
            <a:r>
              <a:rPr lang="en-US" sz="2800" dirty="0">
                <a:ea typeface="ＭＳ Ｐゴシック" pitchFamily="-107" charset="-128"/>
                <a:cs typeface="ＭＳ Ｐゴシック" pitchFamily="-107" charset="-128"/>
              </a:rPr>
              <a:t>Memories for intermediate </a:t>
            </a:r>
            <a:r>
              <a:rPr lang="en-US" sz="2800" dirty="0" smtClean="0">
                <a:ea typeface="ＭＳ Ｐゴシック" pitchFamily="-107" charset="-128"/>
                <a:cs typeface="ＭＳ Ｐゴシック" pitchFamily="-107" charset="-128"/>
              </a:rPr>
              <a:t>state</a:t>
            </a:r>
            <a:endParaRPr lang="en-US" sz="2800" dirty="0">
              <a:ea typeface="ＭＳ Ｐゴシック" pitchFamily="-107" charset="-128"/>
              <a:cs typeface="ＭＳ Ｐゴシック" pitchFamily="-107" charset="-128"/>
            </a:endParaRPr>
          </a:p>
        </p:txBody>
      </p:sp>
      <p:sp>
        <p:nvSpPr>
          <p:cNvPr id="109" name="Content Placeholder 108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7373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03F5DD4-1B65-4D4C-BD06-C6E4D599F85D}" type="slidenum">
              <a:rPr lang="en-US" smtClean="0">
                <a:latin typeface="Times New Roman" pitchFamily="-107" charset="0"/>
              </a:rPr>
              <a:pPr/>
              <a:t>36</a:t>
            </a:fld>
            <a:endParaRPr lang="en-US" smtClean="0">
              <a:latin typeface="Times New Roman" pitchFamily="-107" charset="0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7315200" y="4953000"/>
            <a:ext cx="914400" cy="5334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4000">
                <a:solidFill>
                  <a:schemeClr val="bg1"/>
                </a:solidFill>
                <a:latin typeface="Arial" pitchFamily="-107" charset="0"/>
                <a:ea typeface="Arial" pitchFamily="-107" charset="0"/>
                <a:cs typeface="Arial" pitchFamily="-107" charset="0"/>
              </a:rPr>
              <a:t>+</a:t>
            </a:r>
          </a:p>
        </p:txBody>
      </p:sp>
      <p:grpSp>
        <p:nvGrpSpPr>
          <p:cNvPr id="8" name="Group 19"/>
          <p:cNvGrpSpPr>
            <a:grpSpLocks/>
          </p:cNvGrpSpPr>
          <p:nvPr/>
        </p:nvGrpSpPr>
        <p:grpSpPr bwMode="auto">
          <a:xfrm>
            <a:off x="7239000" y="3200400"/>
            <a:ext cx="457200" cy="1524000"/>
            <a:chOff x="3360" y="2160"/>
            <a:chExt cx="288" cy="960"/>
          </a:xfrm>
        </p:grpSpPr>
        <p:sp>
          <p:nvSpPr>
            <p:cNvPr id="9" name="Rectangle 20"/>
            <p:cNvSpPr>
              <a:spLocks noChangeArrowheads="1"/>
            </p:cNvSpPr>
            <p:nvPr/>
          </p:nvSpPr>
          <p:spPr bwMode="auto">
            <a:xfrm>
              <a:off x="3360" y="2160"/>
              <a:ext cx="288" cy="19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/>
            </a:p>
          </p:txBody>
        </p:sp>
        <p:sp>
          <p:nvSpPr>
            <p:cNvPr id="10" name="Rectangle 21"/>
            <p:cNvSpPr>
              <a:spLocks noChangeArrowheads="1"/>
            </p:cNvSpPr>
            <p:nvPr/>
          </p:nvSpPr>
          <p:spPr bwMode="auto">
            <a:xfrm>
              <a:off x="3360" y="2352"/>
              <a:ext cx="288" cy="19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baseline="30000"/>
            </a:p>
          </p:txBody>
        </p:sp>
        <p:sp>
          <p:nvSpPr>
            <p:cNvPr id="11" name="Rectangle 22"/>
            <p:cNvSpPr>
              <a:spLocks noChangeArrowheads="1"/>
            </p:cNvSpPr>
            <p:nvPr/>
          </p:nvSpPr>
          <p:spPr bwMode="auto">
            <a:xfrm>
              <a:off x="3360" y="2544"/>
              <a:ext cx="288" cy="19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baseline="30000"/>
            </a:p>
          </p:txBody>
        </p:sp>
        <p:sp>
          <p:nvSpPr>
            <p:cNvPr id="12" name="Rectangle 23"/>
            <p:cNvSpPr>
              <a:spLocks noChangeArrowheads="1"/>
            </p:cNvSpPr>
            <p:nvPr/>
          </p:nvSpPr>
          <p:spPr bwMode="auto">
            <a:xfrm>
              <a:off x="3360" y="2736"/>
              <a:ext cx="288" cy="19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Rectangle 24"/>
            <p:cNvSpPr>
              <a:spLocks noChangeArrowheads="1"/>
            </p:cNvSpPr>
            <p:nvPr/>
          </p:nvSpPr>
          <p:spPr bwMode="auto">
            <a:xfrm>
              <a:off x="3360" y="2928"/>
              <a:ext cx="288" cy="19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4" name="Group 25"/>
          <p:cNvGrpSpPr>
            <a:grpSpLocks/>
          </p:cNvGrpSpPr>
          <p:nvPr/>
        </p:nvGrpSpPr>
        <p:grpSpPr bwMode="auto">
          <a:xfrm>
            <a:off x="7772400" y="3200400"/>
            <a:ext cx="457200" cy="1524000"/>
            <a:chOff x="3360" y="2160"/>
            <a:chExt cx="288" cy="960"/>
          </a:xfrm>
        </p:grpSpPr>
        <p:sp>
          <p:nvSpPr>
            <p:cNvPr id="15" name="Rectangle 26"/>
            <p:cNvSpPr>
              <a:spLocks noChangeArrowheads="1"/>
            </p:cNvSpPr>
            <p:nvPr/>
          </p:nvSpPr>
          <p:spPr bwMode="auto">
            <a:xfrm>
              <a:off x="3360" y="2160"/>
              <a:ext cx="288" cy="19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/>
            </a:p>
          </p:txBody>
        </p:sp>
        <p:sp>
          <p:nvSpPr>
            <p:cNvPr id="16" name="Rectangle 27"/>
            <p:cNvSpPr>
              <a:spLocks noChangeArrowheads="1"/>
            </p:cNvSpPr>
            <p:nvPr/>
          </p:nvSpPr>
          <p:spPr bwMode="auto">
            <a:xfrm>
              <a:off x="3360" y="2352"/>
              <a:ext cx="288" cy="19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/>
            </a:p>
          </p:txBody>
        </p:sp>
        <p:sp>
          <p:nvSpPr>
            <p:cNvPr id="17" name="Rectangle 28"/>
            <p:cNvSpPr>
              <a:spLocks noChangeArrowheads="1"/>
            </p:cNvSpPr>
            <p:nvPr/>
          </p:nvSpPr>
          <p:spPr bwMode="auto">
            <a:xfrm>
              <a:off x="3360" y="2544"/>
              <a:ext cx="288" cy="19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/>
            </a:p>
          </p:txBody>
        </p:sp>
        <p:sp>
          <p:nvSpPr>
            <p:cNvPr id="18" name="Rectangle 29"/>
            <p:cNvSpPr>
              <a:spLocks noChangeArrowheads="1"/>
            </p:cNvSpPr>
            <p:nvPr/>
          </p:nvSpPr>
          <p:spPr bwMode="auto">
            <a:xfrm>
              <a:off x="3360" y="2736"/>
              <a:ext cx="288" cy="19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/>
            </a:p>
          </p:txBody>
        </p:sp>
        <p:sp>
          <p:nvSpPr>
            <p:cNvPr id="19" name="Rectangle 30"/>
            <p:cNvSpPr>
              <a:spLocks noChangeArrowheads="1"/>
            </p:cNvSpPr>
            <p:nvPr/>
          </p:nvSpPr>
          <p:spPr bwMode="auto">
            <a:xfrm>
              <a:off x="3360" y="2928"/>
              <a:ext cx="288" cy="19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0" name="Line 33"/>
          <p:cNvSpPr>
            <a:spLocks noChangeShapeType="1"/>
          </p:cNvSpPr>
          <p:nvPr/>
        </p:nvSpPr>
        <p:spPr bwMode="auto">
          <a:xfrm>
            <a:off x="7467600" y="47244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" name="Line 34"/>
          <p:cNvSpPr>
            <a:spLocks noChangeShapeType="1"/>
          </p:cNvSpPr>
          <p:nvPr/>
        </p:nvSpPr>
        <p:spPr bwMode="auto">
          <a:xfrm>
            <a:off x="8001000" y="47244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22" name="Group 41"/>
          <p:cNvGrpSpPr>
            <a:grpSpLocks/>
          </p:cNvGrpSpPr>
          <p:nvPr/>
        </p:nvGrpSpPr>
        <p:grpSpPr bwMode="auto">
          <a:xfrm>
            <a:off x="7086600" y="2743200"/>
            <a:ext cx="609600" cy="457200"/>
            <a:chOff x="3312" y="1872"/>
            <a:chExt cx="384" cy="288"/>
          </a:xfrm>
        </p:grpSpPr>
        <p:sp>
          <p:nvSpPr>
            <p:cNvPr id="23" name="AutoShape 42"/>
            <p:cNvSpPr>
              <a:spLocks noChangeArrowheads="1"/>
            </p:cNvSpPr>
            <p:nvPr/>
          </p:nvSpPr>
          <p:spPr bwMode="auto">
            <a:xfrm>
              <a:off x="3312" y="1872"/>
              <a:ext cx="384" cy="144"/>
            </a:xfrm>
            <a:custGeom>
              <a:avLst/>
              <a:gdLst>
                <a:gd name="T0" fmla="*/ 6 w 21600"/>
                <a:gd name="T1" fmla="*/ 0 h 21600"/>
                <a:gd name="T2" fmla="*/ 3 w 21600"/>
                <a:gd name="T3" fmla="*/ 1 h 21600"/>
                <a:gd name="T4" fmla="*/ 1 w 21600"/>
                <a:gd name="T5" fmla="*/ 0 h 21600"/>
                <a:gd name="T6" fmla="*/ 3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500 w 21600"/>
                <a:gd name="T13" fmla="*/ 4500 h 21600"/>
                <a:gd name="T14" fmla="*/ 17100 w 21600"/>
                <a:gd name="T15" fmla="*/ 1710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99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Line 43"/>
            <p:cNvSpPr>
              <a:spLocks noChangeShapeType="1"/>
            </p:cNvSpPr>
            <p:nvPr/>
          </p:nvSpPr>
          <p:spPr bwMode="auto">
            <a:xfrm>
              <a:off x="3504" y="201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25" name="Group 44"/>
          <p:cNvGrpSpPr>
            <a:grpSpLocks/>
          </p:cNvGrpSpPr>
          <p:nvPr/>
        </p:nvGrpSpPr>
        <p:grpSpPr bwMode="auto">
          <a:xfrm>
            <a:off x="7620000" y="2743200"/>
            <a:ext cx="609600" cy="457200"/>
            <a:chOff x="3312" y="1872"/>
            <a:chExt cx="384" cy="288"/>
          </a:xfrm>
        </p:grpSpPr>
        <p:sp>
          <p:nvSpPr>
            <p:cNvPr id="26" name="AutoShape 45"/>
            <p:cNvSpPr>
              <a:spLocks noChangeArrowheads="1"/>
            </p:cNvSpPr>
            <p:nvPr/>
          </p:nvSpPr>
          <p:spPr bwMode="auto">
            <a:xfrm>
              <a:off x="3312" y="1872"/>
              <a:ext cx="384" cy="144"/>
            </a:xfrm>
            <a:custGeom>
              <a:avLst/>
              <a:gdLst>
                <a:gd name="T0" fmla="*/ 6 w 21600"/>
                <a:gd name="T1" fmla="*/ 0 h 21600"/>
                <a:gd name="T2" fmla="*/ 3 w 21600"/>
                <a:gd name="T3" fmla="*/ 1 h 21600"/>
                <a:gd name="T4" fmla="*/ 1 w 21600"/>
                <a:gd name="T5" fmla="*/ 0 h 21600"/>
                <a:gd name="T6" fmla="*/ 3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500 w 21600"/>
                <a:gd name="T13" fmla="*/ 4500 h 21600"/>
                <a:gd name="T14" fmla="*/ 17100 w 21600"/>
                <a:gd name="T15" fmla="*/ 1710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99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Line 46"/>
            <p:cNvSpPr>
              <a:spLocks noChangeShapeType="1"/>
            </p:cNvSpPr>
            <p:nvPr/>
          </p:nvSpPr>
          <p:spPr bwMode="auto">
            <a:xfrm>
              <a:off x="3504" y="201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28" name="Group 55"/>
          <p:cNvGrpSpPr>
            <a:grpSpLocks/>
          </p:cNvGrpSpPr>
          <p:nvPr/>
        </p:nvGrpSpPr>
        <p:grpSpPr bwMode="auto">
          <a:xfrm>
            <a:off x="7239000" y="1828800"/>
            <a:ext cx="304800" cy="914400"/>
            <a:chOff x="3408" y="1296"/>
            <a:chExt cx="192" cy="576"/>
          </a:xfrm>
        </p:grpSpPr>
        <p:sp>
          <p:nvSpPr>
            <p:cNvPr id="29" name="Line 56"/>
            <p:cNvSpPr>
              <a:spLocks noChangeShapeType="1"/>
            </p:cNvSpPr>
            <p:nvPr/>
          </p:nvSpPr>
          <p:spPr bwMode="auto">
            <a:xfrm>
              <a:off x="3408" y="1296"/>
              <a:ext cx="0" cy="5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Line 57"/>
            <p:cNvSpPr>
              <a:spLocks noChangeShapeType="1"/>
            </p:cNvSpPr>
            <p:nvPr/>
          </p:nvSpPr>
          <p:spPr bwMode="auto">
            <a:xfrm>
              <a:off x="3600" y="172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Line 58"/>
            <p:cNvSpPr>
              <a:spLocks noChangeShapeType="1"/>
            </p:cNvSpPr>
            <p:nvPr/>
          </p:nvSpPr>
          <p:spPr bwMode="auto">
            <a:xfrm>
              <a:off x="3504" y="1632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32" name="Group 59"/>
          <p:cNvGrpSpPr>
            <a:grpSpLocks/>
          </p:cNvGrpSpPr>
          <p:nvPr/>
        </p:nvGrpSpPr>
        <p:grpSpPr bwMode="auto">
          <a:xfrm>
            <a:off x="7772400" y="1828800"/>
            <a:ext cx="304800" cy="914400"/>
            <a:chOff x="3408" y="1296"/>
            <a:chExt cx="192" cy="576"/>
          </a:xfrm>
        </p:grpSpPr>
        <p:sp>
          <p:nvSpPr>
            <p:cNvPr id="33" name="Line 60"/>
            <p:cNvSpPr>
              <a:spLocks noChangeShapeType="1"/>
            </p:cNvSpPr>
            <p:nvPr/>
          </p:nvSpPr>
          <p:spPr bwMode="auto">
            <a:xfrm>
              <a:off x="3408" y="1296"/>
              <a:ext cx="0" cy="5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" name="Line 61"/>
            <p:cNvSpPr>
              <a:spLocks noChangeShapeType="1"/>
            </p:cNvSpPr>
            <p:nvPr/>
          </p:nvSpPr>
          <p:spPr bwMode="auto">
            <a:xfrm>
              <a:off x="3600" y="172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" name="Line 62"/>
            <p:cNvSpPr>
              <a:spLocks noChangeShapeType="1"/>
            </p:cNvSpPr>
            <p:nvPr/>
          </p:nvSpPr>
          <p:spPr bwMode="auto">
            <a:xfrm>
              <a:off x="3504" y="1632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36" name="Line 63"/>
          <p:cNvSpPr>
            <a:spLocks noChangeShapeType="1"/>
          </p:cNvSpPr>
          <p:nvPr/>
        </p:nvSpPr>
        <p:spPr bwMode="auto">
          <a:xfrm>
            <a:off x="6400800" y="2514600"/>
            <a:ext cx="2057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7" name="Line 64"/>
          <p:cNvSpPr>
            <a:spLocks noChangeShapeType="1"/>
          </p:cNvSpPr>
          <p:nvPr/>
        </p:nvSpPr>
        <p:spPr bwMode="auto">
          <a:xfrm>
            <a:off x="6248400" y="2362200"/>
            <a:ext cx="2590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8" name="Line 65"/>
          <p:cNvSpPr>
            <a:spLocks noChangeShapeType="1"/>
          </p:cNvSpPr>
          <p:nvPr/>
        </p:nvSpPr>
        <p:spPr bwMode="auto">
          <a:xfrm>
            <a:off x="6096000" y="1828800"/>
            <a:ext cx="1676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9" name="Line 67"/>
          <p:cNvSpPr>
            <a:spLocks noChangeShapeType="1"/>
          </p:cNvSpPr>
          <p:nvPr/>
        </p:nvSpPr>
        <p:spPr bwMode="auto">
          <a:xfrm>
            <a:off x="8458200" y="2514600"/>
            <a:ext cx="0" cy="3200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0" name="Line 68"/>
          <p:cNvSpPr>
            <a:spLocks noChangeShapeType="1"/>
          </p:cNvSpPr>
          <p:nvPr/>
        </p:nvSpPr>
        <p:spPr bwMode="auto">
          <a:xfrm flipH="1">
            <a:off x="7772400" y="5715000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1" name="Line 69"/>
          <p:cNvSpPr>
            <a:spLocks noChangeShapeType="1"/>
          </p:cNvSpPr>
          <p:nvPr/>
        </p:nvSpPr>
        <p:spPr bwMode="auto">
          <a:xfrm flipH="1" flipV="1">
            <a:off x="7772400" y="54864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42" name="Group 74"/>
          <p:cNvGrpSpPr>
            <a:grpSpLocks/>
          </p:cNvGrpSpPr>
          <p:nvPr/>
        </p:nvGrpSpPr>
        <p:grpSpPr bwMode="auto">
          <a:xfrm>
            <a:off x="5943600" y="1828800"/>
            <a:ext cx="1219200" cy="4267200"/>
            <a:chOff x="3552" y="1152"/>
            <a:chExt cx="768" cy="2688"/>
          </a:xfrm>
        </p:grpSpPr>
        <p:sp>
          <p:nvSpPr>
            <p:cNvPr id="43" name="Rectangle 5"/>
            <p:cNvSpPr>
              <a:spLocks noChangeArrowheads="1"/>
            </p:cNvSpPr>
            <p:nvPr/>
          </p:nvSpPr>
          <p:spPr bwMode="auto">
            <a:xfrm>
              <a:off x="3600" y="3120"/>
              <a:ext cx="576" cy="52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4000">
                  <a:solidFill>
                    <a:schemeClr val="bg1"/>
                  </a:solidFill>
                  <a:latin typeface="Arial" pitchFamily="-107" charset="0"/>
                  <a:ea typeface="Arial" pitchFamily="-107" charset="0"/>
                  <a:cs typeface="Arial" pitchFamily="-107" charset="0"/>
                </a:rPr>
                <a:t>X</a:t>
              </a:r>
            </a:p>
          </p:txBody>
        </p:sp>
        <p:grpSp>
          <p:nvGrpSpPr>
            <p:cNvPr id="44" name="Group 7"/>
            <p:cNvGrpSpPr>
              <a:grpSpLocks/>
            </p:cNvGrpSpPr>
            <p:nvPr/>
          </p:nvGrpSpPr>
          <p:grpSpPr bwMode="auto">
            <a:xfrm>
              <a:off x="3600" y="2016"/>
              <a:ext cx="288" cy="960"/>
              <a:chOff x="3360" y="2160"/>
              <a:chExt cx="288" cy="960"/>
            </a:xfrm>
          </p:grpSpPr>
          <p:sp>
            <p:nvSpPr>
              <p:cNvPr id="66" name="Rectangle 8"/>
              <p:cNvSpPr>
                <a:spLocks noChangeArrowheads="1"/>
              </p:cNvSpPr>
              <p:nvPr/>
            </p:nvSpPr>
            <p:spPr bwMode="auto">
              <a:xfrm>
                <a:off x="3360" y="2160"/>
                <a:ext cx="288" cy="19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67" name="Rectangle 9"/>
              <p:cNvSpPr>
                <a:spLocks noChangeArrowheads="1"/>
              </p:cNvSpPr>
              <p:nvPr/>
            </p:nvSpPr>
            <p:spPr bwMode="auto">
              <a:xfrm>
                <a:off x="3360" y="2352"/>
                <a:ext cx="288" cy="19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endParaRPr lang="en-US" baseline="30000"/>
              </a:p>
            </p:txBody>
          </p:sp>
          <p:sp>
            <p:nvSpPr>
              <p:cNvPr id="68" name="Rectangle 10"/>
              <p:cNvSpPr>
                <a:spLocks noChangeArrowheads="1"/>
              </p:cNvSpPr>
              <p:nvPr/>
            </p:nvSpPr>
            <p:spPr bwMode="auto">
              <a:xfrm>
                <a:off x="3360" y="2544"/>
                <a:ext cx="288" cy="19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9" name="Rectangle 11"/>
              <p:cNvSpPr>
                <a:spLocks noChangeArrowheads="1"/>
              </p:cNvSpPr>
              <p:nvPr/>
            </p:nvSpPr>
            <p:spPr bwMode="auto">
              <a:xfrm>
                <a:off x="3360" y="2736"/>
                <a:ext cx="288" cy="19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0" name="Rectangle 12"/>
              <p:cNvSpPr>
                <a:spLocks noChangeArrowheads="1"/>
              </p:cNvSpPr>
              <p:nvPr/>
            </p:nvSpPr>
            <p:spPr bwMode="auto">
              <a:xfrm>
                <a:off x="3360" y="2928"/>
                <a:ext cx="288" cy="19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45" name="Group 13"/>
            <p:cNvGrpSpPr>
              <a:grpSpLocks/>
            </p:cNvGrpSpPr>
            <p:nvPr/>
          </p:nvGrpSpPr>
          <p:grpSpPr bwMode="auto">
            <a:xfrm>
              <a:off x="3936" y="2016"/>
              <a:ext cx="288" cy="960"/>
              <a:chOff x="3360" y="2160"/>
              <a:chExt cx="288" cy="960"/>
            </a:xfrm>
          </p:grpSpPr>
          <p:sp>
            <p:nvSpPr>
              <p:cNvPr id="61" name="Rectangle 14"/>
              <p:cNvSpPr>
                <a:spLocks noChangeArrowheads="1"/>
              </p:cNvSpPr>
              <p:nvPr/>
            </p:nvSpPr>
            <p:spPr bwMode="auto">
              <a:xfrm>
                <a:off x="3360" y="2160"/>
                <a:ext cx="288" cy="19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62" name="Rectangle 15"/>
              <p:cNvSpPr>
                <a:spLocks noChangeArrowheads="1"/>
              </p:cNvSpPr>
              <p:nvPr/>
            </p:nvSpPr>
            <p:spPr bwMode="auto">
              <a:xfrm>
                <a:off x="3360" y="2352"/>
                <a:ext cx="288" cy="19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63" name="Rectangle 16"/>
              <p:cNvSpPr>
                <a:spLocks noChangeArrowheads="1"/>
              </p:cNvSpPr>
              <p:nvPr/>
            </p:nvSpPr>
            <p:spPr bwMode="auto">
              <a:xfrm>
                <a:off x="3360" y="2544"/>
                <a:ext cx="288" cy="19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64" name="Rectangle 17"/>
              <p:cNvSpPr>
                <a:spLocks noChangeArrowheads="1"/>
              </p:cNvSpPr>
              <p:nvPr/>
            </p:nvSpPr>
            <p:spPr bwMode="auto">
              <a:xfrm>
                <a:off x="3360" y="2736"/>
                <a:ext cx="288" cy="19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5" name="Rectangle 18"/>
              <p:cNvSpPr>
                <a:spLocks noChangeArrowheads="1"/>
              </p:cNvSpPr>
              <p:nvPr/>
            </p:nvSpPr>
            <p:spPr bwMode="auto">
              <a:xfrm>
                <a:off x="3360" y="2928"/>
                <a:ext cx="288" cy="19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46" name="Line 31"/>
            <p:cNvSpPr>
              <a:spLocks noChangeShapeType="1"/>
            </p:cNvSpPr>
            <p:nvPr/>
          </p:nvSpPr>
          <p:spPr bwMode="auto">
            <a:xfrm>
              <a:off x="3744" y="297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" name="Line 32"/>
            <p:cNvSpPr>
              <a:spLocks noChangeShapeType="1"/>
            </p:cNvSpPr>
            <p:nvPr/>
          </p:nvSpPr>
          <p:spPr bwMode="auto">
            <a:xfrm>
              <a:off x="4080" y="297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48" name="Group 35"/>
            <p:cNvGrpSpPr>
              <a:grpSpLocks/>
            </p:cNvGrpSpPr>
            <p:nvPr/>
          </p:nvGrpSpPr>
          <p:grpSpPr bwMode="auto">
            <a:xfrm>
              <a:off x="3552" y="1728"/>
              <a:ext cx="384" cy="288"/>
              <a:chOff x="3312" y="1872"/>
              <a:chExt cx="384" cy="288"/>
            </a:xfrm>
          </p:grpSpPr>
          <p:sp>
            <p:nvSpPr>
              <p:cNvPr id="59" name="AutoShape 36"/>
              <p:cNvSpPr>
                <a:spLocks noChangeArrowheads="1"/>
              </p:cNvSpPr>
              <p:nvPr/>
            </p:nvSpPr>
            <p:spPr bwMode="auto">
              <a:xfrm>
                <a:off x="3312" y="1872"/>
                <a:ext cx="384" cy="144"/>
              </a:xfrm>
              <a:custGeom>
                <a:avLst/>
                <a:gdLst>
                  <a:gd name="T0" fmla="*/ 6 w 21600"/>
                  <a:gd name="T1" fmla="*/ 0 h 21600"/>
                  <a:gd name="T2" fmla="*/ 3 w 21600"/>
                  <a:gd name="T3" fmla="*/ 1 h 21600"/>
                  <a:gd name="T4" fmla="*/ 1 w 21600"/>
                  <a:gd name="T5" fmla="*/ 0 h 21600"/>
                  <a:gd name="T6" fmla="*/ 3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4500 w 21600"/>
                  <a:gd name="T13" fmla="*/ 4500 h 21600"/>
                  <a:gd name="T14" fmla="*/ 17100 w 21600"/>
                  <a:gd name="T15" fmla="*/ 17100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99FF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0" name="Line 37"/>
              <p:cNvSpPr>
                <a:spLocks noChangeShapeType="1"/>
              </p:cNvSpPr>
              <p:nvPr/>
            </p:nvSpPr>
            <p:spPr bwMode="auto">
              <a:xfrm>
                <a:off x="3504" y="2016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49" name="Group 38"/>
            <p:cNvGrpSpPr>
              <a:grpSpLocks/>
            </p:cNvGrpSpPr>
            <p:nvPr/>
          </p:nvGrpSpPr>
          <p:grpSpPr bwMode="auto">
            <a:xfrm>
              <a:off x="3936" y="1728"/>
              <a:ext cx="384" cy="288"/>
              <a:chOff x="3312" y="1872"/>
              <a:chExt cx="384" cy="288"/>
            </a:xfrm>
          </p:grpSpPr>
          <p:sp>
            <p:nvSpPr>
              <p:cNvPr id="57" name="AutoShape 39"/>
              <p:cNvSpPr>
                <a:spLocks noChangeArrowheads="1"/>
              </p:cNvSpPr>
              <p:nvPr/>
            </p:nvSpPr>
            <p:spPr bwMode="auto">
              <a:xfrm>
                <a:off x="3312" y="1872"/>
                <a:ext cx="384" cy="144"/>
              </a:xfrm>
              <a:custGeom>
                <a:avLst/>
                <a:gdLst>
                  <a:gd name="T0" fmla="*/ 6 w 21600"/>
                  <a:gd name="T1" fmla="*/ 0 h 21600"/>
                  <a:gd name="T2" fmla="*/ 3 w 21600"/>
                  <a:gd name="T3" fmla="*/ 1 h 21600"/>
                  <a:gd name="T4" fmla="*/ 1 w 21600"/>
                  <a:gd name="T5" fmla="*/ 0 h 21600"/>
                  <a:gd name="T6" fmla="*/ 3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4500 w 21600"/>
                  <a:gd name="T13" fmla="*/ 4500 h 21600"/>
                  <a:gd name="T14" fmla="*/ 17100 w 21600"/>
                  <a:gd name="T15" fmla="*/ 17100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99FF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8" name="Line 40"/>
              <p:cNvSpPr>
                <a:spLocks noChangeShapeType="1"/>
              </p:cNvSpPr>
              <p:nvPr/>
            </p:nvSpPr>
            <p:spPr bwMode="auto">
              <a:xfrm>
                <a:off x="3504" y="2016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50" name="Line 48"/>
            <p:cNvSpPr>
              <a:spLocks noChangeShapeType="1"/>
            </p:cNvSpPr>
            <p:nvPr/>
          </p:nvSpPr>
          <p:spPr bwMode="auto">
            <a:xfrm>
              <a:off x="3648" y="1152"/>
              <a:ext cx="0" cy="5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" name="Line 49"/>
            <p:cNvSpPr>
              <a:spLocks noChangeShapeType="1"/>
            </p:cNvSpPr>
            <p:nvPr/>
          </p:nvSpPr>
          <p:spPr bwMode="auto">
            <a:xfrm>
              <a:off x="3840" y="1584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" name="Line 50"/>
            <p:cNvSpPr>
              <a:spLocks noChangeShapeType="1"/>
            </p:cNvSpPr>
            <p:nvPr/>
          </p:nvSpPr>
          <p:spPr bwMode="auto">
            <a:xfrm>
              <a:off x="3744" y="1488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" name="Line 52"/>
            <p:cNvSpPr>
              <a:spLocks noChangeShapeType="1"/>
            </p:cNvSpPr>
            <p:nvPr/>
          </p:nvSpPr>
          <p:spPr bwMode="auto">
            <a:xfrm>
              <a:off x="4032" y="1152"/>
              <a:ext cx="0" cy="5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" name="Line 53"/>
            <p:cNvSpPr>
              <a:spLocks noChangeShapeType="1"/>
            </p:cNvSpPr>
            <p:nvPr/>
          </p:nvSpPr>
          <p:spPr bwMode="auto">
            <a:xfrm>
              <a:off x="4224" y="1584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" name="Line 54"/>
            <p:cNvSpPr>
              <a:spLocks noChangeShapeType="1"/>
            </p:cNvSpPr>
            <p:nvPr/>
          </p:nvSpPr>
          <p:spPr bwMode="auto">
            <a:xfrm>
              <a:off x="4128" y="1488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" name="Line 70"/>
            <p:cNvSpPr>
              <a:spLocks noChangeShapeType="1"/>
            </p:cNvSpPr>
            <p:nvPr/>
          </p:nvSpPr>
          <p:spPr bwMode="auto">
            <a:xfrm>
              <a:off x="3888" y="3648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71" name="Line 71"/>
          <p:cNvSpPr>
            <a:spLocks noChangeShapeType="1"/>
          </p:cNvSpPr>
          <p:nvPr/>
        </p:nvSpPr>
        <p:spPr bwMode="auto">
          <a:xfrm>
            <a:off x="6477000" y="6096000"/>
            <a:ext cx="2362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2" name="Line 72"/>
          <p:cNvSpPr>
            <a:spLocks noChangeShapeType="1"/>
          </p:cNvSpPr>
          <p:nvPr/>
        </p:nvSpPr>
        <p:spPr bwMode="auto">
          <a:xfrm flipH="1" flipV="1">
            <a:off x="8839200" y="2362200"/>
            <a:ext cx="0" cy="3733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3" name="Rectangle 76"/>
          <p:cNvSpPr>
            <a:spLocks noChangeArrowheads="1"/>
          </p:cNvSpPr>
          <p:nvPr/>
        </p:nvSpPr>
        <p:spPr bwMode="auto">
          <a:xfrm>
            <a:off x="4724400" y="4953000"/>
            <a:ext cx="914400" cy="838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rial" pitchFamily="-107" charset="0"/>
                <a:ea typeface="Arial" pitchFamily="-107" charset="0"/>
                <a:cs typeface="Arial" pitchFamily="-107" charset="0"/>
              </a:rPr>
              <a:t>X</a:t>
            </a:r>
          </a:p>
        </p:txBody>
      </p:sp>
      <p:grpSp>
        <p:nvGrpSpPr>
          <p:cNvPr id="74" name="Group 77"/>
          <p:cNvGrpSpPr>
            <a:grpSpLocks/>
          </p:cNvGrpSpPr>
          <p:nvPr/>
        </p:nvGrpSpPr>
        <p:grpSpPr bwMode="auto">
          <a:xfrm>
            <a:off x="4724400" y="3200400"/>
            <a:ext cx="457200" cy="1524000"/>
            <a:chOff x="3360" y="2160"/>
            <a:chExt cx="288" cy="960"/>
          </a:xfrm>
        </p:grpSpPr>
        <p:sp>
          <p:nvSpPr>
            <p:cNvPr id="75" name="Rectangle 78"/>
            <p:cNvSpPr>
              <a:spLocks noChangeArrowheads="1"/>
            </p:cNvSpPr>
            <p:nvPr/>
          </p:nvSpPr>
          <p:spPr bwMode="auto">
            <a:xfrm>
              <a:off x="3360" y="2160"/>
              <a:ext cx="288" cy="19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/>
            </a:p>
          </p:txBody>
        </p:sp>
        <p:sp>
          <p:nvSpPr>
            <p:cNvPr id="76" name="Rectangle 79"/>
            <p:cNvSpPr>
              <a:spLocks noChangeArrowheads="1"/>
            </p:cNvSpPr>
            <p:nvPr/>
          </p:nvSpPr>
          <p:spPr bwMode="auto">
            <a:xfrm>
              <a:off x="3360" y="2352"/>
              <a:ext cx="288" cy="19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baseline="30000"/>
            </a:p>
          </p:txBody>
        </p:sp>
        <p:sp>
          <p:nvSpPr>
            <p:cNvPr id="77" name="Rectangle 80"/>
            <p:cNvSpPr>
              <a:spLocks noChangeArrowheads="1"/>
            </p:cNvSpPr>
            <p:nvPr/>
          </p:nvSpPr>
          <p:spPr bwMode="auto">
            <a:xfrm>
              <a:off x="3360" y="2544"/>
              <a:ext cx="288" cy="19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8" name="Rectangle 81"/>
            <p:cNvSpPr>
              <a:spLocks noChangeArrowheads="1"/>
            </p:cNvSpPr>
            <p:nvPr/>
          </p:nvSpPr>
          <p:spPr bwMode="auto">
            <a:xfrm>
              <a:off x="3360" y="2736"/>
              <a:ext cx="288" cy="19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9" name="Rectangle 82"/>
            <p:cNvSpPr>
              <a:spLocks noChangeArrowheads="1"/>
            </p:cNvSpPr>
            <p:nvPr/>
          </p:nvSpPr>
          <p:spPr bwMode="auto">
            <a:xfrm>
              <a:off x="3360" y="2928"/>
              <a:ext cx="288" cy="19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80" name="Group 83"/>
          <p:cNvGrpSpPr>
            <a:grpSpLocks/>
          </p:cNvGrpSpPr>
          <p:nvPr/>
        </p:nvGrpSpPr>
        <p:grpSpPr bwMode="auto">
          <a:xfrm>
            <a:off x="5257800" y="3200400"/>
            <a:ext cx="457200" cy="1524000"/>
            <a:chOff x="3360" y="2160"/>
            <a:chExt cx="288" cy="960"/>
          </a:xfrm>
        </p:grpSpPr>
        <p:sp>
          <p:nvSpPr>
            <p:cNvPr id="81" name="Rectangle 84"/>
            <p:cNvSpPr>
              <a:spLocks noChangeArrowheads="1"/>
            </p:cNvSpPr>
            <p:nvPr/>
          </p:nvSpPr>
          <p:spPr bwMode="auto">
            <a:xfrm>
              <a:off x="3360" y="2160"/>
              <a:ext cx="288" cy="19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/>
            </a:p>
          </p:txBody>
        </p:sp>
        <p:sp>
          <p:nvSpPr>
            <p:cNvPr id="82" name="Rectangle 85"/>
            <p:cNvSpPr>
              <a:spLocks noChangeArrowheads="1"/>
            </p:cNvSpPr>
            <p:nvPr/>
          </p:nvSpPr>
          <p:spPr bwMode="auto">
            <a:xfrm>
              <a:off x="3360" y="2352"/>
              <a:ext cx="288" cy="19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/>
            </a:p>
          </p:txBody>
        </p:sp>
        <p:sp>
          <p:nvSpPr>
            <p:cNvPr id="83" name="Rectangle 86"/>
            <p:cNvSpPr>
              <a:spLocks noChangeArrowheads="1"/>
            </p:cNvSpPr>
            <p:nvPr/>
          </p:nvSpPr>
          <p:spPr bwMode="auto">
            <a:xfrm>
              <a:off x="3360" y="2544"/>
              <a:ext cx="288" cy="19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/>
            </a:p>
          </p:txBody>
        </p:sp>
        <p:sp>
          <p:nvSpPr>
            <p:cNvPr id="84" name="Rectangle 87"/>
            <p:cNvSpPr>
              <a:spLocks noChangeArrowheads="1"/>
            </p:cNvSpPr>
            <p:nvPr/>
          </p:nvSpPr>
          <p:spPr bwMode="auto">
            <a:xfrm>
              <a:off x="3360" y="2736"/>
              <a:ext cx="288" cy="19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5" name="Rectangle 88"/>
            <p:cNvSpPr>
              <a:spLocks noChangeArrowheads="1"/>
            </p:cNvSpPr>
            <p:nvPr/>
          </p:nvSpPr>
          <p:spPr bwMode="auto">
            <a:xfrm>
              <a:off x="3360" y="2928"/>
              <a:ext cx="288" cy="19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86" name="Line 89"/>
          <p:cNvSpPr>
            <a:spLocks noChangeShapeType="1"/>
          </p:cNvSpPr>
          <p:nvPr/>
        </p:nvSpPr>
        <p:spPr bwMode="auto">
          <a:xfrm>
            <a:off x="4953000" y="47244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7" name="Line 90"/>
          <p:cNvSpPr>
            <a:spLocks noChangeShapeType="1"/>
          </p:cNvSpPr>
          <p:nvPr/>
        </p:nvSpPr>
        <p:spPr bwMode="auto">
          <a:xfrm>
            <a:off x="5486400" y="47244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88" name="Group 91"/>
          <p:cNvGrpSpPr>
            <a:grpSpLocks/>
          </p:cNvGrpSpPr>
          <p:nvPr/>
        </p:nvGrpSpPr>
        <p:grpSpPr bwMode="auto">
          <a:xfrm>
            <a:off x="4648200" y="2743200"/>
            <a:ext cx="609600" cy="457200"/>
            <a:chOff x="3312" y="1872"/>
            <a:chExt cx="384" cy="288"/>
          </a:xfrm>
        </p:grpSpPr>
        <p:sp>
          <p:nvSpPr>
            <p:cNvPr id="89" name="AutoShape 92"/>
            <p:cNvSpPr>
              <a:spLocks noChangeArrowheads="1"/>
            </p:cNvSpPr>
            <p:nvPr/>
          </p:nvSpPr>
          <p:spPr bwMode="auto">
            <a:xfrm>
              <a:off x="3312" y="1872"/>
              <a:ext cx="384" cy="144"/>
            </a:xfrm>
            <a:custGeom>
              <a:avLst/>
              <a:gdLst>
                <a:gd name="T0" fmla="*/ 6 w 21600"/>
                <a:gd name="T1" fmla="*/ 0 h 21600"/>
                <a:gd name="T2" fmla="*/ 3 w 21600"/>
                <a:gd name="T3" fmla="*/ 1 h 21600"/>
                <a:gd name="T4" fmla="*/ 1 w 21600"/>
                <a:gd name="T5" fmla="*/ 0 h 21600"/>
                <a:gd name="T6" fmla="*/ 3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500 w 21600"/>
                <a:gd name="T13" fmla="*/ 4500 h 21600"/>
                <a:gd name="T14" fmla="*/ 17100 w 21600"/>
                <a:gd name="T15" fmla="*/ 1710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99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0" name="Line 93"/>
            <p:cNvSpPr>
              <a:spLocks noChangeShapeType="1"/>
            </p:cNvSpPr>
            <p:nvPr/>
          </p:nvSpPr>
          <p:spPr bwMode="auto">
            <a:xfrm>
              <a:off x="3504" y="201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91" name="Group 94"/>
          <p:cNvGrpSpPr>
            <a:grpSpLocks/>
          </p:cNvGrpSpPr>
          <p:nvPr/>
        </p:nvGrpSpPr>
        <p:grpSpPr bwMode="auto">
          <a:xfrm>
            <a:off x="5257800" y="2743200"/>
            <a:ext cx="609600" cy="457200"/>
            <a:chOff x="3312" y="1872"/>
            <a:chExt cx="384" cy="288"/>
          </a:xfrm>
        </p:grpSpPr>
        <p:sp>
          <p:nvSpPr>
            <p:cNvPr id="92" name="AutoShape 95"/>
            <p:cNvSpPr>
              <a:spLocks noChangeArrowheads="1"/>
            </p:cNvSpPr>
            <p:nvPr/>
          </p:nvSpPr>
          <p:spPr bwMode="auto">
            <a:xfrm>
              <a:off x="3312" y="1872"/>
              <a:ext cx="384" cy="144"/>
            </a:xfrm>
            <a:custGeom>
              <a:avLst/>
              <a:gdLst>
                <a:gd name="T0" fmla="*/ 6 w 21600"/>
                <a:gd name="T1" fmla="*/ 0 h 21600"/>
                <a:gd name="T2" fmla="*/ 3 w 21600"/>
                <a:gd name="T3" fmla="*/ 1 h 21600"/>
                <a:gd name="T4" fmla="*/ 1 w 21600"/>
                <a:gd name="T5" fmla="*/ 0 h 21600"/>
                <a:gd name="T6" fmla="*/ 3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500 w 21600"/>
                <a:gd name="T13" fmla="*/ 4500 h 21600"/>
                <a:gd name="T14" fmla="*/ 17100 w 21600"/>
                <a:gd name="T15" fmla="*/ 1710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99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" name="Line 96"/>
            <p:cNvSpPr>
              <a:spLocks noChangeShapeType="1"/>
            </p:cNvSpPr>
            <p:nvPr/>
          </p:nvSpPr>
          <p:spPr bwMode="auto">
            <a:xfrm>
              <a:off x="3504" y="201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94" name="Line 97"/>
          <p:cNvSpPr>
            <a:spLocks noChangeShapeType="1"/>
          </p:cNvSpPr>
          <p:nvPr/>
        </p:nvSpPr>
        <p:spPr bwMode="auto">
          <a:xfrm>
            <a:off x="4800600" y="1828800"/>
            <a:ext cx="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5" name="Line 98"/>
          <p:cNvSpPr>
            <a:spLocks noChangeShapeType="1"/>
          </p:cNvSpPr>
          <p:nvPr/>
        </p:nvSpPr>
        <p:spPr bwMode="auto">
          <a:xfrm>
            <a:off x="5105400" y="25146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6" name="Line 99"/>
          <p:cNvSpPr>
            <a:spLocks noChangeShapeType="1"/>
          </p:cNvSpPr>
          <p:nvPr/>
        </p:nvSpPr>
        <p:spPr bwMode="auto">
          <a:xfrm>
            <a:off x="4953000" y="23622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7" name="Line 100"/>
          <p:cNvSpPr>
            <a:spLocks noChangeShapeType="1"/>
          </p:cNvSpPr>
          <p:nvPr/>
        </p:nvSpPr>
        <p:spPr bwMode="auto">
          <a:xfrm>
            <a:off x="5410200" y="1828800"/>
            <a:ext cx="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8" name="Line 101"/>
          <p:cNvSpPr>
            <a:spLocks noChangeShapeType="1"/>
          </p:cNvSpPr>
          <p:nvPr/>
        </p:nvSpPr>
        <p:spPr bwMode="auto">
          <a:xfrm>
            <a:off x="5715000" y="25146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9" name="Line 102"/>
          <p:cNvSpPr>
            <a:spLocks noChangeShapeType="1"/>
          </p:cNvSpPr>
          <p:nvPr/>
        </p:nvSpPr>
        <p:spPr bwMode="auto">
          <a:xfrm>
            <a:off x="5562600" y="23622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" name="Line 103"/>
          <p:cNvSpPr>
            <a:spLocks noChangeShapeType="1"/>
          </p:cNvSpPr>
          <p:nvPr/>
        </p:nvSpPr>
        <p:spPr bwMode="auto">
          <a:xfrm>
            <a:off x="5181600" y="57912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" name="Line 104"/>
          <p:cNvSpPr>
            <a:spLocks noChangeShapeType="1"/>
          </p:cNvSpPr>
          <p:nvPr/>
        </p:nvSpPr>
        <p:spPr bwMode="auto">
          <a:xfrm flipH="1">
            <a:off x="4419600" y="1828800"/>
            <a:ext cx="1752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" name="Line 105"/>
          <p:cNvSpPr>
            <a:spLocks noChangeShapeType="1"/>
          </p:cNvSpPr>
          <p:nvPr/>
        </p:nvSpPr>
        <p:spPr bwMode="auto">
          <a:xfrm flipH="1">
            <a:off x="4419600" y="6324600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" name="Line 106"/>
          <p:cNvSpPr>
            <a:spLocks noChangeShapeType="1"/>
          </p:cNvSpPr>
          <p:nvPr/>
        </p:nvSpPr>
        <p:spPr bwMode="auto">
          <a:xfrm>
            <a:off x="4419600" y="1828800"/>
            <a:ext cx="0" cy="449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4" name="Line 107"/>
          <p:cNvSpPr>
            <a:spLocks noChangeShapeType="1"/>
          </p:cNvSpPr>
          <p:nvPr/>
        </p:nvSpPr>
        <p:spPr bwMode="auto">
          <a:xfrm flipH="1">
            <a:off x="4953000" y="2362200"/>
            <a:ext cx="1371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5" name="Line 108"/>
          <p:cNvSpPr>
            <a:spLocks noChangeShapeType="1"/>
          </p:cNvSpPr>
          <p:nvPr/>
        </p:nvSpPr>
        <p:spPr bwMode="auto">
          <a:xfrm flipH="1">
            <a:off x="5105400" y="2514600"/>
            <a:ext cx="1371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6" name="Rectangle 118"/>
          <p:cNvSpPr>
            <a:spLocks noChangeArrowheads="1"/>
          </p:cNvSpPr>
          <p:nvPr/>
        </p:nvSpPr>
        <p:spPr bwMode="auto">
          <a:xfrm>
            <a:off x="4876800" y="5943600"/>
            <a:ext cx="457200" cy="46038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7" name="Rectangle 119"/>
          <p:cNvSpPr>
            <a:spLocks noChangeArrowheads="1"/>
          </p:cNvSpPr>
          <p:nvPr/>
        </p:nvSpPr>
        <p:spPr bwMode="auto">
          <a:xfrm>
            <a:off x="6248400" y="5943600"/>
            <a:ext cx="457200" cy="46038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8" name="Rectangle 120"/>
          <p:cNvSpPr>
            <a:spLocks noChangeArrowheads="1"/>
          </p:cNvSpPr>
          <p:nvPr/>
        </p:nvSpPr>
        <p:spPr bwMode="auto">
          <a:xfrm>
            <a:off x="7542213" y="5588000"/>
            <a:ext cx="457200" cy="4445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1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1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1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6179" grpId="0" build="p" bldLvl="2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7373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03F5DD4-1B65-4D4C-BD06-C6E4D599F85D}" type="slidenum">
              <a:rPr lang="en-US" smtClean="0">
                <a:latin typeface="Times New Roman" pitchFamily="-107" charset="0"/>
              </a:rPr>
              <a:pPr/>
              <a:t>37</a:t>
            </a:fld>
            <a:endParaRPr lang="en-US" smtClean="0">
              <a:latin typeface="Times New Roman" pitchFamily="-107" charset="0"/>
            </a:endParaRPr>
          </a:p>
        </p:txBody>
      </p:sp>
      <p:sp>
        <p:nvSpPr>
          <p:cNvPr id="7373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dirty="0">
                <a:ea typeface="ＭＳ Ｐゴシック" pitchFamily="-107" charset="-128"/>
                <a:cs typeface="ＭＳ Ｐゴシック" pitchFamily="-107" charset="-128"/>
              </a:rPr>
              <a:t>VLIW</a:t>
            </a:r>
          </a:p>
        </p:txBody>
      </p:sp>
      <p:sp>
        <p:nvSpPr>
          <p:cNvPr id="3061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14400"/>
            <a:ext cx="8229600" cy="5257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800" dirty="0">
                <a:ea typeface="ＭＳ Ｐゴシック" pitchFamily="-107" charset="-128"/>
                <a:cs typeface="ＭＳ Ｐゴシック" pitchFamily="-107" charset="-128"/>
              </a:rPr>
              <a:t>Very Long Instruction Word</a:t>
            </a:r>
          </a:p>
          <a:p>
            <a:pPr>
              <a:lnSpc>
                <a:spcPct val="80000"/>
              </a:lnSpc>
            </a:pPr>
            <a:r>
              <a:rPr lang="en-US" sz="2800" dirty="0">
                <a:ea typeface="ＭＳ Ｐゴシック" pitchFamily="-107" charset="-128"/>
                <a:cs typeface="ＭＳ Ｐゴシック" pitchFamily="-107" charset="-128"/>
              </a:rPr>
              <a:t>Set of operators</a:t>
            </a:r>
          </a:p>
          <a:p>
            <a:pPr lvl="1">
              <a:lnSpc>
                <a:spcPct val="80000"/>
              </a:lnSpc>
            </a:pPr>
            <a:r>
              <a:rPr lang="en-US" sz="2400" dirty="0"/>
              <a:t>Parameterize number, distribution (X, +, </a:t>
            </a:r>
            <a:r>
              <a:rPr lang="en-US" sz="2400" dirty="0" err="1"/>
              <a:t>sqrt</a:t>
            </a:r>
            <a:r>
              <a:rPr lang="en-US" sz="2400" dirty="0"/>
              <a:t>…)</a:t>
            </a:r>
          </a:p>
          <a:p>
            <a:pPr lvl="2">
              <a:lnSpc>
                <a:spcPct val="80000"/>
              </a:lnSpc>
            </a:pPr>
            <a:r>
              <a:rPr lang="en-US" sz="2000" dirty="0">
                <a:ea typeface="ＭＳ Ｐゴシック" pitchFamily="-107" charset="-128"/>
              </a:rPr>
              <a:t>More </a:t>
            </a:r>
            <a:r>
              <a:rPr lang="en-US" sz="2000" dirty="0" err="1">
                <a:ea typeface="ＭＳ Ｐゴシック" pitchFamily="-107" charset="-128"/>
              </a:rPr>
              <a:t>operators</a:t>
            </a:r>
            <a:r>
              <a:rPr lang="en-US" sz="2000" dirty="0" err="1">
                <a:ea typeface="ＭＳ Ｐゴシック" pitchFamily="-107" charset="-128"/>
                <a:sym typeface="Wingdings" pitchFamily="-107" charset="2"/>
              </a:rPr>
              <a:t></a:t>
            </a:r>
            <a:r>
              <a:rPr lang="en-US" sz="2000" dirty="0">
                <a:ea typeface="ＭＳ Ｐゴシック" pitchFamily="-107" charset="-128"/>
                <a:sym typeface="Wingdings" pitchFamily="-107" charset="2"/>
              </a:rPr>
              <a:t> less time, more area</a:t>
            </a:r>
          </a:p>
          <a:p>
            <a:pPr lvl="2">
              <a:lnSpc>
                <a:spcPct val="80000"/>
              </a:lnSpc>
            </a:pPr>
            <a:r>
              <a:rPr lang="en-US" sz="2000" dirty="0">
                <a:ea typeface="ＭＳ Ｐゴシック" pitchFamily="-107" charset="-128"/>
              </a:rPr>
              <a:t>Fewer </a:t>
            </a:r>
            <a:r>
              <a:rPr lang="en-US" sz="2000" dirty="0" err="1">
                <a:ea typeface="ＭＳ Ｐゴシック" pitchFamily="-107" charset="-128"/>
              </a:rPr>
              <a:t>operators</a:t>
            </a:r>
            <a:r>
              <a:rPr lang="en-US" sz="2000" dirty="0" err="1">
                <a:ea typeface="ＭＳ Ｐゴシック" pitchFamily="-107" charset="-128"/>
                <a:sym typeface="Wingdings" pitchFamily="-107" charset="2"/>
              </a:rPr>
              <a:t></a:t>
            </a:r>
            <a:r>
              <a:rPr lang="en-US" sz="2000" dirty="0">
                <a:ea typeface="ＭＳ Ｐゴシック" pitchFamily="-107" charset="-128"/>
                <a:sym typeface="Wingdings" pitchFamily="-107" charset="2"/>
              </a:rPr>
              <a:t> more time, less area</a:t>
            </a:r>
            <a:endParaRPr lang="en-US" sz="2000" dirty="0">
              <a:ea typeface="ＭＳ Ｐゴシック" pitchFamily="-107" charset="-128"/>
            </a:endParaRPr>
          </a:p>
          <a:p>
            <a:pPr>
              <a:lnSpc>
                <a:spcPct val="80000"/>
              </a:lnSpc>
            </a:pPr>
            <a:r>
              <a:rPr lang="en-US" sz="2800" dirty="0">
                <a:ea typeface="ＭＳ Ｐゴシック" pitchFamily="-107" charset="-128"/>
                <a:cs typeface="ＭＳ Ｐゴシック" pitchFamily="-107" charset="-128"/>
              </a:rPr>
              <a:t>Memories for intermediate state</a:t>
            </a:r>
          </a:p>
          <a:p>
            <a:pPr>
              <a:lnSpc>
                <a:spcPct val="80000"/>
              </a:lnSpc>
            </a:pPr>
            <a:r>
              <a:rPr lang="en-US" sz="2800" dirty="0">
                <a:ea typeface="ＭＳ Ｐゴシック" pitchFamily="-107" charset="-128"/>
                <a:cs typeface="ＭＳ Ｐゴシック" pitchFamily="-107" charset="-128"/>
              </a:rPr>
              <a:t>Memory for “long” </a:t>
            </a:r>
            <a:r>
              <a:rPr lang="en-US" sz="2800" dirty="0" smtClean="0">
                <a:ea typeface="ＭＳ Ｐゴシック" pitchFamily="-107" charset="-128"/>
                <a:cs typeface="ＭＳ Ｐゴシック" pitchFamily="-107" charset="-128"/>
              </a:rPr>
              <a:t>instructions</a:t>
            </a:r>
            <a:endParaRPr lang="en-US" sz="2800" dirty="0">
              <a:ea typeface="ＭＳ Ｐゴシック" pitchFamily="-107" charset="-128"/>
              <a:cs typeface="ＭＳ Ｐゴシック" pitchFamily="-107" charset="-128"/>
            </a:endParaRPr>
          </a:p>
        </p:txBody>
      </p:sp>
      <p:grpSp>
        <p:nvGrpSpPr>
          <p:cNvPr id="118" name="Group 117"/>
          <p:cNvGrpSpPr/>
          <p:nvPr/>
        </p:nvGrpSpPr>
        <p:grpSpPr>
          <a:xfrm>
            <a:off x="304800" y="3581400"/>
            <a:ext cx="7391400" cy="2971800"/>
            <a:chOff x="0" y="1828800"/>
            <a:chExt cx="8534400" cy="4267200"/>
          </a:xfrm>
        </p:grpSpPr>
        <p:sp>
          <p:nvSpPr>
            <p:cNvPr id="6" name="Rectangle 6"/>
            <p:cNvSpPr>
              <a:spLocks noChangeArrowheads="1"/>
            </p:cNvSpPr>
            <p:nvPr/>
          </p:nvSpPr>
          <p:spPr bwMode="auto">
            <a:xfrm>
              <a:off x="7010400" y="4953000"/>
              <a:ext cx="914400" cy="533400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4000">
                  <a:solidFill>
                    <a:schemeClr val="bg1"/>
                  </a:solidFill>
                  <a:latin typeface="Arial" pitchFamily="-107" charset="0"/>
                  <a:ea typeface="Arial" pitchFamily="-107" charset="0"/>
                  <a:cs typeface="Arial" pitchFamily="-107" charset="0"/>
                </a:rPr>
                <a:t>+</a:t>
              </a:r>
            </a:p>
          </p:txBody>
        </p:sp>
        <p:grpSp>
          <p:nvGrpSpPr>
            <p:cNvPr id="7" name="Group 19"/>
            <p:cNvGrpSpPr>
              <a:grpSpLocks/>
            </p:cNvGrpSpPr>
            <p:nvPr/>
          </p:nvGrpSpPr>
          <p:grpSpPr bwMode="auto">
            <a:xfrm>
              <a:off x="6934200" y="3200400"/>
              <a:ext cx="457200" cy="1524000"/>
              <a:chOff x="3360" y="2160"/>
              <a:chExt cx="288" cy="960"/>
            </a:xfrm>
          </p:grpSpPr>
          <p:sp>
            <p:nvSpPr>
              <p:cNvPr id="8" name="Rectangle 20"/>
              <p:cNvSpPr>
                <a:spLocks noChangeArrowheads="1"/>
              </p:cNvSpPr>
              <p:nvPr/>
            </p:nvSpPr>
            <p:spPr bwMode="auto">
              <a:xfrm>
                <a:off x="3360" y="2160"/>
                <a:ext cx="288" cy="19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9" name="Rectangle 21"/>
              <p:cNvSpPr>
                <a:spLocks noChangeArrowheads="1"/>
              </p:cNvSpPr>
              <p:nvPr/>
            </p:nvSpPr>
            <p:spPr bwMode="auto">
              <a:xfrm>
                <a:off x="3360" y="2352"/>
                <a:ext cx="288" cy="19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endParaRPr lang="en-US" baseline="30000"/>
              </a:p>
            </p:txBody>
          </p:sp>
          <p:sp>
            <p:nvSpPr>
              <p:cNvPr id="10" name="Rectangle 22"/>
              <p:cNvSpPr>
                <a:spLocks noChangeArrowheads="1"/>
              </p:cNvSpPr>
              <p:nvPr/>
            </p:nvSpPr>
            <p:spPr bwMode="auto">
              <a:xfrm>
                <a:off x="3360" y="2544"/>
                <a:ext cx="288" cy="19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endParaRPr lang="en-US" baseline="30000"/>
              </a:p>
            </p:txBody>
          </p:sp>
          <p:sp>
            <p:nvSpPr>
              <p:cNvPr id="11" name="Rectangle 23"/>
              <p:cNvSpPr>
                <a:spLocks noChangeArrowheads="1"/>
              </p:cNvSpPr>
              <p:nvPr/>
            </p:nvSpPr>
            <p:spPr bwMode="auto">
              <a:xfrm>
                <a:off x="3360" y="2736"/>
                <a:ext cx="288" cy="19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" name="Rectangle 24"/>
              <p:cNvSpPr>
                <a:spLocks noChangeArrowheads="1"/>
              </p:cNvSpPr>
              <p:nvPr/>
            </p:nvSpPr>
            <p:spPr bwMode="auto">
              <a:xfrm>
                <a:off x="3360" y="2928"/>
                <a:ext cx="288" cy="19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3" name="Group 25"/>
            <p:cNvGrpSpPr>
              <a:grpSpLocks/>
            </p:cNvGrpSpPr>
            <p:nvPr/>
          </p:nvGrpSpPr>
          <p:grpSpPr bwMode="auto">
            <a:xfrm>
              <a:off x="7467600" y="3200400"/>
              <a:ext cx="457200" cy="1524000"/>
              <a:chOff x="3360" y="2160"/>
              <a:chExt cx="288" cy="960"/>
            </a:xfrm>
          </p:grpSpPr>
          <p:sp>
            <p:nvSpPr>
              <p:cNvPr id="14" name="Rectangle 26"/>
              <p:cNvSpPr>
                <a:spLocks noChangeArrowheads="1"/>
              </p:cNvSpPr>
              <p:nvPr/>
            </p:nvSpPr>
            <p:spPr bwMode="auto">
              <a:xfrm>
                <a:off x="3360" y="2160"/>
                <a:ext cx="288" cy="19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15" name="Rectangle 27"/>
              <p:cNvSpPr>
                <a:spLocks noChangeArrowheads="1"/>
              </p:cNvSpPr>
              <p:nvPr/>
            </p:nvSpPr>
            <p:spPr bwMode="auto">
              <a:xfrm>
                <a:off x="3360" y="2352"/>
                <a:ext cx="288" cy="19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16" name="Rectangle 28"/>
              <p:cNvSpPr>
                <a:spLocks noChangeArrowheads="1"/>
              </p:cNvSpPr>
              <p:nvPr/>
            </p:nvSpPr>
            <p:spPr bwMode="auto">
              <a:xfrm>
                <a:off x="3360" y="2544"/>
                <a:ext cx="288" cy="19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17" name="Rectangle 29"/>
              <p:cNvSpPr>
                <a:spLocks noChangeArrowheads="1"/>
              </p:cNvSpPr>
              <p:nvPr/>
            </p:nvSpPr>
            <p:spPr bwMode="auto">
              <a:xfrm>
                <a:off x="3360" y="2736"/>
                <a:ext cx="288" cy="19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18" name="Rectangle 30"/>
              <p:cNvSpPr>
                <a:spLocks noChangeArrowheads="1"/>
              </p:cNvSpPr>
              <p:nvPr/>
            </p:nvSpPr>
            <p:spPr bwMode="auto">
              <a:xfrm>
                <a:off x="3360" y="2928"/>
                <a:ext cx="288" cy="19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19" name="Line 33"/>
            <p:cNvSpPr>
              <a:spLocks noChangeShapeType="1"/>
            </p:cNvSpPr>
            <p:nvPr/>
          </p:nvSpPr>
          <p:spPr bwMode="auto">
            <a:xfrm>
              <a:off x="7162800" y="4724400"/>
              <a:ext cx="0" cy="228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Line 34"/>
            <p:cNvSpPr>
              <a:spLocks noChangeShapeType="1"/>
            </p:cNvSpPr>
            <p:nvPr/>
          </p:nvSpPr>
          <p:spPr bwMode="auto">
            <a:xfrm>
              <a:off x="7696200" y="4724400"/>
              <a:ext cx="0" cy="228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21" name="Group 41"/>
            <p:cNvGrpSpPr>
              <a:grpSpLocks/>
            </p:cNvGrpSpPr>
            <p:nvPr/>
          </p:nvGrpSpPr>
          <p:grpSpPr bwMode="auto">
            <a:xfrm>
              <a:off x="6781800" y="2743200"/>
              <a:ext cx="609600" cy="457200"/>
              <a:chOff x="3312" y="1872"/>
              <a:chExt cx="384" cy="288"/>
            </a:xfrm>
          </p:grpSpPr>
          <p:sp>
            <p:nvSpPr>
              <p:cNvPr id="22" name="AutoShape 42"/>
              <p:cNvSpPr>
                <a:spLocks noChangeArrowheads="1"/>
              </p:cNvSpPr>
              <p:nvPr/>
            </p:nvSpPr>
            <p:spPr bwMode="auto">
              <a:xfrm>
                <a:off x="3312" y="1872"/>
                <a:ext cx="384" cy="144"/>
              </a:xfrm>
              <a:custGeom>
                <a:avLst/>
                <a:gdLst>
                  <a:gd name="T0" fmla="*/ 6 w 21600"/>
                  <a:gd name="T1" fmla="*/ 0 h 21600"/>
                  <a:gd name="T2" fmla="*/ 3 w 21600"/>
                  <a:gd name="T3" fmla="*/ 1 h 21600"/>
                  <a:gd name="T4" fmla="*/ 1 w 21600"/>
                  <a:gd name="T5" fmla="*/ 0 h 21600"/>
                  <a:gd name="T6" fmla="*/ 3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4500 w 21600"/>
                  <a:gd name="T13" fmla="*/ 4500 h 21600"/>
                  <a:gd name="T14" fmla="*/ 17100 w 21600"/>
                  <a:gd name="T15" fmla="*/ 17100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99FF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3" name="Line 43"/>
              <p:cNvSpPr>
                <a:spLocks noChangeShapeType="1"/>
              </p:cNvSpPr>
              <p:nvPr/>
            </p:nvSpPr>
            <p:spPr bwMode="auto">
              <a:xfrm>
                <a:off x="3504" y="2016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24" name="Group 44"/>
            <p:cNvGrpSpPr>
              <a:grpSpLocks/>
            </p:cNvGrpSpPr>
            <p:nvPr/>
          </p:nvGrpSpPr>
          <p:grpSpPr bwMode="auto">
            <a:xfrm>
              <a:off x="7315200" y="2743200"/>
              <a:ext cx="609600" cy="457200"/>
              <a:chOff x="3312" y="1872"/>
              <a:chExt cx="384" cy="288"/>
            </a:xfrm>
          </p:grpSpPr>
          <p:sp>
            <p:nvSpPr>
              <p:cNvPr id="25" name="AutoShape 45"/>
              <p:cNvSpPr>
                <a:spLocks noChangeArrowheads="1"/>
              </p:cNvSpPr>
              <p:nvPr/>
            </p:nvSpPr>
            <p:spPr bwMode="auto">
              <a:xfrm>
                <a:off x="3312" y="1872"/>
                <a:ext cx="384" cy="144"/>
              </a:xfrm>
              <a:custGeom>
                <a:avLst/>
                <a:gdLst>
                  <a:gd name="T0" fmla="*/ 6 w 21600"/>
                  <a:gd name="T1" fmla="*/ 0 h 21600"/>
                  <a:gd name="T2" fmla="*/ 3 w 21600"/>
                  <a:gd name="T3" fmla="*/ 1 h 21600"/>
                  <a:gd name="T4" fmla="*/ 1 w 21600"/>
                  <a:gd name="T5" fmla="*/ 0 h 21600"/>
                  <a:gd name="T6" fmla="*/ 3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4500 w 21600"/>
                  <a:gd name="T13" fmla="*/ 4500 h 21600"/>
                  <a:gd name="T14" fmla="*/ 17100 w 21600"/>
                  <a:gd name="T15" fmla="*/ 17100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99FF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" name="Line 46"/>
              <p:cNvSpPr>
                <a:spLocks noChangeShapeType="1"/>
              </p:cNvSpPr>
              <p:nvPr/>
            </p:nvSpPr>
            <p:spPr bwMode="auto">
              <a:xfrm>
                <a:off x="3504" y="2016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27" name="Group 55"/>
            <p:cNvGrpSpPr>
              <a:grpSpLocks/>
            </p:cNvGrpSpPr>
            <p:nvPr/>
          </p:nvGrpSpPr>
          <p:grpSpPr bwMode="auto">
            <a:xfrm>
              <a:off x="6934200" y="1828800"/>
              <a:ext cx="304800" cy="914400"/>
              <a:chOff x="3408" y="1296"/>
              <a:chExt cx="192" cy="576"/>
            </a:xfrm>
          </p:grpSpPr>
          <p:sp>
            <p:nvSpPr>
              <p:cNvPr id="28" name="Line 56"/>
              <p:cNvSpPr>
                <a:spLocks noChangeShapeType="1"/>
              </p:cNvSpPr>
              <p:nvPr/>
            </p:nvSpPr>
            <p:spPr bwMode="auto">
              <a:xfrm>
                <a:off x="3408" y="1296"/>
                <a:ext cx="0" cy="57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9" name="Line 57"/>
              <p:cNvSpPr>
                <a:spLocks noChangeShapeType="1"/>
              </p:cNvSpPr>
              <p:nvPr/>
            </p:nvSpPr>
            <p:spPr bwMode="auto">
              <a:xfrm>
                <a:off x="3600" y="1728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" name="Line 58"/>
              <p:cNvSpPr>
                <a:spLocks noChangeShapeType="1"/>
              </p:cNvSpPr>
              <p:nvPr/>
            </p:nvSpPr>
            <p:spPr bwMode="auto">
              <a:xfrm>
                <a:off x="3504" y="1632"/>
                <a:ext cx="0" cy="24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31" name="Group 59"/>
            <p:cNvGrpSpPr>
              <a:grpSpLocks/>
            </p:cNvGrpSpPr>
            <p:nvPr/>
          </p:nvGrpSpPr>
          <p:grpSpPr bwMode="auto">
            <a:xfrm>
              <a:off x="7467600" y="1828800"/>
              <a:ext cx="304800" cy="914400"/>
              <a:chOff x="3408" y="1296"/>
              <a:chExt cx="192" cy="576"/>
            </a:xfrm>
          </p:grpSpPr>
          <p:sp>
            <p:nvSpPr>
              <p:cNvPr id="32" name="Line 60"/>
              <p:cNvSpPr>
                <a:spLocks noChangeShapeType="1"/>
              </p:cNvSpPr>
              <p:nvPr/>
            </p:nvSpPr>
            <p:spPr bwMode="auto">
              <a:xfrm>
                <a:off x="3408" y="1296"/>
                <a:ext cx="0" cy="57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3" name="Line 61"/>
              <p:cNvSpPr>
                <a:spLocks noChangeShapeType="1"/>
              </p:cNvSpPr>
              <p:nvPr/>
            </p:nvSpPr>
            <p:spPr bwMode="auto">
              <a:xfrm>
                <a:off x="3600" y="1728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4" name="Line 62"/>
              <p:cNvSpPr>
                <a:spLocks noChangeShapeType="1"/>
              </p:cNvSpPr>
              <p:nvPr/>
            </p:nvSpPr>
            <p:spPr bwMode="auto">
              <a:xfrm>
                <a:off x="3504" y="1632"/>
                <a:ext cx="0" cy="24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35" name="Line 63"/>
            <p:cNvSpPr>
              <a:spLocks noChangeShapeType="1"/>
            </p:cNvSpPr>
            <p:nvPr/>
          </p:nvSpPr>
          <p:spPr bwMode="auto">
            <a:xfrm>
              <a:off x="6096000" y="2514600"/>
              <a:ext cx="20574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" name="Line 64"/>
            <p:cNvSpPr>
              <a:spLocks noChangeShapeType="1"/>
            </p:cNvSpPr>
            <p:nvPr/>
          </p:nvSpPr>
          <p:spPr bwMode="auto">
            <a:xfrm>
              <a:off x="5943600" y="2362200"/>
              <a:ext cx="2590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" name="Line 65"/>
            <p:cNvSpPr>
              <a:spLocks noChangeShapeType="1"/>
            </p:cNvSpPr>
            <p:nvPr/>
          </p:nvSpPr>
          <p:spPr bwMode="auto">
            <a:xfrm>
              <a:off x="5791200" y="1828800"/>
              <a:ext cx="16764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" name="Line 67"/>
            <p:cNvSpPr>
              <a:spLocks noChangeShapeType="1"/>
            </p:cNvSpPr>
            <p:nvPr/>
          </p:nvSpPr>
          <p:spPr bwMode="auto">
            <a:xfrm>
              <a:off x="8153400" y="2514600"/>
              <a:ext cx="0" cy="3200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" name="Line 68"/>
            <p:cNvSpPr>
              <a:spLocks noChangeShapeType="1"/>
            </p:cNvSpPr>
            <p:nvPr/>
          </p:nvSpPr>
          <p:spPr bwMode="auto">
            <a:xfrm flipH="1">
              <a:off x="7467600" y="5715000"/>
              <a:ext cx="685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" name="Line 69"/>
            <p:cNvSpPr>
              <a:spLocks noChangeShapeType="1"/>
            </p:cNvSpPr>
            <p:nvPr/>
          </p:nvSpPr>
          <p:spPr bwMode="auto">
            <a:xfrm flipH="1" flipV="1">
              <a:off x="7467600" y="5486400"/>
              <a:ext cx="0" cy="228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41" name="Group 74"/>
            <p:cNvGrpSpPr>
              <a:grpSpLocks/>
            </p:cNvGrpSpPr>
            <p:nvPr/>
          </p:nvGrpSpPr>
          <p:grpSpPr bwMode="auto">
            <a:xfrm>
              <a:off x="5638800" y="1828800"/>
              <a:ext cx="1219200" cy="4267200"/>
              <a:chOff x="3552" y="1152"/>
              <a:chExt cx="768" cy="2688"/>
            </a:xfrm>
          </p:grpSpPr>
          <p:sp>
            <p:nvSpPr>
              <p:cNvPr id="42" name="Rectangle 5"/>
              <p:cNvSpPr>
                <a:spLocks noChangeArrowheads="1"/>
              </p:cNvSpPr>
              <p:nvPr/>
            </p:nvSpPr>
            <p:spPr bwMode="auto">
              <a:xfrm>
                <a:off x="3600" y="3120"/>
                <a:ext cx="576" cy="528"/>
              </a:xfrm>
              <a:prstGeom prst="rect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r>
                  <a:rPr lang="en-US" sz="4000">
                    <a:solidFill>
                      <a:schemeClr val="bg1"/>
                    </a:solidFill>
                    <a:latin typeface="Arial" pitchFamily="-107" charset="0"/>
                    <a:ea typeface="Arial" pitchFamily="-107" charset="0"/>
                    <a:cs typeface="Arial" pitchFamily="-107" charset="0"/>
                  </a:rPr>
                  <a:t>X</a:t>
                </a:r>
              </a:p>
            </p:txBody>
          </p:sp>
          <p:grpSp>
            <p:nvGrpSpPr>
              <p:cNvPr id="43" name="Group 7"/>
              <p:cNvGrpSpPr>
                <a:grpSpLocks/>
              </p:cNvGrpSpPr>
              <p:nvPr/>
            </p:nvGrpSpPr>
            <p:grpSpPr bwMode="auto">
              <a:xfrm>
                <a:off x="3600" y="2016"/>
                <a:ext cx="288" cy="960"/>
                <a:chOff x="3360" y="2160"/>
                <a:chExt cx="288" cy="960"/>
              </a:xfrm>
            </p:grpSpPr>
            <p:sp>
              <p:nvSpPr>
                <p:cNvPr id="65" name="Rectangle 8"/>
                <p:cNvSpPr>
                  <a:spLocks noChangeArrowheads="1"/>
                </p:cNvSpPr>
                <p:nvPr/>
              </p:nvSpPr>
              <p:spPr bwMode="auto">
                <a:xfrm>
                  <a:off x="3360" y="2160"/>
                  <a:ext cx="288" cy="192"/>
                </a:xfrm>
                <a:prstGeom prst="rect">
                  <a:avLst/>
                </a:prstGeom>
                <a:solidFill>
                  <a:srgbClr val="FFFF0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6" name="Rectangle 9"/>
                <p:cNvSpPr>
                  <a:spLocks noChangeArrowheads="1"/>
                </p:cNvSpPr>
                <p:nvPr/>
              </p:nvSpPr>
              <p:spPr bwMode="auto">
                <a:xfrm>
                  <a:off x="3360" y="2352"/>
                  <a:ext cx="288" cy="192"/>
                </a:xfrm>
                <a:prstGeom prst="rect">
                  <a:avLst/>
                </a:prstGeom>
                <a:solidFill>
                  <a:srgbClr val="FFFF0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pPr algn="ctr"/>
                  <a:endParaRPr lang="en-US" baseline="30000"/>
                </a:p>
              </p:txBody>
            </p:sp>
            <p:sp>
              <p:nvSpPr>
                <p:cNvPr id="67" name="Rectangle 10"/>
                <p:cNvSpPr>
                  <a:spLocks noChangeArrowheads="1"/>
                </p:cNvSpPr>
                <p:nvPr/>
              </p:nvSpPr>
              <p:spPr bwMode="auto">
                <a:xfrm>
                  <a:off x="3360" y="2544"/>
                  <a:ext cx="288" cy="192"/>
                </a:xfrm>
                <a:prstGeom prst="rect">
                  <a:avLst/>
                </a:prstGeom>
                <a:solidFill>
                  <a:srgbClr val="FFFF0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8" name="Rectangle 11"/>
                <p:cNvSpPr>
                  <a:spLocks noChangeArrowheads="1"/>
                </p:cNvSpPr>
                <p:nvPr/>
              </p:nvSpPr>
              <p:spPr bwMode="auto">
                <a:xfrm>
                  <a:off x="3360" y="2736"/>
                  <a:ext cx="288" cy="192"/>
                </a:xfrm>
                <a:prstGeom prst="rect">
                  <a:avLst/>
                </a:prstGeom>
                <a:solidFill>
                  <a:srgbClr val="FFFF0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9" name="Rectangle 12"/>
                <p:cNvSpPr>
                  <a:spLocks noChangeArrowheads="1"/>
                </p:cNvSpPr>
                <p:nvPr/>
              </p:nvSpPr>
              <p:spPr bwMode="auto">
                <a:xfrm>
                  <a:off x="3360" y="2928"/>
                  <a:ext cx="288" cy="192"/>
                </a:xfrm>
                <a:prstGeom prst="rect">
                  <a:avLst/>
                </a:prstGeom>
                <a:solidFill>
                  <a:srgbClr val="FFFF0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44" name="Group 13"/>
              <p:cNvGrpSpPr>
                <a:grpSpLocks/>
              </p:cNvGrpSpPr>
              <p:nvPr/>
            </p:nvGrpSpPr>
            <p:grpSpPr bwMode="auto">
              <a:xfrm>
                <a:off x="3936" y="2016"/>
                <a:ext cx="288" cy="960"/>
                <a:chOff x="3360" y="2160"/>
                <a:chExt cx="288" cy="960"/>
              </a:xfrm>
            </p:grpSpPr>
            <p:sp>
              <p:nvSpPr>
                <p:cNvPr id="60" name="Rectangle 14"/>
                <p:cNvSpPr>
                  <a:spLocks noChangeArrowheads="1"/>
                </p:cNvSpPr>
                <p:nvPr/>
              </p:nvSpPr>
              <p:spPr bwMode="auto">
                <a:xfrm>
                  <a:off x="3360" y="2160"/>
                  <a:ext cx="288" cy="192"/>
                </a:xfrm>
                <a:prstGeom prst="rect">
                  <a:avLst/>
                </a:prstGeom>
                <a:solidFill>
                  <a:srgbClr val="FFFF0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1" name="Rectangle 15"/>
                <p:cNvSpPr>
                  <a:spLocks noChangeArrowheads="1"/>
                </p:cNvSpPr>
                <p:nvPr/>
              </p:nvSpPr>
              <p:spPr bwMode="auto">
                <a:xfrm>
                  <a:off x="3360" y="2352"/>
                  <a:ext cx="288" cy="192"/>
                </a:xfrm>
                <a:prstGeom prst="rect">
                  <a:avLst/>
                </a:prstGeom>
                <a:solidFill>
                  <a:srgbClr val="FFFF0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2" name="Rectangle 16"/>
                <p:cNvSpPr>
                  <a:spLocks noChangeArrowheads="1"/>
                </p:cNvSpPr>
                <p:nvPr/>
              </p:nvSpPr>
              <p:spPr bwMode="auto">
                <a:xfrm>
                  <a:off x="3360" y="2544"/>
                  <a:ext cx="288" cy="192"/>
                </a:xfrm>
                <a:prstGeom prst="rect">
                  <a:avLst/>
                </a:prstGeom>
                <a:solidFill>
                  <a:srgbClr val="FFFF0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3" name="Rectangle 17"/>
                <p:cNvSpPr>
                  <a:spLocks noChangeArrowheads="1"/>
                </p:cNvSpPr>
                <p:nvPr/>
              </p:nvSpPr>
              <p:spPr bwMode="auto">
                <a:xfrm>
                  <a:off x="3360" y="2736"/>
                  <a:ext cx="288" cy="192"/>
                </a:xfrm>
                <a:prstGeom prst="rect">
                  <a:avLst/>
                </a:prstGeom>
                <a:solidFill>
                  <a:srgbClr val="FFFF0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4" name="Rectangle 18"/>
                <p:cNvSpPr>
                  <a:spLocks noChangeArrowheads="1"/>
                </p:cNvSpPr>
                <p:nvPr/>
              </p:nvSpPr>
              <p:spPr bwMode="auto">
                <a:xfrm>
                  <a:off x="3360" y="2928"/>
                  <a:ext cx="288" cy="192"/>
                </a:xfrm>
                <a:prstGeom prst="rect">
                  <a:avLst/>
                </a:prstGeom>
                <a:solidFill>
                  <a:srgbClr val="FFFF0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45" name="Line 31"/>
              <p:cNvSpPr>
                <a:spLocks noChangeShapeType="1"/>
              </p:cNvSpPr>
              <p:nvPr/>
            </p:nvSpPr>
            <p:spPr bwMode="auto">
              <a:xfrm>
                <a:off x="3744" y="2976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6" name="Line 32"/>
              <p:cNvSpPr>
                <a:spLocks noChangeShapeType="1"/>
              </p:cNvSpPr>
              <p:nvPr/>
            </p:nvSpPr>
            <p:spPr bwMode="auto">
              <a:xfrm>
                <a:off x="4080" y="2976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47" name="Group 35"/>
              <p:cNvGrpSpPr>
                <a:grpSpLocks/>
              </p:cNvGrpSpPr>
              <p:nvPr/>
            </p:nvGrpSpPr>
            <p:grpSpPr bwMode="auto">
              <a:xfrm>
                <a:off x="3552" y="1728"/>
                <a:ext cx="384" cy="288"/>
                <a:chOff x="3312" y="1872"/>
                <a:chExt cx="384" cy="288"/>
              </a:xfrm>
            </p:grpSpPr>
            <p:sp>
              <p:nvSpPr>
                <p:cNvPr id="58" name="AutoShape 36"/>
                <p:cNvSpPr>
                  <a:spLocks noChangeArrowheads="1"/>
                </p:cNvSpPr>
                <p:nvPr/>
              </p:nvSpPr>
              <p:spPr bwMode="auto">
                <a:xfrm>
                  <a:off x="3312" y="1872"/>
                  <a:ext cx="384" cy="144"/>
                </a:xfrm>
                <a:custGeom>
                  <a:avLst/>
                  <a:gdLst>
                    <a:gd name="T0" fmla="*/ 6 w 21600"/>
                    <a:gd name="T1" fmla="*/ 0 h 21600"/>
                    <a:gd name="T2" fmla="*/ 3 w 21600"/>
                    <a:gd name="T3" fmla="*/ 1 h 21600"/>
                    <a:gd name="T4" fmla="*/ 1 w 21600"/>
                    <a:gd name="T5" fmla="*/ 0 h 21600"/>
                    <a:gd name="T6" fmla="*/ 3 w 21600"/>
                    <a:gd name="T7" fmla="*/ 0 h 2160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4500 w 21600"/>
                    <a:gd name="T13" fmla="*/ 4500 h 21600"/>
                    <a:gd name="T14" fmla="*/ 17100 w 21600"/>
                    <a:gd name="T15" fmla="*/ 17100 h 2160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solidFill>
                  <a:srgbClr val="99FF99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59" name="Line 37"/>
                <p:cNvSpPr>
                  <a:spLocks noChangeShapeType="1"/>
                </p:cNvSpPr>
                <p:nvPr/>
              </p:nvSpPr>
              <p:spPr bwMode="auto">
                <a:xfrm>
                  <a:off x="3504" y="2016"/>
                  <a:ext cx="0" cy="144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48" name="Group 38"/>
              <p:cNvGrpSpPr>
                <a:grpSpLocks/>
              </p:cNvGrpSpPr>
              <p:nvPr/>
            </p:nvGrpSpPr>
            <p:grpSpPr bwMode="auto">
              <a:xfrm>
                <a:off x="3936" y="1728"/>
                <a:ext cx="384" cy="288"/>
                <a:chOff x="3312" y="1872"/>
                <a:chExt cx="384" cy="288"/>
              </a:xfrm>
            </p:grpSpPr>
            <p:sp>
              <p:nvSpPr>
                <p:cNvPr id="56" name="AutoShape 39"/>
                <p:cNvSpPr>
                  <a:spLocks noChangeArrowheads="1"/>
                </p:cNvSpPr>
                <p:nvPr/>
              </p:nvSpPr>
              <p:spPr bwMode="auto">
                <a:xfrm>
                  <a:off x="3312" y="1872"/>
                  <a:ext cx="384" cy="144"/>
                </a:xfrm>
                <a:custGeom>
                  <a:avLst/>
                  <a:gdLst>
                    <a:gd name="T0" fmla="*/ 6 w 21600"/>
                    <a:gd name="T1" fmla="*/ 0 h 21600"/>
                    <a:gd name="T2" fmla="*/ 3 w 21600"/>
                    <a:gd name="T3" fmla="*/ 1 h 21600"/>
                    <a:gd name="T4" fmla="*/ 1 w 21600"/>
                    <a:gd name="T5" fmla="*/ 0 h 21600"/>
                    <a:gd name="T6" fmla="*/ 3 w 21600"/>
                    <a:gd name="T7" fmla="*/ 0 h 2160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4500 w 21600"/>
                    <a:gd name="T13" fmla="*/ 4500 h 21600"/>
                    <a:gd name="T14" fmla="*/ 17100 w 21600"/>
                    <a:gd name="T15" fmla="*/ 17100 h 2160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solidFill>
                  <a:srgbClr val="99FF99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57" name="Line 40"/>
                <p:cNvSpPr>
                  <a:spLocks noChangeShapeType="1"/>
                </p:cNvSpPr>
                <p:nvPr/>
              </p:nvSpPr>
              <p:spPr bwMode="auto">
                <a:xfrm>
                  <a:off x="3504" y="2016"/>
                  <a:ext cx="0" cy="144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49" name="Line 48"/>
              <p:cNvSpPr>
                <a:spLocks noChangeShapeType="1"/>
              </p:cNvSpPr>
              <p:nvPr/>
            </p:nvSpPr>
            <p:spPr bwMode="auto">
              <a:xfrm>
                <a:off x="3648" y="1152"/>
                <a:ext cx="0" cy="57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0" name="Line 49"/>
              <p:cNvSpPr>
                <a:spLocks noChangeShapeType="1"/>
              </p:cNvSpPr>
              <p:nvPr/>
            </p:nvSpPr>
            <p:spPr bwMode="auto">
              <a:xfrm>
                <a:off x="3840" y="1584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1" name="Line 50"/>
              <p:cNvSpPr>
                <a:spLocks noChangeShapeType="1"/>
              </p:cNvSpPr>
              <p:nvPr/>
            </p:nvSpPr>
            <p:spPr bwMode="auto">
              <a:xfrm>
                <a:off x="3744" y="1488"/>
                <a:ext cx="0" cy="24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2" name="Line 52"/>
              <p:cNvSpPr>
                <a:spLocks noChangeShapeType="1"/>
              </p:cNvSpPr>
              <p:nvPr/>
            </p:nvSpPr>
            <p:spPr bwMode="auto">
              <a:xfrm>
                <a:off x="4032" y="1152"/>
                <a:ext cx="0" cy="57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3" name="Line 53"/>
              <p:cNvSpPr>
                <a:spLocks noChangeShapeType="1"/>
              </p:cNvSpPr>
              <p:nvPr/>
            </p:nvSpPr>
            <p:spPr bwMode="auto">
              <a:xfrm>
                <a:off x="4224" y="1584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4" name="Line 54"/>
              <p:cNvSpPr>
                <a:spLocks noChangeShapeType="1"/>
              </p:cNvSpPr>
              <p:nvPr/>
            </p:nvSpPr>
            <p:spPr bwMode="auto">
              <a:xfrm>
                <a:off x="4128" y="1488"/>
                <a:ext cx="0" cy="24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5" name="Line 70"/>
              <p:cNvSpPr>
                <a:spLocks noChangeShapeType="1"/>
              </p:cNvSpPr>
              <p:nvPr/>
            </p:nvSpPr>
            <p:spPr bwMode="auto">
              <a:xfrm>
                <a:off x="3888" y="3648"/>
                <a:ext cx="0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70" name="Line 71"/>
            <p:cNvSpPr>
              <a:spLocks noChangeShapeType="1"/>
            </p:cNvSpPr>
            <p:nvPr/>
          </p:nvSpPr>
          <p:spPr bwMode="auto">
            <a:xfrm>
              <a:off x="6172200" y="6096000"/>
              <a:ext cx="23622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" name="Line 72"/>
            <p:cNvSpPr>
              <a:spLocks noChangeShapeType="1"/>
            </p:cNvSpPr>
            <p:nvPr/>
          </p:nvSpPr>
          <p:spPr bwMode="auto">
            <a:xfrm flipH="1" flipV="1">
              <a:off x="8534400" y="2362200"/>
              <a:ext cx="0" cy="37338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" name="Rectangle 76"/>
            <p:cNvSpPr>
              <a:spLocks noChangeArrowheads="1"/>
            </p:cNvSpPr>
            <p:nvPr/>
          </p:nvSpPr>
          <p:spPr bwMode="auto">
            <a:xfrm>
              <a:off x="4419600" y="4953000"/>
              <a:ext cx="914400" cy="838200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4000" dirty="0">
                  <a:solidFill>
                    <a:schemeClr val="bg1"/>
                  </a:solidFill>
                  <a:latin typeface="Arial" pitchFamily="-107" charset="0"/>
                  <a:ea typeface="Arial" pitchFamily="-107" charset="0"/>
                  <a:cs typeface="Arial" pitchFamily="-107" charset="0"/>
                </a:rPr>
                <a:t>X</a:t>
              </a:r>
            </a:p>
          </p:txBody>
        </p:sp>
        <p:grpSp>
          <p:nvGrpSpPr>
            <p:cNvPr id="73" name="Group 77"/>
            <p:cNvGrpSpPr>
              <a:grpSpLocks/>
            </p:cNvGrpSpPr>
            <p:nvPr/>
          </p:nvGrpSpPr>
          <p:grpSpPr bwMode="auto">
            <a:xfrm>
              <a:off x="4419600" y="3200400"/>
              <a:ext cx="457200" cy="1524000"/>
              <a:chOff x="3360" y="2160"/>
              <a:chExt cx="288" cy="960"/>
            </a:xfrm>
          </p:grpSpPr>
          <p:sp>
            <p:nvSpPr>
              <p:cNvPr id="74" name="Rectangle 78"/>
              <p:cNvSpPr>
                <a:spLocks noChangeArrowheads="1"/>
              </p:cNvSpPr>
              <p:nvPr/>
            </p:nvSpPr>
            <p:spPr bwMode="auto">
              <a:xfrm>
                <a:off x="3360" y="2160"/>
                <a:ext cx="288" cy="19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75" name="Rectangle 79"/>
              <p:cNvSpPr>
                <a:spLocks noChangeArrowheads="1"/>
              </p:cNvSpPr>
              <p:nvPr/>
            </p:nvSpPr>
            <p:spPr bwMode="auto">
              <a:xfrm>
                <a:off x="3360" y="2352"/>
                <a:ext cx="288" cy="19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endParaRPr lang="en-US" baseline="30000"/>
              </a:p>
            </p:txBody>
          </p:sp>
          <p:sp>
            <p:nvSpPr>
              <p:cNvPr id="76" name="Rectangle 80"/>
              <p:cNvSpPr>
                <a:spLocks noChangeArrowheads="1"/>
              </p:cNvSpPr>
              <p:nvPr/>
            </p:nvSpPr>
            <p:spPr bwMode="auto">
              <a:xfrm>
                <a:off x="3360" y="2544"/>
                <a:ext cx="288" cy="19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7" name="Rectangle 81"/>
              <p:cNvSpPr>
                <a:spLocks noChangeArrowheads="1"/>
              </p:cNvSpPr>
              <p:nvPr/>
            </p:nvSpPr>
            <p:spPr bwMode="auto">
              <a:xfrm>
                <a:off x="3360" y="2736"/>
                <a:ext cx="288" cy="19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8" name="Rectangle 82"/>
              <p:cNvSpPr>
                <a:spLocks noChangeArrowheads="1"/>
              </p:cNvSpPr>
              <p:nvPr/>
            </p:nvSpPr>
            <p:spPr bwMode="auto">
              <a:xfrm>
                <a:off x="3360" y="2928"/>
                <a:ext cx="288" cy="19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79" name="Group 83"/>
            <p:cNvGrpSpPr>
              <a:grpSpLocks/>
            </p:cNvGrpSpPr>
            <p:nvPr/>
          </p:nvGrpSpPr>
          <p:grpSpPr bwMode="auto">
            <a:xfrm>
              <a:off x="4953000" y="3200400"/>
              <a:ext cx="457200" cy="1524000"/>
              <a:chOff x="3360" y="2160"/>
              <a:chExt cx="288" cy="960"/>
            </a:xfrm>
          </p:grpSpPr>
          <p:sp>
            <p:nvSpPr>
              <p:cNvPr id="80" name="Rectangle 84"/>
              <p:cNvSpPr>
                <a:spLocks noChangeArrowheads="1"/>
              </p:cNvSpPr>
              <p:nvPr/>
            </p:nvSpPr>
            <p:spPr bwMode="auto">
              <a:xfrm>
                <a:off x="3360" y="2160"/>
                <a:ext cx="288" cy="19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81" name="Rectangle 85"/>
              <p:cNvSpPr>
                <a:spLocks noChangeArrowheads="1"/>
              </p:cNvSpPr>
              <p:nvPr/>
            </p:nvSpPr>
            <p:spPr bwMode="auto">
              <a:xfrm>
                <a:off x="3360" y="2352"/>
                <a:ext cx="288" cy="19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82" name="Rectangle 86"/>
              <p:cNvSpPr>
                <a:spLocks noChangeArrowheads="1"/>
              </p:cNvSpPr>
              <p:nvPr/>
            </p:nvSpPr>
            <p:spPr bwMode="auto">
              <a:xfrm>
                <a:off x="3360" y="2544"/>
                <a:ext cx="288" cy="19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83" name="Rectangle 87"/>
              <p:cNvSpPr>
                <a:spLocks noChangeArrowheads="1"/>
              </p:cNvSpPr>
              <p:nvPr/>
            </p:nvSpPr>
            <p:spPr bwMode="auto">
              <a:xfrm>
                <a:off x="3360" y="2736"/>
                <a:ext cx="288" cy="19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4" name="Rectangle 88"/>
              <p:cNvSpPr>
                <a:spLocks noChangeArrowheads="1"/>
              </p:cNvSpPr>
              <p:nvPr/>
            </p:nvSpPr>
            <p:spPr bwMode="auto">
              <a:xfrm>
                <a:off x="3360" y="2928"/>
                <a:ext cx="288" cy="19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85" name="Line 89"/>
            <p:cNvSpPr>
              <a:spLocks noChangeShapeType="1"/>
            </p:cNvSpPr>
            <p:nvPr/>
          </p:nvSpPr>
          <p:spPr bwMode="auto">
            <a:xfrm>
              <a:off x="4648200" y="4724400"/>
              <a:ext cx="0" cy="228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6" name="Line 90"/>
            <p:cNvSpPr>
              <a:spLocks noChangeShapeType="1"/>
            </p:cNvSpPr>
            <p:nvPr/>
          </p:nvSpPr>
          <p:spPr bwMode="auto">
            <a:xfrm>
              <a:off x="5181600" y="4724400"/>
              <a:ext cx="0" cy="228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87" name="Group 91"/>
            <p:cNvGrpSpPr>
              <a:grpSpLocks/>
            </p:cNvGrpSpPr>
            <p:nvPr/>
          </p:nvGrpSpPr>
          <p:grpSpPr bwMode="auto">
            <a:xfrm>
              <a:off x="4343400" y="2743200"/>
              <a:ext cx="609600" cy="457200"/>
              <a:chOff x="3312" y="1872"/>
              <a:chExt cx="384" cy="288"/>
            </a:xfrm>
          </p:grpSpPr>
          <p:sp>
            <p:nvSpPr>
              <p:cNvPr id="88" name="AutoShape 92"/>
              <p:cNvSpPr>
                <a:spLocks noChangeArrowheads="1"/>
              </p:cNvSpPr>
              <p:nvPr/>
            </p:nvSpPr>
            <p:spPr bwMode="auto">
              <a:xfrm>
                <a:off x="3312" y="1872"/>
                <a:ext cx="384" cy="144"/>
              </a:xfrm>
              <a:custGeom>
                <a:avLst/>
                <a:gdLst>
                  <a:gd name="T0" fmla="*/ 6 w 21600"/>
                  <a:gd name="T1" fmla="*/ 0 h 21600"/>
                  <a:gd name="T2" fmla="*/ 3 w 21600"/>
                  <a:gd name="T3" fmla="*/ 1 h 21600"/>
                  <a:gd name="T4" fmla="*/ 1 w 21600"/>
                  <a:gd name="T5" fmla="*/ 0 h 21600"/>
                  <a:gd name="T6" fmla="*/ 3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4500 w 21600"/>
                  <a:gd name="T13" fmla="*/ 4500 h 21600"/>
                  <a:gd name="T14" fmla="*/ 17100 w 21600"/>
                  <a:gd name="T15" fmla="*/ 17100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99FF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9" name="Line 93"/>
              <p:cNvSpPr>
                <a:spLocks noChangeShapeType="1"/>
              </p:cNvSpPr>
              <p:nvPr/>
            </p:nvSpPr>
            <p:spPr bwMode="auto">
              <a:xfrm>
                <a:off x="3504" y="2016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90" name="Group 94"/>
            <p:cNvGrpSpPr>
              <a:grpSpLocks/>
            </p:cNvGrpSpPr>
            <p:nvPr/>
          </p:nvGrpSpPr>
          <p:grpSpPr bwMode="auto">
            <a:xfrm>
              <a:off x="4953000" y="2743200"/>
              <a:ext cx="609600" cy="457200"/>
              <a:chOff x="3312" y="1872"/>
              <a:chExt cx="384" cy="288"/>
            </a:xfrm>
          </p:grpSpPr>
          <p:sp>
            <p:nvSpPr>
              <p:cNvPr id="91" name="AutoShape 95"/>
              <p:cNvSpPr>
                <a:spLocks noChangeArrowheads="1"/>
              </p:cNvSpPr>
              <p:nvPr/>
            </p:nvSpPr>
            <p:spPr bwMode="auto">
              <a:xfrm>
                <a:off x="3312" y="1872"/>
                <a:ext cx="384" cy="144"/>
              </a:xfrm>
              <a:custGeom>
                <a:avLst/>
                <a:gdLst>
                  <a:gd name="T0" fmla="*/ 6 w 21600"/>
                  <a:gd name="T1" fmla="*/ 0 h 21600"/>
                  <a:gd name="T2" fmla="*/ 3 w 21600"/>
                  <a:gd name="T3" fmla="*/ 1 h 21600"/>
                  <a:gd name="T4" fmla="*/ 1 w 21600"/>
                  <a:gd name="T5" fmla="*/ 0 h 21600"/>
                  <a:gd name="T6" fmla="*/ 3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4500 w 21600"/>
                  <a:gd name="T13" fmla="*/ 4500 h 21600"/>
                  <a:gd name="T14" fmla="*/ 17100 w 21600"/>
                  <a:gd name="T15" fmla="*/ 17100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99FF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2" name="Line 96"/>
              <p:cNvSpPr>
                <a:spLocks noChangeShapeType="1"/>
              </p:cNvSpPr>
              <p:nvPr/>
            </p:nvSpPr>
            <p:spPr bwMode="auto">
              <a:xfrm>
                <a:off x="3504" y="2016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93" name="Line 97"/>
            <p:cNvSpPr>
              <a:spLocks noChangeShapeType="1"/>
            </p:cNvSpPr>
            <p:nvPr/>
          </p:nvSpPr>
          <p:spPr bwMode="auto">
            <a:xfrm>
              <a:off x="4495800" y="1828800"/>
              <a:ext cx="0" cy="914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4" name="Line 98"/>
            <p:cNvSpPr>
              <a:spLocks noChangeShapeType="1"/>
            </p:cNvSpPr>
            <p:nvPr/>
          </p:nvSpPr>
          <p:spPr bwMode="auto">
            <a:xfrm>
              <a:off x="4800600" y="2514600"/>
              <a:ext cx="0" cy="228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5" name="Line 99"/>
            <p:cNvSpPr>
              <a:spLocks noChangeShapeType="1"/>
            </p:cNvSpPr>
            <p:nvPr/>
          </p:nvSpPr>
          <p:spPr bwMode="auto">
            <a:xfrm>
              <a:off x="4648200" y="2362200"/>
              <a:ext cx="0" cy="381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6" name="Line 100"/>
            <p:cNvSpPr>
              <a:spLocks noChangeShapeType="1"/>
            </p:cNvSpPr>
            <p:nvPr/>
          </p:nvSpPr>
          <p:spPr bwMode="auto">
            <a:xfrm>
              <a:off x="5105400" y="1828800"/>
              <a:ext cx="0" cy="914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7" name="Line 101"/>
            <p:cNvSpPr>
              <a:spLocks noChangeShapeType="1"/>
            </p:cNvSpPr>
            <p:nvPr/>
          </p:nvSpPr>
          <p:spPr bwMode="auto">
            <a:xfrm>
              <a:off x="5410200" y="2514600"/>
              <a:ext cx="0" cy="228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8" name="Line 102"/>
            <p:cNvSpPr>
              <a:spLocks noChangeShapeType="1"/>
            </p:cNvSpPr>
            <p:nvPr/>
          </p:nvSpPr>
          <p:spPr bwMode="auto">
            <a:xfrm>
              <a:off x="5257800" y="2362200"/>
              <a:ext cx="0" cy="381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9" name="Line 104"/>
            <p:cNvSpPr>
              <a:spLocks noChangeShapeType="1"/>
            </p:cNvSpPr>
            <p:nvPr/>
          </p:nvSpPr>
          <p:spPr bwMode="auto">
            <a:xfrm flipH="1">
              <a:off x="4114800" y="1828800"/>
              <a:ext cx="1752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0" name="Line 107"/>
            <p:cNvSpPr>
              <a:spLocks noChangeShapeType="1"/>
            </p:cNvSpPr>
            <p:nvPr/>
          </p:nvSpPr>
          <p:spPr bwMode="auto">
            <a:xfrm flipH="1">
              <a:off x="4648200" y="2362200"/>
              <a:ext cx="1371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1" name="Line 108"/>
            <p:cNvSpPr>
              <a:spLocks noChangeShapeType="1"/>
            </p:cNvSpPr>
            <p:nvPr/>
          </p:nvSpPr>
          <p:spPr bwMode="auto">
            <a:xfrm flipH="1">
              <a:off x="4800600" y="2514600"/>
              <a:ext cx="1371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2" name="Line 112"/>
            <p:cNvSpPr>
              <a:spLocks noChangeShapeType="1"/>
            </p:cNvSpPr>
            <p:nvPr/>
          </p:nvSpPr>
          <p:spPr bwMode="auto">
            <a:xfrm>
              <a:off x="609600" y="4267200"/>
              <a:ext cx="9144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3" name="Text Box 113"/>
            <p:cNvSpPr txBox="1">
              <a:spLocks noChangeArrowheads="1"/>
            </p:cNvSpPr>
            <p:nvPr/>
          </p:nvSpPr>
          <p:spPr bwMode="auto">
            <a:xfrm>
              <a:off x="0" y="3581400"/>
              <a:ext cx="1303338" cy="5745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r>
                <a:rPr lang="en-US" sz="2000" dirty="0">
                  <a:latin typeface="Arial" pitchFamily="-107" charset="0"/>
                  <a:ea typeface="Arial" pitchFamily="-107" charset="0"/>
                  <a:cs typeface="Arial" pitchFamily="-107" charset="0"/>
                </a:rPr>
                <a:t>Address</a:t>
              </a:r>
            </a:p>
          </p:txBody>
        </p:sp>
        <p:sp>
          <p:nvSpPr>
            <p:cNvPr id="104" name="Line 114"/>
            <p:cNvSpPr>
              <a:spLocks noChangeShapeType="1"/>
            </p:cNvSpPr>
            <p:nvPr/>
          </p:nvSpPr>
          <p:spPr bwMode="auto">
            <a:xfrm>
              <a:off x="533400" y="3810000"/>
              <a:ext cx="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" name="Line 115"/>
            <p:cNvSpPr>
              <a:spLocks noChangeShapeType="1"/>
            </p:cNvSpPr>
            <p:nvPr/>
          </p:nvSpPr>
          <p:spPr bwMode="auto">
            <a:xfrm>
              <a:off x="3048000" y="2819400"/>
              <a:ext cx="1371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6" name="Line 116"/>
            <p:cNvSpPr>
              <a:spLocks noChangeShapeType="1"/>
            </p:cNvSpPr>
            <p:nvPr/>
          </p:nvSpPr>
          <p:spPr bwMode="auto">
            <a:xfrm>
              <a:off x="3124200" y="2895600"/>
              <a:ext cx="19050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7" name="Rectangle 111"/>
            <p:cNvSpPr>
              <a:spLocks noChangeArrowheads="1"/>
            </p:cNvSpPr>
            <p:nvPr/>
          </p:nvSpPr>
          <p:spPr bwMode="auto">
            <a:xfrm>
              <a:off x="1524000" y="2667000"/>
              <a:ext cx="1600200" cy="312420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latin typeface="Arial" pitchFamily="-107" charset="0"/>
                  <a:ea typeface="Arial" pitchFamily="-107" charset="0"/>
                  <a:cs typeface="Arial" pitchFamily="-107" charset="0"/>
                </a:rPr>
                <a:t>Instruction</a:t>
              </a:r>
            </a:p>
            <a:p>
              <a:pPr algn="ctr"/>
              <a:r>
                <a:rPr lang="en-US">
                  <a:latin typeface="Arial" pitchFamily="-107" charset="0"/>
                  <a:ea typeface="Arial" pitchFamily="-107" charset="0"/>
                  <a:cs typeface="Arial" pitchFamily="-107" charset="0"/>
                </a:rPr>
                <a:t>Memory</a:t>
              </a:r>
            </a:p>
          </p:txBody>
        </p:sp>
        <p:sp>
          <p:nvSpPr>
            <p:cNvPr id="108" name="Line 117"/>
            <p:cNvSpPr>
              <a:spLocks noChangeShapeType="1"/>
            </p:cNvSpPr>
            <p:nvPr/>
          </p:nvSpPr>
          <p:spPr bwMode="auto">
            <a:xfrm>
              <a:off x="3124200" y="2971800"/>
              <a:ext cx="43434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9" name="Line 118"/>
            <p:cNvSpPr>
              <a:spLocks noChangeShapeType="1"/>
            </p:cNvSpPr>
            <p:nvPr/>
          </p:nvSpPr>
          <p:spPr bwMode="auto">
            <a:xfrm>
              <a:off x="3124200" y="3429000"/>
              <a:ext cx="12954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0" name="Line 119"/>
            <p:cNvSpPr>
              <a:spLocks noChangeShapeType="1"/>
            </p:cNvSpPr>
            <p:nvPr/>
          </p:nvSpPr>
          <p:spPr bwMode="auto">
            <a:xfrm>
              <a:off x="3124200" y="3657600"/>
              <a:ext cx="1828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" name="Line 120"/>
            <p:cNvSpPr>
              <a:spLocks noChangeShapeType="1"/>
            </p:cNvSpPr>
            <p:nvPr/>
          </p:nvSpPr>
          <p:spPr bwMode="auto">
            <a:xfrm>
              <a:off x="3124200" y="3962400"/>
              <a:ext cx="2590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" name="Line 121"/>
            <p:cNvSpPr>
              <a:spLocks noChangeShapeType="1"/>
            </p:cNvSpPr>
            <p:nvPr/>
          </p:nvSpPr>
          <p:spPr bwMode="auto">
            <a:xfrm>
              <a:off x="3124200" y="4191000"/>
              <a:ext cx="31242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3" name="Line 122"/>
            <p:cNvSpPr>
              <a:spLocks noChangeShapeType="1"/>
            </p:cNvSpPr>
            <p:nvPr/>
          </p:nvSpPr>
          <p:spPr bwMode="auto">
            <a:xfrm>
              <a:off x="3124200" y="4343400"/>
              <a:ext cx="38100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" name="Line 123"/>
            <p:cNvSpPr>
              <a:spLocks noChangeShapeType="1"/>
            </p:cNvSpPr>
            <p:nvPr/>
          </p:nvSpPr>
          <p:spPr bwMode="auto">
            <a:xfrm>
              <a:off x="3124200" y="4572000"/>
              <a:ext cx="43434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5" name="Rectangle 118"/>
            <p:cNvSpPr>
              <a:spLocks noChangeArrowheads="1"/>
            </p:cNvSpPr>
            <p:nvPr/>
          </p:nvSpPr>
          <p:spPr bwMode="auto">
            <a:xfrm>
              <a:off x="4572000" y="5943600"/>
              <a:ext cx="457200" cy="46038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6" name="Rectangle 119"/>
            <p:cNvSpPr>
              <a:spLocks noChangeArrowheads="1"/>
            </p:cNvSpPr>
            <p:nvPr/>
          </p:nvSpPr>
          <p:spPr bwMode="auto">
            <a:xfrm>
              <a:off x="5943600" y="5943600"/>
              <a:ext cx="457200" cy="46038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7" name="Rectangle 120"/>
            <p:cNvSpPr>
              <a:spLocks noChangeArrowheads="1"/>
            </p:cNvSpPr>
            <p:nvPr/>
          </p:nvSpPr>
          <p:spPr bwMode="auto">
            <a:xfrm>
              <a:off x="7237413" y="5588000"/>
              <a:ext cx="457200" cy="4445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Date Placeholder 4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75779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7DE38A6-D9AA-2F42-9921-2E908BA221BB}" type="slidenum">
              <a:rPr lang="en-US" smtClean="0">
                <a:latin typeface="Times New Roman" pitchFamily="-107" charset="0"/>
              </a:rPr>
              <a:pPr/>
              <a:t>38</a:t>
            </a:fld>
            <a:endParaRPr lang="en-US" smtClean="0">
              <a:latin typeface="Times New Roman" pitchFamily="-107" charset="0"/>
            </a:endParaRPr>
          </a:p>
        </p:txBody>
      </p:sp>
      <p:sp>
        <p:nvSpPr>
          <p:cNvPr id="75780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533400"/>
            <a:ext cx="7772400" cy="1143000"/>
          </a:xfrm>
        </p:spPr>
        <p:txBody>
          <a:bodyPr/>
          <a:lstStyle/>
          <a:p>
            <a:r>
              <a:rPr lang="en-US">
                <a:ea typeface="ＭＳ Ｐゴシック" pitchFamily="-107" charset="-128"/>
                <a:cs typeface="ＭＳ Ｐゴシック" pitchFamily="-107" charset="-128"/>
              </a:rPr>
              <a:t>VLIW</a:t>
            </a:r>
          </a:p>
        </p:txBody>
      </p:sp>
      <p:sp>
        <p:nvSpPr>
          <p:cNvPr id="75781" name="Rectangle 110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endParaRPr lang="en-US">
              <a:ea typeface="ＭＳ Ｐゴシック" pitchFamily="-107" charset="-128"/>
              <a:cs typeface="ＭＳ Ｐゴシック" pitchFamily="-107" charset="-128"/>
            </a:endParaRPr>
          </a:p>
        </p:txBody>
      </p:sp>
      <p:sp>
        <p:nvSpPr>
          <p:cNvPr id="75782" name="Rectangle 6"/>
          <p:cNvSpPr>
            <a:spLocks noChangeArrowheads="1"/>
          </p:cNvSpPr>
          <p:nvPr/>
        </p:nvSpPr>
        <p:spPr bwMode="auto">
          <a:xfrm>
            <a:off x="7010400" y="4953000"/>
            <a:ext cx="914400" cy="5334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4000">
                <a:solidFill>
                  <a:schemeClr val="bg1"/>
                </a:solidFill>
                <a:latin typeface="Arial" pitchFamily="-107" charset="0"/>
                <a:ea typeface="Arial" pitchFamily="-107" charset="0"/>
                <a:cs typeface="Arial" pitchFamily="-107" charset="0"/>
              </a:rPr>
              <a:t>+</a:t>
            </a:r>
          </a:p>
        </p:txBody>
      </p:sp>
      <p:grpSp>
        <p:nvGrpSpPr>
          <p:cNvPr id="75783" name="Group 19"/>
          <p:cNvGrpSpPr>
            <a:grpSpLocks/>
          </p:cNvGrpSpPr>
          <p:nvPr/>
        </p:nvGrpSpPr>
        <p:grpSpPr bwMode="auto">
          <a:xfrm>
            <a:off x="6934200" y="3200400"/>
            <a:ext cx="457200" cy="1524000"/>
            <a:chOff x="3360" y="2160"/>
            <a:chExt cx="288" cy="960"/>
          </a:xfrm>
        </p:grpSpPr>
        <p:sp>
          <p:nvSpPr>
            <p:cNvPr id="75892" name="Rectangle 20"/>
            <p:cNvSpPr>
              <a:spLocks noChangeArrowheads="1"/>
            </p:cNvSpPr>
            <p:nvPr/>
          </p:nvSpPr>
          <p:spPr bwMode="auto">
            <a:xfrm>
              <a:off x="3360" y="2160"/>
              <a:ext cx="288" cy="19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/>
            </a:p>
          </p:txBody>
        </p:sp>
        <p:sp>
          <p:nvSpPr>
            <p:cNvPr id="75893" name="Rectangle 21"/>
            <p:cNvSpPr>
              <a:spLocks noChangeArrowheads="1"/>
            </p:cNvSpPr>
            <p:nvPr/>
          </p:nvSpPr>
          <p:spPr bwMode="auto">
            <a:xfrm>
              <a:off x="3360" y="2352"/>
              <a:ext cx="288" cy="19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baseline="30000"/>
            </a:p>
          </p:txBody>
        </p:sp>
        <p:sp>
          <p:nvSpPr>
            <p:cNvPr id="75894" name="Rectangle 22"/>
            <p:cNvSpPr>
              <a:spLocks noChangeArrowheads="1"/>
            </p:cNvSpPr>
            <p:nvPr/>
          </p:nvSpPr>
          <p:spPr bwMode="auto">
            <a:xfrm>
              <a:off x="3360" y="2544"/>
              <a:ext cx="288" cy="19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baseline="30000"/>
            </a:p>
          </p:txBody>
        </p:sp>
        <p:sp>
          <p:nvSpPr>
            <p:cNvPr id="75895" name="Rectangle 23"/>
            <p:cNvSpPr>
              <a:spLocks noChangeArrowheads="1"/>
            </p:cNvSpPr>
            <p:nvPr/>
          </p:nvSpPr>
          <p:spPr bwMode="auto">
            <a:xfrm>
              <a:off x="3360" y="2736"/>
              <a:ext cx="288" cy="19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896" name="Rectangle 24"/>
            <p:cNvSpPr>
              <a:spLocks noChangeArrowheads="1"/>
            </p:cNvSpPr>
            <p:nvPr/>
          </p:nvSpPr>
          <p:spPr bwMode="auto">
            <a:xfrm>
              <a:off x="3360" y="2928"/>
              <a:ext cx="288" cy="19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75784" name="Group 25"/>
          <p:cNvGrpSpPr>
            <a:grpSpLocks/>
          </p:cNvGrpSpPr>
          <p:nvPr/>
        </p:nvGrpSpPr>
        <p:grpSpPr bwMode="auto">
          <a:xfrm>
            <a:off x="7467600" y="3200400"/>
            <a:ext cx="457200" cy="1524000"/>
            <a:chOff x="3360" y="2160"/>
            <a:chExt cx="288" cy="960"/>
          </a:xfrm>
        </p:grpSpPr>
        <p:sp>
          <p:nvSpPr>
            <p:cNvPr id="75887" name="Rectangle 26"/>
            <p:cNvSpPr>
              <a:spLocks noChangeArrowheads="1"/>
            </p:cNvSpPr>
            <p:nvPr/>
          </p:nvSpPr>
          <p:spPr bwMode="auto">
            <a:xfrm>
              <a:off x="3360" y="2160"/>
              <a:ext cx="288" cy="19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/>
            </a:p>
          </p:txBody>
        </p:sp>
        <p:sp>
          <p:nvSpPr>
            <p:cNvPr id="75888" name="Rectangle 27"/>
            <p:cNvSpPr>
              <a:spLocks noChangeArrowheads="1"/>
            </p:cNvSpPr>
            <p:nvPr/>
          </p:nvSpPr>
          <p:spPr bwMode="auto">
            <a:xfrm>
              <a:off x="3360" y="2352"/>
              <a:ext cx="288" cy="19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/>
            </a:p>
          </p:txBody>
        </p:sp>
        <p:sp>
          <p:nvSpPr>
            <p:cNvPr id="75889" name="Rectangle 28"/>
            <p:cNvSpPr>
              <a:spLocks noChangeArrowheads="1"/>
            </p:cNvSpPr>
            <p:nvPr/>
          </p:nvSpPr>
          <p:spPr bwMode="auto">
            <a:xfrm>
              <a:off x="3360" y="2544"/>
              <a:ext cx="288" cy="19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/>
            </a:p>
          </p:txBody>
        </p:sp>
        <p:sp>
          <p:nvSpPr>
            <p:cNvPr id="75890" name="Rectangle 29"/>
            <p:cNvSpPr>
              <a:spLocks noChangeArrowheads="1"/>
            </p:cNvSpPr>
            <p:nvPr/>
          </p:nvSpPr>
          <p:spPr bwMode="auto">
            <a:xfrm>
              <a:off x="3360" y="2736"/>
              <a:ext cx="288" cy="19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/>
            </a:p>
          </p:txBody>
        </p:sp>
        <p:sp>
          <p:nvSpPr>
            <p:cNvPr id="75891" name="Rectangle 30"/>
            <p:cNvSpPr>
              <a:spLocks noChangeArrowheads="1"/>
            </p:cNvSpPr>
            <p:nvPr/>
          </p:nvSpPr>
          <p:spPr bwMode="auto">
            <a:xfrm>
              <a:off x="3360" y="2928"/>
              <a:ext cx="288" cy="19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75785" name="Line 33"/>
          <p:cNvSpPr>
            <a:spLocks noChangeShapeType="1"/>
          </p:cNvSpPr>
          <p:nvPr/>
        </p:nvSpPr>
        <p:spPr bwMode="auto">
          <a:xfrm>
            <a:off x="7162800" y="47244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786" name="Line 34"/>
          <p:cNvSpPr>
            <a:spLocks noChangeShapeType="1"/>
          </p:cNvSpPr>
          <p:nvPr/>
        </p:nvSpPr>
        <p:spPr bwMode="auto">
          <a:xfrm>
            <a:off x="7696200" y="47244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75787" name="Group 41"/>
          <p:cNvGrpSpPr>
            <a:grpSpLocks/>
          </p:cNvGrpSpPr>
          <p:nvPr/>
        </p:nvGrpSpPr>
        <p:grpSpPr bwMode="auto">
          <a:xfrm>
            <a:off x="6781800" y="2743200"/>
            <a:ext cx="609600" cy="457200"/>
            <a:chOff x="3312" y="1872"/>
            <a:chExt cx="384" cy="288"/>
          </a:xfrm>
        </p:grpSpPr>
        <p:sp>
          <p:nvSpPr>
            <p:cNvPr id="75885" name="AutoShape 42"/>
            <p:cNvSpPr>
              <a:spLocks noChangeArrowheads="1"/>
            </p:cNvSpPr>
            <p:nvPr/>
          </p:nvSpPr>
          <p:spPr bwMode="auto">
            <a:xfrm>
              <a:off x="3312" y="1872"/>
              <a:ext cx="384" cy="144"/>
            </a:xfrm>
            <a:custGeom>
              <a:avLst/>
              <a:gdLst>
                <a:gd name="T0" fmla="*/ 6 w 21600"/>
                <a:gd name="T1" fmla="*/ 0 h 21600"/>
                <a:gd name="T2" fmla="*/ 3 w 21600"/>
                <a:gd name="T3" fmla="*/ 1 h 21600"/>
                <a:gd name="T4" fmla="*/ 1 w 21600"/>
                <a:gd name="T5" fmla="*/ 0 h 21600"/>
                <a:gd name="T6" fmla="*/ 3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500 w 21600"/>
                <a:gd name="T13" fmla="*/ 4500 h 21600"/>
                <a:gd name="T14" fmla="*/ 17100 w 21600"/>
                <a:gd name="T15" fmla="*/ 1710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99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886" name="Line 43"/>
            <p:cNvSpPr>
              <a:spLocks noChangeShapeType="1"/>
            </p:cNvSpPr>
            <p:nvPr/>
          </p:nvSpPr>
          <p:spPr bwMode="auto">
            <a:xfrm>
              <a:off x="3504" y="201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75788" name="Group 44"/>
          <p:cNvGrpSpPr>
            <a:grpSpLocks/>
          </p:cNvGrpSpPr>
          <p:nvPr/>
        </p:nvGrpSpPr>
        <p:grpSpPr bwMode="auto">
          <a:xfrm>
            <a:off x="7315200" y="2743200"/>
            <a:ext cx="609600" cy="457200"/>
            <a:chOff x="3312" y="1872"/>
            <a:chExt cx="384" cy="288"/>
          </a:xfrm>
        </p:grpSpPr>
        <p:sp>
          <p:nvSpPr>
            <p:cNvPr id="75883" name="AutoShape 45"/>
            <p:cNvSpPr>
              <a:spLocks noChangeArrowheads="1"/>
            </p:cNvSpPr>
            <p:nvPr/>
          </p:nvSpPr>
          <p:spPr bwMode="auto">
            <a:xfrm>
              <a:off x="3312" y="1872"/>
              <a:ext cx="384" cy="144"/>
            </a:xfrm>
            <a:custGeom>
              <a:avLst/>
              <a:gdLst>
                <a:gd name="T0" fmla="*/ 6 w 21600"/>
                <a:gd name="T1" fmla="*/ 0 h 21600"/>
                <a:gd name="T2" fmla="*/ 3 w 21600"/>
                <a:gd name="T3" fmla="*/ 1 h 21600"/>
                <a:gd name="T4" fmla="*/ 1 w 21600"/>
                <a:gd name="T5" fmla="*/ 0 h 21600"/>
                <a:gd name="T6" fmla="*/ 3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500 w 21600"/>
                <a:gd name="T13" fmla="*/ 4500 h 21600"/>
                <a:gd name="T14" fmla="*/ 17100 w 21600"/>
                <a:gd name="T15" fmla="*/ 1710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99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884" name="Line 46"/>
            <p:cNvSpPr>
              <a:spLocks noChangeShapeType="1"/>
            </p:cNvSpPr>
            <p:nvPr/>
          </p:nvSpPr>
          <p:spPr bwMode="auto">
            <a:xfrm>
              <a:off x="3504" y="201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75789" name="Group 55"/>
          <p:cNvGrpSpPr>
            <a:grpSpLocks/>
          </p:cNvGrpSpPr>
          <p:nvPr/>
        </p:nvGrpSpPr>
        <p:grpSpPr bwMode="auto">
          <a:xfrm>
            <a:off x="6934200" y="1828800"/>
            <a:ext cx="304800" cy="914400"/>
            <a:chOff x="3408" y="1296"/>
            <a:chExt cx="192" cy="576"/>
          </a:xfrm>
        </p:grpSpPr>
        <p:sp>
          <p:nvSpPr>
            <p:cNvPr id="75880" name="Line 56"/>
            <p:cNvSpPr>
              <a:spLocks noChangeShapeType="1"/>
            </p:cNvSpPr>
            <p:nvPr/>
          </p:nvSpPr>
          <p:spPr bwMode="auto">
            <a:xfrm>
              <a:off x="3408" y="1296"/>
              <a:ext cx="0" cy="5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881" name="Line 57"/>
            <p:cNvSpPr>
              <a:spLocks noChangeShapeType="1"/>
            </p:cNvSpPr>
            <p:nvPr/>
          </p:nvSpPr>
          <p:spPr bwMode="auto">
            <a:xfrm>
              <a:off x="3600" y="172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882" name="Line 58"/>
            <p:cNvSpPr>
              <a:spLocks noChangeShapeType="1"/>
            </p:cNvSpPr>
            <p:nvPr/>
          </p:nvSpPr>
          <p:spPr bwMode="auto">
            <a:xfrm>
              <a:off x="3504" y="1632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75790" name="Group 59"/>
          <p:cNvGrpSpPr>
            <a:grpSpLocks/>
          </p:cNvGrpSpPr>
          <p:nvPr/>
        </p:nvGrpSpPr>
        <p:grpSpPr bwMode="auto">
          <a:xfrm>
            <a:off x="7467600" y="1828800"/>
            <a:ext cx="304800" cy="914400"/>
            <a:chOff x="3408" y="1296"/>
            <a:chExt cx="192" cy="576"/>
          </a:xfrm>
        </p:grpSpPr>
        <p:sp>
          <p:nvSpPr>
            <p:cNvPr id="75877" name="Line 60"/>
            <p:cNvSpPr>
              <a:spLocks noChangeShapeType="1"/>
            </p:cNvSpPr>
            <p:nvPr/>
          </p:nvSpPr>
          <p:spPr bwMode="auto">
            <a:xfrm>
              <a:off x="3408" y="1296"/>
              <a:ext cx="0" cy="5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878" name="Line 61"/>
            <p:cNvSpPr>
              <a:spLocks noChangeShapeType="1"/>
            </p:cNvSpPr>
            <p:nvPr/>
          </p:nvSpPr>
          <p:spPr bwMode="auto">
            <a:xfrm>
              <a:off x="3600" y="172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879" name="Line 62"/>
            <p:cNvSpPr>
              <a:spLocks noChangeShapeType="1"/>
            </p:cNvSpPr>
            <p:nvPr/>
          </p:nvSpPr>
          <p:spPr bwMode="auto">
            <a:xfrm>
              <a:off x="3504" y="1632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75791" name="Line 63"/>
          <p:cNvSpPr>
            <a:spLocks noChangeShapeType="1"/>
          </p:cNvSpPr>
          <p:nvPr/>
        </p:nvSpPr>
        <p:spPr bwMode="auto">
          <a:xfrm>
            <a:off x="6096000" y="2514600"/>
            <a:ext cx="2057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792" name="Line 64"/>
          <p:cNvSpPr>
            <a:spLocks noChangeShapeType="1"/>
          </p:cNvSpPr>
          <p:nvPr/>
        </p:nvSpPr>
        <p:spPr bwMode="auto">
          <a:xfrm>
            <a:off x="5943600" y="2362200"/>
            <a:ext cx="2590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793" name="Line 65"/>
          <p:cNvSpPr>
            <a:spLocks noChangeShapeType="1"/>
          </p:cNvSpPr>
          <p:nvPr/>
        </p:nvSpPr>
        <p:spPr bwMode="auto">
          <a:xfrm>
            <a:off x="5791200" y="1828800"/>
            <a:ext cx="1676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794" name="Line 67"/>
          <p:cNvSpPr>
            <a:spLocks noChangeShapeType="1"/>
          </p:cNvSpPr>
          <p:nvPr/>
        </p:nvSpPr>
        <p:spPr bwMode="auto">
          <a:xfrm>
            <a:off x="8153400" y="2514600"/>
            <a:ext cx="0" cy="3200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795" name="Line 68"/>
          <p:cNvSpPr>
            <a:spLocks noChangeShapeType="1"/>
          </p:cNvSpPr>
          <p:nvPr/>
        </p:nvSpPr>
        <p:spPr bwMode="auto">
          <a:xfrm flipH="1">
            <a:off x="7467600" y="5715000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796" name="Line 69"/>
          <p:cNvSpPr>
            <a:spLocks noChangeShapeType="1"/>
          </p:cNvSpPr>
          <p:nvPr/>
        </p:nvSpPr>
        <p:spPr bwMode="auto">
          <a:xfrm flipH="1" flipV="1">
            <a:off x="7467600" y="54864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75797" name="Group 74"/>
          <p:cNvGrpSpPr>
            <a:grpSpLocks/>
          </p:cNvGrpSpPr>
          <p:nvPr/>
        </p:nvGrpSpPr>
        <p:grpSpPr bwMode="auto">
          <a:xfrm>
            <a:off x="5638800" y="1828800"/>
            <a:ext cx="1219200" cy="4267200"/>
            <a:chOff x="3552" y="1152"/>
            <a:chExt cx="768" cy="2688"/>
          </a:xfrm>
        </p:grpSpPr>
        <p:sp>
          <p:nvSpPr>
            <p:cNvPr id="75849" name="Rectangle 5"/>
            <p:cNvSpPr>
              <a:spLocks noChangeArrowheads="1"/>
            </p:cNvSpPr>
            <p:nvPr/>
          </p:nvSpPr>
          <p:spPr bwMode="auto">
            <a:xfrm>
              <a:off x="3600" y="3120"/>
              <a:ext cx="576" cy="52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4000">
                  <a:solidFill>
                    <a:schemeClr val="bg1"/>
                  </a:solidFill>
                  <a:latin typeface="Arial" pitchFamily="-107" charset="0"/>
                  <a:ea typeface="Arial" pitchFamily="-107" charset="0"/>
                  <a:cs typeface="Arial" pitchFamily="-107" charset="0"/>
                </a:rPr>
                <a:t>X</a:t>
              </a:r>
            </a:p>
          </p:txBody>
        </p:sp>
        <p:grpSp>
          <p:nvGrpSpPr>
            <p:cNvPr id="75850" name="Group 7"/>
            <p:cNvGrpSpPr>
              <a:grpSpLocks/>
            </p:cNvGrpSpPr>
            <p:nvPr/>
          </p:nvGrpSpPr>
          <p:grpSpPr bwMode="auto">
            <a:xfrm>
              <a:off x="3600" y="2016"/>
              <a:ext cx="288" cy="960"/>
              <a:chOff x="3360" y="2160"/>
              <a:chExt cx="288" cy="960"/>
            </a:xfrm>
          </p:grpSpPr>
          <p:sp>
            <p:nvSpPr>
              <p:cNvPr id="75872" name="Rectangle 8"/>
              <p:cNvSpPr>
                <a:spLocks noChangeArrowheads="1"/>
              </p:cNvSpPr>
              <p:nvPr/>
            </p:nvSpPr>
            <p:spPr bwMode="auto">
              <a:xfrm>
                <a:off x="3360" y="2160"/>
                <a:ext cx="288" cy="19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75873" name="Rectangle 9"/>
              <p:cNvSpPr>
                <a:spLocks noChangeArrowheads="1"/>
              </p:cNvSpPr>
              <p:nvPr/>
            </p:nvSpPr>
            <p:spPr bwMode="auto">
              <a:xfrm>
                <a:off x="3360" y="2352"/>
                <a:ext cx="288" cy="19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endParaRPr lang="en-US" baseline="30000"/>
              </a:p>
            </p:txBody>
          </p:sp>
          <p:sp>
            <p:nvSpPr>
              <p:cNvPr id="75874" name="Rectangle 10"/>
              <p:cNvSpPr>
                <a:spLocks noChangeArrowheads="1"/>
              </p:cNvSpPr>
              <p:nvPr/>
            </p:nvSpPr>
            <p:spPr bwMode="auto">
              <a:xfrm>
                <a:off x="3360" y="2544"/>
                <a:ext cx="288" cy="19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5875" name="Rectangle 11"/>
              <p:cNvSpPr>
                <a:spLocks noChangeArrowheads="1"/>
              </p:cNvSpPr>
              <p:nvPr/>
            </p:nvSpPr>
            <p:spPr bwMode="auto">
              <a:xfrm>
                <a:off x="3360" y="2736"/>
                <a:ext cx="288" cy="19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5876" name="Rectangle 12"/>
              <p:cNvSpPr>
                <a:spLocks noChangeArrowheads="1"/>
              </p:cNvSpPr>
              <p:nvPr/>
            </p:nvSpPr>
            <p:spPr bwMode="auto">
              <a:xfrm>
                <a:off x="3360" y="2928"/>
                <a:ext cx="288" cy="19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75851" name="Group 13"/>
            <p:cNvGrpSpPr>
              <a:grpSpLocks/>
            </p:cNvGrpSpPr>
            <p:nvPr/>
          </p:nvGrpSpPr>
          <p:grpSpPr bwMode="auto">
            <a:xfrm>
              <a:off x="3936" y="2016"/>
              <a:ext cx="288" cy="960"/>
              <a:chOff x="3360" y="2160"/>
              <a:chExt cx="288" cy="960"/>
            </a:xfrm>
          </p:grpSpPr>
          <p:sp>
            <p:nvSpPr>
              <p:cNvPr id="75867" name="Rectangle 14"/>
              <p:cNvSpPr>
                <a:spLocks noChangeArrowheads="1"/>
              </p:cNvSpPr>
              <p:nvPr/>
            </p:nvSpPr>
            <p:spPr bwMode="auto">
              <a:xfrm>
                <a:off x="3360" y="2160"/>
                <a:ext cx="288" cy="19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75868" name="Rectangle 15"/>
              <p:cNvSpPr>
                <a:spLocks noChangeArrowheads="1"/>
              </p:cNvSpPr>
              <p:nvPr/>
            </p:nvSpPr>
            <p:spPr bwMode="auto">
              <a:xfrm>
                <a:off x="3360" y="2352"/>
                <a:ext cx="288" cy="19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75869" name="Rectangle 16"/>
              <p:cNvSpPr>
                <a:spLocks noChangeArrowheads="1"/>
              </p:cNvSpPr>
              <p:nvPr/>
            </p:nvSpPr>
            <p:spPr bwMode="auto">
              <a:xfrm>
                <a:off x="3360" y="2544"/>
                <a:ext cx="288" cy="19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75870" name="Rectangle 17"/>
              <p:cNvSpPr>
                <a:spLocks noChangeArrowheads="1"/>
              </p:cNvSpPr>
              <p:nvPr/>
            </p:nvSpPr>
            <p:spPr bwMode="auto">
              <a:xfrm>
                <a:off x="3360" y="2736"/>
                <a:ext cx="288" cy="19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5871" name="Rectangle 18"/>
              <p:cNvSpPr>
                <a:spLocks noChangeArrowheads="1"/>
              </p:cNvSpPr>
              <p:nvPr/>
            </p:nvSpPr>
            <p:spPr bwMode="auto">
              <a:xfrm>
                <a:off x="3360" y="2928"/>
                <a:ext cx="288" cy="19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75852" name="Line 31"/>
            <p:cNvSpPr>
              <a:spLocks noChangeShapeType="1"/>
            </p:cNvSpPr>
            <p:nvPr/>
          </p:nvSpPr>
          <p:spPr bwMode="auto">
            <a:xfrm>
              <a:off x="3744" y="297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853" name="Line 32"/>
            <p:cNvSpPr>
              <a:spLocks noChangeShapeType="1"/>
            </p:cNvSpPr>
            <p:nvPr/>
          </p:nvSpPr>
          <p:spPr bwMode="auto">
            <a:xfrm>
              <a:off x="4080" y="297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75854" name="Group 35"/>
            <p:cNvGrpSpPr>
              <a:grpSpLocks/>
            </p:cNvGrpSpPr>
            <p:nvPr/>
          </p:nvGrpSpPr>
          <p:grpSpPr bwMode="auto">
            <a:xfrm>
              <a:off x="3552" y="1728"/>
              <a:ext cx="384" cy="288"/>
              <a:chOff x="3312" y="1872"/>
              <a:chExt cx="384" cy="288"/>
            </a:xfrm>
          </p:grpSpPr>
          <p:sp>
            <p:nvSpPr>
              <p:cNvPr id="75865" name="AutoShape 36"/>
              <p:cNvSpPr>
                <a:spLocks noChangeArrowheads="1"/>
              </p:cNvSpPr>
              <p:nvPr/>
            </p:nvSpPr>
            <p:spPr bwMode="auto">
              <a:xfrm>
                <a:off x="3312" y="1872"/>
                <a:ext cx="384" cy="144"/>
              </a:xfrm>
              <a:custGeom>
                <a:avLst/>
                <a:gdLst>
                  <a:gd name="T0" fmla="*/ 6 w 21600"/>
                  <a:gd name="T1" fmla="*/ 0 h 21600"/>
                  <a:gd name="T2" fmla="*/ 3 w 21600"/>
                  <a:gd name="T3" fmla="*/ 1 h 21600"/>
                  <a:gd name="T4" fmla="*/ 1 w 21600"/>
                  <a:gd name="T5" fmla="*/ 0 h 21600"/>
                  <a:gd name="T6" fmla="*/ 3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4500 w 21600"/>
                  <a:gd name="T13" fmla="*/ 4500 h 21600"/>
                  <a:gd name="T14" fmla="*/ 17100 w 21600"/>
                  <a:gd name="T15" fmla="*/ 17100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99FF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5866" name="Line 37"/>
              <p:cNvSpPr>
                <a:spLocks noChangeShapeType="1"/>
              </p:cNvSpPr>
              <p:nvPr/>
            </p:nvSpPr>
            <p:spPr bwMode="auto">
              <a:xfrm>
                <a:off x="3504" y="2016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75855" name="Group 38"/>
            <p:cNvGrpSpPr>
              <a:grpSpLocks/>
            </p:cNvGrpSpPr>
            <p:nvPr/>
          </p:nvGrpSpPr>
          <p:grpSpPr bwMode="auto">
            <a:xfrm>
              <a:off x="3936" y="1728"/>
              <a:ext cx="384" cy="288"/>
              <a:chOff x="3312" y="1872"/>
              <a:chExt cx="384" cy="288"/>
            </a:xfrm>
          </p:grpSpPr>
          <p:sp>
            <p:nvSpPr>
              <p:cNvPr id="75863" name="AutoShape 39"/>
              <p:cNvSpPr>
                <a:spLocks noChangeArrowheads="1"/>
              </p:cNvSpPr>
              <p:nvPr/>
            </p:nvSpPr>
            <p:spPr bwMode="auto">
              <a:xfrm>
                <a:off x="3312" y="1872"/>
                <a:ext cx="384" cy="144"/>
              </a:xfrm>
              <a:custGeom>
                <a:avLst/>
                <a:gdLst>
                  <a:gd name="T0" fmla="*/ 6 w 21600"/>
                  <a:gd name="T1" fmla="*/ 0 h 21600"/>
                  <a:gd name="T2" fmla="*/ 3 w 21600"/>
                  <a:gd name="T3" fmla="*/ 1 h 21600"/>
                  <a:gd name="T4" fmla="*/ 1 w 21600"/>
                  <a:gd name="T5" fmla="*/ 0 h 21600"/>
                  <a:gd name="T6" fmla="*/ 3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4500 w 21600"/>
                  <a:gd name="T13" fmla="*/ 4500 h 21600"/>
                  <a:gd name="T14" fmla="*/ 17100 w 21600"/>
                  <a:gd name="T15" fmla="*/ 17100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99FF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5864" name="Line 40"/>
              <p:cNvSpPr>
                <a:spLocks noChangeShapeType="1"/>
              </p:cNvSpPr>
              <p:nvPr/>
            </p:nvSpPr>
            <p:spPr bwMode="auto">
              <a:xfrm>
                <a:off x="3504" y="2016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75856" name="Line 48"/>
            <p:cNvSpPr>
              <a:spLocks noChangeShapeType="1"/>
            </p:cNvSpPr>
            <p:nvPr/>
          </p:nvSpPr>
          <p:spPr bwMode="auto">
            <a:xfrm>
              <a:off x="3648" y="1152"/>
              <a:ext cx="0" cy="5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857" name="Line 49"/>
            <p:cNvSpPr>
              <a:spLocks noChangeShapeType="1"/>
            </p:cNvSpPr>
            <p:nvPr/>
          </p:nvSpPr>
          <p:spPr bwMode="auto">
            <a:xfrm>
              <a:off x="3840" y="1584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858" name="Line 50"/>
            <p:cNvSpPr>
              <a:spLocks noChangeShapeType="1"/>
            </p:cNvSpPr>
            <p:nvPr/>
          </p:nvSpPr>
          <p:spPr bwMode="auto">
            <a:xfrm>
              <a:off x="3744" y="1488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859" name="Line 52"/>
            <p:cNvSpPr>
              <a:spLocks noChangeShapeType="1"/>
            </p:cNvSpPr>
            <p:nvPr/>
          </p:nvSpPr>
          <p:spPr bwMode="auto">
            <a:xfrm>
              <a:off x="4032" y="1152"/>
              <a:ext cx="0" cy="5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860" name="Line 53"/>
            <p:cNvSpPr>
              <a:spLocks noChangeShapeType="1"/>
            </p:cNvSpPr>
            <p:nvPr/>
          </p:nvSpPr>
          <p:spPr bwMode="auto">
            <a:xfrm>
              <a:off x="4224" y="1584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861" name="Line 54"/>
            <p:cNvSpPr>
              <a:spLocks noChangeShapeType="1"/>
            </p:cNvSpPr>
            <p:nvPr/>
          </p:nvSpPr>
          <p:spPr bwMode="auto">
            <a:xfrm>
              <a:off x="4128" y="1488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862" name="Line 70"/>
            <p:cNvSpPr>
              <a:spLocks noChangeShapeType="1"/>
            </p:cNvSpPr>
            <p:nvPr/>
          </p:nvSpPr>
          <p:spPr bwMode="auto">
            <a:xfrm>
              <a:off x="3888" y="3648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75798" name="Line 71"/>
          <p:cNvSpPr>
            <a:spLocks noChangeShapeType="1"/>
          </p:cNvSpPr>
          <p:nvPr/>
        </p:nvSpPr>
        <p:spPr bwMode="auto">
          <a:xfrm>
            <a:off x="6172200" y="6096000"/>
            <a:ext cx="2362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799" name="Line 72"/>
          <p:cNvSpPr>
            <a:spLocks noChangeShapeType="1"/>
          </p:cNvSpPr>
          <p:nvPr/>
        </p:nvSpPr>
        <p:spPr bwMode="auto">
          <a:xfrm flipH="1" flipV="1">
            <a:off x="8534400" y="2362200"/>
            <a:ext cx="0" cy="3733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800" name="Rectangle 76"/>
          <p:cNvSpPr>
            <a:spLocks noChangeArrowheads="1"/>
          </p:cNvSpPr>
          <p:nvPr/>
        </p:nvSpPr>
        <p:spPr bwMode="auto">
          <a:xfrm>
            <a:off x="4419600" y="4953000"/>
            <a:ext cx="914400" cy="838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rial" pitchFamily="-107" charset="0"/>
                <a:ea typeface="Arial" pitchFamily="-107" charset="0"/>
                <a:cs typeface="Arial" pitchFamily="-107" charset="0"/>
              </a:rPr>
              <a:t>X</a:t>
            </a:r>
          </a:p>
        </p:txBody>
      </p:sp>
      <p:grpSp>
        <p:nvGrpSpPr>
          <p:cNvPr id="75801" name="Group 77"/>
          <p:cNvGrpSpPr>
            <a:grpSpLocks/>
          </p:cNvGrpSpPr>
          <p:nvPr/>
        </p:nvGrpSpPr>
        <p:grpSpPr bwMode="auto">
          <a:xfrm>
            <a:off x="4419600" y="3200400"/>
            <a:ext cx="457200" cy="1524000"/>
            <a:chOff x="3360" y="2160"/>
            <a:chExt cx="288" cy="960"/>
          </a:xfrm>
        </p:grpSpPr>
        <p:sp>
          <p:nvSpPr>
            <p:cNvPr id="75844" name="Rectangle 78"/>
            <p:cNvSpPr>
              <a:spLocks noChangeArrowheads="1"/>
            </p:cNvSpPr>
            <p:nvPr/>
          </p:nvSpPr>
          <p:spPr bwMode="auto">
            <a:xfrm>
              <a:off x="3360" y="2160"/>
              <a:ext cx="288" cy="19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/>
            </a:p>
          </p:txBody>
        </p:sp>
        <p:sp>
          <p:nvSpPr>
            <p:cNvPr id="75845" name="Rectangle 79"/>
            <p:cNvSpPr>
              <a:spLocks noChangeArrowheads="1"/>
            </p:cNvSpPr>
            <p:nvPr/>
          </p:nvSpPr>
          <p:spPr bwMode="auto">
            <a:xfrm>
              <a:off x="3360" y="2352"/>
              <a:ext cx="288" cy="19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baseline="30000"/>
            </a:p>
          </p:txBody>
        </p:sp>
        <p:sp>
          <p:nvSpPr>
            <p:cNvPr id="75846" name="Rectangle 80"/>
            <p:cNvSpPr>
              <a:spLocks noChangeArrowheads="1"/>
            </p:cNvSpPr>
            <p:nvPr/>
          </p:nvSpPr>
          <p:spPr bwMode="auto">
            <a:xfrm>
              <a:off x="3360" y="2544"/>
              <a:ext cx="288" cy="19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847" name="Rectangle 81"/>
            <p:cNvSpPr>
              <a:spLocks noChangeArrowheads="1"/>
            </p:cNvSpPr>
            <p:nvPr/>
          </p:nvSpPr>
          <p:spPr bwMode="auto">
            <a:xfrm>
              <a:off x="3360" y="2736"/>
              <a:ext cx="288" cy="19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848" name="Rectangle 82"/>
            <p:cNvSpPr>
              <a:spLocks noChangeArrowheads="1"/>
            </p:cNvSpPr>
            <p:nvPr/>
          </p:nvSpPr>
          <p:spPr bwMode="auto">
            <a:xfrm>
              <a:off x="3360" y="2928"/>
              <a:ext cx="288" cy="19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75802" name="Group 83"/>
          <p:cNvGrpSpPr>
            <a:grpSpLocks/>
          </p:cNvGrpSpPr>
          <p:nvPr/>
        </p:nvGrpSpPr>
        <p:grpSpPr bwMode="auto">
          <a:xfrm>
            <a:off x="4953000" y="3200400"/>
            <a:ext cx="457200" cy="1524000"/>
            <a:chOff x="3360" y="2160"/>
            <a:chExt cx="288" cy="960"/>
          </a:xfrm>
        </p:grpSpPr>
        <p:sp>
          <p:nvSpPr>
            <p:cNvPr id="75839" name="Rectangle 84"/>
            <p:cNvSpPr>
              <a:spLocks noChangeArrowheads="1"/>
            </p:cNvSpPr>
            <p:nvPr/>
          </p:nvSpPr>
          <p:spPr bwMode="auto">
            <a:xfrm>
              <a:off x="3360" y="2160"/>
              <a:ext cx="288" cy="19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/>
            </a:p>
          </p:txBody>
        </p:sp>
        <p:sp>
          <p:nvSpPr>
            <p:cNvPr id="75840" name="Rectangle 85"/>
            <p:cNvSpPr>
              <a:spLocks noChangeArrowheads="1"/>
            </p:cNvSpPr>
            <p:nvPr/>
          </p:nvSpPr>
          <p:spPr bwMode="auto">
            <a:xfrm>
              <a:off x="3360" y="2352"/>
              <a:ext cx="288" cy="19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/>
            </a:p>
          </p:txBody>
        </p:sp>
        <p:sp>
          <p:nvSpPr>
            <p:cNvPr id="75841" name="Rectangle 86"/>
            <p:cNvSpPr>
              <a:spLocks noChangeArrowheads="1"/>
            </p:cNvSpPr>
            <p:nvPr/>
          </p:nvSpPr>
          <p:spPr bwMode="auto">
            <a:xfrm>
              <a:off x="3360" y="2544"/>
              <a:ext cx="288" cy="19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/>
            </a:p>
          </p:txBody>
        </p:sp>
        <p:sp>
          <p:nvSpPr>
            <p:cNvPr id="75842" name="Rectangle 87"/>
            <p:cNvSpPr>
              <a:spLocks noChangeArrowheads="1"/>
            </p:cNvSpPr>
            <p:nvPr/>
          </p:nvSpPr>
          <p:spPr bwMode="auto">
            <a:xfrm>
              <a:off x="3360" y="2736"/>
              <a:ext cx="288" cy="19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843" name="Rectangle 88"/>
            <p:cNvSpPr>
              <a:spLocks noChangeArrowheads="1"/>
            </p:cNvSpPr>
            <p:nvPr/>
          </p:nvSpPr>
          <p:spPr bwMode="auto">
            <a:xfrm>
              <a:off x="3360" y="2928"/>
              <a:ext cx="288" cy="19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75803" name="Line 89"/>
          <p:cNvSpPr>
            <a:spLocks noChangeShapeType="1"/>
          </p:cNvSpPr>
          <p:nvPr/>
        </p:nvSpPr>
        <p:spPr bwMode="auto">
          <a:xfrm>
            <a:off x="4648200" y="47244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804" name="Line 90"/>
          <p:cNvSpPr>
            <a:spLocks noChangeShapeType="1"/>
          </p:cNvSpPr>
          <p:nvPr/>
        </p:nvSpPr>
        <p:spPr bwMode="auto">
          <a:xfrm>
            <a:off x="5181600" y="47244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75805" name="Group 91"/>
          <p:cNvGrpSpPr>
            <a:grpSpLocks/>
          </p:cNvGrpSpPr>
          <p:nvPr/>
        </p:nvGrpSpPr>
        <p:grpSpPr bwMode="auto">
          <a:xfrm>
            <a:off x="4343400" y="2743200"/>
            <a:ext cx="609600" cy="457200"/>
            <a:chOff x="3312" y="1872"/>
            <a:chExt cx="384" cy="288"/>
          </a:xfrm>
        </p:grpSpPr>
        <p:sp>
          <p:nvSpPr>
            <p:cNvPr id="75837" name="AutoShape 92"/>
            <p:cNvSpPr>
              <a:spLocks noChangeArrowheads="1"/>
            </p:cNvSpPr>
            <p:nvPr/>
          </p:nvSpPr>
          <p:spPr bwMode="auto">
            <a:xfrm>
              <a:off x="3312" y="1872"/>
              <a:ext cx="384" cy="144"/>
            </a:xfrm>
            <a:custGeom>
              <a:avLst/>
              <a:gdLst>
                <a:gd name="T0" fmla="*/ 6 w 21600"/>
                <a:gd name="T1" fmla="*/ 0 h 21600"/>
                <a:gd name="T2" fmla="*/ 3 w 21600"/>
                <a:gd name="T3" fmla="*/ 1 h 21600"/>
                <a:gd name="T4" fmla="*/ 1 w 21600"/>
                <a:gd name="T5" fmla="*/ 0 h 21600"/>
                <a:gd name="T6" fmla="*/ 3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500 w 21600"/>
                <a:gd name="T13" fmla="*/ 4500 h 21600"/>
                <a:gd name="T14" fmla="*/ 17100 w 21600"/>
                <a:gd name="T15" fmla="*/ 1710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99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838" name="Line 93"/>
            <p:cNvSpPr>
              <a:spLocks noChangeShapeType="1"/>
            </p:cNvSpPr>
            <p:nvPr/>
          </p:nvSpPr>
          <p:spPr bwMode="auto">
            <a:xfrm>
              <a:off x="3504" y="201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75806" name="Group 94"/>
          <p:cNvGrpSpPr>
            <a:grpSpLocks/>
          </p:cNvGrpSpPr>
          <p:nvPr/>
        </p:nvGrpSpPr>
        <p:grpSpPr bwMode="auto">
          <a:xfrm>
            <a:off x="4953000" y="2743200"/>
            <a:ext cx="609600" cy="457200"/>
            <a:chOff x="3312" y="1872"/>
            <a:chExt cx="384" cy="288"/>
          </a:xfrm>
        </p:grpSpPr>
        <p:sp>
          <p:nvSpPr>
            <p:cNvPr id="75835" name="AutoShape 95"/>
            <p:cNvSpPr>
              <a:spLocks noChangeArrowheads="1"/>
            </p:cNvSpPr>
            <p:nvPr/>
          </p:nvSpPr>
          <p:spPr bwMode="auto">
            <a:xfrm>
              <a:off x="3312" y="1872"/>
              <a:ext cx="384" cy="144"/>
            </a:xfrm>
            <a:custGeom>
              <a:avLst/>
              <a:gdLst>
                <a:gd name="T0" fmla="*/ 6 w 21600"/>
                <a:gd name="T1" fmla="*/ 0 h 21600"/>
                <a:gd name="T2" fmla="*/ 3 w 21600"/>
                <a:gd name="T3" fmla="*/ 1 h 21600"/>
                <a:gd name="T4" fmla="*/ 1 w 21600"/>
                <a:gd name="T5" fmla="*/ 0 h 21600"/>
                <a:gd name="T6" fmla="*/ 3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500 w 21600"/>
                <a:gd name="T13" fmla="*/ 4500 h 21600"/>
                <a:gd name="T14" fmla="*/ 17100 w 21600"/>
                <a:gd name="T15" fmla="*/ 1710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99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836" name="Line 96"/>
            <p:cNvSpPr>
              <a:spLocks noChangeShapeType="1"/>
            </p:cNvSpPr>
            <p:nvPr/>
          </p:nvSpPr>
          <p:spPr bwMode="auto">
            <a:xfrm>
              <a:off x="3504" y="201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75807" name="Line 97"/>
          <p:cNvSpPr>
            <a:spLocks noChangeShapeType="1"/>
          </p:cNvSpPr>
          <p:nvPr/>
        </p:nvSpPr>
        <p:spPr bwMode="auto">
          <a:xfrm>
            <a:off x="4495800" y="1828800"/>
            <a:ext cx="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808" name="Line 98"/>
          <p:cNvSpPr>
            <a:spLocks noChangeShapeType="1"/>
          </p:cNvSpPr>
          <p:nvPr/>
        </p:nvSpPr>
        <p:spPr bwMode="auto">
          <a:xfrm>
            <a:off x="4800600" y="25146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809" name="Line 99"/>
          <p:cNvSpPr>
            <a:spLocks noChangeShapeType="1"/>
          </p:cNvSpPr>
          <p:nvPr/>
        </p:nvSpPr>
        <p:spPr bwMode="auto">
          <a:xfrm>
            <a:off x="4648200" y="23622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810" name="Line 100"/>
          <p:cNvSpPr>
            <a:spLocks noChangeShapeType="1"/>
          </p:cNvSpPr>
          <p:nvPr/>
        </p:nvSpPr>
        <p:spPr bwMode="auto">
          <a:xfrm>
            <a:off x="5105400" y="1828800"/>
            <a:ext cx="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811" name="Line 101"/>
          <p:cNvSpPr>
            <a:spLocks noChangeShapeType="1"/>
          </p:cNvSpPr>
          <p:nvPr/>
        </p:nvSpPr>
        <p:spPr bwMode="auto">
          <a:xfrm>
            <a:off x="5410200" y="25146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812" name="Line 102"/>
          <p:cNvSpPr>
            <a:spLocks noChangeShapeType="1"/>
          </p:cNvSpPr>
          <p:nvPr/>
        </p:nvSpPr>
        <p:spPr bwMode="auto">
          <a:xfrm>
            <a:off x="5257800" y="23622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813" name="Line 103"/>
          <p:cNvSpPr>
            <a:spLocks noChangeShapeType="1"/>
          </p:cNvSpPr>
          <p:nvPr/>
        </p:nvSpPr>
        <p:spPr bwMode="auto">
          <a:xfrm>
            <a:off x="4876800" y="57912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814" name="Line 104"/>
          <p:cNvSpPr>
            <a:spLocks noChangeShapeType="1"/>
          </p:cNvSpPr>
          <p:nvPr/>
        </p:nvSpPr>
        <p:spPr bwMode="auto">
          <a:xfrm flipH="1">
            <a:off x="4114800" y="1828800"/>
            <a:ext cx="1752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815" name="Line 105"/>
          <p:cNvSpPr>
            <a:spLocks noChangeShapeType="1"/>
          </p:cNvSpPr>
          <p:nvPr/>
        </p:nvSpPr>
        <p:spPr bwMode="auto">
          <a:xfrm flipH="1">
            <a:off x="4114800" y="6324600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816" name="Line 106"/>
          <p:cNvSpPr>
            <a:spLocks noChangeShapeType="1"/>
          </p:cNvSpPr>
          <p:nvPr/>
        </p:nvSpPr>
        <p:spPr bwMode="auto">
          <a:xfrm>
            <a:off x="4114800" y="1828800"/>
            <a:ext cx="0" cy="449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817" name="Line 107"/>
          <p:cNvSpPr>
            <a:spLocks noChangeShapeType="1"/>
          </p:cNvSpPr>
          <p:nvPr/>
        </p:nvSpPr>
        <p:spPr bwMode="auto">
          <a:xfrm flipH="1">
            <a:off x="4648200" y="2362200"/>
            <a:ext cx="1371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818" name="Line 108"/>
          <p:cNvSpPr>
            <a:spLocks noChangeShapeType="1"/>
          </p:cNvSpPr>
          <p:nvPr/>
        </p:nvSpPr>
        <p:spPr bwMode="auto">
          <a:xfrm flipH="1">
            <a:off x="4800600" y="2514600"/>
            <a:ext cx="1371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819" name="Line 112"/>
          <p:cNvSpPr>
            <a:spLocks noChangeShapeType="1"/>
          </p:cNvSpPr>
          <p:nvPr/>
        </p:nvSpPr>
        <p:spPr bwMode="auto">
          <a:xfrm>
            <a:off x="609600" y="4267200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820" name="Text Box 113"/>
          <p:cNvSpPr txBox="1">
            <a:spLocks noChangeArrowheads="1"/>
          </p:cNvSpPr>
          <p:nvPr/>
        </p:nvSpPr>
        <p:spPr bwMode="auto">
          <a:xfrm>
            <a:off x="0" y="3581400"/>
            <a:ext cx="13033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latin typeface="Arial" pitchFamily="-107" charset="0"/>
                <a:ea typeface="Arial" pitchFamily="-107" charset="0"/>
                <a:cs typeface="Arial" pitchFamily="-107" charset="0"/>
              </a:rPr>
              <a:t>Address</a:t>
            </a:r>
          </a:p>
        </p:txBody>
      </p:sp>
      <p:sp>
        <p:nvSpPr>
          <p:cNvPr id="75821" name="Line 114"/>
          <p:cNvSpPr>
            <a:spLocks noChangeShapeType="1"/>
          </p:cNvSpPr>
          <p:nvPr/>
        </p:nvSpPr>
        <p:spPr bwMode="auto">
          <a:xfrm>
            <a:off x="533400" y="3810000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822" name="Line 115"/>
          <p:cNvSpPr>
            <a:spLocks noChangeShapeType="1"/>
          </p:cNvSpPr>
          <p:nvPr/>
        </p:nvSpPr>
        <p:spPr bwMode="auto">
          <a:xfrm>
            <a:off x="3048000" y="2819400"/>
            <a:ext cx="1371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823" name="Line 116"/>
          <p:cNvSpPr>
            <a:spLocks noChangeShapeType="1"/>
          </p:cNvSpPr>
          <p:nvPr/>
        </p:nvSpPr>
        <p:spPr bwMode="auto">
          <a:xfrm>
            <a:off x="3124200" y="2895600"/>
            <a:ext cx="1905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824" name="Rectangle 111"/>
          <p:cNvSpPr>
            <a:spLocks noChangeArrowheads="1"/>
          </p:cNvSpPr>
          <p:nvPr/>
        </p:nvSpPr>
        <p:spPr bwMode="auto">
          <a:xfrm>
            <a:off x="1524000" y="2667000"/>
            <a:ext cx="1600200" cy="31242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latin typeface="Arial" pitchFamily="-107" charset="0"/>
                <a:ea typeface="Arial" pitchFamily="-107" charset="0"/>
                <a:cs typeface="Arial" pitchFamily="-107" charset="0"/>
              </a:rPr>
              <a:t>Instruction</a:t>
            </a:r>
          </a:p>
          <a:p>
            <a:pPr algn="ctr"/>
            <a:r>
              <a:rPr lang="en-US">
                <a:latin typeface="Arial" pitchFamily="-107" charset="0"/>
                <a:ea typeface="Arial" pitchFamily="-107" charset="0"/>
                <a:cs typeface="Arial" pitchFamily="-107" charset="0"/>
              </a:rPr>
              <a:t>Memory</a:t>
            </a:r>
          </a:p>
        </p:txBody>
      </p:sp>
      <p:sp>
        <p:nvSpPr>
          <p:cNvPr id="75825" name="Line 117"/>
          <p:cNvSpPr>
            <a:spLocks noChangeShapeType="1"/>
          </p:cNvSpPr>
          <p:nvPr/>
        </p:nvSpPr>
        <p:spPr bwMode="auto">
          <a:xfrm>
            <a:off x="3124200" y="2971800"/>
            <a:ext cx="434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826" name="Line 118"/>
          <p:cNvSpPr>
            <a:spLocks noChangeShapeType="1"/>
          </p:cNvSpPr>
          <p:nvPr/>
        </p:nvSpPr>
        <p:spPr bwMode="auto">
          <a:xfrm>
            <a:off x="3124200" y="3429000"/>
            <a:ext cx="1295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827" name="Line 119"/>
          <p:cNvSpPr>
            <a:spLocks noChangeShapeType="1"/>
          </p:cNvSpPr>
          <p:nvPr/>
        </p:nvSpPr>
        <p:spPr bwMode="auto">
          <a:xfrm>
            <a:off x="3124200" y="3657600"/>
            <a:ext cx="1828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828" name="Line 120"/>
          <p:cNvSpPr>
            <a:spLocks noChangeShapeType="1"/>
          </p:cNvSpPr>
          <p:nvPr/>
        </p:nvSpPr>
        <p:spPr bwMode="auto">
          <a:xfrm>
            <a:off x="3124200" y="3962400"/>
            <a:ext cx="2590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829" name="Line 121"/>
          <p:cNvSpPr>
            <a:spLocks noChangeShapeType="1"/>
          </p:cNvSpPr>
          <p:nvPr/>
        </p:nvSpPr>
        <p:spPr bwMode="auto">
          <a:xfrm>
            <a:off x="3124200" y="4191000"/>
            <a:ext cx="3124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830" name="Line 122"/>
          <p:cNvSpPr>
            <a:spLocks noChangeShapeType="1"/>
          </p:cNvSpPr>
          <p:nvPr/>
        </p:nvSpPr>
        <p:spPr bwMode="auto">
          <a:xfrm>
            <a:off x="3124200" y="4343400"/>
            <a:ext cx="3810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831" name="Line 123"/>
          <p:cNvSpPr>
            <a:spLocks noChangeShapeType="1"/>
          </p:cNvSpPr>
          <p:nvPr/>
        </p:nvSpPr>
        <p:spPr bwMode="auto">
          <a:xfrm>
            <a:off x="3124200" y="4572000"/>
            <a:ext cx="434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832" name="Rectangle 118"/>
          <p:cNvSpPr>
            <a:spLocks noChangeArrowheads="1"/>
          </p:cNvSpPr>
          <p:nvPr/>
        </p:nvSpPr>
        <p:spPr bwMode="auto">
          <a:xfrm>
            <a:off x="4572000" y="5943600"/>
            <a:ext cx="457200" cy="46038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833" name="Rectangle 119"/>
          <p:cNvSpPr>
            <a:spLocks noChangeArrowheads="1"/>
          </p:cNvSpPr>
          <p:nvPr/>
        </p:nvSpPr>
        <p:spPr bwMode="auto">
          <a:xfrm>
            <a:off x="5943600" y="5943600"/>
            <a:ext cx="457200" cy="46038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834" name="Rectangle 120"/>
          <p:cNvSpPr>
            <a:spLocks noChangeArrowheads="1"/>
          </p:cNvSpPr>
          <p:nvPr/>
        </p:nvSpPr>
        <p:spPr bwMode="auto">
          <a:xfrm>
            <a:off x="7237413" y="5588000"/>
            <a:ext cx="457200" cy="4445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7373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03F5DD4-1B65-4D4C-BD06-C6E4D599F85D}" type="slidenum">
              <a:rPr lang="en-US" smtClean="0">
                <a:latin typeface="Times New Roman" pitchFamily="-107" charset="0"/>
              </a:rPr>
              <a:pPr/>
              <a:t>39</a:t>
            </a:fld>
            <a:endParaRPr lang="en-US" smtClean="0">
              <a:latin typeface="Times New Roman" pitchFamily="-107" charset="0"/>
            </a:endParaRPr>
          </a:p>
        </p:txBody>
      </p:sp>
      <p:sp>
        <p:nvSpPr>
          <p:cNvPr id="7373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>
                <a:ea typeface="ＭＳ Ｐゴシック" pitchFamily="-107" charset="-128"/>
                <a:cs typeface="ＭＳ Ｐゴシック" pitchFamily="-107" charset="-128"/>
              </a:rPr>
              <a:t>VLIW</a:t>
            </a:r>
          </a:p>
        </p:txBody>
      </p:sp>
      <p:sp>
        <p:nvSpPr>
          <p:cNvPr id="3061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219200"/>
            <a:ext cx="8229600" cy="5257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800" dirty="0">
                <a:ea typeface="ＭＳ Ｐゴシック" pitchFamily="-107" charset="-128"/>
                <a:cs typeface="ＭＳ Ｐゴシック" pitchFamily="-107" charset="-128"/>
              </a:rPr>
              <a:t>Very Long Instruction Word</a:t>
            </a:r>
          </a:p>
          <a:p>
            <a:pPr>
              <a:lnSpc>
                <a:spcPct val="80000"/>
              </a:lnSpc>
            </a:pPr>
            <a:r>
              <a:rPr lang="en-US" sz="2800" dirty="0">
                <a:ea typeface="ＭＳ Ｐゴシック" pitchFamily="-107" charset="-128"/>
                <a:cs typeface="ＭＳ Ｐゴシック" pitchFamily="-107" charset="-128"/>
              </a:rPr>
              <a:t>Set of operators</a:t>
            </a:r>
          </a:p>
          <a:p>
            <a:pPr lvl="1">
              <a:lnSpc>
                <a:spcPct val="80000"/>
              </a:lnSpc>
            </a:pPr>
            <a:r>
              <a:rPr lang="en-US" sz="2400" dirty="0"/>
              <a:t>Parameterize number, distribution (X, +, </a:t>
            </a:r>
            <a:r>
              <a:rPr lang="en-US" sz="2400" dirty="0" err="1"/>
              <a:t>sqrt</a:t>
            </a:r>
            <a:r>
              <a:rPr lang="en-US" sz="2400" dirty="0"/>
              <a:t>…)</a:t>
            </a:r>
          </a:p>
          <a:p>
            <a:pPr lvl="2">
              <a:lnSpc>
                <a:spcPct val="80000"/>
              </a:lnSpc>
            </a:pPr>
            <a:r>
              <a:rPr lang="en-US" sz="2000" dirty="0">
                <a:ea typeface="ＭＳ Ｐゴシック" pitchFamily="-107" charset="-128"/>
              </a:rPr>
              <a:t>More </a:t>
            </a:r>
            <a:r>
              <a:rPr lang="en-US" sz="2000" dirty="0" err="1">
                <a:ea typeface="ＭＳ Ｐゴシック" pitchFamily="-107" charset="-128"/>
              </a:rPr>
              <a:t>operators</a:t>
            </a:r>
            <a:r>
              <a:rPr lang="en-US" sz="2000" dirty="0" err="1">
                <a:ea typeface="ＭＳ Ｐゴシック" pitchFamily="-107" charset="-128"/>
                <a:sym typeface="Wingdings" pitchFamily="-107" charset="2"/>
              </a:rPr>
              <a:t></a:t>
            </a:r>
            <a:r>
              <a:rPr lang="en-US" sz="2000" dirty="0">
                <a:ea typeface="ＭＳ Ｐゴシック" pitchFamily="-107" charset="-128"/>
                <a:sym typeface="Wingdings" pitchFamily="-107" charset="2"/>
              </a:rPr>
              <a:t> less time, more area</a:t>
            </a:r>
          </a:p>
          <a:p>
            <a:pPr lvl="2">
              <a:lnSpc>
                <a:spcPct val="80000"/>
              </a:lnSpc>
            </a:pPr>
            <a:r>
              <a:rPr lang="en-US" sz="2000" dirty="0">
                <a:ea typeface="ＭＳ Ｐゴシック" pitchFamily="-107" charset="-128"/>
              </a:rPr>
              <a:t>Fewer </a:t>
            </a:r>
            <a:r>
              <a:rPr lang="en-US" sz="2000" dirty="0" err="1">
                <a:ea typeface="ＭＳ Ｐゴシック" pitchFamily="-107" charset="-128"/>
              </a:rPr>
              <a:t>operators</a:t>
            </a:r>
            <a:r>
              <a:rPr lang="en-US" sz="2000" dirty="0" err="1">
                <a:ea typeface="ＭＳ Ｐゴシック" pitchFamily="-107" charset="-128"/>
                <a:sym typeface="Wingdings" pitchFamily="-107" charset="2"/>
              </a:rPr>
              <a:t></a:t>
            </a:r>
            <a:r>
              <a:rPr lang="en-US" sz="2000" dirty="0">
                <a:ea typeface="ＭＳ Ｐゴシック" pitchFamily="-107" charset="-128"/>
                <a:sym typeface="Wingdings" pitchFamily="-107" charset="2"/>
              </a:rPr>
              <a:t> more time, less area</a:t>
            </a:r>
            <a:endParaRPr lang="en-US" sz="2000" dirty="0">
              <a:ea typeface="ＭＳ Ｐゴシック" pitchFamily="-107" charset="-128"/>
            </a:endParaRPr>
          </a:p>
          <a:p>
            <a:pPr>
              <a:lnSpc>
                <a:spcPct val="80000"/>
              </a:lnSpc>
            </a:pPr>
            <a:r>
              <a:rPr lang="en-US" sz="2800" dirty="0">
                <a:ea typeface="ＭＳ Ｐゴシック" pitchFamily="-107" charset="-128"/>
                <a:cs typeface="ＭＳ Ｐゴシック" pitchFamily="-107" charset="-128"/>
              </a:rPr>
              <a:t>Memories for intermediate state</a:t>
            </a:r>
          </a:p>
          <a:p>
            <a:pPr>
              <a:lnSpc>
                <a:spcPct val="80000"/>
              </a:lnSpc>
            </a:pPr>
            <a:r>
              <a:rPr lang="en-US" sz="2800" dirty="0">
                <a:ea typeface="ＭＳ Ｐゴシック" pitchFamily="-107" charset="-128"/>
                <a:cs typeface="ＭＳ Ｐゴシック" pitchFamily="-107" charset="-128"/>
              </a:rPr>
              <a:t>Memory for “long” instructions</a:t>
            </a:r>
          </a:p>
          <a:p>
            <a:pPr>
              <a:lnSpc>
                <a:spcPct val="80000"/>
              </a:lnSpc>
            </a:pPr>
            <a:r>
              <a:rPr lang="en-US" sz="2800" dirty="0">
                <a:solidFill>
                  <a:schemeClr val="accent2"/>
                </a:solidFill>
                <a:ea typeface="ＭＳ Ｐゴシック" pitchFamily="-107" charset="-128"/>
                <a:cs typeface="ＭＳ Ｐゴシック" pitchFamily="-107" charset="-128"/>
              </a:rPr>
              <a:t>Schedule </a:t>
            </a:r>
            <a:r>
              <a:rPr lang="en-US" sz="2800" dirty="0">
                <a:ea typeface="ＭＳ Ｐゴシック" pitchFamily="-107" charset="-128"/>
                <a:cs typeface="ＭＳ Ｐゴシック" pitchFamily="-107" charset="-128"/>
              </a:rPr>
              <a:t>compute task </a:t>
            </a:r>
          </a:p>
          <a:p>
            <a:pPr>
              <a:lnSpc>
                <a:spcPct val="80000"/>
              </a:lnSpc>
            </a:pPr>
            <a:r>
              <a:rPr lang="en-US" sz="2800" dirty="0" smtClean="0">
                <a:ea typeface="ＭＳ Ｐゴシック" pitchFamily="-107" charset="-128"/>
                <a:cs typeface="ＭＳ Ｐゴシック" pitchFamily="-107" charset="-128"/>
              </a:rPr>
              <a:t>General framework for specializing to problem</a:t>
            </a:r>
          </a:p>
          <a:p>
            <a:pPr lvl="1">
              <a:lnSpc>
                <a:spcPct val="80000"/>
              </a:lnSpc>
            </a:pPr>
            <a:r>
              <a:rPr lang="en-US" sz="2400" dirty="0"/>
              <a:t>Wiring, memories get expensive</a:t>
            </a:r>
          </a:p>
          <a:p>
            <a:pPr lvl="1">
              <a:lnSpc>
                <a:spcPct val="80000"/>
              </a:lnSpc>
            </a:pPr>
            <a:r>
              <a:rPr lang="en-US" sz="2400" dirty="0"/>
              <a:t>Opportunity for further </a:t>
            </a:r>
            <a:r>
              <a:rPr lang="en-US" sz="2400" dirty="0" smtClean="0"/>
              <a:t>optimizations</a:t>
            </a:r>
          </a:p>
          <a:p>
            <a:pPr>
              <a:lnSpc>
                <a:spcPct val="80000"/>
              </a:lnSpc>
            </a:pPr>
            <a:r>
              <a:rPr lang="en-US" sz="2800" dirty="0" smtClean="0"/>
              <a:t>General way to tradeoff area and time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2253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4933657-0B83-814F-88BE-B2A677D3A9AE}" type="slidenum">
              <a:rPr lang="en-US" smtClean="0">
                <a:latin typeface="Times New Roman" pitchFamily="-107" charset="0"/>
              </a:rPr>
              <a:pPr/>
              <a:t>4</a:t>
            </a:fld>
            <a:endParaRPr lang="en-US" smtClean="0">
              <a:latin typeface="Times New Roman" pitchFamily="-107" charset="0"/>
            </a:endParaRPr>
          </a:p>
        </p:txBody>
      </p:sp>
      <p:pic>
        <p:nvPicPr>
          <p:cNvPr id="22532" name="Picture 2" descr="quadratic_spatial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14400" y="1295400"/>
            <a:ext cx="7543800" cy="3829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33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ea typeface="ＭＳ Ｐゴシック" pitchFamily="-107" charset="-128"/>
                <a:cs typeface="ＭＳ Ｐゴシック" pitchFamily="-107" charset="-128"/>
              </a:rPr>
              <a:t>Spatial Quadratic</a:t>
            </a:r>
          </a:p>
        </p:txBody>
      </p:sp>
      <p:sp>
        <p:nvSpPr>
          <p:cNvPr id="29184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85800" y="4038600"/>
            <a:ext cx="7772400" cy="2057400"/>
          </a:xfrm>
        </p:spPr>
        <p:txBody>
          <a:bodyPr/>
          <a:lstStyle/>
          <a:p>
            <a:endParaRPr lang="en-US">
              <a:ea typeface="ＭＳ Ｐゴシック" pitchFamily="-107" charset="-128"/>
              <a:cs typeface="ＭＳ Ｐゴシック" pitchFamily="-107" charset="-128"/>
            </a:endParaRPr>
          </a:p>
          <a:p>
            <a:r>
              <a:rPr lang="en-US">
                <a:ea typeface="ＭＳ Ｐゴシック" pitchFamily="-107" charset="-128"/>
                <a:cs typeface="ＭＳ Ｐゴシック" pitchFamily="-107" charset="-128"/>
              </a:rPr>
              <a:t>A(Quad) = 3*A(Mpy) + 2*A(Add)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8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Date Placeholder 4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75779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7DE38A6-D9AA-2F42-9921-2E908BA221BB}" type="slidenum">
              <a:rPr lang="en-US" smtClean="0">
                <a:latin typeface="Times New Roman" pitchFamily="-107" charset="0"/>
              </a:rPr>
              <a:pPr/>
              <a:t>40</a:t>
            </a:fld>
            <a:endParaRPr lang="en-US" smtClean="0">
              <a:latin typeface="Times New Roman" pitchFamily="-107" charset="0"/>
            </a:endParaRPr>
          </a:p>
        </p:txBody>
      </p:sp>
      <p:sp>
        <p:nvSpPr>
          <p:cNvPr id="75780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533400"/>
            <a:ext cx="7772400" cy="1143000"/>
          </a:xfrm>
        </p:spPr>
        <p:txBody>
          <a:bodyPr/>
          <a:lstStyle/>
          <a:p>
            <a:r>
              <a:rPr lang="en-US">
                <a:ea typeface="ＭＳ Ｐゴシック" pitchFamily="-107" charset="-128"/>
                <a:cs typeface="ＭＳ Ｐゴシック" pitchFamily="-107" charset="-128"/>
              </a:rPr>
              <a:t>VLIW</a:t>
            </a:r>
          </a:p>
        </p:txBody>
      </p:sp>
      <p:sp>
        <p:nvSpPr>
          <p:cNvPr id="75781" name="Rectangle 110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endParaRPr lang="en-US">
              <a:ea typeface="ＭＳ Ｐゴシック" pitchFamily="-107" charset="-128"/>
              <a:cs typeface="ＭＳ Ｐゴシック" pitchFamily="-107" charset="-128"/>
            </a:endParaRPr>
          </a:p>
        </p:txBody>
      </p:sp>
      <p:sp>
        <p:nvSpPr>
          <p:cNvPr id="75782" name="Rectangle 6"/>
          <p:cNvSpPr>
            <a:spLocks noChangeArrowheads="1"/>
          </p:cNvSpPr>
          <p:nvPr/>
        </p:nvSpPr>
        <p:spPr bwMode="auto">
          <a:xfrm>
            <a:off x="7010400" y="4953000"/>
            <a:ext cx="914400" cy="5334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4000">
                <a:solidFill>
                  <a:schemeClr val="bg1"/>
                </a:solidFill>
                <a:latin typeface="Arial" pitchFamily="-107" charset="0"/>
                <a:ea typeface="Arial" pitchFamily="-107" charset="0"/>
                <a:cs typeface="Arial" pitchFamily="-107" charset="0"/>
              </a:rPr>
              <a:t>+</a:t>
            </a:r>
          </a:p>
        </p:txBody>
      </p:sp>
      <p:grpSp>
        <p:nvGrpSpPr>
          <p:cNvPr id="2" name="Group 19"/>
          <p:cNvGrpSpPr>
            <a:grpSpLocks/>
          </p:cNvGrpSpPr>
          <p:nvPr/>
        </p:nvGrpSpPr>
        <p:grpSpPr bwMode="auto">
          <a:xfrm>
            <a:off x="6934200" y="3200400"/>
            <a:ext cx="457200" cy="1524000"/>
            <a:chOff x="3360" y="2160"/>
            <a:chExt cx="288" cy="960"/>
          </a:xfrm>
        </p:grpSpPr>
        <p:sp>
          <p:nvSpPr>
            <p:cNvPr id="75892" name="Rectangle 20"/>
            <p:cNvSpPr>
              <a:spLocks noChangeArrowheads="1"/>
            </p:cNvSpPr>
            <p:nvPr/>
          </p:nvSpPr>
          <p:spPr bwMode="auto">
            <a:xfrm>
              <a:off x="3360" y="2160"/>
              <a:ext cx="288" cy="19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/>
            </a:p>
          </p:txBody>
        </p:sp>
        <p:sp>
          <p:nvSpPr>
            <p:cNvPr id="75893" name="Rectangle 21"/>
            <p:cNvSpPr>
              <a:spLocks noChangeArrowheads="1"/>
            </p:cNvSpPr>
            <p:nvPr/>
          </p:nvSpPr>
          <p:spPr bwMode="auto">
            <a:xfrm>
              <a:off x="3360" y="2352"/>
              <a:ext cx="288" cy="19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baseline="30000"/>
            </a:p>
          </p:txBody>
        </p:sp>
        <p:sp>
          <p:nvSpPr>
            <p:cNvPr id="75894" name="Rectangle 22"/>
            <p:cNvSpPr>
              <a:spLocks noChangeArrowheads="1"/>
            </p:cNvSpPr>
            <p:nvPr/>
          </p:nvSpPr>
          <p:spPr bwMode="auto">
            <a:xfrm>
              <a:off x="3360" y="2544"/>
              <a:ext cx="288" cy="19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baseline="30000"/>
            </a:p>
          </p:txBody>
        </p:sp>
        <p:sp>
          <p:nvSpPr>
            <p:cNvPr id="75895" name="Rectangle 23"/>
            <p:cNvSpPr>
              <a:spLocks noChangeArrowheads="1"/>
            </p:cNvSpPr>
            <p:nvPr/>
          </p:nvSpPr>
          <p:spPr bwMode="auto">
            <a:xfrm>
              <a:off x="3360" y="2736"/>
              <a:ext cx="288" cy="19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896" name="Rectangle 24"/>
            <p:cNvSpPr>
              <a:spLocks noChangeArrowheads="1"/>
            </p:cNvSpPr>
            <p:nvPr/>
          </p:nvSpPr>
          <p:spPr bwMode="auto">
            <a:xfrm>
              <a:off x="3360" y="2928"/>
              <a:ext cx="288" cy="19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3" name="Group 25"/>
          <p:cNvGrpSpPr>
            <a:grpSpLocks/>
          </p:cNvGrpSpPr>
          <p:nvPr/>
        </p:nvGrpSpPr>
        <p:grpSpPr bwMode="auto">
          <a:xfrm>
            <a:off x="7467600" y="3200400"/>
            <a:ext cx="457200" cy="1524000"/>
            <a:chOff x="3360" y="2160"/>
            <a:chExt cx="288" cy="960"/>
          </a:xfrm>
        </p:grpSpPr>
        <p:sp>
          <p:nvSpPr>
            <p:cNvPr id="75887" name="Rectangle 26"/>
            <p:cNvSpPr>
              <a:spLocks noChangeArrowheads="1"/>
            </p:cNvSpPr>
            <p:nvPr/>
          </p:nvSpPr>
          <p:spPr bwMode="auto">
            <a:xfrm>
              <a:off x="3360" y="2160"/>
              <a:ext cx="288" cy="19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/>
            </a:p>
          </p:txBody>
        </p:sp>
        <p:sp>
          <p:nvSpPr>
            <p:cNvPr id="75888" name="Rectangle 27"/>
            <p:cNvSpPr>
              <a:spLocks noChangeArrowheads="1"/>
            </p:cNvSpPr>
            <p:nvPr/>
          </p:nvSpPr>
          <p:spPr bwMode="auto">
            <a:xfrm>
              <a:off x="3360" y="2352"/>
              <a:ext cx="288" cy="19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/>
            </a:p>
          </p:txBody>
        </p:sp>
        <p:sp>
          <p:nvSpPr>
            <p:cNvPr id="75889" name="Rectangle 28"/>
            <p:cNvSpPr>
              <a:spLocks noChangeArrowheads="1"/>
            </p:cNvSpPr>
            <p:nvPr/>
          </p:nvSpPr>
          <p:spPr bwMode="auto">
            <a:xfrm>
              <a:off x="3360" y="2544"/>
              <a:ext cx="288" cy="19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/>
            </a:p>
          </p:txBody>
        </p:sp>
        <p:sp>
          <p:nvSpPr>
            <p:cNvPr id="75890" name="Rectangle 29"/>
            <p:cNvSpPr>
              <a:spLocks noChangeArrowheads="1"/>
            </p:cNvSpPr>
            <p:nvPr/>
          </p:nvSpPr>
          <p:spPr bwMode="auto">
            <a:xfrm>
              <a:off x="3360" y="2736"/>
              <a:ext cx="288" cy="19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/>
            </a:p>
          </p:txBody>
        </p:sp>
        <p:sp>
          <p:nvSpPr>
            <p:cNvPr id="75891" name="Rectangle 30"/>
            <p:cNvSpPr>
              <a:spLocks noChangeArrowheads="1"/>
            </p:cNvSpPr>
            <p:nvPr/>
          </p:nvSpPr>
          <p:spPr bwMode="auto">
            <a:xfrm>
              <a:off x="3360" y="2928"/>
              <a:ext cx="288" cy="19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75785" name="Line 33"/>
          <p:cNvSpPr>
            <a:spLocks noChangeShapeType="1"/>
          </p:cNvSpPr>
          <p:nvPr/>
        </p:nvSpPr>
        <p:spPr bwMode="auto">
          <a:xfrm>
            <a:off x="7162800" y="47244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786" name="Line 34"/>
          <p:cNvSpPr>
            <a:spLocks noChangeShapeType="1"/>
          </p:cNvSpPr>
          <p:nvPr/>
        </p:nvSpPr>
        <p:spPr bwMode="auto">
          <a:xfrm>
            <a:off x="7696200" y="47244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4" name="Group 41"/>
          <p:cNvGrpSpPr>
            <a:grpSpLocks/>
          </p:cNvGrpSpPr>
          <p:nvPr/>
        </p:nvGrpSpPr>
        <p:grpSpPr bwMode="auto">
          <a:xfrm>
            <a:off x="6781800" y="2743200"/>
            <a:ext cx="609600" cy="457200"/>
            <a:chOff x="3312" y="1872"/>
            <a:chExt cx="384" cy="288"/>
          </a:xfrm>
        </p:grpSpPr>
        <p:sp>
          <p:nvSpPr>
            <p:cNvPr id="75885" name="AutoShape 42"/>
            <p:cNvSpPr>
              <a:spLocks noChangeArrowheads="1"/>
            </p:cNvSpPr>
            <p:nvPr/>
          </p:nvSpPr>
          <p:spPr bwMode="auto">
            <a:xfrm>
              <a:off x="3312" y="1872"/>
              <a:ext cx="384" cy="144"/>
            </a:xfrm>
            <a:custGeom>
              <a:avLst/>
              <a:gdLst>
                <a:gd name="T0" fmla="*/ 6 w 21600"/>
                <a:gd name="T1" fmla="*/ 0 h 21600"/>
                <a:gd name="T2" fmla="*/ 3 w 21600"/>
                <a:gd name="T3" fmla="*/ 1 h 21600"/>
                <a:gd name="T4" fmla="*/ 1 w 21600"/>
                <a:gd name="T5" fmla="*/ 0 h 21600"/>
                <a:gd name="T6" fmla="*/ 3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500 w 21600"/>
                <a:gd name="T13" fmla="*/ 4500 h 21600"/>
                <a:gd name="T14" fmla="*/ 17100 w 21600"/>
                <a:gd name="T15" fmla="*/ 1710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99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886" name="Line 43"/>
            <p:cNvSpPr>
              <a:spLocks noChangeShapeType="1"/>
            </p:cNvSpPr>
            <p:nvPr/>
          </p:nvSpPr>
          <p:spPr bwMode="auto">
            <a:xfrm>
              <a:off x="3504" y="201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5" name="Group 44"/>
          <p:cNvGrpSpPr>
            <a:grpSpLocks/>
          </p:cNvGrpSpPr>
          <p:nvPr/>
        </p:nvGrpSpPr>
        <p:grpSpPr bwMode="auto">
          <a:xfrm>
            <a:off x="7315200" y="2743200"/>
            <a:ext cx="609600" cy="457200"/>
            <a:chOff x="3312" y="1872"/>
            <a:chExt cx="384" cy="288"/>
          </a:xfrm>
        </p:grpSpPr>
        <p:sp>
          <p:nvSpPr>
            <p:cNvPr id="75883" name="AutoShape 45"/>
            <p:cNvSpPr>
              <a:spLocks noChangeArrowheads="1"/>
            </p:cNvSpPr>
            <p:nvPr/>
          </p:nvSpPr>
          <p:spPr bwMode="auto">
            <a:xfrm>
              <a:off x="3312" y="1872"/>
              <a:ext cx="384" cy="144"/>
            </a:xfrm>
            <a:custGeom>
              <a:avLst/>
              <a:gdLst>
                <a:gd name="T0" fmla="*/ 6 w 21600"/>
                <a:gd name="T1" fmla="*/ 0 h 21600"/>
                <a:gd name="T2" fmla="*/ 3 w 21600"/>
                <a:gd name="T3" fmla="*/ 1 h 21600"/>
                <a:gd name="T4" fmla="*/ 1 w 21600"/>
                <a:gd name="T5" fmla="*/ 0 h 21600"/>
                <a:gd name="T6" fmla="*/ 3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500 w 21600"/>
                <a:gd name="T13" fmla="*/ 4500 h 21600"/>
                <a:gd name="T14" fmla="*/ 17100 w 21600"/>
                <a:gd name="T15" fmla="*/ 1710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99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884" name="Line 46"/>
            <p:cNvSpPr>
              <a:spLocks noChangeShapeType="1"/>
            </p:cNvSpPr>
            <p:nvPr/>
          </p:nvSpPr>
          <p:spPr bwMode="auto">
            <a:xfrm>
              <a:off x="3504" y="201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6" name="Group 55"/>
          <p:cNvGrpSpPr>
            <a:grpSpLocks/>
          </p:cNvGrpSpPr>
          <p:nvPr/>
        </p:nvGrpSpPr>
        <p:grpSpPr bwMode="auto">
          <a:xfrm>
            <a:off x="6934200" y="1828800"/>
            <a:ext cx="304800" cy="914400"/>
            <a:chOff x="3408" y="1296"/>
            <a:chExt cx="192" cy="576"/>
          </a:xfrm>
        </p:grpSpPr>
        <p:sp>
          <p:nvSpPr>
            <p:cNvPr id="75880" name="Line 56"/>
            <p:cNvSpPr>
              <a:spLocks noChangeShapeType="1"/>
            </p:cNvSpPr>
            <p:nvPr/>
          </p:nvSpPr>
          <p:spPr bwMode="auto">
            <a:xfrm>
              <a:off x="3408" y="1296"/>
              <a:ext cx="0" cy="5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881" name="Line 57"/>
            <p:cNvSpPr>
              <a:spLocks noChangeShapeType="1"/>
            </p:cNvSpPr>
            <p:nvPr/>
          </p:nvSpPr>
          <p:spPr bwMode="auto">
            <a:xfrm>
              <a:off x="3600" y="172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882" name="Line 58"/>
            <p:cNvSpPr>
              <a:spLocks noChangeShapeType="1"/>
            </p:cNvSpPr>
            <p:nvPr/>
          </p:nvSpPr>
          <p:spPr bwMode="auto">
            <a:xfrm>
              <a:off x="3504" y="1632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7" name="Group 59"/>
          <p:cNvGrpSpPr>
            <a:grpSpLocks/>
          </p:cNvGrpSpPr>
          <p:nvPr/>
        </p:nvGrpSpPr>
        <p:grpSpPr bwMode="auto">
          <a:xfrm>
            <a:off x="7467600" y="1828800"/>
            <a:ext cx="304800" cy="914400"/>
            <a:chOff x="3408" y="1296"/>
            <a:chExt cx="192" cy="576"/>
          </a:xfrm>
        </p:grpSpPr>
        <p:sp>
          <p:nvSpPr>
            <p:cNvPr id="75877" name="Line 60"/>
            <p:cNvSpPr>
              <a:spLocks noChangeShapeType="1"/>
            </p:cNvSpPr>
            <p:nvPr/>
          </p:nvSpPr>
          <p:spPr bwMode="auto">
            <a:xfrm>
              <a:off x="3408" y="1296"/>
              <a:ext cx="0" cy="5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878" name="Line 61"/>
            <p:cNvSpPr>
              <a:spLocks noChangeShapeType="1"/>
            </p:cNvSpPr>
            <p:nvPr/>
          </p:nvSpPr>
          <p:spPr bwMode="auto">
            <a:xfrm>
              <a:off x="3600" y="172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879" name="Line 62"/>
            <p:cNvSpPr>
              <a:spLocks noChangeShapeType="1"/>
            </p:cNvSpPr>
            <p:nvPr/>
          </p:nvSpPr>
          <p:spPr bwMode="auto">
            <a:xfrm>
              <a:off x="3504" y="1632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75791" name="Line 63"/>
          <p:cNvSpPr>
            <a:spLocks noChangeShapeType="1"/>
          </p:cNvSpPr>
          <p:nvPr/>
        </p:nvSpPr>
        <p:spPr bwMode="auto">
          <a:xfrm>
            <a:off x="6096000" y="2514600"/>
            <a:ext cx="2057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792" name="Line 64"/>
          <p:cNvSpPr>
            <a:spLocks noChangeShapeType="1"/>
          </p:cNvSpPr>
          <p:nvPr/>
        </p:nvSpPr>
        <p:spPr bwMode="auto">
          <a:xfrm>
            <a:off x="5943600" y="2362200"/>
            <a:ext cx="2590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793" name="Line 65"/>
          <p:cNvSpPr>
            <a:spLocks noChangeShapeType="1"/>
          </p:cNvSpPr>
          <p:nvPr/>
        </p:nvSpPr>
        <p:spPr bwMode="auto">
          <a:xfrm>
            <a:off x="5791200" y="1828800"/>
            <a:ext cx="1676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794" name="Line 67"/>
          <p:cNvSpPr>
            <a:spLocks noChangeShapeType="1"/>
          </p:cNvSpPr>
          <p:nvPr/>
        </p:nvSpPr>
        <p:spPr bwMode="auto">
          <a:xfrm>
            <a:off x="8153400" y="2514600"/>
            <a:ext cx="0" cy="3200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795" name="Line 68"/>
          <p:cNvSpPr>
            <a:spLocks noChangeShapeType="1"/>
          </p:cNvSpPr>
          <p:nvPr/>
        </p:nvSpPr>
        <p:spPr bwMode="auto">
          <a:xfrm flipH="1">
            <a:off x="7467600" y="5715000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796" name="Line 69"/>
          <p:cNvSpPr>
            <a:spLocks noChangeShapeType="1"/>
          </p:cNvSpPr>
          <p:nvPr/>
        </p:nvSpPr>
        <p:spPr bwMode="auto">
          <a:xfrm flipH="1" flipV="1">
            <a:off x="7467600" y="54864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8" name="Group 74"/>
          <p:cNvGrpSpPr>
            <a:grpSpLocks/>
          </p:cNvGrpSpPr>
          <p:nvPr/>
        </p:nvGrpSpPr>
        <p:grpSpPr bwMode="auto">
          <a:xfrm>
            <a:off x="5638800" y="1828800"/>
            <a:ext cx="1219200" cy="4267200"/>
            <a:chOff x="3552" y="1152"/>
            <a:chExt cx="768" cy="2688"/>
          </a:xfrm>
        </p:grpSpPr>
        <p:sp>
          <p:nvSpPr>
            <p:cNvPr id="75849" name="Rectangle 5"/>
            <p:cNvSpPr>
              <a:spLocks noChangeArrowheads="1"/>
            </p:cNvSpPr>
            <p:nvPr/>
          </p:nvSpPr>
          <p:spPr bwMode="auto">
            <a:xfrm>
              <a:off x="3600" y="3120"/>
              <a:ext cx="576" cy="52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4000">
                  <a:solidFill>
                    <a:schemeClr val="bg1"/>
                  </a:solidFill>
                  <a:latin typeface="Arial" pitchFamily="-107" charset="0"/>
                  <a:ea typeface="Arial" pitchFamily="-107" charset="0"/>
                  <a:cs typeface="Arial" pitchFamily="-107" charset="0"/>
                </a:rPr>
                <a:t>X</a:t>
              </a:r>
            </a:p>
          </p:txBody>
        </p:sp>
        <p:grpSp>
          <p:nvGrpSpPr>
            <p:cNvPr id="9" name="Group 7"/>
            <p:cNvGrpSpPr>
              <a:grpSpLocks/>
            </p:cNvGrpSpPr>
            <p:nvPr/>
          </p:nvGrpSpPr>
          <p:grpSpPr bwMode="auto">
            <a:xfrm>
              <a:off x="3600" y="2016"/>
              <a:ext cx="288" cy="960"/>
              <a:chOff x="3360" y="2160"/>
              <a:chExt cx="288" cy="960"/>
            </a:xfrm>
          </p:grpSpPr>
          <p:sp>
            <p:nvSpPr>
              <p:cNvPr id="75872" name="Rectangle 8"/>
              <p:cNvSpPr>
                <a:spLocks noChangeArrowheads="1"/>
              </p:cNvSpPr>
              <p:nvPr/>
            </p:nvSpPr>
            <p:spPr bwMode="auto">
              <a:xfrm>
                <a:off x="3360" y="2160"/>
                <a:ext cx="288" cy="19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75873" name="Rectangle 9"/>
              <p:cNvSpPr>
                <a:spLocks noChangeArrowheads="1"/>
              </p:cNvSpPr>
              <p:nvPr/>
            </p:nvSpPr>
            <p:spPr bwMode="auto">
              <a:xfrm>
                <a:off x="3360" y="2352"/>
                <a:ext cx="288" cy="19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endParaRPr lang="en-US" baseline="30000"/>
              </a:p>
            </p:txBody>
          </p:sp>
          <p:sp>
            <p:nvSpPr>
              <p:cNvPr id="75874" name="Rectangle 10"/>
              <p:cNvSpPr>
                <a:spLocks noChangeArrowheads="1"/>
              </p:cNvSpPr>
              <p:nvPr/>
            </p:nvSpPr>
            <p:spPr bwMode="auto">
              <a:xfrm>
                <a:off x="3360" y="2544"/>
                <a:ext cx="288" cy="19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5875" name="Rectangle 11"/>
              <p:cNvSpPr>
                <a:spLocks noChangeArrowheads="1"/>
              </p:cNvSpPr>
              <p:nvPr/>
            </p:nvSpPr>
            <p:spPr bwMode="auto">
              <a:xfrm>
                <a:off x="3360" y="2736"/>
                <a:ext cx="288" cy="19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5876" name="Rectangle 12"/>
              <p:cNvSpPr>
                <a:spLocks noChangeArrowheads="1"/>
              </p:cNvSpPr>
              <p:nvPr/>
            </p:nvSpPr>
            <p:spPr bwMode="auto">
              <a:xfrm>
                <a:off x="3360" y="2928"/>
                <a:ext cx="288" cy="19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0" name="Group 13"/>
            <p:cNvGrpSpPr>
              <a:grpSpLocks/>
            </p:cNvGrpSpPr>
            <p:nvPr/>
          </p:nvGrpSpPr>
          <p:grpSpPr bwMode="auto">
            <a:xfrm>
              <a:off x="3936" y="2016"/>
              <a:ext cx="288" cy="960"/>
              <a:chOff x="3360" y="2160"/>
              <a:chExt cx="288" cy="960"/>
            </a:xfrm>
          </p:grpSpPr>
          <p:sp>
            <p:nvSpPr>
              <p:cNvPr id="75867" name="Rectangle 14"/>
              <p:cNvSpPr>
                <a:spLocks noChangeArrowheads="1"/>
              </p:cNvSpPr>
              <p:nvPr/>
            </p:nvSpPr>
            <p:spPr bwMode="auto">
              <a:xfrm>
                <a:off x="3360" y="2160"/>
                <a:ext cx="288" cy="19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75868" name="Rectangle 15"/>
              <p:cNvSpPr>
                <a:spLocks noChangeArrowheads="1"/>
              </p:cNvSpPr>
              <p:nvPr/>
            </p:nvSpPr>
            <p:spPr bwMode="auto">
              <a:xfrm>
                <a:off x="3360" y="2352"/>
                <a:ext cx="288" cy="19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75869" name="Rectangle 16"/>
              <p:cNvSpPr>
                <a:spLocks noChangeArrowheads="1"/>
              </p:cNvSpPr>
              <p:nvPr/>
            </p:nvSpPr>
            <p:spPr bwMode="auto">
              <a:xfrm>
                <a:off x="3360" y="2544"/>
                <a:ext cx="288" cy="19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75870" name="Rectangle 17"/>
              <p:cNvSpPr>
                <a:spLocks noChangeArrowheads="1"/>
              </p:cNvSpPr>
              <p:nvPr/>
            </p:nvSpPr>
            <p:spPr bwMode="auto">
              <a:xfrm>
                <a:off x="3360" y="2736"/>
                <a:ext cx="288" cy="19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5871" name="Rectangle 18"/>
              <p:cNvSpPr>
                <a:spLocks noChangeArrowheads="1"/>
              </p:cNvSpPr>
              <p:nvPr/>
            </p:nvSpPr>
            <p:spPr bwMode="auto">
              <a:xfrm>
                <a:off x="3360" y="2928"/>
                <a:ext cx="288" cy="19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75852" name="Line 31"/>
            <p:cNvSpPr>
              <a:spLocks noChangeShapeType="1"/>
            </p:cNvSpPr>
            <p:nvPr/>
          </p:nvSpPr>
          <p:spPr bwMode="auto">
            <a:xfrm>
              <a:off x="3744" y="297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853" name="Line 32"/>
            <p:cNvSpPr>
              <a:spLocks noChangeShapeType="1"/>
            </p:cNvSpPr>
            <p:nvPr/>
          </p:nvSpPr>
          <p:spPr bwMode="auto">
            <a:xfrm>
              <a:off x="4080" y="297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11" name="Group 35"/>
            <p:cNvGrpSpPr>
              <a:grpSpLocks/>
            </p:cNvGrpSpPr>
            <p:nvPr/>
          </p:nvGrpSpPr>
          <p:grpSpPr bwMode="auto">
            <a:xfrm>
              <a:off x="3552" y="1728"/>
              <a:ext cx="384" cy="288"/>
              <a:chOff x="3312" y="1872"/>
              <a:chExt cx="384" cy="288"/>
            </a:xfrm>
          </p:grpSpPr>
          <p:sp>
            <p:nvSpPr>
              <p:cNvPr id="75865" name="AutoShape 36"/>
              <p:cNvSpPr>
                <a:spLocks noChangeArrowheads="1"/>
              </p:cNvSpPr>
              <p:nvPr/>
            </p:nvSpPr>
            <p:spPr bwMode="auto">
              <a:xfrm>
                <a:off x="3312" y="1872"/>
                <a:ext cx="384" cy="144"/>
              </a:xfrm>
              <a:custGeom>
                <a:avLst/>
                <a:gdLst>
                  <a:gd name="T0" fmla="*/ 6 w 21600"/>
                  <a:gd name="T1" fmla="*/ 0 h 21600"/>
                  <a:gd name="T2" fmla="*/ 3 w 21600"/>
                  <a:gd name="T3" fmla="*/ 1 h 21600"/>
                  <a:gd name="T4" fmla="*/ 1 w 21600"/>
                  <a:gd name="T5" fmla="*/ 0 h 21600"/>
                  <a:gd name="T6" fmla="*/ 3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4500 w 21600"/>
                  <a:gd name="T13" fmla="*/ 4500 h 21600"/>
                  <a:gd name="T14" fmla="*/ 17100 w 21600"/>
                  <a:gd name="T15" fmla="*/ 17100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99FF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5866" name="Line 37"/>
              <p:cNvSpPr>
                <a:spLocks noChangeShapeType="1"/>
              </p:cNvSpPr>
              <p:nvPr/>
            </p:nvSpPr>
            <p:spPr bwMode="auto">
              <a:xfrm>
                <a:off x="3504" y="2016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2" name="Group 38"/>
            <p:cNvGrpSpPr>
              <a:grpSpLocks/>
            </p:cNvGrpSpPr>
            <p:nvPr/>
          </p:nvGrpSpPr>
          <p:grpSpPr bwMode="auto">
            <a:xfrm>
              <a:off x="3936" y="1728"/>
              <a:ext cx="384" cy="288"/>
              <a:chOff x="3312" y="1872"/>
              <a:chExt cx="384" cy="288"/>
            </a:xfrm>
          </p:grpSpPr>
          <p:sp>
            <p:nvSpPr>
              <p:cNvPr id="75863" name="AutoShape 39"/>
              <p:cNvSpPr>
                <a:spLocks noChangeArrowheads="1"/>
              </p:cNvSpPr>
              <p:nvPr/>
            </p:nvSpPr>
            <p:spPr bwMode="auto">
              <a:xfrm>
                <a:off x="3312" y="1872"/>
                <a:ext cx="384" cy="144"/>
              </a:xfrm>
              <a:custGeom>
                <a:avLst/>
                <a:gdLst>
                  <a:gd name="T0" fmla="*/ 6 w 21600"/>
                  <a:gd name="T1" fmla="*/ 0 h 21600"/>
                  <a:gd name="T2" fmla="*/ 3 w 21600"/>
                  <a:gd name="T3" fmla="*/ 1 h 21600"/>
                  <a:gd name="T4" fmla="*/ 1 w 21600"/>
                  <a:gd name="T5" fmla="*/ 0 h 21600"/>
                  <a:gd name="T6" fmla="*/ 3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4500 w 21600"/>
                  <a:gd name="T13" fmla="*/ 4500 h 21600"/>
                  <a:gd name="T14" fmla="*/ 17100 w 21600"/>
                  <a:gd name="T15" fmla="*/ 17100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99FF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5864" name="Line 40"/>
              <p:cNvSpPr>
                <a:spLocks noChangeShapeType="1"/>
              </p:cNvSpPr>
              <p:nvPr/>
            </p:nvSpPr>
            <p:spPr bwMode="auto">
              <a:xfrm>
                <a:off x="3504" y="2016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75856" name="Line 48"/>
            <p:cNvSpPr>
              <a:spLocks noChangeShapeType="1"/>
            </p:cNvSpPr>
            <p:nvPr/>
          </p:nvSpPr>
          <p:spPr bwMode="auto">
            <a:xfrm>
              <a:off x="3648" y="1152"/>
              <a:ext cx="0" cy="5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857" name="Line 49"/>
            <p:cNvSpPr>
              <a:spLocks noChangeShapeType="1"/>
            </p:cNvSpPr>
            <p:nvPr/>
          </p:nvSpPr>
          <p:spPr bwMode="auto">
            <a:xfrm>
              <a:off x="3840" y="1584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858" name="Line 50"/>
            <p:cNvSpPr>
              <a:spLocks noChangeShapeType="1"/>
            </p:cNvSpPr>
            <p:nvPr/>
          </p:nvSpPr>
          <p:spPr bwMode="auto">
            <a:xfrm>
              <a:off x="3744" y="1488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859" name="Line 52"/>
            <p:cNvSpPr>
              <a:spLocks noChangeShapeType="1"/>
            </p:cNvSpPr>
            <p:nvPr/>
          </p:nvSpPr>
          <p:spPr bwMode="auto">
            <a:xfrm>
              <a:off x="4032" y="1152"/>
              <a:ext cx="0" cy="5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860" name="Line 53"/>
            <p:cNvSpPr>
              <a:spLocks noChangeShapeType="1"/>
            </p:cNvSpPr>
            <p:nvPr/>
          </p:nvSpPr>
          <p:spPr bwMode="auto">
            <a:xfrm>
              <a:off x="4224" y="1584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861" name="Line 54"/>
            <p:cNvSpPr>
              <a:spLocks noChangeShapeType="1"/>
            </p:cNvSpPr>
            <p:nvPr/>
          </p:nvSpPr>
          <p:spPr bwMode="auto">
            <a:xfrm>
              <a:off x="4128" y="1488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862" name="Line 70"/>
            <p:cNvSpPr>
              <a:spLocks noChangeShapeType="1"/>
            </p:cNvSpPr>
            <p:nvPr/>
          </p:nvSpPr>
          <p:spPr bwMode="auto">
            <a:xfrm>
              <a:off x="3888" y="3648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75798" name="Line 71"/>
          <p:cNvSpPr>
            <a:spLocks noChangeShapeType="1"/>
          </p:cNvSpPr>
          <p:nvPr/>
        </p:nvSpPr>
        <p:spPr bwMode="auto">
          <a:xfrm>
            <a:off x="6172200" y="6096000"/>
            <a:ext cx="2362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799" name="Line 72"/>
          <p:cNvSpPr>
            <a:spLocks noChangeShapeType="1"/>
          </p:cNvSpPr>
          <p:nvPr/>
        </p:nvSpPr>
        <p:spPr bwMode="auto">
          <a:xfrm flipH="1" flipV="1">
            <a:off x="8534400" y="2362200"/>
            <a:ext cx="0" cy="3733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800" name="Rectangle 76"/>
          <p:cNvSpPr>
            <a:spLocks noChangeArrowheads="1"/>
          </p:cNvSpPr>
          <p:nvPr/>
        </p:nvSpPr>
        <p:spPr bwMode="auto">
          <a:xfrm>
            <a:off x="4419600" y="4953000"/>
            <a:ext cx="914400" cy="838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rial" pitchFamily="-107" charset="0"/>
                <a:ea typeface="Arial" pitchFamily="-107" charset="0"/>
                <a:cs typeface="Arial" pitchFamily="-107" charset="0"/>
              </a:rPr>
              <a:t>X</a:t>
            </a:r>
          </a:p>
        </p:txBody>
      </p:sp>
      <p:grpSp>
        <p:nvGrpSpPr>
          <p:cNvPr id="13" name="Group 77"/>
          <p:cNvGrpSpPr>
            <a:grpSpLocks/>
          </p:cNvGrpSpPr>
          <p:nvPr/>
        </p:nvGrpSpPr>
        <p:grpSpPr bwMode="auto">
          <a:xfrm>
            <a:off x="4419600" y="3200400"/>
            <a:ext cx="457200" cy="1524000"/>
            <a:chOff x="3360" y="2160"/>
            <a:chExt cx="288" cy="960"/>
          </a:xfrm>
        </p:grpSpPr>
        <p:sp>
          <p:nvSpPr>
            <p:cNvPr id="75844" name="Rectangle 78"/>
            <p:cNvSpPr>
              <a:spLocks noChangeArrowheads="1"/>
            </p:cNvSpPr>
            <p:nvPr/>
          </p:nvSpPr>
          <p:spPr bwMode="auto">
            <a:xfrm>
              <a:off x="3360" y="2160"/>
              <a:ext cx="288" cy="19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/>
            </a:p>
          </p:txBody>
        </p:sp>
        <p:sp>
          <p:nvSpPr>
            <p:cNvPr id="75845" name="Rectangle 79"/>
            <p:cNvSpPr>
              <a:spLocks noChangeArrowheads="1"/>
            </p:cNvSpPr>
            <p:nvPr/>
          </p:nvSpPr>
          <p:spPr bwMode="auto">
            <a:xfrm>
              <a:off x="3360" y="2352"/>
              <a:ext cx="288" cy="19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baseline="30000"/>
            </a:p>
          </p:txBody>
        </p:sp>
        <p:sp>
          <p:nvSpPr>
            <p:cNvPr id="75846" name="Rectangle 80"/>
            <p:cNvSpPr>
              <a:spLocks noChangeArrowheads="1"/>
            </p:cNvSpPr>
            <p:nvPr/>
          </p:nvSpPr>
          <p:spPr bwMode="auto">
            <a:xfrm>
              <a:off x="3360" y="2544"/>
              <a:ext cx="288" cy="19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847" name="Rectangle 81"/>
            <p:cNvSpPr>
              <a:spLocks noChangeArrowheads="1"/>
            </p:cNvSpPr>
            <p:nvPr/>
          </p:nvSpPr>
          <p:spPr bwMode="auto">
            <a:xfrm>
              <a:off x="3360" y="2736"/>
              <a:ext cx="288" cy="19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848" name="Rectangle 82"/>
            <p:cNvSpPr>
              <a:spLocks noChangeArrowheads="1"/>
            </p:cNvSpPr>
            <p:nvPr/>
          </p:nvSpPr>
          <p:spPr bwMode="auto">
            <a:xfrm>
              <a:off x="3360" y="2928"/>
              <a:ext cx="288" cy="19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4" name="Group 83"/>
          <p:cNvGrpSpPr>
            <a:grpSpLocks/>
          </p:cNvGrpSpPr>
          <p:nvPr/>
        </p:nvGrpSpPr>
        <p:grpSpPr bwMode="auto">
          <a:xfrm>
            <a:off x="4953000" y="3200400"/>
            <a:ext cx="457200" cy="1524000"/>
            <a:chOff x="3360" y="2160"/>
            <a:chExt cx="288" cy="960"/>
          </a:xfrm>
        </p:grpSpPr>
        <p:sp>
          <p:nvSpPr>
            <p:cNvPr id="75839" name="Rectangle 84"/>
            <p:cNvSpPr>
              <a:spLocks noChangeArrowheads="1"/>
            </p:cNvSpPr>
            <p:nvPr/>
          </p:nvSpPr>
          <p:spPr bwMode="auto">
            <a:xfrm>
              <a:off x="3360" y="2160"/>
              <a:ext cx="288" cy="19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/>
            </a:p>
          </p:txBody>
        </p:sp>
        <p:sp>
          <p:nvSpPr>
            <p:cNvPr id="75840" name="Rectangle 85"/>
            <p:cNvSpPr>
              <a:spLocks noChangeArrowheads="1"/>
            </p:cNvSpPr>
            <p:nvPr/>
          </p:nvSpPr>
          <p:spPr bwMode="auto">
            <a:xfrm>
              <a:off x="3360" y="2352"/>
              <a:ext cx="288" cy="19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/>
            </a:p>
          </p:txBody>
        </p:sp>
        <p:sp>
          <p:nvSpPr>
            <p:cNvPr id="75841" name="Rectangle 86"/>
            <p:cNvSpPr>
              <a:spLocks noChangeArrowheads="1"/>
            </p:cNvSpPr>
            <p:nvPr/>
          </p:nvSpPr>
          <p:spPr bwMode="auto">
            <a:xfrm>
              <a:off x="3360" y="2544"/>
              <a:ext cx="288" cy="19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/>
            </a:p>
          </p:txBody>
        </p:sp>
        <p:sp>
          <p:nvSpPr>
            <p:cNvPr id="75842" name="Rectangle 87"/>
            <p:cNvSpPr>
              <a:spLocks noChangeArrowheads="1"/>
            </p:cNvSpPr>
            <p:nvPr/>
          </p:nvSpPr>
          <p:spPr bwMode="auto">
            <a:xfrm>
              <a:off x="3360" y="2736"/>
              <a:ext cx="288" cy="19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843" name="Rectangle 88"/>
            <p:cNvSpPr>
              <a:spLocks noChangeArrowheads="1"/>
            </p:cNvSpPr>
            <p:nvPr/>
          </p:nvSpPr>
          <p:spPr bwMode="auto">
            <a:xfrm>
              <a:off x="3360" y="2928"/>
              <a:ext cx="288" cy="19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75803" name="Line 89"/>
          <p:cNvSpPr>
            <a:spLocks noChangeShapeType="1"/>
          </p:cNvSpPr>
          <p:nvPr/>
        </p:nvSpPr>
        <p:spPr bwMode="auto">
          <a:xfrm>
            <a:off x="4648200" y="47244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804" name="Line 90"/>
          <p:cNvSpPr>
            <a:spLocks noChangeShapeType="1"/>
          </p:cNvSpPr>
          <p:nvPr/>
        </p:nvSpPr>
        <p:spPr bwMode="auto">
          <a:xfrm>
            <a:off x="5181600" y="47244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15" name="Group 91"/>
          <p:cNvGrpSpPr>
            <a:grpSpLocks/>
          </p:cNvGrpSpPr>
          <p:nvPr/>
        </p:nvGrpSpPr>
        <p:grpSpPr bwMode="auto">
          <a:xfrm>
            <a:off x="4343400" y="2743200"/>
            <a:ext cx="609600" cy="457200"/>
            <a:chOff x="3312" y="1872"/>
            <a:chExt cx="384" cy="288"/>
          </a:xfrm>
        </p:grpSpPr>
        <p:sp>
          <p:nvSpPr>
            <p:cNvPr id="75837" name="AutoShape 92"/>
            <p:cNvSpPr>
              <a:spLocks noChangeArrowheads="1"/>
            </p:cNvSpPr>
            <p:nvPr/>
          </p:nvSpPr>
          <p:spPr bwMode="auto">
            <a:xfrm>
              <a:off x="3312" y="1872"/>
              <a:ext cx="384" cy="144"/>
            </a:xfrm>
            <a:custGeom>
              <a:avLst/>
              <a:gdLst>
                <a:gd name="T0" fmla="*/ 6 w 21600"/>
                <a:gd name="T1" fmla="*/ 0 h 21600"/>
                <a:gd name="T2" fmla="*/ 3 w 21600"/>
                <a:gd name="T3" fmla="*/ 1 h 21600"/>
                <a:gd name="T4" fmla="*/ 1 w 21600"/>
                <a:gd name="T5" fmla="*/ 0 h 21600"/>
                <a:gd name="T6" fmla="*/ 3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500 w 21600"/>
                <a:gd name="T13" fmla="*/ 4500 h 21600"/>
                <a:gd name="T14" fmla="*/ 17100 w 21600"/>
                <a:gd name="T15" fmla="*/ 1710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99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838" name="Line 93"/>
            <p:cNvSpPr>
              <a:spLocks noChangeShapeType="1"/>
            </p:cNvSpPr>
            <p:nvPr/>
          </p:nvSpPr>
          <p:spPr bwMode="auto">
            <a:xfrm>
              <a:off x="3504" y="201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6" name="Group 94"/>
          <p:cNvGrpSpPr>
            <a:grpSpLocks/>
          </p:cNvGrpSpPr>
          <p:nvPr/>
        </p:nvGrpSpPr>
        <p:grpSpPr bwMode="auto">
          <a:xfrm>
            <a:off x="4953000" y="2743200"/>
            <a:ext cx="609600" cy="457200"/>
            <a:chOff x="3312" y="1872"/>
            <a:chExt cx="384" cy="288"/>
          </a:xfrm>
        </p:grpSpPr>
        <p:sp>
          <p:nvSpPr>
            <p:cNvPr id="75835" name="AutoShape 95"/>
            <p:cNvSpPr>
              <a:spLocks noChangeArrowheads="1"/>
            </p:cNvSpPr>
            <p:nvPr/>
          </p:nvSpPr>
          <p:spPr bwMode="auto">
            <a:xfrm>
              <a:off x="3312" y="1872"/>
              <a:ext cx="384" cy="144"/>
            </a:xfrm>
            <a:custGeom>
              <a:avLst/>
              <a:gdLst>
                <a:gd name="T0" fmla="*/ 6 w 21600"/>
                <a:gd name="T1" fmla="*/ 0 h 21600"/>
                <a:gd name="T2" fmla="*/ 3 w 21600"/>
                <a:gd name="T3" fmla="*/ 1 h 21600"/>
                <a:gd name="T4" fmla="*/ 1 w 21600"/>
                <a:gd name="T5" fmla="*/ 0 h 21600"/>
                <a:gd name="T6" fmla="*/ 3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500 w 21600"/>
                <a:gd name="T13" fmla="*/ 4500 h 21600"/>
                <a:gd name="T14" fmla="*/ 17100 w 21600"/>
                <a:gd name="T15" fmla="*/ 1710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99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836" name="Line 96"/>
            <p:cNvSpPr>
              <a:spLocks noChangeShapeType="1"/>
            </p:cNvSpPr>
            <p:nvPr/>
          </p:nvSpPr>
          <p:spPr bwMode="auto">
            <a:xfrm>
              <a:off x="3504" y="201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75807" name="Line 97"/>
          <p:cNvSpPr>
            <a:spLocks noChangeShapeType="1"/>
          </p:cNvSpPr>
          <p:nvPr/>
        </p:nvSpPr>
        <p:spPr bwMode="auto">
          <a:xfrm>
            <a:off x="4495800" y="1828800"/>
            <a:ext cx="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808" name="Line 98"/>
          <p:cNvSpPr>
            <a:spLocks noChangeShapeType="1"/>
          </p:cNvSpPr>
          <p:nvPr/>
        </p:nvSpPr>
        <p:spPr bwMode="auto">
          <a:xfrm>
            <a:off x="4800600" y="25146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809" name="Line 99"/>
          <p:cNvSpPr>
            <a:spLocks noChangeShapeType="1"/>
          </p:cNvSpPr>
          <p:nvPr/>
        </p:nvSpPr>
        <p:spPr bwMode="auto">
          <a:xfrm>
            <a:off x="4648200" y="23622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810" name="Line 100"/>
          <p:cNvSpPr>
            <a:spLocks noChangeShapeType="1"/>
          </p:cNvSpPr>
          <p:nvPr/>
        </p:nvSpPr>
        <p:spPr bwMode="auto">
          <a:xfrm>
            <a:off x="5105400" y="1828800"/>
            <a:ext cx="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811" name="Line 101"/>
          <p:cNvSpPr>
            <a:spLocks noChangeShapeType="1"/>
          </p:cNvSpPr>
          <p:nvPr/>
        </p:nvSpPr>
        <p:spPr bwMode="auto">
          <a:xfrm>
            <a:off x="5410200" y="25146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812" name="Line 102"/>
          <p:cNvSpPr>
            <a:spLocks noChangeShapeType="1"/>
          </p:cNvSpPr>
          <p:nvPr/>
        </p:nvSpPr>
        <p:spPr bwMode="auto">
          <a:xfrm>
            <a:off x="5257800" y="23622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813" name="Line 103"/>
          <p:cNvSpPr>
            <a:spLocks noChangeShapeType="1"/>
          </p:cNvSpPr>
          <p:nvPr/>
        </p:nvSpPr>
        <p:spPr bwMode="auto">
          <a:xfrm>
            <a:off x="4876800" y="57912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814" name="Line 104"/>
          <p:cNvSpPr>
            <a:spLocks noChangeShapeType="1"/>
          </p:cNvSpPr>
          <p:nvPr/>
        </p:nvSpPr>
        <p:spPr bwMode="auto">
          <a:xfrm flipH="1">
            <a:off x="4114800" y="1828800"/>
            <a:ext cx="1752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815" name="Line 105"/>
          <p:cNvSpPr>
            <a:spLocks noChangeShapeType="1"/>
          </p:cNvSpPr>
          <p:nvPr/>
        </p:nvSpPr>
        <p:spPr bwMode="auto">
          <a:xfrm flipH="1">
            <a:off x="4114800" y="6324600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816" name="Line 106"/>
          <p:cNvSpPr>
            <a:spLocks noChangeShapeType="1"/>
          </p:cNvSpPr>
          <p:nvPr/>
        </p:nvSpPr>
        <p:spPr bwMode="auto">
          <a:xfrm>
            <a:off x="4114800" y="1828800"/>
            <a:ext cx="0" cy="449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817" name="Line 107"/>
          <p:cNvSpPr>
            <a:spLocks noChangeShapeType="1"/>
          </p:cNvSpPr>
          <p:nvPr/>
        </p:nvSpPr>
        <p:spPr bwMode="auto">
          <a:xfrm flipH="1">
            <a:off x="4648200" y="2362200"/>
            <a:ext cx="1371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818" name="Line 108"/>
          <p:cNvSpPr>
            <a:spLocks noChangeShapeType="1"/>
          </p:cNvSpPr>
          <p:nvPr/>
        </p:nvSpPr>
        <p:spPr bwMode="auto">
          <a:xfrm flipH="1">
            <a:off x="4800600" y="2514600"/>
            <a:ext cx="1371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819" name="Line 112"/>
          <p:cNvSpPr>
            <a:spLocks noChangeShapeType="1"/>
          </p:cNvSpPr>
          <p:nvPr/>
        </p:nvSpPr>
        <p:spPr bwMode="auto">
          <a:xfrm>
            <a:off x="609600" y="4267200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820" name="Text Box 113"/>
          <p:cNvSpPr txBox="1">
            <a:spLocks noChangeArrowheads="1"/>
          </p:cNvSpPr>
          <p:nvPr/>
        </p:nvSpPr>
        <p:spPr bwMode="auto">
          <a:xfrm>
            <a:off x="0" y="3581400"/>
            <a:ext cx="13033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latin typeface="Arial" pitchFamily="-107" charset="0"/>
                <a:ea typeface="Arial" pitchFamily="-107" charset="0"/>
                <a:cs typeface="Arial" pitchFamily="-107" charset="0"/>
              </a:rPr>
              <a:t>Address</a:t>
            </a:r>
          </a:p>
        </p:txBody>
      </p:sp>
      <p:sp>
        <p:nvSpPr>
          <p:cNvPr id="75821" name="Line 114"/>
          <p:cNvSpPr>
            <a:spLocks noChangeShapeType="1"/>
          </p:cNvSpPr>
          <p:nvPr/>
        </p:nvSpPr>
        <p:spPr bwMode="auto">
          <a:xfrm>
            <a:off x="533400" y="3810000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822" name="Line 115"/>
          <p:cNvSpPr>
            <a:spLocks noChangeShapeType="1"/>
          </p:cNvSpPr>
          <p:nvPr/>
        </p:nvSpPr>
        <p:spPr bwMode="auto">
          <a:xfrm>
            <a:off x="3048000" y="2819400"/>
            <a:ext cx="1371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823" name="Line 116"/>
          <p:cNvSpPr>
            <a:spLocks noChangeShapeType="1"/>
          </p:cNvSpPr>
          <p:nvPr/>
        </p:nvSpPr>
        <p:spPr bwMode="auto">
          <a:xfrm>
            <a:off x="3124200" y="2895600"/>
            <a:ext cx="1905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824" name="Rectangle 111"/>
          <p:cNvSpPr>
            <a:spLocks noChangeArrowheads="1"/>
          </p:cNvSpPr>
          <p:nvPr/>
        </p:nvSpPr>
        <p:spPr bwMode="auto">
          <a:xfrm>
            <a:off x="1524000" y="2667000"/>
            <a:ext cx="1600200" cy="31242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latin typeface="Arial" pitchFamily="-107" charset="0"/>
                <a:ea typeface="Arial" pitchFamily="-107" charset="0"/>
                <a:cs typeface="Arial" pitchFamily="-107" charset="0"/>
              </a:rPr>
              <a:t>Instruction</a:t>
            </a:r>
          </a:p>
          <a:p>
            <a:pPr algn="ctr"/>
            <a:r>
              <a:rPr lang="en-US">
                <a:latin typeface="Arial" pitchFamily="-107" charset="0"/>
                <a:ea typeface="Arial" pitchFamily="-107" charset="0"/>
                <a:cs typeface="Arial" pitchFamily="-107" charset="0"/>
              </a:rPr>
              <a:t>Memory</a:t>
            </a:r>
          </a:p>
        </p:txBody>
      </p:sp>
      <p:sp>
        <p:nvSpPr>
          <p:cNvPr id="75825" name="Line 117"/>
          <p:cNvSpPr>
            <a:spLocks noChangeShapeType="1"/>
          </p:cNvSpPr>
          <p:nvPr/>
        </p:nvSpPr>
        <p:spPr bwMode="auto">
          <a:xfrm>
            <a:off x="3124200" y="2971800"/>
            <a:ext cx="434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826" name="Line 118"/>
          <p:cNvSpPr>
            <a:spLocks noChangeShapeType="1"/>
          </p:cNvSpPr>
          <p:nvPr/>
        </p:nvSpPr>
        <p:spPr bwMode="auto">
          <a:xfrm>
            <a:off x="3124200" y="3429000"/>
            <a:ext cx="1295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827" name="Line 119"/>
          <p:cNvSpPr>
            <a:spLocks noChangeShapeType="1"/>
          </p:cNvSpPr>
          <p:nvPr/>
        </p:nvSpPr>
        <p:spPr bwMode="auto">
          <a:xfrm>
            <a:off x="3124200" y="3657600"/>
            <a:ext cx="1828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828" name="Line 120"/>
          <p:cNvSpPr>
            <a:spLocks noChangeShapeType="1"/>
          </p:cNvSpPr>
          <p:nvPr/>
        </p:nvSpPr>
        <p:spPr bwMode="auto">
          <a:xfrm>
            <a:off x="3124200" y="3962400"/>
            <a:ext cx="2590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829" name="Line 121"/>
          <p:cNvSpPr>
            <a:spLocks noChangeShapeType="1"/>
          </p:cNvSpPr>
          <p:nvPr/>
        </p:nvSpPr>
        <p:spPr bwMode="auto">
          <a:xfrm>
            <a:off x="3124200" y="4191000"/>
            <a:ext cx="3124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830" name="Line 122"/>
          <p:cNvSpPr>
            <a:spLocks noChangeShapeType="1"/>
          </p:cNvSpPr>
          <p:nvPr/>
        </p:nvSpPr>
        <p:spPr bwMode="auto">
          <a:xfrm>
            <a:off x="3124200" y="4343400"/>
            <a:ext cx="3810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831" name="Line 123"/>
          <p:cNvSpPr>
            <a:spLocks noChangeShapeType="1"/>
          </p:cNvSpPr>
          <p:nvPr/>
        </p:nvSpPr>
        <p:spPr bwMode="auto">
          <a:xfrm>
            <a:off x="3124200" y="4572000"/>
            <a:ext cx="434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832" name="Rectangle 118"/>
          <p:cNvSpPr>
            <a:spLocks noChangeArrowheads="1"/>
          </p:cNvSpPr>
          <p:nvPr/>
        </p:nvSpPr>
        <p:spPr bwMode="auto">
          <a:xfrm>
            <a:off x="4572000" y="5943600"/>
            <a:ext cx="457200" cy="46038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833" name="Rectangle 119"/>
          <p:cNvSpPr>
            <a:spLocks noChangeArrowheads="1"/>
          </p:cNvSpPr>
          <p:nvPr/>
        </p:nvSpPr>
        <p:spPr bwMode="auto">
          <a:xfrm>
            <a:off x="5943600" y="5943600"/>
            <a:ext cx="457200" cy="46038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834" name="Rectangle 120"/>
          <p:cNvSpPr>
            <a:spLocks noChangeArrowheads="1"/>
          </p:cNvSpPr>
          <p:nvPr/>
        </p:nvSpPr>
        <p:spPr bwMode="auto">
          <a:xfrm>
            <a:off x="7237413" y="5588000"/>
            <a:ext cx="457200" cy="4445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7782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9E95AAE-C9C1-054A-9169-41D9BBC5894D}" type="slidenum">
              <a:rPr lang="en-US" smtClean="0">
                <a:latin typeface="Times New Roman" pitchFamily="-107" charset="0"/>
              </a:rPr>
              <a:pPr/>
              <a:t>41</a:t>
            </a:fld>
            <a:endParaRPr lang="en-US" smtClean="0">
              <a:latin typeface="Times New Roman" pitchFamily="-107" charset="0"/>
            </a:endParaRPr>
          </a:p>
        </p:txBody>
      </p:sp>
      <p:sp>
        <p:nvSpPr>
          <p:cNvPr id="7782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smtClean="0">
                <a:ea typeface="ＭＳ Ｐゴシック" pitchFamily="-107" charset="-128"/>
                <a:cs typeface="ＭＳ Ｐゴシック" pitchFamily="-107" charset="-128"/>
              </a:rPr>
              <a:t>Review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371600"/>
            <a:ext cx="8305800" cy="4953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>
                <a:ea typeface="ＭＳ Ｐゴシック" pitchFamily="-107" charset="-128"/>
                <a:cs typeface="ＭＳ Ｐゴシック" pitchFamily="-107" charset="-128"/>
              </a:rPr>
              <a:t>Reuse physical operators in time</a:t>
            </a:r>
          </a:p>
          <a:p>
            <a:pPr>
              <a:lnSpc>
                <a:spcPct val="90000"/>
              </a:lnSpc>
            </a:pPr>
            <a:r>
              <a:rPr lang="en-US">
                <a:ea typeface="ＭＳ Ｐゴシック" pitchFamily="-107" charset="-128"/>
                <a:cs typeface="ＭＳ Ｐゴシック" pitchFamily="-107" charset="-128"/>
              </a:rPr>
              <a:t>Share operators in different roles</a:t>
            </a:r>
          </a:p>
          <a:p>
            <a:pPr>
              <a:lnSpc>
                <a:spcPct val="90000"/>
              </a:lnSpc>
            </a:pPr>
            <a:r>
              <a:rPr lang="en-US">
                <a:ea typeface="ＭＳ Ｐゴシック" pitchFamily="-107" charset="-128"/>
                <a:cs typeface="ＭＳ Ｐゴシック" pitchFamily="-107" charset="-128"/>
              </a:rPr>
              <a:t>Allows us to reduce area at expense of increasing time</a:t>
            </a:r>
          </a:p>
          <a:p>
            <a:pPr>
              <a:lnSpc>
                <a:spcPct val="90000"/>
              </a:lnSpc>
            </a:pPr>
            <a:r>
              <a:rPr lang="en-US">
                <a:ea typeface="ＭＳ Ｐゴシック" pitchFamily="-107" charset="-128"/>
                <a:cs typeface="ＭＳ Ｐゴシック" pitchFamily="-107" charset="-128"/>
              </a:rPr>
              <a:t>Area-Time tradeoff</a:t>
            </a:r>
          </a:p>
          <a:p>
            <a:pPr>
              <a:lnSpc>
                <a:spcPct val="90000"/>
              </a:lnSpc>
            </a:pPr>
            <a:r>
              <a:rPr lang="en-US">
                <a:ea typeface="ＭＳ Ｐゴシック" pitchFamily="-107" charset="-128"/>
                <a:cs typeface="ＭＳ Ｐゴシック" pitchFamily="-107" charset="-128"/>
              </a:rPr>
              <a:t>Pay some sharing overhead</a:t>
            </a:r>
          </a:p>
          <a:p>
            <a:pPr lvl="1">
              <a:lnSpc>
                <a:spcPct val="90000"/>
              </a:lnSpc>
            </a:pPr>
            <a:r>
              <a:rPr lang="en-US"/>
              <a:t>Muxes, memory</a:t>
            </a:r>
          </a:p>
          <a:p>
            <a:pPr>
              <a:lnSpc>
                <a:spcPct val="90000"/>
              </a:lnSpc>
            </a:pPr>
            <a:r>
              <a:rPr lang="en-US">
                <a:ea typeface="ＭＳ Ｐゴシック" pitchFamily="-107" charset="-128"/>
                <a:cs typeface="ＭＳ Ｐゴシック" pitchFamily="-107" charset="-128"/>
              </a:rPr>
              <a:t>VLIW – general formulation for shared datapaths</a:t>
            </a:r>
          </a:p>
          <a:p>
            <a:pPr>
              <a:lnSpc>
                <a:spcPct val="90000"/>
              </a:lnSpc>
            </a:pPr>
            <a:endParaRPr lang="en-US">
              <a:ea typeface="ＭＳ Ｐゴシック" pitchFamily="-107" charset="-128"/>
              <a:cs typeface="ＭＳ Ｐゴシック" pitchFamily="-107" charset="-128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629400" y="2976563"/>
            <a:ext cx="1828800" cy="1595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7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7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7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7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7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7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71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71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71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471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71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71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71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71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07" grpId="0" build="p" autoUpdateAnimBg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smtClean="0">
                <a:ea typeface="ＭＳ Ｐゴシック" pitchFamily="-107" charset="-128"/>
                <a:cs typeface="ＭＳ Ｐゴシック" pitchFamily="-107" charset="-128"/>
              </a:rPr>
              <a:t>Design Automation</a:t>
            </a:r>
          </a:p>
        </p:txBody>
      </p:sp>
      <p:sp>
        <p:nvSpPr>
          <p:cNvPr id="79875" name="Content Placeholder 2"/>
          <p:cNvSpPr>
            <a:spLocks noGrp="1"/>
          </p:cNvSpPr>
          <p:nvPr>
            <p:ph idx="1"/>
          </p:nvPr>
        </p:nvSpPr>
        <p:spPr>
          <a:xfrm>
            <a:off x="304800" y="1905000"/>
            <a:ext cx="7772400" cy="4114800"/>
          </a:xfrm>
        </p:spPr>
        <p:txBody>
          <a:bodyPr/>
          <a:lstStyle/>
          <a:p>
            <a:pPr>
              <a:buFontTx/>
              <a:buNone/>
            </a:pPr>
            <a:r>
              <a:rPr lang="en-US" dirty="0" smtClean="0">
                <a:ea typeface="ＭＳ Ｐゴシック" pitchFamily="-107" charset="-128"/>
                <a:cs typeface="ＭＳ Ｐゴシック" pitchFamily="-107" charset="-128"/>
              </a:rPr>
              <a:t>Sets up two problems for us:</a:t>
            </a:r>
          </a:p>
          <a:p>
            <a:r>
              <a:rPr lang="en-US" dirty="0" smtClean="0">
                <a:ea typeface="ＭＳ Ｐゴシック" pitchFamily="-107" charset="-128"/>
                <a:cs typeface="ＭＳ Ｐゴシック" pitchFamily="-107" charset="-128"/>
              </a:rPr>
              <a:t>Provisioning</a:t>
            </a:r>
          </a:p>
          <a:p>
            <a:pPr lvl="1"/>
            <a:r>
              <a:rPr lang="en-US" dirty="0" smtClean="0"/>
              <a:t>(Architecture Selection)</a:t>
            </a:r>
          </a:p>
          <a:p>
            <a:pPr lvl="1"/>
            <a:r>
              <a:rPr lang="en-US" dirty="0" smtClean="0">
                <a:solidFill>
                  <a:srgbClr val="3333CC"/>
                </a:solidFill>
              </a:rPr>
              <a:t>End of next week (after…)</a:t>
            </a:r>
          </a:p>
          <a:p>
            <a:r>
              <a:rPr lang="en-US" dirty="0" smtClean="0">
                <a:ea typeface="ＭＳ Ｐゴシック" pitchFamily="-107" charset="-128"/>
                <a:cs typeface="ＭＳ Ｐゴシック" pitchFamily="-107" charset="-128"/>
              </a:rPr>
              <a:t>Scheduling</a:t>
            </a:r>
          </a:p>
          <a:p>
            <a:pPr lvl="1"/>
            <a:r>
              <a:rPr lang="en-US" dirty="0" smtClean="0">
                <a:solidFill>
                  <a:srgbClr val="3333CC"/>
                </a:solidFill>
              </a:rPr>
              <a:t>Start introducing now</a:t>
            </a:r>
          </a:p>
          <a:p>
            <a:pPr lvl="1"/>
            <a:r>
              <a:rPr lang="en-US" dirty="0" smtClean="0">
                <a:solidFill>
                  <a:srgbClr val="3333CC"/>
                </a:solidFill>
              </a:rPr>
              <a:t>Next two lectures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79877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65AEA5B-5064-E94D-9456-3523968BF17A}" type="slidenum">
              <a:rPr lang="en-US" smtClean="0">
                <a:latin typeface="Times New Roman" pitchFamily="-107" charset="0"/>
              </a:rPr>
              <a:pPr/>
              <a:t>42</a:t>
            </a:fld>
            <a:endParaRPr lang="en-US" smtClean="0">
              <a:latin typeface="Times New Roman" pitchFamily="-107" charset="0"/>
            </a:endParaRPr>
          </a:p>
        </p:txBody>
      </p:sp>
      <p:grpSp>
        <p:nvGrpSpPr>
          <p:cNvPr id="79878" name="Group 5"/>
          <p:cNvGrpSpPr>
            <a:grpSpLocks/>
          </p:cNvGrpSpPr>
          <p:nvPr/>
        </p:nvGrpSpPr>
        <p:grpSpPr bwMode="auto">
          <a:xfrm>
            <a:off x="6264275" y="0"/>
            <a:ext cx="2879725" cy="6248400"/>
            <a:chOff x="4080" y="96"/>
            <a:chExt cx="1814" cy="3936"/>
          </a:xfrm>
        </p:grpSpPr>
        <p:sp>
          <p:nvSpPr>
            <p:cNvPr id="79879" name="Text Box 6"/>
            <p:cNvSpPr txBox="1">
              <a:spLocks noChangeArrowheads="1"/>
            </p:cNvSpPr>
            <p:nvPr/>
          </p:nvSpPr>
          <p:spPr bwMode="auto">
            <a:xfrm>
              <a:off x="4080" y="96"/>
              <a:ext cx="1555" cy="5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>
                  <a:ea typeface="Arial" pitchFamily="-107" charset="0"/>
                  <a:cs typeface="Arial" pitchFamily="-107" charset="0"/>
                </a:rPr>
                <a:t>Behavioral </a:t>
              </a:r>
            </a:p>
            <a:p>
              <a:pPr algn="ctr"/>
              <a:r>
                <a:rPr lang="en-US">
                  <a:ea typeface="Arial" pitchFamily="-107" charset="0"/>
                  <a:cs typeface="Arial" pitchFamily="-107" charset="0"/>
                </a:rPr>
                <a:t>(C, MATLAB, …)</a:t>
              </a:r>
            </a:p>
          </p:txBody>
        </p:sp>
        <p:sp>
          <p:nvSpPr>
            <p:cNvPr id="79880" name="Text Box 7"/>
            <p:cNvSpPr txBox="1">
              <a:spLocks noChangeArrowheads="1"/>
            </p:cNvSpPr>
            <p:nvPr/>
          </p:nvSpPr>
          <p:spPr bwMode="auto">
            <a:xfrm>
              <a:off x="4512" y="1056"/>
              <a:ext cx="47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ea typeface="Arial" pitchFamily="-107" charset="0"/>
                  <a:cs typeface="Arial" pitchFamily="-107" charset="0"/>
                </a:rPr>
                <a:t>RTL</a:t>
              </a:r>
            </a:p>
          </p:txBody>
        </p:sp>
        <p:sp>
          <p:nvSpPr>
            <p:cNvPr id="79881" name="Text Box 8"/>
            <p:cNvSpPr txBox="1">
              <a:spLocks noChangeArrowheads="1"/>
            </p:cNvSpPr>
            <p:nvPr/>
          </p:nvSpPr>
          <p:spPr bwMode="auto">
            <a:xfrm>
              <a:off x="4224" y="2352"/>
              <a:ext cx="1119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ea typeface="Arial" pitchFamily="-107" charset="0"/>
                  <a:cs typeface="Arial" pitchFamily="-107" charset="0"/>
                </a:rPr>
                <a:t>Gate Netlist</a:t>
              </a:r>
            </a:p>
          </p:txBody>
        </p:sp>
        <p:sp>
          <p:nvSpPr>
            <p:cNvPr id="79882" name="Text Box 9"/>
            <p:cNvSpPr txBox="1">
              <a:spLocks noChangeArrowheads="1"/>
            </p:cNvSpPr>
            <p:nvPr/>
          </p:nvSpPr>
          <p:spPr bwMode="auto">
            <a:xfrm>
              <a:off x="4416" y="3072"/>
              <a:ext cx="69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ea typeface="Arial" pitchFamily="-107" charset="0"/>
                  <a:cs typeface="Arial" pitchFamily="-107" charset="0"/>
                </a:rPr>
                <a:t>Layout</a:t>
              </a:r>
            </a:p>
          </p:txBody>
        </p:sp>
        <p:sp>
          <p:nvSpPr>
            <p:cNvPr id="79883" name="Line 10"/>
            <p:cNvSpPr>
              <a:spLocks noChangeShapeType="1"/>
            </p:cNvSpPr>
            <p:nvPr/>
          </p:nvSpPr>
          <p:spPr bwMode="auto">
            <a:xfrm>
              <a:off x="4704" y="672"/>
              <a:ext cx="0" cy="33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9884" name="Line 11"/>
            <p:cNvSpPr>
              <a:spLocks noChangeShapeType="1"/>
            </p:cNvSpPr>
            <p:nvPr/>
          </p:nvSpPr>
          <p:spPr bwMode="auto">
            <a:xfrm>
              <a:off x="4704" y="1344"/>
              <a:ext cx="0" cy="96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9885" name="Line 12"/>
            <p:cNvSpPr>
              <a:spLocks noChangeShapeType="1"/>
            </p:cNvSpPr>
            <p:nvPr/>
          </p:nvSpPr>
          <p:spPr bwMode="auto">
            <a:xfrm>
              <a:off x="4704" y="2688"/>
              <a:ext cx="0" cy="33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9886" name="Line 13"/>
            <p:cNvSpPr>
              <a:spLocks noChangeShapeType="1"/>
            </p:cNvSpPr>
            <p:nvPr/>
          </p:nvSpPr>
          <p:spPr bwMode="auto">
            <a:xfrm>
              <a:off x="4704" y="3360"/>
              <a:ext cx="0" cy="33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9887" name="Text Box 14"/>
            <p:cNvSpPr txBox="1">
              <a:spLocks noChangeArrowheads="1"/>
            </p:cNvSpPr>
            <p:nvPr/>
          </p:nvSpPr>
          <p:spPr bwMode="auto">
            <a:xfrm>
              <a:off x="4416" y="3744"/>
              <a:ext cx="67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ea typeface="Arial" pitchFamily="-107" charset="0"/>
                  <a:cs typeface="Arial" pitchFamily="-107" charset="0"/>
                </a:rPr>
                <a:t>Masks</a:t>
              </a:r>
            </a:p>
          </p:txBody>
        </p:sp>
        <p:sp>
          <p:nvSpPr>
            <p:cNvPr id="79888" name="Text Box 15"/>
            <p:cNvSpPr txBox="1">
              <a:spLocks noChangeArrowheads="1"/>
            </p:cNvSpPr>
            <p:nvPr/>
          </p:nvSpPr>
          <p:spPr bwMode="auto">
            <a:xfrm>
              <a:off x="4790" y="631"/>
              <a:ext cx="915" cy="4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000">
                  <a:solidFill>
                    <a:schemeClr val="accent2"/>
                  </a:solidFill>
                  <a:ea typeface="Arial" pitchFamily="-107" charset="0"/>
                  <a:cs typeface="Arial" pitchFamily="-107" charset="0"/>
                </a:rPr>
                <a:t>Arch. Select</a:t>
              </a:r>
            </a:p>
            <a:p>
              <a:r>
                <a:rPr lang="en-US" sz="2000">
                  <a:solidFill>
                    <a:schemeClr val="accent2"/>
                  </a:solidFill>
                  <a:ea typeface="Arial" pitchFamily="-107" charset="0"/>
                  <a:cs typeface="Arial" pitchFamily="-107" charset="0"/>
                </a:rPr>
                <a:t>Schedule</a:t>
              </a:r>
            </a:p>
          </p:txBody>
        </p:sp>
        <p:sp>
          <p:nvSpPr>
            <p:cNvPr id="79889" name="Text Box 16"/>
            <p:cNvSpPr txBox="1">
              <a:spLocks noChangeArrowheads="1"/>
            </p:cNvSpPr>
            <p:nvPr/>
          </p:nvSpPr>
          <p:spPr bwMode="auto">
            <a:xfrm>
              <a:off x="4799" y="1296"/>
              <a:ext cx="961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000">
                  <a:ea typeface="Arial" pitchFamily="-107" charset="0"/>
                  <a:cs typeface="Arial" pitchFamily="-107" charset="0"/>
                </a:rPr>
                <a:t>FSM assign</a:t>
              </a:r>
            </a:p>
          </p:txBody>
        </p:sp>
        <p:sp>
          <p:nvSpPr>
            <p:cNvPr id="79890" name="Text Box 17"/>
            <p:cNvSpPr txBox="1">
              <a:spLocks noChangeArrowheads="1"/>
            </p:cNvSpPr>
            <p:nvPr/>
          </p:nvSpPr>
          <p:spPr bwMode="auto">
            <a:xfrm>
              <a:off x="4800" y="1536"/>
              <a:ext cx="1094" cy="8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000">
                  <a:ea typeface="Arial" pitchFamily="-107" charset="0"/>
                  <a:cs typeface="Arial" pitchFamily="-107" charset="0"/>
                </a:rPr>
                <a:t>Two-level, </a:t>
              </a:r>
            </a:p>
            <a:p>
              <a:r>
                <a:rPr lang="en-US" sz="2000">
                  <a:ea typeface="Arial" pitchFamily="-107" charset="0"/>
                  <a:cs typeface="Arial" pitchFamily="-107" charset="0"/>
                </a:rPr>
                <a:t>Multilevel opt.</a:t>
              </a:r>
            </a:p>
            <a:p>
              <a:r>
                <a:rPr lang="en-US" sz="2000">
                  <a:ea typeface="Arial" pitchFamily="-107" charset="0"/>
                  <a:cs typeface="Arial" pitchFamily="-107" charset="0"/>
                </a:rPr>
                <a:t>Covering</a:t>
              </a:r>
            </a:p>
            <a:p>
              <a:r>
                <a:rPr lang="en-US" sz="2000">
                  <a:ea typeface="Arial" pitchFamily="-107" charset="0"/>
                  <a:cs typeface="Arial" pitchFamily="-107" charset="0"/>
                </a:rPr>
                <a:t>Retiming</a:t>
              </a:r>
            </a:p>
          </p:txBody>
        </p:sp>
        <p:sp>
          <p:nvSpPr>
            <p:cNvPr id="79891" name="Text Box 18"/>
            <p:cNvSpPr txBox="1">
              <a:spLocks noChangeArrowheads="1"/>
            </p:cNvSpPr>
            <p:nvPr/>
          </p:nvSpPr>
          <p:spPr bwMode="auto">
            <a:xfrm>
              <a:off x="4838" y="2599"/>
              <a:ext cx="872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000">
                  <a:ea typeface="Arial" pitchFamily="-107" charset="0"/>
                  <a:cs typeface="Arial" pitchFamily="-107" charset="0"/>
                </a:rPr>
                <a:t>Placement</a:t>
              </a:r>
            </a:p>
            <a:p>
              <a:r>
                <a:rPr lang="en-US" sz="2000">
                  <a:ea typeface="Arial" pitchFamily="-107" charset="0"/>
                  <a:cs typeface="Arial" pitchFamily="-107" charset="0"/>
                </a:rPr>
                <a:t>Routing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3366FF"/>
                </a:solidFill>
              </a:rPr>
              <a:t>Time Permitting</a:t>
            </a:r>
            <a:endParaRPr lang="en-US" dirty="0">
              <a:solidFill>
                <a:srgbClr val="3366FF"/>
              </a:solidFill>
            </a:endParaRP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3D9A67A-6AE3-2A40-9E6F-B5860FCA3226}" type="slidenum">
              <a:rPr lang="en-US" smtClean="0"/>
              <a:pPr>
                <a:defRPr/>
              </a:pPr>
              <a:t>43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2048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6A8ABCB-0B49-5346-9A78-22556C622677}" type="slidenum">
              <a:rPr lang="en-US" smtClean="0">
                <a:latin typeface="Times New Roman" pitchFamily="-107" charset="0"/>
              </a:rPr>
              <a:pPr/>
              <a:t>44</a:t>
            </a:fld>
            <a:endParaRPr lang="en-US" smtClean="0">
              <a:latin typeface="Times New Roman" pitchFamily="-107" charset="0"/>
            </a:endParaRPr>
          </a:p>
        </p:txBody>
      </p:sp>
      <p:sp>
        <p:nvSpPr>
          <p:cNvPr id="2048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/>
              <a:t>General Problem</a:t>
            </a:r>
          </a:p>
        </p:txBody>
      </p:sp>
      <p:sp>
        <p:nvSpPr>
          <p:cNvPr id="2048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19200"/>
            <a:ext cx="5867400" cy="4114800"/>
          </a:xfrm>
        </p:spPr>
        <p:txBody>
          <a:bodyPr/>
          <a:lstStyle/>
          <a:p>
            <a:r>
              <a:rPr lang="en-US"/>
              <a:t>Resources are not free</a:t>
            </a:r>
          </a:p>
          <a:p>
            <a:pPr lvl="1"/>
            <a:r>
              <a:rPr lang="en-US">
                <a:ea typeface="ＭＳ Ｐゴシック" pitchFamily="-107" charset="-128"/>
              </a:rPr>
              <a:t>Wires, io ports</a:t>
            </a:r>
          </a:p>
          <a:p>
            <a:pPr lvl="1"/>
            <a:r>
              <a:rPr lang="en-US">
                <a:ea typeface="ＭＳ Ｐゴシック" pitchFamily="-107" charset="-128"/>
              </a:rPr>
              <a:t>Functional units</a:t>
            </a:r>
          </a:p>
          <a:p>
            <a:pPr lvl="2"/>
            <a:r>
              <a:rPr lang="en-US">
                <a:ea typeface="ＭＳ Ｐゴシック" pitchFamily="-107" charset="-128"/>
              </a:rPr>
              <a:t>LUTs, ALUs, Multipliers, ….</a:t>
            </a:r>
          </a:p>
          <a:p>
            <a:pPr lvl="1"/>
            <a:r>
              <a:rPr lang="en-US">
                <a:ea typeface="ＭＳ Ｐゴシック" pitchFamily="-107" charset="-128"/>
              </a:rPr>
              <a:t>Memory access ports</a:t>
            </a:r>
          </a:p>
          <a:p>
            <a:pPr lvl="1"/>
            <a:r>
              <a:rPr lang="en-US">
                <a:ea typeface="ＭＳ Ｐゴシック" pitchFamily="-107" charset="-128"/>
              </a:rPr>
              <a:t>State elements</a:t>
            </a:r>
          </a:p>
          <a:p>
            <a:pPr lvl="2"/>
            <a:r>
              <a:rPr lang="en-US">
                <a:ea typeface="ＭＳ Ｐゴシック" pitchFamily="-107" charset="-128"/>
              </a:rPr>
              <a:t>memory locations</a:t>
            </a:r>
          </a:p>
          <a:p>
            <a:pPr lvl="2"/>
            <a:r>
              <a:rPr lang="en-US">
                <a:ea typeface="ＭＳ Ｐゴシック" pitchFamily="-107" charset="-128"/>
              </a:rPr>
              <a:t>Registers</a:t>
            </a:r>
          </a:p>
          <a:p>
            <a:pPr lvl="3"/>
            <a:r>
              <a:rPr lang="en-US">
                <a:ea typeface="ＭＳ Ｐゴシック" pitchFamily="-107" charset="-128"/>
              </a:rPr>
              <a:t>Flip-flop</a:t>
            </a:r>
          </a:p>
          <a:p>
            <a:pPr lvl="3"/>
            <a:r>
              <a:rPr lang="en-US">
                <a:ea typeface="ＭＳ Ｐゴシック" pitchFamily="-107" charset="-128"/>
              </a:rPr>
              <a:t>loadable master-slave latch</a:t>
            </a:r>
          </a:p>
          <a:p>
            <a:pPr lvl="1"/>
            <a:r>
              <a:rPr lang="en-US">
                <a:ea typeface="ＭＳ Ｐゴシック" pitchFamily="-107" charset="-128"/>
              </a:rPr>
              <a:t>Multiplexers (mux)</a:t>
            </a:r>
          </a:p>
          <a:p>
            <a:endParaRPr lang="en-US"/>
          </a:p>
          <a:p>
            <a:endParaRPr lang="en-US"/>
          </a:p>
        </p:txBody>
      </p:sp>
      <p:grpSp>
        <p:nvGrpSpPr>
          <p:cNvPr id="2" name="Group 20"/>
          <p:cNvGrpSpPr>
            <a:grpSpLocks/>
          </p:cNvGrpSpPr>
          <p:nvPr/>
        </p:nvGrpSpPr>
        <p:grpSpPr bwMode="auto">
          <a:xfrm>
            <a:off x="6172200" y="4267200"/>
            <a:ext cx="2809875" cy="1828800"/>
            <a:chOff x="6172200" y="4267200"/>
            <a:chExt cx="2810569" cy="1828800"/>
          </a:xfrm>
        </p:grpSpPr>
        <p:cxnSp>
          <p:nvCxnSpPr>
            <p:cNvPr id="20487" name="Straight Connector 15"/>
            <p:cNvCxnSpPr>
              <a:cxnSpLocks noChangeShapeType="1"/>
            </p:cNvCxnSpPr>
            <p:nvPr/>
          </p:nvCxnSpPr>
          <p:spPr bwMode="auto">
            <a:xfrm rot="5400000">
              <a:off x="6782594" y="5028406"/>
              <a:ext cx="609600" cy="15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7" name="Trapezoid 6"/>
            <p:cNvSpPr/>
            <p:nvPr/>
          </p:nvSpPr>
          <p:spPr bwMode="auto">
            <a:xfrm rot="5400000">
              <a:off x="6589929" y="5526059"/>
              <a:ext cx="914400" cy="225481"/>
            </a:xfrm>
            <a:prstGeom prst="trapezoid">
              <a:avLst>
                <a:gd name="adj" fmla="val 58970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US">
                <a:latin typeface="Times New Roman" charset="0"/>
              </a:endParaRPr>
            </a:p>
          </p:txBody>
        </p:sp>
        <p:cxnSp>
          <p:nvCxnSpPr>
            <p:cNvPr id="20489" name="Straight Connector 8"/>
            <p:cNvCxnSpPr>
              <a:cxnSpLocks noChangeShapeType="1"/>
              <a:stCxn id="7" idx="0"/>
            </p:cNvCxnSpPr>
            <p:nvPr/>
          </p:nvCxnSpPr>
          <p:spPr bwMode="auto">
            <a:xfrm>
              <a:off x="7159752" y="5638800"/>
              <a:ext cx="460248" cy="15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20490" name="Straight Connector 10"/>
            <p:cNvCxnSpPr>
              <a:cxnSpLocks noChangeShapeType="1"/>
            </p:cNvCxnSpPr>
            <p:nvPr/>
          </p:nvCxnSpPr>
          <p:spPr bwMode="auto">
            <a:xfrm rot="10800000">
              <a:off x="6477000" y="5410200"/>
              <a:ext cx="457200" cy="15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20491" name="Straight Connector 11"/>
            <p:cNvCxnSpPr>
              <a:cxnSpLocks noChangeShapeType="1"/>
            </p:cNvCxnSpPr>
            <p:nvPr/>
          </p:nvCxnSpPr>
          <p:spPr bwMode="auto">
            <a:xfrm rot="10800000">
              <a:off x="6477000" y="5791200"/>
              <a:ext cx="457200" cy="15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20492" name="TextBox 16"/>
            <p:cNvSpPr txBox="1">
              <a:spLocks noChangeArrowheads="1"/>
            </p:cNvSpPr>
            <p:nvPr/>
          </p:nvSpPr>
          <p:spPr bwMode="auto">
            <a:xfrm>
              <a:off x="6629400" y="4267200"/>
              <a:ext cx="889987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select</a:t>
              </a:r>
            </a:p>
          </p:txBody>
        </p:sp>
        <p:sp>
          <p:nvSpPr>
            <p:cNvPr id="20493" name="TextBox 17"/>
            <p:cNvSpPr txBox="1">
              <a:spLocks noChangeArrowheads="1"/>
            </p:cNvSpPr>
            <p:nvPr/>
          </p:nvSpPr>
          <p:spPr bwMode="auto">
            <a:xfrm>
              <a:off x="6172200" y="5105400"/>
              <a:ext cx="424064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i0</a:t>
              </a:r>
            </a:p>
          </p:txBody>
        </p:sp>
        <p:sp>
          <p:nvSpPr>
            <p:cNvPr id="20494" name="TextBox 18"/>
            <p:cNvSpPr txBox="1">
              <a:spLocks noChangeArrowheads="1"/>
            </p:cNvSpPr>
            <p:nvPr/>
          </p:nvSpPr>
          <p:spPr bwMode="auto">
            <a:xfrm>
              <a:off x="6172200" y="5486400"/>
              <a:ext cx="424064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i1</a:t>
              </a: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7315482" y="5257800"/>
              <a:ext cx="1667287" cy="708025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2000" dirty="0" err="1">
                  <a:latin typeface="+mn-lt"/>
                </a:rPr>
                <a:t>o</a:t>
              </a:r>
              <a:r>
                <a:rPr lang="en-US" sz="2000" dirty="0">
                  <a:latin typeface="+mn-lt"/>
                </a:rPr>
                <a:t>=i0*/select+</a:t>
              </a:r>
            </a:p>
            <a:p>
              <a:pPr>
                <a:defRPr/>
              </a:pPr>
              <a:r>
                <a:rPr lang="en-US" sz="2000" dirty="0">
                  <a:latin typeface="+mn-lt"/>
                </a:rPr>
                <a:t>    i1*select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2253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2662000-9EE7-3746-BC8A-38D0349B07BB}" type="slidenum">
              <a:rPr lang="en-US" smtClean="0">
                <a:latin typeface="Times New Roman" pitchFamily="-107" charset="0"/>
              </a:rPr>
              <a:pPr/>
              <a:t>45</a:t>
            </a:fld>
            <a:endParaRPr lang="en-US" smtClean="0">
              <a:latin typeface="Times New Roman" pitchFamily="-107" charset="0"/>
            </a:endParaRPr>
          </a:p>
        </p:txBody>
      </p:sp>
      <p:sp>
        <p:nvSpPr>
          <p:cNvPr id="2253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Trick/Technique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981200"/>
            <a:ext cx="8458200" cy="4114800"/>
          </a:xfrm>
        </p:spPr>
        <p:txBody>
          <a:bodyPr/>
          <a:lstStyle/>
          <a:p>
            <a:r>
              <a:rPr lang="en-US"/>
              <a:t>Resources can be shared (reused) in time</a:t>
            </a:r>
          </a:p>
          <a:p>
            <a:r>
              <a:rPr lang="en-US"/>
              <a:t>Sharing resources can reduce </a:t>
            </a:r>
          </a:p>
          <a:p>
            <a:pPr lvl="1"/>
            <a:r>
              <a:rPr lang="en-US">
                <a:ea typeface="ＭＳ Ｐゴシック" pitchFamily="-107" charset="-128"/>
              </a:rPr>
              <a:t>instantaneous resource requirements</a:t>
            </a:r>
          </a:p>
          <a:p>
            <a:pPr lvl="1"/>
            <a:r>
              <a:rPr lang="en-US">
                <a:ea typeface="ＭＳ Ｐゴシック" pitchFamily="-107" charset="-128"/>
              </a:rPr>
              <a:t>total costs (area)</a:t>
            </a:r>
          </a:p>
          <a:p>
            <a:pPr lvl="1"/>
            <a:endParaRPr lang="en-US">
              <a:ea typeface="ＭＳ Ｐゴシック" pitchFamily="-107" charset="-128"/>
            </a:endParaRPr>
          </a:p>
          <a:p>
            <a:r>
              <a:rPr lang="en-US" b="1"/>
              <a:t>Pattern:</a:t>
            </a:r>
            <a:r>
              <a:rPr lang="en-US"/>
              <a:t> scheduled operator sharing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 build="p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2457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F1CB533-924D-2F4D-88B7-48EECFC10A9C}" type="slidenum">
              <a:rPr lang="en-US" smtClean="0">
                <a:latin typeface="Times New Roman" pitchFamily="-107" charset="0"/>
              </a:rPr>
              <a:pPr/>
              <a:t>46</a:t>
            </a:fld>
            <a:endParaRPr lang="en-US" smtClean="0">
              <a:latin typeface="Times New Roman" pitchFamily="-107" charset="0"/>
            </a:endParaRPr>
          </a:p>
        </p:txBody>
      </p:sp>
      <p:sp>
        <p:nvSpPr>
          <p:cNvPr id="24580" name="Rectangle 2"/>
          <p:cNvSpPr>
            <a:spLocks noGrp="1" noChangeArrowheads="1"/>
          </p:cNvSpPr>
          <p:nvPr>
            <p:ph type="title"/>
          </p:nvPr>
        </p:nvSpPr>
        <p:spPr>
          <a:xfrm>
            <a:off x="666750" y="327025"/>
            <a:ext cx="7772400" cy="1143000"/>
          </a:xfrm>
        </p:spPr>
        <p:txBody>
          <a:bodyPr/>
          <a:lstStyle/>
          <a:p>
            <a:r>
              <a:rPr lang="en-US"/>
              <a:t>Example</a:t>
            </a:r>
          </a:p>
        </p:txBody>
      </p:sp>
      <p:grpSp>
        <p:nvGrpSpPr>
          <p:cNvPr id="2" name="Group 19"/>
          <p:cNvGrpSpPr>
            <a:grpSpLocks/>
          </p:cNvGrpSpPr>
          <p:nvPr/>
        </p:nvGrpSpPr>
        <p:grpSpPr bwMode="auto">
          <a:xfrm>
            <a:off x="909638" y="2905125"/>
            <a:ext cx="6716712" cy="3600450"/>
            <a:chOff x="573" y="1830"/>
            <a:chExt cx="4231" cy="2268"/>
          </a:xfrm>
        </p:grpSpPr>
        <p:sp>
          <p:nvSpPr>
            <p:cNvPr id="24582" name="Oval 20"/>
            <p:cNvSpPr>
              <a:spLocks noChangeArrowheads="1"/>
            </p:cNvSpPr>
            <p:nvPr/>
          </p:nvSpPr>
          <p:spPr bwMode="auto">
            <a:xfrm>
              <a:off x="985" y="1830"/>
              <a:ext cx="376" cy="376"/>
            </a:xfrm>
            <a:prstGeom prst="ellipse">
              <a:avLst/>
            </a:prstGeom>
            <a:solidFill>
              <a:srgbClr val="FFFF00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583" name="Line 21"/>
            <p:cNvSpPr>
              <a:spLocks noChangeShapeType="1"/>
            </p:cNvSpPr>
            <p:nvPr/>
          </p:nvSpPr>
          <p:spPr bwMode="auto">
            <a:xfrm>
              <a:off x="1363" y="2040"/>
              <a:ext cx="389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584" name="Oval 22"/>
            <p:cNvSpPr>
              <a:spLocks noChangeArrowheads="1"/>
            </p:cNvSpPr>
            <p:nvPr/>
          </p:nvSpPr>
          <p:spPr bwMode="auto">
            <a:xfrm>
              <a:off x="4037" y="1848"/>
              <a:ext cx="376" cy="376"/>
            </a:xfrm>
            <a:prstGeom prst="ellipse">
              <a:avLst/>
            </a:prstGeom>
            <a:solidFill>
              <a:srgbClr val="FFFF00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585" name="Line 23"/>
            <p:cNvSpPr>
              <a:spLocks noChangeShapeType="1"/>
            </p:cNvSpPr>
            <p:nvPr/>
          </p:nvSpPr>
          <p:spPr bwMode="auto">
            <a:xfrm>
              <a:off x="4415" y="2047"/>
              <a:ext cx="389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586" name="Oval 24"/>
            <p:cNvSpPr>
              <a:spLocks noChangeArrowheads="1"/>
            </p:cNvSpPr>
            <p:nvPr/>
          </p:nvSpPr>
          <p:spPr bwMode="auto">
            <a:xfrm>
              <a:off x="3265" y="1844"/>
              <a:ext cx="376" cy="376"/>
            </a:xfrm>
            <a:prstGeom prst="ellipse">
              <a:avLst/>
            </a:prstGeom>
            <a:solidFill>
              <a:srgbClr val="FFFF00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587" name="Line 25"/>
            <p:cNvSpPr>
              <a:spLocks noChangeShapeType="1"/>
            </p:cNvSpPr>
            <p:nvPr/>
          </p:nvSpPr>
          <p:spPr bwMode="auto">
            <a:xfrm>
              <a:off x="3643" y="2043"/>
              <a:ext cx="389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588" name="Oval 26"/>
            <p:cNvSpPr>
              <a:spLocks noChangeArrowheads="1"/>
            </p:cNvSpPr>
            <p:nvPr/>
          </p:nvSpPr>
          <p:spPr bwMode="auto">
            <a:xfrm>
              <a:off x="2506" y="1841"/>
              <a:ext cx="376" cy="376"/>
            </a:xfrm>
            <a:prstGeom prst="ellipse">
              <a:avLst/>
            </a:prstGeom>
            <a:solidFill>
              <a:srgbClr val="FFFF00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589" name="Line 27"/>
            <p:cNvSpPr>
              <a:spLocks noChangeShapeType="1"/>
            </p:cNvSpPr>
            <p:nvPr/>
          </p:nvSpPr>
          <p:spPr bwMode="auto">
            <a:xfrm>
              <a:off x="2884" y="2040"/>
              <a:ext cx="389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590" name="Oval 28"/>
            <p:cNvSpPr>
              <a:spLocks noChangeArrowheads="1"/>
            </p:cNvSpPr>
            <p:nvPr/>
          </p:nvSpPr>
          <p:spPr bwMode="auto">
            <a:xfrm>
              <a:off x="1747" y="1846"/>
              <a:ext cx="376" cy="376"/>
            </a:xfrm>
            <a:prstGeom prst="ellipse">
              <a:avLst/>
            </a:prstGeom>
            <a:solidFill>
              <a:srgbClr val="FFFF00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591" name="Line 29"/>
            <p:cNvSpPr>
              <a:spLocks noChangeShapeType="1"/>
            </p:cNvSpPr>
            <p:nvPr/>
          </p:nvSpPr>
          <p:spPr bwMode="auto">
            <a:xfrm>
              <a:off x="2125" y="2045"/>
              <a:ext cx="389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592" name="Line 30"/>
            <p:cNvSpPr>
              <a:spLocks noChangeShapeType="1"/>
            </p:cNvSpPr>
            <p:nvPr/>
          </p:nvSpPr>
          <p:spPr bwMode="auto">
            <a:xfrm>
              <a:off x="573" y="2029"/>
              <a:ext cx="42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593" name="Oval 31"/>
            <p:cNvSpPr>
              <a:spLocks noChangeArrowheads="1"/>
            </p:cNvSpPr>
            <p:nvPr/>
          </p:nvSpPr>
          <p:spPr bwMode="auto">
            <a:xfrm>
              <a:off x="2502" y="2493"/>
              <a:ext cx="376" cy="376"/>
            </a:xfrm>
            <a:prstGeom prst="ellipse">
              <a:avLst/>
            </a:prstGeom>
            <a:solidFill>
              <a:srgbClr val="FFFF00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594" name="Oval 32"/>
            <p:cNvSpPr>
              <a:spLocks noChangeArrowheads="1"/>
            </p:cNvSpPr>
            <p:nvPr/>
          </p:nvSpPr>
          <p:spPr bwMode="auto">
            <a:xfrm>
              <a:off x="2498" y="3145"/>
              <a:ext cx="376" cy="376"/>
            </a:xfrm>
            <a:prstGeom prst="ellipse">
              <a:avLst/>
            </a:prstGeom>
            <a:solidFill>
              <a:srgbClr val="FFFF00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595" name="Line 33"/>
            <p:cNvSpPr>
              <a:spLocks noChangeShapeType="1"/>
            </p:cNvSpPr>
            <p:nvPr/>
          </p:nvSpPr>
          <p:spPr bwMode="auto">
            <a:xfrm>
              <a:off x="1945" y="2211"/>
              <a:ext cx="555" cy="45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596" name="Line 34"/>
            <p:cNvSpPr>
              <a:spLocks noChangeShapeType="1"/>
            </p:cNvSpPr>
            <p:nvPr/>
          </p:nvSpPr>
          <p:spPr bwMode="auto">
            <a:xfrm flipV="1">
              <a:off x="2878" y="2178"/>
              <a:ext cx="1167" cy="45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597" name="Line 35"/>
            <p:cNvSpPr>
              <a:spLocks noChangeShapeType="1"/>
            </p:cNvSpPr>
            <p:nvPr/>
          </p:nvSpPr>
          <p:spPr bwMode="auto">
            <a:xfrm flipV="1">
              <a:off x="2867" y="2211"/>
              <a:ext cx="1267" cy="1167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598" name="Oval 36"/>
            <p:cNvSpPr>
              <a:spLocks noChangeArrowheads="1"/>
            </p:cNvSpPr>
            <p:nvPr/>
          </p:nvSpPr>
          <p:spPr bwMode="auto">
            <a:xfrm>
              <a:off x="2517" y="3722"/>
              <a:ext cx="376" cy="376"/>
            </a:xfrm>
            <a:prstGeom prst="ellipse">
              <a:avLst/>
            </a:prstGeom>
            <a:solidFill>
              <a:srgbClr val="FFFF00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599" name="Line 37"/>
            <p:cNvSpPr>
              <a:spLocks noChangeShapeType="1"/>
            </p:cNvSpPr>
            <p:nvPr/>
          </p:nvSpPr>
          <p:spPr bwMode="auto">
            <a:xfrm>
              <a:off x="1322" y="2111"/>
              <a:ext cx="1201" cy="116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600" name="Line 38"/>
            <p:cNvSpPr>
              <a:spLocks noChangeShapeType="1"/>
            </p:cNvSpPr>
            <p:nvPr/>
          </p:nvSpPr>
          <p:spPr bwMode="auto">
            <a:xfrm>
              <a:off x="1300" y="2166"/>
              <a:ext cx="1256" cy="170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601" name="Line 39"/>
            <p:cNvSpPr>
              <a:spLocks noChangeShapeType="1"/>
            </p:cNvSpPr>
            <p:nvPr/>
          </p:nvSpPr>
          <p:spPr bwMode="auto">
            <a:xfrm flipV="1">
              <a:off x="2834" y="2233"/>
              <a:ext cx="1389" cy="151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2457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F1CB533-924D-2F4D-88B7-48EECFC10A9C}" type="slidenum">
              <a:rPr lang="en-US" smtClean="0">
                <a:latin typeface="Times New Roman" pitchFamily="-107" charset="0"/>
              </a:rPr>
              <a:pPr/>
              <a:t>47</a:t>
            </a:fld>
            <a:endParaRPr lang="en-US" smtClean="0">
              <a:latin typeface="Times New Roman" pitchFamily="-107" charset="0"/>
            </a:endParaRPr>
          </a:p>
        </p:txBody>
      </p:sp>
      <p:sp>
        <p:nvSpPr>
          <p:cNvPr id="24580" name="Rectangle 2"/>
          <p:cNvSpPr>
            <a:spLocks noGrp="1" noChangeArrowheads="1"/>
          </p:cNvSpPr>
          <p:nvPr>
            <p:ph type="title"/>
          </p:nvPr>
        </p:nvSpPr>
        <p:spPr>
          <a:xfrm>
            <a:off x="666750" y="327025"/>
            <a:ext cx="7772400" cy="1143000"/>
          </a:xfrm>
        </p:spPr>
        <p:txBody>
          <a:bodyPr/>
          <a:lstStyle/>
          <a:p>
            <a:r>
              <a:rPr lang="en-US"/>
              <a:t>Example</a:t>
            </a:r>
          </a:p>
        </p:txBody>
      </p:sp>
      <p:grpSp>
        <p:nvGrpSpPr>
          <p:cNvPr id="2" name="Group 19"/>
          <p:cNvGrpSpPr>
            <a:grpSpLocks/>
          </p:cNvGrpSpPr>
          <p:nvPr/>
        </p:nvGrpSpPr>
        <p:grpSpPr bwMode="auto">
          <a:xfrm>
            <a:off x="909638" y="2905125"/>
            <a:ext cx="6716712" cy="3600450"/>
            <a:chOff x="573" y="1830"/>
            <a:chExt cx="4231" cy="2268"/>
          </a:xfrm>
        </p:grpSpPr>
        <p:sp>
          <p:nvSpPr>
            <p:cNvPr id="24582" name="Oval 20"/>
            <p:cNvSpPr>
              <a:spLocks noChangeArrowheads="1"/>
            </p:cNvSpPr>
            <p:nvPr/>
          </p:nvSpPr>
          <p:spPr bwMode="auto">
            <a:xfrm>
              <a:off x="985" y="1830"/>
              <a:ext cx="376" cy="376"/>
            </a:xfrm>
            <a:prstGeom prst="ellipse">
              <a:avLst/>
            </a:prstGeom>
            <a:solidFill>
              <a:srgbClr val="FFFF00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583" name="Line 21"/>
            <p:cNvSpPr>
              <a:spLocks noChangeShapeType="1"/>
            </p:cNvSpPr>
            <p:nvPr/>
          </p:nvSpPr>
          <p:spPr bwMode="auto">
            <a:xfrm>
              <a:off x="1363" y="2040"/>
              <a:ext cx="389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584" name="Oval 22"/>
            <p:cNvSpPr>
              <a:spLocks noChangeArrowheads="1"/>
            </p:cNvSpPr>
            <p:nvPr/>
          </p:nvSpPr>
          <p:spPr bwMode="auto">
            <a:xfrm>
              <a:off x="4037" y="1848"/>
              <a:ext cx="376" cy="376"/>
            </a:xfrm>
            <a:prstGeom prst="ellipse">
              <a:avLst/>
            </a:prstGeom>
            <a:solidFill>
              <a:srgbClr val="FFFF00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585" name="Line 23"/>
            <p:cNvSpPr>
              <a:spLocks noChangeShapeType="1"/>
            </p:cNvSpPr>
            <p:nvPr/>
          </p:nvSpPr>
          <p:spPr bwMode="auto">
            <a:xfrm>
              <a:off x="4415" y="2047"/>
              <a:ext cx="389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586" name="Oval 24"/>
            <p:cNvSpPr>
              <a:spLocks noChangeArrowheads="1"/>
            </p:cNvSpPr>
            <p:nvPr/>
          </p:nvSpPr>
          <p:spPr bwMode="auto">
            <a:xfrm>
              <a:off x="3265" y="1844"/>
              <a:ext cx="376" cy="376"/>
            </a:xfrm>
            <a:prstGeom prst="ellipse">
              <a:avLst/>
            </a:prstGeom>
            <a:solidFill>
              <a:srgbClr val="FFFF00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587" name="Line 25"/>
            <p:cNvSpPr>
              <a:spLocks noChangeShapeType="1"/>
            </p:cNvSpPr>
            <p:nvPr/>
          </p:nvSpPr>
          <p:spPr bwMode="auto">
            <a:xfrm>
              <a:off x="3643" y="2043"/>
              <a:ext cx="389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588" name="Oval 26"/>
            <p:cNvSpPr>
              <a:spLocks noChangeArrowheads="1"/>
            </p:cNvSpPr>
            <p:nvPr/>
          </p:nvSpPr>
          <p:spPr bwMode="auto">
            <a:xfrm>
              <a:off x="2506" y="1841"/>
              <a:ext cx="376" cy="376"/>
            </a:xfrm>
            <a:prstGeom prst="ellipse">
              <a:avLst/>
            </a:prstGeom>
            <a:solidFill>
              <a:srgbClr val="FFFF00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589" name="Line 27"/>
            <p:cNvSpPr>
              <a:spLocks noChangeShapeType="1"/>
            </p:cNvSpPr>
            <p:nvPr/>
          </p:nvSpPr>
          <p:spPr bwMode="auto">
            <a:xfrm>
              <a:off x="2884" y="2040"/>
              <a:ext cx="389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590" name="Oval 28"/>
            <p:cNvSpPr>
              <a:spLocks noChangeArrowheads="1"/>
            </p:cNvSpPr>
            <p:nvPr/>
          </p:nvSpPr>
          <p:spPr bwMode="auto">
            <a:xfrm>
              <a:off x="1747" y="1846"/>
              <a:ext cx="376" cy="376"/>
            </a:xfrm>
            <a:prstGeom prst="ellipse">
              <a:avLst/>
            </a:prstGeom>
            <a:solidFill>
              <a:srgbClr val="FFFF00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591" name="Line 29"/>
            <p:cNvSpPr>
              <a:spLocks noChangeShapeType="1"/>
            </p:cNvSpPr>
            <p:nvPr/>
          </p:nvSpPr>
          <p:spPr bwMode="auto">
            <a:xfrm>
              <a:off x="2125" y="2045"/>
              <a:ext cx="389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592" name="Line 30"/>
            <p:cNvSpPr>
              <a:spLocks noChangeShapeType="1"/>
            </p:cNvSpPr>
            <p:nvPr/>
          </p:nvSpPr>
          <p:spPr bwMode="auto">
            <a:xfrm>
              <a:off x="573" y="2029"/>
              <a:ext cx="42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593" name="Oval 31"/>
            <p:cNvSpPr>
              <a:spLocks noChangeArrowheads="1"/>
            </p:cNvSpPr>
            <p:nvPr/>
          </p:nvSpPr>
          <p:spPr bwMode="auto">
            <a:xfrm>
              <a:off x="2502" y="2493"/>
              <a:ext cx="376" cy="376"/>
            </a:xfrm>
            <a:prstGeom prst="ellipse">
              <a:avLst/>
            </a:prstGeom>
            <a:solidFill>
              <a:srgbClr val="FFFF00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594" name="Oval 32"/>
            <p:cNvSpPr>
              <a:spLocks noChangeArrowheads="1"/>
            </p:cNvSpPr>
            <p:nvPr/>
          </p:nvSpPr>
          <p:spPr bwMode="auto">
            <a:xfrm>
              <a:off x="2498" y="3145"/>
              <a:ext cx="376" cy="376"/>
            </a:xfrm>
            <a:prstGeom prst="ellipse">
              <a:avLst/>
            </a:prstGeom>
            <a:solidFill>
              <a:srgbClr val="FFFF00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595" name="Line 33"/>
            <p:cNvSpPr>
              <a:spLocks noChangeShapeType="1"/>
            </p:cNvSpPr>
            <p:nvPr/>
          </p:nvSpPr>
          <p:spPr bwMode="auto">
            <a:xfrm>
              <a:off x="1945" y="2211"/>
              <a:ext cx="555" cy="45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596" name="Line 34"/>
            <p:cNvSpPr>
              <a:spLocks noChangeShapeType="1"/>
            </p:cNvSpPr>
            <p:nvPr/>
          </p:nvSpPr>
          <p:spPr bwMode="auto">
            <a:xfrm flipV="1">
              <a:off x="2878" y="2178"/>
              <a:ext cx="1167" cy="45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597" name="Line 35"/>
            <p:cNvSpPr>
              <a:spLocks noChangeShapeType="1"/>
            </p:cNvSpPr>
            <p:nvPr/>
          </p:nvSpPr>
          <p:spPr bwMode="auto">
            <a:xfrm flipV="1">
              <a:off x="2867" y="2211"/>
              <a:ext cx="1267" cy="1167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598" name="Oval 36"/>
            <p:cNvSpPr>
              <a:spLocks noChangeArrowheads="1"/>
            </p:cNvSpPr>
            <p:nvPr/>
          </p:nvSpPr>
          <p:spPr bwMode="auto">
            <a:xfrm>
              <a:off x="2517" y="3722"/>
              <a:ext cx="376" cy="376"/>
            </a:xfrm>
            <a:prstGeom prst="ellipse">
              <a:avLst/>
            </a:prstGeom>
            <a:solidFill>
              <a:srgbClr val="FFFF00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599" name="Line 37"/>
            <p:cNvSpPr>
              <a:spLocks noChangeShapeType="1"/>
            </p:cNvSpPr>
            <p:nvPr/>
          </p:nvSpPr>
          <p:spPr bwMode="auto">
            <a:xfrm>
              <a:off x="1322" y="2111"/>
              <a:ext cx="1201" cy="116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600" name="Line 38"/>
            <p:cNvSpPr>
              <a:spLocks noChangeShapeType="1"/>
            </p:cNvSpPr>
            <p:nvPr/>
          </p:nvSpPr>
          <p:spPr bwMode="auto">
            <a:xfrm>
              <a:off x="1300" y="2166"/>
              <a:ext cx="1256" cy="170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601" name="Line 39"/>
            <p:cNvSpPr>
              <a:spLocks noChangeShapeType="1"/>
            </p:cNvSpPr>
            <p:nvPr/>
          </p:nvSpPr>
          <p:spPr bwMode="auto">
            <a:xfrm flipV="1">
              <a:off x="2834" y="2233"/>
              <a:ext cx="1389" cy="151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6" name="TextBox 25"/>
          <p:cNvSpPr txBox="1"/>
          <p:nvPr/>
        </p:nvSpPr>
        <p:spPr>
          <a:xfrm>
            <a:off x="381000" y="1447800"/>
            <a:ext cx="8324113" cy="1200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6600"/>
                </a:solidFill>
                <a:latin typeface="+mn-lt"/>
              </a:rPr>
              <a:t>Assume unit delay operators.</a:t>
            </a:r>
          </a:p>
          <a:p>
            <a:r>
              <a:rPr lang="en-US" dirty="0" smtClean="0">
                <a:solidFill>
                  <a:srgbClr val="FF6600"/>
                </a:solidFill>
                <a:latin typeface="+mn-lt"/>
              </a:rPr>
              <a:t>How many operators do I need to evaluate this computation</a:t>
            </a:r>
          </a:p>
          <a:p>
            <a:r>
              <a:rPr lang="en-US" dirty="0" smtClean="0">
                <a:solidFill>
                  <a:srgbClr val="FF6600"/>
                </a:solidFill>
                <a:latin typeface="+mn-lt"/>
              </a:rPr>
              <a:t> in ~5 time units.</a:t>
            </a:r>
            <a:endParaRPr lang="en-US" dirty="0">
              <a:solidFill>
                <a:srgbClr val="FF6600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2662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CFD3ADD-859D-6841-895F-BC1953113B6F}" type="slidenum">
              <a:rPr lang="en-US" smtClean="0">
                <a:latin typeface="Times New Roman" pitchFamily="-107" charset="0"/>
              </a:rPr>
              <a:pPr/>
              <a:t>48</a:t>
            </a:fld>
            <a:endParaRPr lang="en-US" smtClean="0">
              <a:latin typeface="Times New Roman" pitchFamily="-107" charset="0"/>
            </a:endParaRPr>
          </a:p>
        </p:txBody>
      </p:sp>
      <p:sp>
        <p:nvSpPr>
          <p:cNvPr id="2662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Sharing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Does not have to increase delay</a:t>
            </a:r>
          </a:p>
          <a:p>
            <a:pPr lvl="1"/>
            <a:r>
              <a:rPr lang="en-US">
                <a:ea typeface="ＭＳ Ｐゴシック" pitchFamily="-107" charset="-128"/>
              </a:rPr>
              <a:t>w/ careful time assignment</a:t>
            </a:r>
          </a:p>
          <a:p>
            <a:pPr lvl="1"/>
            <a:r>
              <a:rPr lang="en-US">
                <a:ea typeface="ＭＳ Ｐゴシック" pitchFamily="-107" charset="-128"/>
              </a:rPr>
              <a:t>can often reduce peak resource requirements</a:t>
            </a:r>
          </a:p>
          <a:p>
            <a:pPr lvl="1"/>
            <a:r>
              <a:rPr lang="en-US">
                <a:ea typeface="ＭＳ Ｐゴシック" pitchFamily="-107" charset="-128"/>
              </a:rPr>
              <a:t>while obtaining original (unshared) delay</a:t>
            </a:r>
          </a:p>
          <a:p>
            <a:r>
              <a:rPr lang="en-US">
                <a:solidFill>
                  <a:schemeClr val="accent2"/>
                </a:solidFill>
              </a:rPr>
              <a:t>Alternately:</a:t>
            </a:r>
            <a:r>
              <a:rPr lang="en-US"/>
              <a:t> Minimize delay given fixed resources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5" grpId="0" build="p" autoUpdateAnimBg="0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Date Placeholder 2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28675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7A2EE9A-E7F2-904B-AA0F-2012617D868F}" type="slidenum">
              <a:rPr lang="en-US" smtClean="0">
                <a:latin typeface="Times New Roman" pitchFamily="-107" charset="0"/>
              </a:rPr>
              <a:pPr/>
              <a:t>49</a:t>
            </a:fld>
            <a:endParaRPr lang="en-US" smtClean="0">
              <a:latin typeface="Times New Roman" pitchFamily="-107" charset="0"/>
            </a:endParaRPr>
          </a:p>
        </p:txBody>
      </p:sp>
      <p:sp>
        <p:nvSpPr>
          <p:cNvPr id="2867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Schedule Examples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873125" y="2181225"/>
            <a:ext cx="3752850" cy="1343025"/>
            <a:chOff x="573" y="1830"/>
            <a:chExt cx="4231" cy="2268"/>
          </a:xfrm>
        </p:grpSpPr>
        <p:sp>
          <p:nvSpPr>
            <p:cNvPr id="28703" name="Oval 4"/>
            <p:cNvSpPr>
              <a:spLocks noChangeArrowheads="1"/>
            </p:cNvSpPr>
            <p:nvPr/>
          </p:nvSpPr>
          <p:spPr bwMode="auto">
            <a:xfrm>
              <a:off x="985" y="1830"/>
              <a:ext cx="376" cy="376"/>
            </a:xfrm>
            <a:prstGeom prst="ellipse">
              <a:avLst/>
            </a:prstGeom>
            <a:solidFill>
              <a:srgbClr val="FFFF00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704" name="Line 5"/>
            <p:cNvSpPr>
              <a:spLocks noChangeShapeType="1"/>
            </p:cNvSpPr>
            <p:nvPr/>
          </p:nvSpPr>
          <p:spPr bwMode="auto">
            <a:xfrm>
              <a:off x="1363" y="2040"/>
              <a:ext cx="389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705" name="Oval 6"/>
            <p:cNvSpPr>
              <a:spLocks noChangeArrowheads="1"/>
            </p:cNvSpPr>
            <p:nvPr/>
          </p:nvSpPr>
          <p:spPr bwMode="auto">
            <a:xfrm>
              <a:off x="4037" y="1848"/>
              <a:ext cx="376" cy="376"/>
            </a:xfrm>
            <a:prstGeom prst="ellipse">
              <a:avLst/>
            </a:prstGeom>
            <a:solidFill>
              <a:srgbClr val="FFFF00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706" name="Line 7"/>
            <p:cNvSpPr>
              <a:spLocks noChangeShapeType="1"/>
            </p:cNvSpPr>
            <p:nvPr/>
          </p:nvSpPr>
          <p:spPr bwMode="auto">
            <a:xfrm>
              <a:off x="4415" y="2047"/>
              <a:ext cx="389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707" name="Oval 8"/>
            <p:cNvSpPr>
              <a:spLocks noChangeArrowheads="1"/>
            </p:cNvSpPr>
            <p:nvPr/>
          </p:nvSpPr>
          <p:spPr bwMode="auto">
            <a:xfrm>
              <a:off x="3265" y="1844"/>
              <a:ext cx="376" cy="376"/>
            </a:xfrm>
            <a:prstGeom prst="ellipse">
              <a:avLst/>
            </a:prstGeom>
            <a:solidFill>
              <a:srgbClr val="FFFF00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708" name="Line 9"/>
            <p:cNvSpPr>
              <a:spLocks noChangeShapeType="1"/>
            </p:cNvSpPr>
            <p:nvPr/>
          </p:nvSpPr>
          <p:spPr bwMode="auto">
            <a:xfrm>
              <a:off x="3643" y="2043"/>
              <a:ext cx="389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709" name="Oval 10"/>
            <p:cNvSpPr>
              <a:spLocks noChangeArrowheads="1"/>
            </p:cNvSpPr>
            <p:nvPr/>
          </p:nvSpPr>
          <p:spPr bwMode="auto">
            <a:xfrm>
              <a:off x="2506" y="1841"/>
              <a:ext cx="376" cy="376"/>
            </a:xfrm>
            <a:prstGeom prst="ellipse">
              <a:avLst/>
            </a:prstGeom>
            <a:solidFill>
              <a:srgbClr val="FFFF00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710" name="Line 11"/>
            <p:cNvSpPr>
              <a:spLocks noChangeShapeType="1"/>
            </p:cNvSpPr>
            <p:nvPr/>
          </p:nvSpPr>
          <p:spPr bwMode="auto">
            <a:xfrm>
              <a:off x="2884" y="2040"/>
              <a:ext cx="389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711" name="Oval 12"/>
            <p:cNvSpPr>
              <a:spLocks noChangeArrowheads="1"/>
            </p:cNvSpPr>
            <p:nvPr/>
          </p:nvSpPr>
          <p:spPr bwMode="auto">
            <a:xfrm>
              <a:off x="1747" y="1846"/>
              <a:ext cx="376" cy="376"/>
            </a:xfrm>
            <a:prstGeom prst="ellipse">
              <a:avLst/>
            </a:prstGeom>
            <a:solidFill>
              <a:srgbClr val="FFFF00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712" name="Line 13"/>
            <p:cNvSpPr>
              <a:spLocks noChangeShapeType="1"/>
            </p:cNvSpPr>
            <p:nvPr/>
          </p:nvSpPr>
          <p:spPr bwMode="auto">
            <a:xfrm>
              <a:off x="2125" y="2045"/>
              <a:ext cx="389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713" name="Line 14"/>
            <p:cNvSpPr>
              <a:spLocks noChangeShapeType="1"/>
            </p:cNvSpPr>
            <p:nvPr/>
          </p:nvSpPr>
          <p:spPr bwMode="auto">
            <a:xfrm>
              <a:off x="573" y="2029"/>
              <a:ext cx="42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714" name="Oval 15"/>
            <p:cNvSpPr>
              <a:spLocks noChangeArrowheads="1"/>
            </p:cNvSpPr>
            <p:nvPr/>
          </p:nvSpPr>
          <p:spPr bwMode="auto">
            <a:xfrm>
              <a:off x="2502" y="2493"/>
              <a:ext cx="376" cy="376"/>
            </a:xfrm>
            <a:prstGeom prst="ellipse">
              <a:avLst/>
            </a:prstGeom>
            <a:solidFill>
              <a:srgbClr val="FFFF00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715" name="Oval 16"/>
            <p:cNvSpPr>
              <a:spLocks noChangeArrowheads="1"/>
            </p:cNvSpPr>
            <p:nvPr/>
          </p:nvSpPr>
          <p:spPr bwMode="auto">
            <a:xfrm>
              <a:off x="2498" y="3145"/>
              <a:ext cx="376" cy="376"/>
            </a:xfrm>
            <a:prstGeom prst="ellipse">
              <a:avLst/>
            </a:prstGeom>
            <a:solidFill>
              <a:srgbClr val="FFFF00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716" name="Line 17"/>
            <p:cNvSpPr>
              <a:spLocks noChangeShapeType="1"/>
            </p:cNvSpPr>
            <p:nvPr/>
          </p:nvSpPr>
          <p:spPr bwMode="auto">
            <a:xfrm>
              <a:off x="1945" y="2211"/>
              <a:ext cx="555" cy="45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717" name="Line 18"/>
            <p:cNvSpPr>
              <a:spLocks noChangeShapeType="1"/>
            </p:cNvSpPr>
            <p:nvPr/>
          </p:nvSpPr>
          <p:spPr bwMode="auto">
            <a:xfrm flipV="1">
              <a:off x="2878" y="2178"/>
              <a:ext cx="1167" cy="45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718" name="Line 19"/>
            <p:cNvSpPr>
              <a:spLocks noChangeShapeType="1"/>
            </p:cNvSpPr>
            <p:nvPr/>
          </p:nvSpPr>
          <p:spPr bwMode="auto">
            <a:xfrm flipV="1">
              <a:off x="2867" y="2211"/>
              <a:ext cx="1267" cy="1167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719" name="Oval 20"/>
            <p:cNvSpPr>
              <a:spLocks noChangeArrowheads="1"/>
            </p:cNvSpPr>
            <p:nvPr/>
          </p:nvSpPr>
          <p:spPr bwMode="auto">
            <a:xfrm>
              <a:off x="2517" y="3722"/>
              <a:ext cx="376" cy="376"/>
            </a:xfrm>
            <a:prstGeom prst="ellipse">
              <a:avLst/>
            </a:prstGeom>
            <a:solidFill>
              <a:srgbClr val="FFFF00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720" name="Line 21"/>
            <p:cNvSpPr>
              <a:spLocks noChangeShapeType="1"/>
            </p:cNvSpPr>
            <p:nvPr/>
          </p:nvSpPr>
          <p:spPr bwMode="auto">
            <a:xfrm>
              <a:off x="1322" y="2111"/>
              <a:ext cx="1201" cy="116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721" name="Line 22"/>
            <p:cNvSpPr>
              <a:spLocks noChangeShapeType="1"/>
            </p:cNvSpPr>
            <p:nvPr/>
          </p:nvSpPr>
          <p:spPr bwMode="auto">
            <a:xfrm>
              <a:off x="1300" y="2166"/>
              <a:ext cx="1256" cy="170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722" name="Line 23"/>
            <p:cNvSpPr>
              <a:spLocks noChangeShapeType="1"/>
            </p:cNvSpPr>
            <p:nvPr/>
          </p:nvSpPr>
          <p:spPr bwMode="auto">
            <a:xfrm flipV="1">
              <a:off x="2834" y="2233"/>
              <a:ext cx="1389" cy="151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3" name="Group 24"/>
          <p:cNvGrpSpPr>
            <a:grpSpLocks/>
          </p:cNvGrpSpPr>
          <p:nvPr/>
        </p:nvGrpSpPr>
        <p:grpSpPr bwMode="auto">
          <a:xfrm>
            <a:off x="5943600" y="4953000"/>
            <a:ext cx="1873250" cy="762000"/>
            <a:chOff x="2264" y="2688"/>
            <a:chExt cx="1180" cy="480"/>
          </a:xfrm>
        </p:grpSpPr>
        <p:sp>
          <p:nvSpPr>
            <p:cNvPr id="28694" name="Rectangle 25"/>
            <p:cNvSpPr>
              <a:spLocks noChangeArrowheads="1"/>
            </p:cNvSpPr>
            <p:nvPr/>
          </p:nvSpPr>
          <p:spPr bwMode="auto">
            <a:xfrm>
              <a:off x="2265" y="2688"/>
              <a:ext cx="1179" cy="480"/>
            </a:xfrm>
            <a:prstGeom prst="rect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695" name="Rectangle 26"/>
            <p:cNvSpPr>
              <a:spLocks noChangeArrowheads="1"/>
            </p:cNvSpPr>
            <p:nvPr/>
          </p:nvSpPr>
          <p:spPr bwMode="auto">
            <a:xfrm>
              <a:off x="2264" y="2688"/>
              <a:ext cx="236" cy="24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696" name="Rectangle 27"/>
            <p:cNvSpPr>
              <a:spLocks noChangeArrowheads="1"/>
            </p:cNvSpPr>
            <p:nvPr/>
          </p:nvSpPr>
          <p:spPr bwMode="auto">
            <a:xfrm>
              <a:off x="2500" y="2928"/>
              <a:ext cx="236" cy="24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697" name="Rectangle 28"/>
            <p:cNvSpPr>
              <a:spLocks noChangeArrowheads="1"/>
            </p:cNvSpPr>
            <p:nvPr/>
          </p:nvSpPr>
          <p:spPr bwMode="auto">
            <a:xfrm>
              <a:off x="2500" y="2688"/>
              <a:ext cx="236" cy="24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698" name="Rectangle 29"/>
            <p:cNvSpPr>
              <a:spLocks noChangeArrowheads="1"/>
            </p:cNvSpPr>
            <p:nvPr/>
          </p:nvSpPr>
          <p:spPr bwMode="auto">
            <a:xfrm>
              <a:off x="2972" y="2928"/>
              <a:ext cx="236" cy="24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699" name="Rectangle 30"/>
            <p:cNvSpPr>
              <a:spLocks noChangeArrowheads="1"/>
            </p:cNvSpPr>
            <p:nvPr/>
          </p:nvSpPr>
          <p:spPr bwMode="auto">
            <a:xfrm>
              <a:off x="2736" y="2688"/>
              <a:ext cx="236" cy="24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700" name="Rectangle 31"/>
            <p:cNvSpPr>
              <a:spLocks noChangeArrowheads="1"/>
            </p:cNvSpPr>
            <p:nvPr/>
          </p:nvSpPr>
          <p:spPr bwMode="auto">
            <a:xfrm>
              <a:off x="2736" y="2928"/>
              <a:ext cx="236" cy="24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701" name="Rectangle 32"/>
            <p:cNvSpPr>
              <a:spLocks noChangeArrowheads="1"/>
            </p:cNvSpPr>
            <p:nvPr/>
          </p:nvSpPr>
          <p:spPr bwMode="auto">
            <a:xfrm>
              <a:off x="2972" y="2688"/>
              <a:ext cx="236" cy="24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702" name="Rectangle 33"/>
            <p:cNvSpPr>
              <a:spLocks noChangeArrowheads="1"/>
            </p:cNvSpPr>
            <p:nvPr/>
          </p:nvSpPr>
          <p:spPr bwMode="auto">
            <a:xfrm>
              <a:off x="3208" y="2688"/>
              <a:ext cx="236" cy="24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4" name="Group 34"/>
          <p:cNvGrpSpPr>
            <a:grpSpLocks/>
          </p:cNvGrpSpPr>
          <p:nvPr/>
        </p:nvGrpSpPr>
        <p:grpSpPr bwMode="auto">
          <a:xfrm>
            <a:off x="228600" y="4114800"/>
            <a:ext cx="3886200" cy="2057400"/>
            <a:chOff x="0" y="2592"/>
            <a:chExt cx="2448" cy="1296"/>
          </a:xfrm>
        </p:grpSpPr>
        <p:grpSp>
          <p:nvGrpSpPr>
            <p:cNvPr id="5" name="Group 35"/>
            <p:cNvGrpSpPr>
              <a:grpSpLocks/>
            </p:cNvGrpSpPr>
            <p:nvPr/>
          </p:nvGrpSpPr>
          <p:grpSpPr bwMode="auto">
            <a:xfrm>
              <a:off x="1174" y="3120"/>
              <a:ext cx="1180" cy="720"/>
              <a:chOff x="550" y="2688"/>
              <a:chExt cx="1180" cy="720"/>
            </a:xfrm>
          </p:grpSpPr>
          <p:sp>
            <p:nvSpPr>
              <p:cNvPr id="28685" name="Rectangle 36"/>
              <p:cNvSpPr>
                <a:spLocks noChangeArrowheads="1"/>
              </p:cNvSpPr>
              <p:nvPr/>
            </p:nvSpPr>
            <p:spPr bwMode="auto">
              <a:xfrm>
                <a:off x="550" y="2688"/>
                <a:ext cx="1180" cy="720"/>
              </a:xfrm>
              <a:prstGeom prst="rect">
                <a:avLst/>
              </a:prstGeom>
              <a:solidFill>
                <a:schemeClr val="folHlink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686" name="Rectangle 37"/>
              <p:cNvSpPr>
                <a:spLocks noChangeArrowheads="1"/>
              </p:cNvSpPr>
              <p:nvPr/>
            </p:nvSpPr>
            <p:spPr bwMode="auto">
              <a:xfrm>
                <a:off x="550" y="2688"/>
                <a:ext cx="236" cy="240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687" name="Rectangle 38"/>
              <p:cNvSpPr>
                <a:spLocks noChangeArrowheads="1"/>
              </p:cNvSpPr>
              <p:nvPr/>
            </p:nvSpPr>
            <p:spPr bwMode="auto">
              <a:xfrm>
                <a:off x="786" y="2928"/>
                <a:ext cx="236" cy="240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688" name="Rectangle 39"/>
              <p:cNvSpPr>
                <a:spLocks noChangeArrowheads="1"/>
              </p:cNvSpPr>
              <p:nvPr/>
            </p:nvSpPr>
            <p:spPr bwMode="auto">
              <a:xfrm>
                <a:off x="786" y="2688"/>
                <a:ext cx="236" cy="240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689" name="Rectangle 40"/>
              <p:cNvSpPr>
                <a:spLocks noChangeArrowheads="1"/>
              </p:cNvSpPr>
              <p:nvPr/>
            </p:nvSpPr>
            <p:spPr bwMode="auto">
              <a:xfrm>
                <a:off x="786" y="3168"/>
                <a:ext cx="236" cy="240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690" name="Rectangle 41"/>
              <p:cNvSpPr>
                <a:spLocks noChangeArrowheads="1"/>
              </p:cNvSpPr>
              <p:nvPr/>
            </p:nvSpPr>
            <p:spPr bwMode="auto">
              <a:xfrm>
                <a:off x="1022" y="2688"/>
                <a:ext cx="236" cy="240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691" name="Rectangle 42"/>
              <p:cNvSpPr>
                <a:spLocks noChangeArrowheads="1"/>
              </p:cNvSpPr>
              <p:nvPr/>
            </p:nvSpPr>
            <p:spPr bwMode="auto">
              <a:xfrm>
                <a:off x="1022" y="2928"/>
                <a:ext cx="236" cy="240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692" name="Rectangle 43"/>
              <p:cNvSpPr>
                <a:spLocks noChangeArrowheads="1"/>
              </p:cNvSpPr>
              <p:nvPr/>
            </p:nvSpPr>
            <p:spPr bwMode="auto">
              <a:xfrm>
                <a:off x="1258" y="2688"/>
                <a:ext cx="236" cy="240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693" name="Rectangle 44"/>
              <p:cNvSpPr>
                <a:spLocks noChangeArrowheads="1"/>
              </p:cNvSpPr>
              <p:nvPr/>
            </p:nvSpPr>
            <p:spPr bwMode="auto">
              <a:xfrm>
                <a:off x="1494" y="2688"/>
                <a:ext cx="236" cy="240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28681" name="Line 45"/>
            <p:cNvSpPr>
              <a:spLocks noChangeShapeType="1"/>
            </p:cNvSpPr>
            <p:nvPr/>
          </p:nvSpPr>
          <p:spPr bwMode="auto">
            <a:xfrm>
              <a:off x="912" y="3120"/>
              <a:ext cx="0" cy="76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682" name="Line 46"/>
            <p:cNvSpPr>
              <a:spLocks noChangeShapeType="1"/>
            </p:cNvSpPr>
            <p:nvPr/>
          </p:nvSpPr>
          <p:spPr bwMode="auto">
            <a:xfrm>
              <a:off x="1152" y="2928"/>
              <a:ext cx="129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683" name="Text Box 47"/>
            <p:cNvSpPr txBox="1">
              <a:spLocks noChangeArrowheads="1"/>
            </p:cNvSpPr>
            <p:nvPr/>
          </p:nvSpPr>
          <p:spPr bwMode="auto">
            <a:xfrm>
              <a:off x="1104" y="2592"/>
              <a:ext cx="45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time</a:t>
              </a:r>
            </a:p>
          </p:txBody>
        </p:sp>
        <p:sp>
          <p:nvSpPr>
            <p:cNvPr id="28684" name="Text Box 48"/>
            <p:cNvSpPr txBox="1">
              <a:spLocks noChangeArrowheads="1"/>
            </p:cNvSpPr>
            <p:nvPr/>
          </p:nvSpPr>
          <p:spPr bwMode="auto">
            <a:xfrm>
              <a:off x="0" y="3120"/>
              <a:ext cx="76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resource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2457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41B6166-70FC-7641-938B-5D2D1013E7B7}" type="slidenum">
              <a:rPr lang="en-US" smtClean="0">
                <a:latin typeface="Times New Roman" pitchFamily="-107" charset="0"/>
              </a:rPr>
              <a:pPr/>
              <a:t>5</a:t>
            </a:fld>
            <a:endParaRPr lang="en-US" smtClean="0">
              <a:latin typeface="Times New Roman" pitchFamily="-107" charset="0"/>
            </a:endParaRPr>
          </a:p>
        </p:txBody>
      </p:sp>
      <p:sp>
        <p:nvSpPr>
          <p:cNvPr id="2458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ea typeface="ＭＳ Ｐゴシック" pitchFamily="-107" charset="-128"/>
                <a:cs typeface="ＭＳ Ｐゴシック" pitchFamily="-107" charset="-128"/>
              </a:rPr>
              <a:t>Latency vs. Throughput</a:t>
            </a:r>
          </a:p>
        </p:txBody>
      </p:sp>
      <p:sp>
        <p:nvSpPr>
          <p:cNvPr id="2458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>
                <a:ea typeface="ＭＳ Ｐゴシック" pitchFamily="-107" charset="-128"/>
                <a:cs typeface="ＭＳ Ｐゴシック" pitchFamily="-107" charset="-128"/>
              </a:rPr>
              <a:t>Latency:</a:t>
            </a:r>
            <a:r>
              <a:rPr lang="en-US" dirty="0">
                <a:ea typeface="ＭＳ Ｐゴシック" pitchFamily="-107" charset="-128"/>
                <a:cs typeface="ＭＳ Ｐゴシック" pitchFamily="-107" charset="-128"/>
              </a:rPr>
              <a:t> Delay from inputs to </a:t>
            </a:r>
            <a:r>
              <a:rPr lang="en-US" dirty="0" err="1">
                <a:ea typeface="ＭＳ Ｐゴシック" pitchFamily="-107" charset="-128"/>
                <a:cs typeface="ＭＳ Ｐゴシック" pitchFamily="-107" charset="-128"/>
              </a:rPr>
              <a:t>output(s</a:t>
            </a:r>
            <a:r>
              <a:rPr lang="en-US" dirty="0">
                <a:ea typeface="ＭＳ Ｐゴシック" pitchFamily="-107" charset="-128"/>
                <a:cs typeface="ＭＳ Ｐゴシック" pitchFamily="-107" charset="-128"/>
              </a:rPr>
              <a:t>)</a:t>
            </a:r>
          </a:p>
          <a:p>
            <a:r>
              <a:rPr lang="en-US" b="1" dirty="0">
                <a:ea typeface="ＭＳ Ｐゴシック" pitchFamily="-107" charset="-128"/>
                <a:cs typeface="ＭＳ Ｐゴシック" pitchFamily="-107" charset="-128"/>
              </a:rPr>
              <a:t>Throughput:</a:t>
            </a:r>
            <a:r>
              <a:rPr lang="en-US" dirty="0">
                <a:ea typeface="ＭＳ Ｐゴシック" pitchFamily="-107" charset="-128"/>
                <a:cs typeface="ＭＳ Ｐゴシック" pitchFamily="-107" charset="-128"/>
              </a:rPr>
              <a:t> Rate at which can introduce new set of inputs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Date Placeholder 2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30723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8040FAD-F777-204D-8901-3B06A917C42E}" type="slidenum">
              <a:rPr lang="en-US" smtClean="0">
                <a:latin typeface="Times New Roman" pitchFamily="-107" charset="0"/>
              </a:rPr>
              <a:pPr/>
              <a:t>50</a:t>
            </a:fld>
            <a:endParaRPr lang="en-US" smtClean="0">
              <a:latin typeface="Times New Roman" pitchFamily="-107" charset="0"/>
            </a:endParaRPr>
          </a:p>
        </p:txBody>
      </p:sp>
      <p:sp>
        <p:nvSpPr>
          <p:cNvPr id="3072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More Schedule Examples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381000" y="2133600"/>
            <a:ext cx="4578350" cy="1704975"/>
            <a:chOff x="573" y="1830"/>
            <a:chExt cx="4231" cy="2268"/>
          </a:xfrm>
        </p:grpSpPr>
        <p:sp>
          <p:nvSpPr>
            <p:cNvPr id="30748" name="Oval 4"/>
            <p:cNvSpPr>
              <a:spLocks noChangeArrowheads="1"/>
            </p:cNvSpPr>
            <p:nvPr/>
          </p:nvSpPr>
          <p:spPr bwMode="auto">
            <a:xfrm>
              <a:off x="985" y="1830"/>
              <a:ext cx="376" cy="376"/>
            </a:xfrm>
            <a:prstGeom prst="ellipse">
              <a:avLst/>
            </a:prstGeom>
            <a:solidFill>
              <a:srgbClr val="FFFF00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749" name="Line 5"/>
            <p:cNvSpPr>
              <a:spLocks noChangeShapeType="1"/>
            </p:cNvSpPr>
            <p:nvPr/>
          </p:nvSpPr>
          <p:spPr bwMode="auto">
            <a:xfrm>
              <a:off x="1363" y="2040"/>
              <a:ext cx="389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750" name="Oval 6"/>
            <p:cNvSpPr>
              <a:spLocks noChangeArrowheads="1"/>
            </p:cNvSpPr>
            <p:nvPr/>
          </p:nvSpPr>
          <p:spPr bwMode="auto">
            <a:xfrm>
              <a:off x="4037" y="1848"/>
              <a:ext cx="376" cy="376"/>
            </a:xfrm>
            <a:prstGeom prst="ellipse">
              <a:avLst/>
            </a:prstGeom>
            <a:solidFill>
              <a:srgbClr val="FFFF00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751" name="Line 7"/>
            <p:cNvSpPr>
              <a:spLocks noChangeShapeType="1"/>
            </p:cNvSpPr>
            <p:nvPr/>
          </p:nvSpPr>
          <p:spPr bwMode="auto">
            <a:xfrm>
              <a:off x="4415" y="2047"/>
              <a:ext cx="389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752" name="Oval 8"/>
            <p:cNvSpPr>
              <a:spLocks noChangeArrowheads="1"/>
            </p:cNvSpPr>
            <p:nvPr/>
          </p:nvSpPr>
          <p:spPr bwMode="auto">
            <a:xfrm>
              <a:off x="3265" y="1844"/>
              <a:ext cx="376" cy="376"/>
            </a:xfrm>
            <a:prstGeom prst="ellipse">
              <a:avLst/>
            </a:prstGeom>
            <a:solidFill>
              <a:srgbClr val="FFFF00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753" name="Line 9"/>
            <p:cNvSpPr>
              <a:spLocks noChangeShapeType="1"/>
            </p:cNvSpPr>
            <p:nvPr/>
          </p:nvSpPr>
          <p:spPr bwMode="auto">
            <a:xfrm>
              <a:off x="3643" y="2043"/>
              <a:ext cx="389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754" name="Oval 10"/>
            <p:cNvSpPr>
              <a:spLocks noChangeArrowheads="1"/>
            </p:cNvSpPr>
            <p:nvPr/>
          </p:nvSpPr>
          <p:spPr bwMode="auto">
            <a:xfrm>
              <a:off x="2506" y="1841"/>
              <a:ext cx="376" cy="376"/>
            </a:xfrm>
            <a:prstGeom prst="ellipse">
              <a:avLst/>
            </a:prstGeom>
            <a:solidFill>
              <a:srgbClr val="FFFF00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755" name="Line 11"/>
            <p:cNvSpPr>
              <a:spLocks noChangeShapeType="1"/>
            </p:cNvSpPr>
            <p:nvPr/>
          </p:nvSpPr>
          <p:spPr bwMode="auto">
            <a:xfrm>
              <a:off x="2884" y="2040"/>
              <a:ext cx="389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756" name="Oval 12"/>
            <p:cNvSpPr>
              <a:spLocks noChangeArrowheads="1"/>
            </p:cNvSpPr>
            <p:nvPr/>
          </p:nvSpPr>
          <p:spPr bwMode="auto">
            <a:xfrm>
              <a:off x="1747" y="1846"/>
              <a:ext cx="376" cy="376"/>
            </a:xfrm>
            <a:prstGeom prst="ellipse">
              <a:avLst/>
            </a:prstGeom>
            <a:solidFill>
              <a:srgbClr val="FFFF00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757" name="Line 13"/>
            <p:cNvSpPr>
              <a:spLocks noChangeShapeType="1"/>
            </p:cNvSpPr>
            <p:nvPr/>
          </p:nvSpPr>
          <p:spPr bwMode="auto">
            <a:xfrm>
              <a:off x="2125" y="2045"/>
              <a:ext cx="389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758" name="Line 14"/>
            <p:cNvSpPr>
              <a:spLocks noChangeShapeType="1"/>
            </p:cNvSpPr>
            <p:nvPr/>
          </p:nvSpPr>
          <p:spPr bwMode="auto">
            <a:xfrm>
              <a:off x="573" y="2029"/>
              <a:ext cx="42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759" name="Oval 15"/>
            <p:cNvSpPr>
              <a:spLocks noChangeArrowheads="1"/>
            </p:cNvSpPr>
            <p:nvPr/>
          </p:nvSpPr>
          <p:spPr bwMode="auto">
            <a:xfrm>
              <a:off x="2502" y="2493"/>
              <a:ext cx="376" cy="376"/>
            </a:xfrm>
            <a:prstGeom prst="ellipse">
              <a:avLst/>
            </a:prstGeom>
            <a:solidFill>
              <a:srgbClr val="FFFF00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760" name="Oval 16"/>
            <p:cNvSpPr>
              <a:spLocks noChangeArrowheads="1"/>
            </p:cNvSpPr>
            <p:nvPr/>
          </p:nvSpPr>
          <p:spPr bwMode="auto">
            <a:xfrm>
              <a:off x="2498" y="3145"/>
              <a:ext cx="376" cy="376"/>
            </a:xfrm>
            <a:prstGeom prst="ellipse">
              <a:avLst/>
            </a:prstGeom>
            <a:solidFill>
              <a:srgbClr val="FFFF00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761" name="Oval 17"/>
            <p:cNvSpPr>
              <a:spLocks noChangeArrowheads="1"/>
            </p:cNvSpPr>
            <p:nvPr/>
          </p:nvSpPr>
          <p:spPr bwMode="auto">
            <a:xfrm>
              <a:off x="2517" y="3722"/>
              <a:ext cx="376" cy="376"/>
            </a:xfrm>
            <a:prstGeom prst="ellipse">
              <a:avLst/>
            </a:prstGeom>
            <a:solidFill>
              <a:srgbClr val="FFFF00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762" name="Line 18"/>
            <p:cNvSpPr>
              <a:spLocks noChangeShapeType="1"/>
            </p:cNvSpPr>
            <p:nvPr/>
          </p:nvSpPr>
          <p:spPr bwMode="auto">
            <a:xfrm>
              <a:off x="2064" y="2112"/>
              <a:ext cx="528" cy="38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763" name="Line 19"/>
            <p:cNvSpPr>
              <a:spLocks noChangeShapeType="1"/>
            </p:cNvSpPr>
            <p:nvPr/>
          </p:nvSpPr>
          <p:spPr bwMode="auto">
            <a:xfrm>
              <a:off x="2016" y="2208"/>
              <a:ext cx="576" cy="96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764" name="Line 20"/>
            <p:cNvSpPr>
              <a:spLocks noChangeShapeType="1"/>
            </p:cNvSpPr>
            <p:nvPr/>
          </p:nvSpPr>
          <p:spPr bwMode="auto">
            <a:xfrm>
              <a:off x="1968" y="2208"/>
              <a:ext cx="576" cy="158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765" name="Line 21"/>
            <p:cNvSpPr>
              <a:spLocks noChangeShapeType="1"/>
            </p:cNvSpPr>
            <p:nvPr/>
          </p:nvSpPr>
          <p:spPr bwMode="auto">
            <a:xfrm flipV="1">
              <a:off x="2832" y="2160"/>
              <a:ext cx="432" cy="38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766" name="Line 22"/>
            <p:cNvSpPr>
              <a:spLocks noChangeShapeType="1"/>
            </p:cNvSpPr>
            <p:nvPr/>
          </p:nvSpPr>
          <p:spPr bwMode="auto">
            <a:xfrm flipV="1">
              <a:off x="2832" y="2208"/>
              <a:ext cx="624" cy="100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767" name="Line 23"/>
            <p:cNvSpPr>
              <a:spLocks noChangeShapeType="1"/>
            </p:cNvSpPr>
            <p:nvPr/>
          </p:nvSpPr>
          <p:spPr bwMode="auto">
            <a:xfrm flipV="1">
              <a:off x="2880" y="2208"/>
              <a:ext cx="672" cy="163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3" name="Group 24"/>
          <p:cNvGrpSpPr>
            <a:grpSpLocks/>
          </p:cNvGrpSpPr>
          <p:nvPr/>
        </p:nvGrpSpPr>
        <p:grpSpPr bwMode="auto">
          <a:xfrm>
            <a:off x="1143000" y="4419600"/>
            <a:ext cx="2667000" cy="1828800"/>
            <a:chOff x="720" y="2784"/>
            <a:chExt cx="1680" cy="1152"/>
          </a:xfrm>
        </p:grpSpPr>
        <p:sp>
          <p:nvSpPr>
            <p:cNvPr id="30738" name="Rectangle 25"/>
            <p:cNvSpPr>
              <a:spLocks noChangeArrowheads="1"/>
            </p:cNvSpPr>
            <p:nvPr/>
          </p:nvSpPr>
          <p:spPr bwMode="auto">
            <a:xfrm>
              <a:off x="720" y="2784"/>
              <a:ext cx="1680" cy="1152"/>
            </a:xfrm>
            <a:prstGeom prst="rect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4" name="Group 26"/>
            <p:cNvGrpSpPr>
              <a:grpSpLocks/>
            </p:cNvGrpSpPr>
            <p:nvPr/>
          </p:nvGrpSpPr>
          <p:grpSpPr bwMode="auto">
            <a:xfrm>
              <a:off x="720" y="2784"/>
              <a:ext cx="1680" cy="288"/>
              <a:chOff x="720" y="2784"/>
              <a:chExt cx="1680" cy="288"/>
            </a:xfrm>
          </p:grpSpPr>
          <p:sp>
            <p:nvSpPr>
              <p:cNvPr id="30743" name="Rectangle 27"/>
              <p:cNvSpPr>
                <a:spLocks noChangeArrowheads="1"/>
              </p:cNvSpPr>
              <p:nvPr/>
            </p:nvSpPr>
            <p:spPr bwMode="auto">
              <a:xfrm>
                <a:off x="720" y="2784"/>
                <a:ext cx="336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744" name="Rectangle 28"/>
              <p:cNvSpPr>
                <a:spLocks noChangeArrowheads="1"/>
              </p:cNvSpPr>
              <p:nvPr/>
            </p:nvSpPr>
            <p:spPr bwMode="auto">
              <a:xfrm>
                <a:off x="1056" y="2784"/>
                <a:ext cx="336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745" name="Rectangle 29"/>
              <p:cNvSpPr>
                <a:spLocks noChangeArrowheads="1"/>
              </p:cNvSpPr>
              <p:nvPr/>
            </p:nvSpPr>
            <p:spPr bwMode="auto">
              <a:xfrm>
                <a:off x="1392" y="2784"/>
                <a:ext cx="336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746" name="Rectangle 30"/>
              <p:cNvSpPr>
                <a:spLocks noChangeArrowheads="1"/>
              </p:cNvSpPr>
              <p:nvPr/>
            </p:nvSpPr>
            <p:spPr bwMode="auto">
              <a:xfrm>
                <a:off x="1728" y="2784"/>
                <a:ext cx="336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747" name="Rectangle 31"/>
              <p:cNvSpPr>
                <a:spLocks noChangeArrowheads="1"/>
              </p:cNvSpPr>
              <p:nvPr/>
            </p:nvSpPr>
            <p:spPr bwMode="auto">
              <a:xfrm>
                <a:off x="2064" y="2784"/>
                <a:ext cx="336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30740" name="Rectangle 32"/>
            <p:cNvSpPr>
              <a:spLocks noChangeArrowheads="1"/>
            </p:cNvSpPr>
            <p:nvPr/>
          </p:nvSpPr>
          <p:spPr bwMode="auto">
            <a:xfrm>
              <a:off x="1392" y="3072"/>
              <a:ext cx="336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741" name="Rectangle 33"/>
            <p:cNvSpPr>
              <a:spLocks noChangeArrowheads="1"/>
            </p:cNvSpPr>
            <p:nvPr/>
          </p:nvSpPr>
          <p:spPr bwMode="auto">
            <a:xfrm>
              <a:off x="1392" y="3360"/>
              <a:ext cx="336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742" name="Rectangle 34"/>
            <p:cNvSpPr>
              <a:spLocks noChangeArrowheads="1"/>
            </p:cNvSpPr>
            <p:nvPr/>
          </p:nvSpPr>
          <p:spPr bwMode="auto">
            <a:xfrm>
              <a:off x="1392" y="3648"/>
              <a:ext cx="336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5" name="Group 35"/>
          <p:cNvGrpSpPr>
            <a:grpSpLocks/>
          </p:cNvGrpSpPr>
          <p:nvPr/>
        </p:nvGrpSpPr>
        <p:grpSpPr bwMode="auto">
          <a:xfrm>
            <a:off x="4648200" y="4419600"/>
            <a:ext cx="3200400" cy="914400"/>
            <a:chOff x="2928" y="2784"/>
            <a:chExt cx="2016" cy="576"/>
          </a:xfrm>
        </p:grpSpPr>
        <p:sp>
          <p:nvSpPr>
            <p:cNvPr id="30728" name="Rectangle 36"/>
            <p:cNvSpPr>
              <a:spLocks noChangeArrowheads="1"/>
            </p:cNvSpPr>
            <p:nvPr/>
          </p:nvSpPr>
          <p:spPr bwMode="auto">
            <a:xfrm>
              <a:off x="2928" y="2784"/>
              <a:ext cx="2016" cy="576"/>
            </a:xfrm>
            <a:prstGeom prst="rect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6" name="Group 37"/>
            <p:cNvGrpSpPr>
              <a:grpSpLocks/>
            </p:cNvGrpSpPr>
            <p:nvPr/>
          </p:nvGrpSpPr>
          <p:grpSpPr bwMode="auto">
            <a:xfrm>
              <a:off x="2928" y="2784"/>
              <a:ext cx="1680" cy="288"/>
              <a:chOff x="720" y="2784"/>
              <a:chExt cx="1680" cy="288"/>
            </a:xfrm>
          </p:grpSpPr>
          <p:sp>
            <p:nvSpPr>
              <p:cNvPr id="30733" name="Rectangle 38"/>
              <p:cNvSpPr>
                <a:spLocks noChangeArrowheads="1"/>
              </p:cNvSpPr>
              <p:nvPr/>
            </p:nvSpPr>
            <p:spPr bwMode="auto">
              <a:xfrm>
                <a:off x="720" y="2784"/>
                <a:ext cx="336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734" name="Rectangle 39"/>
              <p:cNvSpPr>
                <a:spLocks noChangeArrowheads="1"/>
              </p:cNvSpPr>
              <p:nvPr/>
            </p:nvSpPr>
            <p:spPr bwMode="auto">
              <a:xfrm>
                <a:off x="1056" y="2784"/>
                <a:ext cx="336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735" name="Rectangle 40"/>
              <p:cNvSpPr>
                <a:spLocks noChangeArrowheads="1"/>
              </p:cNvSpPr>
              <p:nvPr/>
            </p:nvSpPr>
            <p:spPr bwMode="auto">
              <a:xfrm>
                <a:off x="1392" y="2784"/>
                <a:ext cx="336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736" name="Rectangle 41"/>
              <p:cNvSpPr>
                <a:spLocks noChangeArrowheads="1"/>
              </p:cNvSpPr>
              <p:nvPr/>
            </p:nvSpPr>
            <p:spPr bwMode="auto">
              <a:xfrm>
                <a:off x="1728" y="2784"/>
                <a:ext cx="336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737" name="Rectangle 42"/>
              <p:cNvSpPr>
                <a:spLocks noChangeArrowheads="1"/>
              </p:cNvSpPr>
              <p:nvPr/>
            </p:nvSpPr>
            <p:spPr bwMode="auto">
              <a:xfrm>
                <a:off x="2064" y="2784"/>
                <a:ext cx="336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30730" name="Rectangle 43"/>
            <p:cNvSpPr>
              <a:spLocks noChangeArrowheads="1"/>
            </p:cNvSpPr>
            <p:nvPr/>
          </p:nvSpPr>
          <p:spPr bwMode="auto">
            <a:xfrm>
              <a:off x="3600" y="3072"/>
              <a:ext cx="336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731" name="Rectangle 44"/>
            <p:cNvSpPr>
              <a:spLocks noChangeArrowheads="1"/>
            </p:cNvSpPr>
            <p:nvPr/>
          </p:nvSpPr>
          <p:spPr bwMode="auto">
            <a:xfrm>
              <a:off x="3936" y="3072"/>
              <a:ext cx="336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732" name="Rectangle 45"/>
            <p:cNvSpPr>
              <a:spLocks noChangeArrowheads="1"/>
            </p:cNvSpPr>
            <p:nvPr/>
          </p:nvSpPr>
          <p:spPr bwMode="auto">
            <a:xfrm>
              <a:off x="4608" y="2784"/>
              <a:ext cx="336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3277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F412FC2-6EE1-934C-8A7E-7B68E5B9E53A}" type="slidenum">
              <a:rPr lang="en-US" smtClean="0">
                <a:latin typeface="Times New Roman" pitchFamily="-107" charset="0"/>
              </a:rPr>
              <a:pPr/>
              <a:t>51</a:t>
            </a:fld>
            <a:endParaRPr lang="en-US" smtClean="0">
              <a:latin typeface="Times New Roman" pitchFamily="-107" charset="0"/>
            </a:endParaRPr>
          </a:p>
        </p:txBody>
      </p:sp>
      <p:sp>
        <p:nvSpPr>
          <p:cNvPr id="3277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Scheduling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/>
              <a:t>Task</a:t>
            </a:r>
            <a:r>
              <a:rPr lang="en-US"/>
              <a:t>:  assign time slots (and resources) to operations </a:t>
            </a:r>
          </a:p>
          <a:p>
            <a:pPr lvl="1"/>
            <a:r>
              <a:rPr lang="en-US" b="1">
                <a:ea typeface="ＭＳ Ｐゴシック" pitchFamily="-107" charset="-128"/>
              </a:rPr>
              <a:t>time-constrained</a:t>
            </a:r>
            <a:r>
              <a:rPr lang="en-US">
                <a:ea typeface="ＭＳ Ｐゴシック" pitchFamily="-107" charset="-128"/>
              </a:rPr>
              <a:t>: minimizing peak resource requirements</a:t>
            </a:r>
          </a:p>
          <a:p>
            <a:pPr lvl="2"/>
            <a:r>
              <a:rPr lang="en-US" i="1">
                <a:ea typeface="ＭＳ Ｐゴシック" pitchFamily="-107" charset="-128"/>
              </a:rPr>
              <a:t>n.b.</a:t>
            </a:r>
            <a:r>
              <a:rPr lang="en-US">
                <a:ea typeface="ＭＳ Ｐゴシック" pitchFamily="-107" charset="-128"/>
              </a:rPr>
              <a:t> time-constrained, not always constrained to minimum execution time</a:t>
            </a:r>
          </a:p>
          <a:p>
            <a:pPr lvl="1"/>
            <a:r>
              <a:rPr lang="en-US" b="1">
                <a:ea typeface="ＭＳ Ｐゴシック" pitchFamily="-107" charset="-128"/>
              </a:rPr>
              <a:t>resource-constrained</a:t>
            </a:r>
            <a:r>
              <a:rPr lang="en-US">
                <a:ea typeface="ＭＳ Ｐゴシック" pitchFamily="-107" charset="-128"/>
              </a:rPr>
              <a:t>: minimizing execution time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7" grpId="0" build="p" bldLvl="2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3481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9D864D8-65DB-9A4E-AF31-89A31A295554}" type="slidenum">
              <a:rPr lang="en-US" smtClean="0">
                <a:latin typeface="Times New Roman" pitchFamily="-107" charset="0"/>
              </a:rPr>
              <a:pPr/>
              <a:t>52</a:t>
            </a:fld>
            <a:endParaRPr lang="en-US" smtClean="0">
              <a:latin typeface="Times New Roman" pitchFamily="-107" charset="0"/>
            </a:endParaRPr>
          </a:p>
        </p:txBody>
      </p:sp>
      <p:sp>
        <p:nvSpPr>
          <p:cNvPr id="34820" name="Line 71"/>
          <p:cNvSpPr>
            <a:spLocks noChangeShapeType="1"/>
          </p:cNvSpPr>
          <p:nvPr/>
        </p:nvSpPr>
        <p:spPr bwMode="auto">
          <a:xfrm flipH="1" flipV="1">
            <a:off x="7848600" y="1600200"/>
            <a:ext cx="228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4821" name="Line 70"/>
          <p:cNvSpPr>
            <a:spLocks noChangeShapeType="1"/>
          </p:cNvSpPr>
          <p:nvPr/>
        </p:nvSpPr>
        <p:spPr bwMode="auto">
          <a:xfrm flipH="1">
            <a:off x="8077200" y="20574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4822" name="Line 69"/>
          <p:cNvSpPr>
            <a:spLocks noChangeShapeType="1"/>
          </p:cNvSpPr>
          <p:nvPr/>
        </p:nvSpPr>
        <p:spPr bwMode="auto">
          <a:xfrm flipH="1" flipV="1">
            <a:off x="8305800" y="2057400"/>
            <a:ext cx="2286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482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/>
              <a:t>Resource-Time Example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304800" y="1752600"/>
            <a:ext cx="4578350" cy="1704975"/>
            <a:chOff x="573" y="1830"/>
            <a:chExt cx="4231" cy="2268"/>
          </a:xfrm>
        </p:grpSpPr>
        <p:sp>
          <p:nvSpPr>
            <p:cNvPr id="34867" name="Oval 4"/>
            <p:cNvSpPr>
              <a:spLocks noChangeArrowheads="1"/>
            </p:cNvSpPr>
            <p:nvPr/>
          </p:nvSpPr>
          <p:spPr bwMode="auto">
            <a:xfrm>
              <a:off x="985" y="1830"/>
              <a:ext cx="376" cy="376"/>
            </a:xfrm>
            <a:prstGeom prst="ellipse">
              <a:avLst/>
            </a:prstGeom>
            <a:solidFill>
              <a:srgbClr val="FFFF00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868" name="Line 5"/>
            <p:cNvSpPr>
              <a:spLocks noChangeShapeType="1"/>
            </p:cNvSpPr>
            <p:nvPr/>
          </p:nvSpPr>
          <p:spPr bwMode="auto">
            <a:xfrm>
              <a:off x="1363" y="2040"/>
              <a:ext cx="389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869" name="Oval 6"/>
            <p:cNvSpPr>
              <a:spLocks noChangeArrowheads="1"/>
            </p:cNvSpPr>
            <p:nvPr/>
          </p:nvSpPr>
          <p:spPr bwMode="auto">
            <a:xfrm>
              <a:off x="4037" y="1848"/>
              <a:ext cx="376" cy="376"/>
            </a:xfrm>
            <a:prstGeom prst="ellipse">
              <a:avLst/>
            </a:prstGeom>
            <a:solidFill>
              <a:srgbClr val="FFFF00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870" name="Line 7"/>
            <p:cNvSpPr>
              <a:spLocks noChangeShapeType="1"/>
            </p:cNvSpPr>
            <p:nvPr/>
          </p:nvSpPr>
          <p:spPr bwMode="auto">
            <a:xfrm>
              <a:off x="4415" y="2047"/>
              <a:ext cx="389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871" name="Oval 8"/>
            <p:cNvSpPr>
              <a:spLocks noChangeArrowheads="1"/>
            </p:cNvSpPr>
            <p:nvPr/>
          </p:nvSpPr>
          <p:spPr bwMode="auto">
            <a:xfrm>
              <a:off x="3265" y="1844"/>
              <a:ext cx="376" cy="376"/>
            </a:xfrm>
            <a:prstGeom prst="ellipse">
              <a:avLst/>
            </a:prstGeom>
            <a:solidFill>
              <a:srgbClr val="FFFF00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872" name="Line 9"/>
            <p:cNvSpPr>
              <a:spLocks noChangeShapeType="1"/>
            </p:cNvSpPr>
            <p:nvPr/>
          </p:nvSpPr>
          <p:spPr bwMode="auto">
            <a:xfrm>
              <a:off x="3643" y="2043"/>
              <a:ext cx="389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873" name="Oval 10"/>
            <p:cNvSpPr>
              <a:spLocks noChangeArrowheads="1"/>
            </p:cNvSpPr>
            <p:nvPr/>
          </p:nvSpPr>
          <p:spPr bwMode="auto">
            <a:xfrm>
              <a:off x="2506" y="1841"/>
              <a:ext cx="376" cy="376"/>
            </a:xfrm>
            <a:prstGeom prst="ellipse">
              <a:avLst/>
            </a:prstGeom>
            <a:solidFill>
              <a:srgbClr val="FFFF00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874" name="Line 11"/>
            <p:cNvSpPr>
              <a:spLocks noChangeShapeType="1"/>
            </p:cNvSpPr>
            <p:nvPr/>
          </p:nvSpPr>
          <p:spPr bwMode="auto">
            <a:xfrm>
              <a:off x="2884" y="2040"/>
              <a:ext cx="389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875" name="Oval 12"/>
            <p:cNvSpPr>
              <a:spLocks noChangeArrowheads="1"/>
            </p:cNvSpPr>
            <p:nvPr/>
          </p:nvSpPr>
          <p:spPr bwMode="auto">
            <a:xfrm>
              <a:off x="1747" y="1846"/>
              <a:ext cx="376" cy="376"/>
            </a:xfrm>
            <a:prstGeom prst="ellipse">
              <a:avLst/>
            </a:prstGeom>
            <a:solidFill>
              <a:srgbClr val="FFFF00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876" name="Line 13"/>
            <p:cNvSpPr>
              <a:spLocks noChangeShapeType="1"/>
            </p:cNvSpPr>
            <p:nvPr/>
          </p:nvSpPr>
          <p:spPr bwMode="auto">
            <a:xfrm>
              <a:off x="2125" y="2045"/>
              <a:ext cx="389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877" name="Line 14"/>
            <p:cNvSpPr>
              <a:spLocks noChangeShapeType="1"/>
            </p:cNvSpPr>
            <p:nvPr/>
          </p:nvSpPr>
          <p:spPr bwMode="auto">
            <a:xfrm>
              <a:off x="573" y="2029"/>
              <a:ext cx="42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878" name="Oval 15"/>
            <p:cNvSpPr>
              <a:spLocks noChangeArrowheads="1"/>
            </p:cNvSpPr>
            <p:nvPr/>
          </p:nvSpPr>
          <p:spPr bwMode="auto">
            <a:xfrm>
              <a:off x="2502" y="2493"/>
              <a:ext cx="376" cy="376"/>
            </a:xfrm>
            <a:prstGeom prst="ellipse">
              <a:avLst/>
            </a:prstGeom>
            <a:solidFill>
              <a:srgbClr val="FFFF00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879" name="Oval 16"/>
            <p:cNvSpPr>
              <a:spLocks noChangeArrowheads="1"/>
            </p:cNvSpPr>
            <p:nvPr/>
          </p:nvSpPr>
          <p:spPr bwMode="auto">
            <a:xfrm>
              <a:off x="2498" y="3145"/>
              <a:ext cx="376" cy="376"/>
            </a:xfrm>
            <a:prstGeom prst="ellipse">
              <a:avLst/>
            </a:prstGeom>
            <a:solidFill>
              <a:srgbClr val="FFFF00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880" name="Oval 17"/>
            <p:cNvSpPr>
              <a:spLocks noChangeArrowheads="1"/>
            </p:cNvSpPr>
            <p:nvPr/>
          </p:nvSpPr>
          <p:spPr bwMode="auto">
            <a:xfrm>
              <a:off x="2517" y="3722"/>
              <a:ext cx="376" cy="376"/>
            </a:xfrm>
            <a:prstGeom prst="ellipse">
              <a:avLst/>
            </a:prstGeom>
            <a:solidFill>
              <a:srgbClr val="FFFF00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881" name="Line 18"/>
            <p:cNvSpPr>
              <a:spLocks noChangeShapeType="1"/>
            </p:cNvSpPr>
            <p:nvPr/>
          </p:nvSpPr>
          <p:spPr bwMode="auto">
            <a:xfrm>
              <a:off x="2064" y="2112"/>
              <a:ext cx="528" cy="38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882" name="Line 19"/>
            <p:cNvSpPr>
              <a:spLocks noChangeShapeType="1"/>
            </p:cNvSpPr>
            <p:nvPr/>
          </p:nvSpPr>
          <p:spPr bwMode="auto">
            <a:xfrm>
              <a:off x="2016" y="2208"/>
              <a:ext cx="576" cy="96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883" name="Line 20"/>
            <p:cNvSpPr>
              <a:spLocks noChangeShapeType="1"/>
            </p:cNvSpPr>
            <p:nvPr/>
          </p:nvSpPr>
          <p:spPr bwMode="auto">
            <a:xfrm>
              <a:off x="1968" y="2208"/>
              <a:ext cx="576" cy="158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884" name="Line 21"/>
            <p:cNvSpPr>
              <a:spLocks noChangeShapeType="1"/>
            </p:cNvSpPr>
            <p:nvPr/>
          </p:nvSpPr>
          <p:spPr bwMode="auto">
            <a:xfrm flipV="1">
              <a:off x="2832" y="2160"/>
              <a:ext cx="432" cy="38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885" name="Line 22"/>
            <p:cNvSpPr>
              <a:spLocks noChangeShapeType="1"/>
            </p:cNvSpPr>
            <p:nvPr/>
          </p:nvSpPr>
          <p:spPr bwMode="auto">
            <a:xfrm flipV="1">
              <a:off x="2832" y="2208"/>
              <a:ext cx="624" cy="100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886" name="Line 23"/>
            <p:cNvSpPr>
              <a:spLocks noChangeShapeType="1"/>
            </p:cNvSpPr>
            <p:nvPr/>
          </p:nvSpPr>
          <p:spPr bwMode="auto">
            <a:xfrm flipV="1">
              <a:off x="2880" y="2208"/>
              <a:ext cx="672" cy="163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3" name="Group 24"/>
          <p:cNvGrpSpPr>
            <a:grpSpLocks/>
          </p:cNvGrpSpPr>
          <p:nvPr/>
        </p:nvGrpSpPr>
        <p:grpSpPr bwMode="auto">
          <a:xfrm>
            <a:off x="1143000" y="4419600"/>
            <a:ext cx="2667000" cy="1828800"/>
            <a:chOff x="720" y="2784"/>
            <a:chExt cx="1680" cy="1152"/>
          </a:xfrm>
        </p:grpSpPr>
        <p:sp>
          <p:nvSpPr>
            <p:cNvPr id="34857" name="Rectangle 25"/>
            <p:cNvSpPr>
              <a:spLocks noChangeArrowheads="1"/>
            </p:cNvSpPr>
            <p:nvPr/>
          </p:nvSpPr>
          <p:spPr bwMode="auto">
            <a:xfrm>
              <a:off x="720" y="2784"/>
              <a:ext cx="1680" cy="1152"/>
            </a:xfrm>
            <a:prstGeom prst="rect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4" name="Group 26"/>
            <p:cNvGrpSpPr>
              <a:grpSpLocks/>
            </p:cNvGrpSpPr>
            <p:nvPr/>
          </p:nvGrpSpPr>
          <p:grpSpPr bwMode="auto">
            <a:xfrm>
              <a:off x="720" y="2784"/>
              <a:ext cx="1680" cy="288"/>
              <a:chOff x="720" y="2784"/>
              <a:chExt cx="1680" cy="288"/>
            </a:xfrm>
          </p:grpSpPr>
          <p:sp>
            <p:nvSpPr>
              <p:cNvPr id="34862" name="Rectangle 27"/>
              <p:cNvSpPr>
                <a:spLocks noChangeArrowheads="1"/>
              </p:cNvSpPr>
              <p:nvPr/>
            </p:nvSpPr>
            <p:spPr bwMode="auto">
              <a:xfrm>
                <a:off x="720" y="2784"/>
                <a:ext cx="336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4863" name="Rectangle 28"/>
              <p:cNvSpPr>
                <a:spLocks noChangeArrowheads="1"/>
              </p:cNvSpPr>
              <p:nvPr/>
            </p:nvSpPr>
            <p:spPr bwMode="auto">
              <a:xfrm>
                <a:off x="1056" y="2784"/>
                <a:ext cx="336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4864" name="Rectangle 29"/>
              <p:cNvSpPr>
                <a:spLocks noChangeArrowheads="1"/>
              </p:cNvSpPr>
              <p:nvPr/>
            </p:nvSpPr>
            <p:spPr bwMode="auto">
              <a:xfrm>
                <a:off x="1392" y="2784"/>
                <a:ext cx="336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4865" name="Rectangle 30"/>
              <p:cNvSpPr>
                <a:spLocks noChangeArrowheads="1"/>
              </p:cNvSpPr>
              <p:nvPr/>
            </p:nvSpPr>
            <p:spPr bwMode="auto">
              <a:xfrm>
                <a:off x="1728" y="2784"/>
                <a:ext cx="336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4866" name="Rectangle 31"/>
              <p:cNvSpPr>
                <a:spLocks noChangeArrowheads="1"/>
              </p:cNvSpPr>
              <p:nvPr/>
            </p:nvSpPr>
            <p:spPr bwMode="auto">
              <a:xfrm>
                <a:off x="2064" y="2784"/>
                <a:ext cx="336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34859" name="Rectangle 32"/>
            <p:cNvSpPr>
              <a:spLocks noChangeArrowheads="1"/>
            </p:cNvSpPr>
            <p:nvPr/>
          </p:nvSpPr>
          <p:spPr bwMode="auto">
            <a:xfrm>
              <a:off x="1392" y="3072"/>
              <a:ext cx="336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860" name="Rectangle 33"/>
            <p:cNvSpPr>
              <a:spLocks noChangeArrowheads="1"/>
            </p:cNvSpPr>
            <p:nvPr/>
          </p:nvSpPr>
          <p:spPr bwMode="auto">
            <a:xfrm>
              <a:off x="1392" y="3360"/>
              <a:ext cx="336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861" name="Rectangle 34"/>
            <p:cNvSpPr>
              <a:spLocks noChangeArrowheads="1"/>
            </p:cNvSpPr>
            <p:nvPr/>
          </p:nvSpPr>
          <p:spPr bwMode="auto">
            <a:xfrm>
              <a:off x="1392" y="3648"/>
              <a:ext cx="336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5" name="Group 35"/>
          <p:cNvGrpSpPr>
            <a:grpSpLocks/>
          </p:cNvGrpSpPr>
          <p:nvPr/>
        </p:nvGrpSpPr>
        <p:grpSpPr bwMode="auto">
          <a:xfrm>
            <a:off x="4648200" y="4419600"/>
            <a:ext cx="3200400" cy="914400"/>
            <a:chOff x="2928" y="2784"/>
            <a:chExt cx="2016" cy="576"/>
          </a:xfrm>
        </p:grpSpPr>
        <p:sp>
          <p:nvSpPr>
            <p:cNvPr id="34847" name="Rectangle 36"/>
            <p:cNvSpPr>
              <a:spLocks noChangeArrowheads="1"/>
            </p:cNvSpPr>
            <p:nvPr/>
          </p:nvSpPr>
          <p:spPr bwMode="auto">
            <a:xfrm>
              <a:off x="2928" y="2784"/>
              <a:ext cx="2016" cy="576"/>
            </a:xfrm>
            <a:prstGeom prst="rect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6" name="Group 37"/>
            <p:cNvGrpSpPr>
              <a:grpSpLocks/>
            </p:cNvGrpSpPr>
            <p:nvPr/>
          </p:nvGrpSpPr>
          <p:grpSpPr bwMode="auto">
            <a:xfrm>
              <a:off x="2928" y="2784"/>
              <a:ext cx="1680" cy="288"/>
              <a:chOff x="720" y="2784"/>
              <a:chExt cx="1680" cy="288"/>
            </a:xfrm>
          </p:grpSpPr>
          <p:sp>
            <p:nvSpPr>
              <p:cNvPr id="34852" name="Rectangle 38"/>
              <p:cNvSpPr>
                <a:spLocks noChangeArrowheads="1"/>
              </p:cNvSpPr>
              <p:nvPr/>
            </p:nvSpPr>
            <p:spPr bwMode="auto">
              <a:xfrm>
                <a:off x="720" y="2784"/>
                <a:ext cx="336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4853" name="Rectangle 39"/>
              <p:cNvSpPr>
                <a:spLocks noChangeArrowheads="1"/>
              </p:cNvSpPr>
              <p:nvPr/>
            </p:nvSpPr>
            <p:spPr bwMode="auto">
              <a:xfrm>
                <a:off x="1056" y="2784"/>
                <a:ext cx="336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4854" name="Rectangle 40"/>
              <p:cNvSpPr>
                <a:spLocks noChangeArrowheads="1"/>
              </p:cNvSpPr>
              <p:nvPr/>
            </p:nvSpPr>
            <p:spPr bwMode="auto">
              <a:xfrm>
                <a:off x="1392" y="2784"/>
                <a:ext cx="336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4855" name="Rectangle 41"/>
              <p:cNvSpPr>
                <a:spLocks noChangeArrowheads="1"/>
              </p:cNvSpPr>
              <p:nvPr/>
            </p:nvSpPr>
            <p:spPr bwMode="auto">
              <a:xfrm>
                <a:off x="1728" y="2784"/>
                <a:ext cx="336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4856" name="Rectangle 42"/>
              <p:cNvSpPr>
                <a:spLocks noChangeArrowheads="1"/>
              </p:cNvSpPr>
              <p:nvPr/>
            </p:nvSpPr>
            <p:spPr bwMode="auto">
              <a:xfrm>
                <a:off x="2064" y="2784"/>
                <a:ext cx="336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34849" name="Rectangle 43"/>
            <p:cNvSpPr>
              <a:spLocks noChangeArrowheads="1"/>
            </p:cNvSpPr>
            <p:nvPr/>
          </p:nvSpPr>
          <p:spPr bwMode="auto">
            <a:xfrm>
              <a:off x="3600" y="3072"/>
              <a:ext cx="336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850" name="Rectangle 44"/>
            <p:cNvSpPr>
              <a:spLocks noChangeArrowheads="1"/>
            </p:cNvSpPr>
            <p:nvPr/>
          </p:nvSpPr>
          <p:spPr bwMode="auto">
            <a:xfrm>
              <a:off x="3936" y="3072"/>
              <a:ext cx="336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851" name="Rectangle 45"/>
            <p:cNvSpPr>
              <a:spLocks noChangeArrowheads="1"/>
            </p:cNvSpPr>
            <p:nvPr/>
          </p:nvSpPr>
          <p:spPr bwMode="auto">
            <a:xfrm>
              <a:off x="4608" y="2784"/>
              <a:ext cx="336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7" name="Group 46"/>
          <p:cNvGrpSpPr>
            <a:grpSpLocks/>
          </p:cNvGrpSpPr>
          <p:nvPr/>
        </p:nvGrpSpPr>
        <p:grpSpPr bwMode="auto">
          <a:xfrm>
            <a:off x="4648200" y="5638800"/>
            <a:ext cx="4267200" cy="457200"/>
            <a:chOff x="2784" y="3600"/>
            <a:chExt cx="2688" cy="288"/>
          </a:xfrm>
        </p:grpSpPr>
        <p:grpSp>
          <p:nvGrpSpPr>
            <p:cNvPr id="8" name="Group 47"/>
            <p:cNvGrpSpPr>
              <a:grpSpLocks/>
            </p:cNvGrpSpPr>
            <p:nvPr/>
          </p:nvGrpSpPr>
          <p:grpSpPr bwMode="auto">
            <a:xfrm>
              <a:off x="2784" y="3600"/>
              <a:ext cx="1680" cy="288"/>
              <a:chOff x="720" y="2784"/>
              <a:chExt cx="1680" cy="288"/>
            </a:xfrm>
          </p:grpSpPr>
          <p:sp>
            <p:nvSpPr>
              <p:cNvPr id="34842" name="Rectangle 48"/>
              <p:cNvSpPr>
                <a:spLocks noChangeArrowheads="1"/>
              </p:cNvSpPr>
              <p:nvPr/>
            </p:nvSpPr>
            <p:spPr bwMode="auto">
              <a:xfrm>
                <a:off x="720" y="2784"/>
                <a:ext cx="336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4843" name="Rectangle 49"/>
              <p:cNvSpPr>
                <a:spLocks noChangeArrowheads="1"/>
              </p:cNvSpPr>
              <p:nvPr/>
            </p:nvSpPr>
            <p:spPr bwMode="auto">
              <a:xfrm>
                <a:off x="1056" y="2784"/>
                <a:ext cx="336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4844" name="Rectangle 50"/>
              <p:cNvSpPr>
                <a:spLocks noChangeArrowheads="1"/>
              </p:cNvSpPr>
              <p:nvPr/>
            </p:nvSpPr>
            <p:spPr bwMode="auto">
              <a:xfrm>
                <a:off x="1392" y="2784"/>
                <a:ext cx="336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4845" name="Rectangle 51"/>
              <p:cNvSpPr>
                <a:spLocks noChangeArrowheads="1"/>
              </p:cNvSpPr>
              <p:nvPr/>
            </p:nvSpPr>
            <p:spPr bwMode="auto">
              <a:xfrm>
                <a:off x="1728" y="2784"/>
                <a:ext cx="336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4846" name="Rectangle 52"/>
              <p:cNvSpPr>
                <a:spLocks noChangeArrowheads="1"/>
              </p:cNvSpPr>
              <p:nvPr/>
            </p:nvSpPr>
            <p:spPr bwMode="auto">
              <a:xfrm>
                <a:off x="2064" y="2784"/>
                <a:ext cx="336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34839" name="Rectangle 53"/>
            <p:cNvSpPr>
              <a:spLocks noChangeArrowheads="1"/>
            </p:cNvSpPr>
            <p:nvPr/>
          </p:nvSpPr>
          <p:spPr bwMode="auto">
            <a:xfrm>
              <a:off x="5136" y="3600"/>
              <a:ext cx="336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840" name="Rectangle 54"/>
            <p:cNvSpPr>
              <a:spLocks noChangeArrowheads="1"/>
            </p:cNvSpPr>
            <p:nvPr/>
          </p:nvSpPr>
          <p:spPr bwMode="auto">
            <a:xfrm>
              <a:off x="4800" y="3600"/>
              <a:ext cx="336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841" name="Rectangle 55"/>
            <p:cNvSpPr>
              <a:spLocks noChangeArrowheads="1"/>
            </p:cNvSpPr>
            <p:nvPr/>
          </p:nvSpPr>
          <p:spPr bwMode="auto">
            <a:xfrm>
              <a:off x="4464" y="3600"/>
              <a:ext cx="336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34828" name="Text Box 56"/>
          <p:cNvSpPr txBox="1">
            <a:spLocks noChangeArrowheads="1"/>
          </p:cNvSpPr>
          <p:nvPr/>
        </p:nvSpPr>
        <p:spPr bwMode="auto">
          <a:xfrm>
            <a:off x="4876800" y="2284413"/>
            <a:ext cx="2587625" cy="191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b="1">
                <a:latin typeface="Arial" pitchFamily="-107" charset="0"/>
              </a:rPr>
              <a:t>Time Constraint</a:t>
            </a:r>
            <a:r>
              <a:rPr lang="en-US">
                <a:latin typeface="Arial" pitchFamily="-107" charset="0"/>
              </a:rPr>
              <a:t>:</a:t>
            </a:r>
          </a:p>
          <a:p>
            <a:r>
              <a:rPr lang="en-US">
                <a:latin typeface="Arial" pitchFamily="-107" charset="0"/>
              </a:rPr>
              <a:t>          &lt;5 </a:t>
            </a:r>
            <a:r>
              <a:rPr lang="en-US">
                <a:latin typeface="Arial" pitchFamily="-107" charset="0"/>
                <a:sym typeface="Symbol" pitchFamily="-107" charset="2"/>
              </a:rPr>
              <a:t></a:t>
            </a:r>
            <a:r>
              <a:rPr lang="en-US">
                <a:latin typeface="Arial" pitchFamily="-107" charset="0"/>
              </a:rPr>
              <a:t> --</a:t>
            </a:r>
          </a:p>
          <a:p>
            <a:r>
              <a:rPr lang="en-US">
                <a:latin typeface="Arial" pitchFamily="-107" charset="0"/>
              </a:rPr>
              <a:t>	 5 </a:t>
            </a:r>
            <a:r>
              <a:rPr lang="en-US">
                <a:latin typeface="Arial" pitchFamily="-107" charset="0"/>
                <a:sym typeface="Symbol" pitchFamily="-107" charset="2"/>
              </a:rPr>
              <a:t></a:t>
            </a:r>
            <a:r>
              <a:rPr lang="en-US">
                <a:latin typeface="Arial" pitchFamily="-107" charset="0"/>
              </a:rPr>
              <a:t> 4</a:t>
            </a:r>
          </a:p>
          <a:p>
            <a:r>
              <a:rPr lang="en-US">
                <a:latin typeface="Arial" pitchFamily="-107" charset="0"/>
              </a:rPr>
              <a:t>         6,7 </a:t>
            </a:r>
            <a:r>
              <a:rPr lang="en-US">
                <a:latin typeface="Arial" pitchFamily="-107" charset="0"/>
                <a:sym typeface="Symbol" pitchFamily="-107" charset="2"/>
              </a:rPr>
              <a:t></a:t>
            </a:r>
            <a:r>
              <a:rPr lang="en-US">
                <a:latin typeface="Arial" pitchFamily="-107" charset="0"/>
              </a:rPr>
              <a:t> 2</a:t>
            </a:r>
          </a:p>
          <a:p>
            <a:r>
              <a:rPr lang="en-US">
                <a:latin typeface="Arial" pitchFamily="-107" charset="0"/>
              </a:rPr>
              <a:t>          &gt;7 </a:t>
            </a:r>
            <a:r>
              <a:rPr lang="en-US">
                <a:latin typeface="Arial" pitchFamily="-107" charset="0"/>
                <a:sym typeface="Symbol" pitchFamily="-107" charset="2"/>
              </a:rPr>
              <a:t></a:t>
            </a:r>
            <a:r>
              <a:rPr lang="en-US">
                <a:latin typeface="Arial" pitchFamily="-107" charset="0"/>
              </a:rPr>
              <a:t> 1</a:t>
            </a:r>
          </a:p>
        </p:txBody>
      </p:sp>
      <p:sp>
        <p:nvSpPr>
          <p:cNvPr id="34829" name="Line 61"/>
          <p:cNvSpPr>
            <a:spLocks noChangeShapeType="1"/>
          </p:cNvSpPr>
          <p:nvPr/>
        </p:nvSpPr>
        <p:spPr bwMode="auto">
          <a:xfrm flipV="1">
            <a:off x="7620000" y="1371600"/>
            <a:ext cx="0" cy="1143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4830" name="Line 62"/>
          <p:cNvSpPr>
            <a:spLocks noChangeShapeType="1"/>
          </p:cNvSpPr>
          <p:nvPr/>
        </p:nvSpPr>
        <p:spPr bwMode="auto">
          <a:xfrm flipV="1">
            <a:off x="7620000" y="2514600"/>
            <a:ext cx="1295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4831" name="Oval 64"/>
          <p:cNvSpPr>
            <a:spLocks noChangeArrowheads="1"/>
          </p:cNvSpPr>
          <p:nvPr/>
        </p:nvSpPr>
        <p:spPr bwMode="auto">
          <a:xfrm>
            <a:off x="7800975" y="1571625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34832" name="Oval 65"/>
          <p:cNvSpPr>
            <a:spLocks noChangeArrowheads="1"/>
          </p:cNvSpPr>
          <p:nvPr/>
        </p:nvSpPr>
        <p:spPr bwMode="auto">
          <a:xfrm>
            <a:off x="8029575" y="2024063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34833" name="Oval 66"/>
          <p:cNvSpPr>
            <a:spLocks noChangeArrowheads="1"/>
          </p:cNvSpPr>
          <p:nvPr/>
        </p:nvSpPr>
        <p:spPr bwMode="auto">
          <a:xfrm>
            <a:off x="8258175" y="2028825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34834" name="Line 68"/>
          <p:cNvSpPr>
            <a:spLocks noChangeShapeType="1"/>
          </p:cNvSpPr>
          <p:nvPr/>
        </p:nvSpPr>
        <p:spPr bwMode="auto">
          <a:xfrm>
            <a:off x="8534400" y="22860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4835" name="Oval 67"/>
          <p:cNvSpPr>
            <a:spLocks noChangeArrowheads="1"/>
          </p:cNvSpPr>
          <p:nvPr/>
        </p:nvSpPr>
        <p:spPr bwMode="auto">
          <a:xfrm>
            <a:off x="8505825" y="2257425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34836" name="Text Box 72"/>
          <p:cNvSpPr txBox="1">
            <a:spLocks noChangeArrowheads="1"/>
          </p:cNvSpPr>
          <p:nvPr/>
        </p:nvSpPr>
        <p:spPr bwMode="auto">
          <a:xfrm>
            <a:off x="8061325" y="2554288"/>
            <a:ext cx="862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Arial" pitchFamily="-107" charset="0"/>
              </a:rPr>
              <a:t>Time</a:t>
            </a:r>
          </a:p>
        </p:txBody>
      </p:sp>
      <p:sp>
        <p:nvSpPr>
          <p:cNvPr id="34837" name="Text Box 73"/>
          <p:cNvSpPr txBox="1">
            <a:spLocks noChangeArrowheads="1"/>
          </p:cNvSpPr>
          <p:nvPr/>
        </p:nvSpPr>
        <p:spPr bwMode="auto">
          <a:xfrm rot="-5400000">
            <a:off x="6977062" y="1709738"/>
            <a:ext cx="8286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Arial" pitchFamily="-107" charset="0"/>
              </a:rPr>
              <a:t>Area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3686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D47C9AF-E255-664A-B1E3-546C66FAEA7E}" type="slidenum">
              <a:rPr lang="en-US" smtClean="0">
                <a:latin typeface="Times New Roman" pitchFamily="-107" charset="0"/>
              </a:rPr>
              <a:pPr/>
              <a:t>53</a:t>
            </a:fld>
            <a:endParaRPr lang="en-US" smtClean="0">
              <a:latin typeface="Times New Roman" pitchFamily="-107" charset="0"/>
            </a:endParaRPr>
          </a:p>
        </p:txBody>
      </p:sp>
      <p:sp>
        <p:nvSpPr>
          <p:cNvPr id="3686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Scheduling Use</a:t>
            </a:r>
          </a:p>
        </p:txBody>
      </p:sp>
      <p:sp>
        <p:nvSpPr>
          <p:cNvPr id="3686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Very general problem formulation</a:t>
            </a:r>
          </a:p>
          <a:p>
            <a:pPr lvl="1"/>
            <a:r>
              <a:rPr lang="en-US">
                <a:ea typeface="ＭＳ Ｐゴシック" pitchFamily="-107" charset="-128"/>
              </a:rPr>
              <a:t>HDL/Behavioral </a:t>
            </a:r>
            <a:r>
              <a:rPr lang="en-US">
                <a:ea typeface="ＭＳ Ｐゴシック" pitchFamily="-107" charset="-128"/>
                <a:sym typeface="Symbol" pitchFamily="-107" charset="2"/>
              </a:rPr>
              <a:t></a:t>
            </a:r>
            <a:r>
              <a:rPr lang="en-US">
                <a:ea typeface="ＭＳ Ｐゴシック" pitchFamily="-107" charset="-128"/>
              </a:rPr>
              <a:t> RTL</a:t>
            </a:r>
          </a:p>
          <a:p>
            <a:pPr lvl="1"/>
            <a:r>
              <a:rPr lang="en-US">
                <a:ea typeface="ＭＳ Ｐゴシック" pitchFamily="-107" charset="-128"/>
              </a:rPr>
              <a:t>Register/Memory allocation/scheduling</a:t>
            </a:r>
          </a:p>
          <a:p>
            <a:pPr lvl="1"/>
            <a:r>
              <a:rPr lang="en-US">
                <a:ea typeface="ＭＳ Ｐゴシック" pitchFamily="-107" charset="-128"/>
              </a:rPr>
              <a:t>Instruction/Functional Unit scheduling</a:t>
            </a:r>
          </a:p>
          <a:p>
            <a:pPr lvl="1"/>
            <a:r>
              <a:rPr lang="en-US">
                <a:ea typeface="ＭＳ Ｐゴシック" pitchFamily="-107" charset="-128"/>
              </a:rPr>
              <a:t>Processor tasks</a:t>
            </a:r>
          </a:p>
          <a:p>
            <a:pPr lvl="1"/>
            <a:r>
              <a:rPr lang="en-US">
                <a:ea typeface="ＭＳ Ｐゴシック" pitchFamily="-107" charset="-128"/>
              </a:rPr>
              <a:t>Time-Switched Routing</a:t>
            </a:r>
          </a:p>
          <a:p>
            <a:pPr lvl="2"/>
            <a:r>
              <a:rPr lang="en-US">
                <a:ea typeface="ＭＳ Ｐゴシック" pitchFamily="-107" charset="-128"/>
              </a:rPr>
              <a:t>TDMA, bus scheduling, static routing</a:t>
            </a:r>
          </a:p>
          <a:p>
            <a:pPr lvl="1"/>
            <a:r>
              <a:rPr lang="en-US">
                <a:ea typeface="ＭＳ Ｐゴシック" pitchFamily="-107" charset="-128"/>
              </a:rPr>
              <a:t>Routing (share channel)</a:t>
            </a:r>
          </a:p>
          <a:p>
            <a:pPr lvl="1"/>
            <a:endParaRPr lang="en-US">
              <a:ea typeface="ＭＳ Ｐゴシック" pitchFamily="-107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3891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F59A4E5-4CA6-AE41-8612-4D7F34B9AA6C}" type="slidenum">
              <a:rPr lang="en-US" smtClean="0">
                <a:latin typeface="Times New Roman" pitchFamily="-107" charset="0"/>
              </a:rPr>
              <a:pPr/>
              <a:t>54</a:t>
            </a:fld>
            <a:endParaRPr lang="en-US" smtClean="0">
              <a:latin typeface="Times New Roman" pitchFamily="-107" charset="0"/>
            </a:endParaRPr>
          </a:p>
        </p:txBody>
      </p:sp>
      <p:sp>
        <p:nvSpPr>
          <p:cNvPr id="3891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Two Types (1)</a:t>
            </a:r>
          </a:p>
        </p:txBody>
      </p:sp>
      <p:sp>
        <p:nvSpPr>
          <p:cNvPr id="3891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/>
              <a:t>Data independent</a:t>
            </a:r>
            <a:endParaRPr lang="en-US"/>
          </a:p>
          <a:p>
            <a:pPr lvl="1"/>
            <a:r>
              <a:rPr lang="en-US">
                <a:ea typeface="ＭＳ Ｐゴシック" pitchFamily="-107" charset="-128"/>
              </a:rPr>
              <a:t>graph static</a:t>
            </a:r>
          </a:p>
          <a:p>
            <a:pPr lvl="1"/>
            <a:r>
              <a:rPr lang="en-US">
                <a:ea typeface="ＭＳ Ｐゴシック" pitchFamily="-107" charset="-128"/>
              </a:rPr>
              <a:t>resource requirements and execution time</a:t>
            </a:r>
          </a:p>
          <a:p>
            <a:pPr lvl="2"/>
            <a:r>
              <a:rPr lang="en-US">
                <a:ea typeface="ＭＳ Ｐゴシック" pitchFamily="-107" charset="-128"/>
              </a:rPr>
              <a:t>independent of data</a:t>
            </a:r>
          </a:p>
          <a:p>
            <a:pPr lvl="1"/>
            <a:r>
              <a:rPr lang="en-US">
                <a:ea typeface="ＭＳ Ｐゴシック" pitchFamily="-107" charset="-128"/>
              </a:rPr>
              <a:t>schedule staticly</a:t>
            </a:r>
          </a:p>
          <a:p>
            <a:pPr lvl="1"/>
            <a:r>
              <a:rPr lang="en-US">
                <a:ea typeface="ＭＳ Ｐゴシック" pitchFamily="-107" charset="-128"/>
              </a:rPr>
              <a:t>maybe bounded-time guarantees</a:t>
            </a:r>
          </a:p>
          <a:p>
            <a:pPr lvl="1"/>
            <a:r>
              <a:rPr lang="en-US">
                <a:ea typeface="ＭＳ Ｐゴシック" pitchFamily="-107" charset="-128"/>
              </a:rPr>
              <a:t>typical ECAD problem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4096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D76827C-5024-D647-9D66-BEDA41491C3E}" type="slidenum">
              <a:rPr lang="en-US" smtClean="0">
                <a:latin typeface="Times New Roman" pitchFamily="-107" charset="0"/>
              </a:rPr>
              <a:pPr/>
              <a:t>55</a:t>
            </a:fld>
            <a:endParaRPr lang="en-US" smtClean="0">
              <a:latin typeface="Times New Roman" pitchFamily="-107" charset="0"/>
            </a:endParaRPr>
          </a:p>
        </p:txBody>
      </p:sp>
      <p:sp>
        <p:nvSpPr>
          <p:cNvPr id="4096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Two Types (2)</a:t>
            </a:r>
          </a:p>
        </p:txBody>
      </p:sp>
      <p:sp>
        <p:nvSpPr>
          <p:cNvPr id="4096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 b="1"/>
              <a:t>Data Dependent</a:t>
            </a:r>
            <a:endParaRPr lang="en-US" sz="2800"/>
          </a:p>
          <a:p>
            <a:pPr lvl="1"/>
            <a:r>
              <a:rPr lang="en-US" sz="2400">
                <a:ea typeface="ＭＳ Ｐゴシック" pitchFamily="-107" charset="-128"/>
              </a:rPr>
              <a:t>execution time of operators variable </a:t>
            </a:r>
          </a:p>
          <a:p>
            <a:pPr lvl="2"/>
            <a:r>
              <a:rPr lang="en-US" sz="2000">
                <a:ea typeface="ＭＳ Ｐゴシック" pitchFamily="-107" charset="-128"/>
              </a:rPr>
              <a:t>depend on data</a:t>
            </a:r>
          </a:p>
          <a:p>
            <a:pPr lvl="1"/>
            <a:r>
              <a:rPr lang="en-US" sz="2400">
                <a:ea typeface="ＭＳ Ｐゴシック" pitchFamily="-107" charset="-128"/>
              </a:rPr>
              <a:t>flow/requirement of operators data dependent</a:t>
            </a:r>
          </a:p>
          <a:p>
            <a:pPr lvl="1"/>
            <a:r>
              <a:rPr lang="en-US" sz="2400">
                <a:ea typeface="ＭＳ Ｐゴシック" pitchFamily="-107" charset="-128"/>
              </a:rPr>
              <a:t>if cannot bound range of variation</a:t>
            </a:r>
          </a:p>
          <a:p>
            <a:pPr lvl="2"/>
            <a:r>
              <a:rPr lang="en-US" sz="2000">
                <a:ea typeface="ＭＳ Ｐゴシック" pitchFamily="-107" charset="-128"/>
              </a:rPr>
              <a:t>must schedule online/dynamically</a:t>
            </a:r>
          </a:p>
          <a:p>
            <a:pPr lvl="2"/>
            <a:r>
              <a:rPr lang="en-US" sz="2000">
                <a:ea typeface="ＭＳ Ｐゴシック" pitchFamily="-107" charset="-128"/>
              </a:rPr>
              <a:t>cannot guarantee bounded-time</a:t>
            </a:r>
          </a:p>
          <a:p>
            <a:pPr lvl="2"/>
            <a:r>
              <a:rPr lang="en-US" sz="2000">
                <a:ea typeface="ＭＳ Ｐゴシック" pitchFamily="-107" charset="-128"/>
              </a:rPr>
              <a:t>general case (</a:t>
            </a:r>
            <a:r>
              <a:rPr lang="en-US" sz="2000" i="1">
                <a:ea typeface="ＭＳ Ｐゴシック" pitchFamily="-107" charset="-128"/>
              </a:rPr>
              <a:t>I.e</a:t>
            </a:r>
            <a:r>
              <a:rPr lang="en-US" sz="2000">
                <a:ea typeface="ＭＳ Ｐゴシック" pitchFamily="-107" charset="-128"/>
              </a:rPr>
              <a:t>. halting problem)</a:t>
            </a:r>
          </a:p>
          <a:p>
            <a:pPr lvl="1"/>
            <a:r>
              <a:rPr lang="en-US" sz="2400">
                <a:ea typeface="ＭＳ Ｐゴシック" pitchFamily="-107" charset="-128"/>
              </a:rPr>
              <a:t>typical “General-Purpose” (non-real-time) OS problem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4301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4CE9575-FE34-D744-A0DC-ABAB1520D3CA}" type="slidenum">
              <a:rPr lang="en-US" smtClean="0">
                <a:latin typeface="Times New Roman" pitchFamily="-107" charset="0"/>
              </a:rPr>
              <a:pPr/>
              <a:t>56</a:t>
            </a:fld>
            <a:endParaRPr lang="en-US" smtClean="0">
              <a:latin typeface="Times New Roman" pitchFamily="-107" charset="0"/>
            </a:endParaRPr>
          </a:p>
        </p:txBody>
      </p:sp>
      <p:sp>
        <p:nvSpPr>
          <p:cNvPr id="4301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Unbounded Resource Problem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Easy:</a:t>
            </a:r>
          </a:p>
          <a:p>
            <a:pPr lvl="1"/>
            <a:r>
              <a:rPr lang="en-US">
                <a:ea typeface="ＭＳ Ｐゴシック" pitchFamily="-107" charset="-128"/>
              </a:rPr>
              <a:t>compute ASAP schedule (</a:t>
            </a:r>
            <a:r>
              <a:rPr lang="en-US">
                <a:solidFill>
                  <a:schemeClr val="accent2"/>
                </a:solidFill>
                <a:ea typeface="ＭＳ Ｐゴシック" pitchFamily="-107" charset="-128"/>
              </a:rPr>
              <a:t>next slide</a:t>
            </a:r>
            <a:r>
              <a:rPr lang="en-US">
                <a:ea typeface="ＭＳ Ｐゴシック" pitchFamily="-107" charset="-128"/>
              </a:rPr>
              <a:t>)</a:t>
            </a:r>
          </a:p>
          <a:p>
            <a:pPr lvl="2"/>
            <a:r>
              <a:rPr lang="en-US" i="1">
                <a:ea typeface="ＭＳ Ｐゴシック" pitchFamily="-107" charset="-128"/>
              </a:rPr>
              <a:t>I.e.</a:t>
            </a:r>
            <a:r>
              <a:rPr lang="en-US">
                <a:ea typeface="ＭＳ Ｐゴシック" pitchFamily="-107" charset="-128"/>
              </a:rPr>
              <a:t> schedule everything as soon as predecessors allow</a:t>
            </a:r>
          </a:p>
          <a:p>
            <a:pPr lvl="1"/>
            <a:r>
              <a:rPr lang="en-US">
                <a:ea typeface="ＭＳ Ｐゴシック" pitchFamily="-107" charset="-128"/>
              </a:rPr>
              <a:t>will achieve minimum time</a:t>
            </a:r>
          </a:p>
          <a:p>
            <a:pPr lvl="1"/>
            <a:r>
              <a:rPr lang="en-US">
                <a:ea typeface="ＭＳ Ｐゴシック" pitchFamily="-107" charset="-128"/>
              </a:rPr>
              <a:t>won’t achieve minimum area </a:t>
            </a:r>
          </a:p>
          <a:p>
            <a:pPr lvl="2"/>
            <a:r>
              <a:rPr lang="en-US">
                <a:ea typeface="ＭＳ Ｐゴシック" pitchFamily="-107" charset="-128"/>
              </a:rPr>
              <a:t>(meet resource bounds)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7" grpId="0" build="p" bldLvl="2" autoUpdateAnimBg="0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4505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037B18C-F1D0-0240-92E2-81F2A16A698F}" type="slidenum">
              <a:rPr lang="en-US" smtClean="0">
                <a:latin typeface="Times New Roman" pitchFamily="-107" charset="0"/>
              </a:rPr>
              <a:pPr/>
              <a:t>57</a:t>
            </a:fld>
            <a:endParaRPr lang="en-US" smtClean="0">
              <a:latin typeface="Times New Roman" pitchFamily="-107" charset="0"/>
            </a:endParaRPr>
          </a:p>
        </p:txBody>
      </p:sp>
      <p:sp>
        <p:nvSpPr>
          <p:cNvPr id="4506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/>
              <a:t>ASAP Schedule</a:t>
            </a:r>
            <a:br>
              <a:rPr lang="en-US"/>
            </a:br>
            <a:r>
              <a:rPr lang="en-US"/>
              <a:t>As Soon As Possible (ASAP)</a:t>
            </a:r>
          </a:p>
        </p:txBody>
      </p:sp>
      <p:sp>
        <p:nvSpPr>
          <p:cNvPr id="4506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/>
              <a:t>For each input</a:t>
            </a:r>
          </a:p>
          <a:p>
            <a:pPr lvl="1"/>
            <a:r>
              <a:rPr lang="en-US" sz="2400">
                <a:ea typeface="ＭＳ Ｐゴシック" pitchFamily="-107" charset="-128"/>
              </a:rPr>
              <a:t>mark input on successor</a:t>
            </a:r>
          </a:p>
          <a:p>
            <a:pPr lvl="1"/>
            <a:r>
              <a:rPr lang="en-US" sz="2400">
                <a:ea typeface="ＭＳ Ｐゴシック" pitchFamily="-107" charset="-128"/>
              </a:rPr>
              <a:t>if successor has all inputs marked, put in visit queue</a:t>
            </a:r>
          </a:p>
          <a:p>
            <a:r>
              <a:rPr lang="en-US" sz="2800"/>
              <a:t>While visit queue not empty</a:t>
            </a:r>
          </a:p>
          <a:p>
            <a:pPr lvl="1"/>
            <a:r>
              <a:rPr lang="en-US" sz="2400">
                <a:ea typeface="ＭＳ Ｐゴシック" pitchFamily="-107" charset="-128"/>
              </a:rPr>
              <a:t>pick node</a:t>
            </a:r>
          </a:p>
          <a:p>
            <a:pPr lvl="1"/>
            <a:r>
              <a:rPr lang="en-US" sz="2400">
                <a:ea typeface="ＭＳ Ｐゴシック" pitchFamily="-107" charset="-128"/>
              </a:rPr>
              <a:t>update time-slot based on latest input</a:t>
            </a:r>
          </a:p>
          <a:p>
            <a:pPr lvl="1"/>
            <a:r>
              <a:rPr lang="en-US" sz="2400">
                <a:ea typeface="ＭＳ Ｐゴシック" pitchFamily="-107" charset="-128"/>
              </a:rPr>
              <a:t>mark inputs of all successors, adding to visit queue when all inputs marked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4710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0D8749E-0460-1C4B-92D0-9BF2562DDD00}" type="slidenum">
              <a:rPr lang="en-US" smtClean="0">
                <a:latin typeface="Times New Roman" pitchFamily="-107" charset="0"/>
              </a:rPr>
              <a:pPr/>
              <a:t>58</a:t>
            </a:fld>
            <a:endParaRPr lang="en-US" smtClean="0">
              <a:latin typeface="Times New Roman" pitchFamily="-107" charset="0"/>
            </a:endParaRPr>
          </a:p>
        </p:txBody>
      </p:sp>
      <p:sp>
        <p:nvSpPr>
          <p:cNvPr id="4710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ASAP Example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685800" y="2286000"/>
            <a:ext cx="6716713" cy="3600450"/>
            <a:chOff x="573" y="1830"/>
            <a:chExt cx="4231" cy="2268"/>
          </a:xfrm>
        </p:grpSpPr>
        <p:sp>
          <p:nvSpPr>
            <p:cNvPr id="47111" name="Oval 4"/>
            <p:cNvSpPr>
              <a:spLocks noChangeArrowheads="1"/>
            </p:cNvSpPr>
            <p:nvPr/>
          </p:nvSpPr>
          <p:spPr bwMode="auto">
            <a:xfrm>
              <a:off x="985" y="1830"/>
              <a:ext cx="376" cy="376"/>
            </a:xfrm>
            <a:prstGeom prst="ellipse">
              <a:avLst/>
            </a:prstGeom>
            <a:solidFill>
              <a:srgbClr val="FFFF00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112" name="Line 5"/>
            <p:cNvSpPr>
              <a:spLocks noChangeShapeType="1"/>
            </p:cNvSpPr>
            <p:nvPr/>
          </p:nvSpPr>
          <p:spPr bwMode="auto">
            <a:xfrm>
              <a:off x="1363" y="2040"/>
              <a:ext cx="389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113" name="Oval 6"/>
            <p:cNvSpPr>
              <a:spLocks noChangeArrowheads="1"/>
            </p:cNvSpPr>
            <p:nvPr/>
          </p:nvSpPr>
          <p:spPr bwMode="auto">
            <a:xfrm>
              <a:off x="4037" y="1848"/>
              <a:ext cx="376" cy="376"/>
            </a:xfrm>
            <a:prstGeom prst="ellipse">
              <a:avLst/>
            </a:prstGeom>
            <a:solidFill>
              <a:srgbClr val="FFFF00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114" name="Line 7"/>
            <p:cNvSpPr>
              <a:spLocks noChangeShapeType="1"/>
            </p:cNvSpPr>
            <p:nvPr/>
          </p:nvSpPr>
          <p:spPr bwMode="auto">
            <a:xfrm>
              <a:off x="4415" y="2047"/>
              <a:ext cx="389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115" name="Oval 8"/>
            <p:cNvSpPr>
              <a:spLocks noChangeArrowheads="1"/>
            </p:cNvSpPr>
            <p:nvPr/>
          </p:nvSpPr>
          <p:spPr bwMode="auto">
            <a:xfrm>
              <a:off x="3265" y="1844"/>
              <a:ext cx="376" cy="376"/>
            </a:xfrm>
            <a:prstGeom prst="ellipse">
              <a:avLst/>
            </a:prstGeom>
            <a:solidFill>
              <a:srgbClr val="FFFF00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116" name="Line 9"/>
            <p:cNvSpPr>
              <a:spLocks noChangeShapeType="1"/>
            </p:cNvSpPr>
            <p:nvPr/>
          </p:nvSpPr>
          <p:spPr bwMode="auto">
            <a:xfrm>
              <a:off x="3643" y="2043"/>
              <a:ext cx="389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117" name="Oval 10"/>
            <p:cNvSpPr>
              <a:spLocks noChangeArrowheads="1"/>
            </p:cNvSpPr>
            <p:nvPr/>
          </p:nvSpPr>
          <p:spPr bwMode="auto">
            <a:xfrm>
              <a:off x="2506" y="1841"/>
              <a:ext cx="376" cy="376"/>
            </a:xfrm>
            <a:prstGeom prst="ellipse">
              <a:avLst/>
            </a:prstGeom>
            <a:solidFill>
              <a:srgbClr val="FFFF00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118" name="Line 11"/>
            <p:cNvSpPr>
              <a:spLocks noChangeShapeType="1"/>
            </p:cNvSpPr>
            <p:nvPr/>
          </p:nvSpPr>
          <p:spPr bwMode="auto">
            <a:xfrm>
              <a:off x="2884" y="2040"/>
              <a:ext cx="389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119" name="Oval 12"/>
            <p:cNvSpPr>
              <a:spLocks noChangeArrowheads="1"/>
            </p:cNvSpPr>
            <p:nvPr/>
          </p:nvSpPr>
          <p:spPr bwMode="auto">
            <a:xfrm>
              <a:off x="1747" y="1846"/>
              <a:ext cx="376" cy="376"/>
            </a:xfrm>
            <a:prstGeom prst="ellipse">
              <a:avLst/>
            </a:prstGeom>
            <a:solidFill>
              <a:srgbClr val="FFFF00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120" name="Line 13"/>
            <p:cNvSpPr>
              <a:spLocks noChangeShapeType="1"/>
            </p:cNvSpPr>
            <p:nvPr/>
          </p:nvSpPr>
          <p:spPr bwMode="auto">
            <a:xfrm>
              <a:off x="2125" y="2045"/>
              <a:ext cx="389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121" name="Line 14"/>
            <p:cNvSpPr>
              <a:spLocks noChangeShapeType="1"/>
            </p:cNvSpPr>
            <p:nvPr/>
          </p:nvSpPr>
          <p:spPr bwMode="auto">
            <a:xfrm>
              <a:off x="573" y="2029"/>
              <a:ext cx="42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122" name="Oval 15"/>
            <p:cNvSpPr>
              <a:spLocks noChangeArrowheads="1"/>
            </p:cNvSpPr>
            <p:nvPr/>
          </p:nvSpPr>
          <p:spPr bwMode="auto">
            <a:xfrm>
              <a:off x="2502" y="2493"/>
              <a:ext cx="376" cy="376"/>
            </a:xfrm>
            <a:prstGeom prst="ellipse">
              <a:avLst/>
            </a:prstGeom>
            <a:solidFill>
              <a:srgbClr val="FFFF00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123" name="Oval 16"/>
            <p:cNvSpPr>
              <a:spLocks noChangeArrowheads="1"/>
            </p:cNvSpPr>
            <p:nvPr/>
          </p:nvSpPr>
          <p:spPr bwMode="auto">
            <a:xfrm>
              <a:off x="2498" y="3145"/>
              <a:ext cx="376" cy="376"/>
            </a:xfrm>
            <a:prstGeom prst="ellipse">
              <a:avLst/>
            </a:prstGeom>
            <a:solidFill>
              <a:srgbClr val="FFFF00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124" name="Line 17"/>
            <p:cNvSpPr>
              <a:spLocks noChangeShapeType="1"/>
            </p:cNvSpPr>
            <p:nvPr/>
          </p:nvSpPr>
          <p:spPr bwMode="auto">
            <a:xfrm>
              <a:off x="1945" y="2211"/>
              <a:ext cx="555" cy="45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125" name="Line 18"/>
            <p:cNvSpPr>
              <a:spLocks noChangeShapeType="1"/>
            </p:cNvSpPr>
            <p:nvPr/>
          </p:nvSpPr>
          <p:spPr bwMode="auto">
            <a:xfrm flipV="1">
              <a:off x="2878" y="2178"/>
              <a:ext cx="1167" cy="45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126" name="Line 19"/>
            <p:cNvSpPr>
              <a:spLocks noChangeShapeType="1"/>
            </p:cNvSpPr>
            <p:nvPr/>
          </p:nvSpPr>
          <p:spPr bwMode="auto">
            <a:xfrm flipV="1">
              <a:off x="2867" y="2211"/>
              <a:ext cx="1267" cy="1167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127" name="Oval 20"/>
            <p:cNvSpPr>
              <a:spLocks noChangeArrowheads="1"/>
            </p:cNvSpPr>
            <p:nvPr/>
          </p:nvSpPr>
          <p:spPr bwMode="auto">
            <a:xfrm>
              <a:off x="2517" y="3722"/>
              <a:ext cx="376" cy="376"/>
            </a:xfrm>
            <a:prstGeom prst="ellipse">
              <a:avLst/>
            </a:prstGeom>
            <a:solidFill>
              <a:srgbClr val="FFFF00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128" name="Line 21"/>
            <p:cNvSpPr>
              <a:spLocks noChangeShapeType="1"/>
            </p:cNvSpPr>
            <p:nvPr/>
          </p:nvSpPr>
          <p:spPr bwMode="auto">
            <a:xfrm>
              <a:off x="1322" y="2111"/>
              <a:ext cx="1201" cy="116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129" name="Line 22"/>
            <p:cNvSpPr>
              <a:spLocks noChangeShapeType="1"/>
            </p:cNvSpPr>
            <p:nvPr/>
          </p:nvSpPr>
          <p:spPr bwMode="auto">
            <a:xfrm>
              <a:off x="1300" y="2166"/>
              <a:ext cx="1256" cy="170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130" name="Line 23"/>
            <p:cNvSpPr>
              <a:spLocks noChangeShapeType="1"/>
            </p:cNvSpPr>
            <p:nvPr/>
          </p:nvSpPr>
          <p:spPr bwMode="auto">
            <a:xfrm flipV="1">
              <a:off x="2834" y="2233"/>
              <a:ext cx="1389" cy="151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47110" name="Text Box 24"/>
          <p:cNvSpPr txBox="1">
            <a:spLocks noChangeArrowheads="1"/>
          </p:cNvSpPr>
          <p:nvPr/>
        </p:nvSpPr>
        <p:spPr bwMode="auto">
          <a:xfrm>
            <a:off x="746125" y="4689475"/>
            <a:ext cx="1382109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>
                <a:solidFill>
                  <a:srgbClr val="FF6600"/>
                </a:solidFill>
                <a:latin typeface="+mn-lt"/>
              </a:rPr>
              <a:t>Work </a:t>
            </a:r>
          </a:p>
          <a:p>
            <a:r>
              <a:rPr lang="en-US" dirty="0">
                <a:solidFill>
                  <a:srgbClr val="FF6600"/>
                </a:solidFill>
                <a:latin typeface="+mn-lt"/>
              </a:rPr>
              <a:t>Example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4915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57592C6-64BE-F946-8EDA-D1D130474B27}" type="slidenum">
              <a:rPr lang="en-US" smtClean="0">
                <a:latin typeface="Times New Roman" pitchFamily="-107" charset="0"/>
              </a:rPr>
              <a:pPr/>
              <a:t>59</a:t>
            </a:fld>
            <a:endParaRPr lang="en-US" smtClean="0">
              <a:latin typeface="Times New Roman" pitchFamily="-107" charset="0"/>
            </a:endParaRPr>
          </a:p>
        </p:txBody>
      </p:sp>
      <p:sp>
        <p:nvSpPr>
          <p:cNvPr id="4915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ASAP Example</a:t>
            </a:r>
          </a:p>
        </p:txBody>
      </p:sp>
      <p:grpSp>
        <p:nvGrpSpPr>
          <p:cNvPr id="2" name="Group 23"/>
          <p:cNvGrpSpPr>
            <a:grpSpLocks/>
          </p:cNvGrpSpPr>
          <p:nvPr/>
        </p:nvGrpSpPr>
        <p:grpSpPr bwMode="auto">
          <a:xfrm>
            <a:off x="685800" y="2286000"/>
            <a:ext cx="6716713" cy="3600450"/>
            <a:chOff x="432" y="1440"/>
            <a:chExt cx="4231" cy="2268"/>
          </a:xfrm>
        </p:grpSpPr>
        <p:sp>
          <p:nvSpPr>
            <p:cNvPr id="49158" name="Oval 3"/>
            <p:cNvSpPr>
              <a:spLocks noChangeArrowheads="1"/>
            </p:cNvSpPr>
            <p:nvPr/>
          </p:nvSpPr>
          <p:spPr bwMode="auto">
            <a:xfrm>
              <a:off x="864" y="1440"/>
              <a:ext cx="376" cy="376"/>
            </a:xfrm>
            <a:prstGeom prst="ellipse">
              <a:avLst/>
            </a:prstGeom>
            <a:solidFill>
              <a:srgbClr val="FFFF00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b="1"/>
                <a:t>1</a:t>
              </a:r>
            </a:p>
          </p:txBody>
        </p:sp>
        <p:sp>
          <p:nvSpPr>
            <p:cNvPr id="49159" name="Line 4"/>
            <p:cNvSpPr>
              <a:spLocks noChangeShapeType="1"/>
            </p:cNvSpPr>
            <p:nvPr/>
          </p:nvSpPr>
          <p:spPr bwMode="auto">
            <a:xfrm>
              <a:off x="1222" y="1650"/>
              <a:ext cx="389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160" name="Oval 5"/>
            <p:cNvSpPr>
              <a:spLocks noChangeArrowheads="1"/>
            </p:cNvSpPr>
            <p:nvPr/>
          </p:nvSpPr>
          <p:spPr bwMode="auto">
            <a:xfrm>
              <a:off x="3896" y="1458"/>
              <a:ext cx="376" cy="376"/>
            </a:xfrm>
            <a:prstGeom prst="ellipse">
              <a:avLst/>
            </a:prstGeom>
            <a:solidFill>
              <a:srgbClr val="FFFF00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b="1"/>
                <a:t>5</a:t>
              </a:r>
            </a:p>
          </p:txBody>
        </p:sp>
        <p:sp>
          <p:nvSpPr>
            <p:cNvPr id="49161" name="Line 6"/>
            <p:cNvSpPr>
              <a:spLocks noChangeShapeType="1"/>
            </p:cNvSpPr>
            <p:nvPr/>
          </p:nvSpPr>
          <p:spPr bwMode="auto">
            <a:xfrm>
              <a:off x="4274" y="1657"/>
              <a:ext cx="389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162" name="Oval 7"/>
            <p:cNvSpPr>
              <a:spLocks noChangeArrowheads="1"/>
            </p:cNvSpPr>
            <p:nvPr/>
          </p:nvSpPr>
          <p:spPr bwMode="auto">
            <a:xfrm>
              <a:off x="3124" y="1454"/>
              <a:ext cx="376" cy="376"/>
            </a:xfrm>
            <a:prstGeom prst="ellipse">
              <a:avLst/>
            </a:prstGeom>
            <a:solidFill>
              <a:srgbClr val="FFFF00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b="1"/>
                <a:t>4</a:t>
              </a:r>
            </a:p>
          </p:txBody>
        </p:sp>
        <p:sp>
          <p:nvSpPr>
            <p:cNvPr id="49163" name="Line 8"/>
            <p:cNvSpPr>
              <a:spLocks noChangeShapeType="1"/>
            </p:cNvSpPr>
            <p:nvPr/>
          </p:nvSpPr>
          <p:spPr bwMode="auto">
            <a:xfrm>
              <a:off x="3502" y="1653"/>
              <a:ext cx="389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164" name="Oval 9"/>
            <p:cNvSpPr>
              <a:spLocks noChangeArrowheads="1"/>
            </p:cNvSpPr>
            <p:nvPr/>
          </p:nvSpPr>
          <p:spPr bwMode="auto">
            <a:xfrm>
              <a:off x="2365" y="1451"/>
              <a:ext cx="376" cy="376"/>
            </a:xfrm>
            <a:prstGeom prst="ellipse">
              <a:avLst/>
            </a:prstGeom>
            <a:solidFill>
              <a:srgbClr val="FFFF00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b="1"/>
                <a:t>3</a:t>
              </a:r>
            </a:p>
          </p:txBody>
        </p:sp>
        <p:sp>
          <p:nvSpPr>
            <p:cNvPr id="49165" name="Line 10"/>
            <p:cNvSpPr>
              <a:spLocks noChangeShapeType="1"/>
            </p:cNvSpPr>
            <p:nvPr/>
          </p:nvSpPr>
          <p:spPr bwMode="auto">
            <a:xfrm>
              <a:off x="2743" y="1650"/>
              <a:ext cx="389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166" name="Oval 11"/>
            <p:cNvSpPr>
              <a:spLocks noChangeArrowheads="1"/>
            </p:cNvSpPr>
            <p:nvPr/>
          </p:nvSpPr>
          <p:spPr bwMode="auto">
            <a:xfrm>
              <a:off x="1606" y="1456"/>
              <a:ext cx="376" cy="376"/>
            </a:xfrm>
            <a:prstGeom prst="ellipse">
              <a:avLst/>
            </a:prstGeom>
            <a:solidFill>
              <a:srgbClr val="FFFF00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b="1"/>
                <a:t>2</a:t>
              </a:r>
            </a:p>
          </p:txBody>
        </p:sp>
        <p:sp>
          <p:nvSpPr>
            <p:cNvPr id="49167" name="Line 12"/>
            <p:cNvSpPr>
              <a:spLocks noChangeShapeType="1"/>
            </p:cNvSpPr>
            <p:nvPr/>
          </p:nvSpPr>
          <p:spPr bwMode="auto">
            <a:xfrm>
              <a:off x="1984" y="1655"/>
              <a:ext cx="389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168" name="Line 13"/>
            <p:cNvSpPr>
              <a:spLocks noChangeShapeType="1"/>
            </p:cNvSpPr>
            <p:nvPr/>
          </p:nvSpPr>
          <p:spPr bwMode="auto">
            <a:xfrm>
              <a:off x="432" y="1639"/>
              <a:ext cx="42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169" name="Oval 14"/>
            <p:cNvSpPr>
              <a:spLocks noChangeArrowheads="1"/>
            </p:cNvSpPr>
            <p:nvPr/>
          </p:nvSpPr>
          <p:spPr bwMode="auto">
            <a:xfrm>
              <a:off x="2361" y="2103"/>
              <a:ext cx="376" cy="376"/>
            </a:xfrm>
            <a:prstGeom prst="ellipse">
              <a:avLst/>
            </a:prstGeom>
            <a:solidFill>
              <a:srgbClr val="FFFF00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b="1"/>
                <a:t>3</a:t>
              </a:r>
            </a:p>
          </p:txBody>
        </p:sp>
        <p:sp>
          <p:nvSpPr>
            <p:cNvPr id="49170" name="Oval 15"/>
            <p:cNvSpPr>
              <a:spLocks noChangeArrowheads="1"/>
            </p:cNvSpPr>
            <p:nvPr/>
          </p:nvSpPr>
          <p:spPr bwMode="auto">
            <a:xfrm>
              <a:off x="2357" y="2755"/>
              <a:ext cx="376" cy="376"/>
            </a:xfrm>
            <a:prstGeom prst="ellipse">
              <a:avLst/>
            </a:prstGeom>
            <a:solidFill>
              <a:srgbClr val="FFFF00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b="1"/>
                <a:t>2</a:t>
              </a:r>
            </a:p>
          </p:txBody>
        </p:sp>
        <p:sp>
          <p:nvSpPr>
            <p:cNvPr id="49171" name="Line 16"/>
            <p:cNvSpPr>
              <a:spLocks noChangeShapeType="1"/>
            </p:cNvSpPr>
            <p:nvPr/>
          </p:nvSpPr>
          <p:spPr bwMode="auto">
            <a:xfrm>
              <a:off x="1804" y="1821"/>
              <a:ext cx="555" cy="45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172" name="Line 17"/>
            <p:cNvSpPr>
              <a:spLocks noChangeShapeType="1"/>
            </p:cNvSpPr>
            <p:nvPr/>
          </p:nvSpPr>
          <p:spPr bwMode="auto">
            <a:xfrm flipV="1">
              <a:off x="2737" y="1788"/>
              <a:ext cx="1167" cy="45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173" name="Line 18"/>
            <p:cNvSpPr>
              <a:spLocks noChangeShapeType="1"/>
            </p:cNvSpPr>
            <p:nvPr/>
          </p:nvSpPr>
          <p:spPr bwMode="auto">
            <a:xfrm flipV="1">
              <a:off x="2726" y="1821"/>
              <a:ext cx="1267" cy="1167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174" name="Oval 19"/>
            <p:cNvSpPr>
              <a:spLocks noChangeArrowheads="1"/>
            </p:cNvSpPr>
            <p:nvPr/>
          </p:nvSpPr>
          <p:spPr bwMode="auto">
            <a:xfrm>
              <a:off x="2376" y="3332"/>
              <a:ext cx="376" cy="376"/>
            </a:xfrm>
            <a:prstGeom prst="ellipse">
              <a:avLst/>
            </a:prstGeom>
            <a:solidFill>
              <a:srgbClr val="FFFF00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b="1"/>
                <a:t>2</a:t>
              </a:r>
            </a:p>
          </p:txBody>
        </p:sp>
        <p:sp>
          <p:nvSpPr>
            <p:cNvPr id="49175" name="Line 20"/>
            <p:cNvSpPr>
              <a:spLocks noChangeShapeType="1"/>
            </p:cNvSpPr>
            <p:nvPr/>
          </p:nvSpPr>
          <p:spPr bwMode="auto">
            <a:xfrm>
              <a:off x="1181" y="1721"/>
              <a:ext cx="1201" cy="116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176" name="Line 21"/>
            <p:cNvSpPr>
              <a:spLocks noChangeShapeType="1"/>
            </p:cNvSpPr>
            <p:nvPr/>
          </p:nvSpPr>
          <p:spPr bwMode="auto">
            <a:xfrm>
              <a:off x="1159" y="1776"/>
              <a:ext cx="1256" cy="170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177" name="Line 22"/>
            <p:cNvSpPr>
              <a:spLocks noChangeShapeType="1"/>
            </p:cNvSpPr>
            <p:nvPr/>
          </p:nvSpPr>
          <p:spPr bwMode="auto">
            <a:xfrm flipV="1">
              <a:off x="2693" y="1843"/>
              <a:ext cx="1389" cy="151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2662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199EA32-7B0F-0946-82D2-BE4EC9DFEFE5}" type="slidenum">
              <a:rPr lang="en-US" smtClean="0">
                <a:latin typeface="Times New Roman" pitchFamily="-107" charset="0"/>
              </a:rPr>
              <a:pPr/>
              <a:t>6</a:t>
            </a:fld>
            <a:endParaRPr lang="en-US" smtClean="0">
              <a:latin typeface="Times New Roman" pitchFamily="-107" charset="0"/>
            </a:endParaRPr>
          </a:p>
        </p:txBody>
      </p:sp>
      <p:sp>
        <p:nvSpPr>
          <p:cNvPr id="2662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pitchFamily="-107" charset="-128"/>
                <a:cs typeface="ＭＳ Ｐゴシック" pitchFamily="-107" charset="-128"/>
              </a:rPr>
              <a:t>Washer/Dryer Example</a:t>
            </a:r>
          </a:p>
        </p:txBody>
      </p:sp>
      <p:sp>
        <p:nvSpPr>
          <p:cNvPr id="295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ea typeface="ＭＳ Ｐゴシック" pitchFamily="-107" charset="-128"/>
                <a:cs typeface="ＭＳ Ｐゴシック" pitchFamily="-107" charset="-128"/>
              </a:rPr>
              <a:t>1 Washer Takes 30 minutes</a:t>
            </a:r>
          </a:p>
          <a:p>
            <a:r>
              <a:rPr lang="en-US" dirty="0">
                <a:ea typeface="ＭＳ Ｐゴシック" pitchFamily="-107" charset="-128"/>
                <a:cs typeface="ＭＳ Ｐゴシック" pitchFamily="-107" charset="-128"/>
              </a:rPr>
              <a:t>1 Dryer Takes 45 minutes</a:t>
            </a:r>
          </a:p>
          <a:p>
            <a:r>
              <a:rPr lang="en-US" dirty="0">
                <a:solidFill>
                  <a:srgbClr val="FF6600"/>
                </a:solidFill>
                <a:ea typeface="ＭＳ Ｐゴシック" pitchFamily="-107" charset="-128"/>
                <a:cs typeface="ＭＳ Ｐゴシック" pitchFamily="-107" charset="-128"/>
              </a:rPr>
              <a:t>How long to do one load of wash?</a:t>
            </a:r>
          </a:p>
          <a:p>
            <a:pPr lvl="1"/>
            <a:r>
              <a:rPr lang="en-US" dirty="0" err="1">
                <a:solidFill>
                  <a:srgbClr val="FF6600"/>
                </a:solidFill>
                <a:sym typeface="Wingdings" pitchFamily="-107" charset="2"/>
              </a:rPr>
              <a:t></a:t>
            </a:r>
            <a:r>
              <a:rPr lang="en-US" dirty="0">
                <a:solidFill>
                  <a:srgbClr val="FF6600"/>
                </a:solidFill>
                <a:sym typeface="Wingdings" pitchFamily="-107" charset="2"/>
              </a:rPr>
              <a:t> Wash latency</a:t>
            </a:r>
            <a:endParaRPr lang="en-US" dirty="0">
              <a:solidFill>
                <a:srgbClr val="FF6600"/>
              </a:solidFill>
            </a:endParaRPr>
          </a:p>
          <a:p>
            <a:r>
              <a:rPr lang="en-US" dirty="0">
                <a:solidFill>
                  <a:srgbClr val="FF6600"/>
                </a:solidFill>
                <a:ea typeface="ＭＳ Ｐゴシック" pitchFamily="-107" charset="-128"/>
                <a:cs typeface="ＭＳ Ｐゴシック" pitchFamily="-107" charset="-128"/>
              </a:rPr>
              <a:t>How long to do 5 loads of wash?</a:t>
            </a:r>
          </a:p>
          <a:p>
            <a:r>
              <a:rPr lang="en-US" dirty="0">
                <a:solidFill>
                  <a:srgbClr val="FF6600"/>
                </a:solidFill>
                <a:ea typeface="ＭＳ Ｐゴシック" pitchFamily="-107" charset="-128"/>
                <a:cs typeface="ＭＳ Ｐゴシック" pitchFamily="-107" charset="-128"/>
              </a:rPr>
              <a:t>Wash Throughput?</a:t>
            </a:r>
          </a:p>
        </p:txBody>
      </p:sp>
      <p:grpSp>
        <p:nvGrpSpPr>
          <p:cNvPr id="24" name="Group 23"/>
          <p:cNvGrpSpPr/>
          <p:nvPr/>
        </p:nvGrpSpPr>
        <p:grpSpPr>
          <a:xfrm>
            <a:off x="5715000" y="5181600"/>
            <a:ext cx="1831976" cy="1528465"/>
            <a:chOff x="5715000" y="5181600"/>
            <a:chExt cx="1831976" cy="1528465"/>
          </a:xfrm>
        </p:grpSpPr>
        <p:grpSp>
          <p:nvGrpSpPr>
            <p:cNvPr id="14" name="Group 13"/>
            <p:cNvGrpSpPr/>
            <p:nvPr/>
          </p:nvGrpSpPr>
          <p:grpSpPr>
            <a:xfrm>
              <a:off x="5715000" y="5181600"/>
              <a:ext cx="1831976" cy="1220788"/>
              <a:chOff x="7466806" y="456406"/>
              <a:chExt cx="1831976" cy="1220788"/>
            </a:xfrm>
          </p:grpSpPr>
          <p:sp>
            <p:nvSpPr>
              <p:cNvPr id="6" name="Rectangle 5"/>
              <p:cNvSpPr/>
              <p:nvPr/>
            </p:nvSpPr>
            <p:spPr bwMode="auto">
              <a:xfrm>
                <a:off x="7620000" y="533400"/>
                <a:ext cx="685800" cy="838200"/>
              </a:xfrm>
              <a:prstGeom prst="rect">
                <a:avLst/>
              </a:prstGeom>
              <a:solidFill>
                <a:srgbClr val="FFFF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  <p:sp>
            <p:nvSpPr>
              <p:cNvPr id="7" name="Rectangle 6"/>
              <p:cNvSpPr/>
              <p:nvPr/>
            </p:nvSpPr>
            <p:spPr bwMode="auto">
              <a:xfrm>
                <a:off x="8458200" y="533400"/>
                <a:ext cx="685800" cy="838200"/>
              </a:xfrm>
              <a:prstGeom prst="rect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  <p:sp>
            <p:nvSpPr>
              <p:cNvPr id="8" name="Oval 7"/>
              <p:cNvSpPr/>
              <p:nvPr/>
            </p:nvSpPr>
            <p:spPr bwMode="auto">
              <a:xfrm>
                <a:off x="7696200" y="685800"/>
                <a:ext cx="533400" cy="533400"/>
              </a:xfrm>
              <a:prstGeom prst="ellipse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24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charset="0"/>
                  </a:rPr>
                  <a:t>W</a:t>
                </a:r>
                <a:endParaRPr kumimoji="0" lang="en-US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  <p:sp>
            <p:nvSpPr>
              <p:cNvPr id="9" name="Rectangle 8"/>
              <p:cNvSpPr/>
              <p:nvPr/>
            </p:nvSpPr>
            <p:spPr bwMode="auto">
              <a:xfrm>
                <a:off x="8534400" y="685800"/>
                <a:ext cx="457200" cy="457200"/>
              </a:xfrm>
              <a:prstGeom prst="rect">
                <a:avLst/>
              </a:prstGeom>
              <a:solidFill>
                <a:srgbClr val="FFFF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24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charset="0"/>
                  </a:rPr>
                  <a:t>D</a:t>
                </a:r>
                <a:endParaRPr kumimoji="0" lang="en-US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  <p:cxnSp>
            <p:nvCxnSpPr>
              <p:cNvPr id="11" name="Straight Connector 10"/>
              <p:cNvCxnSpPr/>
              <p:nvPr/>
            </p:nvCxnSpPr>
            <p:spPr bwMode="auto">
              <a:xfrm rot="5400000">
                <a:off x="6858000" y="1066800"/>
                <a:ext cx="1219200" cy="1588"/>
              </a:xfrm>
              <a:prstGeom prst="line">
                <a:avLst/>
              </a:prstGeom>
              <a:solidFill>
                <a:schemeClr val="accent1"/>
              </a:solidFill>
              <a:ln w="38100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2" name="Straight Connector 11"/>
              <p:cNvCxnSpPr/>
              <p:nvPr/>
            </p:nvCxnSpPr>
            <p:spPr bwMode="auto">
              <a:xfrm rot="5400000">
                <a:off x="7773194" y="1066006"/>
                <a:ext cx="1219200" cy="1588"/>
              </a:xfrm>
              <a:prstGeom prst="line">
                <a:avLst/>
              </a:prstGeom>
              <a:solidFill>
                <a:schemeClr val="accent1"/>
              </a:solidFill>
              <a:ln w="38100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3" name="Straight Connector 12"/>
              <p:cNvCxnSpPr/>
              <p:nvPr/>
            </p:nvCxnSpPr>
            <p:spPr bwMode="auto">
              <a:xfrm rot="5400000">
                <a:off x="8688388" y="1065212"/>
                <a:ext cx="1219200" cy="1588"/>
              </a:xfrm>
              <a:prstGeom prst="line">
                <a:avLst/>
              </a:prstGeom>
              <a:solidFill>
                <a:schemeClr val="accent1"/>
              </a:solidFill>
              <a:ln w="38100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sp>
          <p:nvSpPr>
            <p:cNvPr id="15" name="TextBox 14"/>
            <p:cNvSpPr txBox="1"/>
            <p:nvPr/>
          </p:nvSpPr>
          <p:spPr>
            <a:xfrm>
              <a:off x="6705600" y="6248400"/>
              <a:ext cx="731841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45m</a:t>
              </a:r>
              <a:endParaRPr lang="en-US" dirty="0"/>
            </a:p>
          </p:txBody>
        </p:sp>
      </p:grpSp>
      <p:sp>
        <p:nvSpPr>
          <p:cNvPr id="17" name="Rectangle 16"/>
          <p:cNvSpPr/>
          <p:nvPr/>
        </p:nvSpPr>
        <p:spPr bwMode="auto">
          <a:xfrm>
            <a:off x="7011194" y="1829594"/>
            <a:ext cx="685800" cy="838200"/>
          </a:xfrm>
          <a:prstGeom prst="rect">
            <a:avLst/>
          </a:prstGeom>
          <a:solidFill>
            <a:srgbClr val="FFFF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8" name="Rectangle 17"/>
          <p:cNvSpPr/>
          <p:nvPr/>
        </p:nvSpPr>
        <p:spPr bwMode="auto">
          <a:xfrm>
            <a:off x="7849394" y="1829594"/>
            <a:ext cx="685800" cy="8382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9" name="Oval 18"/>
          <p:cNvSpPr/>
          <p:nvPr/>
        </p:nvSpPr>
        <p:spPr bwMode="auto">
          <a:xfrm>
            <a:off x="7087394" y="1981994"/>
            <a:ext cx="533400" cy="533400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W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0" name="Rectangle 19"/>
          <p:cNvSpPr/>
          <p:nvPr/>
        </p:nvSpPr>
        <p:spPr bwMode="auto">
          <a:xfrm>
            <a:off x="7925594" y="1981994"/>
            <a:ext cx="457200" cy="457200"/>
          </a:xfrm>
          <a:prstGeom prst="rect">
            <a:avLst/>
          </a:prstGeom>
          <a:solidFill>
            <a:srgbClr val="FFFF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D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9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9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9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5939" grpId="0" build="p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5120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1F89C55-8EF7-5B42-93BD-1102D7F5BB74}" type="slidenum">
              <a:rPr lang="en-US" smtClean="0">
                <a:latin typeface="Times New Roman" pitchFamily="-107" charset="0"/>
              </a:rPr>
              <a:pPr/>
              <a:t>60</a:t>
            </a:fld>
            <a:endParaRPr lang="en-US" smtClean="0">
              <a:latin typeface="Times New Roman" pitchFamily="-107" charset="0"/>
            </a:endParaRPr>
          </a:p>
        </p:txBody>
      </p:sp>
      <p:sp>
        <p:nvSpPr>
          <p:cNvPr id="5120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Also Useful to Define ALAP</a:t>
            </a:r>
          </a:p>
        </p:txBody>
      </p:sp>
      <p:sp>
        <p:nvSpPr>
          <p:cNvPr id="5120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As Late As Possible</a:t>
            </a:r>
          </a:p>
          <a:p>
            <a:r>
              <a:rPr lang="en-US"/>
              <a:t>Work backward from outputs of DAG</a:t>
            </a:r>
          </a:p>
          <a:p>
            <a:r>
              <a:rPr lang="en-US"/>
              <a:t>Also achieve minimum time w/ unbounded resources</a:t>
            </a:r>
          </a:p>
          <a:p>
            <a:endParaRPr lang="en-US"/>
          </a:p>
        </p:txBody>
      </p:sp>
      <p:sp>
        <p:nvSpPr>
          <p:cNvPr id="51206" name="Text Box 4"/>
          <p:cNvSpPr txBox="1">
            <a:spLocks noChangeArrowheads="1"/>
          </p:cNvSpPr>
          <p:nvPr/>
        </p:nvSpPr>
        <p:spPr bwMode="auto">
          <a:xfrm>
            <a:off x="6172200" y="4800600"/>
            <a:ext cx="1382109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>
                <a:solidFill>
                  <a:srgbClr val="FF6600"/>
                </a:solidFill>
                <a:latin typeface="+mn-lt"/>
              </a:rPr>
              <a:t>Rework </a:t>
            </a:r>
          </a:p>
          <a:p>
            <a:r>
              <a:rPr lang="en-US" dirty="0">
                <a:solidFill>
                  <a:srgbClr val="FF6600"/>
                </a:solidFill>
                <a:latin typeface="+mn-lt"/>
              </a:rPr>
              <a:t>Example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5325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EA63326-0C5B-D744-8BBA-B2DAB88BD70F}" type="slidenum">
              <a:rPr lang="en-US" smtClean="0">
                <a:latin typeface="Times New Roman" pitchFamily="-107" charset="0"/>
              </a:rPr>
              <a:pPr/>
              <a:t>61</a:t>
            </a:fld>
            <a:endParaRPr lang="en-US" smtClean="0">
              <a:latin typeface="Times New Roman" pitchFamily="-107" charset="0"/>
            </a:endParaRPr>
          </a:p>
        </p:txBody>
      </p:sp>
      <p:sp>
        <p:nvSpPr>
          <p:cNvPr id="5325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ALAP Example</a:t>
            </a:r>
          </a:p>
        </p:txBody>
      </p:sp>
      <p:grpSp>
        <p:nvGrpSpPr>
          <p:cNvPr id="2" name="Group 23"/>
          <p:cNvGrpSpPr>
            <a:grpSpLocks/>
          </p:cNvGrpSpPr>
          <p:nvPr/>
        </p:nvGrpSpPr>
        <p:grpSpPr bwMode="auto">
          <a:xfrm>
            <a:off x="685800" y="2286000"/>
            <a:ext cx="6716713" cy="3600450"/>
            <a:chOff x="432" y="1440"/>
            <a:chExt cx="4231" cy="2268"/>
          </a:xfrm>
        </p:grpSpPr>
        <p:sp>
          <p:nvSpPr>
            <p:cNvPr id="53254" name="Oval 3"/>
            <p:cNvSpPr>
              <a:spLocks noChangeArrowheads="1"/>
            </p:cNvSpPr>
            <p:nvPr/>
          </p:nvSpPr>
          <p:spPr bwMode="auto">
            <a:xfrm>
              <a:off x="864" y="1440"/>
              <a:ext cx="376" cy="376"/>
            </a:xfrm>
            <a:prstGeom prst="ellipse">
              <a:avLst/>
            </a:prstGeom>
            <a:solidFill>
              <a:srgbClr val="FFFF00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b="1"/>
                <a:t>1</a:t>
              </a:r>
            </a:p>
          </p:txBody>
        </p:sp>
        <p:sp>
          <p:nvSpPr>
            <p:cNvPr id="53255" name="Line 4"/>
            <p:cNvSpPr>
              <a:spLocks noChangeShapeType="1"/>
            </p:cNvSpPr>
            <p:nvPr/>
          </p:nvSpPr>
          <p:spPr bwMode="auto">
            <a:xfrm>
              <a:off x="1222" y="1650"/>
              <a:ext cx="389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256" name="Oval 5"/>
            <p:cNvSpPr>
              <a:spLocks noChangeArrowheads="1"/>
            </p:cNvSpPr>
            <p:nvPr/>
          </p:nvSpPr>
          <p:spPr bwMode="auto">
            <a:xfrm>
              <a:off x="3896" y="1458"/>
              <a:ext cx="376" cy="376"/>
            </a:xfrm>
            <a:prstGeom prst="ellipse">
              <a:avLst/>
            </a:prstGeom>
            <a:solidFill>
              <a:srgbClr val="FFFF00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b="1"/>
                <a:t>5</a:t>
              </a:r>
            </a:p>
          </p:txBody>
        </p:sp>
        <p:sp>
          <p:nvSpPr>
            <p:cNvPr id="53257" name="Line 6"/>
            <p:cNvSpPr>
              <a:spLocks noChangeShapeType="1"/>
            </p:cNvSpPr>
            <p:nvPr/>
          </p:nvSpPr>
          <p:spPr bwMode="auto">
            <a:xfrm>
              <a:off x="4274" y="1657"/>
              <a:ext cx="389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258" name="Oval 7"/>
            <p:cNvSpPr>
              <a:spLocks noChangeArrowheads="1"/>
            </p:cNvSpPr>
            <p:nvPr/>
          </p:nvSpPr>
          <p:spPr bwMode="auto">
            <a:xfrm>
              <a:off x="3124" y="1454"/>
              <a:ext cx="376" cy="376"/>
            </a:xfrm>
            <a:prstGeom prst="ellipse">
              <a:avLst/>
            </a:prstGeom>
            <a:solidFill>
              <a:srgbClr val="FFFF00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b="1"/>
                <a:t>4</a:t>
              </a:r>
            </a:p>
          </p:txBody>
        </p:sp>
        <p:sp>
          <p:nvSpPr>
            <p:cNvPr id="53259" name="Line 8"/>
            <p:cNvSpPr>
              <a:spLocks noChangeShapeType="1"/>
            </p:cNvSpPr>
            <p:nvPr/>
          </p:nvSpPr>
          <p:spPr bwMode="auto">
            <a:xfrm>
              <a:off x="3502" y="1653"/>
              <a:ext cx="389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260" name="Oval 9"/>
            <p:cNvSpPr>
              <a:spLocks noChangeArrowheads="1"/>
            </p:cNvSpPr>
            <p:nvPr/>
          </p:nvSpPr>
          <p:spPr bwMode="auto">
            <a:xfrm>
              <a:off x="2365" y="1451"/>
              <a:ext cx="376" cy="376"/>
            </a:xfrm>
            <a:prstGeom prst="ellipse">
              <a:avLst/>
            </a:prstGeom>
            <a:solidFill>
              <a:srgbClr val="FFFF00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b="1"/>
                <a:t>3</a:t>
              </a:r>
            </a:p>
          </p:txBody>
        </p:sp>
        <p:sp>
          <p:nvSpPr>
            <p:cNvPr id="53261" name="Line 10"/>
            <p:cNvSpPr>
              <a:spLocks noChangeShapeType="1"/>
            </p:cNvSpPr>
            <p:nvPr/>
          </p:nvSpPr>
          <p:spPr bwMode="auto">
            <a:xfrm>
              <a:off x="2743" y="1650"/>
              <a:ext cx="389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262" name="Oval 11"/>
            <p:cNvSpPr>
              <a:spLocks noChangeArrowheads="1"/>
            </p:cNvSpPr>
            <p:nvPr/>
          </p:nvSpPr>
          <p:spPr bwMode="auto">
            <a:xfrm>
              <a:off x="1606" y="1456"/>
              <a:ext cx="376" cy="376"/>
            </a:xfrm>
            <a:prstGeom prst="ellipse">
              <a:avLst/>
            </a:prstGeom>
            <a:solidFill>
              <a:srgbClr val="FFFF00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b="1"/>
                <a:t>2</a:t>
              </a:r>
            </a:p>
          </p:txBody>
        </p:sp>
        <p:sp>
          <p:nvSpPr>
            <p:cNvPr id="53263" name="Line 12"/>
            <p:cNvSpPr>
              <a:spLocks noChangeShapeType="1"/>
            </p:cNvSpPr>
            <p:nvPr/>
          </p:nvSpPr>
          <p:spPr bwMode="auto">
            <a:xfrm>
              <a:off x="1984" y="1655"/>
              <a:ext cx="389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264" name="Line 13"/>
            <p:cNvSpPr>
              <a:spLocks noChangeShapeType="1"/>
            </p:cNvSpPr>
            <p:nvPr/>
          </p:nvSpPr>
          <p:spPr bwMode="auto">
            <a:xfrm>
              <a:off x="432" y="1639"/>
              <a:ext cx="42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265" name="Oval 14"/>
            <p:cNvSpPr>
              <a:spLocks noChangeArrowheads="1"/>
            </p:cNvSpPr>
            <p:nvPr/>
          </p:nvSpPr>
          <p:spPr bwMode="auto">
            <a:xfrm>
              <a:off x="2361" y="2103"/>
              <a:ext cx="376" cy="376"/>
            </a:xfrm>
            <a:prstGeom prst="ellipse">
              <a:avLst/>
            </a:prstGeom>
            <a:solidFill>
              <a:srgbClr val="FFFF00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b="1"/>
                <a:t>4</a:t>
              </a:r>
            </a:p>
          </p:txBody>
        </p:sp>
        <p:sp>
          <p:nvSpPr>
            <p:cNvPr id="53266" name="Oval 15"/>
            <p:cNvSpPr>
              <a:spLocks noChangeArrowheads="1"/>
            </p:cNvSpPr>
            <p:nvPr/>
          </p:nvSpPr>
          <p:spPr bwMode="auto">
            <a:xfrm>
              <a:off x="2357" y="2755"/>
              <a:ext cx="376" cy="376"/>
            </a:xfrm>
            <a:prstGeom prst="ellipse">
              <a:avLst/>
            </a:prstGeom>
            <a:solidFill>
              <a:srgbClr val="FFFF00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b="1"/>
                <a:t>4</a:t>
              </a:r>
            </a:p>
          </p:txBody>
        </p:sp>
        <p:sp>
          <p:nvSpPr>
            <p:cNvPr id="53267" name="Line 16"/>
            <p:cNvSpPr>
              <a:spLocks noChangeShapeType="1"/>
            </p:cNvSpPr>
            <p:nvPr/>
          </p:nvSpPr>
          <p:spPr bwMode="auto">
            <a:xfrm>
              <a:off x="1804" y="1821"/>
              <a:ext cx="555" cy="45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268" name="Line 17"/>
            <p:cNvSpPr>
              <a:spLocks noChangeShapeType="1"/>
            </p:cNvSpPr>
            <p:nvPr/>
          </p:nvSpPr>
          <p:spPr bwMode="auto">
            <a:xfrm flipV="1">
              <a:off x="2737" y="1788"/>
              <a:ext cx="1167" cy="45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269" name="Line 18"/>
            <p:cNvSpPr>
              <a:spLocks noChangeShapeType="1"/>
            </p:cNvSpPr>
            <p:nvPr/>
          </p:nvSpPr>
          <p:spPr bwMode="auto">
            <a:xfrm flipV="1">
              <a:off x="2726" y="1821"/>
              <a:ext cx="1267" cy="1167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270" name="Oval 19"/>
            <p:cNvSpPr>
              <a:spLocks noChangeArrowheads="1"/>
            </p:cNvSpPr>
            <p:nvPr/>
          </p:nvSpPr>
          <p:spPr bwMode="auto">
            <a:xfrm>
              <a:off x="2376" y="3332"/>
              <a:ext cx="376" cy="376"/>
            </a:xfrm>
            <a:prstGeom prst="ellipse">
              <a:avLst/>
            </a:prstGeom>
            <a:solidFill>
              <a:srgbClr val="FFFF00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b="1"/>
                <a:t>4</a:t>
              </a:r>
            </a:p>
          </p:txBody>
        </p:sp>
        <p:sp>
          <p:nvSpPr>
            <p:cNvPr id="53271" name="Line 20"/>
            <p:cNvSpPr>
              <a:spLocks noChangeShapeType="1"/>
            </p:cNvSpPr>
            <p:nvPr/>
          </p:nvSpPr>
          <p:spPr bwMode="auto">
            <a:xfrm>
              <a:off x="1181" y="1721"/>
              <a:ext cx="1201" cy="116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272" name="Line 21"/>
            <p:cNvSpPr>
              <a:spLocks noChangeShapeType="1"/>
            </p:cNvSpPr>
            <p:nvPr/>
          </p:nvSpPr>
          <p:spPr bwMode="auto">
            <a:xfrm>
              <a:off x="1159" y="1776"/>
              <a:ext cx="1256" cy="170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273" name="Line 22"/>
            <p:cNvSpPr>
              <a:spLocks noChangeShapeType="1"/>
            </p:cNvSpPr>
            <p:nvPr/>
          </p:nvSpPr>
          <p:spPr bwMode="auto">
            <a:xfrm flipV="1">
              <a:off x="2693" y="1843"/>
              <a:ext cx="1389" cy="151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5529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8C8676D-8F3A-5F4B-BF2B-80E5A0BA7B58}" type="slidenum">
              <a:rPr lang="en-US" smtClean="0">
                <a:latin typeface="Times New Roman" pitchFamily="-107" charset="0"/>
              </a:rPr>
              <a:pPr/>
              <a:t>62</a:t>
            </a:fld>
            <a:endParaRPr lang="en-US" smtClean="0">
              <a:latin typeface="Times New Roman" pitchFamily="-107" charset="0"/>
            </a:endParaRPr>
          </a:p>
        </p:txBody>
      </p:sp>
      <p:sp>
        <p:nvSpPr>
          <p:cNvPr id="5530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/>
              <a:t>ALAP and ASAP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066800"/>
            <a:ext cx="8229600" cy="4114800"/>
          </a:xfrm>
        </p:spPr>
        <p:txBody>
          <a:bodyPr/>
          <a:lstStyle/>
          <a:p>
            <a:r>
              <a:rPr lang="en-US"/>
              <a:t>Difference in labeling between ASAP and ALAP is slack of node</a:t>
            </a:r>
          </a:p>
          <a:p>
            <a:pPr lvl="1"/>
            <a:r>
              <a:rPr lang="en-US">
                <a:ea typeface="ＭＳ Ｐゴシック" pitchFamily="-107" charset="-128"/>
              </a:rPr>
              <a:t>Freedom to select timeslot</a:t>
            </a:r>
          </a:p>
          <a:p>
            <a:pPr lvl="1"/>
            <a:r>
              <a:rPr lang="en-US" b="1">
                <a:ea typeface="ＭＳ Ｐゴシック" pitchFamily="-107" charset="-128"/>
              </a:rPr>
              <a:t>Class theme:</a:t>
            </a:r>
            <a:r>
              <a:rPr lang="en-US">
                <a:ea typeface="ＭＳ Ｐゴシック" pitchFamily="-107" charset="-128"/>
              </a:rPr>
              <a:t> exploit freedom to reduce costs</a:t>
            </a:r>
          </a:p>
          <a:p>
            <a:r>
              <a:rPr lang="en-US"/>
              <a:t>If ASAP=ALAP, no freedom to schedule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228600" y="4114800"/>
            <a:ext cx="4659313" cy="2381250"/>
            <a:chOff x="432" y="1440"/>
            <a:chExt cx="4231" cy="2268"/>
          </a:xfrm>
        </p:grpSpPr>
        <p:sp>
          <p:nvSpPr>
            <p:cNvPr id="55324" name="Oval 5"/>
            <p:cNvSpPr>
              <a:spLocks noChangeArrowheads="1"/>
            </p:cNvSpPr>
            <p:nvPr/>
          </p:nvSpPr>
          <p:spPr bwMode="auto">
            <a:xfrm>
              <a:off x="864" y="1440"/>
              <a:ext cx="376" cy="376"/>
            </a:xfrm>
            <a:prstGeom prst="ellipse">
              <a:avLst/>
            </a:prstGeom>
            <a:solidFill>
              <a:srgbClr val="FFFF00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b="1"/>
                <a:t>1</a:t>
              </a:r>
            </a:p>
          </p:txBody>
        </p:sp>
        <p:sp>
          <p:nvSpPr>
            <p:cNvPr id="55325" name="Line 6"/>
            <p:cNvSpPr>
              <a:spLocks noChangeShapeType="1"/>
            </p:cNvSpPr>
            <p:nvPr/>
          </p:nvSpPr>
          <p:spPr bwMode="auto">
            <a:xfrm>
              <a:off x="1222" y="1650"/>
              <a:ext cx="389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326" name="Oval 7"/>
            <p:cNvSpPr>
              <a:spLocks noChangeArrowheads="1"/>
            </p:cNvSpPr>
            <p:nvPr/>
          </p:nvSpPr>
          <p:spPr bwMode="auto">
            <a:xfrm>
              <a:off x="3896" y="1458"/>
              <a:ext cx="376" cy="376"/>
            </a:xfrm>
            <a:prstGeom prst="ellipse">
              <a:avLst/>
            </a:prstGeom>
            <a:solidFill>
              <a:srgbClr val="FFFF00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b="1"/>
                <a:t>5</a:t>
              </a:r>
            </a:p>
          </p:txBody>
        </p:sp>
        <p:sp>
          <p:nvSpPr>
            <p:cNvPr id="55327" name="Line 8"/>
            <p:cNvSpPr>
              <a:spLocks noChangeShapeType="1"/>
            </p:cNvSpPr>
            <p:nvPr/>
          </p:nvSpPr>
          <p:spPr bwMode="auto">
            <a:xfrm>
              <a:off x="4274" y="1657"/>
              <a:ext cx="389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328" name="Oval 9"/>
            <p:cNvSpPr>
              <a:spLocks noChangeArrowheads="1"/>
            </p:cNvSpPr>
            <p:nvPr/>
          </p:nvSpPr>
          <p:spPr bwMode="auto">
            <a:xfrm>
              <a:off x="3124" y="1454"/>
              <a:ext cx="376" cy="376"/>
            </a:xfrm>
            <a:prstGeom prst="ellipse">
              <a:avLst/>
            </a:prstGeom>
            <a:solidFill>
              <a:srgbClr val="FFFF00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b="1"/>
                <a:t>4</a:t>
              </a:r>
            </a:p>
          </p:txBody>
        </p:sp>
        <p:sp>
          <p:nvSpPr>
            <p:cNvPr id="55329" name="Line 10"/>
            <p:cNvSpPr>
              <a:spLocks noChangeShapeType="1"/>
            </p:cNvSpPr>
            <p:nvPr/>
          </p:nvSpPr>
          <p:spPr bwMode="auto">
            <a:xfrm>
              <a:off x="3502" y="1653"/>
              <a:ext cx="389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330" name="Oval 11"/>
            <p:cNvSpPr>
              <a:spLocks noChangeArrowheads="1"/>
            </p:cNvSpPr>
            <p:nvPr/>
          </p:nvSpPr>
          <p:spPr bwMode="auto">
            <a:xfrm>
              <a:off x="2365" y="1451"/>
              <a:ext cx="376" cy="376"/>
            </a:xfrm>
            <a:prstGeom prst="ellipse">
              <a:avLst/>
            </a:prstGeom>
            <a:solidFill>
              <a:srgbClr val="FFFF00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b="1"/>
                <a:t>3</a:t>
              </a:r>
            </a:p>
          </p:txBody>
        </p:sp>
        <p:sp>
          <p:nvSpPr>
            <p:cNvPr id="55331" name="Line 12"/>
            <p:cNvSpPr>
              <a:spLocks noChangeShapeType="1"/>
            </p:cNvSpPr>
            <p:nvPr/>
          </p:nvSpPr>
          <p:spPr bwMode="auto">
            <a:xfrm>
              <a:off x="2743" y="1650"/>
              <a:ext cx="389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332" name="Oval 13"/>
            <p:cNvSpPr>
              <a:spLocks noChangeArrowheads="1"/>
            </p:cNvSpPr>
            <p:nvPr/>
          </p:nvSpPr>
          <p:spPr bwMode="auto">
            <a:xfrm>
              <a:off x="1606" y="1456"/>
              <a:ext cx="376" cy="376"/>
            </a:xfrm>
            <a:prstGeom prst="ellipse">
              <a:avLst/>
            </a:prstGeom>
            <a:solidFill>
              <a:srgbClr val="FFFF00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b="1"/>
                <a:t>2</a:t>
              </a:r>
            </a:p>
          </p:txBody>
        </p:sp>
        <p:sp>
          <p:nvSpPr>
            <p:cNvPr id="55333" name="Line 14"/>
            <p:cNvSpPr>
              <a:spLocks noChangeShapeType="1"/>
            </p:cNvSpPr>
            <p:nvPr/>
          </p:nvSpPr>
          <p:spPr bwMode="auto">
            <a:xfrm>
              <a:off x="1984" y="1655"/>
              <a:ext cx="389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334" name="Line 15"/>
            <p:cNvSpPr>
              <a:spLocks noChangeShapeType="1"/>
            </p:cNvSpPr>
            <p:nvPr/>
          </p:nvSpPr>
          <p:spPr bwMode="auto">
            <a:xfrm>
              <a:off x="432" y="1639"/>
              <a:ext cx="42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335" name="Oval 16"/>
            <p:cNvSpPr>
              <a:spLocks noChangeArrowheads="1"/>
            </p:cNvSpPr>
            <p:nvPr/>
          </p:nvSpPr>
          <p:spPr bwMode="auto">
            <a:xfrm>
              <a:off x="2361" y="2103"/>
              <a:ext cx="376" cy="376"/>
            </a:xfrm>
            <a:prstGeom prst="ellipse">
              <a:avLst/>
            </a:prstGeom>
            <a:solidFill>
              <a:srgbClr val="FFFF00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b="1"/>
                <a:t>3</a:t>
              </a:r>
            </a:p>
          </p:txBody>
        </p:sp>
        <p:sp>
          <p:nvSpPr>
            <p:cNvPr id="55336" name="Oval 17"/>
            <p:cNvSpPr>
              <a:spLocks noChangeArrowheads="1"/>
            </p:cNvSpPr>
            <p:nvPr/>
          </p:nvSpPr>
          <p:spPr bwMode="auto">
            <a:xfrm>
              <a:off x="2357" y="2755"/>
              <a:ext cx="376" cy="376"/>
            </a:xfrm>
            <a:prstGeom prst="ellipse">
              <a:avLst/>
            </a:prstGeom>
            <a:solidFill>
              <a:srgbClr val="FFFF00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b="1"/>
                <a:t>2</a:t>
              </a:r>
            </a:p>
          </p:txBody>
        </p:sp>
        <p:sp>
          <p:nvSpPr>
            <p:cNvPr id="55337" name="Line 18"/>
            <p:cNvSpPr>
              <a:spLocks noChangeShapeType="1"/>
            </p:cNvSpPr>
            <p:nvPr/>
          </p:nvSpPr>
          <p:spPr bwMode="auto">
            <a:xfrm>
              <a:off x="1804" y="1821"/>
              <a:ext cx="555" cy="45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338" name="Line 19"/>
            <p:cNvSpPr>
              <a:spLocks noChangeShapeType="1"/>
            </p:cNvSpPr>
            <p:nvPr/>
          </p:nvSpPr>
          <p:spPr bwMode="auto">
            <a:xfrm flipV="1">
              <a:off x="2737" y="1788"/>
              <a:ext cx="1167" cy="45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339" name="Line 20"/>
            <p:cNvSpPr>
              <a:spLocks noChangeShapeType="1"/>
            </p:cNvSpPr>
            <p:nvPr/>
          </p:nvSpPr>
          <p:spPr bwMode="auto">
            <a:xfrm flipV="1">
              <a:off x="2726" y="1821"/>
              <a:ext cx="1267" cy="1167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340" name="Oval 21"/>
            <p:cNvSpPr>
              <a:spLocks noChangeArrowheads="1"/>
            </p:cNvSpPr>
            <p:nvPr/>
          </p:nvSpPr>
          <p:spPr bwMode="auto">
            <a:xfrm>
              <a:off x="2376" y="3332"/>
              <a:ext cx="376" cy="376"/>
            </a:xfrm>
            <a:prstGeom prst="ellipse">
              <a:avLst/>
            </a:prstGeom>
            <a:solidFill>
              <a:srgbClr val="FFFF00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b="1"/>
                <a:t>2</a:t>
              </a:r>
            </a:p>
          </p:txBody>
        </p:sp>
        <p:sp>
          <p:nvSpPr>
            <p:cNvPr id="55341" name="Line 22"/>
            <p:cNvSpPr>
              <a:spLocks noChangeShapeType="1"/>
            </p:cNvSpPr>
            <p:nvPr/>
          </p:nvSpPr>
          <p:spPr bwMode="auto">
            <a:xfrm>
              <a:off x="1181" y="1721"/>
              <a:ext cx="1201" cy="116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342" name="Line 23"/>
            <p:cNvSpPr>
              <a:spLocks noChangeShapeType="1"/>
            </p:cNvSpPr>
            <p:nvPr/>
          </p:nvSpPr>
          <p:spPr bwMode="auto">
            <a:xfrm>
              <a:off x="1159" y="1776"/>
              <a:ext cx="1256" cy="170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343" name="Line 24"/>
            <p:cNvSpPr>
              <a:spLocks noChangeShapeType="1"/>
            </p:cNvSpPr>
            <p:nvPr/>
          </p:nvSpPr>
          <p:spPr bwMode="auto">
            <a:xfrm flipV="1">
              <a:off x="2693" y="1843"/>
              <a:ext cx="1389" cy="151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3" name="Group 25"/>
          <p:cNvGrpSpPr>
            <a:grpSpLocks/>
          </p:cNvGrpSpPr>
          <p:nvPr/>
        </p:nvGrpSpPr>
        <p:grpSpPr bwMode="auto">
          <a:xfrm>
            <a:off x="4419600" y="3810000"/>
            <a:ext cx="4506913" cy="2305050"/>
            <a:chOff x="432" y="1440"/>
            <a:chExt cx="4231" cy="2268"/>
          </a:xfrm>
        </p:grpSpPr>
        <p:sp>
          <p:nvSpPr>
            <p:cNvPr id="55304" name="Oval 26"/>
            <p:cNvSpPr>
              <a:spLocks noChangeArrowheads="1"/>
            </p:cNvSpPr>
            <p:nvPr/>
          </p:nvSpPr>
          <p:spPr bwMode="auto">
            <a:xfrm>
              <a:off x="864" y="1440"/>
              <a:ext cx="376" cy="376"/>
            </a:xfrm>
            <a:prstGeom prst="ellipse">
              <a:avLst/>
            </a:prstGeom>
            <a:solidFill>
              <a:srgbClr val="FFFF00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b="1"/>
                <a:t>1</a:t>
              </a:r>
            </a:p>
          </p:txBody>
        </p:sp>
        <p:sp>
          <p:nvSpPr>
            <p:cNvPr id="55305" name="Line 27"/>
            <p:cNvSpPr>
              <a:spLocks noChangeShapeType="1"/>
            </p:cNvSpPr>
            <p:nvPr/>
          </p:nvSpPr>
          <p:spPr bwMode="auto">
            <a:xfrm>
              <a:off x="1222" y="1650"/>
              <a:ext cx="389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306" name="Oval 28"/>
            <p:cNvSpPr>
              <a:spLocks noChangeArrowheads="1"/>
            </p:cNvSpPr>
            <p:nvPr/>
          </p:nvSpPr>
          <p:spPr bwMode="auto">
            <a:xfrm>
              <a:off x="3896" y="1458"/>
              <a:ext cx="376" cy="376"/>
            </a:xfrm>
            <a:prstGeom prst="ellipse">
              <a:avLst/>
            </a:prstGeom>
            <a:solidFill>
              <a:srgbClr val="FFFF00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b="1"/>
                <a:t>5</a:t>
              </a:r>
            </a:p>
          </p:txBody>
        </p:sp>
        <p:sp>
          <p:nvSpPr>
            <p:cNvPr id="55307" name="Line 29"/>
            <p:cNvSpPr>
              <a:spLocks noChangeShapeType="1"/>
            </p:cNvSpPr>
            <p:nvPr/>
          </p:nvSpPr>
          <p:spPr bwMode="auto">
            <a:xfrm>
              <a:off x="4274" y="1657"/>
              <a:ext cx="389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308" name="Oval 30"/>
            <p:cNvSpPr>
              <a:spLocks noChangeArrowheads="1"/>
            </p:cNvSpPr>
            <p:nvPr/>
          </p:nvSpPr>
          <p:spPr bwMode="auto">
            <a:xfrm>
              <a:off x="3124" y="1454"/>
              <a:ext cx="376" cy="376"/>
            </a:xfrm>
            <a:prstGeom prst="ellipse">
              <a:avLst/>
            </a:prstGeom>
            <a:solidFill>
              <a:srgbClr val="FFFF00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b="1"/>
                <a:t>4</a:t>
              </a:r>
            </a:p>
          </p:txBody>
        </p:sp>
        <p:sp>
          <p:nvSpPr>
            <p:cNvPr id="55309" name="Line 31"/>
            <p:cNvSpPr>
              <a:spLocks noChangeShapeType="1"/>
            </p:cNvSpPr>
            <p:nvPr/>
          </p:nvSpPr>
          <p:spPr bwMode="auto">
            <a:xfrm>
              <a:off x="3502" y="1653"/>
              <a:ext cx="389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310" name="Oval 32"/>
            <p:cNvSpPr>
              <a:spLocks noChangeArrowheads="1"/>
            </p:cNvSpPr>
            <p:nvPr/>
          </p:nvSpPr>
          <p:spPr bwMode="auto">
            <a:xfrm>
              <a:off x="2365" y="1451"/>
              <a:ext cx="376" cy="376"/>
            </a:xfrm>
            <a:prstGeom prst="ellipse">
              <a:avLst/>
            </a:prstGeom>
            <a:solidFill>
              <a:srgbClr val="FFFF00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b="1"/>
                <a:t>3</a:t>
              </a:r>
            </a:p>
          </p:txBody>
        </p:sp>
        <p:sp>
          <p:nvSpPr>
            <p:cNvPr id="55311" name="Line 33"/>
            <p:cNvSpPr>
              <a:spLocks noChangeShapeType="1"/>
            </p:cNvSpPr>
            <p:nvPr/>
          </p:nvSpPr>
          <p:spPr bwMode="auto">
            <a:xfrm>
              <a:off x="2743" y="1650"/>
              <a:ext cx="389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312" name="Oval 34"/>
            <p:cNvSpPr>
              <a:spLocks noChangeArrowheads="1"/>
            </p:cNvSpPr>
            <p:nvPr/>
          </p:nvSpPr>
          <p:spPr bwMode="auto">
            <a:xfrm>
              <a:off x="1606" y="1456"/>
              <a:ext cx="376" cy="376"/>
            </a:xfrm>
            <a:prstGeom prst="ellipse">
              <a:avLst/>
            </a:prstGeom>
            <a:solidFill>
              <a:srgbClr val="FFFF00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b="1"/>
                <a:t>2</a:t>
              </a:r>
            </a:p>
          </p:txBody>
        </p:sp>
        <p:sp>
          <p:nvSpPr>
            <p:cNvPr id="55313" name="Line 35"/>
            <p:cNvSpPr>
              <a:spLocks noChangeShapeType="1"/>
            </p:cNvSpPr>
            <p:nvPr/>
          </p:nvSpPr>
          <p:spPr bwMode="auto">
            <a:xfrm>
              <a:off x="1984" y="1655"/>
              <a:ext cx="389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314" name="Line 36"/>
            <p:cNvSpPr>
              <a:spLocks noChangeShapeType="1"/>
            </p:cNvSpPr>
            <p:nvPr/>
          </p:nvSpPr>
          <p:spPr bwMode="auto">
            <a:xfrm>
              <a:off x="432" y="1639"/>
              <a:ext cx="42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315" name="Oval 37"/>
            <p:cNvSpPr>
              <a:spLocks noChangeArrowheads="1"/>
            </p:cNvSpPr>
            <p:nvPr/>
          </p:nvSpPr>
          <p:spPr bwMode="auto">
            <a:xfrm>
              <a:off x="2361" y="2103"/>
              <a:ext cx="376" cy="376"/>
            </a:xfrm>
            <a:prstGeom prst="ellipse">
              <a:avLst/>
            </a:prstGeom>
            <a:solidFill>
              <a:srgbClr val="FFFF00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b="1"/>
                <a:t>4</a:t>
              </a:r>
            </a:p>
          </p:txBody>
        </p:sp>
        <p:sp>
          <p:nvSpPr>
            <p:cNvPr id="55316" name="Oval 38"/>
            <p:cNvSpPr>
              <a:spLocks noChangeArrowheads="1"/>
            </p:cNvSpPr>
            <p:nvPr/>
          </p:nvSpPr>
          <p:spPr bwMode="auto">
            <a:xfrm>
              <a:off x="2357" y="2755"/>
              <a:ext cx="376" cy="376"/>
            </a:xfrm>
            <a:prstGeom prst="ellipse">
              <a:avLst/>
            </a:prstGeom>
            <a:solidFill>
              <a:srgbClr val="FFFF00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b="1"/>
                <a:t>4</a:t>
              </a:r>
            </a:p>
          </p:txBody>
        </p:sp>
        <p:sp>
          <p:nvSpPr>
            <p:cNvPr id="55317" name="Line 39"/>
            <p:cNvSpPr>
              <a:spLocks noChangeShapeType="1"/>
            </p:cNvSpPr>
            <p:nvPr/>
          </p:nvSpPr>
          <p:spPr bwMode="auto">
            <a:xfrm>
              <a:off x="1804" y="1821"/>
              <a:ext cx="555" cy="45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318" name="Line 40"/>
            <p:cNvSpPr>
              <a:spLocks noChangeShapeType="1"/>
            </p:cNvSpPr>
            <p:nvPr/>
          </p:nvSpPr>
          <p:spPr bwMode="auto">
            <a:xfrm flipV="1">
              <a:off x="2737" y="1788"/>
              <a:ext cx="1167" cy="45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319" name="Line 41"/>
            <p:cNvSpPr>
              <a:spLocks noChangeShapeType="1"/>
            </p:cNvSpPr>
            <p:nvPr/>
          </p:nvSpPr>
          <p:spPr bwMode="auto">
            <a:xfrm flipV="1">
              <a:off x="2726" y="1821"/>
              <a:ext cx="1267" cy="1167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320" name="Oval 42"/>
            <p:cNvSpPr>
              <a:spLocks noChangeArrowheads="1"/>
            </p:cNvSpPr>
            <p:nvPr/>
          </p:nvSpPr>
          <p:spPr bwMode="auto">
            <a:xfrm>
              <a:off x="2376" y="3332"/>
              <a:ext cx="376" cy="376"/>
            </a:xfrm>
            <a:prstGeom prst="ellipse">
              <a:avLst/>
            </a:prstGeom>
            <a:solidFill>
              <a:srgbClr val="FFFF00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b="1"/>
                <a:t>4</a:t>
              </a:r>
            </a:p>
          </p:txBody>
        </p:sp>
        <p:sp>
          <p:nvSpPr>
            <p:cNvPr id="55321" name="Line 43"/>
            <p:cNvSpPr>
              <a:spLocks noChangeShapeType="1"/>
            </p:cNvSpPr>
            <p:nvPr/>
          </p:nvSpPr>
          <p:spPr bwMode="auto">
            <a:xfrm>
              <a:off x="1181" y="1721"/>
              <a:ext cx="1201" cy="116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322" name="Line 44"/>
            <p:cNvSpPr>
              <a:spLocks noChangeShapeType="1"/>
            </p:cNvSpPr>
            <p:nvPr/>
          </p:nvSpPr>
          <p:spPr bwMode="auto">
            <a:xfrm>
              <a:off x="1159" y="1776"/>
              <a:ext cx="1256" cy="170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323" name="Line 45"/>
            <p:cNvSpPr>
              <a:spLocks noChangeShapeType="1"/>
            </p:cNvSpPr>
            <p:nvPr/>
          </p:nvSpPr>
          <p:spPr bwMode="auto">
            <a:xfrm flipV="1">
              <a:off x="2693" y="1843"/>
              <a:ext cx="1389" cy="151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3" grpId="0" build="p" bldLvl="2" autoUpdateAnimBg="0"/>
    </p:bldLst>
  </p:timing>
</p:sld>
</file>

<file path=ppt/slides/slide6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5734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658CB50-FF56-6643-9C86-B629BFC49D21}" type="slidenum">
              <a:rPr lang="en-US" smtClean="0">
                <a:latin typeface="Times New Roman" pitchFamily="-107" charset="0"/>
              </a:rPr>
              <a:pPr/>
              <a:t>63</a:t>
            </a:fld>
            <a:endParaRPr lang="en-US" smtClean="0">
              <a:latin typeface="Times New Roman" pitchFamily="-107" charset="0"/>
            </a:endParaRPr>
          </a:p>
        </p:txBody>
      </p:sp>
      <p:sp>
        <p:nvSpPr>
          <p:cNvPr id="5734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/>
              <a:t>ASAP, ALAP, Difference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304800" y="1600200"/>
            <a:ext cx="4659313" cy="2381250"/>
            <a:chOff x="432" y="1440"/>
            <a:chExt cx="4231" cy="2268"/>
          </a:xfrm>
        </p:grpSpPr>
        <p:sp>
          <p:nvSpPr>
            <p:cNvPr id="57404" name="Oval 5"/>
            <p:cNvSpPr>
              <a:spLocks noChangeArrowheads="1"/>
            </p:cNvSpPr>
            <p:nvPr/>
          </p:nvSpPr>
          <p:spPr bwMode="auto">
            <a:xfrm>
              <a:off x="864" y="1440"/>
              <a:ext cx="376" cy="376"/>
            </a:xfrm>
            <a:prstGeom prst="ellipse">
              <a:avLst/>
            </a:prstGeom>
            <a:solidFill>
              <a:srgbClr val="FFFF00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b="1"/>
                <a:t>1</a:t>
              </a:r>
            </a:p>
          </p:txBody>
        </p:sp>
        <p:sp>
          <p:nvSpPr>
            <p:cNvPr id="57405" name="Line 6"/>
            <p:cNvSpPr>
              <a:spLocks noChangeShapeType="1"/>
            </p:cNvSpPr>
            <p:nvPr/>
          </p:nvSpPr>
          <p:spPr bwMode="auto">
            <a:xfrm>
              <a:off x="1222" y="1650"/>
              <a:ext cx="389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406" name="Oval 7"/>
            <p:cNvSpPr>
              <a:spLocks noChangeArrowheads="1"/>
            </p:cNvSpPr>
            <p:nvPr/>
          </p:nvSpPr>
          <p:spPr bwMode="auto">
            <a:xfrm>
              <a:off x="3896" y="1458"/>
              <a:ext cx="376" cy="376"/>
            </a:xfrm>
            <a:prstGeom prst="ellipse">
              <a:avLst/>
            </a:prstGeom>
            <a:solidFill>
              <a:srgbClr val="FFFF00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b="1"/>
                <a:t>5</a:t>
              </a:r>
            </a:p>
          </p:txBody>
        </p:sp>
        <p:sp>
          <p:nvSpPr>
            <p:cNvPr id="57407" name="Line 8"/>
            <p:cNvSpPr>
              <a:spLocks noChangeShapeType="1"/>
            </p:cNvSpPr>
            <p:nvPr/>
          </p:nvSpPr>
          <p:spPr bwMode="auto">
            <a:xfrm>
              <a:off x="4274" y="1657"/>
              <a:ext cx="389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408" name="Oval 9"/>
            <p:cNvSpPr>
              <a:spLocks noChangeArrowheads="1"/>
            </p:cNvSpPr>
            <p:nvPr/>
          </p:nvSpPr>
          <p:spPr bwMode="auto">
            <a:xfrm>
              <a:off x="3124" y="1454"/>
              <a:ext cx="376" cy="376"/>
            </a:xfrm>
            <a:prstGeom prst="ellipse">
              <a:avLst/>
            </a:prstGeom>
            <a:solidFill>
              <a:srgbClr val="FFFF00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b="1"/>
                <a:t>4</a:t>
              </a:r>
            </a:p>
          </p:txBody>
        </p:sp>
        <p:sp>
          <p:nvSpPr>
            <p:cNvPr id="57409" name="Line 10"/>
            <p:cNvSpPr>
              <a:spLocks noChangeShapeType="1"/>
            </p:cNvSpPr>
            <p:nvPr/>
          </p:nvSpPr>
          <p:spPr bwMode="auto">
            <a:xfrm>
              <a:off x="3502" y="1653"/>
              <a:ext cx="389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410" name="Oval 11"/>
            <p:cNvSpPr>
              <a:spLocks noChangeArrowheads="1"/>
            </p:cNvSpPr>
            <p:nvPr/>
          </p:nvSpPr>
          <p:spPr bwMode="auto">
            <a:xfrm>
              <a:off x="2365" y="1451"/>
              <a:ext cx="376" cy="376"/>
            </a:xfrm>
            <a:prstGeom prst="ellipse">
              <a:avLst/>
            </a:prstGeom>
            <a:solidFill>
              <a:srgbClr val="FFFF00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b="1"/>
                <a:t>3</a:t>
              </a:r>
            </a:p>
          </p:txBody>
        </p:sp>
        <p:sp>
          <p:nvSpPr>
            <p:cNvPr id="57411" name="Line 12"/>
            <p:cNvSpPr>
              <a:spLocks noChangeShapeType="1"/>
            </p:cNvSpPr>
            <p:nvPr/>
          </p:nvSpPr>
          <p:spPr bwMode="auto">
            <a:xfrm>
              <a:off x="2743" y="1650"/>
              <a:ext cx="389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412" name="Oval 13"/>
            <p:cNvSpPr>
              <a:spLocks noChangeArrowheads="1"/>
            </p:cNvSpPr>
            <p:nvPr/>
          </p:nvSpPr>
          <p:spPr bwMode="auto">
            <a:xfrm>
              <a:off x="1606" y="1456"/>
              <a:ext cx="376" cy="376"/>
            </a:xfrm>
            <a:prstGeom prst="ellipse">
              <a:avLst/>
            </a:prstGeom>
            <a:solidFill>
              <a:srgbClr val="FFFF00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b="1"/>
                <a:t>2</a:t>
              </a:r>
            </a:p>
          </p:txBody>
        </p:sp>
        <p:sp>
          <p:nvSpPr>
            <p:cNvPr id="57413" name="Line 14"/>
            <p:cNvSpPr>
              <a:spLocks noChangeShapeType="1"/>
            </p:cNvSpPr>
            <p:nvPr/>
          </p:nvSpPr>
          <p:spPr bwMode="auto">
            <a:xfrm>
              <a:off x="1984" y="1655"/>
              <a:ext cx="389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414" name="Line 15"/>
            <p:cNvSpPr>
              <a:spLocks noChangeShapeType="1"/>
            </p:cNvSpPr>
            <p:nvPr/>
          </p:nvSpPr>
          <p:spPr bwMode="auto">
            <a:xfrm>
              <a:off x="432" y="1639"/>
              <a:ext cx="42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415" name="Oval 16"/>
            <p:cNvSpPr>
              <a:spLocks noChangeArrowheads="1"/>
            </p:cNvSpPr>
            <p:nvPr/>
          </p:nvSpPr>
          <p:spPr bwMode="auto">
            <a:xfrm>
              <a:off x="2361" y="2103"/>
              <a:ext cx="376" cy="376"/>
            </a:xfrm>
            <a:prstGeom prst="ellipse">
              <a:avLst/>
            </a:prstGeom>
            <a:solidFill>
              <a:srgbClr val="FFFF00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b="1"/>
                <a:t>3</a:t>
              </a:r>
            </a:p>
          </p:txBody>
        </p:sp>
        <p:sp>
          <p:nvSpPr>
            <p:cNvPr id="57416" name="Oval 17"/>
            <p:cNvSpPr>
              <a:spLocks noChangeArrowheads="1"/>
            </p:cNvSpPr>
            <p:nvPr/>
          </p:nvSpPr>
          <p:spPr bwMode="auto">
            <a:xfrm>
              <a:off x="2357" y="2755"/>
              <a:ext cx="376" cy="376"/>
            </a:xfrm>
            <a:prstGeom prst="ellipse">
              <a:avLst/>
            </a:prstGeom>
            <a:solidFill>
              <a:srgbClr val="FFFF00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b="1"/>
                <a:t>2</a:t>
              </a:r>
            </a:p>
          </p:txBody>
        </p:sp>
        <p:sp>
          <p:nvSpPr>
            <p:cNvPr id="57417" name="Line 18"/>
            <p:cNvSpPr>
              <a:spLocks noChangeShapeType="1"/>
            </p:cNvSpPr>
            <p:nvPr/>
          </p:nvSpPr>
          <p:spPr bwMode="auto">
            <a:xfrm>
              <a:off x="1804" y="1821"/>
              <a:ext cx="555" cy="45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418" name="Line 19"/>
            <p:cNvSpPr>
              <a:spLocks noChangeShapeType="1"/>
            </p:cNvSpPr>
            <p:nvPr/>
          </p:nvSpPr>
          <p:spPr bwMode="auto">
            <a:xfrm flipV="1">
              <a:off x="2737" y="1788"/>
              <a:ext cx="1167" cy="45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419" name="Line 20"/>
            <p:cNvSpPr>
              <a:spLocks noChangeShapeType="1"/>
            </p:cNvSpPr>
            <p:nvPr/>
          </p:nvSpPr>
          <p:spPr bwMode="auto">
            <a:xfrm flipV="1">
              <a:off x="2726" y="1821"/>
              <a:ext cx="1267" cy="1167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420" name="Oval 21"/>
            <p:cNvSpPr>
              <a:spLocks noChangeArrowheads="1"/>
            </p:cNvSpPr>
            <p:nvPr/>
          </p:nvSpPr>
          <p:spPr bwMode="auto">
            <a:xfrm>
              <a:off x="2376" y="3332"/>
              <a:ext cx="376" cy="376"/>
            </a:xfrm>
            <a:prstGeom prst="ellipse">
              <a:avLst/>
            </a:prstGeom>
            <a:solidFill>
              <a:srgbClr val="FFFF00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b="1"/>
                <a:t>2</a:t>
              </a:r>
            </a:p>
          </p:txBody>
        </p:sp>
        <p:sp>
          <p:nvSpPr>
            <p:cNvPr id="57421" name="Line 22"/>
            <p:cNvSpPr>
              <a:spLocks noChangeShapeType="1"/>
            </p:cNvSpPr>
            <p:nvPr/>
          </p:nvSpPr>
          <p:spPr bwMode="auto">
            <a:xfrm>
              <a:off x="1181" y="1721"/>
              <a:ext cx="1201" cy="116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422" name="Line 23"/>
            <p:cNvSpPr>
              <a:spLocks noChangeShapeType="1"/>
            </p:cNvSpPr>
            <p:nvPr/>
          </p:nvSpPr>
          <p:spPr bwMode="auto">
            <a:xfrm>
              <a:off x="1159" y="1776"/>
              <a:ext cx="1256" cy="170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423" name="Line 24"/>
            <p:cNvSpPr>
              <a:spLocks noChangeShapeType="1"/>
            </p:cNvSpPr>
            <p:nvPr/>
          </p:nvSpPr>
          <p:spPr bwMode="auto">
            <a:xfrm flipV="1">
              <a:off x="2693" y="1843"/>
              <a:ext cx="1389" cy="151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3" name="Group 25"/>
          <p:cNvGrpSpPr>
            <a:grpSpLocks/>
          </p:cNvGrpSpPr>
          <p:nvPr/>
        </p:nvGrpSpPr>
        <p:grpSpPr bwMode="auto">
          <a:xfrm>
            <a:off x="4637088" y="2209800"/>
            <a:ext cx="4506912" cy="2305050"/>
            <a:chOff x="432" y="1440"/>
            <a:chExt cx="4231" cy="2268"/>
          </a:xfrm>
        </p:grpSpPr>
        <p:sp>
          <p:nvSpPr>
            <p:cNvPr id="57384" name="Oval 26"/>
            <p:cNvSpPr>
              <a:spLocks noChangeArrowheads="1"/>
            </p:cNvSpPr>
            <p:nvPr/>
          </p:nvSpPr>
          <p:spPr bwMode="auto">
            <a:xfrm>
              <a:off x="864" y="1440"/>
              <a:ext cx="376" cy="376"/>
            </a:xfrm>
            <a:prstGeom prst="ellipse">
              <a:avLst/>
            </a:prstGeom>
            <a:solidFill>
              <a:srgbClr val="FFFF00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b="1"/>
                <a:t>1</a:t>
              </a:r>
            </a:p>
          </p:txBody>
        </p:sp>
        <p:sp>
          <p:nvSpPr>
            <p:cNvPr id="57385" name="Line 27"/>
            <p:cNvSpPr>
              <a:spLocks noChangeShapeType="1"/>
            </p:cNvSpPr>
            <p:nvPr/>
          </p:nvSpPr>
          <p:spPr bwMode="auto">
            <a:xfrm>
              <a:off x="1222" y="1650"/>
              <a:ext cx="389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386" name="Oval 28"/>
            <p:cNvSpPr>
              <a:spLocks noChangeArrowheads="1"/>
            </p:cNvSpPr>
            <p:nvPr/>
          </p:nvSpPr>
          <p:spPr bwMode="auto">
            <a:xfrm>
              <a:off x="3896" y="1458"/>
              <a:ext cx="376" cy="376"/>
            </a:xfrm>
            <a:prstGeom prst="ellipse">
              <a:avLst/>
            </a:prstGeom>
            <a:solidFill>
              <a:srgbClr val="FFFF00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b="1"/>
                <a:t>5</a:t>
              </a:r>
            </a:p>
          </p:txBody>
        </p:sp>
        <p:sp>
          <p:nvSpPr>
            <p:cNvPr id="57387" name="Line 29"/>
            <p:cNvSpPr>
              <a:spLocks noChangeShapeType="1"/>
            </p:cNvSpPr>
            <p:nvPr/>
          </p:nvSpPr>
          <p:spPr bwMode="auto">
            <a:xfrm>
              <a:off x="4274" y="1657"/>
              <a:ext cx="389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388" name="Oval 30"/>
            <p:cNvSpPr>
              <a:spLocks noChangeArrowheads="1"/>
            </p:cNvSpPr>
            <p:nvPr/>
          </p:nvSpPr>
          <p:spPr bwMode="auto">
            <a:xfrm>
              <a:off x="3124" y="1454"/>
              <a:ext cx="376" cy="376"/>
            </a:xfrm>
            <a:prstGeom prst="ellipse">
              <a:avLst/>
            </a:prstGeom>
            <a:solidFill>
              <a:srgbClr val="FFFF00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b="1"/>
                <a:t>4</a:t>
              </a:r>
            </a:p>
          </p:txBody>
        </p:sp>
        <p:sp>
          <p:nvSpPr>
            <p:cNvPr id="57389" name="Line 31"/>
            <p:cNvSpPr>
              <a:spLocks noChangeShapeType="1"/>
            </p:cNvSpPr>
            <p:nvPr/>
          </p:nvSpPr>
          <p:spPr bwMode="auto">
            <a:xfrm>
              <a:off x="3502" y="1653"/>
              <a:ext cx="389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390" name="Oval 32"/>
            <p:cNvSpPr>
              <a:spLocks noChangeArrowheads="1"/>
            </p:cNvSpPr>
            <p:nvPr/>
          </p:nvSpPr>
          <p:spPr bwMode="auto">
            <a:xfrm>
              <a:off x="2365" y="1451"/>
              <a:ext cx="376" cy="376"/>
            </a:xfrm>
            <a:prstGeom prst="ellipse">
              <a:avLst/>
            </a:prstGeom>
            <a:solidFill>
              <a:srgbClr val="FFFF00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b="1"/>
                <a:t>3</a:t>
              </a:r>
            </a:p>
          </p:txBody>
        </p:sp>
        <p:sp>
          <p:nvSpPr>
            <p:cNvPr id="57391" name="Line 33"/>
            <p:cNvSpPr>
              <a:spLocks noChangeShapeType="1"/>
            </p:cNvSpPr>
            <p:nvPr/>
          </p:nvSpPr>
          <p:spPr bwMode="auto">
            <a:xfrm>
              <a:off x="2743" y="1650"/>
              <a:ext cx="389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392" name="Oval 34"/>
            <p:cNvSpPr>
              <a:spLocks noChangeArrowheads="1"/>
            </p:cNvSpPr>
            <p:nvPr/>
          </p:nvSpPr>
          <p:spPr bwMode="auto">
            <a:xfrm>
              <a:off x="1606" y="1456"/>
              <a:ext cx="376" cy="376"/>
            </a:xfrm>
            <a:prstGeom prst="ellipse">
              <a:avLst/>
            </a:prstGeom>
            <a:solidFill>
              <a:srgbClr val="FFFF00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b="1"/>
                <a:t>2</a:t>
              </a:r>
            </a:p>
          </p:txBody>
        </p:sp>
        <p:sp>
          <p:nvSpPr>
            <p:cNvPr id="57393" name="Line 35"/>
            <p:cNvSpPr>
              <a:spLocks noChangeShapeType="1"/>
            </p:cNvSpPr>
            <p:nvPr/>
          </p:nvSpPr>
          <p:spPr bwMode="auto">
            <a:xfrm>
              <a:off x="1984" y="1655"/>
              <a:ext cx="389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394" name="Line 36"/>
            <p:cNvSpPr>
              <a:spLocks noChangeShapeType="1"/>
            </p:cNvSpPr>
            <p:nvPr/>
          </p:nvSpPr>
          <p:spPr bwMode="auto">
            <a:xfrm>
              <a:off x="432" y="1639"/>
              <a:ext cx="42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395" name="Oval 37"/>
            <p:cNvSpPr>
              <a:spLocks noChangeArrowheads="1"/>
            </p:cNvSpPr>
            <p:nvPr/>
          </p:nvSpPr>
          <p:spPr bwMode="auto">
            <a:xfrm>
              <a:off x="2361" y="2103"/>
              <a:ext cx="376" cy="376"/>
            </a:xfrm>
            <a:prstGeom prst="ellipse">
              <a:avLst/>
            </a:prstGeom>
            <a:solidFill>
              <a:srgbClr val="FFFF00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b="1"/>
                <a:t>4</a:t>
              </a:r>
            </a:p>
          </p:txBody>
        </p:sp>
        <p:sp>
          <p:nvSpPr>
            <p:cNvPr id="57396" name="Oval 38"/>
            <p:cNvSpPr>
              <a:spLocks noChangeArrowheads="1"/>
            </p:cNvSpPr>
            <p:nvPr/>
          </p:nvSpPr>
          <p:spPr bwMode="auto">
            <a:xfrm>
              <a:off x="2357" y="2755"/>
              <a:ext cx="376" cy="376"/>
            </a:xfrm>
            <a:prstGeom prst="ellipse">
              <a:avLst/>
            </a:prstGeom>
            <a:solidFill>
              <a:srgbClr val="FFFF00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b="1"/>
                <a:t>4</a:t>
              </a:r>
            </a:p>
          </p:txBody>
        </p:sp>
        <p:sp>
          <p:nvSpPr>
            <p:cNvPr id="57397" name="Line 39"/>
            <p:cNvSpPr>
              <a:spLocks noChangeShapeType="1"/>
            </p:cNvSpPr>
            <p:nvPr/>
          </p:nvSpPr>
          <p:spPr bwMode="auto">
            <a:xfrm>
              <a:off x="1804" y="1821"/>
              <a:ext cx="555" cy="45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398" name="Line 40"/>
            <p:cNvSpPr>
              <a:spLocks noChangeShapeType="1"/>
            </p:cNvSpPr>
            <p:nvPr/>
          </p:nvSpPr>
          <p:spPr bwMode="auto">
            <a:xfrm flipV="1">
              <a:off x="2737" y="1788"/>
              <a:ext cx="1167" cy="45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399" name="Line 41"/>
            <p:cNvSpPr>
              <a:spLocks noChangeShapeType="1"/>
            </p:cNvSpPr>
            <p:nvPr/>
          </p:nvSpPr>
          <p:spPr bwMode="auto">
            <a:xfrm flipV="1">
              <a:off x="2726" y="1821"/>
              <a:ext cx="1267" cy="1167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400" name="Oval 42"/>
            <p:cNvSpPr>
              <a:spLocks noChangeArrowheads="1"/>
            </p:cNvSpPr>
            <p:nvPr/>
          </p:nvSpPr>
          <p:spPr bwMode="auto">
            <a:xfrm>
              <a:off x="2376" y="3332"/>
              <a:ext cx="376" cy="376"/>
            </a:xfrm>
            <a:prstGeom prst="ellipse">
              <a:avLst/>
            </a:prstGeom>
            <a:solidFill>
              <a:srgbClr val="FFFF00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b="1"/>
                <a:t>4</a:t>
              </a:r>
            </a:p>
          </p:txBody>
        </p:sp>
        <p:sp>
          <p:nvSpPr>
            <p:cNvPr id="57401" name="Line 43"/>
            <p:cNvSpPr>
              <a:spLocks noChangeShapeType="1"/>
            </p:cNvSpPr>
            <p:nvPr/>
          </p:nvSpPr>
          <p:spPr bwMode="auto">
            <a:xfrm>
              <a:off x="1181" y="1721"/>
              <a:ext cx="1201" cy="116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402" name="Line 44"/>
            <p:cNvSpPr>
              <a:spLocks noChangeShapeType="1"/>
            </p:cNvSpPr>
            <p:nvPr/>
          </p:nvSpPr>
          <p:spPr bwMode="auto">
            <a:xfrm>
              <a:off x="1159" y="1776"/>
              <a:ext cx="1256" cy="170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403" name="Line 45"/>
            <p:cNvSpPr>
              <a:spLocks noChangeShapeType="1"/>
            </p:cNvSpPr>
            <p:nvPr/>
          </p:nvSpPr>
          <p:spPr bwMode="auto">
            <a:xfrm flipV="1">
              <a:off x="2693" y="1843"/>
              <a:ext cx="1389" cy="151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4" name="Group 47"/>
          <p:cNvGrpSpPr>
            <a:grpSpLocks/>
          </p:cNvGrpSpPr>
          <p:nvPr/>
        </p:nvGrpSpPr>
        <p:grpSpPr bwMode="auto">
          <a:xfrm>
            <a:off x="1828800" y="4343400"/>
            <a:ext cx="4506913" cy="2305050"/>
            <a:chOff x="432" y="1440"/>
            <a:chExt cx="4231" cy="2268"/>
          </a:xfrm>
        </p:grpSpPr>
        <p:sp>
          <p:nvSpPr>
            <p:cNvPr id="57364" name="Oval 48"/>
            <p:cNvSpPr>
              <a:spLocks noChangeArrowheads="1"/>
            </p:cNvSpPr>
            <p:nvPr/>
          </p:nvSpPr>
          <p:spPr bwMode="auto">
            <a:xfrm>
              <a:off x="864" y="1440"/>
              <a:ext cx="376" cy="376"/>
            </a:xfrm>
            <a:prstGeom prst="ellipse">
              <a:avLst/>
            </a:prstGeom>
            <a:solidFill>
              <a:srgbClr val="FFFF00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b="1">
                  <a:solidFill>
                    <a:srgbClr val="FF0000"/>
                  </a:solidFill>
                </a:rPr>
                <a:t>0</a:t>
              </a:r>
            </a:p>
          </p:txBody>
        </p:sp>
        <p:sp>
          <p:nvSpPr>
            <p:cNvPr id="57365" name="Line 49"/>
            <p:cNvSpPr>
              <a:spLocks noChangeShapeType="1"/>
            </p:cNvSpPr>
            <p:nvPr/>
          </p:nvSpPr>
          <p:spPr bwMode="auto">
            <a:xfrm>
              <a:off x="1222" y="1650"/>
              <a:ext cx="389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366" name="Oval 50"/>
            <p:cNvSpPr>
              <a:spLocks noChangeArrowheads="1"/>
            </p:cNvSpPr>
            <p:nvPr/>
          </p:nvSpPr>
          <p:spPr bwMode="auto">
            <a:xfrm>
              <a:off x="3896" y="1458"/>
              <a:ext cx="376" cy="376"/>
            </a:xfrm>
            <a:prstGeom prst="ellipse">
              <a:avLst/>
            </a:prstGeom>
            <a:solidFill>
              <a:srgbClr val="FFFF00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b="1">
                  <a:solidFill>
                    <a:srgbClr val="FF0000"/>
                  </a:solidFill>
                </a:rPr>
                <a:t>0</a:t>
              </a:r>
            </a:p>
          </p:txBody>
        </p:sp>
        <p:sp>
          <p:nvSpPr>
            <p:cNvPr id="57367" name="Line 51"/>
            <p:cNvSpPr>
              <a:spLocks noChangeShapeType="1"/>
            </p:cNvSpPr>
            <p:nvPr/>
          </p:nvSpPr>
          <p:spPr bwMode="auto">
            <a:xfrm>
              <a:off x="4274" y="1657"/>
              <a:ext cx="389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368" name="Oval 52"/>
            <p:cNvSpPr>
              <a:spLocks noChangeArrowheads="1"/>
            </p:cNvSpPr>
            <p:nvPr/>
          </p:nvSpPr>
          <p:spPr bwMode="auto">
            <a:xfrm>
              <a:off x="3124" y="1454"/>
              <a:ext cx="376" cy="376"/>
            </a:xfrm>
            <a:prstGeom prst="ellipse">
              <a:avLst/>
            </a:prstGeom>
            <a:solidFill>
              <a:srgbClr val="FFFF00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b="1">
                  <a:solidFill>
                    <a:srgbClr val="FF0000"/>
                  </a:solidFill>
                </a:rPr>
                <a:t>0</a:t>
              </a:r>
            </a:p>
          </p:txBody>
        </p:sp>
        <p:sp>
          <p:nvSpPr>
            <p:cNvPr id="57369" name="Line 53"/>
            <p:cNvSpPr>
              <a:spLocks noChangeShapeType="1"/>
            </p:cNvSpPr>
            <p:nvPr/>
          </p:nvSpPr>
          <p:spPr bwMode="auto">
            <a:xfrm>
              <a:off x="3502" y="1653"/>
              <a:ext cx="389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370" name="Oval 54"/>
            <p:cNvSpPr>
              <a:spLocks noChangeArrowheads="1"/>
            </p:cNvSpPr>
            <p:nvPr/>
          </p:nvSpPr>
          <p:spPr bwMode="auto">
            <a:xfrm>
              <a:off x="2365" y="1451"/>
              <a:ext cx="376" cy="376"/>
            </a:xfrm>
            <a:prstGeom prst="ellipse">
              <a:avLst/>
            </a:prstGeom>
            <a:solidFill>
              <a:srgbClr val="FFFF00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b="1">
                  <a:solidFill>
                    <a:srgbClr val="FF0000"/>
                  </a:solidFill>
                </a:rPr>
                <a:t>0</a:t>
              </a:r>
            </a:p>
          </p:txBody>
        </p:sp>
        <p:sp>
          <p:nvSpPr>
            <p:cNvPr id="57371" name="Line 55"/>
            <p:cNvSpPr>
              <a:spLocks noChangeShapeType="1"/>
            </p:cNvSpPr>
            <p:nvPr/>
          </p:nvSpPr>
          <p:spPr bwMode="auto">
            <a:xfrm>
              <a:off x="2743" y="1650"/>
              <a:ext cx="389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372" name="Oval 56"/>
            <p:cNvSpPr>
              <a:spLocks noChangeArrowheads="1"/>
            </p:cNvSpPr>
            <p:nvPr/>
          </p:nvSpPr>
          <p:spPr bwMode="auto">
            <a:xfrm>
              <a:off x="1606" y="1456"/>
              <a:ext cx="376" cy="376"/>
            </a:xfrm>
            <a:prstGeom prst="ellipse">
              <a:avLst/>
            </a:prstGeom>
            <a:solidFill>
              <a:srgbClr val="FFFF00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b="1">
                  <a:solidFill>
                    <a:srgbClr val="FF0000"/>
                  </a:solidFill>
                </a:rPr>
                <a:t>0</a:t>
              </a:r>
            </a:p>
          </p:txBody>
        </p:sp>
        <p:sp>
          <p:nvSpPr>
            <p:cNvPr id="57373" name="Line 57"/>
            <p:cNvSpPr>
              <a:spLocks noChangeShapeType="1"/>
            </p:cNvSpPr>
            <p:nvPr/>
          </p:nvSpPr>
          <p:spPr bwMode="auto">
            <a:xfrm>
              <a:off x="1984" y="1655"/>
              <a:ext cx="389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374" name="Line 58"/>
            <p:cNvSpPr>
              <a:spLocks noChangeShapeType="1"/>
            </p:cNvSpPr>
            <p:nvPr/>
          </p:nvSpPr>
          <p:spPr bwMode="auto">
            <a:xfrm>
              <a:off x="432" y="1639"/>
              <a:ext cx="42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375" name="Oval 59"/>
            <p:cNvSpPr>
              <a:spLocks noChangeArrowheads="1"/>
            </p:cNvSpPr>
            <p:nvPr/>
          </p:nvSpPr>
          <p:spPr bwMode="auto">
            <a:xfrm>
              <a:off x="2361" y="2103"/>
              <a:ext cx="376" cy="376"/>
            </a:xfrm>
            <a:prstGeom prst="ellipse">
              <a:avLst/>
            </a:prstGeom>
            <a:solidFill>
              <a:srgbClr val="FFFF00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b="1">
                  <a:solidFill>
                    <a:srgbClr val="FF0000"/>
                  </a:solidFill>
                </a:rPr>
                <a:t>1</a:t>
              </a:r>
            </a:p>
          </p:txBody>
        </p:sp>
        <p:sp>
          <p:nvSpPr>
            <p:cNvPr id="57376" name="Oval 60"/>
            <p:cNvSpPr>
              <a:spLocks noChangeArrowheads="1"/>
            </p:cNvSpPr>
            <p:nvPr/>
          </p:nvSpPr>
          <p:spPr bwMode="auto">
            <a:xfrm>
              <a:off x="2357" y="2755"/>
              <a:ext cx="376" cy="376"/>
            </a:xfrm>
            <a:prstGeom prst="ellipse">
              <a:avLst/>
            </a:prstGeom>
            <a:solidFill>
              <a:srgbClr val="FFFF00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b="1">
                  <a:solidFill>
                    <a:srgbClr val="FF0000"/>
                  </a:solidFill>
                </a:rPr>
                <a:t>2</a:t>
              </a:r>
            </a:p>
          </p:txBody>
        </p:sp>
        <p:sp>
          <p:nvSpPr>
            <p:cNvPr id="57377" name="Line 61"/>
            <p:cNvSpPr>
              <a:spLocks noChangeShapeType="1"/>
            </p:cNvSpPr>
            <p:nvPr/>
          </p:nvSpPr>
          <p:spPr bwMode="auto">
            <a:xfrm>
              <a:off x="1804" y="1821"/>
              <a:ext cx="555" cy="45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378" name="Line 62"/>
            <p:cNvSpPr>
              <a:spLocks noChangeShapeType="1"/>
            </p:cNvSpPr>
            <p:nvPr/>
          </p:nvSpPr>
          <p:spPr bwMode="auto">
            <a:xfrm flipV="1">
              <a:off x="2737" y="1788"/>
              <a:ext cx="1167" cy="45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379" name="Line 63"/>
            <p:cNvSpPr>
              <a:spLocks noChangeShapeType="1"/>
            </p:cNvSpPr>
            <p:nvPr/>
          </p:nvSpPr>
          <p:spPr bwMode="auto">
            <a:xfrm flipV="1">
              <a:off x="2726" y="1821"/>
              <a:ext cx="1267" cy="1167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380" name="Oval 64"/>
            <p:cNvSpPr>
              <a:spLocks noChangeArrowheads="1"/>
            </p:cNvSpPr>
            <p:nvPr/>
          </p:nvSpPr>
          <p:spPr bwMode="auto">
            <a:xfrm>
              <a:off x="2376" y="3332"/>
              <a:ext cx="376" cy="376"/>
            </a:xfrm>
            <a:prstGeom prst="ellipse">
              <a:avLst/>
            </a:prstGeom>
            <a:solidFill>
              <a:srgbClr val="FFFF00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b="1">
                  <a:solidFill>
                    <a:srgbClr val="FF0000"/>
                  </a:solidFill>
                </a:rPr>
                <a:t>2</a:t>
              </a:r>
            </a:p>
          </p:txBody>
        </p:sp>
        <p:sp>
          <p:nvSpPr>
            <p:cNvPr id="57381" name="Line 65"/>
            <p:cNvSpPr>
              <a:spLocks noChangeShapeType="1"/>
            </p:cNvSpPr>
            <p:nvPr/>
          </p:nvSpPr>
          <p:spPr bwMode="auto">
            <a:xfrm>
              <a:off x="1181" y="1721"/>
              <a:ext cx="1201" cy="116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382" name="Line 66"/>
            <p:cNvSpPr>
              <a:spLocks noChangeShapeType="1"/>
            </p:cNvSpPr>
            <p:nvPr/>
          </p:nvSpPr>
          <p:spPr bwMode="auto">
            <a:xfrm>
              <a:off x="1159" y="1776"/>
              <a:ext cx="1256" cy="170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383" name="Line 67"/>
            <p:cNvSpPr>
              <a:spLocks noChangeShapeType="1"/>
            </p:cNvSpPr>
            <p:nvPr/>
          </p:nvSpPr>
          <p:spPr bwMode="auto">
            <a:xfrm flipV="1">
              <a:off x="2693" y="1843"/>
              <a:ext cx="1389" cy="151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57352" name="Text Box 68"/>
          <p:cNvSpPr txBox="1">
            <a:spLocks noChangeArrowheads="1"/>
          </p:cNvSpPr>
          <p:nvPr/>
        </p:nvSpPr>
        <p:spPr bwMode="auto">
          <a:xfrm>
            <a:off x="517525" y="2859088"/>
            <a:ext cx="996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Arial" pitchFamily="-107" charset="0"/>
              </a:rPr>
              <a:t>ASAP</a:t>
            </a:r>
          </a:p>
        </p:txBody>
      </p:sp>
      <p:sp>
        <p:nvSpPr>
          <p:cNvPr id="57353" name="Text Box 69"/>
          <p:cNvSpPr txBox="1">
            <a:spLocks noChangeArrowheads="1"/>
          </p:cNvSpPr>
          <p:nvPr/>
        </p:nvSpPr>
        <p:spPr bwMode="auto">
          <a:xfrm>
            <a:off x="7772400" y="3429000"/>
            <a:ext cx="9636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Arial" pitchFamily="-107" charset="0"/>
              </a:rPr>
              <a:t>ALAP</a:t>
            </a:r>
          </a:p>
        </p:txBody>
      </p:sp>
      <p:grpSp>
        <p:nvGrpSpPr>
          <p:cNvPr id="5" name="Group 70"/>
          <p:cNvGrpSpPr>
            <a:grpSpLocks/>
          </p:cNvGrpSpPr>
          <p:nvPr/>
        </p:nvGrpSpPr>
        <p:grpSpPr bwMode="auto">
          <a:xfrm>
            <a:off x="6477000" y="5486400"/>
            <a:ext cx="1873250" cy="762000"/>
            <a:chOff x="2264" y="2688"/>
            <a:chExt cx="1180" cy="480"/>
          </a:xfrm>
        </p:grpSpPr>
        <p:sp>
          <p:nvSpPr>
            <p:cNvPr id="57355" name="Rectangle 71"/>
            <p:cNvSpPr>
              <a:spLocks noChangeArrowheads="1"/>
            </p:cNvSpPr>
            <p:nvPr/>
          </p:nvSpPr>
          <p:spPr bwMode="auto">
            <a:xfrm>
              <a:off x="2265" y="2688"/>
              <a:ext cx="1179" cy="480"/>
            </a:xfrm>
            <a:prstGeom prst="rect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356" name="Rectangle 72"/>
            <p:cNvSpPr>
              <a:spLocks noChangeArrowheads="1"/>
            </p:cNvSpPr>
            <p:nvPr/>
          </p:nvSpPr>
          <p:spPr bwMode="auto">
            <a:xfrm>
              <a:off x="2264" y="2688"/>
              <a:ext cx="236" cy="24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357" name="Rectangle 73"/>
            <p:cNvSpPr>
              <a:spLocks noChangeArrowheads="1"/>
            </p:cNvSpPr>
            <p:nvPr/>
          </p:nvSpPr>
          <p:spPr bwMode="auto">
            <a:xfrm>
              <a:off x="2500" y="2928"/>
              <a:ext cx="236" cy="24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358" name="Rectangle 74"/>
            <p:cNvSpPr>
              <a:spLocks noChangeArrowheads="1"/>
            </p:cNvSpPr>
            <p:nvPr/>
          </p:nvSpPr>
          <p:spPr bwMode="auto">
            <a:xfrm>
              <a:off x="2500" y="2688"/>
              <a:ext cx="236" cy="24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359" name="Rectangle 75"/>
            <p:cNvSpPr>
              <a:spLocks noChangeArrowheads="1"/>
            </p:cNvSpPr>
            <p:nvPr/>
          </p:nvSpPr>
          <p:spPr bwMode="auto">
            <a:xfrm>
              <a:off x="2972" y="2928"/>
              <a:ext cx="236" cy="24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360" name="Rectangle 76"/>
            <p:cNvSpPr>
              <a:spLocks noChangeArrowheads="1"/>
            </p:cNvSpPr>
            <p:nvPr/>
          </p:nvSpPr>
          <p:spPr bwMode="auto">
            <a:xfrm>
              <a:off x="2736" y="2688"/>
              <a:ext cx="236" cy="24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361" name="Rectangle 77"/>
            <p:cNvSpPr>
              <a:spLocks noChangeArrowheads="1"/>
            </p:cNvSpPr>
            <p:nvPr/>
          </p:nvSpPr>
          <p:spPr bwMode="auto">
            <a:xfrm>
              <a:off x="2736" y="2928"/>
              <a:ext cx="236" cy="24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362" name="Rectangle 78"/>
            <p:cNvSpPr>
              <a:spLocks noChangeArrowheads="1"/>
            </p:cNvSpPr>
            <p:nvPr/>
          </p:nvSpPr>
          <p:spPr bwMode="auto">
            <a:xfrm>
              <a:off x="2972" y="2688"/>
              <a:ext cx="236" cy="24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363" name="Rectangle 79"/>
            <p:cNvSpPr>
              <a:spLocks noChangeArrowheads="1"/>
            </p:cNvSpPr>
            <p:nvPr/>
          </p:nvSpPr>
          <p:spPr bwMode="auto">
            <a:xfrm>
              <a:off x="3208" y="2688"/>
              <a:ext cx="236" cy="24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8294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0481ECB-7717-F44A-AF9D-62329496F04A}" type="slidenum">
              <a:rPr lang="en-US" smtClean="0">
                <a:latin typeface="Times New Roman" pitchFamily="-107" charset="0"/>
              </a:rPr>
              <a:pPr/>
              <a:t>64</a:t>
            </a:fld>
            <a:endParaRPr lang="en-US" smtClean="0">
              <a:latin typeface="Times New Roman" pitchFamily="-107" charset="0"/>
            </a:endParaRPr>
          </a:p>
        </p:txBody>
      </p:sp>
      <p:sp>
        <p:nvSpPr>
          <p:cNvPr id="8294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>
                <a:ea typeface="ＭＳ Ｐゴシック" pitchFamily="-107" charset="-128"/>
                <a:cs typeface="ＭＳ Ｐゴシック" pitchFamily="-107" charset="-128"/>
              </a:rPr>
              <a:t>Big Ideas: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ea typeface="ＭＳ Ｐゴシック" pitchFamily="-107" charset="-128"/>
                <a:cs typeface="ＭＳ Ｐゴシック" pitchFamily="-107" charset="-128"/>
              </a:rPr>
              <a:t>Scheduled Operator Sharing</a:t>
            </a:r>
          </a:p>
          <a:p>
            <a:r>
              <a:rPr lang="en-US">
                <a:ea typeface="ＭＳ Ｐゴシック" pitchFamily="-107" charset="-128"/>
                <a:cs typeface="ＭＳ Ｐゴシック" pitchFamily="-107" charset="-128"/>
              </a:rPr>
              <a:t>Area-Time Tradeoffs</a:t>
            </a:r>
          </a:p>
          <a:p>
            <a:endParaRPr lang="en-US">
              <a:ea typeface="ＭＳ Ｐゴシック" pitchFamily="-107" charset="-128"/>
              <a:cs typeface="ＭＳ Ｐゴシック" pitchFamily="-107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8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8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8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8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31" grpId="0" build="p" autoUpdateAnimBg="0"/>
    </p:bldLst>
  </p:timing>
</p:sld>
</file>

<file path=ppt/slides/slide6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8089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64AC549-20BE-A549-BD3C-087BCB2D54B6}" type="slidenum">
              <a:rPr lang="en-US" smtClean="0">
                <a:latin typeface="Times New Roman" pitchFamily="-107" charset="0"/>
              </a:rPr>
              <a:pPr/>
              <a:t>65</a:t>
            </a:fld>
            <a:endParaRPr lang="en-US" smtClean="0">
              <a:latin typeface="Times New Roman" pitchFamily="-107" charset="0"/>
            </a:endParaRPr>
          </a:p>
        </p:txBody>
      </p:sp>
      <p:sp>
        <p:nvSpPr>
          <p:cNvPr id="8090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ea typeface="ＭＳ Ｐゴシック" pitchFamily="-107" charset="-128"/>
                <a:cs typeface="ＭＳ Ｐゴシック" pitchFamily="-107" charset="-128"/>
              </a:rPr>
              <a:t>Admin</a:t>
            </a:r>
          </a:p>
        </p:txBody>
      </p:sp>
      <p:sp>
        <p:nvSpPr>
          <p:cNvPr id="8090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>
                <a:ea typeface="ＭＳ Ｐゴシック" pitchFamily="-107" charset="-128"/>
                <a:cs typeface="ＭＳ Ｐゴシック" pitchFamily="-107" charset="-128"/>
              </a:rPr>
              <a:t>Assignment 2, 3 feedback </a:t>
            </a:r>
            <a:r>
              <a:rPr lang="en-US" smtClean="0">
                <a:ea typeface="ＭＳ Ｐゴシック" pitchFamily="-107" charset="-128"/>
                <a:cs typeface="ＭＳ Ｐゴシック" pitchFamily="-107" charset="-128"/>
              </a:rPr>
              <a:t>on canvas</a:t>
            </a:r>
          </a:p>
          <a:p>
            <a:r>
              <a:rPr lang="en-US" smtClean="0">
                <a:ea typeface="ＭＳ Ｐゴシック" pitchFamily="-107" charset="-128"/>
                <a:cs typeface="ＭＳ Ｐゴシック" pitchFamily="-107" charset="-128"/>
              </a:rPr>
              <a:t>Assignment </a:t>
            </a:r>
            <a:r>
              <a:rPr lang="en-US" dirty="0" smtClean="0">
                <a:ea typeface="ＭＳ Ｐゴシック" pitchFamily="-107" charset="-128"/>
                <a:cs typeface="ＭＳ Ｐゴシック" pitchFamily="-107" charset="-128"/>
              </a:rPr>
              <a:t>4 due Thursday</a:t>
            </a:r>
          </a:p>
          <a:p>
            <a:r>
              <a:rPr lang="en-US" dirty="0" smtClean="0">
                <a:ea typeface="ＭＳ Ｐゴシック" pitchFamily="-107" charset="-128"/>
                <a:cs typeface="ＭＳ Ｐゴシック" pitchFamily="-107" charset="-128"/>
              </a:rPr>
              <a:t>Reading for Wednesday online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dirty="0" smtClean="0"/>
              <a:t>Pipelining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610600" cy="4114800"/>
          </a:xfrm>
        </p:spPr>
        <p:txBody>
          <a:bodyPr/>
          <a:lstStyle/>
          <a:p>
            <a:r>
              <a:rPr lang="en-US" dirty="0" smtClean="0"/>
              <a:t>Break up the computation graph into stages</a:t>
            </a:r>
          </a:p>
          <a:p>
            <a:pPr lvl="1"/>
            <a:r>
              <a:rPr lang="en-US" dirty="0" smtClean="0"/>
              <a:t>Allowing us to </a:t>
            </a:r>
          </a:p>
          <a:p>
            <a:pPr lvl="2"/>
            <a:r>
              <a:rPr lang="en-US" dirty="0" smtClean="0"/>
              <a:t>reuse portions of the graph for new data, </a:t>
            </a:r>
          </a:p>
          <a:p>
            <a:pPr lvl="2"/>
            <a:r>
              <a:rPr lang="en-US" dirty="0" smtClean="0"/>
              <a:t>while older data is still working its way through the graph</a:t>
            </a:r>
          </a:p>
          <a:p>
            <a:pPr lvl="3"/>
            <a:r>
              <a:rPr lang="en-US" dirty="0" smtClean="0"/>
              <a:t>Before it has exited graph</a:t>
            </a:r>
          </a:p>
          <a:p>
            <a:pPr lvl="1"/>
            <a:r>
              <a:rPr lang="en-US" dirty="0" smtClean="0"/>
              <a:t>Use registers to isolate regions</a:t>
            </a:r>
          </a:p>
          <a:p>
            <a:pPr lvl="1"/>
            <a:r>
              <a:rPr lang="en-US" dirty="0" smtClean="0"/>
              <a:t>Throughput &gt; (1/Latency)</a:t>
            </a:r>
          </a:p>
          <a:p>
            <a:r>
              <a:rPr lang="en-US" dirty="0" smtClean="0"/>
              <a:t>Relate liquid in pipe</a:t>
            </a:r>
          </a:p>
          <a:p>
            <a:pPr lvl="1"/>
            <a:r>
              <a:rPr lang="en-US" dirty="0" smtClean="0"/>
              <a:t>Doesn’t wait for first drop of liquid to exit far end of pipe before accepting second drop</a:t>
            </a:r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3D9A67A-6AE3-2A40-9E6F-B5860FCA3226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grpSp>
        <p:nvGrpSpPr>
          <p:cNvPr id="6" name="Group 5"/>
          <p:cNvGrpSpPr/>
          <p:nvPr/>
        </p:nvGrpSpPr>
        <p:grpSpPr>
          <a:xfrm>
            <a:off x="6858000" y="152400"/>
            <a:ext cx="1831976" cy="1220788"/>
            <a:chOff x="7466806" y="456406"/>
            <a:chExt cx="1831976" cy="1220788"/>
          </a:xfrm>
        </p:grpSpPr>
        <p:sp>
          <p:nvSpPr>
            <p:cNvPr id="7" name="Rectangle 6"/>
            <p:cNvSpPr/>
            <p:nvPr/>
          </p:nvSpPr>
          <p:spPr bwMode="auto">
            <a:xfrm>
              <a:off x="7620000" y="533400"/>
              <a:ext cx="685800" cy="838200"/>
            </a:xfrm>
            <a:prstGeom prst="rect">
              <a:avLst/>
            </a:prstGeom>
            <a:solidFill>
              <a:srgbClr val="FFFF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8" name="Rectangle 7"/>
            <p:cNvSpPr/>
            <p:nvPr/>
          </p:nvSpPr>
          <p:spPr bwMode="auto">
            <a:xfrm>
              <a:off x="8458200" y="533400"/>
              <a:ext cx="685800" cy="8382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9" name="Oval 8"/>
            <p:cNvSpPr/>
            <p:nvPr/>
          </p:nvSpPr>
          <p:spPr bwMode="auto">
            <a:xfrm>
              <a:off x="7696200" y="685800"/>
              <a:ext cx="533400" cy="533400"/>
            </a:xfrm>
            <a:prstGeom prst="ellipse">
              <a:avLst/>
            </a:prstGeom>
            <a:solidFill>
              <a:schemeClr val="accent6">
                <a:lumMod val="60000"/>
                <a:lumOff val="4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rPr>
                <a:t>W</a:t>
              </a:r>
              <a:endPara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10" name="Rectangle 9"/>
            <p:cNvSpPr/>
            <p:nvPr/>
          </p:nvSpPr>
          <p:spPr bwMode="auto">
            <a:xfrm>
              <a:off x="8534400" y="685800"/>
              <a:ext cx="457200" cy="457200"/>
            </a:xfrm>
            <a:prstGeom prst="rect">
              <a:avLst/>
            </a:prstGeom>
            <a:solidFill>
              <a:srgbClr val="FFFF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rPr>
                <a:t>D</a:t>
              </a:r>
              <a:endPara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cxnSp>
          <p:nvCxnSpPr>
            <p:cNvPr id="11" name="Straight Connector 10"/>
            <p:cNvCxnSpPr/>
            <p:nvPr/>
          </p:nvCxnSpPr>
          <p:spPr bwMode="auto">
            <a:xfrm rot="5400000">
              <a:off x="6858000" y="1066800"/>
              <a:ext cx="1219200" cy="1588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2" name="Straight Connector 11"/>
            <p:cNvCxnSpPr/>
            <p:nvPr/>
          </p:nvCxnSpPr>
          <p:spPr bwMode="auto">
            <a:xfrm rot="5400000">
              <a:off x="7773194" y="1066006"/>
              <a:ext cx="1219200" cy="1588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3" name="Straight Connector 12"/>
            <p:cNvCxnSpPr/>
            <p:nvPr/>
          </p:nvCxnSpPr>
          <p:spPr bwMode="auto">
            <a:xfrm rot="5400000">
              <a:off x="8688388" y="1065212"/>
              <a:ext cx="1219200" cy="1588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2867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86FC1FF-9563-BE43-9C01-E2F65D472EDE}" type="slidenum">
              <a:rPr lang="en-US" smtClean="0">
                <a:latin typeface="Times New Roman" pitchFamily="-107" charset="0"/>
              </a:rPr>
              <a:pPr/>
              <a:t>8</a:t>
            </a:fld>
            <a:endParaRPr lang="en-US" smtClean="0">
              <a:latin typeface="Times New Roman" pitchFamily="-107" charset="0"/>
            </a:endParaRPr>
          </a:p>
        </p:txBody>
      </p:sp>
      <p:pic>
        <p:nvPicPr>
          <p:cNvPr id="28676" name="Picture 2" descr="quadratic_spatial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14400" y="1295400"/>
            <a:ext cx="7543800" cy="3829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8677" name="Rectangle 3"/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7772400" cy="1143000"/>
          </a:xfrm>
        </p:spPr>
        <p:txBody>
          <a:bodyPr/>
          <a:lstStyle/>
          <a:p>
            <a:r>
              <a:rPr lang="en-US" dirty="0">
                <a:ea typeface="ＭＳ Ｐゴシック" pitchFamily="-107" charset="-128"/>
                <a:cs typeface="ＭＳ Ｐゴシック" pitchFamily="-107" charset="-128"/>
              </a:rPr>
              <a:t>Spatial Quadratic</a:t>
            </a:r>
          </a:p>
        </p:txBody>
      </p:sp>
      <p:sp>
        <p:nvSpPr>
          <p:cNvPr id="25702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85800" y="4038600"/>
            <a:ext cx="8077200" cy="2057400"/>
          </a:xfrm>
        </p:spPr>
        <p:txBody>
          <a:bodyPr/>
          <a:lstStyle/>
          <a:p>
            <a:endParaRPr lang="en-US">
              <a:ea typeface="ＭＳ Ｐゴシック" pitchFamily="-107" charset="-128"/>
              <a:cs typeface="ＭＳ Ｐゴシック" pitchFamily="-107" charset="-128"/>
            </a:endParaRPr>
          </a:p>
          <a:p>
            <a:r>
              <a:rPr lang="en-US">
                <a:ea typeface="ＭＳ Ｐゴシック" pitchFamily="-107" charset="-128"/>
                <a:cs typeface="ＭＳ Ｐゴシック" pitchFamily="-107" charset="-128"/>
              </a:rPr>
              <a:t>D(Quad) = 2*D(Mpy)+D(Add) = 21</a:t>
            </a:r>
          </a:p>
          <a:p>
            <a:r>
              <a:rPr lang="en-US">
                <a:ea typeface="ＭＳ Ｐゴシック" pitchFamily="-107" charset="-128"/>
                <a:cs typeface="ＭＳ Ｐゴシック" pitchFamily="-107" charset="-128"/>
              </a:rPr>
              <a:t>Throughput 1/(2*D(Mpy)+D(Add)) = 1/21</a:t>
            </a:r>
          </a:p>
          <a:p>
            <a:r>
              <a:rPr lang="en-US">
                <a:ea typeface="ＭＳ Ｐゴシック" pitchFamily="-107" charset="-128"/>
                <a:cs typeface="ＭＳ Ｐゴシック" pitchFamily="-107" charset="-128"/>
              </a:rPr>
              <a:t>A(Quad) = 3*A(Mpy) + 2*A(Add) = 32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81000" y="4114800"/>
            <a:ext cx="143380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6600"/>
                </a:solidFill>
                <a:latin typeface="+mn-lt"/>
              </a:rPr>
              <a:t>Latency?</a:t>
            </a:r>
            <a:endParaRPr lang="en-US" dirty="0">
              <a:solidFill>
                <a:srgbClr val="FF6600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1"/>
          <p:cNvSpPr>
            <a:spLocks noGrp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smtClean="0"/>
              <a:t>Synchronous Discipline</a:t>
            </a:r>
          </a:p>
        </p:txBody>
      </p:sp>
      <p:sp>
        <p:nvSpPr>
          <p:cNvPr id="3584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7772400" cy="4114800"/>
          </a:xfrm>
        </p:spPr>
        <p:txBody>
          <a:bodyPr/>
          <a:lstStyle/>
          <a:p>
            <a:r>
              <a:rPr lang="en-US" dirty="0" smtClean="0"/>
              <a:t>Compute </a:t>
            </a:r>
          </a:p>
          <a:p>
            <a:pPr lvl="1"/>
            <a:r>
              <a:rPr lang="en-US" dirty="0" smtClean="0"/>
              <a:t>From registers</a:t>
            </a:r>
          </a:p>
          <a:p>
            <a:pPr lvl="1"/>
            <a:r>
              <a:rPr lang="en-US" dirty="0" smtClean="0"/>
              <a:t>Through combinational logic</a:t>
            </a:r>
          </a:p>
          <a:p>
            <a:pPr lvl="1"/>
            <a:r>
              <a:rPr lang="en-US" dirty="0" smtClean="0"/>
              <a:t>To new values for registers</a:t>
            </a:r>
          </a:p>
          <a:p>
            <a:r>
              <a:rPr lang="en-US" dirty="0" smtClean="0"/>
              <a:t>Delay through logic sets a lower bound on the duration of each clock – the clock </a:t>
            </a:r>
            <a:r>
              <a:rPr lang="en-US" b="1" dirty="0" smtClean="0"/>
              <a:t>cycle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D49F9D8-FC58-4240-964B-795B150C485A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00" y="4953000"/>
            <a:ext cx="3759200" cy="1508893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48200" y="4191000"/>
            <a:ext cx="4306460" cy="314643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3" grpId="0" build="p"/>
    </p:bld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Office\Templates\Blank Presentation.pot</Template>
  <TotalTime>9660</TotalTime>
  <Words>2853</Words>
  <Application>Microsoft Macintosh PowerPoint</Application>
  <PresentationFormat>On-screen Show (4:3)</PresentationFormat>
  <Paragraphs>734</Paragraphs>
  <Slides>65</Slides>
  <Notes>59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65</vt:i4>
      </vt:variant>
    </vt:vector>
  </HeadingPairs>
  <TitlesOfParts>
    <vt:vector size="66" baseType="lpstr">
      <vt:lpstr>Blank Presentation</vt:lpstr>
      <vt:lpstr>ESE535: Electronic Design Automation</vt:lpstr>
      <vt:lpstr>Today</vt:lpstr>
      <vt:lpstr>Compute Function</vt:lpstr>
      <vt:lpstr>Spatial Quadratic</vt:lpstr>
      <vt:lpstr>Latency vs. Throughput</vt:lpstr>
      <vt:lpstr>Washer/Dryer Example</vt:lpstr>
      <vt:lpstr>Pipelining</vt:lpstr>
      <vt:lpstr>Spatial Quadratic</vt:lpstr>
      <vt:lpstr>Synchronous Discipline</vt:lpstr>
      <vt:lpstr>Terms</vt:lpstr>
      <vt:lpstr>Pipelined Spatial Quadratic</vt:lpstr>
      <vt:lpstr>Quadratic with Single  Multiplier and Adder?</vt:lpstr>
      <vt:lpstr>Quadratic Datapath</vt:lpstr>
      <vt:lpstr>Multiplexer</vt:lpstr>
      <vt:lpstr>Quadratic Datapath</vt:lpstr>
      <vt:lpstr>Quadratic Datapath</vt:lpstr>
      <vt:lpstr>Quadratic Datapath</vt:lpstr>
      <vt:lpstr>Quadratic Datapath</vt:lpstr>
      <vt:lpstr>Quadratic Datapath</vt:lpstr>
      <vt:lpstr>Quadratic Datapath</vt:lpstr>
      <vt:lpstr>Cycle Impact?</vt:lpstr>
      <vt:lpstr>Quadratic Control</vt:lpstr>
      <vt:lpstr>Quadratic Control</vt:lpstr>
      <vt:lpstr>Quadratic Memory Control</vt:lpstr>
      <vt:lpstr>Quadratic Datapath</vt:lpstr>
      <vt:lpstr>Quadratic with 2 Mult, 1 Add</vt:lpstr>
      <vt:lpstr>Quadratic with 2 Mult, 1 Add</vt:lpstr>
      <vt:lpstr>Quadratic: Area-Time Tradeoff</vt:lpstr>
      <vt:lpstr>RegistersMemory</vt:lpstr>
      <vt:lpstr>Memory Bank Quadratic</vt:lpstr>
      <vt:lpstr>Memory Bank Quadratic</vt:lpstr>
      <vt:lpstr>Cycle Impact?</vt:lpstr>
      <vt:lpstr>Cycle Impact?</vt:lpstr>
      <vt:lpstr>Impact</vt:lpstr>
      <vt:lpstr>Details</vt:lpstr>
      <vt:lpstr>VLIW</vt:lpstr>
      <vt:lpstr>VLIW</vt:lpstr>
      <vt:lpstr>VLIW</vt:lpstr>
      <vt:lpstr>VLIW</vt:lpstr>
      <vt:lpstr>VLIW</vt:lpstr>
      <vt:lpstr>Review</vt:lpstr>
      <vt:lpstr>Design Automation</vt:lpstr>
      <vt:lpstr>Time Permitting</vt:lpstr>
      <vt:lpstr>General Problem</vt:lpstr>
      <vt:lpstr>Trick/Technique</vt:lpstr>
      <vt:lpstr>Example</vt:lpstr>
      <vt:lpstr>Example</vt:lpstr>
      <vt:lpstr>Sharing</vt:lpstr>
      <vt:lpstr>Schedule Examples</vt:lpstr>
      <vt:lpstr>More Schedule Examples</vt:lpstr>
      <vt:lpstr>Scheduling</vt:lpstr>
      <vt:lpstr>Resource-Time Example</vt:lpstr>
      <vt:lpstr>Scheduling Use</vt:lpstr>
      <vt:lpstr>Two Types (1)</vt:lpstr>
      <vt:lpstr>Two Types (2)</vt:lpstr>
      <vt:lpstr>Unbounded Resource Problem</vt:lpstr>
      <vt:lpstr>ASAP Schedule As Soon As Possible (ASAP)</vt:lpstr>
      <vt:lpstr>ASAP Example</vt:lpstr>
      <vt:lpstr>ASAP Example</vt:lpstr>
      <vt:lpstr>Also Useful to Define ALAP</vt:lpstr>
      <vt:lpstr>ALAP Example</vt:lpstr>
      <vt:lpstr>ALAP and ASAP</vt:lpstr>
      <vt:lpstr>ASAP, ALAP, Difference</vt:lpstr>
      <vt:lpstr>Big Ideas:</vt:lpstr>
      <vt:lpstr>Admin</vt:lpstr>
    </vt:vector>
  </TitlesOfParts>
  <Company>California Institute of Technology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Andre' DeHon</dc:creator>
  <cp:lastModifiedBy>Andre DeHon</cp:lastModifiedBy>
  <cp:revision>66</cp:revision>
  <cp:lastPrinted>2015-02-09T13:00:15Z</cp:lastPrinted>
  <dcterms:created xsi:type="dcterms:W3CDTF">2015-02-08T13:20:32Z</dcterms:created>
  <dcterms:modified xsi:type="dcterms:W3CDTF">2015-02-09T13:00:19Z</dcterms:modified>
</cp:coreProperties>
</file>