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notesSlides/notesSlide5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5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261" r:id="rId3"/>
    <p:sldId id="262" r:id="rId4"/>
    <p:sldId id="263" r:id="rId5"/>
    <p:sldId id="344" r:id="rId6"/>
    <p:sldId id="265" r:id="rId7"/>
    <p:sldId id="266" r:id="rId8"/>
    <p:sldId id="267" r:id="rId9"/>
    <p:sldId id="268" r:id="rId10"/>
    <p:sldId id="269" r:id="rId11"/>
    <p:sldId id="270" r:id="rId12"/>
    <p:sldId id="361" r:id="rId13"/>
    <p:sldId id="362" r:id="rId14"/>
    <p:sldId id="271" r:id="rId15"/>
    <p:sldId id="272" r:id="rId16"/>
    <p:sldId id="273" r:id="rId17"/>
    <p:sldId id="274" r:id="rId18"/>
    <p:sldId id="275" r:id="rId19"/>
    <p:sldId id="276" r:id="rId20"/>
    <p:sldId id="305" r:id="rId21"/>
    <p:sldId id="307" r:id="rId22"/>
    <p:sldId id="306" r:id="rId23"/>
    <p:sldId id="335" r:id="rId24"/>
    <p:sldId id="346" r:id="rId25"/>
    <p:sldId id="347" r:id="rId26"/>
    <p:sldId id="348" r:id="rId27"/>
    <p:sldId id="349" r:id="rId28"/>
    <p:sldId id="350" r:id="rId29"/>
    <p:sldId id="351" r:id="rId30"/>
    <p:sldId id="277" r:id="rId31"/>
    <p:sldId id="278" r:id="rId32"/>
    <p:sldId id="363" r:id="rId33"/>
    <p:sldId id="364" r:id="rId34"/>
    <p:sldId id="365" r:id="rId35"/>
    <p:sldId id="319" r:id="rId36"/>
    <p:sldId id="320" r:id="rId37"/>
    <p:sldId id="321" r:id="rId38"/>
    <p:sldId id="352" r:id="rId39"/>
    <p:sldId id="360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58" r:id="rId50"/>
    <p:sldId id="331" r:id="rId51"/>
    <p:sldId id="332" r:id="rId52"/>
    <p:sldId id="333" r:id="rId53"/>
    <p:sldId id="334" r:id="rId54"/>
    <p:sldId id="303" r:id="rId55"/>
    <p:sldId id="366" r:id="rId56"/>
    <p:sldId id="304" r:id="rId57"/>
    <p:sldId id="318" r:id="rId5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3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E3757BF-E9C3-B54C-87C7-2CFB7181A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6A9D21C-DB4E-2C47-A038-D9F67415B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A2251-C0D8-F549-A446-98B6983AC7D9}" type="slidenum">
              <a:rPr lang="en-US">
                <a:latin typeface="Times New Roman" pitchFamily="-107" charset="0"/>
              </a:rPr>
              <a:pPr/>
              <a:t>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1079D-55BD-1A49-8296-6B9BCD7AB471}" type="slidenum">
              <a:rPr lang="en-US">
                <a:latin typeface="Times New Roman" pitchFamily="-107" charset="0"/>
              </a:rPr>
              <a:pPr/>
              <a:t>10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738DF-B833-4E45-836E-32DE6C8A02B3}" type="slidenum">
              <a:rPr lang="en-US">
                <a:latin typeface="Times New Roman" pitchFamily="-107" charset="0"/>
              </a:rPr>
              <a:pPr/>
              <a:t>11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63D8B1-CB00-BC4E-9907-57E57728E7C1}" type="slidenum">
              <a:rPr lang="en-US">
                <a:latin typeface="Times New Roman" pitchFamily="-107" charset="0"/>
              </a:rPr>
              <a:pPr/>
              <a:t>14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C4C0F-9421-D84E-A81C-02D743A67197}" type="slidenum">
              <a:rPr lang="en-US">
                <a:latin typeface="Times New Roman" pitchFamily="-107" charset="0"/>
              </a:rPr>
              <a:pPr/>
              <a:t>15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7FA1B-F901-6C48-B9FE-C1382C1509B4}" type="slidenum">
              <a:rPr lang="en-US">
                <a:latin typeface="Times New Roman" pitchFamily="-107" charset="0"/>
              </a:rPr>
              <a:pPr/>
              <a:t>16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C2F60-6316-B44B-BC58-501075F1AC77}" type="slidenum">
              <a:rPr lang="en-US">
                <a:latin typeface="Times New Roman" pitchFamily="-107" charset="0"/>
              </a:rPr>
              <a:pPr/>
              <a:t>17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2CA56-14DD-914F-987A-E6630DD39679}" type="slidenum">
              <a:rPr lang="en-US">
                <a:latin typeface="Times New Roman" pitchFamily="-107" charset="0"/>
              </a:rPr>
              <a:pPr/>
              <a:t>18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CAAFCB-503B-6740-A35B-0D7282A09B22}" type="slidenum">
              <a:rPr lang="en-US">
                <a:latin typeface="Times New Roman" pitchFamily="-107" charset="0"/>
              </a:rPr>
              <a:pPr/>
              <a:t>19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A3B23-81BA-4943-BE1B-A81DFA713171}" type="slidenum">
              <a:rPr lang="en-US">
                <a:latin typeface="Times New Roman" pitchFamily="-107" charset="0"/>
              </a:rPr>
              <a:pPr/>
              <a:t>20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546A9-0D39-544B-BA96-1A107ED87B75}" type="slidenum">
              <a:rPr lang="en-US">
                <a:latin typeface="Times New Roman" pitchFamily="-107" charset="0"/>
              </a:rPr>
              <a:pPr/>
              <a:t>21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8A22A-2972-C545-BB13-B440C1CDA7A7}" type="slidenum">
              <a:rPr lang="en-US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63FFD1-6577-0641-B17C-0F18534D6C76}" type="slidenum">
              <a:rPr lang="en-US">
                <a:latin typeface="Times New Roman" pitchFamily="-107" charset="0"/>
              </a:rPr>
              <a:pPr/>
              <a:t>22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8E43B-D703-D649-9C78-C8EC9C9024A0}" type="slidenum">
              <a:rPr lang="en-US">
                <a:latin typeface="Times New Roman" pitchFamily="-107" charset="0"/>
              </a:rPr>
              <a:pPr/>
              <a:t>23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3E88C-66FD-C44B-B71B-D4F6855804B0}" type="slidenum">
              <a:rPr lang="en-US">
                <a:latin typeface="Times New Roman" pitchFamily="-107" charset="0"/>
              </a:rPr>
              <a:pPr/>
              <a:t>24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9BD0F-B828-6345-8BF8-1CFD94E6E30B}" type="slidenum">
              <a:rPr lang="en-US">
                <a:latin typeface="Times New Roman" pitchFamily="-107" charset="0"/>
              </a:rPr>
              <a:pPr/>
              <a:t>25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E4F6AA-A859-6748-9F06-6BD017A0C369}" type="slidenum">
              <a:rPr lang="en-US">
                <a:latin typeface="Times New Roman" pitchFamily="-107" charset="0"/>
              </a:rPr>
              <a:pPr/>
              <a:t>26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DABC8-9A7F-8142-B6B3-50F296CB7435}" type="slidenum">
              <a:rPr lang="en-US">
                <a:latin typeface="Times New Roman" pitchFamily="-107" charset="0"/>
              </a:rPr>
              <a:pPr/>
              <a:t>27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43587-F2C0-C241-AA5B-1E8E33385B84}" type="slidenum">
              <a:rPr lang="en-US">
                <a:latin typeface="Times New Roman" pitchFamily="-107" charset="0"/>
              </a:rPr>
              <a:pPr/>
              <a:t>28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3ED5F-DB28-1841-A604-DB84D2B4894A}" type="slidenum">
              <a:rPr lang="en-US">
                <a:latin typeface="Times New Roman" pitchFamily="-107" charset="0"/>
              </a:rPr>
              <a:pPr/>
              <a:t>29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707DD-485E-C648-9C83-62C9C15E48F5}" type="slidenum">
              <a:rPr lang="en-US">
                <a:latin typeface="Times New Roman" pitchFamily="-107" charset="0"/>
              </a:rPr>
              <a:pPr/>
              <a:t>30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77774-F35F-7740-A6CB-24B3EDBBF234}" type="slidenum">
              <a:rPr lang="en-US">
                <a:latin typeface="Times New Roman" pitchFamily="-107" charset="0"/>
              </a:rPr>
              <a:pPr/>
              <a:t>31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637AA-F954-1A42-8417-8A4C885D25E3}" type="slidenum">
              <a:rPr lang="en-US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E5C69E-01EE-7C49-AF5F-AB466C18D2BD}" type="slidenum">
              <a:rPr lang="en-US">
                <a:latin typeface="Times New Roman" pitchFamily="-107" charset="0"/>
              </a:rPr>
              <a:pPr/>
              <a:t>32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3BC27-A051-AE48-B3E5-EE64ECAD1163}" type="slidenum">
              <a:rPr lang="en-US">
                <a:latin typeface="Times New Roman" pitchFamily="-107" charset="0"/>
              </a:rPr>
              <a:pPr/>
              <a:t>33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E44E60-ABB3-C344-8A0E-D04756635407}" type="slidenum">
              <a:rPr lang="en-US">
                <a:latin typeface="Times New Roman" pitchFamily="-107" charset="0"/>
              </a:rPr>
              <a:pPr/>
              <a:t>34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C3B20-2D12-B044-AE7D-67C630555236}" type="slidenum">
              <a:rPr lang="en-US">
                <a:latin typeface="Times New Roman" pitchFamily="-107" charset="0"/>
              </a:rPr>
              <a:pPr/>
              <a:t>35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9784C8-C4F9-5B43-9AFE-FAB7BB28BB29}" type="slidenum">
              <a:rPr lang="en-US">
                <a:latin typeface="Times New Roman" pitchFamily="-107" charset="0"/>
              </a:rPr>
              <a:pPr/>
              <a:t>36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3ADED-6479-6D47-A3D1-7AC75216C711}" type="slidenum">
              <a:rPr lang="en-US">
                <a:latin typeface="Times New Roman" pitchFamily="-107" charset="0"/>
              </a:rPr>
              <a:pPr/>
              <a:t>37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E942A9-918A-0445-A156-CBFB8B74A23F}" type="slidenum">
              <a:rPr lang="en-US">
                <a:latin typeface="Times New Roman" pitchFamily="-107" charset="0"/>
              </a:rPr>
              <a:pPr/>
              <a:t>38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E5C69E-01EE-7C49-AF5F-AB466C18D2BD}" type="slidenum">
              <a:rPr lang="en-US">
                <a:latin typeface="Times New Roman" pitchFamily="-107" charset="0"/>
              </a:rPr>
              <a:pPr/>
              <a:t>39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231C6-3E5D-9242-B778-345BCFF54309}" type="slidenum">
              <a:rPr lang="en-US">
                <a:latin typeface="Times New Roman" pitchFamily="-107" charset="0"/>
              </a:rPr>
              <a:pPr/>
              <a:t>40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165F5-9F08-5C43-B122-7FC516D4626C}" type="slidenum">
              <a:rPr lang="en-US">
                <a:latin typeface="Times New Roman" pitchFamily="-107" charset="0"/>
              </a:rPr>
              <a:pPr/>
              <a:t>41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49C1A-3876-EB45-A2BA-D3378110206A}" type="slidenum">
              <a:rPr lang="en-US">
                <a:latin typeface="Times New Roman" pitchFamily="-107" charset="0"/>
              </a:rPr>
              <a:pPr/>
              <a:t>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2302F-DD3F-754C-AE69-011BBBAB9CCF}" type="slidenum">
              <a:rPr lang="en-US">
                <a:latin typeface="Times New Roman" pitchFamily="-107" charset="0"/>
              </a:rPr>
              <a:pPr/>
              <a:t>42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83C40-7F90-8A41-95DB-4DAC6D4A2638}" type="slidenum">
              <a:rPr lang="en-US">
                <a:latin typeface="Times New Roman" pitchFamily="-107" charset="0"/>
              </a:rPr>
              <a:pPr/>
              <a:t>43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2CD08-846E-9046-9790-E505E0C77F8B}" type="slidenum">
              <a:rPr lang="en-US">
                <a:latin typeface="Times New Roman" pitchFamily="-107" charset="0"/>
              </a:rPr>
              <a:pPr/>
              <a:t>44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A2F726-C265-E743-B989-0A5EF1C06476}" type="slidenum">
              <a:rPr lang="en-US">
                <a:latin typeface="Times New Roman" pitchFamily="-107" charset="0"/>
              </a:rPr>
              <a:pPr/>
              <a:t>45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C4707-47A4-A34E-BB6C-749D1E57C28C}" type="slidenum">
              <a:rPr lang="en-US">
                <a:latin typeface="Times New Roman" pitchFamily="-107" charset="0"/>
              </a:rPr>
              <a:pPr/>
              <a:t>46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0FFC5-0572-DB4E-A636-D5B10FFBC49A}" type="slidenum">
              <a:rPr lang="en-US">
                <a:latin typeface="Times New Roman" pitchFamily="-107" charset="0"/>
              </a:rPr>
              <a:pPr/>
              <a:t>47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6513-37FA-6447-807B-283868E1BE95}" type="slidenum">
              <a:rPr lang="en-US">
                <a:latin typeface="Times New Roman" pitchFamily="-107" charset="0"/>
              </a:rPr>
              <a:pPr/>
              <a:t>48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36BD2-EC03-2747-A1D3-6134B06F8C62}" type="slidenum">
              <a:rPr lang="en-US">
                <a:latin typeface="Times New Roman" pitchFamily="-107" charset="0"/>
              </a:rPr>
              <a:pPr/>
              <a:t>50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485EB0-65E1-CD44-AFF9-E322F38AC34B}" type="slidenum">
              <a:rPr lang="en-US">
                <a:latin typeface="Times New Roman" pitchFamily="-107" charset="0"/>
              </a:rPr>
              <a:pPr/>
              <a:t>51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E011FD-0615-EB4E-8BBC-544C6078D084}" type="slidenum">
              <a:rPr lang="en-US">
                <a:latin typeface="Times New Roman" pitchFamily="-107" charset="0"/>
              </a:rPr>
              <a:pPr/>
              <a:t>52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66E7E-EA77-6342-963E-528DC3A812A9}" type="slidenum">
              <a:rPr lang="en-US">
                <a:latin typeface="Times New Roman" pitchFamily="-107" charset="0"/>
              </a:rPr>
              <a:pPr/>
              <a:t>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E1AF1F-AA8D-A94B-9BBF-CC6D6710C679}" type="slidenum">
              <a:rPr lang="en-US">
                <a:latin typeface="Times New Roman" pitchFamily="-107" charset="0"/>
              </a:rPr>
              <a:pPr/>
              <a:t>53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DBF0B8-4AF7-9A45-9FFC-C8C1322516DE}" type="slidenum">
              <a:rPr lang="en-US">
                <a:latin typeface="Times New Roman" pitchFamily="-107" charset="0"/>
              </a:rPr>
              <a:pPr/>
              <a:t>54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8F5A07-3792-534E-B9D5-1153831D1266}" type="slidenum">
              <a:rPr lang="en-US">
                <a:latin typeface="Times New Roman" pitchFamily="-107" charset="0"/>
              </a:rPr>
              <a:pPr/>
              <a:t>56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81D6F0-7E15-E44D-AA31-FC7C9E5E76B1}" type="slidenum">
              <a:rPr lang="en-US">
                <a:latin typeface="Times New Roman" pitchFamily="-107" charset="0"/>
              </a:rPr>
              <a:pPr/>
              <a:t>57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E523A-4EA0-A543-9A15-EC4DF73CEA2A}" type="slidenum">
              <a:rPr lang="en-US">
                <a:latin typeface="Times New Roman" pitchFamily="-107" charset="0"/>
              </a:rPr>
              <a:pPr/>
              <a:t>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FC38-B4A7-2845-9BFE-A944A3590CDB}" type="slidenum">
              <a:rPr lang="en-US">
                <a:latin typeface="Times New Roman" pitchFamily="-107" charset="0"/>
              </a:rPr>
              <a:pPr/>
              <a:t>7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0F112-0DC1-324F-8681-313E6D331E40}" type="slidenum">
              <a:rPr lang="en-US">
                <a:latin typeface="Times New Roman" pitchFamily="-107" charset="0"/>
              </a:rPr>
              <a:pPr/>
              <a:t>8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4998E-E159-4643-AAE2-D6CD450D8534}" type="slidenum">
              <a:rPr lang="en-US">
                <a:latin typeface="Times New Roman" pitchFamily="-107" charset="0"/>
              </a:rPr>
              <a:pPr/>
              <a:t>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658B8-89B5-DE4F-B72B-0B9907E02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830D4-AB7B-7945-A00D-D9AB80FC8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17719-B2D8-C343-BCAB-24A9E2E10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7AA72-4DFE-3243-BBA2-F76BA4BD5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FDE5B-83D1-7146-9BC9-0FF538486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63FE5-4430-7A46-8B17-364C00D68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2DD5-4E47-F44F-8F6A-AB2DB90BE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C6309-AA0E-CF48-B2E0-A4DC1620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36843-166C-4044-BB49-0B31AD17E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EF2C0-88DA-1E45-B56C-FE304ACED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AE994-712C-634C-970D-A2F1C97B2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C0573446-EE1A-C644-B584-54EDAC317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4DBC0C-C493-E040-8D85-77B0C05135D5}" type="slidenum">
              <a:rPr lang="en-US" smtClean="0">
                <a:latin typeface="Times New Roman" pitchFamily="-107" charset="0"/>
              </a:rPr>
              <a:pPr/>
              <a:t>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8:  February 11, 2015</a:t>
            </a:r>
          </a:p>
          <a:p>
            <a:r>
              <a:rPr lang="en-US" dirty="0"/>
              <a:t>Scheduling Introduction</a:t>
            </a:r>
          </a:p>
        </p:txBody>
      </p:sp>
      <p:pic>
        <p:nvPicPr>
          <p:cNvPr id="15366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8AD9F5-B688-2D4E-9349-C96FD62625EF}" type="slidenum">
              <a:rPr lang="en-US" smtClean="0">
                <a:latin typeface="Times New Roman" pitchFamily="-107" charset="0"/>
              </a:rPr>
              <a:pPr/>
              <a:t>10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3796" name="Line 71"/>
          <p:cNvSpPr>
            <a:spLocks noChangeShapeType="1"/>
          </p:cNvSpPr>
          <p:nvPr/>
        </p:nvSpPr>
        <p:spPr bwMode="auto">
          <a:xfrm flipH="1" flipV="1">
            <a:off x="7848600" y="1600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7" name="Line 70"/>
          <p:cNvSpPr>
            <a:spLocks noChangeShapeType="1"/>
          </p:cNvSpPr>
          <p:nvPr/>
        </p:nvSpPr>
        <p:spPr bwMode="auto">
          <a:xfrm flipH="1">
            <a:off x="8077200" y="205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Line 69"/>
          <p:cNvSpPr>
            <a:spLocks noChangeShapeType="1"/>
          </p:cNvSpPr>
          <p:nvPr/>
        </p:nvSpPr>
        <p:spPr bwMode="auto">
          <a:xfrm flipH="1" flipV="1">
            <a:off x="8305800" y="2057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Resource-Time Example</a:t>
            </a:r>
          </a:p>
        </p:txBody>
      </p:sp>
      <p:grpSp>
        <p:nvGrpSpPr>
          <p:cNvPr id="33800" name="Group 3"/>
          <p:cNvGrpSpPr>
            <a:grpSpLocks/>
          </p:cNvGrpSpPr>
          <p:nvPr/>
        </p:nvGrpSpPr>
        <p:grpSpPr bwMode="auto">
          <a:xfrm>
            <a:off x="304800" y="1752600"/>
            <a:ext cx="4578350" cy="1704975"/>
            <a:chOff x="573" y="1830"/>
            <a:chExt cx="4231" cy="2268"/>
          </a:xfrm>
        </p:grpSpPr>
        <p:sp>
          <p:nvSpPr>
            <p:cNvPr id="33843" name="Oval 4"/>
            <p:cNvSpPr>
              <a:spLocks noChangeArrowheads="1"/>
            </p:cNvSpPr>
            <p:nvPr/>
          </p:nvSpPr>
          <p:spPr bwMode="auto">
            <a:xfrm>
              <a:off x="985" y="183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4" name="Line 5"/>
            <p:cNvSpPr>
              <a:spLocks noChangeShapeType="1"/>
            </p:cNvSpPr>
            <p:nvPr/>
          </p:nvSpPr>
          <p:spPr bwMode="auto">
            <a:xfrm>
              <a:off x="1363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5" name="Oval 6"/>
            <p:cNvSpPr>
              <a:spLocks noChangeArrowheads="1"/>
            </p:cNvSpPr>
            <p:nvPr/>
          </p:nvSpPr>
          <p:spPr bwMode="auto">
            <a:xfrm>
              <a:off x="4037" y="184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6" name="Line 7"/>
            <p:cNvSpPr>
              <a:spLocks noChangeShapeType="1"/>
            </p:cNvSpPr>
            <p:nvPr/>
          </p:nvSpPr>
          <p:spPr bwMode="auto">
            <a:xfrm>
              <a:off x="4415" y="204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7" name="Oval 8"/>
            <p:cNvSpPr>
              <a:spLocks noChangeArrowheads="1"/>
            </p:cNvSpPr>
            <p:nvPr/>
          </p:nvSpPr>
          <p:spPr bwMode="auto">
            <a:xfrm>
              <a:off x="3265" y="184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8" name="Line 9"/>
            <p:cNvSpPr>
              <a:spLocks noChangeShapeType="1"/>
            </p:cNvSpPr>
            <p:nvPr/>
          </p:nvSpPr>
          <p:spPr bwMode="auto">
            <a:xfrm>
              <a:off x="3643" y="204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9" name="Oval 10"/>
            <p:cNvSpPr>
              <a:spLocks noChangeArrowheads="1"/>
            </p:cNvSpPr>
            <p:nvPr/>
          </p:nvSpPr>
          <p:spPr bwMode="auto">
            <a:xfrm>
              <a:off x="2506" y="184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0" name="Line 11"/>
            <p:cNvSpPr>
              <a:spLocks noChangeShapeType="1"/>
            </p:cNvSpPr>
            <p:nvPr/>
          </p:nvSpPr>
          <p:spPr bwMode="auto">
            <a:xfrm>
              <a:off x="2884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1" name="Oval 12"/>
            <p:cNvSpPr>
              <a:spLocks noChangeArrowheads="1"/>
            </p:cNvSpPr>
            <p:nvPr/>
          </p:nvSpPr>
          <p:spPr bwMode="auto">
            <a:xfrm>
              <a:off x="1747" y="184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2" name="Line 13"/>
            <p:cNvSpPr>
              <a:spLocks noChangeShapeType="1"/>
            </p:cNvSpPr>
            <p:nvPr/>
          </p:nvSpPr>
          <p:spPr bwMode="auto">
            <a:xfrm>
              <a:off x="2125" y="204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3" name="Line 14"/>
            <p:cNvSpPr>
              <a:spLocks noChangeShapeType="1"/>
            </p:cNvSpPr>
            <p:nvPr/>
          </p:nvSpPr>
          <p:spPr bwMode="auto">
            <a:xfrm>
              <a:off x="573" y="202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4" name="Oval 15"/>
            <p:cNvSpPr>
              <a:spLocks noChangeArrowheads="1"/>
            </p:cNvSpPr>
            <p:nvPr/>
          </p:nvSpPr>
          <p:spPr bwMode="auto">
            <a:xfrm>
              <a:off x="2502" y="249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5" name="Oval 16"/>
            <p:cNvSpPr>
              <a:spLocks noChangeArrowheads="1"/>
            </p:cNvSpPr>
            <p:nvPr/>
          </p:nvSpPr>
          <p:spPr bwMode="auto">
            <a:xfrm>
              <a:off x="2498" y="314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6" name="Oval 17"/>
            <p:cNvSpPr>
              <a:spLocks noChangeArrowheads="1"/>
            </p:cNvSpPr>
            <p:nvPr/>
          </p:nvSpPr>
          <p:spPr bwMode="auto">
            <a:xfrm>
              <a:off x="2517" y="372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7" name="Line 18"/>
            <p:cNvSpPr>
              <a:spLocks noChangeShapeType="1"/>
            </p:cNvSpPr>
            <p:nvPr/>
          </p:nvSpPr>
          <p:spPr bwMode="auto">
            <a:xfrm>
              <a:off x="2064" y="2112"/>
              <a:ext cx="52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8" name="Line 19"/>
            <p:cNvSpPr>
              <a:spLocks noChangeShapeType="1"/>
            </p:cNvSpPr>
            <p:nvPr/>
          </p:nvSpPr>
          <p:spPr bwMode="auto">
            <a:xfrm>
              <a:off x="2016" y="2208"/>
              <a:ext cx="576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9" name="Line 20"/>
            <p:cNvSpPr>
              <a:spLocks noChangeShapeType="1"/>
            </p:cNvSpPr>
            <p:nvPr/>
          </p:nvSpPr>
          <p:spPr bwMode="auto">
            <a:xfrm>
              <a:off x="1968" y="2208"/>
              <a:ext cx="576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60" name="Line 21"/>
            <p:cNvSpPr>
              <a:spLocks noChangeShapeType="1"/>
            </p:cNvSpPr>
            <p:nvPr/>
          </p:nvSpPr>
          <p:spPr bwMode="auto">
            <a:xfrm flipV="1">
              <a:off x="2832" y="2160"/>
              <a:ext cx="43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61" name="Line 22"/>
            <p:cNvSpPr>
              <a:spLocks noChangeShapeType="1"/>
            </p:cNvSpPr>
            <p:nvPr/>
          </p:nvSpPr>
          <p:spPr bwMode="auto">
            <a:xfrm flipV="1">
              <a:off x="2832" y="2208"/>
              <a:ext cx="624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62" name="Line 23"/>
            <p:cNvSpPr>
              <a:spLocks noChangeShapeType="1"/>
            </p:cNvSpPr>
            <p:nvPr/>
          </p:nvSpPr>
          <p:spPr bwMode="auto">
            <a:xfrm flipV="1">
              <a:off x="2880" y="2208"/>
              <a:ext cx="672" cy="16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801" name="Group 24"/>
          <p:cNvGrpSpPr>
            <a:grpSpLocks/>
          </p:cNvGrpSpPr>
          <p:nvPr/>
        </p:nvGrpSpPr>
        <p:grpSpPr bwMode="auto">
          <a:xfrm>
            <a:off x="1143000" y="4419600"/>
            <a:ext cx="2667000" cy="1828800"/>
            <a:chOff x="720" y="2784"/>
            <a:chExt cx="1680" cy="1152"/>
          </a:xfrm>
        </p:grpSpPr>
        <p:sp>
          <p:nvSpPr>
            <p:cNvPr id="33833" name="Rectangle 25"/>
            <p:cNvSpPr>
              <a:spLocks noChangeArrowheads="1"/>
            </p:cNvSpPr>
            <p:nvPr/>
          </p:nvSpPr>
          <p:spPr bwMode="auto">
            <a:xfrm>
              <a:off x="720" y="2784"/>
              <a:ext cx="1680" cy="115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34" name="Group 26"/>
            <p:cNvGrpSpPr>
              <a:grpSpLocks/>
            </p:cNvGrpSpPr>
            <p:nvPr/>
          </p:nvGrpSpPr>
          <p:grpSpPr bwMode="auto">
            <a:xfrm>
              <a:off x="720" y="2784"/>
              <a:ext cx="1680" cy="288"/>
              <a:chOff x="720" y="2784"/>
              <a:chExt cx="1680" cy="288"/>
            </a:xfrm>
          </p:grpSpPr>
          <p:sp>
            <p:nvSpPr>
              <p:cNvPr id="33838" name="Rectangle 27"/>
              <p:cNvSpPr>
                <a:spLocks noChangeArrowheads="1"/>
              </p:cNvSpPr>
              <p:nvPr/>
            </p:nvSpPr>
            <p:spPr bwMode="auto">
              <a:xfrm>
                <a:off x="720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39" name="Rectangle 28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40" name="Rectangle 29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41" name="Rectangle 30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42" name="Rectangle 31"/>
              <p:cNvSpPr>
                <a:spLocks noChangeArrowheads="1"/>
              </p:cNvSpPr>
              <p:nvPr/>
            </p:nvSpPr>
            <p:spPr bwMode="auto">
              <a:xfrm>
                <a:off x="2064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35" name="Rectangle 32"/>
            <p:cNvSpPr>
              <a:spLocks noChangeArrowheads="1"/>
            </p:cNvSpPr>
            <p:nvPr/>
          </p:nvSpPr>
          <p:spPr bwMode="auto">
            <a:xfrm>
              <a:off x="1392" y="3072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6" name="Rectangle 33"/>
            <p:cNvSpPr>
              <a:spLocks noChangeArrowheads="1"/>
            </p:cNvSpPr>
            <p:nvPr/>
          </p:nvSpPr>
          <p:spPr bwMode="auto">
            <a:xfrm>
              <a:off x="1392" y="3360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7" name="Rectangle 34"/>
            <p:cNvSpPr>
              <a:spLocks noChangeArrowheads="1"/>
            </p:cNvSpPr>
            <p:nvPr/>
          </p:nvSpPr>
          <p:spPr bwMode="auto">
            <a:xfrm>
              <a:off x="1392" y="3648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802" name="Group 35"/>
          <p:cNvGrpSpPr>
            <a:grpSpLocks/>
          </p:cNvGrpSpPr>
          <p:nvPr/>
        </p:nvGrpSpPr>
        <p:grpSpPr bwMode="auto">
          <a:xfrm>
            <a:off x="4648200" y="4419600"/>
            <a:ext cx="3200400" cy="914400"/>
            <a:chOff x="2928" y="2784"/>
            <a:chExt cx="2016" cy="576"/>
          </a:xfrm>
        </p:grpSpPr>
        <p:sp>
          <p:nvSpPr>
            <p:cNvPr id="33823" name="Rectangle 36"/>
            <p:cNvSpPr>
              <a:spLocks noChangeArrowheads="1"/>
            </p:cNvSpPr>
            <p:nvPr/>
          </p:nvSpPr>
          <p:spPr bwMode="auto">
            <a:xfrm>
              <a:off x="2928" y="2784"/>
              <a:ext cx="2016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24" name="Group 37"/>
            <p:cNvGrpSpPr>
              <a:grpSpLocks/>
            </p:cNvGrpSpPr>
            <p:nvPr/>
          </p:nvGrpSpPr>
          <p:grpSpPr bwMode="auto">
            <a:xfrm>
              <a:off x="2928" y="2784"/>
              <a:ext cx="1680" cy="288"/>
              <a:chOff x="720" y="2784"/>
              <a:chExt cx="1680" cy="288"/>
            </a:xfrm>
          </p:grpSpPr>
          <p:sp>
            <p:nvSpPr>
              <p:cNvPr id="33828" name="Rectangle 38"/>
              <p:cNvSpPr>
                <a:spLocks noChangeArrowheads="1"/>
              </p:cNvSpPr>
              <p:nvPr/>
            </p:nvSpPr>
            <p:spPr bwMode="auto">
              <a:xfrm>
                <a:off x="720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9" name="Rectangle 39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30" name="Rectangle 40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31" name="Rectangle 41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32" name="Rectangle 42"/>
              <p:cNvSpPr>
                <a:spLocks noChangeArrowheads="1"/>
              </p:cNvSpPr>
              <p:nvPr/>
            </p:nvSpPr>
            <p:spPr bwMode="auto">
              <a:xfrm>
                <a:off x="2064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25" name="Rectangle 43"/>
            <p:cNvSpPr>
              <a:spLocks noChangeArrowheads="1"/>
            </p:cNvSpPr>
            <p:nvPr/>
          </p:nvSpPr>
          <p:spPr bwMode="auto">
            <a:xfrm>
              <a:off x="3600" y="3072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6" name="Rectangle 44"/>
            <p:cNvSpPr>
              <a:spLocks noChangeArrowheads="1"/>
            </p:cNvSpPr>
            <p:nvPr/>
          </p:nvSpPr>
          <p:spPr bwMode="auto">
            <a:xfrm>
              <a:off x="3936" y="3072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7" name="Rectangle 45"/>
            <p:cNvSpPr>
              <a:spLocks noChangeArrowheads="1"/>
            </p:cNvSpPr>
            <p:nvPr/>
          </p:nvSpPr>
          <p:spPr bwMode="auto">
            <a:xfrm>
              <a:off x="4608" y="2784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803" name="Group 46"/>
          <p:cNvGrpSpPr>
            <a:grpSpLocks/>
          </p:cNvGrpSpPr>
          <p:nvPr/>
        </p:nvGrpSpPr>
        <p:grpSpPr bwMode="auto">
          <a:xfrm>
            <a:off x="4648200" y="5638800"/>
            <a:ext cx="4267200" cy="457200"/>
            <a:chOff x="2784" y="3600"/>
            <a:chExt cx="2688" cy="288"/>
          </a:xfrm>
        </p:grpSpPr>
        <p:grpSp>
          <p:nvGrpSpPr>
            <p:cNvPr id="33814" name="Group 47"/>
            <p:cNvGrpSpPr>
              <a:grpSpLocks/>
            </p:cNvGrpSpPr>
            <p:nvPr/>
          </p:nvGrpSpPr>
          <p:grpSpPr bwMode="auto">
            <a:xfrm>
              <a:off x="2784" y="3600"/>
              <a:ext cx="1680" cy="288"/>
              <a:chOff x="720" y="2784"/>
              <a:chExt cx="1680" cy="288"/>
            </a:xfrm>
          </p:grpSpPr>
          <p:sp>
            <p:nvSpPr>
              <p:cNvPr id="33818" name="Rectangle 48"/>
              <p:cNvSpPr>
                <a:spLocks noChangeArrowheads="1"/>
              </p:cNvSpPr>
              <p:nvPr/>
            </p:nvSpPr>
            <p:spPr bwMode="auto">
              <a:xfrm>
                <a:off x="720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19" name="Rectangle 49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0" name="Rectangle 50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1" name="Rectangle 51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22" name="Rectangle 52"/>
              <p:cNvSpPr>
                <a:spLocks noChangeArrowheads="1"/>
              </p:cNvSpPr>
              <p:nvPr/>
            </p:nvSpPr>
            <p:spPr bwMode="auto">
              <a:xfrm>
                <a:off x="2064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15" name="Rectangle 53"/>
            <p:cNvSpPr>
              <a:spLocks noChangeArrowheads="1"/>
            </p:cNvSpPr>
            <p:nvPr/>
          </p:nvSpPr>
          <p:spPr bwMode="auto">
            <a:xfrm>
              <a:off x="5136" y="3600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6" name="Rectangle 54"/>
            <p:cNvSpPr>
              <a:spLocks noChangeArrowheads="1"/>
            </p:cNvSpPr>
            <p:nvPr/>
          </p:nvSpPr>
          <p:spPr bwMode="auto">
            <a:xfrm>
              <a:off x="4800" y="3600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7" name="Rectangle 55"/>
            <p:cNvSpPr>
              <a:spLocks noChangeArrowheads="1"/>
            </p:cNvSpPr>
            <p:nvPr/>
          </p:nvSpPr>
          <p:spPr bwMode="auto">
            <a:xfrm>
              <a:off x="4464" y="3600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804" name="Text Box 56"/>
          <p:cNvSpPr txBox="1">
            <a:spLocks noChangeArrowheads="1"/>
          </p:cNvSpPr>
          <p:nvPr/>
        </p:nvSpPr>
        <p:spPr bwMode="auto">
          <a:xfrm>
            <a:off x="4876800" y="2284413"/>
            <a:ext cx="25876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Arial" pitchFamily="-107" charset="0"/>
              </a:rPr>
              <a:t>Time Constraint</a:t>
            </a:r>
            <a:r>
              <a:rPr lang="en-US">
                <a:latin typeface="Arial" pitchFamily="-107" charset="0"/>
              </a:rPr>
              <a:t>:</a:t>
            </a:r>
          </a:p>
          <a:p>
            <a:r>
              <a:rPr lang="en-US">
                <a:latin typeface="Arial" pitchFamily="-107" charset="0"/>
              </a:rPr>
              <a:t>          &lt;5 </a:t>
            </a:r>
            <a:r>
              <a:rPr lang="en-US">
                <a:latin typeface="Arial" pitchFamily="-107" charset="0"/>
                <a:sym typeface="Symbol" pitchFamily="-107" charset="2"/>
              </a:rPr>
              <a:t></a:t>
            </a:r>
            <a:r>
              <a:rPr lang="en-US">
                <a:latin typeface="Arial" pitchFamily="-107" charset="0"/>
              </a:rPr>
              <a:t> --</a:t>
            </a:r>
          </a:p>
          <a:p>
            <a:r>
              <a:rPr lang="en-US">
                <a:latin typeface="Arial" pitchFamily="-107" charset="0"/>
              </a:rPr>
              <a:t>	 5 </a:t>
            </a:r>
            <a:r>
              <a:rPr lang="en-US">
                <a:latin typeface="Arial" pitchFamily="-107" charset="0"/>
                <a:sym typeface="Symbol" pitchFamily="-107" charset="2"/>
              </a:rPr>
              <a:t></a:t>
            </a:r>
            <a:r>
              <a:rPr lang="en-US">
                <a:latin typeface="Arial" pitchFamily="-107" charset="0"/>
              </a:rPr>
              <a:t> 4</a:t>
            </a:r>
          </a:p>
          <a:p>
            <a:r>
              <a:rPr lang="en-US">
                <a:latin typeface="Arial" pitchFamily="-107" charset="0"/>
              </a:rPr>
              <a:t>         6,7 </a:t>
            </a:r>
            <a:r>
              <a:rPr lang="en-US">
                <a:latin typeface="Arial" pitchFamily="-107" charset="0"/>
                <a:sym typeface="Symbol" pitchFamily="-107" charset="2"/>
              </a:rPr>
              <a:t></a:t>
            </a:r>
            <a:r>
              <a:rPr lang="en-US">
                <a:latin typeface="Arial" pitchFamily="-107" charset="0"/>
              </a:rPr>
              <a:t> 2</a:t>
            </a:r>
          </a:p>
          <a:p>
            <a:r>
              <a:rPr lang="en-US">
                <a:latin typeface="Arial" pitchFamily="-107" charset="0"/>
              </a:rPr>
              <a:t>          &gt;7 </a:t>
            </a:r>
            <a:r>
              <a:rPr lang="en-US">
                <a:latin typeface="Arial" pitchFamily="-107" charset="0"/>
                <a:sym typeface="Symbol" pitchFamily="-107" charset="2"/>
              </a:rPr>
              <a:t></a:t>
            </a:r>
            <a:r>
              <a:rPr lang="en-US">
                <a:latin typeface="Arial" pitchFamily="-107" charset="0"/>
              </a:rPr>
              <a:t> 1</a:t>
            </a:r>
          </a:p>
        </p:txBody>
      </p:sp>
      <p:sp>
        <p:nvSpPr>
          <p:cNvPr id="33805" name="Line 61"/>
          <p:cNvSpPr>
            <a:spLocks noChangeShapeType="1"/>
          </p:cNvSpPr>
          <p:nvPr/>
        </p:nvSpPr>
        <p:spPr bwMode="auto">
          <a:xfrm flipV="1">
            <a:off x="7620000" y="13716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6" name="Line 62"/>
          <p:cNvSpPr>
            <a:spLocks noChangeShapeType="1"/>
          </p:cNvSpPr>
          <p:nvPr/>
        </p:nvSpPr>
        <p:spPr bwMode="auto">
          <a:xfrm flipV="1">
            <a:off x="7620000" y="25146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7" name="Oval 64"/>
          <p:cNvSpPr>
            <a:spLocks noChangeArrowheads="1"/>
          </p:cNvSpPr>
          <p:nvPr/>
        </p:nvSpPr>
        <p:spPr bwMode="auto">
          <a:xfrm>
            <a:off x="7800975" y="15716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3808" name="Oval 65"/>
          <p:cNvSpPr>
            <a:spLocks noChangeArrowheads="1"/>
          </p:cNvSpPr>
          <p:nvPr/>
        </p:nvSpPr>
        <p:spPr bwMode="auto">
          <a:xfrm>
            <a:off x="8029575" y="20240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3809" name="Oval 66"/>
          <p:cNvSpPr>
            <a:spLocks noChangeArrowheads="1"/>
          </p:cNvSpPr>
          <p:nvPr/>
        </p:nvSpPr>
        <p:spPr bwMode="auto">
          <a:xfrm>
            <a:off x="8258175" y="20288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3810" name="Line 68"/>
          <p:cNvSpPr>
            <a:spLocks noChangeShapeType="1"/>
          </p:cNvSpPr>
          <p:nvPr/>
        </p:nvSpPr>
        <p:spPr bwMode="auto">
          <a:xfrm>
            <a:off x="8534400" y="228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1" name="Oval 67"/>
          <p:cNvSpPr>
            <a:spLocks noChangeArrowheads="1"/>
          </p:cNvSpPr>
          <p:nvPr/>
        </p:nvSpPr>
        <p:spPr bwMode="auto">
          <a:xfrm>
            <a:off x="8505825" y="22574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3812" name="Text Box 72"/>
          <p:cNvSpPr txBox="1">
            <a:spLocks noChangeArrowheads="1"/>
          </p:cNvSpPr>
          <p:nvPr/>
        </p:nvSpPr>
        <p:spPr bwMode="auto">
          <a:xfrm>
            <a:off x="8061325" y="2554288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Time</a:t>
            </a:r>
          </a:p>
        </p:txBody>
      </p:sp>
      <p:sp>
        <p:nvSpPr>
          <p:cNvPr id="33813" name="Text Box 73"/>
          <p:cNvSpPr txBox="1">
            <a:spLocks noChangeArrowheads="1"/>
          </p:cNvSpPr>
          <p:nvPr/>
        </p:nvSpPr>
        <p:spPr bwMode="auto">
          <a:xfrm rot="-5400000">
            <a:off x="6977062" y="1709738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07B695-20E7-9140-8C11-8A59D42F767B}" type="slidenum">
              <a:rPr lang="en-US" smtClean="0">
                <a:latin typeface="Times New Roman" pitchFamily="-107" charset="0"/>
              </a:rPr>
              <a:pPr/>
              <a:t>11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Use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Very general problem formulation</a:t>
            </a:r>
          </a:p>
          <a:p>
            <a:pPr lvl="1"/>
            <a:r>
              <a:rPr lang="en-US">
                <a:ea typeface="ＭＳ Ｐゴシック" pitchFamily="-107" charset="-128"/>
              </a:rPr>
              <a:t>HDL/Behavioral </a:t>
            </a:r>
            <a:r>
              <a:rPr lang="en-US">
                <a:ea typeface="ＭＳ Ｐゴシック" pitchFamily="-107" charset="-128"/>
                <a:sym typeface="Symbol" pitchFamily="-107" charset="2"/>
              </a:rPr>
              <a:t></a:t>
            </a:r>
            <a:r>
              <a:rPr lang="en-US">
                <a:ea typeface="ＭＳ Ｐゴシック" pitchFamily="-107" charset="-128"/>
              </a:rPr>
              <a:t> RTL</a:t>
            </a:r>
          </a:p>
          <a:p>
            <a:pPr lvl="1"/>
            <a:r>
              <a:rPr lang="en-US">
                <a:ea typeface="ＭＳ Ｐゴシック" pitchFamily="-107" charset="-128"/>
              </a:rPr>
              <a:t>Register/Memory allocation/scheduling</a:t>
            </a:r>
          </a:p>
          <a:p>
            <a:pPr lvl="1"/>
            <a:r>
              <a:rPr lang="en-US">
                <a:ea typeface="ＭＳ Ｐゴシック" pitchFamily="-107" charset="-128"/>
              </a:rPr>
              <a:t>Instruction/Functional Unit scheduling</a:t>
            </a:r>
          </a:p>
          <a:p>
            <a:pPr lvl="1"/>
            <a:r>
              <a:rPr lang="en-US">
                <a:ea typeface="ＭＳ Ｐゴシック" pitchFamily="-107" charset="-128"/>
              </a:rPr>
              <a:t>Processor tasks</a:t>
            </a:r>
          </a:p>
          <a:p>
            <a:pPr lvl="1"/>
            <a:r>
              <a:rPr lang="en-US">
                <a:ea typeface="ＭＳ Ｐゴシック" pitchFamily="-107" charset="-128"/>
              </a:rPr>
              <a:t>Time-Switched Routing</a:t>
            </a:r>
          </a:p>
          <a:p>
            <a:pPr lvl="2"/>
            <a:r>
              <a:rPr lang="en-US">
                <a:ea typeface="ＭＳ Ｐゴシック" pitchFamily="-107" charset="-128"/>
              </a:rPr>
              <a:t>TDMA, bus scheduling, static routing</a:t>
            </a:r>
          </a:p>
          <a:p>
            <a:pPr lvl="1"/>
            <a:r>
              <a:rPr lang="en-US">
                <a:ea typeface="ＭＳ Ｐゴシック" pitchFamily="-107" charset="-128"/>
              </a:rPr>
              <a:t>Routing (share channel)</a:t>
            </a:r>
          </a:p>
          <a:p>
            <a:pPr lvl="1"/>
            <a:endParaRPr lang="en-US"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Schedule onto two adders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Does the number of cycles depend on i[7], i[6], … i[0] 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cycles?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7AA72-4DFE-3243-BBA2-F76BA4BD583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126226"/>
            <a:ext cx="3886200" cy="3969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Schedule onto:</a:t>
            </a:r>
          </a:p>
          <a:p>
            <a:pPr lvl="1"/>
            <a:r>
              <a:rPr lang="en-US" dirty="0" smtClean="0"/>
              <a:t>2 adders (+)</a:t>
            </a:r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incrementer</a:t>
            </a:r>
            <a:r>
              <a:rPr lang="en-US" dirty="0" smtClean="0"/>
              <a:t> (++)</a:t>
            </a:r>
          </a:p>
          <a:p>
            <a:pPr lvl="1"/>
            <a:r>
              <a:rPr lang="en-US" dirty="0" smtClean="0"/>
              <a:t>2 comparator (&gt;)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Does the number of cycles depend on i[7], i[6], … i[0] 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cycles?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sum=0; </a:t>
            </a:r>
            <a:r>
              <a:rPr lang="en-US" dirty="0" err="1" smtClean="0"/>
              <a:t>for(j</a:t>
            </a:r>
            <a:r>
              <a:rPr lang="en-US" dirty="0" smtClean="0"/>
              <a:t>=0;i[j]&gt;0;j++)</a:t>
            </a: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>     sum</a:t>
            </a:r>
            <a:r>
              <a:rPr lang="en-US" dirty="0" smtClean="0"/>
              <a:t>+=</a:t>
            </a:r>
            <a:r>
              <a:rPr lang="en-US" dirty="0" err="1" smtClean="0"/>
              <a:t>i[j</a:t>
            </a:r>
            <a:r>
              <a:rPr lang="en-US" dirty="0" smtClean="0"/>
              <a:t>];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63FE5-4430-7A46-8B17-364C00D680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CEA46F-99E7-3C4F-AE53-76B96A9DF66E}" type="slidenum">
              <a:rPr lang="en-US" smtClean="0">
                <a:latin typeface="Times New Roman" pitchFamily="-107" charset="0"/>
              </a:rPr>
              <a:pPr/>
              <a:t>14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Types (1)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Data independent</a:t>
            </a:r>
            <a:endParaRPr lang="en-US"/>
          </a:p>
          <a:p>
            <a:pPr lvl="1"/>
            <a:r>
              <a:rPr lang="en-US">
                <a:ea typeface="ＭＳ Ｐゴシック" pitchFamily="-107" charset="-128"/>
              </a:rPr>
              <a:t>graph static</a:t>
            </a:r>
          </a:p>
          <a:p>
            <a:pPr lvl="1"/>
            <a:r>
              <a:rPr lang="en-US">
                <a:ea typeface="ＭＳ Ｐゴシック" pitchFamily="-107" charset="-128"/>
              </a:rPr>
              <a:t>resource requirements and execution time</a:t>
            </a:r>
          </a:p>
          <a:p>
            <a:pPr lvl="2"/>
            <a:r>
              <a:rPr lang="en-US">
                <a:ea typeface="ＭＳ Ｐゴシック" pitchFamily="-107" charset="-128"/>
              </a:rPr>
              <a:t>independent of data</a:t>
            </a:r>
          </a:p>
          <a:p>
            <a:pPr lvl="1"/>
            <a:r>
              <a:rPr lang="en-US">
                <a:ea typeface="ＭＳ Ｐゴシック" pitchFamily="-107" charset="-128"/>
              </a:rPr>
              <a:t>schedule staticly</a:t>
            </a:r>
          </a:p>
          <a:p>
            <a:pPr lvl="1"/>
            <a:r>
              <a:rPr lang="en-US">
                <a:ea typeface="ＭＳ Ｐゴシック" pitchFamily="-107" charset="-128"/>
              </a:rPr>
              <a:t>maybe bounded-time guarantees</a:t>
            </a:r>
          </a:p>
          <a:p>
            <a:pPr lvl="1"/>
            <a:r>
              <a:rPr lang="en-US">
                <a:ea typeface="ＭＳ Ｐゴシック" pitchFamily="-107" charset="-128"/>
              </a:rPr>
              <a:t>typical ECAD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5BD66-EDE0-3846-86BF-8D26FC8CE265}" type="slidenum">
              <a:rPr lang="en-US" smtClean="0">
                <a:latin typeface="Times New Roman" pitchFamily="-107" charset="0"/>
              </a:rPr>
              <a:pPr/>
              <a:t>15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Types (2)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sz="2800" b="1" dirty="0"/>
              <a:t>Data Dependent</a:t>
            </a:r>
            <a:endParaRPr lang="en-US" sz="2800" dirty="0"/>
          </a:p>
          <a:p>
            <a:pPr lvl="1"/>
            <a:r>
              <a:rPr lang="en-US" sz="2400" dirty="0">
                <a:ea typeface="ＭＳ Ｐゴシック" pitchFamily="-107" charset="-128"/>
              </a:rPr>
              <a:t>execution time of operators variable </a:t>
            </a:r>
          </a:p>
          <a:p>
            <a:pPr lvl="2"/>
            <a:r>
              <a:rPr lang="en-US" sz="2000" dirty="0">
                <a:ea typeface="ＭＳ Ｐゴシック" pitchFamily="-107" charset="-128"/>
              </a:rPr>
              <a:t>depend on data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flow/requirement of operators data dependent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if cannot bound range of variation</a:t>
            </a:r>
          </a:p>
          <a:p>
            <a:pPr lvl="2"/>
            <a:r>
              <a:rPr lang="en-US" sz="2000" dirty="0">
                <a:ea typeface="ＭＳ Ｐゴシック" pitchFamily="-107" charset="-128"/>
              </a:rPr>
              <a:t>must schedule online/dynamically</a:t>
            </a:r>
          </a:p>
          <a:p>
            <a:pPr lvl="2"/>
            <a:r>
              <a:rPr lang="en-US" sz="2000" dirty="0">
                <a:ea typeface="ＭＳ Ｐゴシック" pitchFamily="-107" charset="-128"/>
              </a:rPr>
              <a:t>cannot guarantee bounded-time</a:t>
            </a:r>
          </a:p>
          <a:p>
            <a:pPr lvl="2"/>
            <a:r>
              <a:rPr lang="en-US" sz="2000" dirty="0">
                <a:ea typeface="ＭＳ Ｐゴシック" pitchFamily="-107" charset="-128"/>
              </a:rPr>
              <a:t>general case (</a:t>
            </a:r>
            <a:r>
              <a:rPr lang="en-US" sz="2000" i="1" dirty="0">
                <a:ea typeface="ＭＳ Ｐゴシック" pitchFamily="-107" charset="-128"/>
              </a:rPr>
              <a:t>I.e</a:t>
            </a:r>
            <a:r>
              <a:rPr lang="en-US" sz="2000" dirty="0">
                <a:ea typeface="ＭＳ Ｐゴシック" pitchFamily="-107" charset="-128"/>
              </a:rPr>
              <a:t>. halting problem)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typical “General-Purpose” (non-real-time) OS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4B1A26-FC62-2C4B-A8C3-C9996476DAA9}" type="slidenum">
              <a:rPr lang="en-US" smtClean="0">
                <a:latin typeface="Times New Roman" pitchFamily="-107" charset="0"/>
              </a:rPr>
              <a:pPr/>
              <a:t>16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Unbounded Resource Problem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Easy: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compute ASAP </a:t>
            </a:r>
            <a:r>
              <a:rPr lang="en-US" dirty="0" smtClean="0">
                <a:ea typeface="ＭＳ Ｐゴシック" pitchFamily="-107" charset="-128"/>
              </a:rPr>
              <a:t>schedule</a:t>
            </a:r>
          </a:p>
          <a:p>
            <a:pPr lvl="2"/>
            <a:r>
              <a:rPr lang="en-US" i="1" dirty="0">
                <a:ea typeface="ＭＳ Ｐゴシック" pitchFamily="-107" charset="-128"/>
              </a:rPr>
              <a:t>I.e.</a:t>
            </a:r>
            <a:r>
              <a:rPr lang="en-US" dirty="0">
                <a:ea typeface="ＭＳ Ｐゴシック" pitchFamily="-107" charset="-128"/>
              </a:rPr>
              <a:t> schedule everything as soon as predecessors allow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will achieve minimum time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won’t achieve minimum area </a:t>
            </a:r>
          </a:p>
          <a:p>
            <a:pPr lvl="2"/>
            <a:r>
              <a:rPr lang="en-US" dirty="0">
                <a:ea typeface="ＭＳ Ｐゴシック" pitchFamily="-107" charset="-128"/>
              </a:rPr>
              <a:t>(meet resource bounds)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F92995-1975-9041-857A-2C5BF0B810BD}" type="slidenum">
              <a:rPr lang="en-US" smtClean="0">
                <a:latin typeface="Times New Roman" pitchFamily="-107" charset="0"/>
              </a:rPr>
              <a:pPr/>
              <a:t>17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ASAP Schedule</a:t>
            </a:r>
            <a:br>
              <a:rPr lang="en-US"/>
            </a:br>
            <a:r>
              <a:rPr lang="en-US"/>
              <a:t>As Soon As Possible (ASAP)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For each input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mark input on successor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if successor has all inputs marked, put in visit queue</a:t>
            </a:r>
          </a:p>
          <a:p>
            <a:r>
              <a:rPr lang="en-US" sz="2800" dirty="0"/>
              <a:t>While visit queue not empty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pick node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update time-slot based on latest </a:t>
            </a:r>
            <a:r>
              <a:rPr lang="en-US" sz="2400" dirty="0" smtClean="0">
                <a:ea typeface="ＭＳ Ｐゴシック" pitchFamily="-107" charset="-128"/>
              </a:rPr>
              <a:t>input</a:t>
            </a:r>
          </a:p>
          <a:p>
            <a:pPr lvl="2"/>
            <a:r>
              <a:rPr lang="en-US" sz="2000" dirty="0" smtClean="0">
                <a:ea typeface="ＭＳ Ｐゴシック" pitchFamily="-107" charset="-128"/>
              </a:rPr>
              <a:t>Time-slot = max(time-slot-of-inputs)+1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mark inputs of all successors, adding to visit queue when all inputs marked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88835A-0250-814C-91F1-38342A89E42A}" type="slidenum">
              <a:rPr lang="en-US" smtClean="0">
                <a:latin typeface="Times New Roman" pitchFamily="-107" charset="0"/>
              </a:rPr>
              <a:pPr/>
              <a:t>18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ASAP Example</a:t>
            </a:r>
          </a:p>
        </p:txBody>
      </p:sp>
      <p:grpSp>
        <p:nvGrpSpPr>
          <p:cNvPr id="46085" name="Group 3"/>
          <p:cNvGrpSpPr>
            <a:grpSpLocks/>
          </p:cNvGrpSpPr>
          <p:nvPr/>
        </p:nvGrpSpPr>
        <p:grpSpPr bwMode="auto">
          <a:xfrm>
            <a:off x="685800" y="2286000"/>
            <a:ext cx="6716713" cy="3600450"/>
            <a:chOff x="573" y="1830"/>
            <a:chExt cx="4231" cy="2268"/>
          </a:xfrm>
        </p:grpSpPr>
        <p:sp>
          <p:nvSpPr>
            <p:cNvPr id="46087" name="Oval 4"/>
            <p:cNvSpPr>
              <a:spLocks noChangeArrowheads="1"/>
            </p:cNvSpPr>
            <p:nvPr/>
          </p:nvSpPr>
          <p:spPr bwMode="auto">
            <a:xfrm>
              <a:off x="985" y="183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8" name="Line 5"/>
            <p:cNvSpPr>
              <a:spLocks noChangeShapeType="1"/>
            </p:cNvSpPr>
            <p:nvPr/>
          </p:nvSpPr>
          <p:spPr bwMode="auto">
            <a:xfrm>
              <a:off x="1363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89" name="Oval 6"/>
            <p:cNvSpPr>
              <a:spLocks noChangeArrowheads="1"/>
            </p:cNvSpPr>
            <p:nvPr/>
          </p:nvSpPr>
          <p:spPr bwMode="auto">
            <a:xfrm>
              <a:off x="4037" y="184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0" name="Line 7"/>
            <p:cNvSpPr>
              <a:spLocks noChangeShapeType="1"/>
            </p:cNvSpPr>
            <p:nvPr/>
          </p:nvSpPr>
          <p:spPr bwMode="auto">
            <a:xfrm>
              <a:off x="4415" y="204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1" name="Oval 8"/>
            <p:cNvSpPr>
              <a:spLocks noChangeArrowheads="1"/>
            </p:cNvSpPr>
            <p:nvPr/>
          </p:nvSpPr>
          <p:spPr bwMode="auto">
            <a:xfrm>
              <a:off x="3265" y="184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2" name="Line 9"/>
            <p:cNvSpPr>
              <a:spLocks noChangeShapeType="1"/>
            </p:cNvSpPr>
            <p:nvPr/>
          </p:nvSpPr>
          <p:spPr bwMode="auto">
            <a:xfrm>
              <a:off x="3643" y="204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3" name="Oval 10"/>
            <p:cNvSpPr>
              <a:spLocks noChangeArrowheads="1"/>
            </p:cNvSpPr>
            <p:nvPr/>
          </p:nvSpPr>
          <p:spPr bwMode="auto">
            <a:xfrm>
              <a:off x="2506" y="184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4" name="Line 11"/>
            <p:cNvSpPr>
              <a:spLocks noChangeShapeType="1"/>
            </p:cNvSpPr>
            <p:nvPr/>
          </p:nvSpPr>
          <p:spPr bwMode="auto">
            <a:xfrm>
              <a:off x="2884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5" name="Oval 12"/>
            <p:cNvSpPr>
              <a:spLocks noChangeArrowheads="1"/>
            </p:cNvSpPr>
            <p:nvPr/>
          </p:nvSpPr>
          <p:spPr bwMode="auto">
            <a:xfrm>
              <a:off x="1747" y="184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6" name="Line 13"/>
            <p:cNvSpPr>
              <a:spLocks noChangeShapeType="1"/>
            </p:cNvSpPr>
            <p:nvPr/>
          </p:nvSpPr>
          <p:spPr bwMode="auto">
            <a:xfrm>
              <a:off x="2125" y="204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7" name="Line 14"/>
            <p:cNvSpPr>
              <a:spLocks noChangeShapeType="1"/>
            </p:cNvSpPr>
            <p:nvPr/>
          </p:nvSpPr>
          <p:spPr bwMode="auto">
            <a:xfrm>
              <a:off x="573" y="202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8" name="Oval 15"/>
            <p:cNvSpPr>
              <a:spLocks noChangeArrowheads="1"/>
            </p:cNvSpPr>
            <p:nvPr/>
          </p:nvSpPr>
          <p:spPr bwMode="auto">
            <a:xfrm>
              <a:off x="2502" y="249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9" name="Oval 16"/>
            <p:cNvSpPr>
              <a:spLocks noChangeArrowheads="1"/>
            </p:cNvSpPr>
            <p:nvPr/>
          </p:nvSpPr>
          <p:spPr bwMode="auto">
            <a:xfrm>
              <a:off x="2498" y="314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0" name="Line 17"/>
            <p:cNvSpPr>
              <a:spLocks noChangeShapeType="1"/>
            </p:cNvSpPr>
            <p:nvPr/>
          </p:nvSpPr>
          <p:spPr bwMode="auto">
            <a:xfrm>
              <a:off x="1945" y="221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1" name="Line 18"/>
            <p:cNvSpPr>
              <a:spLocks noChangeShapeType="1"/>
            </p:cNvSpPr>
            <p:nvPr/>
          </p:nvSpPr>
          <p:spPr bwMode="auto">
            <a:xfrm flipV="1">
              <a:off x="2878" y="217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2" name="Line 19"/>
            <p:cNvSpPr>
              <a:spLocks noChangeShapeType="1"/>
            </p:cNvSpPr>
            <p:nvPr/>
          </p:nvSpPr>
          <p:spPr bwMode="auto">
            <a:xfrm flipV="1">
              <a:off x="2867" y="221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3" name="Oval 20"/>
            <p:cNvSpPr>
              <a:spLocks noChangeArrowheads="1"/>
            </p:cNvSpPr>
            <p:nvPr/>
          </p:nvSpPr>
          <p:spPr bwMode="auto">
            <a:xfrm>
              <a:off x="2517" y="372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4" name="Line 21"/>
            <p:cNvSpPr>
              <a:spLocks noChangeShapeType="1"/>
            </p:cNvSpPr>
            <p:nvPr/>
          </p:nvSpPr>
          <p:spPr bwMode="auto">
            <a:xfrm>
              <a:off x="1322" y="211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5" name="Line 22"/>
            <p:cNvSpPr>
              <a:spLocks noChangeShapeType="1"/>
            </p:cNvSpPr>
            <p:nvPr/>
          </p:nvSpPr>
          <p:spPr bwMode="auto">
            <a:xfrm>
              <a:off x="1300" y="216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6" name="Line 23"/>
            <p:cNvSpPr>
              <a:spLocks noChangeShapeType="1"/>
            </p:cNvSpPr>
            <p:nvPr/>
          </p:nvSpPr>
          <p:spPr bwMode="auto">
            <a:xfrm flipV="1">
              <a:off x="2834" y="223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086" name="Text Box 24"/>
          <p:cNvSpPr txBox="1">
            <a:spLocks noChangeArrowheads="1"/>
          </p:cNvSpPr>
          <p:nvPr/>
        </p:nvSpPr>
        <p:spPr bwMode="auto">
          <a:xfrm>
            <a:off x="746125" y="4689475"/>
            <a:ext cx="1265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Work </a:t>
            </a:r>
          </a:p>
          <a:p>
            <a:r>
              <a:rPr lang="en-US">
                <a:solidFill>
                  <a:srgbClr val="FF0000"/>
                </a:solidFill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50BE92-B24A-324D-A98B-1830BC1ED5D9}" type="slidenum">
              <a:rPr lang="en-US" smtClean="0">
                <a:latin typeface="Times New Roman" pitchFamily="-107" charset="0"/>
              </a:rPr>
              <a:pPr/>
              <a:t>19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ASAP Example</a:t>
            </a:r>
          </a:p>
        </p:txBody>
      </p:sp>
      <p:grpSp>
        <p:nvGrpSpPr>
          <p:cNvPr id="48133" name="Group 23"/>
          <p:cNvGrpSpPr>
            <a:grpSpLocks/>
          </p:cNvGrpSpPr>
          <p:nvPr/>
        </p:nvGrpSpPr>
        <p:grpSpPr bwMode="auto">
          <a:xfrm>
            <a:off x="685800" y="2286000"/>
            <a:ext cx="6716713" cy="3600450"/>
            <a:chOff x="432" y="1440"/>
            <a:chExt cx="4231" cy="2268"/>
          </a:xfrm>
        </p:grpSpPr>
        <p:sp>
          <p:nvSpPr>
            <p:cNvPr id="48134" name="Oval 3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48135" name="Line 4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36" name="Oval 5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48137" name="Line 6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38" name="Oval 7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48139" name="Line 8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0" name="Oval 9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48141" name="Line 10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2" name="Oval 11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48143" name="Line 12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4" name="Line 13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5" name="Oval 14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48146" name="Oval 15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48147" name="Line 16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8" name="Line 17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9" name="Line 18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50" name="Oval 19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48151" name="Line 20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52" name="Line 21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53" name="Line 22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39E4A1-C98C-F34C-B949-E222C936FDF7}" type="slidenum">
              <a:rPr lang="en-US" smtClean="0">
                <a:latin typeface="Times New Roman" pitchFamily="-107" charset="0"/>
              </a:rPr>
              <a:pPr/>
              <a:t>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Scheduling</a:t>
            </a:r>
          </a:p>
          <a:p>
            <a:pPr lvl="1"/>
            <a:r>
              <a:rPr lang="en-US">
                <a:ea typeface="ＭＳ Ｐゴシック" pitchFamily="-107" charset="-128"/>
              </a:rPr>
              <a:t>Basic problem</a:t>
            </a:r>
          </a:p>
          <a:p>
            <a:pPr lvl="1"/>
            <a:r>
              <a:rPr lang="en-US">
                <a:ea typeface="ＭＳ Ｐゴシック" pitchFamily="-107" charset="-128"/>
              </a:rPr>
              <a:t>Variants</a:t>
            </a:r>
          </a:p>
          <a:p>
            <a:pPr lvl="1"/>
            <a:r>
              <a:rPr lang="en-US">
                <a:ea typeface="ＭＳ Ｐゴシック" pitchFamily="-107" charset="-128"/>
              </a:rPr>
              <a:t>List scheduling approximation</a:t>
            </a:r>
          </a:p>
          <a:p>
            <a:pPr lvl="2"/>
            <a:endParaRPr lang="en-US">
              <a:ea typeface="ＭＳ Ｐゴシック" pitchFamily="-107" charset="-128"/>
            </a:endParaRPr>
          </a:p>
        </p:txBody>
      </p:sp>
      <p:grpSp>
        <p:nvGrpSpPr>
          <p:cNvPr id="17414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17415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Behavioral </a:t>
              </a:r>
            </a:p>
            <a:p>
              <a:pPr algn="ctr"/>
              <a:r>
                <a:rPr lang="en-US">
                  <a:ea typeface="Arial" pitchFamily="-107" charset="0"/>
                  <a:cs typeface="Arial" pitchFamily="-107" charset="0"/>
                </a:rPr>
                <a:t>(C, MATLAB, …)</a:t>
              </a:r>
            </a:p>
          </p:txBody>
        </p:sp>
        <p:sp>
          <p:nvSpPr>
            <p:cNvPr id="17416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RTL</a:t>
              </a:r>
            </a:p>
          </p:txBody>
        </p:sp>
        <p:sp>
          <p:nvSpPr>
            <p:cNvPr id="17417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Gate Netlist</a:t>
              </a:r>
            </a:p>
          </p:txBody>
        </p:sp>
        <p:sp>
          <p:nvSpPr>
            <p:cNvPr id="17418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Layout</a:t>
              </a:r>
            </a:p>
          </p:txBody>
        </p:sp>
        <p:sp>
          <p:nvSpPr>
            <p:cNvPr id="17419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0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1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2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3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pitchFamily="-107" charset="0"/>
                  <a:cs typeface="Arial" pitchFamily="-107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1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4"/>
                  </a:solidFill>
                  <a:latin typeface="Times New Roman" charset="0"/>
                  <a:ea typeface="Arial" charset="0"/>
                  <a:cs typeface="Arial" charset="0"/>
                </a:rPr>
                <a:t>Arch. Select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Times New Roman" charset="0"/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7425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FSM assign</a:t>
              </a:r>
            </a:p>
          </p:txBody>
        </p:sp>
        <p:sp>
          <p:nvSpPr>
            <p:cNvPr id="17426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Two-level, </a:t>
              </a:r>
            </a:p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Multilevel opt.</a:t>
              </a:r>
            </a:p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Covering</a:t>
              </a:r>
            </a:p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Retiming</a:t>
              </a:r>
            </a:p>
          </p:txBody>
        </p:sp>
        <p:sp>
          <p:nvSpPr>
            <p:cNvPr id="17427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Placement</a:t>
              </a:r>
            </a:p>
            <a:p>
              <a:r>
                <a:rPr lang="en-US" sz="2000">
                  <a:ea typeface="Arial" pitchFamily="-107" charset="0"/>
                  <a:cs typeface="Arial" pitchFamily="-107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0D1698-30B7-7447-9E20-F68C672EBD83}" type="slidenum">
              <a:rPr lang="en-US" smtClean="0">
                <a:latin typeface="Times New Roman" pitchFamily="-107" charset="0"/>
              </a:rPr>
              <a:pPr/>
              <a:t>20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Also Useful to Define ALAP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Late As Possible</a:t>
            </a:r>
          </a:p>
          <a:p>
            <a:r>
              <a:rPr lang="en-US"/>
              <a:t>Work backward from outputs of DAG</a:t>
            </a:r>
          </a:p>
          <a:p>
            <a:r>
              <a:rPr lang="en-US"/>
              <a:t>Also achieve minimum time w/ unbounded resources</a:t>
            </a:r>
          </a:p>
          <a:p>
            <a:endParaRPr 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6172200" y="4800600"/>
            <a:ext cx="1265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Rework </a:t>
            </a:r>
          </a:p>
          <a:p>
            <a:r>
              <a:rPr lang="en-US">
                <a:solidFill>
                  <a:srgbClr val="FF0000"/>
                </a:solidFill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D05CA9-388B-7F49-A332-FBBC93D54433}" type="slidenum">
              <a:rPr lang="en-US" smtClean="0">
                <a:latin typeface="Times New Roman" pitchFamily="-107" charset="0"/>
              </a:rPr>
              <a:pPr/>
              <a:t>21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ALAP Example</a:t>
            </a:r>
          </a:p>
        </p:txBody>
      </p:sp>
      <p:grpSp>
        <p:nvGrpSpPr>
          <p:cNvPr id="52229" name="Group 23"/>
          <p:cNvGrpSpPr>
            <a:grpSpLocks/>
          </p:cNvGrpSpPr>
          <p:nvPr/>
        </p:nvGrpSpPr>
        <p:grpSpPr bwMode="auto">
          <a:xfrm>
            <a:off x="685800" y="2286000"/>
            <a:ext cx="6716713" cy="3600450"/>
            <a:chOff x="432" y="1440"/>
            <a:chExt cx="4231" cy="2268"/>
          </a:xfrm>
        </p:grpSpPr>
        <p:sp>
          <p:nvSpPr>
            <p:cNvPr id="52230" name="Oval 3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52231" name="Line 4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2" name="Oval 5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52233" name="Line 6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4" name="Oval 7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2235" name="Line 8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6" name="Oval 9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2237" name="Line 10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8" name="Oval 11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2239" name="Line 12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0" name="Line 13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1" name="Oval 14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2242" name="Oval 15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2243" name="Line 16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4" name="Line 17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5" name="Line 18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6" name="Oval 19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2247" name="Line 20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8" name="Line 21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9" name="Line 22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3A74F3-DB83-5A4B-AC0C-1869322DF7D2}" type="slidenum">
              <a:rPr lang="en-US" smtClean="0">
                <a:latin typeface="Times New Roman" pitchFamily="-107" charset="0"/>
              </a:rPr>
              <a:pPr/>
              <a:t>22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ALAP and ASAP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229600" cy="4114800"/>
          </a:xfrm>
        </p:spPr>
        <p:txBody>
          <a:bodyPr/>
          <a:lstStyle/>
          <a:p>
            <a:r>
              <a:rPr lang="en-US" dirty="0"/>
              <a:t>Difference in labeling between ASAP and ALAP is </a:t>
            </a:r>
            <a:r>
              <a:rPr lang="en-US" i="1" dirty="0"/>
              <a:t>slack</a:t>
            </a:r>
            <a:r>
              <a:rPr lang="en-US" dirty="0"/>
              <a:t> of node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Freedom to select timeslot</a:t>
            </a:r>
          </a:p>
          <a:p>
            <a:pPr lvl="1"/>
            <a:r>
              <a:rPr lang="en-US" b="1" dirty="0">
                <a:ea typeface="ＭＳ Ｐゴシック" pitchFamily="-107" charset="-128"/>
              </a:rPr>
              <a:t>Class theme:</a:t>
            </a:r>
            <a:r>
              <a:rPr lang="en-US" dirty="0">
                <a:ea typeface="ＭＳ Ｐゴシック" pitchFamily="-107" charset="-128"/>
              </a:rPr>
              <a:t> exploit freedom to reduce costs</a:t>
            </a:r>
          </a:p>
          <a:p>
            <a:r>
              <a:rPr lang="en-US" dirty="0"/>
              <a:t>If ASAP=ALAP, no freedom to schedule</a:t>
            </a:r>
          </a:p>
        </p:txBody>
      </p:sp>
      <p:grpSp>
        <p:nvGrpSpPr>
          <p:cNvPr id="54278" name="Group 4"/>
          <p:cNvGrpSpPr>
            <a:grpSpLocks/>
          </p:cNvGrpSpPr>
          <p:nvPr/>
        </p:nvGrpSpPr>
        <p:grpSpPr bwMode="auto">
          <a:xfrm>
            <a:off x="228600" y="4114800"/>
            <a:ext cx="4659313" cy="2381250"/>
            <a:chOff x="432" y="1440"/>
            <a:chExt cx="4231" cy="2268"/>
          </a:xfrm>
        </p:grpSpPr>
        <p:sp>
          <p:nvSpPr>
            <p:cNvPr id="54300" name="Oval 5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54301" name="Line 6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2" name="Oval 7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54303" name="Line 8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4" name="Oval 9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4305" name="Line 10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6" name="Oval 11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4307" name="Line 12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8" name="Oval 13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4309" name="Line 14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0" name="Line 15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1" name="Oval 16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4312" name="Oval 17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4313" name="Line 18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4" name="Line 19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5" name="Line 20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6" name="Oval 21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4317" name="Line 22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8" name="Line 23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19" name="Line 24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4279" name="Group 25"/>
          <p:cNvGrpSpPr>
            <a:grpSpLocks/>
          </p:cNvGrpSpPr>
          <p:nvPr/>
        </p:nvGrpSpPr>
        <p:grpSpPr bwMode="auto">
          <a:xfrm>
            <a:off x="4419600" y="3810000"/>
            <a:ext cx="4506913" cy="2305050"/>
            <a:chOff x="432" y="1440"/>
            <a:chExt cx="4231" cy="2268"/>
          </a:xfrm>
        </p:grpSpPr>
        <p:sp>
          <p:nvSpPr>
            <p:cNvPr id="54280" name="Oval 26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54281" name="Line 27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2" name="Oval 28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54283" name="Line 29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4" name="Oval 30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4285" name="Line 31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6" name="Oval 32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4287" name="Line 33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8" name="Oval 34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4289" name="Line 35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0" name="Line 36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1" name="Oval 37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4292" name="Oval 38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4293" name="Line 39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4" name="Line 40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5" name="Line 41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6" name="Oval 42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4297" name="Line 43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8" name="Line 44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9" name="Line 45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886200" y="5943600"/>
            <a:ext cx="1433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Compute </a:t>
            </a:r>
          </a:p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  Slack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  <p:bldP spid="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7ACDED-E693-4345-8469-A6CE64A575A3}" type="slidenum">
              <a:rPr lang="en-US" smtClean="0">
                <a:latin typeface="Times New Roman" pitchFamily="-107" charset="0"/>
              </a:rPr>
              <a:pPr/>
              <a:t>23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ASAP, ALAP, Difference</a:t>
            </a:r>
          </a:p>
        </p:txBody>
      </p:sp>
      <p:grpSp>
        <p:nvGrpSpPr>
          <p:cNvPr id="56325" name="Group 4"/>
          <p:cNvGrpSpPr>
            <a:grpSpLocks/>
          </p:cNvGrpSpPr>
          <p:nvPr/>
        </p:nvGrpSpPr>
        <p:grpSpPr bwMode="auto">
          <a:xfrm>
            <a:off x="304800" y="1600200"/>
            <a:ext cx="4659313" cy="2381250"/>
            <a:chOff x="432" y="1440"/>
            <a:chExt cx="4231" cy="2268"/>
          </a:xfrm>
        </p:grpSpPr>
        <p:sp>
          <p:nvSpPr>
            <p:cNvPr id="56380" name="Oval 5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56381" name="Line 6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2" name="Oval 7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56383" name="Line 8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4" name="Oval 9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6385" name="Line 10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6" name="Oval 11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6387" name="Line 12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8" name="Oval 13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6389" name="Line 14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0" name="Line 15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1" name="Oval 16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6392" name="Oval 17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6393" name="Line 18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4" name="Line 19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5" name="Line 20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6" name="Oval 21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6397" name="Line 22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8" name="Line 23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9" name="Line 24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326" name="Group 25"/>
          <p:cNvGrpSpPr>
            <a:grpSpLocks/>
          </p:cNvGrpSpPr>
          <p:nvPr/>
        </p:nvGrpSpPr>
        <p:grpSpPr bwMode="auto">
          <a:xfrm>
            <a:off x="4637088" y="2209800"/>
            <a:ext cx="4506912" cy="2305050"/>
            <a:chOff x="432" y="1440"/>
            <a:chExt cx="4231" cy="2268"/>
          </a:xfrm>
        </p:grpSpPr>
        <p:sp>
          <p:nvSpPr>
            <p:cNvPr id="56360" name="Oval 26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56361" name="Line 27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2" name="Oval 28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56363" name="Line 29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4" name="Oval 30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6365" name="Line 31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6" name="Oval 32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56367" name="Line 33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8" name="Oval 34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6369" name="Line 35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0" name="Line 36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1" name="Oval 37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6372" name="Oval 38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6373" name="Line 39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40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Line 41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6" name="Oval 42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56377" name="Line 43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8" name="Line 44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Line 45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327" name="Group 47"/>
          <p:cNvGrpSpPr>
            <a:grpSpLocks/>
          </p:cNvGrpSpPr>
          <p:nvPr/>
        </p:nvGrpSpPr>
        <p:grpSpPr bwMode="auto">
          <a:xfrm>
            <a:off x="1828800" y="4343400"/>
            <a:ext cx="4506913" cy="2305050"/>
            <a:chOff x="432" y="1440"/>
            <a:chExt cx="4231" cy="2268"/>
          </a:xfrm>
        </p:grpSpPr>
        <p:sp>
          <p:nvSpPr>
            <p:cNvPr id="56340" name="Oval 48"/>
            <p:cNvSpPr>
              <a:spLocks noChangeArrowheads="1"/>
            </p:cNvSpPr>
            <p:nvPr/>
          </p:nvSpPr>
          <p:spPr bwMode="auto">
            <a:xfrm>
              <a:off x="864" y="144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6341" name="Line 49"/>
            <p:cNvSpPr>
              <a:spLocks noChangeShapeType="1"/>
            </p:cNvSpPr>
            <p:nvPr/>
          </p:nvSpPr>
          <p:spPr bwMode="auto">
            <a:xfrm>
              <a:off x="1222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2" name="Oval 50"/>
            <p:cNvSpPr>
              <a:spLocks noChangeArrowheads="1"/>
            </p:cNvSpPr>
            <p:nvPr/>
          </p:nvSpPr>
          <p:spPr bwMode="auto">
            <a:xfrm>
              <a:off x="3896" y="145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6343" name="Line 51"/>
            <p:cNvSpPr>
              <a:spLocks noChangeShapeType="1"/>
            </p:cNvSpPr>
            <p:nvPr/>
          </p:nvSpPr>
          <p:spPr bwMode="auto">
            <a:xfrm>
              <a:off x="4274" y="165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4" name="Oval 52"/>
            <p:cNvSpPr>
              <a:spLocks noChangeArrowheads="1"/>
            </p:cNvSpPr>
            <p:nvPr/>
          </p:nvSpPr>
          <p:spPr bwMode="auto">
            <a:xfrm>
              <a:off x="3124" y="145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6345" name="Line 53"/>
            <p:cNvSpPr>
              <a:spLocks noChangeShapeType="1"/>
            </p:cNvSpPr>
            <p:nvPr/>
          </p:nvSpPr>
          <p:spPr bwMode="auto">
            <a:xfrm>
              <a:off x="3502" y="165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6" name="Oval 54"/>
            <p:cNvSpPr>
              <a:spLocks noChangeArrowheads="1"/>
            </p:cNvSpPr>
            <p:nvPr/>
          </p:nvSpPr>
          <p:spPr bwMode="auto">
            <a:xfrm>
              <a:off x="2365" y="145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6347" name="Line 55"/>
            <p:cNvSpPr>
              <a:spLocks noChangeShapeType="1"/>
            </p:cNvSpPr>
            <p:nvPr/>
          </p:nvSpPr>
          <p:spPr bwMode="auto">
            <a:xfrm>
              <a:off x="2743" y="165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8" name="Oval 56"/>
            <p:cNvSpPr>
              <a:spLocks noChangeArrowheads="1"/>
            </p:cNvSpPr>
            <p:nvPr/>
          </p:nvSpPr>
          <p:spPr bwMode="auto">
            <a:xfrm>
              <a:off x="1606" y="145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6349" name="Line 57"/>
            <p:cNvSpPr>
              <a:spLocks noChangeShapeType="1"/>
            </p:cNvSpPr>
            <p:nvPr/>
          </p:nvSpPr>
          <p:spPr bwMode="auto">
            <a:xfrm>
              <a:off x="1984" y="165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0" name="Line 58"/>
            <p:cNvSpPr>
              <a:spLocks noChangeShapeType="1"/>
            </p:cNvSpPr>
            <p:nvPr/>
          </p:nvSpPr>
          <p:spPr bwMode="auto">
            <a:xfrm>
              <a:off x="432" y="163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Oval 59"/>
            <p:cNvSpPr>
              <a:spLocks noChangeArrowheads="1"/>
            </p:cNvSpPr>
            <p:nvPr/>
          </p:nvSpPr>
          <p:spPr bwMode="auto">
            <a:xfrm>
              <a:off x="2361" y="210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56352" name="Oval 60"/>
            <p:cNvSpPr>
              <a:spLocks noChangeArrowheads="1"/>
            </p:cNvSpPr>
            <p:nvPr/>
          </p:nvSpPr>
          <p:spPr bwMode="auto">
            <a:xfrm>
              <a:off x="2357" y="275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56353" name="Line 61"/>
            <p:cNvSpPr>
              <a:spLocks noChangeShapeType="1"/>
            </p:cNvSpPr>
            <p:nvPr/>
          </p:nvSpPr>
          <p:spPr bwMode="auto">
            <a:xfrm>
              <a:off x="1804" y="182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Line 62"/>
            <p:cNvSpPr>
              <a:spLocks noChangeShapeType="1"/>
            </p:cNvSpPr>
            <p:nvPr/>
          </p:nvSpPr>
          <p:spPr bwMode="auto">
            <a:xfrm flipV="1">
              <a:off x="2737" y="178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5" name="Line 63"/>
            <p:cNvSpPr>
              <a:spLocks noChangeShapeType="1"/>
            </p:cNvSpPr>
            <p:nvPr/>
          </p:nvSpPr>
          <p:spPr bwMode="auto">
            <a:xfrm flipV="1">
              <a:off x="2726" y="182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6" name="Oval 64"/>
            <p:cNvSpPr>
              <a:spLocks noChangeArrowheads="1"/>
            </p:cNvSpPr>
            <p:nvPr/>
          </p:nvSpPr>
          <p:spPr bwMode="auto">
            <a:xfrm>
              <a:off x="2376" y="333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56357" name="Line 65"/>
            <p:cNvSpPr>
              <a:spLocks noChangeShapeType="1"/>
            </p:cNvSpPr>
            <p:nvPr/>
          </p:nvSpPr>
          <p:spPr bwMode="auto">
            <a:xfrm>
              <a:off x="1181" y="172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8" name="Line 66"/>
            <p:cNvSpPr>
              <a:spLocks noChangeShapeType="1"/>
            </p:cNvSpPr>
            <p:nvPr/>
          </p:nvSpPr>
          <p:spPr bwMode="auto">
            <a:xfrm>
              <a:off x="1159" y="177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9" name="Line 67"/>
            <p:cNvSpPr>
              <a:spLocks noChangeShapeType="1"/>
            </p:cNvSpPr>
            <p:nvPr/>
          </p:nvSpPr>
          <p:spPr bwMode="auto">
            <a:xfrm flipV="1">
              <a:off x="2693" y="184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328" name="Text Box 68"/>
          <p:cNvSpPr txBox="1">
            <a:spLocks noChangeArrowheads="1"/>
          </p:cNvSpPr>
          <p:nvPr/>
        </p:nvSpPr>
        <p:spPr bwMode="auto">
          <a:xfrm>
            <a:off x="517525" y="2859088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ASAP</a:t>
            </a:r>
          </a:p>
        </p:txBody>
      </p:sp>
      <p:sp>
        <p:nvSpPr>
          <p:cNvPr id="56329" name="Text Box 69"/>
          <p:cNvSpPr txBox="1">
            <a:spLocks noChangeArrowheads="1"/>
          </p:cNvSpPr>
          <p:nvPr/>
        </p:nvSpPr>
        <p:spPr bwMode="auto">
          <a:xfrm>
            <a:off x="7772400" y="3429000"/>
            <a:ext cx="96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ALAP</a:t>
            </a:r>
          </a:p>
        </p:txBody>
      </p:sp>
      <p:grpSp>
        <p:nvGrpSpPr>
          <p:cNvPr id="56330" name="Group 70"/>
          <p:cNvGrpSpPr>
            <a:grpSpLocks/>
          </p:cNvGrpSpPr>
          <p:nvPr/>
        </p:nvGrpSpPr>
        <p:grpSpPr bwMode="auto">
          <a:xfrm>
            <a:off x="6477000" y="5486400"/>
            <a:ext cx="1873250" cy="762000"/>
            <a:chOff x="2264" y="2688"/>
            <a:chExt cx="1180" cy="480"/>
          </a:xfrm>
        </p:grpSpPr>
        <p:sp>
          <p:nvSpPr>
            <p:cNvPr id="56331" name="Rectangle 71"/>
            <p:cNvSpPr>
              <a:spLocks noChangeArrowheads="1"/>
            </p:cNvSpPr>
            <p:nvPr/>
          </p:nvSpPr>
          <p:spPr bwMode="auto">
            <a:xfrm>
              <a:off x="2265" y="2688"/>
              <a:ext cx="1179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2" name="Rectangle 72"/>
            <p:cNvSpPr>
              <a:spLocks noChangeArrowheads="1"/>
            </p:cNvSpPr>
            <p:nvPr/>
          </p:nvSpPr>
          <p:spPr bwMode="auto">
            <a:xfrm>
              <a:off x="2264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3" name="Rectangle 73"/>
            <p:cNvSpPr>
              <a:spLocks noChangeArrowheads="1"/>
            </p:cNvSpPr>
            <p:nvPr/>
          </p:nvSpPr>
          <p:spPr bwMode="auto">
            <a:xfrm>
              <a:off x="2500" y="292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4" name="Rectangle 74"/>
            <p:cNvSpPr>
              <a:spLocks noChangeArrowheads="1"/>
            </p:cNvSpPr>
            <p:nvPr/>
          </p:nvSpPr>
          <p:spPr bwMode="auto">
            <a:xfrm>
              <a:off x="2500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5" name="Rectangle 75"/>
            <p:cNvSpPr>
              <a:spLocks noChangeArrowheads="1"/>
            </p:cNvSpPr>
            <p:nvPr/>
          </p:nvSpPr>
          <p:spPr bwMode="auto">
            <a:xfrm>
              <a:off x="2972" y="292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6" name="Rectangle 76"/>
            <p:cNvSpPr>
              <a:spLocks noChangeArrowheads="1"/>
            </p:cNvSpPr>
            <p:nvPr/>
          </p:nvSpPr>
          <p:spPr bwMode="auto">
            <a:xfrm>
              <a:off x="2736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7" name="Rectangle 77"/>
            <p:cNvSpPr>
              <a:spLocks noChangeArrowheads="1"/>
            </p:cNvSpPr>
            <p:nvPr/>
          </p:nvSpPr>
          <p:spPr bwMode="auto">
            <a:xfrm>
              <a:off x="2736" y="292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8" name="Rectangle 78"/>
            <p:cNvSpPr>
              <a:spLocks noChangeArrowheads="1"/>
            </p:cNvSpPr>
            <p:nvPr/>
          </p:nvSpPr>
          <p:spPr bwMode="auto">
            <a:xfrm>
              <a:off x="2972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9" name="Rectangle 79"/>
            <p:cNvSpPr>
              <a:spLocks noChangeArrowheads="1"/>
            </p:cNvSpPr>
            <p:nvPr/>
          </p:nvSpPr>
          <p:spPr bwMode="auto">
            <a:xfrm>
              <a:off x="3208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962AFE-E46E-4D49-A4C3-661866E7A08C}" type="slidenum">
              <a:rPr lang="en-US" smtClean="0">
                <a:latin typeface="Times New Roman" pitchFamily="-107" charset="0"/>
              </a:rPr>
              <a:pPr/>
              <a:t>24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Two Bounds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DF5AEA-01BB-7C4E-8897-D82B532EF08B}" type="slidenum">
              <a:rPr lang="en-US" smtClean="0">
                <a:latin typeface="Times New Roman" pitchFamily="-107" charset="0"/>
              </a:rPr>
              <a:pPr/>
              <a:t>25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Useful to have bounds on solution</a:t>
            </a:r>
          </a:p>
          <a:p>
            <a:r>
              <a:rPr lang="en-US"/>
              <a:t>Two:</a:t>
            </a:r>
          </a:p>
          <a:p>
            <a:pPr lvl="1"/>
            <a:r>
              <a:rPr lang="en-US">
                <a:ea typeface="ＭＳ Ｐゴシック" pitchFamily="-107" charset="-128"/>
              </a:rPr>
              <a:t>CP: Critical Path</a:t>
            </a:r>
          </a:p>
          <a:p>
            <a:pPr lvl="2"/>
            <a:r>
              <a:rPr lang="en-US">
                <a:ea typeface="ＭＳ Ｐゴシック" pitchFamily="-107" charset="-128"/>
              </a:rPr>
              <a:t>Sometimes call it “Latency Bound”</a:t>
            </a:r>
          </a:p>
          <a:p>
            <a:pPr lvl="1"/>
            <a:r>
              <a:rPr lang="en-US">
                <a:ea typeface="ＭＳ Ｐゴシック" pitchFamily="-107" charset="-128"/>
              </a:rPr>
              <a:t>RB: Resource Bound</a:t>
            </a:r>
          </a:p>
          <a:p>
            <a:pPr lvl="2"/>
            <a:r>
              <a:rPr lang="en-US">
                <a:ea typeface="ＭＳ Ｐゴシック" pitchFamily="-107" charset="-128"/>
              </a:rPr>
              <a:t>Sometimes call it “Throughput Bound” or “Compute Bound”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80385-5372-8F41-B5CD-58D70257C001}" type="slidenum">
              <a:rPr lang="en-US" smtClean="0">
                <a:latin typeface="Times New Roman" pitchFamily="-107" charset="0"/>
              </a:rPr>
              <a:pPr/>
              <a:t>26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Path Lower Bound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ASAP schedule ignoring resource constraints</a:t>
            </a:r>
          </a:p>
          <a:p>
            <a:pPr lvl="1"/>
            <a:r>
              <a:rPr lang="en-US">
                <a:ea typeface="ＭＳ Ｐゴシック" pitchFamily="-107" charset="-128"/>
              </a:rPr>
              <a:t>(look at length of remaining critical path)</a:t>
            </a:r>
          </a:p>
          <a:p>
            <a:endParaRPr lang="en-US"/>
          </a:p>
          <a:p>
            <a:r>
              <a:rPr lang="en-US"/>
              <a:t>Certainly cannot finish any faster than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7BD43-F662-2145-BE69-21CACCCF7260}" type="slidenum">
              <a:rPr lang="en-US" smtClean="0">
                <a:latin typeface="Times New Roman" pitchFamily="-107" charset="0"/>
              </a:rPr>
              <a:pPr/>
              <a:t>27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Capacity Lower Bound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 up all capacity required per resource</a:t>
            </a:r>
          </a:p>
          <a:p>
            <a:r>
              <a:rPr lang="en-US"/>
              <a:t>Divide by total resource (for type)</a:t>
            </a:r>
          </a:p>
          <a:p>
            <a:r>
              <a:rPr lang="en-US"/>
              <a:t>Lower bound on  remaining schedule time</a:t>
            </a:r>
          </a:p>
          <a:p>
            <a:pPr lvl="1"/>
            <a:r>
              <a:rPr lang="en-US">
                <a:ea typeface="ＭＳ Ｐゴシック" pitchFamily="-107" charset="-128"/>
              </a:rPr>
              <a:t>(best can do is pack all use densely)</a:t>
            </a:r>
          </a:p>
          <a:p>
            <a:pPr lvl="1"/>
            <a:r>
              <a:rPr lang="en-US">
                <a:ea typeface="ＭＳ Ｐゴシック" pitchFamily="-107" charset="-128"/>
              </a:rPr>
              <a:t>Ignores schedule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5B9DE1-8484-6C48-8271-85CD0DBED451}" type="slidenum">
              <a:rPr lang="en-US" smtClean="0">
                <a:latin typeface="Times New Roman" pitchFamily="-107" charset="0"/>
              </a:rPr>
              <a:pPr/>
              <a:t>28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433388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2949" name="Oval 3"/>
          <p:cNvSpPr>
            <a:spLocks noChangeArrowheads="1"/>
          </p:cNvSpPr>
          <p:nvPr/>
        </p:nvSpPr>
        <p:spPr bwMode="auto">
          <a:xfrm>
            <a:off x="1465263" y="1782763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0" name="Oval 4"/>
          <p:cNvSpPr>
            <a:spLocks noChangeArrowheads="1"/>
          </p:cNvSpPr>
          <p:nvPr/>
        </p:nvSpPr>
        <p:spPr bwMode="auto">
          <a:xfrm>
            <a:off x="1465263" y="273685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1" name="Oval 5"/>
          <p:cNvSpPr>
            <a:spLocks noChangeArrowheads="1"/>
          </p:cNvSpPr>
          <p:nvPr/>
        </p:nvSpPr>
        <p:spPr bwMode="auto">
          <a:xfrm>
            <a:off x="1465263" y="3538538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2" name="Oval 6"/>
          <p:cNvSpPr>
            <a:spLocks noChangeArrowheads="1"/>
          </p:cNvSpPr>
          <p:nvPr/>
        </p:nvSpPr>
        <p:spPr bwMode="auto">
          <a:xfrm>
            <a:off x="1465263" y="44958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3" name="Oval 7"/>
          <p:cNvSpPr>
            <a:spLocks noChangeArrowheads="1"/>
          </p:cNvSpPr>
          <p:nvPr/>
        </p:nvSpPr>
        <p:spPr bwMode="auto">
          <a:xfrm>
            <a:off x="2667000" y="175260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4" name="Oval 8"/>
          <p:cNvSpPr>
            <a:spLocks noChangeArrowheads="1"/>
          </p:cNvSpPr>
          <p:nvPr/>
        </p:nvSpPr>
        <p:spPr bwMode="auto">
          <a:xfrm>
            <a:off x="3868738" y="17526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5" name="Line 9"/>
          <p:cNvSpPr>
            <a:spLocks noChangeShapeType="1"/>
          </p:cNvSpPr>
          <p:nvPr/>
        </p:nvSpPr>
        <p:spPr bwMode="auto">
          <a:xfrm>
            <a:off x="2149475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6" name="Line 10"/>
          <p:cNvSpPr>
            <a:spLocks noChangeShapeType="1"/>
          </p:cNvSpPr>
          <p:nvPr/>
        </p:nvSpPr>
        <p:spPr bwMode="auto">
          <a:xfrm>
            <a:off x="3351213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Line 11"/>
          <p:cNvSpPr>
            <a:spLocks noChangeShapeType="1"/>
          </p:cNvSpPr>
          <p:nvPr/>
        </p:nvSpPr>
        <p:spPr bwMode="auto">
          <a:xfrm>
            <a:off x="4552950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8" name="Oval 12"/>
          <p:cNvSpPr>
            <a:spLocks noChangeArrowheads="1"/>
          </p:cNvSpPr>
          <p:nvPr/>
        </p:nvSpPr>
        <p:spPr bwMode="auto">
          <a:xfrm>
            <a:off x="2667000" y="273685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9" name="Line 13"/>
          <p:cNvSpPr>
            <a:spLocks noChangeShapeType="1"/>
          </p:cNvSpPr>
          <p:nvPr/>
        </p:nvSpPr>
        <p:spPr bwMode="auto">
          <a:xfrm>
            <a:off x="2149475" y="30480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0" name="Line 14"/>
          <p:cNvSpPr>
            <a:spLocks noChangeShapeType="1"/>
          </p:cNvSpPr>
          <p:nvPr/>
        </p:nvSpPr>
        <p:spPr bwMode="auto">
          <a:xfrm flipV="1">
            <a:off x="2149475" y="3386138"/>
            <a:ext cx="517525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1" name="Line 15"/>
          <p:cNvSpPr>
            <a:spLocks noChangeShapeType="1"/>
          </p:cNvSpPr>
          <p:nvPr/>
        </p:nvSpPr>
        <p:spPr bwMode="auto">
          <a:xfrm flipV="1">
            <a:off x="2135188" y="2433638"/>
            <a:ext cx="1992312" cy="2363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2" name="Line 16"/>
          <p:cNvSpPr>
            <a:spLocks noChangeShapeType="1"/>
          </p:cNvSpPr>
          <p:nvPr/>
        </p:nvSpPr>
        <p:spPr bwMode="auto">
          <a:xfrm flipV="1">
            <a:off x="3333750" y="2274888"/>
            <a:ext cx="60007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3" name="Text Box 17"/>
          <p:cNvSpPr txBox="1">
            <a:spLocks noChangeArrowheads="1"/>
          </p:cNvSpPr>
          <p:nvPr/>
        </p:nvSpPr>
        <p:spPr bwMode="auto">
          <a:xfrm>
            <a:off x="5183188" y="3556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Critical Path</a:t>
            </a:r>
          </a:p>
        </p:txBody>
      </p:sp>
      <p:sp>
        <p:nvSpPr>
          <p:cNvPr id="82964" name="Text Box 18"/>
          <p:cNvSpPr txBox="1">
            <a:spLocks noChangeArrowheads="1"/>
          </p:cNvSpPr>
          <p:nvPr/>
        </p:nvSpPr>
        <p:spPr bwMode="auto">
          <a:xfrm>
            <a:off x="3200400" y="43434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(2 resources)</a:t>
            </a:r>
          </a:p>
        </p:txBody>
      </p:sp>
      <p:sp>
        <p:nvSpPr>
          <p:cNvPr id="82965" name="Text Box 19"/>
          <p:cNvSpPr txBox="1">
            <a:spLocks noChangeArrowheads="1"/>
          </p:cNvSpPr>
          <p:nvPr/>
        </p:nvSpPr>
        <p:spPr bwMode="auto">
          <a:xfrm>
            <a:off x="3200400" y="50292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(4 resources)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B3C4E8-0742-9145-B085-DE0B2F033E1E}" type="slidenum">
              <a:rPr lang="en-US" smtClean="0">
                <a:latin typeface="Times New Roman" pitchFamily="-107" charset="0"/>
              </a:rPr>
              <a:pPr/>
              <a:t>29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433388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4997" name="Oval 3"/>
          <p:cNvSpPr>
            <a:spLocks noChangeArrowheads="1"/>
          </p:cNvSpPr>
          <p:nvPr/>
        </p:nvSpPr>
        <p:spPr bwMode="auto">
          <a:xfrm>
            <a:off x="1465263" y="1782763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4998" name="Oval 4"/>
          <p:cNvSpPr>
            <a:spLocks noChangeArrowheads="1"/>
          </p:cNvSpPr>
          <p:nvPr/>
        </p:nvSpPr>
        <p:spPr bwMode="auto">
          <a:xfrm>
            <a:off x="1465263" y="273685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4999" name="Oval 5"/>
          <p:cNvSpPr>
            <a:spLocks noChangeArrowheads="1"/>
          </p:cNvSpPr>
          <p:nvPr/>
        </p:nvSpPr>
        <p:spPr bwMode="auto">
          <a:xfrm>
            <a:off x="1465263" y="3538538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0" name="Oval 6"/>
          <p:cNvSpPr>
            <a:spLocks noChangeArrowheads="1"/>
          </p:cNvSpPr>
          <p:nvPr/>
        </p:nvSpPr>
        <p:spPr bwMode="auto">
          <a:xfrm>
            <a:off x="1465263" y="44958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1" name="Oval 7"/>
          <p:cNvSpPr>
            <a:spLocks noChangeArrowheads="1"/>
          </p:cNvSpPr>
          <p:nvPr/>
        </p:nvSpPr>
        <p:spPr bwMode="auto">
          <a:xfrm>
            <a:off x="2667000" y="175260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2" name="Oval 8"/>
          <p:cNvSpPr>
            <a:spLocks noChangeArrowheads="1"/>
          </p:cNvSpPr>
          <p:nvPr/>
        </p:nvSpPr>
        <p:spPr bwMode="auto">
          <a:xfrm>
            <a:off x="3868738" y="17526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3" name="Line 9"/>
          <p:cNvSpPr>
            <a:spLocks noChangeShapeType="1"/>
          </p:cNvSpPr>
          <p:nvPr/>
        </p:nvSpPr>
        <p:spPr bwMode="auto">
          <a:xfrm>
            <a:off x="2149475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4" name="Line 10"/>
          <p:cNvSpPr>
            <a:spLocks noChangeShapeType="1"/>
          </p:cNvSpPr>
          <p:nvPr/>
        </p:nvSpPr>
        <p:spPr bwMode="auto">
          <a:xfrm>
            <a:off x="3351213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5" name="Line 11"/>
          <p:cNvSpPr>
            <a:spLocks noChangeShapeType="1"/>
          </p:cNvSpPr>
          <p:nvPr/>
        </p:nvSpPr>
        <p:spPr bwMode="auto">
          <a:xfrm>
            <a:off x="4552950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6" name="Oval 12"/>
          <p:cNvSpPr>
            <a:spLocks noChangeArrowheads="1"/>
          </p:cNvSpPr>
          <p:nvPr/>
        </p:nvSpPr>
        <p:spPr bwMode="auto">
          <a:xfrm>
            <a:off x="2667000" y="273685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7" name="Line 13"/>
          <p:cNvSpPr>
            <a:spLocks noChangeShapeType="1"/>
          </p:cNvSpPr>
          <p:nvPr/>
        </p:nvSpPr>
        <p:spPr bwMode="auto">
          <a:xfrm>
            <a:off x="2149475" y="30480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8" name="Line 14"/>
          <p:cNvSpPr>
            <a:spLocks noChangeShapeType="1"/>
          </p:cNvSpPr>
          <p:nvPr/>
        </p:nvSpPr>
        <p:spPr bwMode="auto">
          <a:xfrm flipV="1">
            <a:off x="2149475" y="3386138"/>
            <a:ext cx="517525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9" name="Line 15"/>
          <p:cNvSpPr>
            <a:spLocks noChangeShapeType="1"/>
          </p:cNvSpPr>
          <p:nvPr/>
        </p:nvSpPr>
        <p:spPr bwMode="auto">
          <a:xfrm flipV="1">
            <a:off x="2135188" y="2433638"/>
            <a:ext cx="1992312" cy="2363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0" name="Line 16"/>
          <p:cNvSpPr>
            <a:spLocks noChangeShapeType="1"/>
          </p:cNvSpPr>
          <p:nvPr/>
        </p:nvSpPr>
        <p:spPr bwMode="auto">
          <a:xfrm flipV="1">
            <a:off x="3333750" y="2274888"/>
            <a:ext cx="60007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1" name="Text Box 17"/>
          <p:cNvSpPr txBox="1">
            <a:spLocks noChangeArrowheads="1"/>
          </p:cNvSpPr>
          <p:nvPr/>
        </p:nvSpPr>
        <p:spPr bwMode="auto">
          <a:xfrm>
            <a:off x="5183188" y="3556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Critical Path</a:t>
            </a:r>
          </a:p>
        </p:txBody>
      </p:sp>
      <p:sp>
        <p:nvSpPr>
          <p:cNvPr id="85012" name="Text Box 18"/>
          <p:cNvSpPr txBox="1">
            <a:spLocks noChangeArrowheads="1"/>
          </p:cNvSpPr>
          <p:nvPr/>
        </p:nvSpPr>
        <p:spPr bwMode="auto">
          <a:xfrm>
            <a:off x="3200400" y="43434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(2 resources)</a:t>
            </a:r>
          </a:p>
        </p:txBody>
      </p:sp>
      <p:sp>
        <p:nvSpPr>
          <p:cNvPr id="85013" name="Text Box 19"/>
          <p:cNvSpPr txBox="1">
            <a:spLocks noChangeArrowheads="1"/>
          </p:cNvSpPr>
          <p:nvPr/>
        </p:nvSpPr>
        <p:spPr bwMode="auto">
          <a:xfrm>
            <a:off x="3200400" y="50292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(4 resources)</a:t>
            </a:r>
          </a:p>
        </p:txBody>
      </p:sp>
      <p:sp>
        <p:nvSpPr>
          <p:cNvPr id="85014" name="Text Box 20"/>
          <p:cNvSpPr txBox="1">
            <a:spLocks noChangeArrowheads="1"/>
          </p:cNvSpPr>
          <p:nvPr/>
        </p:nvSpPr>
        <p:spPr bwMode="auto">
          <a:xfrm>
            <a:off x="7696200" y="3581400"/>
            <a:ext cx="955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pitchFamily="-107" charset="0"/>
              </a:rPr>
              <a:t>3</a:t>
            </a:r>
          </a:p>
          <a:p>
            <a:endParaRPr lang="en-US">
              <a:solidFill>
                <a:schemeClr val="accent2"/>
              </a:solidFill>
              <a:latin typeface="Arial" pitchFamily="-107" charset="0"/>
            </a:endParaRPr>
          </a:p>
          <a:p>
            <a:r>
              <a:rPr lang="en-US">
                <a:solidFill>
                  <a:schemeClr val="accent2"/>
                </a:solidFill>
                <a:latin typeface="Arial" pitchFamily="-107" charset="0"/>
              </a:rPr>
              <a:t>7/2=4</a:t>
            </a:r>
          </a:p>
          <a:p>
            <a:endParaRPr lang="en-US">
              <a:solidFill>
                <a:schemeClr val="accent2"/>
              </a:solidFill>
              <a:latin typeface="Arial" pitchFamily="-107" charset="0"/>
            </a:endParaRPr>
          </a:p>
          <a:p>
            <a:r>
              <a:rPr lang="en-US">
                <a:solidFill>
                  <a:schemeClr val="accent2"/>
                </a:solidFill>
                <a:latin typeface="Arial" pitchFamily="-107" charset="0"/>
              </a:rPr>
              <a:t>7/4=2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4CAC02-7D4A-1A4F-B256-CA93D1C9626D}" type="slidenum">
              <a:rPr lang="en-US" smtClean="0">
                <a:latin typeface="Times New Roman" pitchFamily="-107" charset="0"/>
              </a:rPr>
              <a:pPr/>
              <a:t>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General Problem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5867400" cy="4114800"/>
          </a:xfrm>
        </p:spPr>
        <p:txBody>
          <a:bodyPr/>
          <a:lstStyle/>
          <a:p>
            <a:r>
              <a:rPr lang="en-US"/>
              <a:t>Resources are not free</a:t>
            </a:r>
          </a:p>
          <a:p>
            <a:pPr lvl="1"/>
            <a:r>
              <a:rPr lang="en-US">
                <a:ea typeface="ＭＳ Ｐゴシック" pitchFamily="-107" charset="-128"/>
              </a:rPr>
              <a:t>Wires, io ports</a:t>
            </a:r>
          </a:p>
          <a:p>
            <a:pPr lvl="1"/>
            <a:r>
              <a:rPr lang="en-US">
                <a:ea typeface="ＭＳ Ｐゴシック" pitchFamily="-107" charset="-128"/>
              </a:rPr>
              <a:t>Functional units</a:t>
            </a:r>
          </a:p>
          <a:p>
            <a:pPr lvl="2"/>
            <a:r>
              <a:rPr lang="en-US">
                <a:ea typeface="ＭＳ Ｐゴシック" pitchFamily="-107" charset="-128"/>
              </a:rPr>
              <a:t>LUTs, ALUs, Multipliers, ….</a:t>
            </a:r>
          </a:p>
          <a:p>
            <a:pPr lvl="1"/>
            <a:r>
              <a:rPr lang="en-US">
                <a:ea typeface="ＭＳ Ｐゴシック" pitchFamily="-107" charset="-128"/>
              </a:rPr>
              <a:t>Memory access ports</a:t>
            </a:r>
          </a:p>
          <a:p>
            <a:pPr lvl="1"/>
            <a:r>
              <a:rPr lang="en-US">
                <a:ea typeface="ＭＳ Ｐゴシック" pitchFamily="-107" charset="-128"/>
              </a:rPr>
              <a:t>State elements</a:t>
            </a:r>
          </a:p>
          <a:p>
            <a:pPr lvl="2"/>
            <a:r>
              <a:rPr lang="en-US">
                <a:ea typeface="ＭＳ Ｐゴシック" pitchFamily="-107" charset="-128"/>
              </a:rPr>
              <a:t>memory locations</a:t>
            </a:r>
          </a:p>
          <a:p>
            <a:pPr lvl="2"/>
            <a:r>
              <a:rPr lang="en-US">
                <a:ea typeface="ＭＳ Ｐゴシック" pitchFamily="-107" charset="-128"/>
              </a:rPr>
              <a:t>Registers</a:t>
            </a:r>
          </a:p>
          <a:p>
            <a:pPr lvl="3"/>
            <a:r>
              <a:rPr lang="en-US">
                <a:ea typeface="ＭＳ Ｐゴシック" pitchFamily="-107" charset="-128"/>
              </a:rPr>
              <a:t>Flip-flop</a:t>
            </a:r>
          </a:p>
          <a:p>
            <a:pPr lvl="3"/>
            <a:r>
              <a:rPr lang="en-US">
                <a:ea typeface="ＭＳ Ｐゴシック" pitchFamily="-107" charset="-128"/>
              </a:rPr>
              <a:t>loadable master-slave latch</a:t>
            </a:r>
          </a:p>
          <a:p>
            <a:pPr lvl="1"/>
            <a:r>
              <a:rPr lang="en-US">
                <a:ea typeface="ＭＳ Ｐゴシック" pitchFamily="-107" charset="-128"/>
              </a:rPr>
              <a:t>Multiplexers (mux)</a:t>
            </a:r>
          </a:p>
          <a:p>
            <a:endParaRPr lang="en-US"/>
          </a:p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172200" y="4267200"/>
            <a:ext cx="2809875" cy="1828800"/>
            <a:chOff x="6172200" y="4267200"/>
            <a:chExt cx="2810569" cy="1828800"/>
          </a:xfrm>
        </p:grpSpPr>
        <p:cxnSp>
          <p:nvCxnSpPr>
            <p:cNvPr id="19463" name="Straight Connector 15"/>
            <p:cNvCxnSpPr>
              <a:cxnSpLocks noChangeShapeType="1"/>
            </p:cNvCxnSpPr>
            <p:nvPr/>
          </p:nvCxnSpPr>
          <p:spPr bwMode="auto">
            <a:xfrm rot="5400000">
              <a:off x="6782594" y="5028406"/>
              <a:ext cx="6096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" name="Trapezoid 6"/>
            <p:cNvSpPr/>
            <p:nvPr/>
          </p:nvSpPr>
          <p:spPr bwMode="auto">
            <a:xfrm rot="5400000">
              <a:off x="6589929" y="5526059"/>
              <a:ext cx="914400" cy="225481"/>
            </a:xfrm>
            <a:prstGeom prst="trapezoid">
              <a:avLst>
                <a:gd name="adj" fmla="val 5897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cxnSp>
          <p:nvCxnSpPr>
            <p:cNvPr id="19465" name="Straight Connector 8"/>
            <p:cNvCxnSpPr>
              <a:cxnSpLocks noChangeShapeType="1"/>
              <a:stCxn id="7" idx="0"/>
            </p:cNvCxnSpPr>
            <p:nvPr/>
          </p:nvCxnSpPr>
          <p:spPr bwMode="auto">
            <a:xfrm>
              <a:off x="7159752" y="5638800"/>
              <a:ext cx="46024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66" name="Straight Connector 10"/>
            <p:cNvCxnSpPr>
              <a:cxnSpLocks noChangeShapeType="1"/>
            </p:cNvCxnSpPr>
            <p:nvPr/>
          </p:nvCxnSpPr>
          <p:spPr bwMode="auto">
            <a:xfrm rot="10800000">
              <a:off x="6477000" y="5410200"/>
              <a:ext cx="457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67" name="Straight Connector 11"/>
            <p:cNvCxnSpPr>
              <a:cxnSpLocks noChangeShapeType="1"/>
            </p:cNvCxnSpPr>
            <p:nvPr/>
          </p:nvCxnSpPr>
          <p:spPr bwMode="auto">
            <a:xfrm rot="10800000">
              <a:off x="6477000" y="5791200"/>
              <a:ext cx="457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468" name="TextBox 16"/>
            <p:cNvSpPr txBox="1">
              <a:spLocks noChangeArrowheads="1"/>
            </p:cNvSpPr>
            <p:nvPr/>
          </p:nvSpPr>
          <p:spPr bwMode="auto">
            <a:xfrm>
              <a:off x="6629400" y="4267200"/>
              <a:ext cx="8899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select</a:t>
              </a:r>
            </a:p>
          </p:txBody>
        </p:sp>
        <p:sp>
          <p:nvSpPr>
            <p:cNvPr id="19469" name="TextBox 17"/>
            <p:cNvSpPr txBox="1">
              <a:spLocks noChangeArrowheads="1"/>
            </p:cNvSpPr>
            <p:nvPr/>
          </p:nvSpPr>
          <p:spPr bwMode="auto">
            <a:xfrm>
              <a:off x="6172200" y="5105400"/>
              <a:ext cx="4240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i0</a:t>
              </a:r>
            </a:p>
          </p:txBody>
        </p:sp>
        <p:sp>
          <p:nvSpPr>
            <p:cNvPr id="19470" name="TextBox 18"/>
            <p:cNvSpPr txBox="1">
              <a:spLocks noChangeArrowheads="1"/>
            </p:cNvSpPr>
            <p:nvPr/>
          </p:nvSpPr>
          <p:spPr bwMode="auto">
            <a:xfrm>
              <a:off x="6172200" y="5486400"/>
              <a:ext cx="4240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15482" y="5257800"/>
              <a:ext cx="1667287" cy="7080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 err="1">
                  <a:latin typeface="+mn-lt"/>
                </a:rPr>
                <a:t>o</a:t>
              </a:r>
              <a:r>
                <a:rPr lang="en-US" sz="2000" dirty="0">
                  <a:latin typeface="+mn-lt"/>
                </a:rPr>
                <a:t>=i0*/select+</a:t>
              </a:r>
            </a:p>
            <a:p>
              <a:pPr>
                <a:defRPr/>
              </a:pPr>
              <a:r>
                <a:rPr lang="en-US" sz="2000" dirty="0">
                  <a:latin typeface="+mn-lt"/>
                </a:rPr>
                <a:t>    i1*select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7A662A-A1C2-564C-BF13-54529B022E2E}" type="slidenum">
              <a:rPr lang="en-US" smtClean="0">
                <a:latin typeface="Times New Roman" pitchFamily="-107" charset="0"/>
              </a:rPr>
              <a:pPr/>
              <a:t>30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/>
              <a:t>Why hard?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04800" y="5486400"/>
            <a:ext cx="3200400" cy="914400"/>
            <a:chOff x="2928" y="2976"/>
            <a:chExt cx="2016" cy="576"/>
          </a:xfrm>
        </p:grpSpPr>
        <p:sp>
          <p:nvSpPr>
            <p:cNvPr id="58413" name="Rectangle 40"/>
            <p:cNvSpPr>
              <a:spLocks noChangeArrowheads="1"/>
            </p:cNvSpPr>
            <p:nvPr/>
          </p:nvSpPr>
          <p:spPr bwMode="auto">
            <a:xfrm>
              <a:off x="2928" y="2976"/>
              <a:ext cx="2016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4" name="Rectangle 41"/>
            <p:cNvSpPr>
              <a:spLocks noChangeArrowheads="1"/>
            </p:cNvSpPr>
            <p:nvPr/>
          </p:nvSpPr>
          <p:spPr bwMode="auto">
            <a:xfrm>
              <a:off x="2928" y="2976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5" name="Rectangle 42"/>
            <p:cNvSpPr>
              <a:spLocks noChangeArrowheads="1"/>
            </p:cNvSpPr>
            <p:nvPr/>
          </p:nvSpPr>
          <p:spPr bwMode="auto">
            <a:xfrm>
              <a:off x="3216" y="2976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6" name="Rectangle 43"/>
            <p:cNvSpPr>
              <a:spLocks noChangeArrowheads="1"/>
            </p:cNvSpPr>
            <p:nvPr/>
          </p:nvSpPr>
          <p:spPr bwMode="auto">
            <a:xfrm>
              <a:off x="3504" y="2976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7" name="Rectangle 44"/>
            <p:cNvSpPr>
              <a:spLocks noChangeArrowheads="1"/>
            </p:cNvSpPr>
            <p:nvPr/>
          </p:nvSpPr>
          <p:spPr bwMode="auto">
            <a:xfrm>
              <a:off x="3792" y="2976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8418" name="Group 45"/>
            <p:cNvGrpSpPr>
              <a:grpSpLocks/>
            </p:cNvGrpSpPr>
            <p:nvPr/>
          </p:nvGrpSpPr>
          <p:grpSpPr bwMode="auto">
            <a:xfrm>
              <a:off x="3216" y="3264"/>
              <a:ext cx="1728" cy="288"/>
              <a:chOff x="3792" y="3264"/>
              <a:chExt cx="1728" cy="288"/>
            </a:xfrm>
          </p:grpSpPr>
          <p:sp>
            <p:nvSpPr>
              <p:cNvPr id="58420" name="Rectangle 46"/>
              <p:cNvSpPr>
                <a:spLocks noChangeArrowheads="1"/>
              </p:cNvSpPr>
              <p:nvPr/>
            </p:nvSpPr>
            <p:spPr bwMode="auto">
              <a:xfrm>
                <a:off x="3792" y="326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21" name="Rectangle 47"/>
              <p:cNvSpPr>
                <a:spLocks noChangeArrowheads="1"/>
              </p:cNvSpPr>
              <p:nvPr/>
            </p:nvSpPr>
            <p:spPr bwMode="auto">
              <a:xfrm>
                <a:off x="4080" y="326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22" name="Rectangle 48"/>
              <p:cNvSpPr>
                <a:spLocks noChangeArrowheads="1"/>
              </p:cNvSpPr>
              <p:nvPr/>
            </p:nvSpPr>
            <p:spPr bwMode="auto">
              <a:xfrm>
                <a:off x="4368" y="326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23" name="Rectangle 49"/>
              <p:cNvSpPr>
                <a:spLocks noChangeArrowheads="1"/>
              </p:cNvSpPr>
              <p:nvPr/>
            </p:nvSpPr>
            <p:spPr bwMode="auto">
              <a:xfrm>
                <a:off x="4656" y="326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24" name="Rectangle 50"/>
              <p:cNvSpPr>
                <a:spLocks noChangeArrowheads="1"/>
              </p:cNvSpPr>
              <p:nvPr/>
            </p:nvSpPr>
            <p:spPr bwMode="auto">
              <a:xfrm>
                <a:off x="4944" y="326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25" name="Rectangle 51"/>
              <p:cNvSpPr>
                <a:spLocks noChangeArrowheads="1"/>
              </p:cNvSpPr>
              <p:nvPr/>
            </p:nvSpPr>
            <p:spPr bwMode="auto">
              <a:xfrm>
                <a:off x="5232" y="326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419" name="Rectangle 52"/>
            <p:cNvSpPr>
              <a:spLocks noChangeArrowheads="1"/>
            </p:cNvSpPr>
            <p:nvPr/>
          </p:nvSpPr>
          <p:spPr bwMode="auto">
            <a:xfrm>
              <a:off x="3216" y="2976"/>
              <a:ext cx="864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4" name="Group 55"/>
          <p:cNvGrpSpPr>
            <a:grpSpLocks/>
          </p:cNvGrpSpPr>
          <p:nvPr/>
        </p:nvGrpSpPr>
        <p:grpSpPr bwMode="auto">
          <a:xfrm>
            <a:off x="1143000" y="1524000"/>
            <a:ext cx="7086600" cy="2514600"/>
            <a:chOff x="384" y="1104"/>
            <a:chExt cx="4464" cy="1584"/>
          </a:xfrm>
        </p:grpSpPr>
        <p:sp>
          <p:nvSpPr>
            <p:cNvPr id="58391" name="Oval 4"/>
            <p:cNvSpPr>
              <a:spLocks noChangeArrowheads="1"/>
            </p:cNvSpPr>
            <p:nvPr/>
          </p:nvSpPr>
          <p:spPr bwMode="auto">
            <a:xfrm>
              <a:off x="1248" y="1104"/>
              <a:ext cx="1104" cy="2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2" name="Oval 5"/>
            <p:cNvSpPr>
              <a:spLocks noChangeArrowheads="1"/>
            </p:cNvSpPr>
            <p:nvPr/>
          </p:nvSpPr>
          <p:spPr bwMode="auto">
            <a:xfrm>
              <a:off x="2784" y="1104"/>
              <a:ext cx="240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3" name="Oval 6"/>
            <p:cNvSpPr>
              <a:spLocks noChangeArrowheads="1"/>
            </p:cNvSpPr>
            <p:nvPr/>
          </p:nvSpPr>
          <p:spPr bwMode="auto">
            <a:xfrm>
              <a:off x="3264" y="1104"/>
              <a:ext cx="240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4" name="Oval 7"/>
            <p:cNvSpPr>
              <a:spLocks noChangeArrowheads="1"/>
            </p:cNvSpPr>
            <p:nvPr/>
          </p:nvSpPr>
          <p:spPr bwMode="auto">
            <a:xfrm>
              <a:off x="1248" y="1632"/>
              <a:ext cx="240" cy="24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5" name="Oval 8"/>
            <p:cNvSpPr>
              <a:spLocks noChangeArrowheads="1"/>
            </p:cNvSpPr>
            <p:nvPr/>
          </p:nvSpPr>
          <p:spPr bwMode="auto">
            <a:xfrm>
              <a:off x="4608" y="1728"/>
              <a:ext cx="240" cy="240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6" name="Oval 9"/>
            <p:cNvSpPr>
              <a:spLocks noChangeArrowheads="1"/>
            </p:cNvSpPr>
            <p:nvPr/>
          </p:nvSpPr>
          <p:spPr bwMode="auto">
            <a:xfrm>
              <a:off x="3792" y="1104"/>
              <a:ext cx="240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7" name="Oval 10"/>
            <p:cNvSpPr>
              <a:spLocks noChangeArrowheads="1"/>
            </p:cNvSpPr>
            <p:nvPr/>
          </p:nvSpPr>
          <p:spPr bwMode="auto">
            <a:xfrm>
              <a:off x="1872" y="1632"/>
              <a:ext cx="240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8" name="Oval 11"/>
            <p:cNvSpPr>
              <a:spLocks noChangeArrowheads="1"/>
            </p:cNvSpPr>
            <p:nvPr/>
          </p:nvSpPr>
          <p:spPr bwMode="auto">
            <a:xfrm>
              <a:off x="1872" y="2064"/>
              <a:ext cx="240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9" name="Oval 12"/>
            <p:cNvSpPr>
              <a:spLocks noChangeArrowheads="1"/>
            </p:cNvSpPr>
            <p:nvPr/>
          </p:nvSpPr>
          <p:spPr bwMode="auto">
            <a:xfrm>
              <a:off x="1872" y="2448"/>
              <a:ext cx="240" cy="24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0" name="Line 13"/>
            <p:cNvSpPr>
              <a:spLocks noChangeShapeType="1"/>
            </p:cNvSpPr>
            <p:nvPr/>
          </p:nvSpPr>
          <p:spPr bwMode="auto">
            <a:xfrm>
              <a:off x="2352" y="124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1" name="Line 14"/>
            <p:cNvSpPr>
              <a:spLocks noChangeShapeType="1"/>
            </p:cNvSpPr>
            <p:nvPr/>
          </p:nvSpPr>
          <p:spPr bwMode="auto">
            <a:xfrm>
              <a:off x="3024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2" name="Line 15"/>
            <p:cNvSpPr>
              <a:spLocks noChangeShapeType="1"/>
            </p:cNvSpPr>
            <p:nvPr/>
          </p:nvSpPr>
          <p:spPr bwMode="auto">
            <a:xfrm>
              <a:off x="3504" y="124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3" name="Line 16"/>
            <p:cNvSpPr>
              <a:spLocks noChangeShapeType="1"/>
            </p:cNvSpPr>
            <p:nvPr/>
          </p:nvSpPr>
          <p:spPr bwMode="auto">
            <a:xfrm>
              <a:off x="4032" y="1248"/>
              <a:ext cx="624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4" name="Line 17"/>
            <p:cNvSpPr>
              <a:spLocks noChangeShapeType="1"/>
            </p:cNvSpPr>
            <p:nvPr/>
          </p:nvSpPr>
          <p:spPr bwMode="auto">
            <a:xfrm>
              <a:off x="1488" y="177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5" name="Line 18"/>
            <p:cNvSpPr>
              <a:spLocks noChangeShapeType="1"/>
            </p:cNvSpPr>
            <p:nvPr/>
          </p:nvSpPr>
          <p:spPr bwMode="auto">
            <a:xfrm>
              <a:off x="1488" y="1824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6" name="Line 19"/>
            <p:cNvSpPr>
              <a:spLocks noChangeShapeType="1"/>
            </p:cNvSpPr>
            <p:nvPr/>
          </p:nvSpPr>
          <p:spPr bwMode="auto">
            <a:xfrm>
              <a:off x="1392" y="1872"/>
              <a:ext cx="48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7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24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8" name="Line 21"/>
            <p:cNvSpPr>
              <a:spLocks noChangeShapeType="1"/>
            </p:cNvSpPr>
            <p:nvPr/>
          </p:nvSpPr>
          <p:spPr bwMode="auto">
            <a:xfrm flipV="1">
              <a:off x="2112" y="1920"/>
              <a:ext cx="249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9" name="Line 22"/>
            <p:cNvSpPr>
              <a:spLocks noChangeShapeType="1"/>
            </p:cNvSpPr>
            <p:nvPr/>
          </p:nvSpPr>
          <p:spPr bwMode="auto">
            <a:xfrm flipV="1">
              <a:off x="2064" y="1968"/>
              <a:ext cx="2592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0" name="Line 23"/>
            <p:cNvSpPr>
              <a:spLocks noChangeShapeType="1"/>
            </p:cNvSpPr>
            <p:nvPr/>
          </p:nvSpPr>
          <p:spPr bwMode="auto">
            <a:xfrm>
              <a:off x="576" y="1200"/>
              <a:ext cx="624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1" name="Line 24"/>
            <p:cNvSpPr>
              <a:spLocks noChangeShapeType="1"/>
            </p:cNvSpPr>
            <p:nvPr/>
          </p:nvSpPr>
          <p:spPr bwMode="auto">
            <a:xfrm>
              <a:off x="384" y="172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2" name="Text Box 53"/>
            <p:cNvSpPr txBox="1">
              <a:spLocks noChangeArrowheads="1"/>
            </p:cNvSpPr>
            <p:nvPr/>
          </p:nvSpPr>
          <p:spPr bwMode="auto">
            <a:xfrm>
              <a:off x="1488" y="1104"/>
              <a:ext cx="6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3 units</a:t>
              </a:r>
            </a:p>
          </p:txBody>
        </p:sp>
      </p:grpSp>
      <p:sp>
        <p:nvSpPr>
          <p:cNvPr id="58375" name="Text Box 54"/>
          <p:cNvSpPr txBox="1">
            <a:spLocks noChangeArrowheads="1"/>
          </p:cNvSpPr>
          <p:nvPr/>
        </p:nvSpPr>
        <p:spPr bwMode="auto">
          <a:xfrm>
            <a:off x="5622925" y="4459288"/>
            <a:ext cx="29289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Schedule on:</a:t>
            </a:r>
          </a:p>
          <a:p>
            <a:r>
              <a:rPr lang="en-US">
                <a:latin typeface="Arial" pitchFamily="-107" charset="0"/>
              </a:rPr>
              <a:t>   1 Red Resource</a:t>
            </a:r>
          </a:p>
          <a:p>
            <a:r>
              <a:rPr lang="en-US">
                <a:latin typeface="Arial" pitchFamily="-107" charset="0"/>
              </a:rPr>
              <a:t>   1 Green Resource</a:t>
            </a:r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228600" y="3962400"/>
            <a:ext cx="4114800" cy="1371600"/>
            <a:chOff x="144" y="2496"/>
            <a:chExt cx="2592" cy="864"/>
          </a:xfrm>
        </p:grpSpPr>
        <p:sp>
          <p:nvSpPr>
            <p:cNvPr id="58377" name="Rectangle 26"/>
            <p:cNvSpPr>
              <a:spLocks noChangeArrowheads="1"/>
            </p:cNvSpPr>
            <p:nvPr/>
          </p:nvSpPr>
          <p:spPr bwMode="auto">
            <a:xfrm>
              <a:off x="144" y="2784"/>
              <a:ext cx="2592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8378" name="Group 27"/>
            <p:cNvGrpSpPr>
              <a:grpSpLocks/>
            </p:cNvGrpSpPr>
            <p:nvPr/>
          </p:nvGrpSpPr>
          <p:grpSpPr bwMode="auto">
            <a:xfrm>
              <a:off x="144" y="2784"/>
              <a:ext cx="2592" cy="576"/>
              <a:chOff x="576" y="3024"/>
              <a:chExt cx="2592" cy="576"/>
            </a:xfrm>
          </p:grpSpPr>
          <p:sp>
            <p:nvSpPr>
              <p:cNvPr id="58381" name="Rectangle 28"/>
              <p:cNvSpPr>
                <a:spLocks noChangeArrowheads="1"/>
              </p:cNvSpPr>
              <p:nvPr/>
            </p:nvSpPr>
            <p:spPr bwMode="auto">
              <a:xfrm>
                <a:off x="576" y="3024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2" name="Rectangle 29"/>
              <p:cNvSpPr>
                <a:spLocks noChangeArrowheads="1"/>
              </p:cNvSpPr>
              <p:nvPr/>
            </p:nvSpPr>
            <p:spPr bwMode="auto">
              <a:xfrm>
                <a:off x="864" y="3024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3" name="Rectangle 30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4" name="Rectangle 31"/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5" name="Rectangle 32"/>
              <p:cNvSpPr>
                <a:spLocks noChangeArrowheads="1"/>
              </p:cNvSpPr>
              <p:nvPr/>
            </p:nvSpPr>
            <p:spPr bwMode="auto">
              <a:xfrm>
                <a:off x="1440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6" name="Rectangle 33"/>
              <p:cNvSpPr>
                <a:spLocks noChangeArrowheads="1"/>
              </p:cNvSpPr>
              <p:nvPr/>
            </p:nvSpPr>
            <p:spPr bwMode="auto">
              <a:xfrm>
                <a:off x="1728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7" name="Rectangle 34"/>
              <p:cNvSpPr>
                <a:spLocks noChangeArrowheads="1"/>
              </p:cNvSpPr>
              <p:nvPr/>
            </p:nvSpPr>
            <p:spPr bwMode="auto">
              <a:xfrm>
                <a:off x="2016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8" name="Rectangle 35"/>
              <p:cNvSpPr>
                <a:spLocks noChangeArrowheads="1"/>
              </p:cNvSpPr>
              <p:nvPr/>
            </p:nvSpPr>
            <p:spPr bwMode="auto">
              <a:xfrm>
                <a:off x="2304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9" name="Rectangle 36"/>
              <p:cNvSpPr>
                <a:spLocks noChangeArrowheads="1"/>
              </p:cNvSpPr>
              <p:nvPr/>
            </p:nvSpPr>
            <p:spPr bwMode="auto">
              <a:xfrm>
                <a:off x="2592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90" name="Rectangle 37"/>
              <p:cNvSpPr>
                <a:spLocks noChangeArrowheads="1"/>
              </p:cNvSpPr>
              <p:nvPr/>
            </p:nvSpPr>
            <p:spPr bwMode="auto">
              <a:xfrm>
                <a:off x="2880" y="331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379" name="Rectangle 38"/>
            <p:cNvSpPr>
              <a:spLocks noChangeArrowheads="1"/>
            </p:cNvSpPr>
            <p:nvPr/>
          </p:nvSpPr>
          <p:spPr bwMode="auto">
            <a:xfrm>
              <a:off x="144" y="2784"/>
              <a:ext cx="864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80" name="Text Box 56"/>
            <p:cNvSpPr txBox="1">
              <a:spLocks noChangeArrowheads="1"/>
            </p:cNvSpPr>
            <p:nvPr/>
          </p:nvSpPr>
          <p:spPr bwMode="auto">
            <a:xfrm>
              <a:off x="144" y="2496"/>
              <a:ext cx="21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pitchFamily="-107" charset="0"/>
                </a:rPr>
                <a:t>Start with Critical Path?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9BA8A-D377-8A4B-8EC4-0DF58FBEC933}" type="slidenum">
              <a:rPr lang="en-US" smtClean="0">
                <a:latin typeface="Times New Roman" pitchFamily="-107" charset="0"/>
              </a:rPr>
              <a:pPr/>
              <a:t>31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General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selecting, don’t know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need to tackle </a:t>
            </a:r>
            <a:r>
              <a:rPr lang="en-US" b="1" dirty="0">
                <a:ea typeface="ＭＳ Ｐゴシック" pitchFamily="-107" charset="-128"/>
              </a:rPr>
              <a:t>critical path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need to run task to </a:t>
            </a:r>
            <a:r>
              <a:rPr lang="en-US" b="1" dirty="0">
                <a:ea typeface="ＭＳ Ｐゴシック" pitchFamily="-107" charset="-128"/>
              </a:rPr>
              <a:t>enable work</a:t>
            </a:r>
            <a:r>
              <a:rPr lang="en-US" dirty="0">
                <a:ea typeface="ＭＳ Ｐゴシック" pitchFamily="-107" charset="-128"/>
              </a:rPr>
              <a:t> (parallelism)</a:t>
            </a:r>
          </a:p>
          <a:p>
            <a:pPr lvl="1"/>
            <a:endParaRPr lang="en-US" dirty="0">
              <a:ea typeface="ＭＳ Ｐゴシック" pitchFamily="-107" charset="-128"/>
            </a:endParaRPr>
          </a:p>
          <a:p>
            <a:r>
              <a:rPr lang="en-US" dirty="0"/>
              <a:t>Can generalize example to single resource </a:t>
            </a:r>
            <a:r>
              <a:rPr lang="en-US" dirty="0" smtClean="0"/>
              <a:t>case</a:t>
            </a:r>
            <a:endParaRPr lang="en-US" dirty="0" smtClean="0"/>
          </a:p>
        </p:txBody>
      </p:sp>
      <p:sp>
        <p:nvSpPr>
          <p:cNvPr id="60422" name="Oval 5"/>
          <p:cNvSpPr>
            <a:spLocks noChangeArrowheads="1"/>
          </p:cNvSpPr>
          <p:nvPr/>
        </p:nvSpPr>
        <p:spPr bwMode="auto">
          <a:xfrm>
            <a:off x="6088063" y="228600"/>
            <a:ext cx="866775" cy="2635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3" name="Oval 6"/>
          <p:cNvSpPr>
            <a:spLocks noChangeArrowheads="1"/>
          </p:cNvSpPr>
          <p:nvPr/>
        </p:nvSpPr>
        <p:spPr bwMode="auto">
          <a:xfrm>
            <a:off x="7294563" y="228600"/>
            <a:ext cx="188912" cy="2190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4" name="Oval 7"/>
          <p:cNvSpPr>
            <a:spLocks noChangeArrowheads="1"/>
          </p:cNvSpPr>
          <p:nvPr/>
        </p:nvSpPr>
        <p:spPr bwMode="auto">
          <a:xfrm>
            <a:off x="7672388" y="228600"/>
            <a:ext cx="187325" cy="2190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5" name="Oval 8"/>
          <p:cNvSpPr>
            <a:spLocks noChangeArrowheads="1"/>
          </p:cNvSpPr>
          <p:nvPr/>
        </p:nvSpPr>
        <p:spPr bwMode="auto">
          <a:xfrm>
            <a:off x="6088063" y="711200"/>
            <a:ext cx="188912" cy="2190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6" name="Oval 9"/>
          <p:cNvSpPr>
            <a:spLocks noChangeArrowheads="1"/>
          </p:cNvSpPr>
          <p:nvPr/>
        </p:nvSpPr>
        <p:spPr bwMode="auto">
          <a:xfrm>
            <a:off x="8726488" y="798513"/>
            <a:ext cx="188912" cy="21907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7" name="Oval 10"/>
          <p:cNvSpPr>
            <a:spLocks noChangeArrowheads="1"/>
          </p:cNvSpPr>
          <p:nvPr/>
        </p:nvSpPr>
        <p:spPr bwMode="auto">
          <a:xfrm>
            <a:off x="8086725" y="228600"/>
            <a:ext cx="187325" cy="2190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8" name="Oval 11"/>
          <p:cNvSpPr>
            <a:spLocks noChangeArrowheads="1"/>
          </p:cNvSpPr>
          <p:nvPr/>
        </p:nvSpPr>
        <p:spPr bwMode="auto">
          <a:xfrm>
            <a:off x="6578600" y="711200"/>
            <a:ext cx="188913" cy="2190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9" name="Oval 12"/>
          <p:cNvSpPr>
            <a:spLocks noChangeArrowheads="1"/>
          </p:cNvSpPr>
          <p:nvPr/>
        </p:nvSpPr>
        <p:spPr bwMode="auto">
          <a:xfrm>
            <a:off x="6578600" y="1106488"/>
            <a:ext cx="188913" cy="2190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0" name="Oval 13"/>
          <p:cNvSpPr>
            <a:spLocks noChangeArrowheads="1"/>
          </p:cNvSpPr>
          <p:nvPr/>
        </p:nvSpPr>
        <p:spPr bwMode="auto">
          <a:xfrm>
            <a:off x="6578600" y="1457325"/>
            <a:ext cx="188913" cy="2190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1" name="Line 14"/>
          <p:cNvSpPr>
            <a:spLocks noChangeShapeType="1"/>
          </p:cNvSpPr>
          <p:nvPr/>
        </p:nvSpPr>
        <p:spPr bwMode="auto">
          <a:xfrm>
            <a:off x="6954838" y="360363"/>
            <a:ext cx="339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2" name="Line 15"/>
          <p:cNvSpPr>
            <a:spLocks noChangeShapeType="1"/>
          </p:cNvSpPr>
          <p:nvPr/>
        </p:nvSpPr>
        <p:spPr bwMode="auto">
          <a:xfrm>
            <a:off x="7483475" y="360363"/>
            <a:ext cx="1889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3" name="Line 16"/>
          <p:cNvSpPr>
            <a:spLocks noChangeShapeType="1"/>
          </p:cNvSpPr>
          <p:nvPr/>
        </p:nvSpPr>
        <p:spPr bwMode="auto">
          <a:xfrm>
            <a:off x="7859713" y="360363"/>
            <a:ext cx="263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4" name="Line 17"/>
          <p:cNvSpPr>
            <a:spLocks noChangeShapeType="1"/>
          </p:cNvSpPr>
          <p:nvPr/>
        </p:nvSpPr>
        <p:spPr bwMode="auto">
          <a:xfrm>
            <a:off x="8274050" y="360363"/>
            <a:ext cx="490538" cy="527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5" name="Line 18"/>
          <p:cNvSpPr>
            <a:spLocks noChangeShapeType="1"/>
          </p:cNvSpPr>
          <p:nvPr/>
        </p:nvSpPr>
        <p:spPr bwMode="auto">
          <a:xfrm>
            <a:off x="6276975" y="842963"/>
            <a:ext cx="339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6" name="Line 19"/>
          <p:cNvSpPr>
            <a:spLocks noChangeShapeType="1"/>
          </p:cNvSpPr>
          <p:nvPr/>
        </p:nvSpPr>
        <p:spPr bwMode="auto">
          <a:xfrm>
            <a:off x="6276975" y="887413"/>
            <a:ext cx="339725" cy="261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7" name="Line 20"/>
          <p:cNvSpPr>
            <a:spLocks noChangeShapeType="1"/>
          </p:cNvSpPr>
          <p:nvPr/>
        </p:nvSpPr>
        <p:spPr bwMode="auto">
          <a:xfrm>
            <a:off x="6202363" y="930275"/>
            <a:ext cx="376237" cy="614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8" name="Line 21"/>
          <p:cNvSpPr>
            <a:spLocks noChangeShapeType="1"/>
          </p:cNvSpPr>
          <p:nvPr/>
        </p:nvSpPr>
        <p:spPr bwMode="auto">
          <a:xfrm>
            <a:off x="6767513" y="842963"/>
            <a:ext cx="1922462" cy="87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9" name="Line 22"/>
          <p:cNvSpPr>
            <a:spLocks noChangeShapeType="1"/>
          </p:cNvSpPr>
          <p:nvPr/>
        </p:nvSpPr>
        <p:spPr bwMode="auto">
          <a:xfrm flipV="1">
            <a:off x="6767513" y="974725"/>
            <a:ext cx="1958975" cy="219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0" name="Line 23"/>
          <p:cNvSpPr>
            <a:spLocks noChangeShapeType="1"/>
          </p:cNvSpPr>
          <p:nvPr/>
        </p:nvSpPr>
        <p:spPr bwMode="auto">
          <a:xfrm flipV="1">
            <a:off x="6729413" y="1017588"/>
            <a:ext cx="2035175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1" name="Line 24"/>
          <p:cNvSpPr>
            <a:spLocks noChangeShapeType="1"/>
          </p:cNvSpPr>
          <p:nvPr/>
        </p:nvSpPr>
        <p:spPr bwMode="auto">
          <a:xfrm>
            <a:off x="5561013" y="315913"/>
            <a:ext cx="490537" cy="44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2" name="Line 25"/>
          <p:cNvSpPr>
            <a:spLocks noChangeShapeType="1"/>
          </p:cNvSpPr>
          <p:nvPr/>
        </p:nvSpPr>
        <p:spPr bwMode="auto">
          <a:xfrm>
            <a:off x="5410200" y="798513"/>
            <a:ext cx="677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3" name="Text Box 26"/>
          <p:cNvSpPr txBox="1">
            <a:spLocks noChangeArrowheads="1"/>
          </p:cNvSpPr>
          <p:nvPr/>
        </p:nvSpPr>
        <p:spPr bwMode="auto">
          <a:xfrm>
            <a:off x="6096000" y="15875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3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02052E-5B95-D749-AE1A-4BBD9DD34527}" type="slidenum">
              <a:rPr lang="en-US" smtClean="0">
                <a:latin typeface="Times New Roman" pitchFamily="-107" charset="0"/>
              </a:rPr>
              <a:pPr/>
              <a:t>32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/>
              <a:t>Single Resource Hard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64517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A7</a:t>
            </a:r>
          </a:p>
        </p:txBody>
      </p:sp>
      <p:sp>
        <p:nvSpPr>
          <p:cNvPr id="64518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A8</a:t>
            </a:r>
          </a:p>
        </p:txBody>
      </p:sp>
      <p:sp>
        <p:nvSpPr>
          <p:cNvPr id="64519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B11</a:t>
            </a:r>
          </a:p>
        </p:txBody>
      </p:sp>
      <p:sp>
        <p:nvSpPr>
          <p:cNvPr id="64520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A9</a:t>
            </a:r>
          </a:p>
        </p:txBody>
      </p:sp>
      <p:sp>
        <p:nvSpPr>
          <p:cNvPr id="64521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64522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64523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B4</a:t>
            </a:r>
          </a:p>
        </p:txBody>
      </p:sp>
      <p:sp>
        <p:nvSpPr>
          <p:cNvPr id="64524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64525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A2</a:t>
            </a:r>
          </a:p>
        </p:txBody>
      </p:sp>
      <p:sp>
        <p:nvSpPr>
          <p:cNvPr id="64526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A3</a:t>
            </a:r>
          </a:p>
        </p:txBody>
      </p:sp>
      <p:sp>
        <p:nvSpPr>
          <p:cNvPr id="64527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A4</a:t>
            </a:r>
          </a:p>
        </p:txBody>
      </p:sp>
      <p:sp>
        <p:nvSpPr>
          <p:cNvPr id="64528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A5</a:t>
            </a:r>
          </a:p>
        </p:txBody>
      </p:sp>
      <p:sp>
        <p:nvSpPr>
          <p:cNvPr id="64529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A6</a:t>
            </a:r>
          </a:p>
        </p:txBody>
      </p:sp>
      <p:sp>
        <p:nvSpPr>
          <p:cNvPr id="64530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A10</a:t>
            </a:r>
          </a:p>
        </p:txBody>
      </p:sp>
      <p:sp>
        <p:nvSpPr>
          <p:cNvPr id="64531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A11</a:t>
            </a:r>
          </a:p>
        </p:txBody>
      </p:sp>
      <p:sp>
        <p:nvSpPr>
          <p:cNvPr id="64532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A13</a:t>
            </a:r>
          </a:p>
        </p:txBody>
      </p:sp>
      <p:sp>
        <p:nvSpPr>
          <p:cNvPr id="64533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A12</a:t>
            </a:r>
          </a:p>
        </p:txBody>
      </p:sp>
      <p:sp>
        <p:nvSpPr>
          <p:cNvPr id="64534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B5</a:t>
            </a:r>
          </a:p>
        </p:txBody>
      </p:sp>
      <p:sp>
        <p:nvSpPr>
          <p:cNvPr id="64535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64536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7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8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9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0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1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2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3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4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5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6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7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8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9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0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1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2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B6</a:t>
            </a:r>
          </a:p>
        </p:txBody>
      </p:sp>
      <p:sp>
        <p:nvSpPr>
          <p:cNvPr id="64553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B7</a:t>
            </a:r>
          </a:p>
        </p:txBody>
      </p:sp>
      <p:sp>
        <p:nvSpPr>
          <p:cNvPr id="64554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B8</a:t>
            </a:r>
          </a:p>
        </p:txBody>
      </p:sp>
      <p:sp>
        <p:nvSpPr>
          <p:cNvPr id="64555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B9</a:t>
            </a:r>
          </a:p>
        </p:txBody>
      </p:sp>
      <p:sp>
        <p:nvSpPr>
          <p:cNvPr id="64556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B10</a:t>
            </a:r>
          </a:p>
        </p:txBody>
      </p:sp>
      <p:cxnSp>
        <p:nvCxnSpPr>
          <p:cNvPr id="64557" name="AutoShape 43"/>
          <p:cNvCxnSpPr>
            <a:cxnSpLocks noChangeShapeType="1"/>
            <a:stCxn id="64535" idx="0"/>
            <a:endCxn id="64523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58" name="AutoShape 44"/>
          <p:cNvCxnSpPr>
            <a:cxnSpLocks noChangeShapeType="1"/>
            <a:stCxn id="64535" idx="7"/>
            <a:endCxn id="64534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59" name="AutoShape 45"/>
          <p:cNvCxnSpPr>
            <a:cxnSpLocks noChangeShapeType="1"/>
            <a:stCxn id="64535" idx="6"/>
            <a:endCxn id="64552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0" name="AutoShape 46"/>
          <p:cNvCxnSpPr>
            <a:cxnSpLocks noChangeShapeType="1"/>
            <a:stCxn id="64535" idx="5"/>
            <a:endCxn id="64553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1" name="AutoShape 47"/>
          <p:cNvCxnSpPr>
            <a:cxnSpLocks noChangeShapeType="1"/>
            <a:stCxn id="64535" idx="4"/>
            <a:endCxn id="64554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2" name="AutoShape 48"/>
          <p:cNvCxnSpPr>
            <a:cxnSpLocks noChangeShapeType="1"/>
            <a:stCxn id="64535" idx="3"/>
            <a:endCxn id="64555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3" name="AutoShape 49"/>
          <p:cNvCxnSpPr>
            <a:cxnSpLocks noChangeShapeType="1"/>
            <a:stCxn id="64535" idx="1"/>
            <a:endCxn id="64521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4" name="AutoShape 50"/>
          <p:cNvCxnSpPr>
            <a:cxnSpLocks noChangeShapeType="1"/>
            <a:stCxn id="64535" idx="0"/>
            <a:endCxn id="64522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5" name="AutoShape 51"/>
          <p:cNvCxnSpPr>
            <a:cxnSpLocks noChangeShapeType="1"/>
            <a:stCxn id="64521" idx="6"/>
            <a:endCxn id="64556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6" name="AutoShape 52"/>
          <p:cNvCxnSpPr>
            <a:cxnSpLocks noChangeShapeType="1"/>
            <a:stCxn id="64522" idx="6"/>
            <a:endCxn id="64556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7" name="AutoShape 53"/>
          <p:cNvCxnSpPr>
            <a:cxnSpLocks noChangeShapeType="1"/>
            <a:stCxn id="64523" idx="6"/>
            <a:endCxn id="64556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8" name="AutoShape 54"/>
          <p:cNvCxnSpPr>
            <a:cxnSpLocks noChangeShapeType="1"/>
            <a:stCxn id="64534" idx="6"/>
            <a:endCxn id="64556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9" name="AutoShape 55"/>
          <p:cNvCxnSpPr>
            <a:cxnSpLocks noChangeShapeType="1"/>
            <a:stCxn id="64552" idx="6"/>
            <a:endCxn id="64556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70" name="AutoShape 56"/>
          <p:cNvCxnSpPr>
            <a:cxnSpLocks noChangeShapeType="1"/>
            <a:stCxn id="64553" idx="6"/>
            <a:endCxn id="64556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71" name="AutoShape 57"/>
          <p:cNvCxnSpPr>
            <a:cxnSpLocks noChangeShapeType="1"/>
            <a:stCxn id="64554" idx="6"/>
            <a:endCxn id="64556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72" name="AutoShape 58"/>
          <p:cNvCxnSpPr>
            <a:cxnSpLocks noChangeShapeType="1"/>
            <a:stCxn id="64555" idx="6"/>
            <a:endCxn id="64556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73" name="AutoShape 59"/>
          <p:cNvCxnSpPr>
            <a:cxnSpLocks noChangeShapeType="1"/>
            <a:stCxn id="64556" idx="6"/>
            <a:endCxn id="64519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74" name="AutoShape 60"/>
          <p:cNvCxnSpPr>
            <a:cxnSpLocks noChangeShapeType="1"/>
            <a:stCxn id="64532" idx="4"/>
            <a:endCxn id="64576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575" name="Text Box 61"/>
          <p:cNvSpPr txBox="1">
            <a:spLocks noChangeArrowheads="1"/>
          </p:cNvSpPr>
          <p:nvPr/>
        </p:nvSpPr>
        <p:spPr bwMode="auto">
          <a:xfrm>
            <a:off x="7543800" y="1143000"/>
            <a:ext cx="14351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Crit. Path:</a:t>
            </a:r>
          </a:p>
          <a:p>
            <a:r>
              <a:rPr lang="en-US"/>
              <a:t>A1  A2</a:t>
            </a:r>
          </a:p>
          <a:p>
            <a:r>
              <a:rPr lang="en-US"/>
              <a:t>A3  A4</a:t>
            </a:r>
          </a:p>
          <a:p>
            <a:r>
              <a:rPr lang="en-US"/>
              <a:t>A5  A6</a:t>
            </a:r>
          </a:p>
          <a:p>
            <a:r>
              <a:rPr lang="en-US"/>
              <a:t>A7  B1</a:t>
            </a:r>
          </a:p>
          <a:p>
            <a:r>
              <a:rPr lang="en-US"/>
              <a:t>A8  B2</a:t>
            </a:r>
          </a:p>
          <a:p>
            <a:r>
              <a:rPr lang="en-US"/>
              <a:t>A9  B3</a:t>
            </a:r>
          </a:p>
          <a:p>
            <a:r>
              <a:rPr lang="en-US"/>
              <a:t>A10 B4</a:t>
            </a:r>
          </a:p>
          <a:p>
            <a:r>
              <a:rPr lang="en-US"/>
              <a:t>A11 B5</a:t>
            </a:r>
          </a:p>
          <a:p>
            <a:r>
              <a:rPr lang="en-US"/>
              <a:t>A12 B6</a:t>
            </a:r>
          </a:p>
          <a:p>
            <a:r>
              <a:rPr lang="en-US"/>
              <a:t>A13 B7</a:t>
            </a:r>
          </a:p>
          <a:p>
            <a:r>
              <a:rPr lang="en-US"/>
              <a:t>B8   B9</a:t>
            </a:r>
          </a:p>
          <a:p>
            <a:r>
              <a:rPr lang="en-US"/>
              <a:t>B10</a:t>
            </a:r>
          </a:p>
          <a:p>
            <a:r>
              <a:rPr lang="en-US"/>
              <a:t>B11</a:t>
            </a:r>
          </a:p>
        </p:txBody>
      </p:sp>
      <p:sp>
        <p:nvSpPr>
          <p:cNvPr id="64576" name="Oval 62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4577" name="AutoShape 63"/>
          <p:cNvCxnSpPr>
            <a:cxnSpLocks noChangeShapeType="1"/>
            <a:stCxn id="64519" idx="6"/>
            <a:endCxn id="64576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67F50-A936-D246-AA27-0FEB343170D3}" type="slidenum">
              <a:rPr lang="en-US" smtClean="0">
                <a:latin typeface="Times New Roman" pitchFamily="-107" charset="0"/>
              </a:rPr>
              <a:pPr/>
              <a:t>33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/>
              <a:t>Single Resource Hard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6565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A7</a:t>
            </a:r>
          </a:p>
        </p:txBody>
      </p:sp>
      <p:sp>
        <p:nvSpPr>
          <p:cNvPr id="66566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A8</a:t>
            </a:r>
          </a:p>
        </p:txBody>
      </p:sp>
      <p:sp>
        <p:nvSpPr>
          <p:cNvPr id="66567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B11</a:t>
            </a:r>
          </a:p>
        </p:txBody>
      </p:sp>
      <p:sp>
        <p:nvSpPr>
          <p:cNvPr id="66568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A9</a:t>
            </a:r>
          </a:p>
        </p:txBody>
      </p:sp>
      <p:sp>
        <p:nvSpPr>
          <p:cNvPr id="66569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66570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66571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B4</a:t>
            </a:r>
          </a:p>
        </p:txBody>
      </p:sp>
      <p:sp>
        <p:nvSpPr>
          <p:cNvPr id="66572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66573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A2</a:t>
            </a:r>
          </a:p>
        </p:txBody>
      </p:sp>
      <p:sp>
        <p:nvSpPr>
          <p:cNvPr id="66574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A3</a:t>
            </a:r>
          </a:p>
        </p:txBody>
      </p:sp>
      <p:sp>
        <p:nvSpPr>
          <p:cNvPr id="66575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A4</a:t>
            </a:r>
          </a:p>
        </p:txBody>
      </p:sp>
      <p:sp>
        <p:nvSpPr>
          <p:cNvPr id="66576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A5</a:t>
            </a:r>
          </a:p>
        </p:txBody>
      </p:sp>
      <p:sp>
        <p:nvSpPr>
          <p:cNvPr id="66577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A6</a:t>
            </a:r>
          </a:p>
        </p:txBody>
      </p:sp>
      <p:sp>
        <p:nvSpPr>
          <p:cNvPr id="66578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A10</a:t>
            </a:r>
          </a:p>
        </p:txBody>
      </p:sp>
      <p:sp>
        <p:nvSpPr>
          <p:cNvPr id="66579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A11</a:t>
            </a:r>
          </a:p>
        </p:txBody>
      </p:sp>
      <p:sp>
        <p:nvSpPr>
          <p:cNvPr id="66580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A13</a:t>
            </a:r>
          </a:p>
        </p:txBody>
      </p:sp>
      <p:sp>
        <p:nvSpPr>
          <p:cNvPr id="66581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A12</a:t>
            </a:r>
          </a:p>
        </p:txBody>
      </p:sp>
      <p:sp>
        <p:nvSpPr>
          <p:cNvPr id="66582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B5</a:t>
            </a:r>
          </a:p>
        </p:txBody>
      </p:sp>
      <p:sp>
        <p:nvSpPr>
          <p:cNvPr id="66583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66584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5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6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7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8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9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0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1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2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3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4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5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6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7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8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99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00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B6</a:t>
            </a:r>
          </a:p>
        </p:txBody>
      </p:sp>
      <p:sp>
        <p:nvSpPr>
          <p:cNvPr id="66601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B7</a:t>
            </a:r>
          </a:p>
        </p:txBody>
      </p:sp>
      <p:sp>
        <p:nvSpPr>
          <p:cNvPr id="66602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B8</a:t>
            </a:r>
          </a:p>
        </p:txBody>
      </p:sp>
      <p:sp>
        <p:nvSpPr>
          <p:cNvPr id="66603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B9</a:t>
            </a:r>
          </a:p>
        </p:txBody>
      </p:sp>
      <p:sp>
        <p:nvSpPr>
          <p:cNvPr id="66604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B10</a:t>
            </a:r>
          </a:p>
        </p:txBody>
      </p:sp>
      <p:cxnSp>
        <p:nvCxnSpPr>
          <p:cNvPr id="66605" name="AutoShape 43"/>
          <p:cNvCxnSpPr>
            <a:cxnSpLocks noChangeShapeType="1"/>
            <a:stCxn id="66583" idx="0"/>
            <a:endCxn id="66571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06" name="AutoShape 44"/>
          <p:cNvCxnSpPr>
            <a:cxnSpLocks noChangeShapeType="1"/>
            <a:stCxn id="66583" idx="7"/>
            <a:endCxn id="66582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07" name="AutoShape 45"/>
          <p:cNvCxnSpPr>
            <a:cxnSpLocks noChangeShapeType="1"/>
            <a:stCxn id="66583" idx="6"/>
            <a:endCxn id="66600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08" name="AutoShape 46"/>
          <p:cNvCxnSpPr>
            <a:cxnSpLocks noChangeShapeType="1"/>
            <a:stCxn id="66583" idx="5"/>
            <a:endCxn id="66601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09" name="AutoShape 47"/>
          <p:cNvCxnSpPr>
            <a:cxnSpLocks noChangeShapeType="1"/>
            <a:stCxn id="66583" idx="4"/>
            <a:endCxn id="66602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10" name="AutoShape 48"/>
          <p:cNvCxnSpPr>
            <a:cxnSpLocks noChangeShapeType="1"/>
            <a:stCxn id="66583" idx="3"/>
            <a:endCxn id="66603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11" name="AutoShape 49"/>
          <p:cNvCxnSpPr>
            <a:cxnSpLocks noChangeShapeType="1"/>
            <a:stCxn id="66583" idx="1"/>
            <a:endCxn id="66569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12" name="AutoShape 50"/>
          <p:cNvCxnSpPr>
            <a:cxnSpLocks noChangeShapeType="1"/>
            <a:stCxn id="66583" idx="0"/>
            <a:endCxn id="66570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13" name="AutoShape 51"/>
          <p:cNvCxnSpPr>
            <a:cxnSpLocks noChangeShapeType="1"/>
            <a:stCxn id="66569" idx="6"/>
            <a:endCxn id="66604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14" name="AutoShape 52"/>
          <p:cNvCxnSpPr>
            <a:cxnSpLocks noChangeShapeType="1"/>
            <a:stCxn id="66570" idx="6"/>
            <a:endCxn id="66604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15" name="AutoShape 53"/>
          <p:cNvCxnSpPr>
            <a:cxnSpLocks noChangeShapeType="1"/>
            <a:stCxn id="66571" idx="6"/>
            <a:endCxn id="66604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16" name="AutoShape 54"/>
          <p:cNvCxnSpPr>
            <a:cxnSpLocks noChangeShapeType="1"/>
            <a:stCxn id="66582" idx="6"/>
            <a:endCxn id="66604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17" name="AutoShape 55"/>
          <p:cNvCxnSpPr>
            <a:cxnSpLocks noChangeShapeType="1"/>
            <a:stCxn id="66600" idx="6"/>
            <a:endCxn id="66604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18" name="AutoShape 56"/>
          <p:cNvCxnSpPr>
            <a:cxnSpLocks noChangeShapeType="1"/>
            <a:stCxn id="66601" idx="6"/>
            <a:endCxn id="66604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19" name="AutoShape 57"/>
          <p:cNvCxnSpPr>
            <a:cxnSpLocks noChangeShapeType="1"/>
            <a:stCxn id="66602" idx="6"/>
            <a:endCxn id="66604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20" name="AutoShape 58"/>
          <p:cNvCxnSpPr>
            <a:cxnSpLocks noChangeShapeType="1"/>
            <a:stCxn id="66603" idx="6"/>
            <a:endCxn id="66604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21" name="AutoShape 59"/>
          <p:cNvCxnSpPr>
            <a:cxnSpLocks noChangeShapeType="1"/>
            <a:stCxn id="66604" idx="6"/>
            <a:endCxn id="66567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622" name="AutoShape 60"/>
          <p:cNvCxnSpPr>
            <a:cxnSpLocks noChangeShapeType="1"/>
            <a:stCxn id="66580" idx="4"/>
            <a:endCxn id="66624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6623" name="Text Box 61"/>
          <p:cNvSpPr txBox="1">
            <a:spLocks noChangeArrowheads="1"/>
          </p:cNvSpPr>
          <p:nvPr/>
        </p:nvSpPr>
        <p:spPr bwMode="auto">
          <a:xfrm>
            <a:off x="7467600" y="923925"/>
            <a:ext cx="1141413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PFirst</a:t>
            </a:r>
          </a:p>
          <a:p>
            <a:r>
              <a:rPr lang="en-US"/>
              <a:t>A1  B1</a:t>
            </a:r>
          </a:p>
          <a:p>
            <a:r>
              <a:rPr lang="en-US"/>
              <a:t>B2  B3</a:t>
            </a:r>
          </a:p>
          <a:p>
            <a:r>
              <a:rPr lang="en-US"/>
              <a:t>B4  B5</a:t>
            </a:r>
          </a:p>
          <a:p>
            <a:r>
              <a:rPr lang="en-US"/>
              <a:t>B6  B7</a:t>
            </a:r>
          </a:p>
          <a:p>
            <a:r>
              <a:rPr lang="en-US"/>
              <a:t>B8  B9</a:t>
            </a:r>
          </a:p>
          <a:p>
            <a:r>
              <a:rPr lang="en-US"/>
              <a:t>A2 B10</a:t>
            </a:r>
          </a:p>
          <a:p>
            <a:r>
              <a:rPr lang="en-US"/>
              <a:t>A3 A4</a:t>
            </a:r>
          </a:p>
          <a:p>
            <a:r>
              <a:rPr lang="en-US"/>
              <a:t>A5 A6</a:t>
            </a:r>
          </a:p>
          <a:p>
            <a:r>
              <a:rPr lang="en-US"/>
              <a:t>A7 B11</a:t>
            </a:r>
          </a:p>
          <a:p>
            <a:r>
              <a:rPr lang="en-US"/>
              <a:t>A8</a:t>
            </a:r>
          </a:p>
          <a:p>
            <a:r>
              <a:rPr lang="en-US"/>
              <a:t>A9</a:t>
            </a:r>
          </a:p>
          <a:p>
            <a:r>
              <a:rPr lang="en-US"/>
              <a:t>A10</a:t>
            </a:r>
          </a:p>
          <a:p>
            <a:r>
              <a:rPr lang="en-US"/>
              <a:t>A11</a:t>
            </a:r>
          </a:p>
          <a:p>
            <a:r>
              <a:rPr lang="en-US"/>
              <a:t>A12</a:t>
            </a:r>
          </a:p>
          <a:p>
            <a:r>
              <a:rPr lang="en-US"/>
              <a:t>A13</a:t>
            </a:r>
          </a:p>
        </p:txBody>
      </p:sp>
      <p:sp>
        <p:nvSpPr>
          <p:cNvPr id="66624" name="Oval 62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6625" name="AutoShape 63"/>
          <p:cNvCxnSpPr>
            <a:cxnSpLocks noChangeShapeType="1"/>
            <a:stCxn id="66567" idx="6"/>
            <a:endCxn id="66624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DF3F56-34E5-804A-A167-20F1D92CBBCC}" type="slidenum">
              <a:rPr lang="en-US" smtClean="0">
                <a:latin typeface="Times New Roman" pitchFamily="-107" charset="0"/>
              </a:rPr>
              <a:pPr/>
              <a:t>34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Hard (4)</a:t>
            </a:r>
          </a:p>
        </p:txBody>
      </p:sp>
      <p:sp>
        <p:nvSpPr>
          <p:cNvPr id="68613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A7</a:t>
            </a:r>
          </a:p>
        </p:txBody>
      </p:sp>
      <p:sp>
        <p:nvSpPr>
          <p:cNvPr id="68614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A8</a:t>
            </a:r>
          </a:p>
        </p:txBody>
      </p:sp>
      <p:sp>
        <p:nvSpPr>
          <p:cNvPr id="68615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B11</a:t>
            </a:r>
          </a:p>
        </p:txBody>
      </p:sp>
      <p:sp>
        <p:nvSpPr>
          <p:cNvPr id="68616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A9</a:t>
            </a:r>
          </a:p>
        </p:txBody>
      </p:sp>
      <p:sp>
        <p:nvSpPr>
          <p:cNvPr id="68617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68618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68619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B4</a:t>
            </a:r>
          </a:p>
        </p:txBody>
      </p:sp>
      <p:sp>
        <p:nvSpPr>
          <p:cNvPr id="68620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68621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A2</a:t>
            </a:r>
          </a:p>
        </p:txBody>
      </p:sp>
      <p:sp>
        <p:nvSpPr>
          <p:cNvPr id="68622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A3</a:t>
            </a:r>
          </a:p>
        </p:txBody>
      </p:sp>
      <p:sp>
        <p:nvSpPr>
          <p:cNvPr id="68623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A4</a:t>
            </a:r>
          </a:p>
        </p:txBody>
      </p:sp>
      <p:sp>
        <p:nvSpPr>
          <p:cNvPr id="68624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A5</a:t>
            </a:r>
          </a:p>
        </p:txBody>
      </p:sp>
      <p:sp>
        <p:nvSpPr>
          <p:cNvPr id="68625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A6</a:t>
            </a:r>
          </a:p>
        </p:txBody>
      </p:sp>
      <p:sp>
        <p:nvSpPr>
          <p:cNvPr id="68626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A10</a:t>
            </a:r>
          </a:p>
        </p:txBody>
      </p:sp>
      <p:sp>
        <p:nvSpPr>
          <p:cNvPr id="68627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A11</a:t>
            </a:r>
          </a:p>
        </p:txBody>
      </p:sp>
      <p:sp>
        <p:nvSpPr>
          <p:cNvPr id="68628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A13</a:t>
            </a:r>
          </a:p>
        </p:txBody>
      </p:sp>
      <p:sp>
        <p:nvSpPr>
          <p:cNvPr id="68629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A12</a:t>
            </a:r>
          </a:p>
        </p:txBody>
      </p:sp>
      <p:sp>
        <p:nvSpPr>
          <p:cNvPr id="68630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B5</a:t>
            </a:r>
          </a:p>
        </p:txBody>
      </p:sp>
      <p:sp>
        <p:nvSpPr>
          <p:cNvPr id="68631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68632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3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4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5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6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7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8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39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0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1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2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3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4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5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6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7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48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B6</a:t>
            </a:r>
          </a:p>
        </p:txBody>
      </p:sp>
      <p:sp>
        <p:nvSpPr>
          <p:cNvPr id="68649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B7</a:t>
            </a:r>
          </a:p>
        </p:txBody>
      </p:sp>
      <p:sp>
        <p:nvSpPr>
          <p:cNvPr id="68650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B8</a:t>
            </a:r>
          </a:p>
        </p:txBody>
      </p:sp>
      <p:sp>
        <p:nvSpPr>
          <p:cNvPr id="68651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B9</a:t>
            </a:r>
          </a:p>
        </p:txBody>
      </p:sp>
      <p:sp>
        <p:nvSpPr>
          <p:cNvPr id="68652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B10</a:t>
            </a:r>
          </a:p>
        </p:txBody>
      </p:sp>
      <p:cxnSp>
        <p:nvCxnSpPr>
          <p:cNvPr id="68653" name="AutoShape 43"/>
          <p:cNvCxnSpPr>
            <a:cxnSpLocks noChangeShapeType="1"/>
            <a:stCxn id="68631" idx="0"/>
            <a:endCxn id="68619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54" name="AutoShape 44"/>
          <p:cNvCxnSpPr>
            <a:cxnSpLocks noChangeShapeType="1"/>
            <a:stCxn id="68631" idx="7"/>
            <a:endCxn id="68630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55" name="AutoShape 45"/>
          <p:cNvCxnSpPr>
            <a:cxnSpLocks noChangeShapeType="1"/>
            <a:stCxn id="68631" idx="6"/>
            <a:endCxn id="68648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56" name="AutoShape 46"/>
          <p:cNvCxnSpPr>
            <a:cxnSpLocks noChangeShapeType="1"/>
            <a:stCxn id="68631" idx="5"/>
            <a:endCxn id="68649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57" name="AutoShape 47"/>
          <p:cNvCxnSpPr>
            <a:cxnSpLocks noChangeShapeType="1"/>
            <a:stCxn id="68631" idx="4"/>
            <a:endCxn id="68650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58" name="AutoShape 48"/>
          <p:cNvCxnSpPr>
            <a:cxnSpLocks noChangeShapeType="1"/>
            <a:stCxn id="68631" idx="3"/>
            <a:endCxn id="68651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59" name="AutoShape 49"/>
          <p:cNvCxnSpPr>
            <a:cxnSpLocks noChangeShapeType="1"/>
            <a:stCxn id="68631" idx="1"/>
            <a:endCxn id="68617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60" name="AutoShape 50"/>
          <p:cNvCxnSpPr>
            <a:cxnSpLocks noChangeShapeType="1"/>
            <a:stCxn id="68631" idx="0"/>
            <a:endCxn id="68618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61" name="AutoShape 51"/>
          <p:cNvCxnSpPr>
            <a:cxnSpLocks noChangeShapeType="1"/>
            <a:stCxn id="68617" idx="6"/>
            <a:endCxn id="68652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62" name="AutoShape 52"/>
          <p:cNvCxnSpPr>
            <a:cxnSpLocks noChangeShapeType="1"/>
            <a:stCxn id="68618" idx="6"/>
            <a:endCxn id="68652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63" name="AutoShape 53"/>
          <p:cNvCxnSpPr>
            <a:cxnSpLocks noChangeShapeType="1"/>
            <a:stCxn id="68619" idx="6"/>
            <a:endCxn id="68652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64" name="AutoShape 54"/>
          <p:cNvCxnSpPr>
            <a:cxnSpLocks noChangeShapeType="1"/>
            <a:stCxn id="68630" idx="6"/>
            <a:endCxn id="68652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65" name="AutoShape 55"/>
          <p:cNvCxnSpPr>
            <a:cxnSpLocks noChangeShapeType="1"/>
            <a:stCxn id="68648" idx="6"/>
            <a:endCxn id="68652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66" name="AutoShape 56"/>
          <p:cNvCxnSpPr>
            <a:cxnSpLocks noChangeShapeType="1"/>
            <a:stCxn id="68649" idx="6"/>
            <a:endCxn id="68652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67" name="AutoShape 57"/>
          <p:cNvCxnSpPr>
            <a:cxnSpLocks noChangeShapeType="1"/>
            <a:stCxn id="68650" idx="6"/>
            <a:endCxn id="68652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68" name="AutoShape 58"/>
          <p:cNvCxnSpPr>
            <a:cxnSpLocks noChangeShapeType="1"/>
            <a:stCxn id="68651" idx="6"/>
            <a:endCxn id="68652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69" name="AutoShape 59"/>
          <p:cNvCxnSpPr>
            <a:cxnSpLocks noChangeShapeType="1"/>
            <a:stCxn id="68652" idx="6"/>
            <a:endCxn id="68615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670" name="AutoShape 60"/>
          <p:cNvCxnSpPr>
            <a:cxnSpLocks noChangeShapeType="1"/>
            <a:stCxn id="68628" idx="4"/>
            <a:endCxn id="68672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671" name="Text Box 61"/>
          <p:cNvSpPr txBox="1">
            <a:spLocks noChangeArrowheads="1"/>
          </p:cNvSpPr>
          <p:nvPr/>
        </p:nvSpPr>
        <p:spPr bwMode="auto">
          <a:xfrm>
            <a:off x="7620000" y="1219200"/>
            <a:ext cx="1316038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Balance1</a:t>
            </a:r>
          </a:p>
          <a:p>
            <a:r>
              <a:rPr lang="en-US"/>
              <a:t>A1  B1</a:t>
            </a:r>
          </a:p>
          <a:p>
            <a:r>
              <a:rPr lang="en-US"/>
              <a:t>A2  B2</a:t>
            </a:r>
          </a:p>
          <a:p>
            <a:r>
              <a:rPr lang="en-US"/>
              <a:t>A3  B3</a:t>
            </a:r>
          </a:p>
          <a:p>
            <a:r>
              <a:rPr lang="en-US"/>
              <a:t>A4  B4</a:t>
            </a:r>
          </a:p>
          <a:p>
            <a:r>
              <a:rPr lang="en-US"/>
              <a:t>A5  B5</a:t>
            </a:r>
          </a:p>
          <a:p>
            <a:r>
              <a:rPr lang="en-US"/>
              <a:t>A6  B6</a:t>
            </a:r>
          </a:p>
          <a:p>
            <a:r>
              <a:rPr lang="en-US"/>
              <a:t>A7 B7</a:t>
            </a:r>
          </a:p>
          <a:p>
            <a:r>
              <a:rPr lang="en-US"/>
              <a:t>A8 B8</a:t>
            </a:r>
          </a:p>
          <a:p>
            <a:r>
              <a:rPr lang="en-US"/>
              <a:t>A9 B9</a:t>
            </a:r>
          </a:p>
          <a:p>
            <a:r>
              <a:rPr lang="en-US"/>
              <a:t>A10 B10</a:t>
            </a:r>
          </a:p>
          <a:p>
            <a:r>
              <a:rPr lang="en-US"/>
              <a:t>B11 B11</a:t>
            </a:r>
          </a:p>
          <a:p>
            <a:r>
              <a:rPr lang="en-US"/>
              <a:t>A12</a:t>
            </a:r>
          </a:p>
          <a:p>
            <a:r>
              <a:rPr lang="en-US"/>
              <a:t>A13</a:t>
            </a:r>
          </a:p>
        </p:txBody>
      </p:sp>
      <p:sp>
        <p:nvSpPr>
          <p:cNvPr id="68672" name="Oval 62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8673" name="AutoShape 63"/>
          <p:cNvCxnSpPr>
            <a:cxnSpLocks noChangeShapeType="1"/>
            <a:stCxn id="68615" idx="6"/>
            <a:endCxn id="68672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8466C5-769D-DD4A-98F3-47073096943A}" type="slidenum">
              <a:rPr lang="en-US" smtClean="0">
                <a:latin typeface="Times New Roman" pitchFamily="-107" charset="0"/>
              </a:rPr>
              <a:pPr/>
              <a:t>35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List Scheduling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391400" cy="1752600"/>
          </a:xfrm>
        </p:spPr>
        <p:txBody>
          <a:bodyPr/>
          <a:lstStyle/>
          <a:p>
            <a:r>
              <a:rPr lang="en-US" dirty="0"/>
              <a:t>Greedy Algorithm </a:t>
            </a:r>
            <a:r>
              <a:rPr lang="en-US" dirty="0" err="1">
                <a:sym typeface="Wingdings" pitchFamily="-107" charset="2"/>
              </a:rPr>
              <a:t></a:t>
            </a:r>
            <a:r>
              <a:rPr lang="en-US" dirty="0">
                <a:sym typeface="Wingdings" pitchFamily="-107" charset="2"/>
              </a:rPr>
              <a:t>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90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6BD9B2-AA86-1A43-9C1A-C53873513236}" type="slidenum">
              <a:rPr lang="en-US" smtClean="0">
                <a:latin typeface="Times New Roman" pitchFamily="-107" charset="0"/>
              </a:rPr>
              <a:pPr/>
              <a:t>36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Scheduling </a:t>
            </a:r>
            <a:br>
              <a:rPr lang="en-US"/>
            </a:br>
            <a:r>
              <a:rPr lang="en-US"/>
              <a:t>(basic algorithm flow)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Keep a ready list of “available” nodes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(one whose predecessors have already been scheduled)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Like ASAP queue</a:t>
            </a:r>
          </a:p>
          <a:p>
            <a:pPr lvl="2"/>
            <a:r>
              <a:rPr lang="en-US" sz="2000" dirty="0">
                <a:ea typeface="ＭＳ Ｐゴシック" pitchFamily="-107" charset="-128"/>
              </a:rPr>
              <a:t>But won’t necessary process in FIFO order</a:t>
            </a:r>
          </a:p>
          <a:p>
            <a:r>
              <a:rPr lang="en-US" sz="2800" dirty="0"/>
              <a:t>While there are unscheduled tasks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Pick an unscheduled task and schedule on</a:t>
            </a:r>
            <a:r>
              <a:rPr lang="en-US" sz="2400" dirty="0" smtClean="0">
                <a:ea typeface="ＭＳ Ｐゴシック" pitchFamily="-107" charset="-128"/>
              </a:rPr>
              <a:t> first </a:t>
            </a:r>
            <a:r>
              <a:rPr lang="en-US" sz="2400" dirty="0">
                <a:ea typeface="ＭＳ Ｐゴシック" pitchFamily="-107" charset="-128"/>
              </a:rPr>
              <a:t>available </a:t>
            </a:r>
            <a:r>
              <a:rPr lang="en-US" sz="2400" dirty="0" smtClean="0">
                <a:ea typeface="ＭＳ Ｐゴシック" pitchFamily="-107" charset="-128"/>
              </a:rPr>
              <a:t>resource after its predecessors 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Put any tasks enabled by this one on ready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11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4FF50-D3A2-4047-8A38-CDD54D07124B}" type="slidenum">
              <a:rPr lang="en-US" smtClean="0">
                <a:latin typeface="Times New Roman" pitchFamily="-107" charset="0"/>
              </a:rPr>
              <a:pPr/>
              <a:t>37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Scheduling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Greedy heuristic</a:t>
            </a:r>
          </a:p>
          <a:p>
            <a:r>
              <a:rPr lang="en-US" sz="2800" b="1"/>
              <a:t>Key Question:</a:t>
            </a:r>
            <a:r>
              <a:rPr lang="en-US" sz="2800"/>
              <a:t> How prioritize ready list?</a:t>
            </a:r>
          </a:p>
          <a:p>
            <a:pPr lvl="1"/>
            <a:r>
              <a:rPr lang="en-US" sz="2400">
                <a:ea typeface="ＭＳ Ｐゴシック" pitchFamily="-107" charset="-128"/>
              </a:rPr>
              <a:t>What is dominant constraint?</a:t>
            </a:r>
          </a:p>
          <a:p>
            <a:pPr lvl="2"/>
            <a:r>
              <a:rPr lang="en-US" sz="2000">
                <a:ea typeface="ＭＳ Ｐゴシック" pitchFamily="-107" charset="-128"/>
              </a:rPr>
              <a:t>least slack (worst critical path) </a:t>
            </a:r>
            <a:r>
              <a:rPr lang="en-US" sz="2000">
                <a:ea typeface="ＭＳ Ｐゴシック" pitchFamily="-107" charset="-128"/>
                <a:sym typeface="Wingdings" pitchFamily="-107" charset="2"/>
              </a:rPr>
              <a:t> LPT	</a:t>
            </a:r>
          </a:p>
          <a:p>
            <a:pPr lvl="3"/>
            <a:r>
              <a:rPr lang="en-US" sz="2000">
                <a:ea typeface="ＭＳ Ｐゴシック" pitchFamily="-107" charset="-128"/>
                <a:sym typeface="Wingdings" pitchFamily="-107" charset="2"/>
              </a:rPr>
              <a:t>LPT = Longest Processing Time first</a:t>
            </a:r>
            <a:endParaRPr lang="en-US" sz="2000">
              <a:ea typeface="ＭＳ Ｐゴシック" pitchFamily="-107" charset="-128"/>
            </a:endParaRPr>
          </a:p>
          <a:p>
            <a:pPr lvl="2"/>
            <a:r>
              <a:rPr lang="en-US" sz="2000">
                <a:ea typeface="ＭＳ Ｐゴシック" pitchFamily="-107" charset="-128"/>
              </a:rPr>
              <a:t>enables work</a:t>
            </a:r>
          </a:p>
          <a:p>
            <a:pPr lvl="2"/>
            <a:r>
              <a:rPr lang="en-US" sz="2000">
                <a:ea typeface="ＭＳ Ｐゴシック" pitchFamily="-107" charset="-128"/>
              </a:rPr>
              <a:t>utilize most precious (limited) resource	</a:t>
            </a:r>
          </a:p>
          <a:p>
            <a:r>
              <a:rPr lang="en-US" sz="2800"/>
              <a:t>So far:</a:t>
            </a:r>
          </a:p>
          <a:p>
            <a:pPr lvl="1"/>
            <a:r>
              <a:rPr lang="en-US" sz="2400">
                <a:ea typeface="ＭＳ Ｐゴシック" pitchFamily="-107" charset="-128"/>
              </a:rPr>
              <a:t>seen that no single priority scheme would be optimal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3B3A23-545E-6840-BF12-1F4D74519011}" type="slidenum">
              <a:rPr lang="en-US" smtClean="0">
                <a:latin typeface="Times New Roman" pitchFamily="-107" charset="0"/>
              </a:rPr>
              <a:pPr/>
              <a:t>38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List Schedule by LPT </a:t>
            </a:r>
            <a:endParaRPr lang="en-US" dirty="0"/>
          </a:p>
        </p:txBody>
      </p:sp>
      <p:sp>
        <p:nvSpPr>
          <p:cNvPr id="62469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A7</a:t>
            </a:r>
          </a:p>
        </p:txBody>
      </p:sp>
      <p:sp>
        <p:nvSpPr>
          <p:cNvPr id="62470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A8</a:t>
            </a:r>
          </a:p>
        </p:txBody>
      </p:sp>
      <p:sp>
        <p:nvSpPr>
          <p:cNvPr id="62471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B11</a:t>
            </a:r>
          </a:p>
        </p:txBody>
      </p:sp>
      <p:sp>
        <p:nvSpPr>
          <p:cNvPr id="62472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A9</a:t>
            </a:r>
          </a:p>
        </p:txBody>
      </p:sp>
      <p:sp>
        <p:nvSpPr>
          <p:cNvPr id="62473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62474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62475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B4</a:t>
            </a:r>
          </a:p>
        </p:txBody>
      </p:sp>
      <p:sp>
        <p:nvSpPr>
          <p:cNvPr id="62476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62477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A2</a:t>
            </a:r>
          </a:p>
        </p:txBody>
      </p:sp>
      <p:sp>
        <p:nvSpPr>
          <p:cNvPr id="62478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A3</a:t>
            </a:r>
          </a:p>
        </p:txBody>
      </p:sp>
      <p:sp>
        <p:nvSpPr>
          <p:cNvPr id="62479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A4</a:t>
            </a:r>
          </a:p>
        </p:txBody>
      </p:sp>
      <p:sp>
        <p:nvSpPr>
          <p:cNvPr id="62480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A5</a:t>
            </a:r>
          </a:p>
        </p:txBody>
      </p:sp>
      <p:sp>
        <p:nvSpPr>
          <p:cNvPr id="62481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A6</a:t>
            </a:r>
          </a:p>
        </p:txBody>
      </p:sp>
      <p:sp>
        <p:nvSpPr>
          <p:cNvPr id="62482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A10</a:t>
            </a:r>
          </a:p>
        </p:txBody>
      </p:sp>
      <p:sp>
        <p:nvSpPr>
          <p:cNvPr id="62483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A11</a:t>
            </a:r>
          </a:p>
        </p:txBody>
      </p:sp>
      <p:sp>
        <p:nvSpPr>
          <p:cNvPr id="62484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A13</a:t>
            </a:r>
          </a:p>
        </p:txBody>
      </p:sp>
      <p:sp>
        <p:nvSpPr>
          <p:cNvPr id="62485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A12</a:t>
            </a:r>
          </a:p>
        </p:txBody>
      </p:sp>
      <p:sp>
        <p:nvSpPr>
          <p:cNvPr id="62486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B5</a:t>
            </a:r>
          </a:p>
        </p:txBody>
      </p:sp>
      <p:sp>
        <p:nvSpPr>
          <p:cNvPr id="62487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62488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9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0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1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2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3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4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5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6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7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8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9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0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1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2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3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04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B6</a:t>
            </a:r>
          </a:p>
        </p:txBody>
      </p:sp>
      <p:sp>
        <p:nvSpPr>
          <p:cNvPr id="62505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B7</a:t>
            </a:r>
          </a:p>
        </p:txBody>
      </p:sp>
      <p:sp>
        <p:nvSpPr>
          <p:cNvPr id="62506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B8</a:t>
            </a:r>
          </a:p>
        </p:txBody>
      </p:sp>
      <p:sp>
        <p:nvSpPr>
          <p:cNvPr id="62507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B9</a:t>
            </a:r>
          </a:p>
        </p:txBody>
      </p:sp>
      <p:sp>
        <p:nvSpPr>
          <p:cNvPr id="62508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B10</a:t>
            </a:r>
          </a:p>
        </p:txBody>
      </p:sp>
      <p:cxnSp>
        <p:nvCxnSpPr>
          <p:cNvPr id="62509" name="AutoShape 43"/>
          <p:cNvCxnSpPr>
            <a:cxnSpLocks noChangeShapeType="1"/>
            <a:stCxn id="62487" idx="0"/>
            <a:endCxn id="62475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10" name="AutoShape 44"/>
          <p:cNvCxnSpPr>
            <a:cxnSpLocks noChangeShapeType="1"/>
            <a:stCxn id="62487" idx="7"/>
            <a:endCxn id="62486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11" name="AutoShape 45"/>
          <p:cNvCxnSpPr>
            <a:cxnSpLocks noChangeShapeType="1"/>
            <a:stCxn id="62487" idx="6"/>
            <a:endCxn id="62504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12" name="AutoShape 46"/>
          <p:cNvCxnSpPr>
            <a:cxnSpLocks noChangeShapeType="1"/>
            <a:stCxn id="62487" idx="5"/>
            <a:endCxn id="62505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13" name="AutoShape 47"/>
          <p:cNvCxnSpPr>
            <a:cxnSpLocks noChangeShapeType="1"/>
            <a:stCxn id="62487" idx="4"/>
            <a:endCxn id="62506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14" name="AutoShape 48"/>
          <p:cNvCxnSpPr>
            <a:cxnSpLocks noChangeShapeType="1"/>
            <a:stCxn id="62487" idx="3"/>
            <a:endCxn id="62507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15" name="AutoShape 49"/>
          <p:cNvCxnSpPr>
            <a:cxnSpLocks noChangeShapeType="1"/>
            <a:stCxn id="62487" idx="1"/>
            <a:endCxn id="62473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16" name="AutoShape 50"/>
          <p:cNvCxnSpPr>
            <a:cxnSpLocks noChangeShapeType="1"/>
            <a:stCxn id="62487" idx="0"/>
            <a:endCxn id="62474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17" name="AutoShape 51"/>
          <p:cNvCxnSpPr>
            <a:cxnSpLocks noChangeShapeType="1"/>
            <a:stCxn id="62473" idx="6"/>
            <a:endCxn id="62508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18" name="AutoShape 52"/>
          <p:cNvCxnSpPr>
            <a:cxnSpLocks noChangeShapeType="1"/>
            <a:stCxn id="62474" idx="6"/>
            <a:endCxn id="62508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19" name="AutoShape 53"/>
          <p:cNvCxnSpPr>
            <a:cxnSpLocks noChangeShapeType="1"/>
            <a:stCxn id="62475" idx="6"/>
            <a:endCxn id="62508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20" name="AutoShape 54"/>
          <p:cNvCxnSpPr>
            <a:cxnSpLocks noChangeShapeType="1"/>
            <a:stCxn id="62486" idx="6"/>
            <a:endCxn id="62508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21" name="AutoShape 55"/>
          <p:cNvCxnSpPr>
            <a:cxnSpLocks noChangeShapeType="1"/>
            <a:stCxn id="62504" idx="6"/>
            <a:endCxn id="62508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22" name="AutoShape 56"/>
          <p:cNvCxnSpPr>
            <a:cxnSpLocks noChangeShapeType="1"/>
            <a:stCxn id="62505" idx="6"/>
            <a:endCxn id="62508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23" name="AutoShape 57"/>
          <p:cNvCxnSpPr>
            <a:cxnSpLocks noChangeShapeType="1"/>
            <a:stCxn id="62506" idx="6"/>
            <a:endCxn id="62508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24" name="AutoShape 58"/>
          <p:cNvCxnSpPr>
            <a:cxnSpLocks noChangeShapeType="1"/>
            <a:stCxn id="62507" idx="6"/>
            <a:endCxn id="62508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25" name="AutoShape 59"/>
          <p:cNvCxnSpPr>
            <a:cxnSpLocks noChangeShapeType="1"/>
            <a:stCxn id="62508" idx="6"/>
            <a:endCxn id="62471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526" name="AutoShape 60"/>
          <p:cNvCxnSpPr>
            <a:cxnSpLocks noChangeShapeType="1"/>
            <a:stCxn id="62484" idx="4"/>
            <a:endCxn id="62527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527" name="Oval 62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2528" name="AutoShape 63"/>
          <p:cNvCxnSpPr>
            <a:cxnSpLocks noChangeShapeType="1"/>
            <a:stCxn id="62471" idx="6"/>
            <a:endCxn id="62527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5" name="TextBox 64"/>
          <p:cNvSpPr txBox="1"/>
          <p:nvPr/>
        </p:nvSpPr>
        <p:spPr>
          <a:xfrm>
            <a:off x="5181600" y="4876800"/>
            <a:ext cx="24032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Work example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  compute ALAP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  then use to order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  </a:t>
            </a:r>
            <a:r>
              <a:rPr lang="en-US" dirty="0" err="1" smtClean="0">
                <a:solidFill>
                  <a:srgbClr val="FF6600"/>
                </a:solidFill>
              </a:rPr>
              <a:t>ReadyQ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02052E-5B95-D749-AE1A-4BBD9DD34527}" type="slidenum">
              <a:rPr lang="en-US" smtClean="0">
                <a:latin typeface="Times New Roman" pitchFamily="-107" charset="0"/>
              </a:rPr>
              <a:pPr/>
              <a:t>39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LPT Schedule</a:t>
            </a:r>
            <a:endParaRPr lang="en-US" dirty="0"/>
          </a:p>
        </p:txBody>
      </p:sp>
      <p:sp>
        <p:nvSpPr>
          <p:cNvPr id="64517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A7</a:t>
            </a:r>
          </a:p>
        </p:txBody>
      </p:sp>
      <p:sp>
        <p:nvSpPr>
          <p:cNvPr id="64518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A8</a:t>
            </a:r>
          </a:p>
        </p:txBody>
      </p:sp>
      <p:sp>
        <p:nvSpPr>
          <p:cNvPr id="64519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B11</a:t>
            </a:r>
          </a:p>
        </p:txBody>
      </p:sp>
      <p:sp>
        <p:nvSpPr>
          <p:cNvPr id="64520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A9</a:t>
            </a:r>
          </a:p>
        </p:txBody>
      </p:sp>
      <p:sp>
        <p:nvSpPr>
          <p:cNvPr id="64521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64522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64523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B4</a:t>
            </a:r>
          </a:p>
        </p:txBody>
      </p:sp>
      <p:sp>
        <p:nvSpPr>
          <p:cNvPr id="64524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64525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A2</a:t>
            </a:r>
          </a:p>
        </p:txBody>
      </p:sp>
      <p:sp>
        <p:nvSpPr>
          <p:cNvPr id="64526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A3</a:t>
            </a:r>
          </a:p>
        </p:txBody>
      </p:sp>
      <p:sp>
        <p:nvSpPr>
          <p:cNvPr id="64527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A4</a:t>
            </a:r>
          </a:p>
        </p:txBody>
      </p:sp>
      <p:sp>
        <p:nvSpPr>
          <p:cNvPr id="64528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A5</a:t>
            </a:r>
          </a:p>
        </p:txBody>
      </p:sp>
      <p:sp>
        <p:nvSpPr>
          <p:cNvPr id="64529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A6</a:t>
            </a:r>
          </a:p>
        </p:txBody>
      </p:sp>
      <p:sp>
        <p:nvSpPr>
          <p:cNvPr id="64530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A10</a:t>
            </a:r>
          </a:p>
        </p:txBody>
      </p:sp>
      <p:sp>
        <p:nvSpPr>
          <p:cNvPr id="64531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A11</a:t>
            </a:r>
          </a:p>
        </p:txBody>
      </p:sp>
      <p:sp>
        <p:nvSpPr>
          <p:cNvPr id="64532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A13</a:t>
            </a:r>
          </a:p>
        </p:txBody>
      </p:sp>
      <p:sp>
        <p:nvSpPr>
          <p:cNvPr id="64533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A12</a:t>
            </a:r>
          </a:p>
        </p:txBody>
      </p:sp>
      <p:sp>
        <p:nvSpPr>
          <p:cNvPr id="64534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B5</a:t>
            </a:r>
          </a:p>
        </p:txBody>
      </p:sp>
      <p:sp>
        <p:nvSpPr>
          <p:cNvPr id="64535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64536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7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8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9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0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1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2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3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4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5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6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7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8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9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0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1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2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B6</a:t>
            </a:r>
          </a:p>
        </p:txBody>
      </p:sp>
      <p:sp>
        <p:nvSpPr>
          <p:cNvPr id="64553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B7</a:t>
            </a:r>
          </a:p>
        </p:txBody>
      </p:sp>
      <p:sp>
        <p:nvSpPr>
          <p:cNvPr id="64554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B8</a:t>
            </a:r>
          </a:p>
        </p:txBody>
      </p:sp>
      <p:sp>
        <p:nvSpPr>
          <p:cNvPr id="64555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B9</a:t>
            </a:r>
          </a:p>
        </p:txBody>
      </p:sp>
      <p:sp>
        <p:nvSpPr>
          <p:cNvPr id="64556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B10</a:t>
            </a:r>
          </a:p>
        </p:txBody>
      </p:sp>
      <p:cxnSp>
        <p:nvCxnSpPr>
          <p:cNvPr id="64557" name="AutoShape 43"/>
          <p:cNvCxnSpPr>
            <a:cxnSpLocks noChangeShapeType="1"/>
            <a:stCxn id="64535" idx="0"/>
            <a:endCxn id="64523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58" name="AutoShape 44"/>
          <p:cNvCxnSpPr>
            <a:cxnSpLocks noChangeShapeType="1"/>
            <a:stCxn id="64535" idx="7"/>
            <a:endCxn id="64534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59" name="AutoShape 45"/>
          <p:cNvCxnSpPr>
            <a:cxnSpLocks noChangeShapeType="1"/>
            <a:stCxn id="64535" idx="6"/>
            <a:endCxn id="64552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0" name="AutoShape 46"/>
          <p:cNvCxnSpPr>
            <a:cxnSpLocks noChangeShapeType="1"/>
            <a:stCxn id="64535" idx="5"/>
            <a:endCxn id="64553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1" name="AutoShape 47"/>
          <p:cNvCxnSpPr>
            <a:cxnSpLocks noChangeShapeType="1"/>
            <a:stCxn id="64535" idx="4"/>
            <a:endCxn id="64554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2" name="AutoShape 48"/>
          <p:cNvCxnSpPr>
            <a:cxnSpLocks noChangeShapeType="1"/>
            <a:stCxn id="64535" idx="3"/>
            <a:endCxn id="64555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3" name="AutoShape 49"/>
          <p:cNvCxnSpPr>
            <a:cxnSpLocks noChangeShapeType="1"/>
            <a:stCxn id="64535" idx="1"/>
            <a:endCxn id="64521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4" name="AutoShape 50"/>
          <p:cNvCxnSpPr>
            <a:cxnSpLocks noChangeShapeType="1"/>
            <a:stCxn id="64535" idx="0"/>
            <a:endCxn id="64522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5" name="AutoShape 51"/>
          <p:cNvCxnSpPr>
            <a:cxnSpLocks noChangeShapeType="1"/>
            <a:stCxn id="64521" idx="6"/>
            <a:endCxn id="64556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6" name="AutoShape 52"/>
          <p:cNvCxnSpPr>
            <a:cxnSpLocks noChangeShapeType="1"/>
            <a:stCxn id="64522" idx="6"/>
            <a:endCxn id="64556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7" name="AutoShape 53"/>
          <p:cNvCxnSpPr>
            <a:cxnSpLocks noChangeShapeType="1"/>
            <a:stCxn id="64523" idx="6"/>
            <a:endCxn id="64556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8" name="AutoShape 54"/>
          <p:cNvCxnSpPr>
            <a:cxnSpLocks noChangeShapeType="1"/>
            <a:stCxn id="64534" idx="6"/>
            <a:endCxn id="64556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69" name="AutoShape 55"/>
          <p:cNvCxnSpPr>
            <a:cxnSpLocks noChangeShapeType="1"/>
            <a:stCxn id="64552" idx="6"/>
            <a:endCxn id="64556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70" name="AutoShape 56"/>
          <p:cNvCxnSpPr>
            <a:cxnSpLocks noChangeShapeType="1"/>
            <a:stCxn id="64553" idx="6"/>
            <a:endCxn id="64556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71" name="AutoShape 57"/>
          <p:cNvCxnSpPr>
            <a:cxnSpLocks noChangeShapeType="1"/>
            <a:stCxn id="64554" idx="6"/>
            <a:endCxn id="64556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72" name="AutoShape 58"/>
          <p:cNvCxnSpPr>
            <a:cxnSpLocks noChangeShapeType="1"/>
            <a:stCxn id="64555" idx="6"/>
            <a:endCxn id="64556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73" name="AutoShape 59"/>
          <p:cNvCxnSpPr>
            <a:cxnSpLocks noChangeShapeType="1"/>
            <a:stCxn id="64556" idx="6"/>
            <a:endCxn id="64519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574" name="AutoShape 60"/>
          <p:cNvCxnSpPr>
            <a:cxnSpLocks noChangeShapeType="1"/>
            <a:stCxn id="64532" idx="4"/>
            <a:endCxn id="64576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575" name="Text Box 61"/>
          <p:cNvSpPr txBox="1">
            <a:spLocks noChangeArrowheads="1"/>
          </p:cNvSpPr>
          <p:nvPr/>
        </p:nvSpPr>
        <p:spPr bwMode="auto">
          <a:xfrm>
            <a:off x="7543800" y="1143000"/>
            <a:ext cx="131753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LPT:</a:t>
            </a:r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A1  A2</a:t>
            </a:r>
          </a:p>
          <a:p>
            <a:r>
              <a:rPr lang="en-US" dirty="0"/>
              <a:t>A3  A4</a:t>
            </a:r>
          </a:p>
          <a:p>
            <a:r>
              <a:rPr lang="en-US" dirty="0"/>
              <a:t>A5  A6</a:t>
            </a:r>
          </a:p>
          <a:p>
            <a:r>
              <a:rPr lang="en-US" dirty="0"/>
              <a:t>A7 </a:t>
            </a:r>
            <a:r>
              <a:rPr lang="en-US" dirty="0" smtClean="0"/>
              <a:t> B1</a:t>
            </a:r>
          </a:p>
          <a:p>
            <a:r>
              <a:rPr lang="en-US" dirty="0"/>
              <a:t>A8  B2</a:t>
            </a:r>
          </a:p>
          <a:p>
            <a:r>
              <a:rPr lang="en-US" dirty="0"/>
              <a:t>A9  B3</a:t>
            </a:r>
          </a:p>
          <a:p>
            <a:r>
              <a:rPr lang="en-US" dirty="0"/>
              <a:t>A10 B4</a:t>
            </a:r>
          </a:p>
          <a:p>
            <a:r>
              <a:rPr lang="en-US" dirty="0"/>
              <a:t>A11 B5</a:t>
            </a:r>
            <a:endParaRPr lang="en-US" dirty="0" smtClean="0"/>
          </a:p>
          <a:p>
            <a:r>
              <a:rPr lang="en-US" dirty="0" smtClean="0"/>
              <a:t>B6   B7</a:t>
            </a:r>
          </a:p>
          <a:p>
            <a:r>
              <a:rPr lang="en-US" dirty="0" smtClean="0"/>
              <a:t>B8  B9</a:t>
            </a:r>
          </a:p>
          <a:p>
            <a:r>
              <a:rPr lang="en-US" dirty="0" smtClean="0"/>
              <a:t>A12 B10</a:t>
            </a:r>
          </a:p>
          <a:p>
            <a:r>
              <a:rPr lang="en-US" dirty="0" smtClean="0"/>
              <a:t>A13 B11</a:t>
            </a:r>
            <a:endParaRPr lang="en-US" dirty="0"/>
          </a:p>
        </p:txBody>
      </p:sp>
      <p:sp>
        <p:nvSpPr>
          <p:cNvPr id="64576" name="Oval 62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4577" name="AutoShape 63"/>
          <p:cNvCxnSpPr>
            <a:cxnSpLocks noChangeShapeType="1"/>
            <a:stCxn id="64519" idx="6"/>
            <a:endCxn id="64576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D1D659-F9F3-B64C-835B-8645F4DB554F}" type="slidenum">
              <a:rPr lang="en-US" smtClean="0">
                <a:latin typeface="Times New Roman" pitchFamily="-107" charset="0"/>
              </a:rPr>
              <a:pPr/>
              <a:t>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Trick/Technique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r>
              <a:rPr lang="en-US"/>
              <a:t>Resources can be shared (reused) in time</a:t>
            </a:r>
          </a:p>
          <a:p>
            <a:r>
              <a:rPr lang="en-US"/>
              <a:t>Sharing resources can reduce </a:t>
            </a:r>
          </a:p>
          <a:p>
            <a:pPr lvl="1"/>
            <a:r>
              <a:rPr lang="en-US">
                <a:ea typeface="ＭＳ Ｐゴシック" pitchFamily="-107" charset="-128"/>
              </a:rPr>
              <a:t>instantaneous resource requirements</a:t>
            </a:r>
          </a:p>
          <a:p>
            <a:pPr lvl="1"/>
            <a:r>
              <a:rPr lang="en-US">
                <a:ea typeface="ＭＳ Ｐゴシック" pitchFamily="-107" charset="-128"/>
              </a:rPr>
              <a:t>total costs (area)</a:t>
            </a:r>
          </a:p>
          <a:p>
            <a:pPr lvl="1"/>
            <a:endParaRPr lang="en-US">
              <a:ea typeface="ＭＳ Ｐゴシック" pitchFamily="-107" charset="-128"/>
            </a:endParaRPr>
          </a:p>
          <a:p>
            <a:r>
              <a:rPr lang="en-US" b="1"/>
              <a:t>Pattern:</a:t>
            </a:r>
            <a:r>
              <a:rPr lang="en-US"/>
              <a:t> scheduled operator sharing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31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46780D-39CE-7845-AF4D-30A150427698}" type="slidenum">
              <a:rPr lang="en-US" smtClean="0">
                <a:latin typeface="Times New Roman" pitchFamily="-107" charset="0"/>
              </a:rPr>
              <a:pPr/>
              <a:t>40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List Scheduling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800" dirty="0"/>
              <a:t>Use for 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resource constrained</a:t>
            </a:r>
          </a:p>
          <a:p>
            <a:pPr lvl="1"/>
            <a:r>
              <a:rPr lang="en-US" sz="2400" dirty="0">
                <a:ea typeface="ＭＳ Ｐゴシック" pitchFamily="-107" charset="-128"/>
              </a:rPr>
              <a:t>time-constrained </a:t>
            </a:r>
          </a:p>
          <a:p>
            <a:pPr lvl="2"/>
            <a:r>
              <a:rPr lang="en-US" sz="2000" dirty="0">
                <a:ea typeface="ＭＳ Ｐゴシック" pitchFamily="-107" charset="-128"/>
              </a:rPr>
              <a:t>give resource target and search for minimum resource set</a:t>
            </a:r>
          </a:p>
          <a:p>
            <a:r>
              <a:rPr lang="en-US" sz="2800" dirty="0"/>
              <a:t>Fast: O(N) </a:t>
            </a:r>
            <a:r>
              <a:rPr lang="en-US" sz="2800" dirty="0" err="1">
                <a:sym typeface="Symbol" pitchFamily="-107" charset="2"/>
              </a:rPr>
              <a:t></a:t>
            </a:r>
            <a:r>
              <a:rPr lang="en-US" sz="2800" dirty="0" err="1"/>
              <a:t>O(Nlog(N</a:t>
            </a:r>
            <a:r>
              <a:rPr lang="en-US" sz="2800" dirty="0"/>
              <a:t>)) depending on prioritization</a:t>
            </a:r>
          </a:p>
          <a:p>
            <a:r>
              <a:rPr lang="en-US" sz="2800" dirty="0"/>
              <a:t>Simple, </a:t>
            </a:r>
            <a:r>
              <a:rPr lang="en-US" sz="2800" dirty="0" smtClean="0"/>
              <a:t>general</a:t>
            </a:r>
          </a:p>
          <a:p>
            <a:r>
              <a:rPr lang="en-US" sz="2800" dirty="0" smtClean="0"/>
              <a:t>Good for upper bound – results is achievable</a:t>
            </a:r>
          </a:p>
          <a:p>
            <a:r>
              <a:rPr lang="en-US" sz="2800" dirty="0" smtClean="0"/>
              <a:t>Not always optimal</a:t>
            </a:r>
          </a:p>
          <a:p>
            <a:r>
              <a:rPr lang="en-US" sz="2800" dirty="0"/>
              <a:t>How good?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52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72E55E-FA68-944F-BE0A-E0CF892A66C9}" type="slidenum">
              <a:rPr lang="en-US" smtClean="0">
                <a:latin typeface="Times New Roman" pitchFamily="-107" charset="0"/>
              </a:rPr>
              <a:pPr/>
              <a:t>41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Approximation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we say how close an algorithm comes to achieving the optimal result?</a:t>
            </a:r>
          </a:p>
          <a:p>
            <a:endParaRPr lang="en-US" dirty="0"/>
          </a:p>
          <a:p>
            <a:r>
              <a:rPr lang="en-US" dirty="0"/>
              <a:t>Technically:</a:t>
            </a:r>
          </a:p>
          <a:p>
            <a:pPr lvl="1"/>
            <a:r>
              <a:rPr lang="en-US" b="1" dirty="0">
                <a:ea typeface="ＭＳ Ｐゴシック" pitchFamily="-107" charset="-128"/>
              </a:rPr>
              <a:t>If</a:t>
            </a:r>
            <a:r>
              <a:rPr lang="en-US" dirty="0">
                <a:ea typeface="ＭＳ Ｐゴシック" pitchFamily="-107" charset="-128"/>
              </a:rPr>
              <a:t> can show </a:t>
            </a:r>
          </a:p>
          <a:p>
            <a:pPr lvl="2"/>
            <a:r>
              <a:rPr lang="en-US" dirty="0" err="1">
                <a:ea typeface="ＭＳ Ｐゴシック" pitchFamily="-107" charset="-128"/>
              </a:rPr>
              <a:t>Heuristic(Prob)/Optimal(Prob)</a:t>
            </a:r>
            <a:r>
              <a:rPr lang="en-US" dirty="0" err="1">
                <a:ea typeface="ＭＳ Ｐゴシック" pitchFamily="-107" charset="-128"/>
                <a:sym typeface="Symbol" pitchFamily="-107" charset="2"/>
              </a:rPr>
              <a:t></a:t>
            </a:r>
            <a:r>
              <a:rPr lang="en-US" dirty="0" err="1">
                <a:latin typeface="Symbol" pitchFamily="-107" charset="2"/>
                <a:ea typeface="ＭＳ Ｐゴシック" pitchFamily="-107" charset="-128"/>
              </a:rPr>
              <a:t>a</a:t>
            </a:r>
            <a:r>
              <a:rPr lang="en-US" dirty="0">
                <a:ea typeface="ＭＳ Ｐゴシック" pitchFamily="-107" charset="-128"/>
              </a:rPr>
              <a:t>    </a:t>
            </a:r>
            <a:r>
              <a:rPr lang="en-US" dirty="0" err="1">
                <a:ea typeface="ＭＳ Ｐゴシック" pitchFamily="-107" charset="-128"/>
                <a:sym typeface="Symbol" pitchFamily="-107" charset="2"/>
              </a:rPr>
              <a:t></a:t>
            </a:r>
            <a:r>
              <a:rPr lang="en-US" dirty="0" smtClean="0">
                <a:ea typeface="ＭＳ Ｐゴシック" pitchFamily="-107" charset="-128"/>
                <a:sym typeface="Symbol" pitchFamily="-107" charset="2"/>
              </a:rPr>
              <a:t> </a:t>
            </a:r>
            <a:r>
              <a:rPr lang="en-US" dirty="0" err="1" smtClean="0">
                <a:ea typeface="ＭＳ Ｐゴシック" pitchFamily="-107" charset="-128"/>
              </a:rPr>
              <a:t>Prob</a:t>
            </a:r>
            <a:endParaRPr lang="en-US" dirty="0">
              <a:ea typeface="ＭＳ Ｐゴシック" pitchFamily="-107" charset="-128"/>
            </a:endParaRPr>
          </a:p>
          <a:p>
            <a:pPr lvl="1"/>
            <a:r>
              <a:rPr lang="en-US" b="1" dirty="0">
                <a:ea typeface="ＭＳ Ｐゴシック" pitchFamily="-107" charset="-128"/>
              </a:rPr>
              <a:t>Then</a:t>
            </a:r>
            <a:r>
              <a:rPr lang="en-US" dirty="0">
                <a:ea typeface="ＭＳ Ｐゴシック" pitchFamily="-107" charset="-128"/>
              </a:rPr>
              <a:t> the Heuristic is an </a:t>
            </a:r>
            <a:r>
              <a:rPr lang="en-US" dirty="0">
                <a:latin typeface="Symbol" pitchFamily="-107" charset="2"/>
                <a:ea typeface="ＭＳ Ｐゴシック" pitchFamily="-107" charset="-128"/>
              </a:rPr>
              <a:t>a</a:t>
            </a:r>
            <a:r>
              <a:rPr lang="en-US" dirty="0">
                <a:ea typeface="ＭＳ Ｐゴシック" pitchFamily="-107" charset="-128"/>
              </a:rPr>
              <a:t>-approximation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72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1A59F0-486D-A049-ADA5-0ED8DB1C0E04}" type="slidenum">
              <a:rPr lang="en-US" smtClean="0">
                <a:latin typeface="Times New Roman" pitchFamily="-107" charset="0"/>
              </a:rPr>
              <a:pPr/>
              <a:t>42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Scheduled Example </a:t>
            </a:r>
            <a:br>
              <a:rPr lang="en-US"/>
            </a:br>
            <a:r>
              <a:rPr lang="en-US"/>
              <a:t>Without Precedence</a:t>
            </a:r>
          </a:p>
        </p:txBody>
      </p:sp>
      <p:grpSp>
        <p:nvGrpSpPr>
          <p:cNvPr id="97285" name="Group 3"/>
          <p:cNvGrpSpPr>
            <a:grpSpLocks/>
          </p:cNvGrpSpPr>
          <p:nvPr/>
        </p:nvGrpSpPr>
        <p:grpSpPr bwMode="auto">
          <a:xfrm>
            <a:off x="1295400" y="1905000"/>
            <a:ext cx="4648200" cy="3200400"/>
            <a:chOff x="816" y="1200"/>
            <a:chExt cx="2928" cy="2016"/>
          </a:xfrm>
        </p:grpSpPr>
        <p:sp>
          <p:nvSpPr>
            <p:cNvPr id="97289" name="Rectangle 4"/>
            <p:cNvSpPr>
              <a:spLocks noChangeArrowheads="1"/>
            </p:cNvSpPr>
            <p:nvPr/>
          </p:nvSpPr>
          <p:spPr bwMode="auto">
            <a:xfrm>
              <a:off x="1152" y="1872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0" name="Rectangle 5"/>
            <p:cNvSpPr>
              <a:spLocks noChangeArrowheads="1"/>
            </p:cNvSpPr>
            <p:nvPr/>
          </p:nvSpPr>
          <p:spPr bwMode="auto">
            <a:xfrm>
              <a:off x="2016" y="1872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1" name="Rectangle 6"/>
            <p:cNvSpPr>
              <a:spLocks noChangeArrowheads="1"/>
            </p:cNvSpPr>
            <p:nvPr/>
          </p:nvSpPr>
          <p:spPr bwMode="auto">
            <a:xfrm>
              <a:off x="1152" y="1680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2" name="Rectangle 7"/>
            <p:cNvSpPr>
              <a:spLocks noChangeArrowheads="1"/>
            </p:cNvSpPr>
            <p:nvPr/>
          </p:nvSpPr>
          <p:spPr bwMode="auto">
            <a:xfrm>
              <a:off x="1152" y="206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3" name="Rectangle 8"/>
            <p:cNvSpPr>
              <a:spLocks noChangeArrowheads="1"/>
            </p:cNvSpPr>
            <p:nvPr/>
          </p:nvSpPr>
          <p:spPr bwMode="auto">
            <a:xfrm>
              <a:off x="1536" y="2064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4" name="Rectangle 9"/>
            <p:cNvSpPr>
              <a:spLocks noChangeArrowheads="1"/>
            </p:cNvSpPr>
            <p:nvPr/>
          </p:nvSpPr>
          <p:spPr bwMode="auto">
            <a:xfrm>
              <a:off x="1152" y="2256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5" name="Rectangle 10"/>
            <p:cNvSpPr>
              <a:spLocks noChangeArrowheads="1"/>
            </p:cNvSpPr>
            <p:nvPr/>
          </p:nvSpPr>
          <p:spPr bwMode="auto">
            <a:xfrm>
              <a:off x="1536" y="168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6" name="Rectangle 11"/>
            <p:cNvSpPr>
              <a:spLocks noChangeArrowheads="1"/>
            </p:cNvSpPr>
            <p:nvPr/>
          </p:nvSpPr>
          <p:spPr bwMode="auto">
            <a:xfrm>
              <a:off x="1152" y="244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7" name="Rectangle 12"/>
            <p:cNvSpPr>
              <a:spLocks noChangeArrowheads="1"/>
            </p:cNvSpPr>
            <p:nvPr/>
          </p:nvSpPr>
          <p:spPr bwMode="auto">
            <a:xfrm>
              <a:off x="1392" y="244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8" name="Rectangle 13"/>
            <p:cNvSpPr>
              <a:spLocks noChangeArrowheads="1"/>
            </p:cNvSpPr>
            <p:nvPr/>
          </p:nvSpPr>
          <p:spPr bwMode="auto">
            <a:xfrm>
              <a:off x="1632" y="244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9" name="Rectangle 14"/>
            <p:cNvSpPr>
              <a:spLocks noChangeArrowheads="1"/>
            </p:cNvSpPr>
            <p:nvPr/>
          </p:nvSpPr>
          <p:spPr bwMode="auto">
            <a:xfrm>
              <a:off x="1872" y="244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0" name="Rectangle 15"/>
            <p:cNvSpPr>
              <a:spLocks noChangeArrowheads="1"/>
            </p:cNvSpPr>
            <p:nvPr/>
          </p:nvSpPr>
          <p:spPr bwMode="auto">
            <a:xfrm>
              <a:off x="2112" y="244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1" name="Rectangle 16"/>
            <p:cNvSpPr>
              <a:spLocks noChangeArrowheads="1"/>
            </p:cNvSpPr>
            <p:nvPr/>
          </p:nvSpPr>
          <p:spPr bwMode="auto">
            <a:xfrm>
              <a:off x="2352" y="244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2" name="Rectangle 17"/>
            <p:cNvSpPr>
              <a:spLocks noChangeArrowheads="1"/>
            </p:cNvSpPr>
            <p:nvPr/>
          </p:nvSpPr>
          <p:spPr bwMode="auto">
            <a:xfrm>
              <a:off x="2160" y="225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3" name="Rectangle 18"/>
            <p:cNvSpPr>
              <a:spLocks noChangeArrowheads="1"/>
            </p:cNvSpPr>
            <p:nvPr/>
          </p:nvSpPr>
          <p:spPr bwMode="auto">
            <a:xfrm>
              <a:off x="1776" y="1680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4" name="Rectangle 19"/>
            <p:cNvSpPr>
              <a:spLocks noChangeArrowheads="1"/>
            </p:cNvSpPr>
            <p:nvPr/>
          </p:nvSpPr>
          <p:spPr bwMode="auto">
            <a:xfrm>
              <a:off x="2400" y="1872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5" name="Line 20"/>
            <p:cNvSpPr>
              <a:spLocks noChangeShapeType="1"/>
            </p:cNvSpPr>
            <p:nvPr/>
          </p:nvSpPr>
          <p:spPr bwMode="auto">
            <a:xfrm>
              <a:off x="2544" y="1536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6" name="Line 21"/>
            <p:cNvSpPr>
              <a:spLocks noChangeShapeType="1"/>
            </p:cNvSpPr>
            <p:nvPr/>
          </p:nvSpPr>
          <p:spPr bwMode="auto">
            <a:xfrm>
              <a:off x="3408" y="1536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7" name="Line 22"/>
            <p:cNvSpPr>
              <a:spLocks noChangeShapeType="1"/>
            </p:cNvSpPr>
            <p:nvPr/>
          </p:nvSpPr>
          <p:spPr bwMode="auto">
            <a:xfrm>
              <a:off x="816" y="3216"/>
              <a:ext cx="29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8" name="Line 23"/>
            <p:cNvSpPr>
              <a:spLocks noChangeShapeType="1"/>
            </p:cNvSpPr>
            <p:nvPr/>
          </p:nvSpPr>
          <p:spPr bwMode="auto">
            <a:xfrm flipV="1">
              <a:off x="816" y="1200"/>
              <a:ext cx="0" cy="2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286" name="Text Box 24"/>
          <p:cNvSpPr txBox="1">
            <a:spLocks noChangeArrowheads="1"/>
          </p:cNvSpPr>
          <p:nvPr/>
        </p:nvSpPr>
        <p:spPr bwMode="auto">
          <a:xfrm>
            <a:off x="4251325" y="5299075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7287" name="Text Box 25"/>
          <p:cNvSpPr txBox="1">
            <a:spLocks noChangeArrowheads="1"/>
          </p:cNvSpPr>
          <p:nvPr/>
        </p:nvSpPr>
        <p:spPr bwMode="auto">
          <a:xfrm rot="-5400000">
            <a:off x="306387" y="2741613"/>
            <a:ext cx="1216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resource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6096000" y="3429000"/>
            <a:ext cx="2697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pitchFamily="-107" charset="0"/>
              </a:rPr>
              <a:t>How bad is this </a:t>
            </a:r>
          </a:p>
          <a:p>
            <a:r>
              <a:rPr lang="en-US" sz="2800">
                <a:latin typeface="Arial" pitchFamily="-107" charset="0"/>
              </a:rPr>
              <a:t>schedule?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2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93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A16653-42F6-F349-842B-7B5853E93EFE}" type="slidenum">
              <a:rPr lang="en-US" smtClean="0">
                <a:latin typeface="Times New Roman" pitchFamily="-107" charset="0"/>
              </a:rPr>
              <a:pPr/>
              <a:t>43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>
                <a:sym typeface="Symbol" pitchFamily="-107" charset="2"/>
              </a:rPr>
              <a:t></a:t>
            </a:r>
            <a:r>
              <a:rPr lang="en-US" dirty="0">
                <a:sym typeface="Symbol" pitchFamily="-107" charset="2"/>
              </a:rPr>
              <a:t> </a:t>
            </a:r>
            <a:r>
              <a:rPr lang="en-US" dirty="0"/>
              <a:t>optimal length L</a:t>
            </a:r>
          </a:p>
          <a:p>
            <a:pPr>
              <a:lnSpc>
                <a:spcPct val="90000"/>
              </a:lnSpc>
            </a:pPr>
            <a:r>
              <a:rPr lang="en-US" dirty="0"/>
              <a:t>No idle time up to start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last job to finish</a:t>
            </a:r>
          </a:p>
          <a:p>
            <a:pPr>
              <a:lnSpc>
                <a:spcPct val="90000"/>
              </a:lnSpc>
            </a:pPr>
            <a:r>
              <a:rPr lang="en-US" dirty="0"/>
              <a:t>start time of last job </a:t>
            </a:r>
            <a:r>
              <a:rPr lang="en-US" dirty="0" err="1">
                <a:sym typeface="Symbol" pitchFamily="-107" charset="2"/>
              </a:rPr>
              <a:t></a:t>
            </a:r>
            <a:r>
              <a:rPr lang="en-US" dirty="0"/>
              <a:t> L </a:t>
            </a:r>
          </a:p>
          <a:p>
            <a:pPr>
              <a:lnSpc>
                <a:spcPct val="90000"/>
              </a:lnSpc>
            </a:pPr>
            <a:r>
              <a:rPr lang="en-US" dirty="0"/>
              <a:t>last job length </a:t>
            </a:r>
            <a:r>
              <a:rPr lang="en-US" dirty="0" err="1">
                <a:sym typeface="Symbol" pitchFamily="-107" charset="2"/>
              </a:rPr>
              <a:t></a:t>
            </a:r>
            <a:r>
              <a:rPr lang="en-US" dirty="0"/>
              <a:t> L</a:t>
            </a:r>
          </a:p>
          <a:p>
            <a:pPr>
              <a:lnSpc>
                <a:spcPct val="90000"/>
              </a:lnSpc>
            </a:pPr>
            <a:r>
              <a:rPr lang="en-US" dirty="0"/>
              <a:t>Total LS length </a:t>
            </a:r>
            <a:r>
              <a:rPr lang="en-US" dirty="0" err="1">
                <a:sym typeface="Symbol" pitchFamily="-107" charset="2"/>
              </a:rPr>
              <a:t></a:t>
            </a:r>
            <a:r>
              <a:rPr lang="en-US" dirty="0"/>
              <a:t> </a:t>
            </a:r>
            <a:r>
              <a:rPr lang="en-US" dirty="0" smtClean="0"/>
              <a:t>2L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6600"/>
                </a:solidFill>
              </a:rPr>
              <a:t>What can say about optimality?</a:t>
            </a:r>
          </a:p>
          <a:p>
            <a:pPr>
              <a:lnSpc>
                <a:spcPct val="90000"/>
              </a:lnSpc>
              <a:buFont typeface="Wingdings" pitchFamily="-107" charset="2"/>
              <a:buChar char="Ø"/>
            </a:pPr>
            <a:r>
              <a:rPr lang="en-US" dirty="0"/>
              <a:t>Algorithm is within factor of 2 of optimum</a:t>
            </a:r>
          </a:p>
        </p:txBody>
      </p:sp>
      <p:grpSp>
        <p:nvGrpSpPr>
          <p:cNvPr id="99334" name="Group 4"/>
          <p:cNvGrpSpPr>
            <a:grpSpLocks/>
          </p:cNvGrpSpPr>
          <p:nvPr/>
        </p:nvGrpSpPr>
        <p:grpSpPr bwMode="auto">
          <a:xfrm>
            <a:off x="5943600" y="381000"/>
            <a:ext cx="3048000" cy="2057400"/>
            <a:chOff x="816" y="1200"/>
            <a:chExt cx="2928" cy="2016"/>
          </a:xfrm>
        </p:grpSpPr>
        <p:sp>
          <p:nvSpPr>
            <p:cNvPr id="99335" name="Rectangle 5"/>
            <p:cNvSpPr>
              <a:spLocks noChangeArrowheads="1"/>
            </p:cNvSpPr>
            <p:nvPr/>
          </p:nvSpPr>
          <p:spPr bwMode="auto">
            <a:xfrm>
              <a:off x="1152" y="1872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36" name="Rectangle 6"/>
            <p:cNvSpPr>
              <a:spLocks noChangeArrowheads="1"/>
            </p:cNvSpPr>
            <p:nvPr/>
          </p:nvSpPr>
          <p:spPr bwMode="auto">
            <a:xfrm>
              <a:off x="2016" y="1872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37" name="Rectangle 7"/>
            <p:cNvSpPr>
              <a:spLocks noChangeArrowheads="1"/>
            </p:cNvSpPr>
            <p:nvPr/>
          </p:nvSpPr>
          <p:spPr bwMode="auto">
            <a:xfrm>
              <a:off x="1152" y="1680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38" name="Rectangle 8"/>
            <p:cNvSpPr>
              <a:spLocks noChangeArrowheads="1"/>
            </p:cNvSpPr>
            <p:nvPr/>
          </p:nvSpPr>
          <p:spPr bwMode="auto">
            <a:xfrm>
              <a:off x="1152" y="206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39" name="Rectangle 9"/>
            <p:cNvSpPr>
              <a:spLocks noChangeArrowheads="1"/>
            </p:cNvSpPr>
            <p:nvPr/>
          </p:nvSpPr>
          <p:spPr bwMode="auto">
            <a:xfrm>
              <a:off x="1536" y="2064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40" name="Rectangle 10"/>
            <p:cNvSpPr>
              <a:spLocks noChangeArrowheads="1"/>
            </p:cNvSpPr>
            <p:nvPr/>
          </p:nvSpPr>
          <p:spPr bwMode="auto">
            <a:xfrm>
              <a:off x="1152" y="2256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41" name="Rectangle 11"/>
            <p:cNvSpPr>
              <a:spLocks noChangeArrowheads="1"/>
            </p:cNvSpPr>
            <p:nvPr/>
          </p:nvSpPr>
          <p:spPr bwMode="auto">
            <a:xfrm>
              <a:off x="1536" y="168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42" name="Rectangle 12"/>
            <p:cNvSpPr>
              <a:spLocks noChangeArrowheads="1"/>
            </p:cNvSpPr>
            <p:nvPr/>
          </p:nvSpPr>
          <p:spPr bwMode="auto">
            <a:xfrm>
              <a:off x="1152" y="244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43" name="Rectangle 13"/>
            <p:cNvSpPr>
              <a:spLocks noChangeArrowheads="1"/>
            </p:cNvSpPr>
            <p:nvPr/>
          </p:nvSpPr>
          <p:spPr bwMode="auto">
            <a:xfrm>
              <a:off x="1392" y="244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44" name="Rectangle 14"/>
            <p:cNvSpPr>
              <a:spLocks noChangeArrowheads="1"/>
            </p:cNvSpPr>
            <p:nvPr/>
          </p:nvSpPr>
          <p:spPr bwMode="auto">
            <a:xfrm>
              <a:off x="1632" y="244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45" name="Rectangle 15"/>
            <p:cNvSpPr>
              <a:spLocks noChangeArrowheads="1"/>
            </p:cNvSpPr>
            <p:nvPr/>
          </p:nvSpPr>
          <p:spPr bwMode="auto">
            <a:xfrm>
              <a:off x="1872" y="244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46" name="Rectangle 16"/>
            <p:cNvSpPr>
              <a:spLocks noChangeArrowheads="1"/>
            </p:cNvSpPr>
            <p:nvPr/>
          </p:nvSpPr>
          <p:spPr bwMode="auto">
            <a:xfrm>
              <a:off x="2112" y="244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47" name="Rectangle 17"/>
            <p:cNvSpPr>
              <a:spLocks noChangeArrowheads="1"/>
            </p:cNvSpPr>
            <p:nvPr/>
          </p:nvSpPr>
          <p:spPr bwMode="auto">
            <a:xfrm>
              <a:off x="2352" y="2448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48" name="Rectangle 18"/>
            <p:cNvSpPr>
              <a:spLocks noChangeArrowheads="1"/>
            </p:cNvSpPr>
            <p:nvPr/>
          </p:nvSpPr>
          <p:spPr bwMode="auto">
            <a:xfrm>
              <a:off x="2160" y="225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49" name="Rectangle 19"/>
            <p:cNvSpPr>
              <a:spLocks noChangeArrowheads="1"/>
            </p:cNvSpPr>
            <p:nvPr/>
          </p:nvSpPr>
          <p:spPr bwMode="auto">
            <a:xfrm>
              <a:off x="1776" y="1680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0" name="Rectangle 20"/>
            <p:cNvSpPr>
              <a:spLocks noChangeArrowheads="1"/>
            </p:cNvSpPr>
            <p:nvPr/>
          </p:nvSpPr>
          <p:spPr bwMode="auto">
            <a:xfrm>
              <a:off x="2400" y="1872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1" name="Line 21"/>
            <p:cNvSpPr>
              <a:spLocks noChangeShapeType="1"/>
            </p:cNvSpPr>
            <p:nvPr/>
          </p:nvSpPr>
          <p:spPr bwMode="auto">
            <a:xfrm>
              <a:off x="2544" y="1536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2" name="Line 22"/>
            <p:cNvSpPr>
              <a:spLocks noChangeShapeType="1"/>
            </p:cNvSpPr>
            <p:nvPr/>
          </p:nvSpPr>
          <p:spPr bwMode="auto">
            <a:xfrm>
              <a:off x="3408" y="1536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3" name="Line 23"/>
            <p:cNvSpPr>
              <a:spLocks noChangeShapeType="1"/>
            </p:cNvSpPr>
            <p:nvPr/>
          </p:nvSpPr>
          <p:spPr bwMode="auto">
            <a:xfrm>
              <a:off x="816" y="3216"/>
              <a:ext cx="29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4" name="Line 24"/>
            <p:cNvSpPr>
              <a:spLocks noChangeShapeType="1"/>
            </p:cNvSpPr>
            <p:nvPr/>
          </p:nvSpPr>
          <p:spPr bwMode="auto">
            <a:xfrm flipV="1">
              <a:off x="816" y="1200"/>
              <a:ext cx="0" cy="2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13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7567F2-0B49-8E46-9CF9-60F7F0E75F52}" type="slidenum">
              <a:rPr lang="en-US" smtClean="0">
                <a:latin typeface="Times New Roman" pitchFamily="-107" charset="0"/>
              </a:rPr>
              <a:pPr/>
              <a:t>44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Scheduling of identical parallel machines has a 2-approximation</a:t>
            </a:r>
          </a:p>
          <a:p>
            <a:pPr lvl="1">
              <a:lnSpc>
                <a:spcPct val="90000"/>
              </a:lnSpc>
            </a:pPr>
            <a:r>
              <a:rPr lang="en-US" i="1">
                <a:ea typeface="ＭＳ Ｐゴシック" pitchFamily="-107" charset="-128"/>
              </a:rPr>
              <a:t>i.e.</a:t>
            </a:r>
            <a:r>
              <a:rPr lang="en-US">
                <a:ea typeface="ＭＳ Ｐゴシック" pitchFamily="-107" charset="-128"/>
              </a:rPr>
              <a:t> we have a polynomial time algorithm which is guaranteed to achieve a result within a factor of two of the optimal solution.</a:t>
            </a:r>
          </a:p>
          <a:p>
            <a:pPr lvl="1">
              <a:lnSpc>
                <a:spcPct val="90000"/>
              </a:lnSpc>
            </a:pPr>
            <a:endParaRPr lang="en-US">
              <a:ea typeface="ＭＳ Ｐゴシック" pitchFamily="-107" charset="-128"/>
            </a:endParaRPr>
          </a:p>
          <a:p>
            <a:pPr>
              <a:lnSpc>
                <a:spcPct val="90000"/>
              </a:lnSpc>
            </a:pPr>
            <a:r>
              <a:rPr lang="en-US"/>
              <a:t>In fact, for precedence unconstrained there is a 4/3-approximation</a:t>
            </a:r>
          </a:p>
          <a:p>
            <a:pPr lvl="1">
              <a:lnSpc>
                <a:spcPct val="90000"/>
              </a:lnSpc>
            </a:pPr>
            <a:r>
              <a:rPr lang="en-US" i="1">
                <a:ea typeface="ＭＳ Ｐゴシック" pitchFamily="-107" charset="-128"/>
              </a:rPr>
              <a:t>i.e.</a:t>
            </a:r>
            <a:r>
              <a:rPr lang="en-US">
                <a:ea typeface="ＭＳ Ｐゴシック" pitchFamily="-107" charset="-128"/>
              </a:rPr>
              <a:t> schedule Longest Processing Time first</a:t>
            </a:r>
          </a:p>
          <a:p>
            <a:pPr lvl="1">
              <a:lnSpc>
                <a:spcPct val="90000"/>
              </a:lnSpc>
            </a:pPr>
            <a:endParaRPr lang="en-US">
              <a:ea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34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5FFCE7-A84F-BB41-81A1-183E4872CB0C}" type="slidenum">
              <a:rPr lang="en-US" smtClean="0">
                <a:latin typeface="Times New Roman" pitchFamily="-107" charset="0"/>
              </a:rPr>
              <a:pPr/>
              <a:t>45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Recover Precedence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With precedence we may have idle times, so need to generalize</a:t>
            </a:r>
          </a:p>
          <a:p>
            <a:r>
              <a:rPr lang="en-US" sz="2800"/>
              <a:t>Work back from last completed job</a:t>
            </a:r>
          </a:p>
          <a:p>
            <a:pPr lvl="1"/>
            <a:r>
              <a:rPr lang="en-US" sz="2400">
                <a:ea typeface="ＭＳ Ｐゴシック" pitchFamily="-107" charset="-128"/>
              </a:rPr>
              <a:t>two cases:</a:t>
            </a:r>
          </a:p>
          <a:p>
            <a:pPr lvl="2"/>
            <a:r>
              <a:rPr lang="en-US" sz="2000">
                <a:ea typeface="ＭＳ Ｐゴシック" pitchFamily="-107" charset="-128"/>
              </a:rPr>
              <a:t>entire machine busy</a:t>
            </a:r>
          </a:p>
          <a:p>
            <a:pPr lvl="2"/>
            <a:r>
              <a:rPr lang="en-US" sz="2000">
                <a:ea typeface="ＭＳ Ｐゴシック" pitchFamily="-107" charset="-128"/>
              </a:rPr>
              <a:t>some predecessor in critical path is running</a:t>
            </a:r>
          </a:p>
          <a:p>
            <a:r>
              <a:rPr lang="en-US" sz="2800"/>
              <a:t>Divide into two sets</a:t>
            </a:r>
          </a:p>
          <a:p>
            <a:pPr lvl="1"/>
            <a:r>
              <a:rPr lang="en-US" sz="2400">
                <a:ea typeface="ＭＳ Ｐゴシック" pitchFamily="-107" charset="-128"/>
              </a:rPr>
              <a:t>whole machine busy times</a:t>
            </a:r>
          </a:p>
          <a:p>
            <a:pPr lvl="1"/>
            <a:r>
              <a:rPr lang="en-US" sz="2400">
                <a:ea typeface="ＭＳ Ｐゴシック" pitchFamily="-107" charset="-128"/>
              </a:rPr>
              <a:t>critical path chain for this operator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bldLvl="3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54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EAFB6-03F7-8548-A126-68FDC451397E}" type="slidenum">
              <a:rPr lang="en-US" smtClean="0">
                <a:latin typeface="Times New Roman" pitchFamily="-107" charset="0"/>
              </a:rPr>
              <a:pPr/>
              <a:t>46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054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Precedence</a:t>
            </a:r>
          </a:p>
        </p:txBody>
      </p:sp>
      <p:sp>
        <p:nvSpPr>
          <p:cNvPr id="105477" name="Rectangle 3"/>
          <p:cNvSpPr>
            <a:spLocks noChangeArrowheads="1"/>
          </p:cNvSpPr>
          <p:nvPr/>
        </p:nvSpPr>
        <p:spPr bwMode="auto">
          <a:xfrm>
            <a:off x="1752600" y="3810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78" name="Rectangle 4"/>
          <p:cNvSpPr>
            <a:spLocks noChangeArrowheads="1"/>
          </p:cNvSpPr>
          <p:nvPr/>
        </p:nvSpPr>
        <p:spPr bwMode="auto">
          <a:xfrm>
            <a:off x="2667000" y="41148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79" name="Rectangle 5"/>
          <p:cNvSpPr>
            <a:spLocks noChangeArrowheads="1"/>
          </p:cNvSpPr>
          <p:nvPr/>
        </p:nvSpPr>
        <p:spPr bwMode="auto">
          <a:xfrm>
            <a:off x="2667000" y="3810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0" name="Rectangle 6"/>
          <p:cNvSpPr>
            <a:spLocks noChangeArrowheads="1"/>
          </p:cNvSpPr>
          <p:nvPr/>
        </p:nvSpPr>
        <p:spPr bwMode="auto">
          <a:xfrm>
            <a:off x="2667000" y="3505200"/>
            <a:ext cx="1295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1" name="Rectangle 7"/>
          <p:cNvSpPr>
            <a:spLocks noChangeArrowheads="1"/>
          </p:cNvSpPr>
          <p:nvPr/>
        </p:nvSpPr>
        <p:spPr bwMode="auto">
          <a:xfrm>
            <a:off x="2667000" y="32004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2" name="Rectangle 8"/>
          <p:cNvSpPr>
            <a:spLocks noChangeArrowheads="1"/>
          </p:cNvSpPr>
          <p:nvPr/>
        </p:nvSpPr>
        <p:spPr bwMode="auto">
          <a:xfrm>
            <a:off x="2667000" y="28956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3" name="Rectangle 9"/>
          <p:cNvSpPr>
            <a:spLocks noChangeArrowheads="1"/>
          </p:cNvSpPr>
          <p:nvPr/>
        </p:nvSpPr>
        <p:spPr bwMode="auto">
          <a:xfrm>
            <a:off x="3276600" y="41148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4" name="Rectangle 10"/>
          <p:cNvSpPr>
            <a:spLocks noChangeArrowheads="1"/>
          </p:cNvSpPr>
          <p:nvPr/>
        </p:nvSpPr>
        <p:spPr bwMode="auto">
          <a:xfrm>
            <a:off x="3733800" y="32004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5" name="Rectangle 11"/>
          <p:cNvSpPr>
            <a:spLocks noChangeArrowheads="1"/>
          </p:cNvSpPr>
          <p:nvPr/>
        </p:nvSpPr>
        <p:spPr bwMode="auto">
          <a:xfrm>
            <a:off x="3962400" y="35052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6" name="Rectangle 12"/>
          <p:cNvSpPr>
            <a:spLocks noChangeArrowheads="1"/>
          </p:cNvSpPr>
          <p:nvPr/>
        </p:nvSpPr>
        <p:spPr bwMode="auto">
          <a:xfrm>
            <a:off x="3962400" y="3810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7" name="Rectangle 13"/>
          <p:cNvSpPr>
            <a:spLocks noChangeArrowheads="1"/>
          </p:cNvSpPr>
          <p:nvPr/>
        </p:nvSpPr>
        <p:spPr bwMode="auto">
          <a:xfrm>
            <a:off x="3886200" y="41148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8" name="Rectangle 14"/>
          <p:cNvSpPr>
            <a:spLocks noChangeArrowheads="1"/>
          </p:cNvSpPr>
          <p:nvPr/>
        </p:nvSpPr>
        <p:spPr bwMode="auto">
          <a:xfrm>
            <a:off x="3962400" y="28956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9" name="Rectangle 15"/>
          <p:cNvSpPr>
            <a:spLocks noChangeArrowheads="1"/>
          </p:cNvSpPr>
          <p:nvPr/>
        </p:nvSpPr>
        <p:spPr bwMode="auto">
          <a:xfrm>
            <a:off x="5029200" y="35052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0" name="Rectangle 16"/>
          <p:cNvSpPr>
            <a:spLocks noChangeArrowheads="1"/>
          </p:cNvSpPr>
          <p:nvPr/>
        </p:nvSpPr>
        <p:spPr bwMode="auto">
          <a:xfrm>
            <a:off x="5029200" y="3810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1" name="Rectangle 17"/>
          <p:cNvSpPr>
            <a:spLocks noChangeArrowheads="1"/>
          </p:cNvSpPr>
          <p:nvPr/>
        </p:nvSpPr>
        <p:spPr bwMode="auto">
          <a:xfrm>
            <a:off x="5029200" y="41148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2" name="Rectangle 18"/>
          <p:cNvSpPr>
            <a:spLocks noChangeArrowheads="1"/>
          </p:cNvSpPr>
          <p:nvPr/>
        </p:nvSpPr>
        <p:spPr bwMode="auto">
          <a:xfrm>
            <a:off x="5029200" y="32004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3" name="Rectangle 19"/>
          <p:cNvSpPr>
            <a:spLocks noChangeArrowheads="1"/>
          </p:cNvSpPr>
          <p:nvPr/>
        </p:nvSpPr>
        <p:spPr bwMode="auto">
          <a:xfrm>
            <a:off x="5029200" y="28956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4" name="Rectangle 20"/>
          <p:cNvSpPr>
            <a:spLocks noChangeArrowheads="1"/>
          </p:cNvSpPr>
          <p:nvPr/>
        </p:nvSpPr>
        <p:spPr bwMode="auto">
          <a:xfrm>
            <a:off x="5638800" y="38100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5" name="Rectangle 21"/>
          <p:cNvSpPr>
            <a:spLocks noChangeArrowheads="1"/>
          </p:cNvSpPr>
          <p:nvPr/>
        </p:nvSpPr>
        <p:spPr bwMode="auto">
          <a:xfrm>
            <a:off x="5867400" y="3505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6" name="Rectangle 22"/>
          <p:cNvSpPr>
            <a:spLocks noChangeArrowheads="1"/>
          </p:cNvSpPr>
          <p:nvPr/>
        </p:nvSpPr>
        <p:spPr bwMode="auto">
          <a:xfrm>
            <a:off x="6019800" y="3200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905000" y="2590800"/>
            <a:ext cx="4418013" cy="3048000"/>
            <a:chOff x="1200" y="1632"/>
            <a:chExt cx="2783" cy="1920"/>
          </a:xfrm>
        </p:grpSpPr>
        <p:sp>
          <p:nvSpPr>
            <p:cNvPr id="105498" name="Line 24"/>
            <p:cNvSpPr>
              <a:spLocks noChangeShapeType="1"/>
            </p:cNvSpPr>
            <p:nvPr/>
          </p:nvSpPr>
          <p:spPr bwMode="auto">
            <a:xfrm>
              <a:off x="1680" y="1632"/>
              <a:ext cx="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9" name="Line 25"/>
            <p:cNvSpPr>
              <a:spLocks noChangeShapeType="1"/>
            </p:cNvSpPr>
            <p:nvPr/>
          </p:nvSpPr>
          <p:spPr bwMode="auto">
            <a:xfrm>
              <a:off x="2064" y="1632"/>
              <a:ext cx="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0" name="Line 26"/>
            <p:cNvSpPr>
              <a:spLocks noChangeShapeType="1"/>
            </p:cNvSpPr>
            <p:nvPr/>
          </p:nvSpPr>
          <p:spPr bwMode="auto">
            <a:xfrm>
              <a:off x="2496" y="1632"/>
              <a:ext cx="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1" name="Line 27"/>
            <p:cNvSpPr>
              <a:spLocks noChangeShapeType="1"/>
            </p:cNvSpPr>
            <p:nvPr/>
          </p:nvSpPr>
          <p:spPr bwMode="auto">
            <a:xfrm>
              <a:off x="2832" y="1632"/>
              <a:ext cx="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2" name="Line 28"/>
            <p:cNvSpPr>
              <a:spLocks noChangeShapeType="1"/>
            </p:cNvSpPr>
            <p:nvPr/>
          </p:nvSpPr>
          <p:spPr bwMode="auto">
            <a:xfrm>
              <a:off x="3168" y="1632"/>
              <a:ext cx="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3" name="Line 29"/>
            <p:cNvSpPr>
              <a:spLocks noChangeShapeType="1"/>
            </p:cNvSpPr>
            <p:nvPr/>
          </p:nvSpPr>
          <p:spPr bwMode="auto">
            <a:xfrm>
              <a:off x="3552" y="1632"/>
              <a:ext cx="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4" name="Text Box 30"/>
            <p:cNvSpPr txBox="1">
              <a:spLocks noChangeArrowheads="1"/>
            </p:cNvSpPr>
            <p:nvPr/>
          </p:nvSpPr>
          <p:spPr bwMode="auto">
            <a:xfrm>
              <a:off x="1680" y="2928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pitchFamily="-107" charset="0"/>
                </a:rPr>
                <a:t>RB</a:t>
              </a:r>
            </a:p>
          </p:txBody>
        </p:sp>
        <p:sp>
          <p:nvSpPr>
            <p:cNvPr id="105505" name="Text Box 31"/>
            <p:cNvSpPr txBox="1">
              <a:spLocks noChangeArrowheads="1"/>
            </p:cNvSpPr>
            <p:nvPr/>
          </p:nvSpPr>
          <p:spPr bwMode="auto">
            <a:xfrm>
              <a:off x="2448" y="2928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pitchFamily="-107" charset="0"/>
                </a:rPr>
                <a:t>RB</a:t>
              </a:r>
            </a:p>
          </p:txBody>
        </p:sp>
        <p:sp>
          <p:nvSpPr>
            <p:cNvPr id="105506" name="Text Box 32"/>
            <p:cNvSpPr txBox="1">
              <a:spLocks noChangeArrowheads="1"/>
            </p:cNvSpPr>
            <p:nvPr/>
          </p:nvSpPr>
          <p:spPr bwMode="auto">
            <a:xfrm>
              <a:off x="3120" y="2928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pitchFamily="-107" charset="0"/>
                </a:rPr>
                <a:t>RB</a:t>
              </a:r>
            </a:p>
          </p:txBody>
        </p:sp>
        <p:sp>
          <p:nvSpPr>
            <p:cNvPr id="105507" name="Text Box 33"/>
            <p:cNvSpPr txBox="1">
              <a:spLocks noChangeArrowheads="1"/>
            </p:cNvSpPr>
            <p:nvPr/>
          </p:nvSpPr>
          <p:spPr bwMode="auto">
            <a:xfrm>
              <a:off x="1200" y="3264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pitchFamily="-107" charset="0"/>
                </a:rPr>
                <a:t>CP</a:t>
              </a:r>
            </a:p>
          </p:txBody>
        </p:sp>
        <p:sp>
          <p:nvSpPr>
            <p:cNvPr id="105508" name="Text Box 34"/>
            <p:cNvSpPr txBox="1">
              <a:spLocks noChangeArrowheads="1"/>
            </p:cNvSpPr>
            <p:nvPr/>
          </p:nvSpPr>
          <p:spPr bwMode="auto">
            <a:xfrm>
              <a:off x="2112" y="3264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pitchFamily="-107" charset="0"/>
                </a:rPr>
                <a:t>CP</a:t>
              </a:r>
            </a:p>
          </p:txBody>
        </p:sp>
        <p:sp>
          <p:nvSpPr>
            <p:cNvPr id="105509" name="Text Box 35"/>
            <p:cNvSpPr txBox="1">
              <a:spLocks noChangeArrowheads="1"/>
            </p:cNvSpPr>
            <p:nvPr/>
          </p:nvSpPr>
          <p:spPr bwMode="auto">
            <a:xfrm>
              <a:off x="2832" y="3264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pitchFamily="-107" charset="0"/>
                </a:rPr>
                <a:t>CP</a:t>
              </a:r>
            </a:p>
          </p:txBody>
        </p:sp>
        <p:sp>
          <p:nvSpPr>
            <p:cNvPr id="105510" name="Text Box 36"/>
            <p:cNvSpPr txBox="1">
              <a:spLocks noChangeArrowheads="1"/>
            </p:cNvSpPr>
            <p:nvPr/>
          </p:nvSpPr>
          <p:spPr bwMode="auto">
            <a:xfrm>
              <a:off x="3600" y="3264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pitchFamily="-107" charset="0"/>
                </a:rPr>
                <a:t>CP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75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74E088-E012-6B49-9B2C-B0785D95E777}" type="slidenum">
              <a:rPr lang="en-US" smtClean="0">
                <a:latin typeface="Times New Roman" pitchFamily="-107" charset="0"/>
              </a:rPr>
              <a:pPr/>
              <a:t>47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07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Precedence Constrained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572000"/>
          </a:xfrm>
        </p:spPr>
        <p:txBody>
          <a:bodyPr/>
          <a:lstStyle/>
          <a:p>
            <a:r>
              <a:rPr lang="en-US" dirty="0"/>
              <a:t>Optimal Length &gt; All busy times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Optimal Length </a:t>
            </a:r>
            <a:r>
              <a:rPr lang="en-US" dirty="0" err="1">
                <a:ea typeface="ＭＳ Ｐゴシック" pitchFamily="-107" charset="-128"/>
                <a:sym typeface="Symbol" pitchFamily="-107" charset="2"/>
              </a:rPr>
              <a:t></a:t>
            </a:r>
            <a:r>
              <a:rPr lang="en-US" dirty="0">
                <a:ea typeface="ＭＳ Ｐゴシック" pitchFamily="-107" charset="-128"/>
                <a:sym typeface="Symbol" pitchFamily="-107" charset="2"/>
              </a:rPr>
              <a:t> </a:t>
            </a:r>
            <a:r>
              <a:rPr lang="en-US" dirty="0">
                <a:ea typeface="ＭＳ Ｐゴシック" pitchFamily="-107" charset="-128"/>
              </a:rPr>
              <a:t>Resource Bound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Resource Bound </a:t>
            </a:r>
            <a:r>
              <a:rPr lang="en-US" dirty="0" err="1">
                <a:ea typeface="ＭＳ Ｐゴシック" pitchFamily="-107" charset="-128"/>
                <a:sym typeface="Symbol" pitchFamily="-107" charset="2"/>
              </a:rPr>
              <a:t></a:t>
            </a:r>
            <a:r>
              <a:rPr lang="en-US" dirty="0">
                <a:ea typeface="ＭＳ Ｐゴシック" pitchFamily="-107" charset="-128"/>
              </a:rPr>
              <a:t> All busy</a:t>
            </a:r>
          </a:p>
          <a:p>
            <a:r>
              <a:rPr lang="en-US" dirty="0"/>
              <a:t>Optimal Length&gt;This Path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Optimal Length </a:t>
            </a:r>
            <a:r>
              <a:rPr lang="en-US" dirty="0" err="1">
                <a:ea typeface="ＭＳ Ｐゴシック" pitchFamily="-107" charset="-128"/>
                <a:sym typeface="Symbol" pitchFamily="-107" charset="2"/>
              </a:rPr>
              <a:t></a:t>
            </a:r>
            <a:r>
              <a:rPr lang="en-US" dirty="0">
                <a:ea typeface="ＭＳ Ｐゴシック" pitchFamily="-107" charset="-128"/>
              </a:rPr>
              <a:t> Critical Path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Critical Path </a:t>
            </a:r>
            <a:r>
              <a:rPr lang="en-US" dirty="0" err="1">
                <a:ea typeface="ＭＳ Ｐゴシック" pitchFamily="-107" charset="-128"/>
                <a:sym typeface="Symbol" pitchFamily="-107" charset="2"/>
              </a:rPr>
              <a:t></a:t>
            </a:r>
            <a:r>
              <a:rPr lang="en-US" dirty="0">
                <a:ea typeface="ＭＳ Ｐゴシック" pitchFamily="-107" charset="-128"/>
              </a:rPr>
              <a:t> This Path</a:t>
            </a:r>
          </a:p>
          <a:p>
            <a:r>
              <a:rPr lang="en-US" dirty="0"/>
              <a:t>List Schedule = This path + All busy times</a:t>
            </a:r>
          </a:p>
          <a:p>
            <a:r>
              <a:rPr lang="en-US" dirty="0"/>
              <a:t>List Schedule </a:t>
            </a:r>
            <a:r>
              <a:rPr lang="en-US" dirty="0" err="1">
                <a:sym typeface="Symbol" pitchFamily="-107" charset="2"/>
              </a:rPr>
              <a:t></a:t>
            </a:r>
            <a:r>
              <a:rPr lang="en-US" dirty="0"/>
              <a:t> 2 *(Optimal Length)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95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8BA1C-89FC-D244-9D6C-49A63AE499DC}" type="slidenum">
              <a:rPr lang="en-US" smtClean="0">
                <a:latin typeface="Times New Roman" pitchFamily="-107" charset="0"/>
              </a:rPr>
              <a:pPr/>
              <a:t>48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095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Conclude</a:t>
            </a:r>
          </a:p>
        </p:txBody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3962400"/>
          </a:xfrm>
        </p:spPr>
        <p:txBody>
          <a:bodyPr/>
          <a:lstStyle/>
          <a:p>
            <a:r>
              <a:rPr lang="en-US"/>
              <a:t>Scheduling of identical parallel machines with precedence constraints has a 2-approximation.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Tightening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could we do better?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What is particularly pessimistic about the previous cases?</a:t>
            </a:r>
          </a:p>
          <a:p>
            <a:pPr lvl="1"/>
            <a:r>
              <a:rPr lang="en-US" dirty="0" smtClean="0"/>
              <a:t>List Schedule = This path + All busy times</a:t>
            </a:r>
          </a:p>
          <a:p>
            <a:pPr lvl="1"/>
            <a:r>
              <a:rPr lang="en-US" dirty="0" smtClean="0"/>
              <a:t>List Schedule </a:t>
            </a:r>
            <a:r>
              <a:rPr lang="en-US" dirty="0" err="1" smtClean="0">
                <a:sym typeface="Symbol" pitchFamily="-107" charset="2"/>
              </a:rPr>
              <a:t></a:t>
            </a:r>
            <a:r>
              <a:rPr lang="en-US" dirty="0" smtClean="0"/>
              <a:t> 2 *(Optimal Length)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7AA72-4DFE-3243-BBA2-F76BA4BD583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1CB533-924D-2F4D-88B7-48EECFC10A9C}" type="slidenum">
              <a:rPr lang="en-US" smtClean="0">
                <a:latin typeface="Times New Roman" pitchFamily="-107" charset="0"/>
              </a:rPr>
              <a:pPr/>
              <a:t>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327025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1447800"/>
            <a:ext cx="832411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Assume unit delay operators.</a:t>
            </a:r>
          </a:p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How many operators do I need to evaluate this computation</a:t>
            </a:r>
          </a:p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 in ~5 time units?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743200"/>
            <a:ext cx="5651500" cy="3769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116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565843-28A6-9E4B-8AC7-B432F178F82A}" type="slidenum">
              <a:rPr lang="en-US" smtClean="0">
                <a:latin typeface="Times New Roman" pitchFamily="-107" charset="0"/>
              </a:rPr>
              <a:pPr/>
              <a:t>50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116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Tighten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495800"/>
          </a:xfrm>
        </p:spPr>
        <p:txBody>
          <a:bodyPr/>
          <a:lstStyle/>
          <a:p>
            <a:r>
              <a:rPr lang="en-US" sz="2800"/>
              <a:t>LS schedule </a:t>
            </a:r>
            <a:r>
              <a:rPr lang="en-US" sz="2800">
                <a:sym typeface="Symbol" pitchFamily="-107" charset="2"/>
              </a:rPr>
              <a:t></a:t>
            </a:r>
            <a:r>
              <a:rPr lang="en-US" sz="2800"/>
              <a:t> Critical Path+Resource Bound</a:t>
            </a:r>
          </a:p>
          <a:p>
            <a:r>
              <a:rPr lang="en-US" sz="2800"/>
              <a:t>LS schedule </a:t>
            </a:r>
            <a:r>
              <a:rPr lang="en-US" sz="2800">
                <a:sym typeface="Symbol" pitchFamily="-107" charset="2"/>
              </a:rPr>
              <a:t></a:t>
            </a:r>
            <a:r>
              <a:rPr lang="en-US" sz="2800">
                <a:sym typeface="Math1" pitchFamily="2" charset="2"/>
              </a:rPr>
              <a:t> Min(CP,RB)+Max(CP,RB)</a:t>
            </a:r>
            <a:endParaRPr lang="en-US" sz="2800"/>
          </a:p>
          <a:p>
            <a:r>
              <a:rPr lang="en-US" sz="2800"/>
              <a:t>Optimal schedule </a:t>
            </a:r>
            <a:r>
              <a:rPr lang="en-US" sz="2800">
                <a:sym typeface="Symbol" pitchFamily="-107" charset="2"/>
              </a:rPr>
              <a:t> </a:t>
            </a:r>
            <a:r>
              <a:rPr lang="en-US" sz="2800"/>
              <a:t>Max(CP,RB)</a:t>
            </a:r>
          </a:p>
          <a:p>
            <a:r>
              <a:rPr lang="en-US" sz="2800"/>
              <a:t>LS/Opt </a:t>
            </a:r>
            <a:r>
              <a:rPr lang="en-US" sz="2800">
                <a:sym typeface="Symbol" pitchFamily="-107" charset="2"/>
              </a:rPr>
              <a:t></a:t>
            </a:r>
            <a:r>
              <a:rPr lang="en-US" sz="2800">
                <a:sym typeface="Math1" pitchFamily="2" charset="2"/>
              </a:rPr>
              <a:t> 1+Min(CP,RB)/Max(CP,RB)</a:t>
            </a:r>
          </a:p>
          <a:p>
            <a:endParaRPr lang="en-US" sz="2800">
              <a:sym typeface="Math1" pitchFamily="2" charset="2"/>
            </a:endParaRPr>
          </a:p>
          <a:p>
            <a:r>
              <a:rPr lang="en-US" sz="2800">
                <a:sym typeface="Math1" pitchFamily="2" charset="2"/>
              </a:rPr>
              <a:t>The more one constraint dominates</a:t>
            </a:r>
          </a:p>
          <a:p>
            <a:pPr lvl="1">
              <a:buFont typeface="Wingdings" pitchFamily="-107" charset="2"/>
              <a:buChar char="è"/>
            </a:pPr>
            <a:r>
              <a:rPr lang="en-US" sz="2400">
                <a:ea typeface="ＭＳ Ｐゴシック" pitchFamily="-107" charset="-128"/>
                <a:sym typeface="Math1" pitchFamily="2" charset="2"/>
              </a:rPr>
              <a:t>the closer the approximate solution to optimal</a:t>
            </a:r>
          </a:p>
          <a:p>
            <a:pPr lvl="1">
              <a:buFont typeface="Wingdings" pitchFamily="-107" charset="2"/>
              <a:buChar char="Ä"/>
            </a:pPr>
            <a:r>
              <a:rPr lang="en-US" sz="2400">
                <a:ea typeface="ＭＳ Ｐゴシック" pitchFamily="-107" charset="-128"/>
                <a:sym typeface="Math1" pitchFamily="2" charset="2"/>
              </a:rPr>
              <a:t>(EEs think about 3dB point in frequency response)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136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C783B-8A8A-6040-96EC-AB831F707AF6}" type="slidenum">
              <a:rPr lang="en-US" smtClean="0">
                <a:latin typeface="Times New Roman" pitchFamily="-107" charset="0"/>
              </a:rPr>
              <a:pPr/>
              <a:t>51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136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Tightening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 of</a:t>
            </a:r>
          </a:p>
          <a:p>
            <a:pPr lvl="1"/>
            <a:r>
              <a:rPr lang="en-US">
                <a:ea typeface="ＭＳ Ｐゴシック" pitchFamily="-107" charset="-128"/>
              </a:rPr>
              <a:t>More information about problem</a:t>
            </a:r>
          </a:p>
          <a:p>
            <a:pPr lvl="1"/>
            <a:r>
              <a:rPr lang="en-US">
                <a:ea typeface="ＭＳ Ｐゴシック" pitchFamily="-107" charset="-128"/>
              </a:rPr>
              <a:t>More internal variables</a:t>
            </a:r>
          </a:p>
          <a:p>
            <a:pPr lvl="1"/>
            <a:r>
              <a:rPr lang="en-US">
                <a:ea typeface="ＭＳ Ｐゴシック" pitchFamily="-107" charset="-128"/>
              </a:rPr>
              <a:t>…allow us to state a tighter result</a:t>
            </a:r>
          </a:p>
          <a:p>
            <a:r>
              <a:rPr lang="en-US"/>
              <a:t>2-approx for any graph</a:t>
            </a:r>
          </a:p>
          <a:p>
            <a:pPr lvl="1"/>
            <a:r>
              <a:rPr lang="en-US">
                <a:ea typeface="ＭＳ Ｐゴシック" pitchFamily="-107" charset="-128"/>
              </a:rPr>
              <a:t>Since CP may = RB</a:t>
            </a:r>
          </a:p>
          <a:p>
            <a:r>
              <a:rPr lang="en-US"/>
              <a:t>Tighter approx as CP and RB diverge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bldLvl="2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157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247BF-7888-1D46-8DA4-C83525A9240E}" type="slidenum">
              <a:rPr lang="en-US" smtClean="0">
                <a:latin typeface="Times New Roman" pitchFamily="-107" charset="0"/>
              </a:rPr>
              <a:pPr/>
              <a:t>52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Resource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Previous result for homogeneous functional units</a:t>
            </a:r>
          </a:p>
          <a:p>
            <a:r>
              <a:rPr lang="en-US"/>
              <a:t>For heterogeneous resources:</a:t>
            </a:r>
          </a:p>
          <a:p>
            <a:pPr lvl="1"/>
            <a:r>
              <a:rPr lang="en-US">
                <a:ea typeface="ＭＳ Ｐゴシック" pitchFamily="-107" charset="-128"/>
              </a:rPr>
              <a:t>also a 2-approximation</a:t>
            </a:r>
          </a:p>
          <a:p>
            <a:pPr lvl="2"/>
            <a:r>
              <a:rPr lang="en-US">
                <a:ea typeface="ＭＳ Ｐゴシック" pitchFamily="-107" charset="-128"/>
              </a:rPr>
              <a:t>Lenstra+Shmoys+Tardos, Math. Programming v46p259</a:t>
            </a:r>
          </a:p>
          <a:p>
            <a:pPr lvl="2"/>
            <a:r>
              <a:rPr lang="en-US">
                <a:ea typeface="ＭＳ Ｐゴシック" pitchFamily="-107" charset="-128"/>
              </a:rPr>
              <a:t>(not online, no precedence constraints)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177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C44E6-841F-B844-AB57-38663483835F}" type="slidenum">
              <a:rPr lang="en-US" smtClean="0">
                <a:latin typeface="Times New Roman" pitchFamily="-107" charset="0"/>
              </a:rPr>
              <a:pPr/>
              <a:t>53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177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Precedence case, Identical machines</a:t>
            </a:r>
          </a:p>
          <a:p>
            <a:pPr lvl="1"/>
            <a:r>
              <a:rPr lang="en-US">
                <a:ea typeface="ＭＳ Ｐゴシック" pitchFamily="-107" charset="-128"/>
              </a:rPr>
              <a:t>no polynomial approximation algorithm can achieve better than 4/3 bound</a:t>
            </a:r>
          </a:p>
          <a:p>
            <a:pPr lvl="2"/>
            <a:r>
              <a:rPr lang="en-US">
                <a:ea typeface="ＭＳ Ｐゴシック" pitchFamily="-107" charset="-128"/>
              </a:rPr>
              <a:t>(unless P=NP)</a:t>
            </a:r>
          </a:p>
          <a:p>
            <a:r>
              <a:rPr lang="en-US"/>
              <a:t>Heterogeneous machines (no precedence)</a:t>
            </a:r>
          </a:p>
          <a:p>
            <a:pPr lvl="1"/>
            <a:r>
              <a:rPr lang="en-US">
                <a:ea typeface="ＭＳ Ｐゴシック" pitchFamily="-107" charset="-128"/>
              </a:rPr>
              <a:t>no polynomial approximation algorithm can achieve better than 3/2 bound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198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546538-48DE-C440-BFF4-962610AE672D}" type="slidenum">
              <a:rPr lang="en-US" smtClean="0">
                <a:latin typeface="Times New Roman" pitchFamily="-107" charset="0"/>
              </a:rPr>
              <a:pPr/>
              <a:t>54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Resource sharing saves area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a typeface="ＭＳ Ｐゴシック" pitchFamily="-107" charset="-128"/>
              </a:rPr>
              <a:t>allows us to fit in fixed area</a:t>
            </a:r>
          </a:p>
          <a:p>
            <a:pPr>
              <a:lnSpc>
                <a:spcPct val="90000"/>
              </a:lnSpc>
            </a:pPr>
            <a:r>
              <a:rPr lang="en-US" sz="2800"/>
              <a:t>Requires that we schedule tasks onto resources</a:t>
            </a:r>
          </a:p>
          <a:p>
            <a:pPr>
              <a:lnSpc>
                <a:spcPct val="90000"/>
              </a:lnSpc>
            </a:pPr>
            <a:r>
              <a:rPr lang="en-US" sz="2800"/>
              <a:t>General kind of  problem arises</a:t>
            </a:r>
          </a:p>
          <a:p>
            <a:pPr>
              <a:lnSpc>
                <a:spcPct val="90000"/>
              </a:lnSpc>
            </a:pPr>
            <a:r>
              <a:rPr lang="en-US" sz="2800"/>
              <a:t>We can, sometimes, bound the “badness” of a heuristic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a typeface="ＭＳ Ｐゴシック" pitchFamily="-107" charset="-128"/>
              </a:rPr>
              <a:t>get a tighter result based on gross properties of the problem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a typeface="ＭＳ Ｐゴシック" pitchFamily="-107" charset="-128"/>
              </a:rPr>
              <a:t>approximation algorithms often a viable alternative to finding optimum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a typeface="ＭＳ Ｐゴシック" pitchFamily="-107" charset="-128"/>
              </a:rPr>
              <a:t>play role in knowing “goodness” of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 HMC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does this relate to our mapping for Heterogeneous </a:t>
            </a:r>
            <a:r>
              <a:rPr lang="en-US" dirty="0" err="1" smtClean="0">
                <a:solidFill>
                  <a:srgbClr val="FF6600"/>
                </a:solidFill>
              </a:rPr>
              <a:t>multicontext</a:t>
            </a:r>
            <a:r>
              <a:rPr lang="en-US" dirty="0" smtClean="0">
                <a:solidFill>
                  <a:srgbClr val="FF6600"/>
                </a:solidFill>
              </a:rPr>
              <a:t> computing array?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7AA72-4DFE-3243-BBA2-F76BA4BD583E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239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6E62E-9D5A-1244-BF9A-D3E00FAF176A}" type="slidenum">
              <a:rPr lang="en-US" smtClean="0">
                <a:latin typeface="Times New Roman" pitchFamily="-107" charset="0"/>
              </a:rPr>
              <a:pPr/>
              <a:t>56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Big Ideas: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Exploit freedom in problem to reduce costs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pitchFamily="-107" charset="-128"/>
              </a:rPr>
              <a:t>(slack in schedules)</a:t>
            </a:r>
          </a:p>
          <a:p>
            <a:pPr>
              <a:lnSpc>
                <a:spcPct val="90000"/>
              </a:lnSpc>
            </a:pPr>
            <a:r>
              <a:rPr lang="en-US"/>
              <a:t>Use dominating effects</a:t>
            </a:r>
            <a:r>
              <a:rPr lang="en-US" sz="2800"/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pitchFamily="-107" charset="-128"/>
              </a:rPr>
              <a:t>(constrained resources)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pitchFamily="-107" charset="-128"/>
              </a:rPr>
              <a:t>the more an effect dominates, the “easier” the problem</a:t>
            </a:r>
          </a:p>
          <a:p>
            <a:pPr>
              <a:lnSpc>
                <a:spcPct val="90000"/>
              </a:lnSpc>
            </a:pPr>
            <a:r>
              <a:rPr lang="en-US"/>
              <a:t>Technique: Approximation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218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637AA-871C-9D4E-9C26-5C7F632719E2}" type="slidenum">
              <a:rPr lang="en-US" smtClean="0">
                <a:latin typeface="Times New Roman" pitchFamily="-107" charset="0"/>
              </a:rPr>
              <a:pPr/>
              <a:t>57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1218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Reading on web for </a:t>
            </a:r>
            <a:r>
              <a:rPr lang="en-US" dirty="0" smtClean="0"/>
              <a:t>Monday</a:t>
            </a:r>
          </a:p>
          <a:p>
            <a:pPr lvl="1"/>
            <a:r>
              <a:rPr lang="en-US" dirty="0" smtClean="0"/>
              <a:t>Same reading for today and Monday</a:t>
            </a:r>
            <a:endParaRPr lang="en-US" dirty="0" smtClean="0"/>
          </a:p>
          <a:p>
            <a:r>
              <a:rPr lang="en-US" dirty="0" smtClean="0"/>
              <a:t>Assignment 4 </a:t>
            </a:r>
            <a:r>
              <a:rPr lang="en-US" dirty="0" smtClean="0"/>
              <a:t>Due</a:t>
            </a:r>
            <a:r>
              <a:rPr lang="en-US" dirty="0" smtClean="0"/>
              <a:t> Thursday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0FA17B-04D3-D744-A616-F048689B7877}" type="slidenum">
              <a:rPr lang="en-US" smtClean="0">
                <a:latin typeface="Times New Roman" pitchFamily="-107" charset="0"/>
              </a:rPr>
              <a:pPr/>
              <a:t>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Does not have to increase delay</a:t>
            </a:r>
          </a:p>
          <a:p>
            <a:pPr lvl="1"/>
            <a:r>
              <a:rPr lang="en-US">
                <a:ea typeface="ＭＳ Ｐゴシック" pitchFamily="-107" charset="-128"/>
              </a:rPr>
              <a:t>w/ careful time assignment</a:t>
            </a:r>
          </a:p>
          <a:p>
            <a:pPr lvl="1"/>
            <a:r>
              <a:rPr lang="en-US">
                <a:ea typeface="ＭＳ Ｐゴシック" pitchFamily="-107" charset="-128"/>
              </a:rPr>
              <a:t>can often reduce peak resource requirements</a:t>
            </a:r>
          </a:p>
          <a:p>
            <a:pPr lvl="1"/>
            <a:r>
              <a:rPr lang="en-US">
                <a:ea typeface="ＭＳ Ｐゴシック" pitchFamily="-107" charset="-128"/>
              </a:rPr>
              <a:t>while obtaining original (unshared) delay</a:t>
            </a:r>
          </a:p>
          <a:p>
            <a:r>
              <a:rPr lang="en-US">
                <a:solidFill>
                  <a:schemeClr val="accent2"/>
                </a:solidFill>
              </a:rPr>
              <a:t>Alternately:</a:t>
            </a:r>
            <a:r>
              <a:rPr lang="en-US"/>
              <a:t> Minimize delay given fixed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F92B5-CD84-3740-8C69-2886A8C09E08}" type="slidenum">
              <a:rPr lang="en-US" smtClean="0">
                <a:latin typeface="Times New Roman" pitchFamily="-107" charset="0"/>
              </a:rPr>
              <a:pPr/>
              <a:t>7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 Examples</a:t>
            </a:r>
          </a:p>
        </p:txBody>
      </p:sp>
      <p:grpSp>
        <p:nvGrpSpPr>
          <p:cNvPr id="27653" name="Group 3"/>
          <p:cNvGrpSpPr>
            <a:grpSpLocks/>
          </p:cNvGrpSpPr>
          <p:nvPr/>
        </p:nvGrpSpPr>
        <p:grpSpPr bwMode="auto">
          <a:xfrm>
            <a:off x="873125" y="2181225"/>
            <a:ext cx="3752850" cy="1343025"/>
            <a:chOff x="573" y="1830"/>
            <a:chExt cx="4231" cy="2268"/>
          </a:xfrm>
        </p:grpSpPr>
        <p:sp>
          <p:nvSpPr>
            <p:cNvPr id="27679" name="Oval 4"/>
            <p:cNvSpPr>
              <a:spLocks noChangeArrowheads="1"/>
            </p:cNvSpPr>
            <p:nvPr/>
          </p:nvSpPr>
          <p:spPr bwMode="auto">
            <a:xfrm>
              <a:off x="985" y="183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0" name="Line 5"/>
            <p:cNvSpPr>
              <a:spLocks noChangeShapeType="1"/>
            </p:cNvSpPr>
            <p:nvPr/>
          </p:nvSpPr>
          <p:spPr bwMode="auto">
            <a:xfrm>
              <a:off x="1363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1" name="Oval 6"/>
            <p:cNvSpPr>
              <a:spLocks noChangeArrowheads="1"/>
            </p:cNvSpPr>
            <p:nvPr/>
          </p:nvSpPr>
          <p:spPr bwMode="auto">
            <a:xfrm>
              <a:off x="4037" y="184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2" name="Line 7"/>
            <p:cNvSpPr>
              <a:spLocks noChangeShapeType="1"/>
            </p:cNvSpPr>
            <p:nvPr/>
          </p:nvSpPr>
          <p:spPr bwMode="auto">
            <a:xfrm>
              <a:off x="4415" y="204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3" name="Oval 8"/>
            <p:cNvSpPr>
              <a:spLocks noChangeArrowheads="1"/>
            </p:cNvSpPr>
            <p:nvPr/>
          </p:nvSpPr>
          <p:spPr bwMode="auto">
            <a:xfrm>
              <a:off x="3265" y="184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4" name="Line 9"/>
            <p:cNvSpPr>
              <a:spLocks noChangeShapeType="1"/>
            </p:cNvSpPr>
            <p:nvPr/>
          </p:nvSpPr>
          <p:spPr bwMode="auto">
            <a:xfrm>
              <a:off x="3643" y="204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5" name="Oval 10"/>
            <p:cNvSpPr>
              <a:spLocks noChangeArrowheads="1"/>
            </p:cNvSpPr>
            <p:nvPr/>
          </p:nvSpPr>
          <p:spPr bwMode="auto">
            <a:xfrm>
              <a:off x="2506" y="184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6" name="Line 11"/>
            <p:cNvSpPr>
              <a:spLocks noChangeShapeType="1"/>
            </p:cNvSpPr>
            <p:nvPr/>
          </p:nvSpPr>
          <p:spPr bwMode="auto">
            <a:xfrm>
              <a:off x="2884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7" name="Oval 12"/>
            <p:cNvSpPr>
              <a:spLocks noChangeArrowheads="1"/>
            </p:cNvSpPr>
            <p:nvPr/>
          </p:nvSpPr>
          <p:spPr bwMode="auto">
            <a:xfrm>
              <a:off x="1747" y="184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8" name="Line 13"/>
            <p:cNvSpPr>
              <a:spLocks noChangeShapeType="1"/>
            </p:cNvSpPr>
            <p:nvPr/>
          </p:nvSpPr>
          <p:spPr bwMode="auto">
            <a:xfrm>
              <a:off x="2125" y="204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89" name="Line 14"/>
            <p:cNvSpPr>
              <a:spLocks noChangeShapeType="1"/>
            </p:cNvSpPr>
            <p:nvPr/>
          </p:nvSpPr>
          <p:spPr bwMode="auto">
            <a:xfrm>
              <a:off x="573" y="202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0" name="Oval 15"/>
            <p:cNvSpPr>
              <a:spLocks noChangeArrowheads="1"/>
            </p:cNvSpPr>
            <p:nvPr/>
          </p:nvSpPr>
          <p:spPr bwMode="auto">
            <a:xfrm>
              <a:off x="2502" y="249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1" name="Oval 16"/>
            <p:cNvSpPr>
              <a:spLocks noChangeArrowheads="1"/>
            </p:cNvSpPr>
            <p:nvPr/>
          </p:nvSpPr>
          <p:spPr bwMode="auto">
            <a:xfrm>
              <a:off x="2498" y="314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2" name="Line 17"/>
            <p:cNvSpPr>
              <a:spLocks noChangeShapeType="1"/>
            </p:cNvSpPr>
            <p:nvPr/>
          </p:nvSpPr>
          <p:spPr bwMode="auto">
            <a:xfrm>
              <a:off x="1945" y="2211"/>
              <a:ext cx="555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3" name="Line 18"/>
            <p:cNvSpPr>
              <a:spLocks noChangeShapeType="1"/>
            </p:cNvSpPr>
            <p:nvPr/>
          </p:nvSpPr>
          <p:spPr bwMode="auto">
            <a:xfrm flipV="1">
              <a:off x="2878" y="2178"/>
              <a:ext cx="1167" cy="4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4" name="Line 19"/>
            <p:cNvSpPr>
              <a:spLocks noChangeShapeType="1"/>
            </p:cNvSpPr>
            <p:nvPr/>
          </p:nvSpPr>
          <p:spPr bwMode="auto">
            <a:xfrm flipV="1">
              <a:off x="2867" y="2211"/>
              <a:ext cx="1267" cy="1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5" name="Oval 20"/>
            <p:cNvSpPr>
              <a:spLocks noChangeArrowheads="1"/>
            </p:cNvSpPr>
            <p:nvPr/>
          </p:nvSpPr>
          <p:spPr bwMode="auto">
            <a:xfrm>
              <a:off x="2517" y="372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6" name="Line 21"/>
            <p:cNvSpPr>
              <a:spLocks noChangeShapeType="1"/>
            </p:cNvSpPr>
            <p:nvPr/>
          </p:nvSpPr>
          <p:spPr bwMode="auto">
            <a:xfrm>
              <a:off x="1322" y="2111"/>
              <a:ext cx="1201" cy="11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7" name="Line 22"/>
            <p:cNvSpPr>
              <a:spLocks noChangeShapeType="1"/>
            </p:cNvSpPr>
            <p:nvPr/>
          </p:nvSpPr>
          <p:spPr bwMode="auto">
            <a:xfrm>
              <a:off x="1300" y="2166"/>
              <a:ext cx="1256" cy="1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8" name="Line 23"/>
            <p:cNvSpPr>
              <a:spLocks noChangeShapeType="1"/>
            </p:cNvSpPr>
            <p:nvPr/>
          </p:nvSpPr>
          <p:spPr bwMode="auto">
            <a:xfrm flipV="1">
              <a:off x="2834" y="2233"/>
              <a:ext cx="1389" cy="1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654" name="Group 24"/>
          <p:cNvGrpSpPr>
            <a:grpSpLocks/>
          </p:cNvGrpSpPr>
          <p:nvPr/>
        </p:nvGrpSpPr>
        <p:grpSpPr bwMode="auto">
          <a:xfrm>
            <a:off x="5943600" y="4953000"/>
            <a:ext cx="1873250" cy="762000"/>
            <a:chOff x="2264" y="2688"/>
            <a:chExt cx="1180" cy="480"/>
          </a:xfrm>
        </p:grpSpPr>
        <p:sp>
          <p:nvSpPr>
            <p:cNvPr id="27670" name="Rectangle 25"/>
            <p:cNvSpPr>
              <a:spLocks noChangeArrowheads="1"/>
            </p:cNvSpPr>
            <p:nvPr/>
          </p:nvSpPr>
          <p:spPr bwMode="auto">
            <a:xfrm>
              <a:off x="2265" y="2688"/>
              <a:ext cx="1179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1" name="Rectangle 26"/>
            <p:cNvSpPr>
              <a:spLocks noChangeArrowheads="1"/>
            </p:cNvSpPr>
            <p:nvPr/>
          </p:nvSpPr>
          <p:spPr bwMode="auto">
            <a:xfrm>
              <a:off x="2264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2" name="Rectangle 27"/>
            <p:cNvSpPr>
              <a:spLocks noChangeArrowheads="1"/>
            </p:cNvSpPr>
            <p:nvPr/>
          </p:nvSpPr>
          <p:spPr bwMode="auto">
            <a:xfrm>
              <a:off x="2500" y="292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3" name="Rectangle 28"/>
            <p:cNvSpPr>
              <a:spLocks noChangeArrowheads="1"/>
            </p:cNvSpPr>
            <p:nvPr/>
          </p:nvSpPr>
          <p:spPr bwMode="auto">
            <a:xfrm>
              <a:off x="2500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4" name="Rectangle 29"/>
            <p:cNvSpPr>
              <a:spLocks noChangeArrowheads="1"/>
            </p:cNvSpPr>
            <p:nvPr/>
          </p:nvSpPr>
          <p:spPr bwMode="auto">
            <a:xfrm>
              <a:off x="2972" y="292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5" name="Rectangle 30"/>
            <p:cNvSpPr>
              <a:spLocks noChangeArrowheads="1"/>
            </p:cNvSpPr>
            <p:nvPr/>
          </p:nvSpPr>
          <p:spPr bwMode="auto">
            <a:xfrm>
              <a:off x="2736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6" name="Rectangle 31"/>
            <p:cNvSpPr>
              <a:spLocks noChangeArrowheads="1"/>
            </p:cNvSpPr>
            <p:nvPr/>
          </p:nvSpPr>
          <p:spPr bwMode="auto">
            <a:xfrm>
              <a:off x="2736" y="292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7" name="Rectangle 32"/>
            <p:cNvSpPr>
              <a:spLocks noChangeArrowheads="1"/>
            </p:cNvSpPr>
            <p:nvPr/>
          </p:nvSpPr>
          <p:spPr bwMode="auto">
            <a:xfrm>
              <a:off x="2972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78" name="Rectangle 33"/>
            <p:cNvSpPr>
              <a:spLocks noChangeArrowheads="1"/>
            </p:cNvSpPr>
            <p:nvPr/>
          </p:nvSpPr>
          <p:spPr bwMode="auto">
            <a:xfrm>
              <a:off x="3208" y="2688"/>
              <a:ext cx="23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655" name="Group 34"/>
          <p:cNvGrpSpPr>
            <a:grpSpLocks/>
          </p:cNvGrpSpPr>
          <p:nvPr/>
        </p:nvGrpSpPr>
        <p:grpSpPr bwMode="auto">
          <a:xfrm>
            <a:off x="228600" y="4114800"/>
            <a:ext cx="3886200" cy="2057400"/>
            <a:chOff x="0" y="2592"/>
            <a:chExt cx="2448" cy="1296"/>
          </a:xfrm>
        </p:grpSpPr>
        <p:grpSp>
          <p:nvGrpSpPr>
            <p:cNvPr id="27656" name="Group 35"/>
            <p:cNvGrpSpPr>
              <a:grpSpLocks/>
            </p:cNvGrpSpPr>
            <p:nvPr/>
          </p:nvGrpSpPr>
          <p:grpSpPr bwMode="auto">
            <a:xfrm>
              <a:off x="1174" y="3120"/>
              <a:ext cx="1180" cy="720"/>
              <a:chOff x="550" y="2688"/>
              <a:chExt cx="1180" cy="720"/>
            </a:xfrm>
          </p:grpSpPr>
          <p:sp>
            <p:nvSpPr>
              <p:cNvPr id="27661" name="Rectangle 36"/>
              <p:cNvSpPr>
                <a:spLocks noChangeArrowheads="1"/>
              </p:cNvSpPr>
              <p:nvPr/>
            </p:nvSpPr>
            <p:spPr bwMode="auto">
              <a:xfrm>
                <a:off x="550" y="2688"/>
                <a:ext cx="1180" cy="72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2" name="Rectangle 37"/>
              <p:cNvSpPr>
                <a:spLocks noChangeArrowheads="1"/>
              </p:cNvSpPr>
              <p:nvPr/>
            </p:nvSpPr>
            <p:spPr bwMode="auto">
              <a:xfrm>
                <a:off x="550" y="268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3" name="Rectangle 38"/>
              <p:cNvSpPr>
                <a:spLocks noChangeArrowheads="1"/>
              </p:cNvSpPr>
              <p:nvPr/>
            </p:nvSpPr>
            <p:spPr bwMode="auto">
              <a:xfrm>
                <a:off x="786" y="292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4" name="Rectangle 39"/>
              <p:cNvSpPr>
                <a:spLocks noChangeArrowheads="1"/>
              </p:cNvSpPr>
              <p:nvPr/>
            </p:nvSpPr>
            <p:spPr bwMode="auto">
              <a:xfrm>
                <a:off x="786" y="268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5" name="Rectangle 40"/>
              <p:cNvSpPr>
                <a:spLocks noChangeArrowheads="1"/>
              </p:cNvSpPr>
              <p:nvPr/>
            </p:nvSpPr>
            <p:spPr bwMode="auto">
              <a:xfrm>
                <a:off x="786" y="316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6" name="Rectangle 41"/>
              <p:cNvSpPr>
                <a:spLocks noChangeArrowheads="1"/>
              </p:cNvSpPr>
              <p:nvPr/>
            </p:nvSpPr>
            <p:spPr bwMode="auto">
              <a:xfrm>
                <a:off x="1022" y="268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7" name="Rectangle 42"/>
              <p:cNvSpPr>
                <a:spLocks noChangeArrowheads="1"/>
              </p:cNvSpPr>
              <p:nvPr/>
            </p:nvSpPr>
            <p:spPr bwMode="auto">
              <a:xfrm>
                <a:off x="1022" y="292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8" name="Rectangle 43"/>
              <p:cNvSpPr>
                <a:spLocks noChangeArrowheads="1"/>
              </p:cNvSpPr>
              <p:nvPr/>
            </p:nvSpPr>
            <p:spPr bwMode="auto">
              <a:xfrm>
                <a:off x="1258" y="268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9" name="Rectangle 44"/>
              <p:cNvSpPr>
                <a:spLocks noChangeArrowheads="1"/>
              </p:cNvSpPr>
              <p:nvPr/>
            </p:nvSpPr>
            <p:spPr bwMode="auto">
              <a:xfrm>
                <a:off x="1494" y="2688"/>
                <a:ext cx="236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57" name="Line 45"/>
            <p:cNvSpPr>
              <a:spLocks noChangeShapeType="1"/>
            </p:cNvSpPr>
            <p:nvPr/>
          </p:nvSpPr>
          <p:spPr bwMode="auto">
            <a:xfrm>
              <a:off x="912" y="3120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8" name="Line 46"/>
            <p:cNvSpPr>
              <a:spLocks noChangeShapeType="1"/>
            </p:cNvSpPr>
            <p:nvPr/>
          </p:nvSpPr>
          <p:spPr bwMode="auto">
            <a:xfrm>
              <a:off x="1152" y="2928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9" name="Text Box 47"/>
            <p:cNvSpPr txBox="1">
              <a:spLocks noChangeArrowheads="1"/>
            </p:cNvSpPr>
            <p:nvPr/>
          </p:nvSpPr>
          <p:spPr bwMode="auto">
            <a:xfrm>
              <a:off x="1104" y="2592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27660" name="Text Box 48"/>
            <p:cNvSpPr txBox="1">
              <a:spLocks noChangeArrowheads="1"/>
            </p:cNvSpPr>
            <p:nvPr/>
          </p:nvSpPr>
          <p:spPr bwMode="auto">
            <a:xfrm>
              <a:off x="0" y="3120"/>
              <a:ext cx="7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resource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6780B6-208D-0247-B446-2038852D5EFC}" type="slidenum">
              <a:rPr lang="en-US" smtClean="0">
                <a:latin typeface="Times New Roman" pitchFamily="-107" charset="0"/>
              </a:rPr>
              <a:pPr/>
              <a:t>8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Schedule Examples</a:t>
            </a:r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381000" y="2133600"/>
            <a:ext cx="4578350" cy="1704975"/>
            <a:chOff x="573" y="1830"/>
            <a:chExt cx="4231" cy="2268"/>
          </a:xfrm>
        </p:grpSpPr>
        <p:sp>
          <p:nvSpPr>
            <p:cNvPr id="29724" name="Oval 4"/>
            <p:cNvSpPr>
              <a:spLocks noChangeArrowheads="1"/>
            </p:cNvSpPr>
            <p:nvPr/>
          </p:nvSpPr>
          <p:spPr bwMode="auto">
            <a:xfrm>
              <a:off x="985" y="1830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5" name="Line 5"/>
            <p:cNvSpPr>
              <a:spLocks noChangeShapeType="1"/>
            </p:cNvSpPr>
            <p:nvPr/>
          </p:nvSpPr>
          <p:spPr bwMode="auto">
            <a:xfrm>
              <a:off x="1363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6" name="Oval 6"/>
            <p:cNvSpPr>
              <a:spLocks noChangeArrowheads="1"/>
            </p:cNvSpPr>
            <p:nvPr/>
          </p:nvSpPr>
          <p:spPr bwMode="auto">
            <a:xfrm>
              <a:off x="4037" y="1848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7" name="Line 7"/>
            <p:cNvSpPr>
              <a:spLocks noChangeShapeType="1"/>
            </p:cNvSpPr>
            <p:nvPr/>
          </p:nvSpPr>
          <p:spPr bwMode="auto">
            <a:xfrm>
              <a:off x="4415" y="2047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8" name="Oval 8"/>
            <p:cNvSpPr>
              <a:spLocks noChangeArrowheads="1"/>
            </p:cNvSpPr>
            <p:nvPr/>
          </p:nvSpPr>
          <p:spPr bwMode="auto">
            <a:xfrm>
              <a:off x="3265" y="1844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9" name="Line 9"/>
            <p:cNvSpPr>
              <a:spLocks noChangeShapeType="1"/>
            </p:cNvSpPr>
            <p:nvPr/>
          </p:nvSpPr>
          <p:spPr bwMode="auto">
            <a:xfrm>
              <a:off x="3643" y="2043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0" name="Oval 10"/>
            <p:cNvSpPr>
              <a:spLocks noChangeArrowheads="1"/>
            </p:cNvSpPr>
            <p:nvPr/>
          </p:nvSpPr>
          <p:spPr bwMode="auto">
            <a:xfrm>
              <a:off x="2506" y="1841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1" name="Line 11"/>
            <p:cNvSpPr>
              <a:spLocks noChangeShapeType="1"/>
            </p:cNvSpPr>
            <p:nvPr/>
          </p:nvSpPr>
          <p:spPr bwMode="auto">
            <a:xfrm>
              <a:off x="2884" y="2040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2" name="Oval 12"/>
            <p:cNvSpPr>
              <a:spLocks noChangeArrowheads="1"/>
            </p:cNvSpPr>
            <p:nvPr/>
          </p:nvSpPr>
          <p:spPr bwMode="auto">
            <a:xfrm>
              <a:off x="1747" y="1846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3" name="Line 13"/>
            <p:cNvSpPr>
              <a:spLocks noChangeShapeType="1"/>
            </p:cNvSpPr>
            <p:nvPr/>
          </p:nvSpPr>
          <p:spPr bwMode="auto">
            <a:xfrm>
              <a:off x="2125" y="2045"/>
              <a:ext cx="3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4" name="Line 14"/>
            <p:cNvSpPr>
              <a:spLocks noChangeShapeType="1"/>
            </p:cNvSpPr>
            <p:nvPr/>
          </p:nvSpPr>
          <p:spPr bwMode="auto">
            <a:xfrm>
              <a:off x="573" y="2029"/>
              <a:ext cx="4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5" name="Oval 15"/>
            <p:cNvSpPr>
              <a:spLocks noChangeArrowheads="1"/>
            </p:cNvSpPr>
            <p:nvPr/>
          </p:nvSpPr>
          <p:spPr bwMode="auto">
            <a:xfrm>
              <a:off x="2502" y="2493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6" name="Oval 16"/>
            <p:cNvSpPr>
              <a:spLocks noChangeArrowheads="1"/>
            </p:cNvSpPr>
            <p:nvPr/>
          </p:nvSpPr>
          <p:spPr bwMode="auto">
            <a:xfrm>
              <a:off x="2498" y="3145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7" name="Oval 17"/>
            <p:cNvSpPr>
              <a:spLocks noChangeArrowheads="1"/>
            </p:cNvSpPr>
            <p:nvPr/>
          </p:nvSpPr>
          <p:spPr bwMode="auto">
            <a:xfrm>
              <a:off x="2517" y="3722"/>
              <a:ext cx="376" cy="37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8" name="Line 18"/>
            <p:cNvSpPr>
              <a:spLocks noChangeShapeType="1"/>
            </p:cNvSpPr>
            <p:nvPr/>
          </p:nvSpPr>
          <p:spPr bwMode="auto">
            <a:xfrm>
              <a:off x="2064" y="2112"/>
              <a:ext cx="52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39" name="Line 19"/>
            <p:cNvSpPr>
              <a:spLocks noChangeShapeType="1"/>
            </p:cNvSpPr>
            <p:nvPr/>
          </p:nvSpPr>
          <p:spPr bwMode="auto">
            <a:xfrm>
              <a:off x="2016" y="2208"/>
              <a:ext cx="576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0" name="Line 20"/>
            <p:cNvSpPr>
              <a:spLocks noChangeShapeType="1"/>
            </p:cNvSpPr>
            <p:nvPr/>
          </p:nvSpPr>
          <p:spPr bwMode="auto">
            <a:xfrm>
              <a:off x="1968" y="2208"/>
              <a:ext cx="576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1" name="Line 21"/>
            <p:cNvSpPr>
              <a:spLocks noChangeShapeType="1"/>
            </p:cNvSpPr>
            <p:nvPr/>
          </p:nvSpPr>
          <p:spPr bwMode="auto">
            <a:xfrm flipV="1">
              <a:off x="2832" y="2160"/>
              <a:ext cx="43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2" name="Line 22"/>
            <p:cNvSpPr>
              <a:spLocks noChangeShapeType="1"/>
            </p:cNvSpPr>
            <p:nvPr/>
          </p:nvSpPr>
          <p:spPr bwMode="auto">
            <a:xfrm flipV="1">
              <a:off x="2832" y="2208"/>
              <a:ext cx="624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43" name="Line 23"/>
            <p:cNvSpPr>
              <a:spLocks noChangeShapeType="1"/>
            </p:cNvSpPr>
            <p:nvPr/>
          </p:nvSpPr>
          <p:spPr bwMode="auto">
            <a:xfrm flipV="1">
              <a:off x="2880" y="2208"/>
              <a:ext cx="672" cy="16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02" name="Group 24"/>
          <p:cNvGrpSpPr>
            <a:grpSpLocks/>
          </p:cNvGrpSpPr>
          <p:nvPr/>
        </p:nvGrpSpPr>
        <p:grpSpPr bwMode="auto">
          <a:xfrm>
            <a:off x="1143000" y="4419600"/>
            <a:ext cx="2667000" cy="1828800"/>
            <a:chOff x="720" y="2784"/>
            <a:chExt cx="1680" cy="1152"/>
          </a:xfrm>
        </p:grpSpPr>
        <p:sp>
          <p:nvSpPr>
            <p:cNvPr id="29714" name="Rectangle 25"/>
            <p:cNvSpPr>
              <a:spLocks noChangeArrowheads="1"/>
            </p:cNvSpPr>
            <p:nvPr/>
          </p:nvSpPr>
          <p:spPr bwMode="auto">
            <a:xfrm>
              <a:off x="720" y="2784"/>
              <a:ext cx="1680" cy="115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715" name="Group 26"/>
            <p:cNvGrpSpPr>
              <a:grpSpLocks/>
            </p:cNvGrpSpPr>
            <p:nvPr/>
          </p:nvGrpSpPr>
          <p:grpSpPr bwMode="auto">
            <a:xfrm>
              <a:off x="720" y="2784"/>
              <a:ext cx="1680" cy="288"/>
              <a:chOff x="720" y="2784"/>
              <a:chExt cx="1680" cy="288"/>
            </a:xfrm>
          </p:grpSpPr>
          <p:sp>
            <p:nvSpPr>
              <p:cNvPr id="29719" name="Rectangle 27"/>
              <p:cNvSpPr>
                <a:spLocks noChangeArrowheads="1"/>
              </p:cNvSpPr>
              <p:nvPr/>
            </p:nvSpPr>
            <p:spPr bwMode="auto">
              <a:xfrm>
                <a:off x="720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0" name="Rectangle 28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1" name="Rectangle 29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2" name="Rectangle 30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23" name="Rectangle 31"/>
              <p:cNvSpPr>
                <a:spLocks noChangeArrowheads="1"/>
              </p:cNvSpPr>
              <p:nvPr/>
            </p:nvSpPr>
            <p:spPr bwMode="auto">
              <a:xfrm>
                <a:off x="2064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16" name="Rectangle 32"/>
            <p:cNvSpPr>
              <a:spLocks noChangeArrowheads="1"/>
            </p:cNvSpPr>
            <p:nvPr/>
          </p:nvSpPr>
          <p:spPr bwMode="auto">
            <a:xfrm>
              <a:off x="1392" y="3072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7" name="Rectangle 33"/>
            <p:cNvSpPr>
              <a:spLocks noChangeArrowheads="1"/>
            </p:cNvSpPr>
            <p:nvPr/>
          </p:nvSpPr>
          <p:spPr bwMode="auto">
            <a:xfrm>
              <a:off x="1392" y="3360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8" name="Rectangle 34"/>
            <p:cNvSpPr>
              <a:spLocks noChangeArrowheads="1"/>
            </p:cNvSpPr>
            <p:nvPr/>
          </p:nvSpPr>
          <p:spPr bwMode="auto">
            <a:xfrm>
              <a:off x="1392" y="3648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03" name="Group 35"/>
          <p:cNvGrpSpPr>
            <a:grpSpLocks/>
          </p:cNvGrpSpPr>
          <p:nvPr/>
        </p:nvGrpSpPr>
        <p:grpSpPr bwMode="auto">
          <a:xfrm>
            <a:off x="4648200" y="4419600"/>
            <a:ext cx="3200400" cy="914400"/>
            <a:chOff x="2928" y="2784"/>
            <a:chExt cx="2016" cy="576"/>
          </a:xfrm>
        </p:grpSpPr>
        <p:sp>
          <p:nvSpPr>
            <p:cNvPr id="29704" name="Rectangle 36"/>
            <p:cNvSpPr>
              <a:spLocks noChangeArrowheads="1"/>
            </p:cNvSpPr>
            <p:nvPr/>
          </p:nvSpPr>
          <p:spPr bwMode="auto">
            <a:xfrm>
              <a:off x="2928" y="2784"/>
              <a:ext cx="2016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705" name="Group 37"/>
            <p:cNvGrpSpPr>
              <a:grpSpLocks/>
            </p:cNvGrpSpPr>
            <p:nvPr/>
          </p:nvGrpSpPr>
          <p:grpSpPr bwMode="auto">
            <a:xfrm>
              <a:off x="2928" y="2784"/>
              <a:ext cx="1680" cy="288"/>
              <a:chOff x="720" y="2784"/>
              <a:chExt cx="1680" cy="288"/>
            </a:xfrm>
          </p:grpSpPr>
          <p:sp>
            <p:nvSpPr>
              <p:cNvPr id="29709" name="Rectangle 38"/>
              <p:cNvSpPr>
                <a:spLocks noChangeArrowheads="1"/>
              </p:cNvSpPr>
              <p:nvPr/>
            </p:nvSpPr>
            <p:spPr bwMode="auto">
              <a:xfrm>
                <a:off x="720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0" name="Rectangle 39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1" name="Rectangle 40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2" name="Rectangle 41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13" name="Rectangle 42"/>
              <p:cNvSpPr>
                <a:spLocks noChangeArrowheads="1"/>
              </p:cNvSpPr>
              <p:nvPr/>
            </p:nvSpPr>
            <p:spPr bwMode="auto">
              <a:xfrm>
                <a:off x="2064" y="2784"/>
                <a:ext cx="336" cy="28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06" name="Rectangle 43"/>
            <p:cNvSpPr>
              <a:spLocks noChangeArrowheads="1"/>
            </p:cNvSpPr>
            <p:nvPr/>
          </p:nvSpPr>
          <p:spPr bwMode="auto">
            <a:xfrm>
              <a:off x="3600" y="3072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7" name="Rectangle 44"/>
            <p:cNvSpPr>
              <a:spLocks noChangeArrowheads="1"/>
            </p:cNvSpPr>
            <p:nvPr/>
          </p:nvSpPr>
          <p:spPr bwMode="auto">
            <a:xfrm>
              <a:off x="3936" y="3072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8" name="Rectangle 45"/>
            <p:cNvSpPr>
              <a:spLocks noChangeArrowheads="1"/>
            </p:cNvSpPr>
            <p:nvPr/>
          </p:nvSpPr>
          <p:spPr bwMode="auto">
            <a:xfrm>
              <a:off x="4608" y="2784"/>
              <a:ext cx="336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0223E8-698F-0741-93F0-2FB16FA14483}" type="slidenum">
              <a:rPr lang="en-US" smtClean="0">
                <a:latin typeface="Times New Roman" pitchFamily="-107" charset="0"/>
              </a:rPr>
              <a:pPr/>
              <a:t>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Task</a:t>
            </a:r>
            <a:r>
              <a:rPr lang="en-US"/>
              <a:t>:  assign time slots (and resources) to operations </a:t>
            </a:r>
          </a:p>
          <a:p>
            <a:pPr lvl="1"/>
            <a:r>
              <a:rPr lang="en-US" b="1">
                <a:ea typeface="ＭＳ Ｐゴシック" pitchFamily="-107" charset="-128"/>
              </a:rPr>
              <a:t>time-constrained</a:t>
            </a:r>
            <a:r>
              <a:rPr lang="en-US">
                <a:ea typeface="ＭＳ Ｐゴシック" pitchFamily="-107" charset="-128"/>
              </a:rPr>
              <a:t>: minimizing peak resource requirements</a:t>
            </a:r>
          </a:p>
          <a:p>
            <a:pPr lvl="2"/>
            <a:r>
              <a:rPr lang="en-US" i="1">
                <a:ea typeface="ＭＳ Ｐゴシック" pitchFamily="-107" charset="-128"/>
              </a:rPr>
              <a:t>n.b.</a:t>
            </a:r>
            <a:r>
              <a:rPr lang="en-US">
                <a:ea typeface="ＭＳ Ｐゴシック" pitchFamily="-107" charset="-128"/>
              </a:rPr>
              <a:t> time-constrained, not always constrained to minimum execution time</a:t>
            </a:r>
          </a:p>
          <a:p>
            <a:pPr lvl="1"/>
            <a:r>
              <a:rPr lang="en-US" b="1">
                <a:ea typeface="ＭＳ Ｐゴシック" pitchFamily="-107" charset="-128"/>
              </a:rPr>
              <a:t>resource-constrained</a:t>
            </a:r>
            <a:r>
              <a:rPr lang="en-US">
                <a:ea typeface="ＭＳ Ｐゴシック" pitchFamily="-107" charset="-128"/>
              </a:rPr>
              <a:t>: minimizing execution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4522</TotalTime>
  <Words>2519</Words>
  <Application>Microsoft Macintosh PowerPoint</Application>
  <PresentationFormat>On-screen Show (4:3)</PresentationFormat>
  <Paragraphs>745</Paragraphs>
  <Slides>57</Slides>
  <Notes>53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Blank Presentation</vt:lpstr>
      <vt:lpstr>ESE535: Electronic Design Automation</vt:lpstr>
      <vt:lpstr>Today</vt:lpstr>
      <vt:lpstr>General Problem</vt:lpstr>
      <vt:lpstr>Trick/Technique</vt:lpstr>
      <vt:lpstr>Example</vt:lpstr>
      <vt:lpstr>Sharing</vt:lpstr>
      <vt:lpstr>Schedule Examples</vt:lpstr>
      <vt:lpstr>More Schedule Examples</vt:lpstr>
      <vt:lpstr>Scheduling</vt:lpstr>
      <vt:lpstr>Resource-Time Example</vt:lpstr>
      <vt:lpstr>Scheduling Use</vt:lpstr>
      <vt:lpstr>Preclass 2</vt:lpstr>
      <vt:lpstr>Preclass 3</vt:lpstr>
      <vt:lpstr>Two Types (1)</vt:lpstr>
      <vt:lpstr>Two Types (2)</vt:lpstr>
      <vt:lpstr>Unbounded Resource Problem</vt:lpstr>
      <vt:lpstr>ASAP Schedule As Soon As Possible (ASAP)</vt:lpstr>
      <vt:lpstr>ASAP Example</vt:lpstr>
      <vt:lpstr>ASAP Example</vt:lpstr>
      <vt:lpstr>Also Useful to Define ALAP</vt:lpstr>
      <vt:lpstr>ALAP Example</vt:lpstr>
      <vt:lpstr>ALAP and ASAP</vt:lpstr>
      <vt:lpstr>ASAP, ALAP, Difference</vt:lpstr>
      <vt:lpstr>Two Bounds</vt:lpstr>
      <vt:lpstr>Bounds</vt:lpstr>
      <vt:lpstr>Critical Path Lower Bound</vt:lpstr>
      <vt:lpstr>Resource Capacity Lower Bound</vt:lpstr>
      <vt:lpstr>Example</vt:lpstr>
      <vt:lpstr>Example</vt:lpstr>
      <vt:lpstr>Why hard?</vt:lpstr>
      <vt:lpstr>General</vt:lpstr>
      <vt:lpstr>Single Resource Hard (1)</vt:lpstr>
      <vt:lpstr>Single Resource Hard (2)</vt:lpstr>
      <vt:lpstr>Single Resource Hard (4)</vt:lpstr>
      <vt:lpstr>List Scheduling</vt:lpstr>
      <vt:lpstr>List Scheduling  (basic algorithm flow)</vt:lpstr>
      <vt:lpstr>List Scheduling</vt:lpstr>
      <vt:lpstr>List Schedule by LPT </vt:lpstr>
      <vt:lpstr>LPT Schedule</vt:lpstr>
      <vt:lpstr>List Scheduling</vt:lpstr>
      <vt:lpstr>Approximation</vt:lpstr>
      <vt:lpstr>Scheduled Example  Without Precedence</vt:lpstr>
      <vt:lpstr>Observe</vt:lpstr>
      <vt:lpstr>Results</vt:lpstr>
      <vt:lpstr>Recover Precedence</vt:lpstr>
      <vt:lpstr>Precedence</vt:lpstr>
      <vt:lpstr>Precedence Constrained</vt:lpstr>
      <vt:lpstr>Conclude</vt:lpstr>
      <vt:lpstr>Tightening</vt:lpstr>
      <vt:lpstr>Tighten</vt:lpstr>
      <vt:lpstr>Tightening</vt:lpstr>
      <vt:lpstr>Multiple Resource</vt:lpstr>
      <vt:lpstr>Bounds</vt:lpstr>
      <vt:lpstr>Summary</vt:lpstr>
      <vt:lpstr>Relate HMC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61</cp:revision>
  <cp:lastPrinted>2015-02-11T12:59:13Z</cp:lastPrinted>
  <dcterms:created xsi:type="dcterms:W3CDTF">2015-02-10T20:15:18Z</dcterms:created>
  <dcterms:modified xsi:type="dcterms:W3CDTF">2015-02-11T12:59:18Z</dcterms:modified>
</cp:coreProperties>
</file>