
<file path=[Content_Types].xml><?xml version="1.0" encoding="utf-8"?>
<Types xmlns="http://schemas.openxmlformats.org/package/2006/content-types">
  <Override PartName="/ppt/slides/slide14.xml" ContentType="application/vnd.openxmlformats-officedocument.presentationml.slide+xml"/>
  <Override PartName="/ppt/slideLayouts/slideLayout8.xml" ContentType="application/vnd.openxmlformats-officedocument.presentationml.slideLayout+xml"/>
  <Override PartName="/ppt/slides/slide52.xml" ContentType="application/vnd.openxmlformats-officedocument.presentationml.slide+xml"/>
  <Override PartName="/ppt/slides/slide49.xml" ContentType="application/vnd.openxmlformats-officedocument.presentationml.slide+xml"/>
  <Override PartName="/ppt/slides/slide33.xml" ContentType="application/vnd.openxmlformats-officedocument.presentationml.slide+xml"/>
  <Override PartName="/ppt/notesSlides/notesSlide30.xml" ContentType="application/vnd.openxmlformats-officedocument.presentationml.notesSlide+xml"/>
  <Default Extension="bin" ContentType="application/vnd.openxmlformats-officedocument.presentationml.printerSettings"/>
  <Override PartName="/ppt/notesSlides/notesSlide13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2.xml" ContentType="application/vnd.openxmlformats-officedocument.presentationml.notesSlide+xml"/>
  <Override PartName="/ppt/slides/slide18.xml" ContentType="application/vnd.openxmlformats-officedocument.presentationml.slide+xml"/>
  <Override PartName="/ppt/slides/slide37.xml" ContentType="application/vnd.openxmlformats-officedocument.presentationml.slide+xml"/>
  <Override PartName="/ppt/slides/slide56.xml" ContentType="application/vnd.openxmlformats-officedocument.presentationml.slide+xml"/>
  <Override PartName="/ppt/notesSlides/notesSlide48.xml" ContentType="application/vnd.openxmlformats-officedocument.presentationml.notesSlide+xml"/>
  <Override PartName="/ppt/slides/slide3.xml" ContentType="application/vnd.openxmlformats-officedocument.presentationml.slide+xml"/>
  <Override PartName="/ppt/notesSlides/notesSlide34.xml" ContentType="application/vnd.openxmlformats-officedocument.presentationml.notesSlide+xml"/>
  <Override PartName="/ppt/slideLayouts/slideLayout1.xml" ContentType="application/vnd.openxmlformats-officedocument.presentationml.slideLayout+xml"/>
  <Override PartName="/ppt/slides/slide23.xml" ContentType="application/vnd.openxmlformats-officedocument.presentationml.slide+xml"/>
  <Override PartName="/ppt/slides/slide42.xml" ContentType="application/vnd.openxmlformats-officedocument.presentationml.slide+xml"/>
  <Override PartName="/ppt/theme/theme1.xml" ContentType="application/vnd.openxmlformats-officedocument.theme+xml"/>
  <Override PartName="/ppt/notesSlides/notesSlide5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22.xml" ContentType="application/vnd.openxmlformats-officedocument.presentationml.notesSlide+xml"/>
  <Override PartName="/ppt/slides/slide7.xml" ContentType="application/vnd.openxmlformats-officedocument.presentationml.slide+xml"/>
  <Override PartName="/ppt/slideLayouts/slideLayout5.xml" ContentType="application/vnd.openxmlformats-officedocument.presentationml.slideLayout+xml"/>
  <Override PartName="/ppt/slides/slide30.xml" ContentType="application/vnd.openxmlformats-officedocument.presentationml.slide+xml"/>
  <Override PartName="/ppt/slides/slide27.xml" ContentType="application/vnd.openxmlformats-officedocument.presentationml.slide+xml"/>
  <Override PartName="/ppt/slides/slide11.xml" ContentType="application/vnd.openxmlformats-officedocument.presentationml.slide+xml"/>
  <Override PartName="/ppt/slides/slide46.xml" ContentType="application/vnd.openxmlformats-officedocument.presentationml.slide+xml"/>
  <Override PartName="/ppt/notesSlides/notesSlide41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45.xml" ContentType="application/vnd.openxmlformats-officedocument.presentationml.notesSlide+xml"/>
  <Override PartName="/ppt/slideLayouts/slideLayout9.xml" ContentType="application/vnd.openxmlformats-officedocument.presentationml.slideLayout+xml"/>
  <Override PartName="/ppt/slides/slide34.xml" ContentType="application/vnd.openxmlformats-officedocument.presentationml.slide+xml"/>
  <Override PartName="/ppt/slides/slide53.xml" ContentType="application/vnd.openxmlformats-officedocument.presentationml.slide+xml"/>
  <Override PartName="/ppt/slides/slide15.xml" ContentType="application/vnd.openxmlformats-officedocument.presentationml.slide+xml"/>
  <Override PartName="/ppt/notesSlides/notesSlide31.xml" ContentType="application/vnd.openxmlformats-officedocument.presentationml.notesSlide+xml"/>
  <Override PartName="/ppt/notesSlides/notesSlide50.xml" ContentType="application/vnd.openxmlformats-officedocument.presentationml.notes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notesSlides/notesSlide14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19.xml" ContentType="application/vnd.openxmlformats-officedocument.presentationml.slide+xml"/>
  <Override PartName="/ppt/slides/slide38.xml" ContentType="application/vnd.openxmlformats-officedocument.presentationml.slide+xml"/>
  <Override PartName="/ppt/slides/slide57.xml" ContentType="application/vnd.openxmlformats-officedocument.presentationml.slide+xml"/>
  <Override PartName="/ppt/notesSlides/notesSlide49.xml" ContentType="application/vnd.openxmlformats-officedocument.presentationml.notesSlide+xml"/>
  <Override PartName="/ppt/slides/slide4.xml" ContentType="application/vnd.openxmlformats-officedocument.presentationml.slide+xml"/>
  <Override PartName="/ppt/notesSlides/notesSlide35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s/slide24.xml" ContentType="application/vnd.openxmlformats-officedocument.presentationml.slide+xml"/>
  <Override PartName="/ppt/slides/slide43.xml" ContentType="application/vnd.openxmlformats-officedocument.presentationml.slide+xml"/>
  <Override PartName="/ppt/theme/theme2.xml" ContentType="application/vnd.openxmlformats-officedocument.theme+xml"/>
  <Override PartName="/ppt/handoutMasters/handoutMaster1.xml" ContentType="application/vnd.openxmlformats-officedocument.presentationml.handoutMaster+xml"/>
  <Override PartName="/ppt/slideLayouts/slideLayout11.xml" ContentType="application/vnd.openxmlformats-officedocument.presentationml.slideLayout+xml"/>
  <Override PartName="/ppt/notesSlides/notesSlide18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ppt/notesSlides/notesSlide7.xml" ContentType="application/vnd.openxmlformats-officedocument.presentationml.notesSlide+xml"/>
  <Default Extension="jpeg" ContentType="image/jpeg"/>
  <Override PartName="/ppt/notesSlides/notesSlide23.xml" ContentType="application/vnd.openxmlformats-officedocument.presentationml.notesSlide+xml"/>
  <Override PartName="/ppt/slides/slide8.xml" ContentType="application/vnd.openxmlformats-officedocument.presentationml.slide+xml"/>
  <Override PartName="/ppt/slides/slide12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8.xml" ContentType="application/vnd.openxmlformats-officedocument.presentationml.slide+xml"/>
  <Override PartName="/ppt/slides/slide50.xml" ContentType="application/vnd.openxmlformats-officedocument.presentationml.slide+xml"/>
  <Override PartName="/ppt/slides/slide47.xml" ContentType="application/vnd.openxmlformats-officedocument.presentationml.slide+xml"/>
  <Override PartName="/ppt/slides/slide31.xml" ContentType="application/vnd.openxmlformats-officedocument.presentationml.slide+xml"/>
  <Override PartName="/ppt/notesSlides/notesSlide4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Default Extension="rels" ContentType="application/vnd.openxmlformats-package.relationships+xml"/>
  <Override PartName="/ppt/notesSlides/notesSlide27.xml" ContentType="application/vnd.openxmlformats-officedocument.presentationml.notesSlide+xml"/>
  <Override PartName="/ppt/notesSlides/notesSlide46.xml" ContentType="application/vnd.openxmlformats-officedocument.presentationml.notesSlide+xml"/>
  <Override PartName="/ppt/slides/slide16.xml" ContentType="application/vnd.openxmlformats-officedocument.presentationml.slide+xml"/>
  <Override PartName="/ppt/slides/slide35.xml" ContentType="application/vnd.openxmlformats-officedocument.presentationml.slide+xml"/>
  <Override PartName="/ppt/slides/slide54.xml" ContentType="application/vnd.openxmlformats-officedocument.presentationml.slide+xml"/>
  <Override PartName="/ppt/slides/slide1.xml" ContentType="application/vnd.openxmlformats-officedocument.presentationml.slide+xml"/>
  <Override PartName="/ppt/notesSlides/notesSlide32.xml" ContentType="application/vnd.openxmlformats-officedocument.presentationml.notesSlide+xml"/>
  <Override PartName="/ppt/notesSlides/notesSlide51.xml" ContentType="application/vnd.openxmlformats-officedocument.presentationml.notesSlide+xml"/>
  <Override PartName="/ppt/slides/slide21.xml" ContentType="application/vnd.openxmlformats-officedocument.presentationml.slide+xml"/>
  <Override PartName="/ppt/slides/slide40.xml" ContentType="application/vnd.openxmlformats-officedocument.presentationml.slide+xml"/>
  <Override PartName="/ppt/notesSlides/notesSlide15.xml" ContentType="application/vnd.openxmlformats-officedocument.presentationml.notesSlide+xml"/>
  <Override PartName="/ppt/notesSlides/notesSlide4.xml" ContentType="application/vnd.openxmlformats-officedocument.presentationml.notesSlide+xml"/>
  <Override PartName="/ppt/slides/slide39.xml" ContentType="application/vnd.openxmlformats-officedocument.presentationml.slide+xml"/>
  <Override PartName="/ppt/notesSlides/notesSlide20.xml" ContentType="application/vnd.openxmlformats-officedocument.presentationml.notes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3.xml" ContentType="application/vnd.openxmlformats-officedocument.presentationml.slideLayout+xml"/>
  <Override PartName="/ppt/slides/slide25.xml" ContentType="application/vnd.openxmlformats-officedocument.presentationml.slide+xml"/>
  <Override PartName="/ppt/slides/slide44.xml" ContentType="application/vnd.openxmlformats-officedocument.presentationml.slide+xml"/>
  <Override PartName="/ppt/theme/theme3.xml" ContentType="application/vnd.openxmlformats-officedocument.theme+xml"/>
  <Override PartName="/ppt/notesSlides/notesSlide19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24.xml" ContentType="application/vnd.openxmlformats-officedocument.presentationml.notesSlide+xml"/>
  <Override PartName="/ppt/slides/slide9.xml" ContentType="application/vnd.openxmlformats-officedocument.presentationml.slide+xml"/>
  <Override PartName="/ppt/slides/slide13.xml" ContentType="application/vnd.openxmlformats-officedocument.presentationml.slide+xml"/>
  <Default Extension="xml" ContentType="application/xml"/>
  <Override PartName="/ppt/tableStyles.xml" ContentType="application/vnd.openxmlformats-officedocument.presentationml.tableStyles+xml"/>
  <Override PartName="/ppt/slides/slide51.xml" ContentType="application/vnd.openxmlformats-officedocument.presentationml.slide+xml"/>
  <Override PartName="/ppt/slides/slide48.xml" ContentType="application/vnd.openxmlformats-officedocument.presentationml.slide+xml"/>
  <Override PartName="/ppt/notesSlides/notesSlide10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s/slide32.xml" ContentType="application/vnd.openxmlformats-officedocument.presentationml.slide+xml"/>
  <Override PartName="/ppt/viewProps.xml" ContentType="application/vnd.openxmlformats-officedocument.presentationml.viewProps+xml"/>
  <Override PartName="/ppt/slides/slide29.xml" ContentType="application/vnd.openxmlformats-officedocument.presentationml.slide+xml"/>
  <Override PartName="/ppt/notesSlides/notesSlide43.xml" ContentType="application/vnd.openxmlformats-officedocument.presentationml.notesSlide+xml"/>
  <Override PartName="/docProps/app.xml" ContentType="application/vnd.openxmlformats-officedocument.extended-properties+xml"/>
  <Override PartName="/ppt/notesMasters/notesMaster1.xml" ContentType="application/vnd.openxmlformats-officedocument.presentationml.notesMaster+xml"/>
  <Override PartName="/ppt/notesSlides/notesSlide12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1.xml" ContentType="application/vnd.openxmlformats-officedocument.presentationml.notesSlide+xml"/>
  <Override PartName="/ppt/slides/slide17.xml" ContentType="application/vnd.openxmlformats-officedocument.presentationml.slide+xml"/>
  <Override PartName="/ppt/slides/slide36.xml" ContentType="application/vnd.openxmlformats-officedocument.presentationml.slide+xml"/>
  <Override PartName="/ppt/slides/slide55.xml" ContentType="application/vnd.openxmlformats-officedocument.presentationml.slide+xml"/>
  <Override PartName="/ppt/presentation.xml" ContentType="application/vnd.openxmlformats-officedocument.presentationml.presentation.main+xml"/>
  <Override PartName="/ppt/slides/slide2.xml" ContentType="application/vnd.openxmlformats-officedocument.presentationml.slide+xml"/>
  <Override PartName="/ppt/notesSlides/notesSlide33.xml" ContentType="application/vnd.openxmlformats-officedocument.presentationml.notesSlide+xml"/>
  <Override PartName="/ppt/notesSlides/notesSlide47.xml" ContentType="application/vnd.openxmlformats-officedocument.presentationml.notesSlide+xml"/>
  <Override PartName="/ppt/slides/slide22.xml" ContentType="application/vnd.openxmlformats-officedocument.presentationml.slide+xml"/>
  <Override PartName="/ppt/slides/slide41.xml" ContentType="application/vnd.openxmlformats-officedocument.presentationml.slide+xml"/>
  <Override PartName="/ppt/notesSlides/notesSlide52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21.xml" ContentType="application/vnd.openxmlformats-officedocument.presentationml.notesSlide+xml"/>
  <Override PartName="/ppt/slides/slide6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10.xml" ContentType="application/vnd.openxmlformats-officedocument.presentationml.slide+xml"/>
  <Override PartName="/ppt/slides/slide26.xml" ContentType="application/vnd.openxmlformats-officedocument.presentationml.slide+xml"/>
  <Override PartName="/ppt/slides/slide45.xml" ContentType="application/vnd.openxmlformats-officedocument.presentationml.slide+xml"/>
  <Override PartName="/ppt/notesSlides/notesSlide40.xml" ContentType="application/vnd.openxmlformats-officedocument.presentationml.notesSlide+xml"/>
  <Override PartName="/ppt/notesSlides/notesSlide39.xml" ContentType="application/vnd.openxmlformats-officedocument.presentationml.notesSlide+xml"/>
  <Default Extension="png" ContentType="image/png"/>
  <Override PartName="/ppt/notesSlides/notesSlide25.xml" ContentType="application/vnd.openxmlformats-officedocument.presentationml.notesSlide+xml"/>
  <Override PartName="/ppt/notesSlides/notesSlide44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48" r:id="rId1"/>
  </p:sldMasterIdLst>
  <p:notesMasterIdLst>
    <p:notesMasterId r:id="rId59"/>
  </p:notesMasterIdLst>
  <p:handoutMasterIdLst>
    <p:handoutMasterId r:id="rId60"/>
  </p:handoutMasterIdLst>
  <p:sldIdLst>
    <p:sldId id="256" r:id="rId2"/>
    <p:sldId id="261" r:id="rId3"/>
    <p:sldId id="262" r:id="rId4"/>
    <p:sldId id="263" r:id="rId5"/>
    <p:sldId id="344" r:id="rId6"/>
    <p:sldId id="265" r:id="rId7"/>
    <p:sldId id="266" r:id="rId8"/>
    <p:sldId id="267" r:id="rId9"/>
    <p:sldId id="268" r:id="rId10"/>
    <p:sldId id="269" r:id="rId11"/>
    <p:sldId id="270" r:id="rId12"/>
    <p:sldId id="361" r:id="rId13"/>
    <p:sldId id="362" r:id="rId14"/>
    <p:sldId id="271" r:id="rId15"/>
    <p:sldId id="272" r:id="rId16"/>
    <p:sldId id="273" r:id="rId17"/>
    <p:sldId id="274" r:id="rId18"/>
    <p:sldId id="275" r:id="rId19"/>
    <p:sldId id="276" r:id="rId20"/>
    <p:sldId id="305" r:id="rId21"/>
    <p:sldId id="307" r:id="rId22"/>
    <p:sldId id="306" r:id="rId23"/>
    <p:sldId id="335" r:id="rId24"/>
    <p:sldId id="346" r:id="rId25"/>
    <p:sldId id="347" r:id="rId26"/>
    <p:sldId id="348" r:id="rId27"/>
    <p:sldId id="349" r:id="rId28"/>
    <p:sldId id="350" r:id="rId29"/>
    <p:sldId id="351" r:id="rId30"/>
    <p:sldId id="277" r:id="rId31"/>
    <p:sldId id="278" r:id="rId32"/>
    <p:sldId id="363" r:id="rId33"/>
    <p:sldId id="364" r:id="rId34"/>
    <p:sldId id="365" r:id="rId35"/>
    <p:sldId id="319" r:id="rId36"/>
    <p:sldId id="320" r:id="rId37"/>
    <p:sldId id="321" r:id="rId38"/>
    <p:sldId id="352" r:id="rId39"/>
    <p:sldId id="360" r:id="rId40"/>
    <p:sldId id="322" r:id="rId41"/>
    <p:sldId id="323" r:id="rId42"/>
    <p:sldId id="324" r:id="rId43"/>
    <p:sldId id="325" r:id="rId44"/>
    <p:sldId id="326" r:id="rId45"/>
    <p:sldId id="327" r:id="rId46"/>
    <p:sldId id="328" r:id="rId47"/>
    <p:sldId id="329" r:id="rId48"/>
    <p:sldId id="330" r:id="rId49"/>
    <p:sldId id="358" r:id="rId50"/>
    <p:sldId id="331" r:id="rId51"/>
    <p:sldId id="332" r:id="rId52"/>
    <p:sldId id="333" r:id="rId53"/>
    <p:sldId id="334" r:id="rId54"/>
    <p:sldId id="303" r:id="rId55"/>
    <p:sldId id="366" r:id="rId56"/>
    <p:sldId id="304" r:id="rId57"/>
    <p:sldId id="318" r:id="rId58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07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07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07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07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-107" charset="0"/>
        <a:ea typeface="+mn-ea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pitchFamily="-107" charset="0"/>
        <a:ea typeface="+mn-ea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pitchFamily="-107" charset="0"/>
        <a:ea typeface="+mn-ea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pitchFamily="-107" charset="0"/>
        <a:ea typeface="+mn-ea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pitchFamily="-107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6" frameSlides="1"/>
  <p:clrMru>
    <a:srgbClr val="FF0000"/>
    <a:srgbClr val="FF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SorterView">
  <p:normalViewPr>
    <p:restoredLeft sz="15620"/>
    <p:restoredTop sz="94660"/>
  </p:normalViewPr>
  <p:slideViewPr>
    <p:cSldViewPr>
      <p:cViewPr varScale="1">
        <p:scale>
          <a:sx n="94" d="100"/>
          <a:sy n="94" d="100"/>
        </p:scale>
        <p:origin x="-1304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63" Type="http://schemas.openxmlformats.org/officeDocument/2006/relationships/viewProps" Target="viewProps.xml"/><Relationship Id="rId64" Type="http://schemas.openxmlformats.org/officeDocument/2006/relationships/theme" Target="theme/theme1.xml"/><Relationship Id="rId65" Type="http://schemas.openxmlformats.org/officeDocument/2006/relationships/tableStyles" Target="tableStyles.xml"/><Relationship Id="rId50" Type="http://schemas.openxmlformats.org/officeDocument/2006/relationships/slide" Target="slides/slide49.xml"/><Relationship Id="rId51" Type="http://schemas.openxmlformats.org/officeDocument/2006/relationships/slide" Target="slides/slide50.xml"/><Relationship Id="rId52" Type="http://schemas.openxmlformats.org/officeDocument/2006/relationships/slide" Target="slides/slide51.xml"/><Relationship Id="rId53" Type="http://schemas.openxmlformats.org/officeDocument/2006/relationships/slide" Target="slides/slide52.xml"/><Relationship Id="rId54" Type="http://schemas.openxmlformats.org/officeDocument/2006/relationships/slide" Target="slides/slide53.xml"/><Relationship Id="rId55" Type="http://schemas.openxmlformats.org/officeDocument/2006/relationships/slide" Target="slides/slide54.xml"/><Relationship Id="rId56" Type="http://schemas.openxmlformats.org/officeDocument/2006/relationships/slide" Target="slides/slide55.xml"/><Relationship Id="rId57" Type="http://schemas.openxmlformats.org/officeDocument/2006/relationships/slide" Target="slides/slide56.xml"/><Relationship Id="rId58" Type="http://schemas.openxmlformats.org/officeDocument/2006/relationships/slide" Target="slides/slide57.xml"/><Relationship Id="rId59" Type="http://schemas.openxmlformats.org/officeDocument/2006/relationships/notesMaster" Target="notesMasters/notesMaster1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slide" Target="slides/slide47.xml"/><Relationship Id="rId49" Type="http://schemas.openxmlformats.org/officeDocument/2006/relationships/slide" Target="slides/slide4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60" Type="http://schemas.openxmlformats.org/officeDocument/2006/relationships/handoutMaster" Target="handoutMasters/handoutMaster1.xml"/><Relationship Id="rId61" Type="http://schemas.openxmlformats.org/officeDocument/2006/relationships/printerSettings" Target="printerSettings/printerSettings1.bin"/><Relationship Id="rId62" Type="http://schemas.openxmlformats.org/officeDocument/2006/relationships/presProps" Target="pres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6" rIns="96654" bIns="48326" numCol="1" anchor="t" anchorCtr="0" compatLnSpc="1">
            <a:prstTxWarp prst="textNoShape">
              <a:avLst/>
            </a:prstTxWarp>
          </a:bodyPr>
          <a:lstStyle>
            <a:lvl1pPr defTabSz="96520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6" rIns="96654" bIns="48326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54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6" rIns="96654" bIns="48326" numCol="1" anchor="b" anchorCtr="0" compatLnSpc="1">
            <a:prstTxWarp prst="textNoShape">
              <a:avLst/>
            </a:prstTxWarp>
          </a:bodyPr>
          <a:lstStyle>
            <a:lvl1pPr defTabSz="96520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54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6" rIns="96654" bIns="48326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0E3757BF-E9C3-B54C-87C7-2CFB7181AE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6" rIns="96654" bIns="48326" numCol="1" anchor="t" anchorCtr="0" compatLnSpc="1">
            <a:prstTxWarp prst="textNoShape">
              <a:avLst/>
            </a:prstTxWarp>
          </a:bodyPr>
          <a:lstStyle>
            <a:lvl1pPr defTabSz="96520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6" rIns="96654" bIns="48326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8888" y="720725"/>
            <a:ext cx="4799012" cy="3598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6" rIns="96654" bIns="4832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6" rIns="96654" bIns="48326" numCol="1" anchor="b" anchorCtr="0" compatLnSpc="1">
            <a:prstTxWarp prst="textNoShape">
              <a:avLst/>
            </a:prstTxWarp>
          </a:bodyPr>
          <a:lstStyle>
            <a:lvl1pPr defTabSz="965200">
              <a:defRPr sz="12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6" rIns="96654" bIns="48326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>
                <a:latin typeface="Times New Roman" charset="0"/>
              </a:defRPr>
            </a:lvl1pPr>
          </a:lstStyle>
          <a:p>
            <a:pPr>
              <a:defRPr/>
            </a:pPr>
            <a:fld id="{46A9D21C-DB4E-2C47-A038-D9F67415B3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pitchFamily="-107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0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1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4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4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4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0.xml"/></Relationships>
</file>

<file path=ppt/notesSlides/_rels/notesSlide4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1.xml"/></Relationships>
</file>

<file path=ppt/notesSlides/_rels/notesSlide4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2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3.xml"/></Relationships>
</file>

<file path=ppt/notesSlides/_rels/notesSlide5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4.xml"/></Relationships>
</file>

<file path=ppt/notesSlides/_rels/notesSlide5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6.xml"/></Relationships>
</file>

<file path=ppt/notesSlides/_rels/notesSlide5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7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B3A2251-C0D8-F549-A446-98B6983AC7D9}" type="slidenum">
              <a:rPr lang="en-US">
                <a:latin typeface="Times New Roman" pitchFamily="-107" charset="0"/>
              </a:rPr>
              <a:pPr/>
              <a:t>1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FC1079D-55BD-1A49-8296-6B9BCD7AB471}" type="slidenum">
              <a:rPr lang="en-US">
                <a:latin typeface="Times New Roman" pitchFamily="-107" charset="0"/>
              </a:rPr>
              <a:pPr/>
              <a:t>10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F7738DF-B833-4E45-836E-32DE6C8A02B3}" type="slidenum">
              <a:rPr lang="en-US">
                <a:latin typeface="Times New Roman" pitchFamily="-107" charset="0"/>
              </a:rPr>
              <a:pPr/>
              <a:t>11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963D8B1-CB00-BC4E-9907-57E57728E7C1}" type="slidenum">
              <a:rPr lang="en-US">
                <a:latin typeface="Times New Roman" pitchFamily="-107" charset="0"/>
              </a:rPr>
              <a:pPr/>
              <a:t>14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AC4C0F-9421-D84E-A81C-02D743A67197}" type="slidenum">
              <a:rPr lang="en-US">
                <a:latin typeface="Times New Roman" pitchFamily="-107" charset="0"/>
              </a:rPr>
              <a:pPr/>
              <a:t>15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987FA1B-F901-6C48-B9FE-C1382C1509B4}" type="slidenum">
              <a:rPr lang="en-US">
                <a:latin typeface="Times New Roman" pitchFamily="-107" charset="0"/>
              </a:rPr>
              <a:pPr/>
              <a:t>16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4C2F60-6316-B44B-BC58-501075F1AC77}" type="slidenum">
              <a:rPr lang="en-US">
                <a:latin typeface="Times New Roman" pitchFamily="-107" charset="0"/>
              </a:rPr>
              <a:pPr/>
              <a:t>17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0C2CA56-14DD-914F-987A-E6630DD39679}" type="slidenum">
              <a:rPr lang="en-US">
                <a:latin typeface="Times New Roman" pitchFamily="-107" charset="0"/>
              </a:rPr>
              <a:pPr/>
              <a:t>18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2CAAFCB-503B-6740-A35B-0D7282A09B22}" type="slidenum">
              <a:rPr lang="en-US">
                <a:latin typeface="Times New Roman" pitchFamily="-107" charset="0"/>
              </a:rPr>
              <a:pPr/>
              <a:t>19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34A3B23-81BA-4943-BE1B-A81DFA713171}" type="slidenum">
              <a:rPr lang="en-US">
                <a:latin typeface="Times New Roman" pitchFamily="-107" charset="0"/>
              </a:rPr>
              <a:pPr/>
              <a:t>20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1C546A9-0D39-544B-BA96-1A107ED87B75}" type="slidenum">
              <a:rPr lang="en-US">
                <a:latin typeface="Times New Roman" pitchFamily="-107" charset="0"/>
              </a:rPr>
              <a:pPr/>
              <a:t>21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948A22A-2972-C545-BB13-B440C1CDA7A7}" type="slidenum">
              <a:rPr lang="en-US">
                <a:latin typeface="Times New Roman" pitchFamily="-107" charset="0"/>
              </a:rPr>
              <a:pPr/>
              <a:t>2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563FFD1-6577-0641-B17C-0F18534D6C76}" type="slidenum">
              <a:rPr lang="en-US">
                <a:latin typeface="Times New Roman" pitchFamily="-107" charset="0"/>
              </a:rPr>
              <a:pPr/>
              <a:t>22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D8E43B-D703-D649-9C78-C8EC9C9024A0}" type="slidenum">
              <a:rPr lang="en-US">
                <a:latin typeface="Times New Roman" pitchFamily="-107" charset="0"/>
              </a:rPr>
              <a:pPr/>
              <a:t>23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C3E88C-66FD-C44B-B71B-D4F6855804B0}" type="slidenum">
              <a:rPr lang="en-US">
                <a:latin typeface="Times New Roman" pitchFamily="-107" charset="0"/>
              </a:rPr>
              <a:pPr/>
              <a:t>24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859BD0F-B828-6345-8BF8-1CFD94E6E30B}" type="slidenum">
              <a:rPr lang="en-US">
                <a:latin typeface="Times New Roman" pitchFamily="-107" charset="0"/>
              </a:rPr>
              <a:pPr/>
              <a:t>25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E4F6AA-A859-6748-9F06-6BD017A0C369}" type="slidenum">
              <a:rPr lang="en-US">
                <a:latin typeface="Times New Roman" pitchFamily="-107" charset="0"/>
              </a:rPr>
              <a:pPr/>
              <a:t>26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14DABC8-9A7F-8142-B6B3-50F296CB7435}" type="slidenum">
              <a:rPr lang="en-US">
                <a:latin typeface="Times New Roman" pitchFamily="-107" charset="0"/>
              </a:rPr>
              <a:pPr/>
              <a:t>27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7243587-F2C0-C241-AA5B-1E8E33385B84}" type="slidenum">
              <a:rPr lang="en-US">
                <a:latin typeface="Times New Roman" pitchFamily="-107" charset="0"/>
              </a:rPr>
              <a:pPr/>
              <a:t>28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9C3ED5F-DB28-1841-A604-DB84D2B4894A}" type="slidenum">
              <a:rPr lang="en-US">
                <a:latin typeface="Times New Roman" pitchFamily="-107" charset="0"/>
              </a:rPr>
              <a:pPr/>
              <a:t>29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860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5707DD-485E-C648-9C83-62C9C15E48F5}" type="slidenum">
              <a:rPr lang="en-US">
                <a:latin typeface="Times New Roman" pitchFamily="-107" charset="0"/>
              </a:rPr>
              <a:pPr/>
              <a:t>30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3977774-F35F-7740-A6CB-24B3EDBBF234}" type="slidenum">
              <a:rPr lang="en-US">
                <a:latin typeface="Times New Roman" pitchFamily="-107" charset="0"/>
              </a:rPr>
              <a:pPr/>
              <a:t>31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06637AA-F954-1A42-8417-8A4C885D25E3}" type="slidenum">
              <a:rPr lang="en-US">
                <a:latin typeface="Times New Roman" pitchFamily="-107" charset="0"/>
              </a:rPr>
              <a:pPr/>
              <a:t>3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</a:endParaRPr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E5C69E-01EE-7C49-AF5F-AB466C18D2BD}" type="slidenum">
              <a:rPr lang="en-US">
                <a:latin typeface="Times New Roman" pitchFamily="-107" charset="0"/>
              </a:rPr>
              <a:pPr/>
              <a:t>32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8D3BC27-A051-AE48-B3E5-EE64ECAD1163}" type="slidenum">
              <a:rPr lang="en-US">
                <a:latin typeface="Times New Roman" pitchFamily="-107" charset="0"/>
              </a:rPr>
              <a:pPr/>
              <a:t>33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E44E60-ABB3-C344-8A0E-D04756635407}" type="slidenum">
              <a:rPr lang="en-US">
                <a:latin typeface="Times New Roman" pitchFamily="-107" charset="0"/>
              </a:rPr>
              <a:pPr/>
              <a:t>34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CC3B20-2D12-B044-AE7D-67C630555236}" type="slidenum">
              <a:rPr lang="en-US">
                <a:latin typeface="Times New Roman" pitchFamily="-107" charset="0"/>
              </a:rPr>
              <a:pPr/>
              <a:t>35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880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49784C8-C4F9-5B43-9AFE-FAB7BB28BB29}" type="slidenum">
              <a:rPr lang="en-US">
                <a:latin typeface="Times New Roman" pitchFamily="-107" charset="0"/>
              </a:rPr>
              <a:pPr/>
              <a:t>36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901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B3ADED-6479-6D47-A3D1-7AC75216C711}" type="slidenum">
              <a:rPr lang="en-US">
                <a:latin typeface="Times New Roman" pitchFamily="-107" charset="0"/>
              </a:rPr>
              <a:pPr/>
              <a:t>37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921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3E942A9-918A-0445-A156-CBFB8B74A23F}" type="slidenum">
              <a:rPr lang="en-US">
                <a:latin typeface="Times New Roman" pitchFamily="-107" charset="0"/>
              </a:rPr>
              <a:pPr/>
              <a:t>38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E5C69E-01EE-7C49-AF5F-AB466C18D2BD}" type="slidenum">
              <a:rPr lang="en-US">
                <a:latin typeface="Times New Roman" pitchFamily="-107" charset="0"/>
              </a:rPr>
              <a:pPr/>
              <a:t>39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52231C6-3E5D-9242-B778-345BCFF54309}" type="slidenum">
              <a:rPr lang="en-US">
                <a:latin typeface="Times New Roman" pitchFamily="-107" charset="0"/>
              </a:rPr>
              <a:pPr/>
              <a:t>40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942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41165F5-9F08-5C43-B122-7FC516D4626C}" type="slidenum">
              <a:rPr lang="en-US">
                <a:latin typeface="Times New Roman" pitchFamily="-107" charset="0"/>
              </a:rPr>
              <a:pPr/>
              <a:t>41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962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4849C1A-3876-EB45-A2BA-D3378110206A}" type="slidenum">
              <a:rPr lang="en-US">
                <a:latin typeface="Times New Roman" pitchFamily="-107" charset="0"/>
              </a:rPr>
              <a:pPr/>
              <a:t>4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</a:endParaRPr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C82302F-DD3F-754C-AE69-011BBBAB9CCF}" type="slidenum">
              <a:rPr lang="en-US">
                <a:latin typeface="Times New Roman" pitchFamily="-107" charset="0"/>
              </a:rPr>
              <a:pPr/>
              <a:t>42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983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</a:endParaRP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A83C40-7F90-8A41-95DB-4DAC6D4A2638}" type="slidenum">
              <a:rPr lang="en-US">
                <a:latin typeface="Times New Roman" pitchFamily="-107" charset="0"/>
              </a:rPr>
              <a:pPr/>
              <a:t>43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1003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</a:endParaRP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8F2CD08-846E-9046-9790-E505E0C77F8B}" type="slidenum">
              <a:rPr lang="en-US">
                <a:latin typeface="Times New Roman" pitchFamily="-107" charset="0"/>
              </a:rPr>
              <a:pPr/>
              <a:t>44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1024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</a:endParaRPr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2A2F726-C265-E743-B989-0A5EF1C06476}" type="slidenum">
              <a:rPr lang="en-US">
                <a:latin typeface="Times New Roman" pitchFamily="-107" charset="0"/>
              </a:rPr>
              <a:pPr/>
              <a:t>45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1044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</a:endParaRPr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DC4707-47A4-A34E-BB6C-749D1E57C28C}" type="slidenum">
              <a:rPr lang="en-US">
                <a:latin typeface="Times New Roman" pitchFamily="-107" charset="0"/>
              </a:rPr>
              <a:pPr/>
              <a:t>46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1064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5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</a:endParaRPr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0FFC5-0572-DB4E-A636-D5B10FFBC49A}" type="slidenum">
              <a:rPr lang="en-US">
                <a:latin typeface="Times New Roman" pitchFamily="-107" charset="0"/>
              </a:rPr>
              <a:pPr/>
              <a:t>47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108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</a:endParaRPr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1D16513-37FA-6447-807B-283868E1BE95}" type="slidenum">
              <a:rPr lang="en-US">
                <a:latin typeface="Times New Roman" pitchFamily="-107" charset="0"/>
              </a:rPr>
              <a:pPr/>
              <a:t>48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</a:endParaRPr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DC36BD2-EC03-2747-A1D3-6134B06F8C62}" type="slidenum">
              <a:rPr lang="en-US">
                <a:latin typeface="Times New Roman" pitchFamily="-107" charset="0"/>
              </a:rPr>
              <a:pPr/>
              <a:t>50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</a:endParaRPr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0485EB0-65E1-CD44-AFF9-E322F38AC34B}" type="slidenum">
              <a:rPr lang="en-US">
                <a:latin typeface="Times New Roman" pitchFamily="-107" charset="0"/>
              </a:rPr>
              <a:pPr/>
              <a:t>51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1146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46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</a:endParaRPr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E011FD-0615-EB4E-8BBC-544C6078D084}" type="slidenum">
              <a:rPr lang="en-US">
                <a:latin typeface="Times New Roman" pitchFamily="-107" charset="0"/>
              </a:rPr>
              <a:pPr/>
              <a:t>52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1167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67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3866E7E-EA77-6342-963E-528DC3A812A9}" type="slidenum">
              <a:rPr lang="en-US">
                <a:latin typeface="Times New Roman" pitchFamily="-107" charset="0"/>
              </a:rPr>
              <a:pPr/>
              <a:t>5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</a:endParaRPr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8E1AF1F-AA8D-A94B-9BBF-CC6D6710C679}" type="slidenum">
              <a:rPr lang="en-US">
                <a:latin typeface="Times New Roman" pitchFamily="-107" charset="0"/>
              </a:rPr>
              <a:pPr/>
              <a:t>53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1187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87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</a:endParaRPr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DBF0B8-4AF7-9A45-9FFC-C8C1322516DE}" type="slidenum">
              <a:rPr lang="en-US">
                <a:latin typeface="Times New Roman" pitchFamily="-107" charset="0"/>
              </a:rPr>
              <a:pPr/>
              <a:t>54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1208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08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</a:endParaRPr>
          </a:p>
        </p:txBody>
      </p:sp>
    </p:spTree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9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8F5A07-3792-534E-B9D5-1153831D1266}" type="slidenum">
              <a:rPr lang="en-US">
                <a:latin typeface="Times New Roman" pitchFamily="-107" charset="0"/>
              </a:rPr>
              <a:pPr/>
              <a:t>56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124931" name="Rectangle 2"/>
          <p:cNvSpPr>
            <a:spLocks noGrp="1" noRot="1" noChangeAspect="1" noChangeArrowheads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24932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endParaRPr lang="en-US">
              <a:latin typeface="Times New Roman" pitchFamily="-107" charset="0"/>
            </a:endParaRPr>
          </a:p>
        </p:txBody>
      </p:sp>
    </p:spTree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B81D6F0-7E15-E44D-AA31-FC7C9E5E76B1}" type="slidenum">
              <a:rPr lang="en-US">
                <a:latin typeface="Times New Roman" pitchFamily="-107" charset="0"/>
              </a:rPr>
              <a:pPr/>
              <a:t>57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1228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2BE523A-4EA0-A543-9A15-EC4DF73CEA2A}" type="slidenum">
              <a:rPr lang="en-US">
                <a:latin typeface="Times New Roman" pitchFamily="-107" charset="0"/>
              </a:rPr>
              <a:pPr/>
              <a:t>6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037FC38-B4A7-2845-9BFE-A944A3590CDB}" type="slidenum">
              <a:rPr lang="en-US">
                <a:latin typeface="Times New Roman" pitchFamily="-107" charset="0"/>
              </a:rPr>
              <a:pPr/>
              <a:t>7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000F112-0DC1-324F-8681-313E6D331E40}" type="slidenum">
              <a:rPr lang="en-US">
                <a:latin typeface="Times New Roman" pitchFamily="-107" charset="0"/>
              </a:rPr>
              <a:pPr/>
              <a:t>8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E94998E-E159-4643-AAE2-D6CD450D8534}" type="slidenum">
              <a:rPr lang="en-US">
                <a:latin typeface="Times New Roman" pitchFamily="-107" charset="0"/>
              </a:rPr>
              <a:pPr/>
              <a:t>9</a:t>
            </a:fld>
            <a:endParaRPr lang="en-US">
              <a:latin typeface="Times New Roman" pitchFamily="-107" charset="0"/>
            </a:endParaRPr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07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7658B8-89B5-DE4F-B72B-0B9907E02F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1830D4-AB7B-7945-A00D-D9AB80FC88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817719-B2D8-C343-BCAB-24A9E2E100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F7AA72-4DFE-3243-BBA2-F76BA4BD58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6FDE5B-83D1-7146-9BC9-0FF538486E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B63FE5-4430-7A46-8B17-364C00D680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042DD5-4E47-F44F-8F6A-AB2DB90BE5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0C6309-AA0E-CF48-B2E0-A4DC162004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D36843-166C-4044-BB49-0B31AD17ED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7EF2C0-88DA-1E45-B56C-FE304ACED2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8AE994-712C-634C-970D-A2F1C97B2E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477000"/>
            <a:ext cx="35052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solidFill>
                  <a:schemeClr val="accent2"/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Times New Roman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Times New Roman" charset="0"/>
              </a:defRPr>
            </a:lvl1pPr>
          </a:lstStyle>
          <a:p>
            <a:pPr>
              <a:defRPr/>
            </a:pPr>
            <a:fld id="{C0573446-EE1A-C644-B584-54EDAC317FA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pitchFamily="-107" charset="-128"/>
          <a:cs typeface="ＭＳ Ｐゴシック" pitchFamily="-107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107" charset="-128"/>
          <a:cs typeface="ＭＳ Ｐゴシック" pitchFamily="-107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107" charset="-128"/>
          <a:cs typeface="ＭＳ Ｐゴシック" pitchFamily="-107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107" charset="-128"/>
          <a:cs typeface="ＭＳ Ｐゴシック" pitchFamily="-107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pitchFamily="-107" charset="-128"/>
          <a:cs typeface="ＭＳ Ｐゴシック" pitchFamily="-107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-107" charset="-128"/>
          <a:cs typeface="ＭＳ Ｐゴシック" pitchFamily="-107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4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3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4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5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2.png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8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9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0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1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153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C4DBC0C-C493-E040-8D85-77B0C05135D5}" type="slidenum">
              <a:rPr lang="en-US" smtClean="0">
                <a:latin typeface="Times New Roman" pitchFamily="-107" charset="0"/>
              </a:rPr>
              <a:pPr/>
              <a:t>1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533400"/>
            <a:ext cx="7772400" cy="1143000"/>
          </a:xfrm>
        </p:spPr>
        <p:txBody>
          <a:bodyPr/>
          <a:lstStyle/>
          <a:p>
            <a:r>
              <a:rPr lang="en-US"/>
              <a:t>ESE535:</a:t>
            </a:r>
            <a:br>
              <a:rPr lang="en-US"/>
            </a:br>
            <a:r>
              <a:rPr lang="en-US"/>
              <a:t>Electronic Design Automation</a:t>
            </a:r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/>
          <a:p>
            <a:r>
              <a:rPr lang="en-US" dirty="0"/>
              <a:t>Day</a:t>
            </a:r>
            <a:r>
              <a:rPr lang="en-US" dirty="0" smtClean="0"/>
              <a:t> 8:  February 11, 2015</a:t>
            </a:r>
          </a:p>
          <a:p>
            <a:r>
              <a:rPr lang="en-US" dirty="0"/>
              <a:t>Scheduling Introduction</a:t>
            </a:r>
          </a:p>
        </p:txBody>
      </p:sp>
      <p:pic>
        <p:nvPicPr>
          <p:cNvPr id="15366" name="Picture 5" descr="penn_logo_noname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19800" y="5867400"/>
            <a:ext cx="2952750" cy="819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337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68AD9F5-B688-2D4E-9349-C96FD62625EF}" type="slidenum">
              <a:rPr lang="en-US" smtClean="0">
                <a:latin typeface="Times New Roman" pitchFamily="-107" charset="0"/>
              </a:rPr>
              <a:pPr/>
              <a:t>10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33796" name="Line 71"/>
          <p:cNvSpPr>
            <a:spLocks noChangeShapeType="1"/>
          </p:cNvSpPr>
          <p:nvPr/>
        </p:nvSpPr>
        <p:spPr bwMode="auto">
          <a:xfrm flipH="1" flipV="1">
            <a:off x="7848600" y="1600200"/>
            <a:ext cx="2286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797" name="Line 70"/>
          <p:cNvSpPr>
            <a:spLocks noChangeShapeType="1"/>
          </p:cNvSpPr>
          <p:nvPr/>
        </p:nvSpPr>
        <p:spPr bwMode="auto">
          <a:xfrm flipH="1">
            <a:off x="8077200" y="2057400"/>
            <a:ext cx="228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798" name="Line 69"/>
          <p:cNvSpPr>
            <a:spLocks noChangeShapeType="1"/>
          </p:cNvSpPr>
          <p:nvPr/>
        </p:nvSpPr>
        <p:spPr bwMode="auto">
          <a:xfrm flipH="1" flipV="1">
            <a:off x="8305800" y="2057400"/>
            <a:ext cx="22860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79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/>
              <a:t>Resource-Time Example</a:t>
            </a:r>
          </a:p>
        </p:txBody>
      </p:sp>
      <p:grpSp>
        <p:nvGrpSpPr>
          <p:cNvPr id="33800" name="Group 3"/>
          <p:cNvGrpSpPr>
            <a:grpSpLocks/>
          </p:cNvGrpSpPr>
          <p:nvPr/>
        </p:nvGrpSpPr>
        <p:grpSpPr bwMode="auto">
          <a:xfrm>
            <a:off x="304800" y="1752600"/>
            <a:ext cx="4578350" cy="1704975"/>
            <a:chOff x="573" y="1830"/>
            <a:chExt cx="4231" cy="2268"/>
          </a:xfrm>
        </p:grpSpPr>
        <p:sp>
          <p:nvSpPr>
            <p:cNvPr id="33843" name="Oval 4"/>
            <p:cNvSpPr>
              <a:spLocks noChangeArrowheads="1"/>
            </p:cNvSpPr>
            <p:nvPr/>
          </p:nvSpPr>
          <p:spPr bwMode="auto">
            <a:xfrm>
              <a:off x="985" y="1830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44" name="Line 5"/>
            <p:cNvSpPr>
              <a:spLocks noChangeShapeType="1"/>
            </p:cNvSpPr>
            <p:nvPr/>
          </p:nvSpPr>
          <p:spPr bwMode="auto">
            <a:xfrm>
              <a:off x="1363" y="2040"/>
              <a:ext cx="38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45" name="Oval 6"/>
            <p:cNvSpPr>
              <a:spLocks noChangeArrowheads="1"/>
            </p:cNvSpPr>
            <p:nvPr/>
          </p:nvSpPr>
          <p:spPr bwMode="auto">
            <a:xfrm>
              <a:off x="4037" y="1848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46" name="Line 7"/>
            <p:cNvSpPr>
              <a:spLocks noChangeShapeType="1"/>
            </p:cNvSpPr>
            <p:nvPr/>
          </p:nvSpPr>
          <p:spPr bwMode="auto">
            <a:xfrm>
              <a:off x="4415" y="2047"/>
              <a:ext cx="38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47" name="Oval 8"/>
            <p:cNvSpPr>
              <a:spLocks noChangeArrowheads="1"/>
            </p:cNvSpPr>
            <p:nvPr/>
          </p:nvSpPr>
          <p:spPr bwMode="auto">
            <a:xfrm>
              <a:off x="3265" y="1844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48" name="Line 9"/>
            <p:cNvSpPr>
              <a:spLocks noChangeShapeType="1"/>
            </p:cNvSpPr>
            <p:nvPr/>
          </p:nvSpPr>
          <p:spPr bwMode="auto">
            <a:xfrm>
              <a:off x="3643" y="2043"/>
              <a:ext cx="38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49" name="Oval 10"/>
            <p:cNvSpPr>
              <a:spLocks noChangeArrowheads="1"/>
            </p:cNvSpPr>
            <p:nvPr/>
          </p:nvSpPr>
          <p:spPr bwMode="auto">
            <a:xfrm>
              <a:off x="2506" y="1841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50" name="Line 11"/>
            <p:cNvSpPr>
              <a:spLocks noChangeShapeType="1"/>
            </p:cNvSpPr>
            <p:nvPr/>
          </p:nvSpPr>
          <p:spPr bwMode="auto">
            <a:xfrm>
              <a:off x="2884" y="2040"/>
              <a:ext cx="38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51" name="Oval 12"/>
            <p:cNvSpPr>
              <a:spLocks noChangeArrowheads="1"/>
            </p:cNvSpPr>
            <p:nvPr/>
          </p:nvSpPr>
          <p:spPr bwMode="auto">
            <a:xfrm>
              <a:off x="1747" y="1846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52" name="Line 13"/>
            <p:cNvSpPr>
              <a:spLocks noChangeShapeType="1"/>
            </p:cNvSpPr>
            <p:nvPr/>
          </p:nvSpPr>
          <p:spPr bwMode="auto">
            <a:xfrm>
              <a:off x="2125" y="2045"/>
              <a:ext cx="38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53" name="Line 14"/>
            <p:cNvSpPr>
              <a:spLocks noChangeShapeType="1"/>
            </p:cNvSpPr>
            <p:nvPr/>
          </p:nvSpPr>
          <p:spPr bwMode="auto">
            <a:xfrm>
              <a:off x="573" y="2029"/>
              <a:ext cx="42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54" name="Oval 15"/>
            <p:cNvSpPr>
              <a:spLocks noChangeArrowheads="1"/>
            </p:cNvSpPr>
            <p:nvPr/>
          </p:nvSpPr>
          <p:spPr bwMode="auto">
            <a:xfrm>
              <a:off x="2502" y="2493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55" name="Oval 16"/>
            <p:cNvSpPr>
              <a:spLocks noChangeArrowheads="1"/>
            </p:cNvSpPr>
            <p:nvPr/>
          </p:nvSpPr>
          <p:spPr bwMode="auto">
            <a:xfrm>
              <a:off x="2498" y="3145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56" name="Oval 17"/>
            <p:cNvSpPr>
              <a:spLocks noChangeArrowheads="1"/>
            </p:cNvSpPr>
            <p:nvPr/>
          </p:nvSpPr>
          <p:spPr bwMode="auto">
            <a:xfrm>
              <a:off x="2517" y="3722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57" name="Line 18"/>
            <p:cNvSpPr>
              <a:spLocks noChangeShapeType="1"/>
            </p:cNvSpPr>
            <p:nvPr/>
          </p:nvSpPr>
          <p:spPr bwMode="auto">
            <a:xfrm>
              <a:off x="2064" y="2112"/>
              <a:ext cx="528" cy="3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58" name="Line 19"/>
            <p:cNvSpPr>
              <a:spLocks noChangeShapeType="1"/>
            </p:cNvSpPr>
            <p:nvPr/>
          </p:nvSpPr>
          <p:spPr bwMode="auto">
            <a:xfrm>
              <a:off x="2016" y="2208"/>
              <a:ext cx="576" cy="96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59" name="Line 20"/>
            <p:cNvSpPr>
              <a:spLocks noChangeShapeType="1"/>
            </p:cNvSpPr>
            <p:nvPr/>
          </p:nvSpPr>
          <p:spPr bwMode="auto">
            <a:xfrm>
              <a:off x="1968" y="2208"/>
              <a:ext cx="576" cy="15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60" name="Line 21"/>
            <p:cNvSpPr>
              <a:spLocks noChangeShapeType="1"/>
            </p:cNvSpPr>
            <p:nvPr/>
          </p:nvSpPr>
          <p:spPr bwMode="auto">
            <a:xfrm flipV="1">
              <a:off x="2832" y="2160"/>
              <a:ext cx="432" cy="3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61" name="Line 22"/>
            <p:cNvSpPr>
              <a:spLocks noChangeShapeType="1"/>
            </p:cNvSpPr>
            <p:nvPr/>
          </p:nvSpPr>
          <p:spPr bwMode="auto">
            <a:xfrm flipV="1">
              <a:off x="2832" y="2208"/>
              <a:ext cx="624" cy="100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62" name="Line 23"/>
            <p:cNvSpPr>
              <a:spLocks noChangeShapeType="1"/>
            </p:cNvSpPr>
            <p:nvPr/>
          </p:nvSpPr>
          <p:spPr bwMode="auto">
            <a:xfrm flipV="1">
              <a:off x="2880" y="2208"/>
              <a:ext cx="672" cy="16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3801" name="Group 24"/>
          <p:cNvGrpSpPr>
            <a:grpSpLocks/>
          </p:cNvGrpSpPr>
          <p:nvPr/>
        </p:nvGrpSpPr>
        <p:grpSpPr bwMode="auto">
          <a:xfrm>
            <a:off x="1143000" y="4419600"/>
            <a:ext cx="2667000" cy="1828800"/>
            <a:chOff x="720" y="2784"/>
            <a:chExt cx="1680" cy="1152"/>
          </a:xfrm>
        </p:grpSpPr>
        <p:sp>
          <p:nvSpPr>
            <p:cNvPr id="33833" name="Rectangle 25"/>
            <p:cNvSpPr>
              <a:spLocks noChangeArrowheads="1"/>
            </p:cNvSpPr>
            <p:nvPr/>
          </p:nvSpPr>
          <p:spPr bwMode="auto">
            <a:xfrm>
              <a:off x="720" y="2784"/>
              <a:ext cx="1680" cy="1152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33834" name="Group 26"/>
            <p:cNvGrpSpPr>
              <a:grpSpLocks/>
            </p:cNvGrpSpPr>
            <p:nvPr/>
          </p:nvGrpSpPr>
          <p:grpSpPr bwMode="auto">
            <a:xfrm>
              <a:off x="720" y="2784"/>
              <a:ext cx="1680" cy="288"/>
              <a:chOff x="720" y="2784"/>
              <a:chExt cx="1680" cy="288"/>
            </a:xfrm>
          </p:grpSpPr>
          <p:sp>
            <p:nvSpPr>
              <p:cNvPr id="33838" name="Rectangle 27"/>
              <p:cNvSpPr>
                <a:spLocks noChangeArrowheads="1"/>
              </p:cNvSpPr>
              <p:nvPr/>
            </p:nvSpPr>
            <p:spPr bwMode="auto">
              <a:xfrm>
                <a:off x="720" y="2784"/>
                <a:ext cx="336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839" name="Rectangle 28"/>
              <p:cNvSpPr>
                <a:spLocks noChangeArrowheads="1"/>
              </p:cNvSpPr>
              <p:nvPr/>
            </p:nvSpPr>
            <p:spPr bwMode="auto">
              <a:xfrm>
                <a:off x="1056" y="2784"/>
                <a:ext cx="336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840" name="Rectangle 29"/>
              <p:cNvSpPr>
                <a:spLocks noChangeArrowheads="1"/>
              </p:cNvSpPr>
              <p:nvPr/>
            </p:nvSpPr>
            <p:spPr bwMode="auto">
              <a:xfrm>
                <a:off x="1392" y="2784"/>
                <a:ext cx="336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841" name="Rectangle 30"/>
              <p:cNvSpPr>
                <a:spLocks noChangeArrowheads="1"/>
              </p:cNvSpPr>
              <p:nvPr/>
            </p:nvSpPr>
            <p:spPr bwMode="auto">
              <a:xfrm>
                <a:off x="1728" y="2784"/>
                <a:ext cx="336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842" name="Rectangle 31"/>
              <p:cNvSpPr>
                <a:spLocks noChangeArrowheads="1"/>
              </p:cNvSpPr>
              <p:nvPr/>
            </p:nvSpPr>
            <p:spPr bwMode="auto">
              <a:xfrm>
                <a:off x="2064" y="2784"/>
                <a:ext cx="336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33835" name="Rectangle 32"/>
            <p:cNvSpPr>
              <a:spLocks noChangeArrowheads="1"/>
            </p:cNvSpPr>
            <p:nvPr/>
          </p:nvSpPr>
          <p:spPr bwMode="auto">
            <a:xfrm>
              <a:off x="1392" y="3072"/>
              <a:ext cx="336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36" name="Rectangle 33"/>
            <p:cNvSpPr>
              <a:spLocks noChangeArrowheads="1"/>
            </p:cNvSpPr>
            <p:nvPr/>
          </p:nvSpPr>
          <p:spPr bwMode="auto">
            <a:xfrm>
              <a:off x="1392" y="3360"/>
              <a:ext cx="336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37" name="Rectangle 34"/>
            <p:cNvSpPr>
              <a:spLocks noChangeArrowheads="1"/>
            </p:cNvSpPr>
            <p:nvPr/>
          </p:nvSpPr>
          <p:spPr bwMode="auto">
            <a:xfrm>
              <a:off x="1392" y="3648"/>
              <a:ext cx="336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3802" name="Group 35"/>
          <p:cNvGrpSpPr>
            <a:grpSpLocks/>
          </p:cNvGrpSpPr>
          <p:nvPr/>
        </p:nvGrpSpPr>
        <p:grpSpPr bwMode="auto">
          <a:xfrm>
            <a:off x="4648200" y="4419600"/>
            <a:ext cx="3200400" cy="914400"/>
            <a:chOff x="2928" y="2784"/>
            <a:chExt cx="2016" cy="576"/>
          </a:xfrm>
        </p:grpSpPr>
        <p:sp>
          <p:nvSpPr>
            <p:cNvPr id="33823" name="Rectangle 36"/>
            <p:cNvSpPr>
              <a:spLocks noChangeArrowheads="1"/>
            </p:cNvSpPr>
            <p:nvPr/>
          </p:nvSpPr>
          <p:spPr bwMode="auto">
            <a:xfrm>
              <a:off x="2928" y="2784"/>
              <a:ext cx="2016" cy="576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33824" name="Group 37"/>
            <p:cNvGrpSpPr>
              <a:grpSpLocks/>
            </p:cNvGrpSpPr>
            <p:nvPr/>
          </p:nvGrpSpPr>
          <p:grpSpPr bwMode="auto">
            <a:xfrm>
              <a:off x="2928" y="2784"/>
              <a:ext cx="1680" cy="288"/>
              <a:chOff x="720" y="2784"/>
              <a:chExt cx="1680" cy="288"/>
            </a:xfrm>
          </p:grpSpPr>
          <p:sp>
            <p:nvSpPr>
              <p:cNvPr id="33828" name="Rectangle 38"/>
              <p:cNvSpPr>
                <a:spLocks noChangeArrowheads="1"/>
              </p:cNvSpPr>
              <p:nvPr/>
            </p:nvSpPr>
            <p:spPr bwMode="auto">
              <a:xfrm>
                <a:off x="720" y="2784"/>
                <a:ext cx="336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829" name="Rectangle 39"/>
              <p:cNvSpPr>
                <a:spLocks noChangeArrowheads="1"/>
              </p:cNvSpPr>
              <p:nvPr/>
            </p:nvSpPr>
            <p:spPr bwMode="auto">
              <a:xfrm>
                <a:off x="1056" y="2784"/>
                <a:ext cx="336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830" name="Rectangle 40"/>
              <p:cNvSpPr>
                <a:spLocks noChangeArrowheads="1"/>
              </p:cNvSpPr>
              <p:nvPr/>
            </p:nvSpPr>
            <p:spPr bwMode="auto">
              <a:xfrm>
                <a:off x="1392" y="2784"/>
                <a:ext cx="336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831" name="Rectangle 41"/>
              <p:cNvSpPr>
                <a:spLocks noChangeArrowheads="1"/>
              </p:cNvSpPr>
              <p:nvPr/>
            </p:nvSpPr>
            <p:spPr bwMode="auto">
              <a:xfrm>
                <a:off x="1728" y="2784"/>
                <a:ext cx="336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832" name="Rectangle 42"/>
              <p:cNvSpPr>
                <a:spLocks noChangeArrowheads="1"/>
              </p:cNvSpPr>
              <p:nvPr/>
            </p:nvSpPr>
            <p:spPr bwMode="auto">
              <a:xfrm>
                <a:off x="2064" y="2784"/>
                <a:ext cx="336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33825" name="Rectangle 43"/>
            <p:cNvSpPr>
              <a:spLocks noChangeArrowheads="1"/>
            </p:cNvSpPr>
            <p:nvPr/>
          </p:nvSpPr>
          <p:spPr bwMode="auto">
            <a:xfrm>
              <a:off x="3600" y="3072"/>
              <a:ext cx="336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26" name="Rectangle 44"/>
            <p:cNvSpPr>
              <a:spLocks noChangeArrowheads="1"/>
            </p:cNvSpPr>
            <p:nvPr/>
          </p:nvSpPr>
          <p:spPr bwMode="auto">
            <a:xfrm>
              <a:off x="3936" y="3072"/>
              <a:ext cx="336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27" name="Rectangle 45"/>
            <p:cNvSpPr>
              <a:spLocks noChangeArrowheads="1"/>
            </p:cNvSpPr>
            <p:nvPr/>
          </p:nvSpPr>
          <p:spPr bwMode="auto">
            <a:xfrm>
              <a:off x="4608" y="2784"/>
              <a:ext cx="336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3803" name="Group 46"/>
          <p:cNvGrpSpPr>
            <a:grpSpLocks/>
          </p:cNvGrpSpPr>
          <p:nvPr/>
        </p:nvGrpSpPr>
        <p:grpSpPr bwMode="auto">
          <a:xfrm>
            <a:off x="4648200" y="5638800"/>
            <a:ext cx="4267200" cy="457200"/>
            <a:chOff x="2784" y="3600"/>
            <a:chExt cx="2688" cy="288"/>
          </a:xfrm>
        </p:grpSpPr>
        <p:grpSp>
          <p:nvGrpSpPr>
            <p:cNvPr id="33814" name="Group 47"/>
            <p:cNvGrpSpPr>
              <a:grpSpLocks/>
            </p:cNvGrpSpPr>
            <p:nvPr/>
          </p:nvGrpSpPr>
          <p:grpSpPr bwMode="auto">
            <a:xfrm>
              <a:off x="2784" y="3600"/>
              <a:ext cx="1680" cy="288"/>
              <a:chOff x="720" y="2784"/>
              <a:chExt cx="1680" cy="288"/>
            </a:xfrm>
          </p:grpSpPr>
          <p:sp>
            <p:nvSpPr>
              <p:cNvPr id="33818" name="Rectangle 48"/>
              <p:cNvSpPr>
                <a:spLocks noChangeArrowheads="1"/>
              </p:cNvSpPr>
              <p:nvPr/>
            </p:nvSpPr>
            <p:spPr bwMode="auto">
              <a:xfrm>
                <a:off x="720" y="2784"/>
                <a:ext cx="336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819" name="Rectangle 49"/>
              <p:cNvSpPr>
                <a:spLocks noChangeArrowheads="1"/>
              </p:cNvSpPr>
              <p:nvPr/>
            </p:nvSpPr>
            <p:spPr bwMode="auto">
              <a:xfrm>
                <a:off x="1056" y="2784"/>
                <a:ext cx="336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820" name="Rectangle 50"/>
              <p:cNvSpPr>
                <a:spLocks noChangeArrowheads="1"/>
              </p:cNvSpPr>
              <p:nvPr/>
            </p:nvSpPr>
            <p:spPr bwMode="auto">
              <a:xfrm>
                <a:off x="1392" y="2784"/>
                <a:ext cx="336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821" name="Rectangle 51"/>
              <p:cNvSpPr>
                <a:spLocks noChangeArrowheads="1"/>
              </p:cNvSpPr>
              <p:nvPr/>
            </p:nvSpPr>
            <p:spPr bwMode="auto">
              <a:xfrm>
                <a:off x="1728" y="2784"/>
                <a:ext cx="336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33822" name="Rectangle 52"/>
              <p:cNvSpPr>
                <a:spLocks noChangeArrowheads="1"/>
              </p:cNvSpPr>
              <p:nvPr/>
            </p:nvSpPr>
            <p:spPr bwMode="auto">
              <a:xfrm>
                <a:off x="2064" y="2784"/>
                <a:ext cx="336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33815" name="Rectangle 53"/>
            <p:cNvSpPr>
              <a:spLocks noChangeArrowheads="1"/>
            </p:cNvSpPr>
            <p:nvPr/>
          </p:nvSpPr>
          <p:spPr bwMode="auto">
            <a:xfrm>
              <a:off x="5136" y="3600"/>
              <a:ext cx="336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16" name="Rectangle 54"/>
            <p:cNvSpPr>
              <a:spLocks noChangeArrowheads="1"/>
            </p:cNvSpPr>
            <p:nvPr/>
          </p:nvSpPr>
          <p:spPr bwMode="auto">
            <a:xfrm>
              <a:off x="4800" y="3600"/>
              <a:ext cx="336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3817" name="Rectangle 55"/>
            <p:cNvSpPr>
              <a:spLocks noChangeArrowheads="1"/>
            </p:cNvSpPr>
            <p:nvPr/>
          </p:nvSpPr>
          <p:spPr bwMode="auto">
            <a:xfrm>
              <a:off x="4464" y="3600"/>
              <a:ext cx="336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33804" name="Text Box 56"/>
          <p:cNvSpPr txBox="1">
            <a:spLocks noChangeArrowheads="1"/>
          </p:cNvSpPr>
          <p:nvPr/>
        </p:nvSpPr>
        <p:spPr bwMode="auto">
          <a:xfrm>
            <a:off x="4876800" y="2284413"/>
            <a:ext cx="2587625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b="1">
                <a:latin typeface="Arial" pitchFamily="-107" charset="0"/>
              </a:rPr>
              <a:t>Time Constraint</a:t>
            </a:r>
            <a:r>
              <a:rPr lang="en-US">
                <a:latin typeface="Arial" pitchFamily="-107" charset="0"/>
              </a:rPr>
              <a:t>:</a:t>
            </a:r>
          </a:p>
          <a:p>
            <a:r>
              <a:rPr lang="en-US">
                <a:latin typeface="Arial" pitchFamily="-107" charset="0"/>
              </a:rPr>
              <a:t>          &lt;5 </a:t>
            </a:r>
            <a:r>
              <a:rPr lang="en-US">
                <a:latin typeface="Arial" pitchFamily="-107" charset="0"/>
                <a:sym typeface="Symbol" pitchFamily="-107" charset="2"/>
              </a:rPr>
              <a:t></a:t>
            </a:r>
            <a:r>
              <a:rPr lang="en-US">
                <a:latin typeface="Arial" pitchFamily="-107" charset="0"/>
              </a:rPr>
              <a:t> --</a:t>
            </a:r>
          </a:p>
          <a:p>
            <a:r>
              <a:rPr lang="en-US">
                <a:latin typeface="Arial" pitchFamily="-107" charset="0"/>
              </a:rPr>
              <a:t>	 5 </a:t>
            </a:r>
            <a:r>
              <a:rPr lang="en-US">
                <a:latin typeface="Arial" pitchFamily="-107" charset="0"/>
                <a:sym typeface="Symbol" pitchFamily="-107" charset="2"/>
              </a:rPr>
              <a:t></a:t>
            </a:r>
            <a:r>
              <a:rPr lang="en-US">
                <a:latin typeface="Arial" pitchFamily="-107" charset="0"/>
              </a:rPr>
              <a:t> 4</a:t>
            </a:r>
          </a:p>
          <a:p>
            <a:r>
              <a:rPr lang="en-US">
                <a:latin typeface="Arial" pitchFamily="-107" charset="0"/>
              </a:rPr>
              <a:t>         6,7 </a:t>
            </a:r>
            <a:r>
              <a:rPr lang="en-US">
                <a:latin typeface="Arial" pitchFamily="-107" charset="0"/>
                <a:sym typeface="Symbol" pitchFamily="-107" charset="2"/>
              </a:rPr>
              <a:t></a:t>
            </a:r>
            <a:r>
              <a:rPr lang="en-US">
                <a:latin typeface="Arial" pitchFamily="-107" charset="0"/>
              </a:rPr>
              <a:t> 2</a:t>
            </a:r>
          </a:p>
          <a:p>
            <a:r>
              <a:rPr lang="en-US">
                <a:latin typeface="Arial" pitchFamily="-107" charset="0"/>
              </a:rPr>
              <a:t>          &gt;7 </a:t>
            </a:r>
            <a:r>
              <a:rPr lang="en-US">
                <a:latin typeface="Arial" pitchFamily="-107" charset="0"/>
                <a:sym typeface="Symbol" pitchFamily="-107" charset="2"/>
              </a:rPr>
              <a:t></a:t>
            </a:r>
            <a:r>
              <a:rPr lang="en-US">
                <a:latin typeface="Arial" pitchFamily="-107" charset="0"/>
              </a:rPr>
              <a:t> 1</a:t>
            </a:r>
          </a:p>
        </p:txBody>
      </p:sp>
      <p:sp>
        <p:nvSpPr>
          <p:cNvPr id="33805" name="Line 61"/>
          <p:cNvSpPr>
            <a:spLocks noChangeShapeType="1"/>
          </p:cNvSpPr>
          <p:nvPr/>
        </p:nvSpPr>
        <p:spPr bwMode="auto">
          <a:xfrm flipV="1">
            <a:off x="7620000" y="1371600"/>
            <a:ext cx="0" cy="11430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06" name="Line 62"/>
          <p:cNvSpPr>
            <a:spLocks noChangeShapeType="1"/>
          </p:cNvSpPr>
          <p:nvPr/>
        </p:nvSpPr>
        <p:spPr bwMode="auto">
          <a:xfrm flipV="1">
            <a:off x="7620000" y="2514600"/>
            <a:ext cx="12954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07" name="Oval 64"/>
          <p:cNvSpPr>
            <a:spLocks noChangeArrowheads="1"/>
          </p:cNvSpPr>
          <p:nvPr/>
        </p:nvSpPr>
        <p:spPr bwMode="auto">
          <a:xfrm>
            <a:off x="7800975" y="157162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33808" name="Oval 65"/>
          <p:cNvSpPr>
            <a:spLocks noChangeArrowheads="1"/>
          </p:cNvSpPr>
          <p:nvPr/>
        </p:nvSpPr>
        <p:spPr bwMode="auto">
          <a:xfrm>
            <a:off x="8029575" y="2024063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33809" name="Oval 66"/>
          <p:cNvSpPr>
            <a:spLocks noChangeArrowheads="1"/>
          </p:cNvSpPr>
          <p:nvPr/>
        </p:nvSpPr>
        <p:spPr bwMode="auto">
          <a:xfrm>
            <a:off x="8258175" y="202882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33810" name="Line 68"/>
          <p:cNvSpPr>
            <a:spLocks noChangeShapeType="1"/>
          </p:cNvSpPr>
          <p:nvPr/>
        </p:nvSpPr>
        <p:spPr bwMode="auto">
          <a:xfrm>
            <a:off x="8534400" y="2286000"/>
            <a:ext cx="6096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811" name="Oval 67"/>
          <p:cNvSpPr>
            <a:spLocks noChangeArrowheads="1"/>
          </p:cNvSpPr>
          <p:nvPr/>
        </p:nvSpPr>
        <p:spPr bwMode="auto">
          <a:xfrm>
            <a:off x="8505825" y="2257425"/>
            <a:ext cx="76200" cy="762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33812" name="Text Box 72"/>
          <p:cNvSpPr txBox="1">
            <a:spLocks noChangeArrowheads="1"/>
          </p:cNvSpPr>
          <p:nvPr/>
        </p:nvSpPr>
        <p:spPr bwMode="auto">
          <a:xfrm>
            <a:off x="8061325" y="2554288"/>
            <a:ext cx="862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 pitchFamily="-107" charset="0"/>
              </a:rPr>
              <a:t>Time</a:t>
            </a:r>
          </a:p>
        </p:txBody>
      </p:sp>
      <p:sp>
        <p:nvSpPr>
          <p:cNvPr id="33813" name="Text Box 73"/>
          <p:cNvSpPr txBox="1">
            <a:spLocks noChangeArrowheads="1"/>
          </p:cNvSpPr>
          <p:nvPr/>
        </p:nvSpPr>
        <p:spPr bwMode="auto">
          <a:xfrm rot="-5400000">
            <a:off x="6977062" y="1709738"/>
            <a:ext cx="8286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 pitchFamily="-107" charset="0"/>
              </a:rPr>
              <a:t>Area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3584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F07B695-20E7-9140-8C11-8A59D42F767B}" type="slidenum">
              <a:rPr lang="en-US" smtClean="0">
                <a:latin typeface="Times New Roman" pitchFamily="-107" charset="0"/>
              </a:rPr>
              <a:pPr/>
              <a:t>11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3584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Scheduling Use</a:t>
            </a:r>
          </a:p>
        </p:txBody>
      </p:sp>
      <p:sp>
        <p:nvSpPr>
          <p:cNvPr id="3584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Very general problem formulation</a:t>
            </a:r>
          </a:p>
          <a:p>
            <a:pPr lvl="1"/>
            <a:r>
              <a:rPr lang="en-US">
                <a:ea typeface="ＭＳ Ｐゴシック" pitchFamily="-107" charset="-128"/>
              </a:rPr>
              <a:t>HDL/Behavioral </a:t>
            </a:r>
            <a:r>
              <a:rPr lang="en-US">
                <a:ea typeface="ＭＳ Ｐゴシック" pitchFamily="-107" charset="-128"/>
                <a:sym typeface="Symbol" pitchFamily="-107" charset="2"/>
              </a:rPr>
              <a:t></a:t>
            </a:r>
            <a:r>
              <a:rPr lang="en-US">
                <a:ea typeface="ＭＳ Ｐゴシック" pitchFamily="-107" charset="-128"/>
              </a:rPr>
              <a:t> RTL</a:t>
            </a:r>
          </a:p>
          <a:p>
            <a:pPr lvl="1"/>
            <a:r>
              <a:rPr lang="en-US">
                <a:ea typeface="ＭＳ Ｐゴシック" pitchFamily="-107" charset="-128"/>
              </a:rPr>
              <a:t>Register/Memory allocation/scheduling</a:t>
            </a:r>
          </a:p>
          <a:p>
            <a:pPr lvl="1"/>
            <a:r>
              <a:rPr lang="en-US">
                <a:ea typeface="ＭＳ Ｐゴシック" pitchFamily="-107" charset="-128"/>
              </a:rPr>
              <a:t>Instruction/Functional Unit scheduling</a:t>
            </a:r>
          </a:p>
          <a:p>
            <a:pPr lvl="1"/>
            <a:r>
              <a:rPr lang="en-US">
                <a:ea typeface="ＭＳ Ｐゴシック" pitchFamily="-107" charset="-128"/>
              </a:rPr>
              <a:t>Processor tasks</a:t>
            </a:r>
          </a:p>
          <a:p>
            <a:pPr lvl="1"/>
            <a:r>
              <a:rPr lang="en-US">
                <a:ea typeface="ＭＳ Ｐゴシック" pitchFamily="-107" charset="-128"/>
              </a:rPr>
              <a:t>Time-Switched Routing</a:t>
            </a:r>
          </a:p>
          <a:p>
            <a:pPr lvl="2"/>
            <a:r>
              <a:rPr lang="en-US">
                <a:ea typeface="ＭＳ Ｐゴシック" pitchFamily="-107" charset="-128"/>
              </a:rPr>
              <a:t>TDMA, bus scheduling, static routing</a:t>
            </a:r>
          </a:p>
          <a:p>
            <a:pPr lvl="1"/>
            <a:r>
              <a:rPr lang="en-US">
                <a:ea typeface="ＭＳ Ｐゴシック" pitchFamily="-107" charset="-128"/>
              </a:rPr>
              <a:t>Routing (share channel)</a:t>
            </a:r>
          </a:p>
          <a:p>
            <a:pPr lvl="1"/>
            <a:endParaRPr lang="en-US">
              <a:ea typeface="ＭＳ Ｐゴシック" pitchFamily="-107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Preclass</a:t>
            </a:r>
            <a:r>
              <a:rPr lang="en-US" dirty="0" smtClean="0"/>
              <a:t> 2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Schedule onto two adders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Does the number of cycles depend on i[7], i[6], … i[0] ?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How many cycles?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F7AA72-4DFE-3243-BBA2-F76BA4BD583E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3000" y="2126226"/>
            <a:ext cx="3886200" cy="396977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Preclass</a:t>
            </a:r>
            <a:r>
              <a:rPr lang="en-US" dirty="0" smtClean="0"/>
              <a:t>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Schedule onto:</a:t>
            </a:r>
          </a:p>
          <a:p>
            <a:pPr lvl="1"/>
            <a:r>
              <a:rPr lang="en-US" dirty="0" smtClean="0"/>
              <a:t>2 adders (+)</a:t>
            </a:r>
          </a:p>
          <a:p>
            <a:pPr lvl="1"/>
            <a:r>
              <a:rPr lang="en-US" dirty="0" smtClean="0"/>
              <a:t>2 </a:t>
            </a:r>
            <a:r>
              <a:rPr lang="en-US" dirty="0" err="1" smtClean="0"/>
              <a:t>incrementer</a:t>
            </a:r>
            <a:r>
              <a:rPr lang="en-US" dirty="0" smtClean="0"/>
              <a:t> (++)</a:t>
            </a:r>
          </a:p>
          <a:p>
            <a:pPr lvl="1"/>
            <a:r>
              <a:rPr lang="en-US" dirty="0" smtClean="0"/>
              <a:t>2 comparator (&gt;)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Does the number of cycles depend on i[7], i[6], … i[0] ?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How many cycles?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sum=0; </a:t>
            </a:r>
            <a:r>
              <a:rPr lang="en-US" dirty="0" err="1" smtClean="0"/>
              <a:t>for(j</a:t>
            </a:r>
            <a:r>
              <a:rPr lang="en-US" dirty="0" smtClean="0"/>
              <a:t>=0;i[j]&gt;0;j++)</a:t>
            </a:r>
            <a:r>
              <a:rPr lang="en-US" dirty="0" smtClean="0"/>
              <a:t>    </a:t>
            </a:r>
            <a:br>
              <a:rPr lang="en-US" dirty="0" smtClean="0"/>
            </a:br>
            <a:r>
              <a:rPr lang="en-US" dirty="0" smtClean="0"/>
              <a:t>     sum</a:t>
            </a:r>
            <a:r>
              <a:rPr lang="en-US" dirty="0" smtClean="0"/>
              <a:t>+=</a:t>
            </a:r>
            <a:r>
              <a:rPr lang="en-US" dirty="0" err="1" smtClean="0"/>
              <a:t>i[j</a:t>
            </a:r>
            <a:r>
              <a:rPr lang="en-US" dirty="0" smtClean="0"/>
              <a:t>]; </a:t>
            </a:r>
          </a:p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B63FE5-4430-7A46-8B17-364C00D68013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378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2CEA46F-99E7-3C4F-AE53-76B96A9DF66E}" type="slidenum">
              <a:rPr lang="en-US" smtClean="0">
                <a:latin typeface="Times New Roman" pitchFamily="-107" charset="0"/>
              </a:rPr>
              <a:pPr/>
              <a:t>14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378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Two Types (1)</a:t>
            </a:r>
          </a:p>
        </p:txBody>
      </p:sp>
      <p:sp>
        <p:nvSpPr>
          <p:cNvPr id="3789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Data independent</a:t>
            </a:r>
            <a:endParaRPr lang="en-US"/>
          </a:p>
          <a:p>
            <a:pPr lvl="1"/>
            <a:r>
              <a:rPr lang="en-US">
                <a:ea typeface="ＭＳ Ｐゴシック" pitchFamily="-107" charset="-128"/>
              </a:rPr>
              <a:t>graph static</a:t>
            </a:r>
          </a:p>
          <a:p>
            <a:pPr lvl="1"/>
            <a:r>
              <a:rPr lang="en-US">
                <a:ea typeface="ＭＳ Ｐゴシック" pitchFamily="-107" charset="-128"/>
              </a:rPr>
              <a:t>resource requirements and execution time</a:t>
            </a:r>
          </a:p>
          <a:p>
            <a:pPr lvl="2"/>
            <a:r>
              <a:rPr lang="en-US">
                <a:ea typeface="ＭＳ Ｐゴシック" pitchFamily="-107" charset="-128"/>
              </a:rPr>
              <a:t>independent of data</a:t>
            </a:r>
          </a:p>
          <a:p>
            <a:pPr lvl="1"/>
            <a:r>
              <a:rPr lang="en-US">
                <a:ea typeface="ＭＳ Ｐゴシック" pitchFamily="-107" charset="-128"/>
              </a:rPr>
              <a:t>schedule staticly</a:t>
            </a:r>
          </a:p>
          <a:p>
            <a:pPr lvl="1"/>
            <a:r>
              <a:rPr lang="en-US">
                <a:ea typeface="ＭＳ Ｐゴシック" pitchFamily="-107" charset="-128"/>
              </a:rPr>
              <a:t>maybe bounded-time guarantees</a:t>
            </a:r>
          </a:p>
          <a:p>
            <a:pPr lvl="1"/>
            <a:r>
              <a:rPr lang="en-US">
                <a:ea typeface="ＭＳ Ｐゴシック" pitchFamily="-107" charset="-128"/>
              </a:rPr>
              <a:t>typical ECAD problem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3993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DF5BD66-EDE0-3846-86BF-8D26FC8CE265}" type="slidenum">
              <a:rPr lang="en-US" smtClean="0">
                <a:latin typeface="Times New Roman" pitchFamily="-107" charset="0"/>
              </a:rPr>
              <a:pPr/>
              <a:t>15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399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Two Types (2)</a:t>
            </a:r>
          </a:p>
        </p:txBody>
      </p:sp>
      <p:sp>
        <p:nvSpPr>
          <p:cNvPr id="3994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305800" cy="4114800"/>
          </a:xfrm>
        </p:spPr>
        <p:txBody>
          <a:bodyPr/>
          <a:lstStyle/>
          <a:p>
            <a:r>
              <a:rPr lang="en-US" sz="2800" b="1" dirty="0"/>
              <a:t>Data Dependent</a:t>
            </a:r>
            <a:endParaRPr lang="en-US" sz="2800" dirty="0"/>
          </a:p>
          <a:p>
            <a:pPr lvl="1"/>
            <a:r>
              <a:rPr lang="en-US" sz="2400" dirty="0">
                <a:ea typeface="ＭＳ Ｐゴシック" pitchFamily="-107" charset="-128"/>
              </a:rPr>
              <a:t>execution time of operators variable </a:t>
            </a:r>
          </a:p>
          <a:p>
            <a:pPr lvl="2"/>
            <a:r>
              <a:rPr lang="en-US" sz="2000" dirty="0">
                <a:ea typeface="ＭＳ Ｐゴシック" pitchFamily="-107" charset="-128"/>
              </a:rPr>
              <a:t>depend on data</a:t>
            </a:r>
          </a:p>
          <a:p>
            <a:pPr lvl="1"/>
            <a:r>
              <a:rPr lang="en-US" sz="2400" dirty="0">
                <a:ea typeface="ＭＳ Ｐゴシック" pitchFamily="-107" charset="-128"/>
              </a:rPr>
              <a:t>flow/requirement of operators data dependent</a:t>
            </a:r>
          </a:p>
          <a:p>
            <a:pPr lvl="1"/>
            <a:r>
              <a:rPr lang="en-US" sz="2400" dirty="0">
                <a:ea typeface="ＭＳ Ｐゴシック" pitchFamily="-107" charset="-128"/>
              </a:rPr>
              <a:t>if cannot bound range of variation</a:t>
            </a:r>
          </a:p>
          <a:p>
            <a:pPr lvl="2"/>
            <a:r>
              <a:rPr lang="en-US" sz="2000" dirty="0">
                <a:ea typeface="ＭＳ Ｐゴシック" pitchFamily="-107" charset="-128"/>
              </a:rPr>
              <a:t>must schedule online/dynamically</a:t>
            </a:r>
          </a:p>
          <a:p>
            <a:pPr lvl="2"/>
            <a:r>
              <a:rPr lang="en-US" sz="2000" dirty="0">
                <a:ea typeface="ＭＳ Ｐゴシック" pitchFamily="-107" charset="-128"/>
              </a:rPr>
              <a:t>cannot guarantee bounded-time</a:t>
            </a:r>
          </a:p>
          <a:p>
            <a:pPr lvl="2"/>
            <a:r>
              <a:rPr lang="en-US" sz="2000" dirty="0">
                <a:ea typeface="ＭＳ Ｐゴシック" pitchFamily="-107" charset="-128"/>
              </a:rPr>
              <a:t>general case (</a:t>
            </a:r>
            <a:r>
              <a:rPr lang="en-US" sz="2000" i="1" dirty="0">
                <a:ea typeface="ＭＳ Ｐゴシック" pitchFamily="-107" charset="-128"/>
              </a:rPr>
              <a:t>I.e</a:t>
            </a:r>
            <a:r>
              <a:rPr lang="en-US" sz="2000" dirty="0">
                <a:ea typeface="ＭＳ Ｐゴシック" pitchFamily="-107" charset="-128"/>
              </a:rPr>
              <a:t>. halting problem)</a:t>
            </a:r>
          </a:p>
          <a:p>
            <a:pPr lvl="1"/>
            <a:r>
              <a:rPr lang="en-US" sz="2400" dirty="0">
                <a:ea typeface="ＭＳ Ｐゴシック" pitchFamily="-107" charset="-128"/>
              </a:rPr>
              <a:t>typical “General-Purpose” (non-real-time) OS problem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419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D4B1A26-FC62-2C4B-A8C3-C9996476DAA9}" type="slidenum">
              <a:rPr lang="en-US" smtClean="0">
                <a:latin typeface="Times New Roman" pitchFamily="-107" charset="0"/>
              </a:rPr>
              <a:pPr/>
              <a:t>16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4198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/>
              <a:t>Unbounded Resource Problem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Easy:</a:t>
            </a:r>
          </a:p>
          <a:p>
            <a:pPr lvl="1"/>
            <a:r>
              <a:rPr lang="en-US" dirty="0">
                <a:ea typeface="ＭＳ Ｐゴシック" pitchFamily="-107" charset="-128"/>
              </a:rPr>
              <a:t>compute ASAP </a:t>
            </a:r>
            <a:r>
              <a:rPr lang="en-US" dirty="0" smtClean="0">
                <a:ea typeface="ＭＳ Ｐゴシック" pitchFamily="-107" charset="-128"/>
              </a:rPr>
              <a:t>schedule</a:t>
            </a:r>
          </a:p>
          <a:p>
            <a:pPr lvl="2"/>
            <a:r>
              <a:rPr lang="en-US" i="1" dirty="0">
                <a:ea typeface="ＭＳ Ｐゴシック" pitchFamily="-107" charset="-128"/>
              </a:rPr>
              <a:t>I.e.</a:t>
            </a:r>
            <a:r>
              <a:rPr lang="en-US" dirty="0">
                <a:ea typeface="ＭＳ Ｐゴシック" pitchFamily="-107" charset="-128"/>
              </a:rPr>
              <a:t> schedule everything as soon as predecessors allow</a:t>
            </a:r>
          </a:p>
          <a:p>
            <a:pPr lvl="1"/>
            <a:r>
              <a:rPr lang="en-US" dirty="0">
                <a:ea typeface="ＭＳ Ｐゴシック" pitchFamily="-107" charset="-128"/>
              </a:rPr>
              <a:t>will achieve minimum time</a:t>
            </a:r>
          </a:p>
          <a:p>
            <a:pPr lvl="1"/>
            <a:r>
              <a:rPr lang="en-US" dirty="0">
                <a:ea typeface="ＭＳ Ｐゴシック" pitchFamily="-107" charset="-128"/>
              </a:rPr>
              <a:t>won’t achieve minimum area </a:t>
            </a:r>
          </a:p>
          <a:p>
            <a:pPr lvl="2"/>
            <a:r>
              <a:rPr lang="en-US" dirty="0">
                <a:ea typeface="ＭＳ Ｐゴシック" pitchFamily="-107" charset="-128"/>
              </a:rPr>
              <a:t>(meet resource bounds)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507" grpId="0" build="p" bldLvl="2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4403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F92995-1975-9041-857A-2C5BF0B810BD}" type="slidenum">
              <a:rPr lang="en-US" smtClean="0">
                <a:latin typeface="Times New Roman" pitchFamily="-107" charset="0"/>
              </a:rPr>
              <a:pPr/>
              <a:t>17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4403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/>
              <a:t>ASAP Schedule</a:t>
            </a:r>
            <a:br>
              <a:rPr lang="en-US"/>
            </a:br>
            <a:r>
              <a:rPr lang="en-US"/>
              <a:t>As Soon As Possible (ASAP)</a:t>
            </a:r>
          </a:p>
        </p:txBody>
      </p:sp>
      <p:sp>
        <p:nvSpPr>
          <p:cNvPr id="4403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/>
              <a:t>For each input</a:t>
            </a:r>
          </a:p>
          <a:p>
            <a:pPr lvl="1"/>
            <a:r>
              <a:rPr lang="en-US" sz="2400" dirty="0">
                <a:ea typeface="ＭＳ Ｐゴシック" pitchFamily="-107" charset="-128"/>
              </a:rPr>
              <a:t>mark input on successor</a:t>
            </a:r>
          </a:p>
          <a:p>
            <a:pPr lvl="1"/>
            <a:r>
              <a:rPr lang="en-US" sz="2400" dirty="0">
                <a:ea typeface="ＭＳ Ｐゴシック" pitchFamily="-107" charset="-128"/>
              </a:rPr>
              <a:t>if successor has all inputs marked, put in visit queue</a:t>
            </a:r>
          </a:p>
          <a:p>
            <a:r>
              <a:rPr lang="en-US" sz="2800" dirty="0"/>
              <a:t>While visit queue not empty</a:t>
            </a:r>
          </a:p>
          <a:p>
            <a:pPr lvl="1"/>
            <a:r>
              <a:rPr lang="en-US" sz="2400" dirty="0">
                <a:ea typeface="ＭＳ Ｐゴシック" pitchFamily="-107" charset="-128"/>
              </a:rPr>
              <a:t>pick node</a:t>
            </a:r>
          </a:p>
          <a:p>
            <a:pPr lvl="1"/>
            <a:r>
              <a:rPr lang="en-US" sz="2400" dirty="0">
                <a:ea typeface="ＭＳ Ｐゴシック" pitchFamily="-107" charset="-128"/>
              </a:rPr>
              <a:t>update time-slot based on latest </a:t>
            </a:r>
            <a:r>
              <a:rPr lang="en-US" sz="2400" dirty="0" smtClean="0">
                <a:ea typeface="ＭＳ Ｐゴシック" pitchFamily="-107" charset="-128"/>
              </a:rPr>
              <a:t>input</a:t>
            </a:r>
          </a:p>
          <a:p>
            <a:pPr lvl="2"/>
            <a:r>
              <a:rPr lang="en-US" sz="2000" dirty="0" smtClean="0">
                <a:ea typeface="ＭＳ Ｐゴシック" pitchFamily="-107" charset="-128"/>
              </a:rPr>
              <a:t>Time-slot = max(time-slot-of-inputs)+1</a:t>
            </a:r>
          </a:p>
          <a:p>
            <a:pPr lvl="1"/>
            <a:r>
              <a:rPr lang="en-US" sz="2400" dirty="0">
                <a:ea typeface="ＭＳ Ｐゴシック" pitchFamily="-107" charset="-128"/>
              </a:rPr>
              <a:t>mark inputs of all successors, adding to visit queue when all inputs marked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4608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888835A-0250-814C-91F1-38342A89E42A}" type="slidenum">
              <a:rPr lang="en-US" smtClean="0">
                <a:latin typeface="Times New Roman" pitchFamily="-107" charset="0"/>
              </a:rPr>
              <a:pPr/>
              <a:t>18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460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ASAP Example</a:t>
            </a:r>
          </a:p>
        </p:txBody>
      </p:sp>
      <p:grpSp>
        <p:nvGrpSpPr>
          <p:cNvPr id="46085" name="Group 3"/>
          <p:cNvGrpSpPr>
            <a:grpSpLocks/>
          </p:cNvGrpSpPr>
          <p:nvPr/>
        </p:nvGrpSpPr>
        <p:grpSpPr bwMode="auto">
          <a:xfrm>
            <a:off x="685800" y="2286000"/>
            <a:ext cx="6716713" cy="3600450"/>
            <a:chOff x="573" y="1830"/>
            <a:chExt cx="4231" cy="2268"/>
          </a:xfrm>
        </p:grpSpPr>
        <p:sp>
          <p:nvSpPr>
            <p:cNvPr id="46087" name="Oval 4"/>
            <p:cNvSpPr>
              <a:spLocks noChangeArrowheads="1"/>
            </p:cNvSpPr>
            <p:nvPr/>
          </p:nvSpPr>
          <p:spPr bwMode="auto">
            <a:xfrm>
              <a:off x="985" y="1830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088" name="Line 5"/>
            <p:cNvSpPr>
              <a:spLocks noChangeShapeType="1"/>
            </p:cNvSpPr>
            <p:nvPr/>
          </p:nvSpPr>
          <p:spPr bwMode="auto">
            <a:xfrm>
              <a:off x="1363" y="2040"/>
              <a:ext cx="38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089" name="Oval 6"/>
            <p:cNvSpPr>
              <a:spLocks noChangeArrowheads="1"/>
            </p:cNvSpPr>
            <p:nvPr/>
          </p:nvSpPr>
          <p:spPr bwMode="auto">
            <a:xfrm>
              <a:off x="4037" y="1848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090" name="Line 7"/>
            <p:cNvSpPr>
              <a:spLocks noChangeShapeType="1"/>
            </p:cNvSpPr>
            <p:nvPr/>
          </p:nvSpPr>
          <p:spPr bwMode="auto">
            <a:xfrm>
              <a:off x="4415" y="2047"/>
              <a:ext cx="38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091" name="Oval 8"/>
            <p:cNvSpPr>
              <a:spLocks noChangeArrowheads="1"/>
            </p:cNvSpPr>
            <p:nvPr/>
          </p:nvSpPr>
          <p:spPr bwMode="auto">
            <a:xfrm>
              <a:off x="3265" y="1844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092" name="Line 9"/>
            <p:cNvSpPr>
              <a:spLocks noChangeShapeType="1"/>
            </p:cNvSpPr>
            <p:nvPr/>
          </p:nvSpPr>
          <p:spPr bwMode="auto">
            <a:xfrm>
              <a:off x="3643" y="2043"/>
              <a:ext cx="38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093" name="Oval 10"/>
            <p:cNvSpPr>
              <a:spLocks noChangeArrowheads="1"/>
            </p:cNvSpPr>
            <p:nvPr/>
          </p:nvSpPr>
          <p:spPr bwMode="auto">
            <a:xfrm>
              <a:off x="2506" y="1841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094" name="Line 11"/>
            <p:cNvSpPr>
              <a:spLocks noChangeShapeType="1"/>
            </p:cNvSpPr>
            <p:nvPr/>
          </p:nvSpPr>
          <p:spPr bwMode="auto">
            <a:xfrm>
              <a:off x="2884" y="2040"/>
              <a:ext cx="38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095" name="Oval 12"/>
            <p:cNvSpPr>
              <a:spLocks noChangeArrowheads="1"/>
            </p:cNvSpPr>
            <p:nvPr/>
          </p:nvSpPr>
          <p:spPr bwMode="auto">
            <a:xfrm>
              <a:off x="1747" y="1846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096" name="Line 13"/>
            <p:cNvSpPr>
              <a:spLocks noChangeShapeType="1"/>
            </p:cNvSpPr>
            <p:nvPr/>
          </p:nvSpPr>
          <p:spPr bwMode="auto">
            <a:xfrm>
              <a:off x="2125" y="2045"/>
              <a:ext cx="38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097" name="Line 14"/>
            <p:cNvSpPr>
              <a:spLocks noChangeShapeType="1"/>
            </p:cNvSpPr>
            <p:nvPr/>
          </p:nvSpPr>
          <p:spPr bwMode="auto">
            <a:xfrm>
              <a:off x="573" y="2029"/>
              <a:ext cx="42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098" name="Oval 15"/>
            <p:cNvSpPr>
              <a:spLocks noChangeArrowheads="1"/>
            </p:cNvSpPr>
            <p:nvPr/>
          </p:nvSpPr>
          <p:spPr bwMode="auto">
            <a:xfrm>
              <a:off x="2502" y="2493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099" name="Oval 16"/>
            <p:cNvSpPr>
              <a:spLocks noChangeArrowheads="1"/>
            </p:cNvSpPr>
            <p:nvPr/>
          </p:nvSpPr>
          <p:spPr bwMode="auto">
            <a:xfrm>
              <a:off x="2498" y="3145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100" name="Line 17"/>
            <p:cNvSpPr>
              <a:spLocks noChangeShapeType="1"/>
            </p:cNvSpPr>
            <p:nvPr/>
          </p:nvSpPr>
          <p:spPr bwMode="auto">
            <a:xfrm>
              <a:off x="1945" y="2211"/>
              <a:ext cx="555" cy="4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101" name="Line 18"/>
            <p:cNvSpPr>
              <a:spLocks noChangeShapeType="1"/>
            </p:cNvSpPr>
            <p:nvPr/>
          </p:nvSpPr>
          <p:spPr bwMode="auto">
            <a:xfrm flipV="1">
              <a:off x="2878" y="2178"/>
              <a:ext cx="1167" cy="45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102" name="Line 19"/>
            <p:cNvSpPr>
              <a:spLocks noChangeShapeType="1"/>
            </p:cNvSpPr>
            <p:nvPr/>
          </p:nvSpPr>
          <p:spPr bwMode="auto">
            <a:xfrm flipV="1">
              <a:off x="2867" y="2211"/>
              <a:ext cx="1267" cy="116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103" name="Oval 20"/>
            <p:cNvSpPr>
              <a:spLocks noChangeArrowheads="1"/>
            </p:cNvSpPr>
            <p:nvPr/>
          </p:nvSpPr>
          <p:spPr bwMode="auto">
            <a:xfrm>
              <a:off x="2517" y="3722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104" name="Line 21"/>
            <p:cNvSpPr>
              <a:spLocks noChangeShapeType="1"/>
            </p:cNvSpPr>
            <p:nvPr/>
          </p:nvSpPr>
          <p:spPr bwMode="auto">
            <a:xfrm>
              <a:off x="1322" y="2111"/>
              <a:ext cx="1201" cy="116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105" name="Line 22"/>
            <p:cNvSpPr>
              <a:spLocks noChangeShapeType="1"/>
            </p:cNvSpPr>
            <p:nvPr/>
          </p:nvSpPr>
          <p:spPr bwMode="auto">
            <a:xfrm>
              <a:off x="1300" y="2166"/>
              <a:ext cx="1256" cy="17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6106" name="Line 23"/>
            <p:cNvSpPr>
              <a:spLocks noChangeShapeType="1"/>
            </p:cNvSpPr>
            <p:nvPr/>
          </p:nvSpPr>
          <p:spPr bwMode="auto">
            <a:xfrm flipV="1">
              <a:off x="2834" y="2233"/>
              <a:ext cx="1389" cy="151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6086" name="Text Box 24"/>
          <p:cNvSpPr txBox="1">
            <a:spLocks noChangeArrowheads="1"/>
          </p:cNvSpPr>
          <p:nvPr/>
        </p:nvSpPr>
        <p:spPr bwMode="auto">
          <a:xfrm>
            <a:off x="746125" y="4689475"/>
            <a:ext cx="12652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Work </a:t>
            </a:r>
          </a:p>
          <a:p>
            <a:r>
              <a:rPr lang="en-US">
                <a:solidFill>
                  <a:srgbClr val="FF0000"/>
                </a:solidFill>
              </a:rPr>
              <a:t>Example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4813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C50BE92-B24A-324D-A98B-1830BC1ED5D9}" type="slidenum">
              <a:rPr lang="en-US" smtClean="0">
                <a:latin typeface="Times New Roman" pitchFamily="-107" charset="0"/>
              </a:rPr>
              <a:pPr/>
              <a:t>19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481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ASAP Example</a:t>
            </a:r>
          </a:p>
        </p:txBody>
      </p:sp>
      <p:grpSp>
        <p:nvGrpSpPr>
          <p:cNvPr id="48133" name="Group 23"/>
          <p:cNvGrpSpPr>
            <a:grpSpLocks/>
          </p:cNvGrpSpPr>
          <p:nvPr/>
        </p:nvGrpSpPr>
        <p:grpSpPr bwMode="auto">
          <a:xfrm>
            <a:off x="685800" y="2286000"/>
            <a:ext cx="6716713" cy="3600450"/>
            <a:chOff x="432" y="1440"/>
            <a:chExt cx="4231" cy="2268"/>
          </a:xfrm>
        </p:grpSpPr>
        <p:sp>
          <p:nvSpPr>
            <p:cNvPr id="48134" name="Oval 3"/>
            <p:cNvSpPr>
              <a:spLocks noChangeArrowheads="1"/>
            </p:cNvSpPr>
            <p:nvPr/>
          </p:nvSpPr>
          <p:spPr bwMode="auto">
            <a:xfrm>
              <a:off x="864" y="1440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b="1"/>
                <a:t>1</a:t>
              </a:r>
            </a:p>
          </p:txBody>
        </p:sp>
        <p:sp>
          <p:nvSpPr>
            <p:cNvPr id="48135" name="Line 4"/>
            <p:cNvSpPr>
              <a:spLocks noChangeShapeType="1"/>
            </p:cNvSpPr>
            <p:nvPr/>
          </p:nvSpPr>
          <p:spPr bwMode="auto">
            <a:xfrm>
              <a:off x="1222" y="1650"/>
              <a:ext cx="38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136" name="Oval 5"/>
            <p:cNvSpPr>
              <a:spLocks noChangeArrowheads="1"/>
            </p:cNvSpPr>
            <p:nvPr/>
          </p:nvSpPr>
          <p:spPr bwMode="auto">
            <a:xfrm>
              <a:off x="3896" y="1458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b="1"/>
                <a:t>5</a:t>
              </a:r>
            </a:p>
          </p:txBody>
        </p:sp>
        <p:sp>
          <p:nvSpPr>
            <p:cNvPr id="48137" name="Line 6"/>
            <p:cNvSpPr>
              <a:spLocks noChangeShapeType="1"/>
            </p:cNvSpPr>
            <p:nvPr/>
          </p:nvSpPr>
          <p:spPr bwMode="auto">
            <a:xfrm>
              <a:off x="4274" y="1657"/>
              <a:ext cx="38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138" name="Oval 7"/>
            <p:cNvSpPr>
              <a:spLocks noChangeArrowheads="1"/>
            </p:cNvSpPr>
            <p:nvPr/>
          </p:nvSpPr>
          <p:spPr bwMode="auto">
            <a:xfrm>
              <a:off x="3124" y="1454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b="1"/>
                <a:t>4</a:t>
              </a:r>
            </a:p>
          </p:txBody>
        </p:sp>
        <p:sp>
          <p:nvSpPr>
            <p:cNvPr id="48139" name="Line 8"/>
            <p:cNvSpPr>
              <a:spLocks noChangeShapeType="1"/>
            </p:cNvSpPr>
            <p:nvPr/>
          </p:nvSpPr>
          <p:spPr bwMode="auto">
            <a:xfrm>
              <a:off x="3502" y="1653"/>
              <a:ext cx="38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140" name="Oval 9"/>
            <p:cNvSpPr>
              <a:spLocks noChangeArrowheads="1"/>
            </p:cNvSpPr>
            <p:nvPr/>
          </p:nvSpPr>
          <p:spPr bwMode="auto">
            <a:xfrm>
              <a:off x="2365" y="1451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b="1"/>
                <a:t>3</a:t>
              </a:r>
            </a:p>
          </p:txBody>
        </p:sp>
        <p:sp>
          <p:nvSpPr>
            <p:cNvPr id="48141" name="Line 10"/>
            <p:cNvSpPr>
              <a:spLocks noChangeShapeType="1"/>
            </p:cNvSpPr>
            <p:nvPr/>
          </p:nvSpPr>
          <p:spPr bwMode="auto">
            <a:xfrm>
              <a:off x="2743" y="1650"/>
              <a:ext cx="38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142" name="Oval 11"/>
            <p:cNvSpPr>
              <a:spLocks noChangeArrowheads="1"/>
            </p:cNvSpPr>
            <p:nvPr/>
          </p:nvSpPr>
          <p:spPr bwMode="auto">
            <a:xfrm>
              <a:off x="1606" y="1456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b="1"/>
                <a:t>2</a:t>
              </a:r>
            </a:p>
          </p:txBody>
        </p:sp>
        <p:sp>
          <p:nvSpPr>
            <p:cNvPr id="48143" name="Line 12"/>
            <p:cNvSpPr>
              <a:spLocks noChangeShapeType="1"/>
            </p:cNvSpPr>
            <p:nvPr/>
          </p:nvSpPr>
          <p:spPr bwMode="auto">
            <a:xfrm>
              <a:off x="1984" y="1655"/>
              <a:ext cx="38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144" name="Line 13"/>
            <p:cNvSpPr>
              <a:spLocks noChangeShapeType="1"/>
            </p:cNvSpPr>
            <p:nvPr/>
          </p:nvSpPr>
          <p:spPr bwMode="auto">
            <a:xfrm>
              <a:off x="432" y="1639"/>
              <a:ext cx="42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145" name="Oval 14"/>
            <p:cNvSpPr>
              <a:spLocks noChangeArrowheads="1"/>
            </p:cNvSpPr>
            <p:nvPr/>
          </p:nvSpPr>
          <p:spPr bwMode="auto">
            <a:xfrm>
              <a:off x="2361" y="2103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b="1"/>
                <a:t>3</a:t>
              </a:r>
            </a:p>
          </p:txBody>
        </p:sp>
        <p:sp>
          <p:nvSpPr>
            <p:cNvPr id="48146" name="Oval 15"/>
            <p:cNvSpPr>
              <a:spLocks noChangeArrowheads="1"/>
            </p:cNvSpPr>
            <p:nvPr/>
          </p:nvSpPr>
          <p:spPr bwMode="auto">
            <a:xfrm>
              <a:off x="2357" y="2755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b="1"/>
                <a:t>2</a:t>
              </a:r>
            </a:p>
          </p:txBody>
        </p:sp>
        <p:sp>
          <p:nvSpPr>
            <p:cNvPr id="48147" name="Line 16"/>
            <p:cNvSpPr>
              <a:spLocks noChangeShapeType="1"/>
            </p:cNvSpPr>
            <p:nvPr/>
          </p:nvSpPr>
          <p:spPr bwMode="auto">
            <a:xfrm>
              <a:off x="1804" y="1821"/>
              <a:ext cx="555" cy="4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148" name="Line 17"/>
            <p:cNvSpPr>
              <a:spLocks noChangeShapeType="1"/>
            </p:cNvSpPr>
            <p:nvPr/>
          </p:nvSpPr>
          <p:spPr bwMode="auto">
            <a:xfrm flipV="1">
              <a:off x="2737" y="1788"/>
              <a:ext cx="1167" cy="45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149" name="Line 18"/>
            <p:cNvSpPr>
              <a:spLocks noChangeShapeType="1"/>
            </p:cNvSpPr>
            <p:nvPr/>
          </p:nvSpPr>
          <p:spPr bwMode="auto">
            <a:xfrm flipV="1">
              <a:off x="2726" y="1821"/>
              <a:ext cx="1267" cy="116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150" name="Oval 19"/>
            <p:cNvSpPr>
              <a:spLocks noChangeArrowheads="1"/>
            </p:cNvSpPr>
            <p:nvPr/>
          </p:nvSpPr>
          <p:spPr bwMode="auto">
            <a:xfrm>
              <a:off x="2376" y="3332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b="1"/>
                <a:t>2</a:t>
              </a:r>
            </a:p>
          </p:txBody>
        </p:sp>
        <p:sp>
          <p:nvSpPr>
            <p:cNvPr id="48151" name="Line 20"/>
            <p:cNvSpPr>
              <a:spLocks noChangeShapeType="1"/>
            </p:cNvSpPr>
            <p:nvPr/>
          </p:nvSpPr>
          <p:spPr bwMode="auto">
            <a:xfrm>
              <a:off x="1181" y="1721"/>
              <a:ext cx="1201" cy="116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152" name="Line 21"/>
            <p:cNvSpPr>
              <a:spLocks noChangeShapeType="1"/>
            </p:cNvSpPr>
            <p:nvPr/>
          </p:nvSpPr>
          <p:spPr bwMode="auto">
            <a:xfrm>
              <a:off x="1159" y="1776"/>
              <a:ext cx="1256" cy="17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8153" name="Line 22"/>
            <p:cNvSpPr>
              <a:spLocks noChangeShapeType="1"/>
            </p:cNvSpPr>
            <p:nvPr/>
          </p:nvSpPr>
          <p:spPr bwMode="auto">
            <a:xfrm flipV="1">
              <a:off x="2693" y="1843"/>
              <a:ext cx="1389" cy="151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174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C39E4A1-C98C-F34C-B949-E222C936FDF7}" type="slidenum">
              <a:rPr lang="en-US" smtClean="0">
                <a:latin typeface="Times New Roman" pitchFamily="-107" charset="0"/>
              </a:rPr>
              <a:pPr/>
              <a:t>2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Today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Scheduling</a:t>
            </a:r>
          </a:p>
          <a:p>
            <a:pPr lvl="1"/>
            <a:r>
              <a:rPr lang="en-US">
                <a:ea typeface="ＭＳ Ｐゴシック" pitchFamily="-107" charset="-128"/>
              </a:rPr>
              <a:t>Basic problem</a:t>
            </a:r>
          </a:p>
          <a:p>
            <a:pPr lvl="1"/>
            <a:r>
              <a:rPr lang="en-US">
                <a:ea typeface="ＭＳ Ｐゴシック" pitchFamily="-107" charset="-128"/>
              </a:rPr>
              <a:t>Variants</a:t>
            </a:r>
          </a:p>
          <a:p>
            <a:pPr lvl="1"/>
            <a:r>
              <a:rPr lang="en-US">
                <a:ea typeface="ＭＳ Ｐゴシック" pitchFamily="-107" charset="-128"/>
              </a:rPr>
              <a:t>List scheduling approximation</a:t>
            </a:r>
          </a:p>
          <a:p>
            <a:pPr lvl="2"/>
            <a:endParaRPr lang="en-US">
              <a:ea typeface="ＭＳ Ｐゴシック" pitchFamily="-107" charset="-128"/>
            </a:endParaRPr>
          </a:p>
        </p:txBody>
      </p:sp>
      <p:grpSp>
        <p:nvGrpSpPr>
          <p:cNvPr id="17414" name="Group 5"/>
          <p:cNvGrpSpPr>
            <a:grpSpLocks/>
          </p:cNvGrpSpPr>
          <p:nvPr/>
        </p:nvGrpSpPr>
        <p:grpSpPr bwMode="auto">
          <a:xfrm>
            <a:off x="6264275" y="0"/>
            <a:ext cx="2879725" cy="6248400"/>
            <a:chOff x="4080" y="96"/>
            <a:chExt cx="1814" cy="3936"/>
          </a:xfrm>
        </p:grpSpPr>
        <p:sp>
          <p:nvSpPr>
            <p:cNvPr id="17415" name="Text Box 6"/>
            <p:cNvSpPr txBox="1">
              <a:spLocks noChangeArrowheads="1"/>
            </p:cNvSpPr>
            <p:nvPr/>
          </p:nvSpPr>
          <p:spPr bwMode="auto">
            <a:xfrm>
              <a:off x="4080" y="96"/>
              <a:ext cx="1555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>
                  <a:ea typeface="Arial" pitchFamily="-107" charset="0"/>
                  <a:cs typeface="Arial" pitchFamily="-107" charset="0"/>
                </a:rPr>
                <a:t>Behavioral </a:t>
              </a:r>
            </a:p>
            <a:p>
              <a:pPr algn="ctr"/>
              <a:r>
                <a:rPr lang="en-US">
                  <a:ea typeface="Arial" pitchFamily="-107" charset="0"/>
                  <a:cs typeface="Arial" pitchFamily="-107" charset="0"/>
                </a:rPr>
                <a:t>(C, MATLAB, …)</a:t>
              </a:r>
            </a:p>
          </p:txBody>
        </p:sp>
        <p:sp>
          <p:nvSpPr>
            <p:cNvPr id="17416" name="Text Box 7"/>
            <p:cNvSpPr txBox="1">
              <a:spLocks noChangeArrowheads="1"/>
            </p:cNvSpPr>
            <p:nvPr/>
          </p:nvSpPr>
          <p:spPr bwMode="auto">
            <a:xfrm>
              <a:off x="4512" y="1056"/>
              <a:ext cx="47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ea typeface="Arial" pitchFamily="-107" charset="0"/>
                  <a:cs typeface="Arial" pitchFamily="-107" charset="0"/>
                </a:rPr>
                <a:t>RTL</a:t>
              </a:r>
            </a:p>
          </p:txBody>
        </p:sp>
        <p:sp>
          <p:nvSpPr>
            <p:cNvPr id="17417" name="Text Box 8"/>
            <p:cNvSpPr txBox="1">
              <a:spLocks noChangeArrowheads="1"/>
            </p:cNvSpPr>
            <p:nvPr/>
          </p:nvSpPr>
          <p:spPr bwMode="auto">
            <a:xfrm>
              <a:off x="4224" y="2352"/>
              <a:ext cx="1119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ea typeface="Arial" pitchFamily="-107" charset="0"/>
                  <a:cs typeface="Arial" pitchFamily="-107" charset="0"/>
                </a:rPr>
                <a:t>Gate Netlist</a:t>
              </a:r>
            </a:p>
          </p:txBody>
        </p:sp>
        <p:sp>
          <p:nvSpPr>
            <p:cNvPr id="17418" name="Text Box 9"/>
            <p:cNvSpPr txBox="1">
              <a:spLocks noChangeArrowheads="1"/>
            </p:cNvSpPr>
            <p:nvPr/>
          </p:nvSpPr>
          <p:spPr bwMode="auto">
            <a:xfrm>
              <a:off x="4416" y="3072"/>
              <a:ext cx="69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ea typeface="Arial" pitchFamily="-107" charset="0"/>
                  <a:cs typeface="Arial" pitchFamily="-107" charset="0"/>
                </a:rPr>
                <a:t>Layout</a:t>
              </a:r>
            </a:p>
          </p:txBody>
        </p:sp>
        <p:sp>
          <p:nvSpPr>
            <p:cNvPr id="17419" name="Line 10"/>
            <p:cNvSpPr>
              <a:spLocks noChangeShapeType="1"/>
            </p:cNvSpPr>
            <p:nvPr/>
          </p:nvSpPr>
          <p:spPr bwMode="auto">
            <a:xfrm>
              <a:off x="4704" y="672"/>
              <a:ext cx="0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20" name="Line 11"/>
            <p:cNvSpPr>
              <a:spLocks noChangeShapeType="1"/>
            </p:cNvSpPr>
            <p:nvPr/>
          </p:nvSpPr>
          <p:spPr bwMode="auto">
            <a:xfrm>
              <a:off x="4704" y="1344"/>
              <a:ext cx="0" cy="96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21" name="Line 12"/>
            <p:cNvSpPr>
              <a:spLocks noChangeShapeType="1"/>
            </p:cNvSpPr>
            <p:nvPr/>
          </p:nvSpPr>
          <p:spPr bwMode="auto">
            <a:xfrm>
              <a:off x="4704" y="2688"/>
              <a:ext cx="0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22" name="Line 13"/>
            <p:cNvSpPr>
              <a:spLocks noChangeShapeType="1"/>
            </p:cNvSpPr>
            <p:nvPr/>
          </p:nvSpPr>
          <p:spPr bwMode="auto">
            <a:xfrm>
              <a:off x="4704" y="3360"/>
              <a:ext cx="0" cy="3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423" name="Text Box 14"/>
            <p:cNvSpPr txBox="1">
              <a:spLocks noChangeArrowheads="1"/>
            </p:cNvSpPr>
            <p:nvPr/>
          </p:nvSpPr>
          <p:spPr bwMode="auto">
            <a:xfrm>
              <a:off x="4416" y="3744"/>
              <a:ext cx="671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ea typeface="Arial" pitchFamily="-107" charset="0"/>
                  <a:cs typeface="Arial" pitchFamily="-107" charset="0"/>
                </a:rPr>
                <a:t>Masks</a:t>
              </a:r>
            </a:p>
          </p:txBody>
        </p:sp>
        <p:sp>
          <p:nvSpPr>
            <p:cNvPr id="17" name="Text Box 15"/>
            <p:cNvSpPr txBox="1">
              <a:spLocks noChangeArrowheads="1"/>
            </p:cNvSpPr>
            <p:nvPr/>
          </p:nvSpPr>
          <p:spPr bwMode="auto">
            <a:xfrm>
              <a:off x="4790" y="631"/>
              <a:ext cx="915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>
                <a:defRPr/>
              </a:pPr>
              <a:r>
                <a:rPr lang="en-US" sz="2000" dirty="0">
                  <a:solidFill>
                    <a:schemeClr val="accent4"/>
                  </a:solidFill>
                  <a:latin typeface="Times New Roman" charset="0"/>
                  <a:ea typeface="Arial" charset="0"/>
                  <a:cs typeface="Arial" charset="0"/>
                </a:rPr>
                <a:t>Arch. Select</a:t>
              </a:r>
            </a:p>
            <a:p>
              <a:pPr>
                <a:defRPr/>
              </a:pPr>
              <a:r>
                <a:rPr lang="en-US" sz="2000" dirty="0">
                  <a:solidFill>
                    <a:schemeClr val="accent2"/>
                  </a:solidFill>
                  <a:latin typeface="Times New Roman" charset="0"/>
                  <a:ea typeface="Arial" charset="0"/>
                  <a:cs typeface="Arial" charset="0"/>
                </a:rPr>
                <a:t>Schedule</a:t>
              </a:r>
            </a:p>
          </p:txBody>
        </p:sp>
        <p:sp>
          <p:nvSpPr>
            <p:cNvPr id="17425" name="Text Box 16"/>
            <p:cNvSpPr txBox="1">
              <a:spLocks noChangeArrowheads="1"/>
            </p:cNvSpPr>
            <p:nvPr/>
          </p:nvSpPr>
          <p:spPr bwMode="auto">
            <a:xfrm>
              <a:off x="4799" y="1296"/>
              <a:ext cx="961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ea typeface="Arial" pitchFamily="-107" charset="0"/>
                  <a:cs typeface="Arial" pitchFamily="-107" charset="0"/>
                </a:rPr>
                <a:t>FSM assign</a:t>
              </a:r>
            </a:p>
          </p:txBody>
        </p:sp>
        <p:sp>
          <p:nvSpPr>
            <p:cNvPr id="17426" name="Text Box 17"/>
            <p:cNvSpPr txBox="1">
              <a:spLocks noChangeArrowheads="1"/>
            </p:cNvSpPr>
            <p:nvPr/>
          </p:nvSpPr>
          <p:spPr bwMode="auto">
            <a:xfrm>
              <a:off x="4800" y="1536"/>
              <a:ext cx="1094" cy="8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ea typeface="Arial" pitchFamily="-107" charset="0"/>
                  <a:cs typeface="Arial" pitchFamily="-107" charset="0"/>
                </a:rPr>
                <a:t>Two-level, </a:t>
              </a:r>
            </a:p>
            <a:p>
              <a:r>
                <a:rPr lang="en-US" sz="2000">
                  <a:ea typeface="Arial" pitchFamily="-107" charset="0"/>
                  <a:cs typeface="Arial" pitchFamily="-107" charset="0"/>
                </a:rPr>
                <a:t>Multilevel opt.</a:t>
              </a:r>
            </a:p>
            <a:p>
              <a:r>
                <a:rPr lang="en-US" sz="2000">
                  <a:ea typeface="Arial" pitchFamily="-107" charset="0"/>
                  <a:cs typeface="Arial" pitchFamily="-107" charset="0"/>
                </a:rPr>
                <a:t>Covering</a:t>
              </a:r>
            </a:p>
            <a:p>
              <a:r>
                <a:rPr lang="en-US" sz="2000">
                  <a:ea typeface="Arial" pitchFamily="-107" charset="0"/>
                  <a:cs typeface="Arial" pitchFamily="-107" charset="0"/>
                </a:rPr>
                <a:t>Retiming</a:t>
              </a:r>
            </a:p>
          </p:txBody>
        </p:sp>
        <p:sp>
          <p:nvSpPr>
            <p:cNvPr id="17427" name="Text Box 18"/>
            <p:cNvSpPr txBox="1">
              <a:spLocks noChangeArrowheads="1"/>
            </p:cNvSpPr>
            <p:nvPr/>
          </p:nvSpPr>
          <p:spPr bwMode="auto">
            <a:xfrm>
              <a:off x="4838" y="2599"/>
              <a:ext cx="872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 sz="2000">
                  <a:ea typeface="Arial" pitchFamily="-107" charset="0"/>
                  <a:cs typeface="Arial" pitchFamily="-107" charset="0"/>
                </a:rPr>
                <a:t>Placement</a:t>
              </a:r>
            </a:p>
            <a:p>
              <a:r>
                <a:rPr lang="en-US" sz="2000">
                  <a:ea typeface="Arial" pitchFamily="-107" charset="0"/>
                  <a:cs typeface="Arial" pitchFamily="-107" charset="0"/>
                </a:rPr>
                <a:t>Routing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017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20D1698-30B7-7447-9E20-F68C672EBD83}" type="slidenum">
              <a:rPr lang="en-US" smtClean="0">
                <a:latin typeface="Times New Roman" pitchFamily="-107" charset="0"/>
              </a:rPr>
              <a:pPr/>
              <a:t>20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501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Also Useful to Define ALAP</a:t>
            </a:r>
          </a:p>
        </p:txBody>
      </p:sp>
      <p:sp>
        <p:nvSpPr>
          <p:cNvPr id="5018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As Late As Possible</a:t>
            </a:r>
          </a:p>
          <a:p>
            <a:r>
              <a:rPr lang="en-US"/>
              <a:t>Work backward from outputs of DAG</a:t>
            </a:r>
          </a:p>
          <a:p>
            <a:r>
              <a:rPr lang="en-US"/>
              <a:t>Also achieve minimum time w/ unbounded resources</a:t>
            </a:r>
          </a:p>
          <a:p>
            <a:endParaRPr lang="en-US"/>
          </a:p>
        </p:txBody>
      </p:sp>
      <p:sp>
        <p:nvSpPr>
          <p:cNvPr id="50182" name="Text Box 4"/>
          <p:cNvSpPr txBox="1">
            <a:spLocks noChangeArrowheads="1"/>
          </p:cNvSpPr>
          <p:nvPr/>
        </p:nvSpPr>
        <p:spPr bwMode="auto">
          <a:xfrm>
            <a:off x="6172200" y="4800600"/>
            <a:ext cx="126523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FF0000"/>
                </a:solidFill>
              </a:rPr>
              <a:t>Rework </a:t>
            </a:r>
          </a:p>
          <a:p>
            <a:r>
              <a:rPr lang="en-US">
                <a:solidFill>
                  <a:srgbClr val="FF0000"/>
                </a:solidFill>
              </a:rPr>
              <a:t>Example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22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CD05CA9-388B-7F49-A332-FBBC93D54433}" type="slidenum">
              <a:rPr lang="en-US" smtClean="0">
                <a:latin typeface="Times New Roman" pitchFamily="-107" charset="0"/>
              </a:rPr>
              <a:pPr/>
              <a:t>21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522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ALAP Example</a:t>
            </a:r>
          </a:p>
        </p:txBody>
      </p:sp>
      <p:grpSp>
        <p:nvGrpSpPr>
          <p:cNvPr id="52229" name="Group 23"/>
          <p:cNvGrpSpPr>
            <a:grpSpLocks/>
          </p:cNvGrpSpPr>
          <p:nvPr/>
        </p:nvGrpSpPr>
        <p:grpSpPr bwMode="auto">
          <a:xfrm>
            <a:off x="685800" y="2286000"/>
            <a:ext cx="6716713" cy="3600450"/>
            <a:chOff x="432" y="1440"/>
            <a:chExt cx="4231" cy="2268"/>
          </a:xfrm>
        </p:grpSpPr>
        <p:sp>
          <p:nvSpPr>
            <p:cNvPr id="52230" name="Oval 3"/>
            <p:cNvSpPr>
              <a:spLocks noChangeArrowheads="1"/>
            </p:cNvSpPr>
            <p:nvPr/>
          </p:nvSpPr>
          <p:spPr bwMode="auto">
            <a:xfrm>
              <a:off x="864" y="1440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b="1"/>
                <a:t>1</a:t>
              </a:r>
            </a:p>
          </p:txBody>
        </p:sp>
        <p:sp>
          <p:nvSpPr>
            <p:cNvPr id="52231" name="Line 4"/>
            <p:cNvSpPr>
              <a:spLocks noChangeShapeType="1"/>
            </p:cNvSpPr>
            <p:nvPr/>
          </p:nvSpPr>
          <p:spPr bwMode="auto">
            <a:xfrm>
              <a:off x="1222" y="1650"/>
              <a:ext cx="38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32" name="Oval 5"/>
            <p:cNvSpPr>
              <a:spLocks noChangeArrowheads="1"/>
            </p:cNvSpPr>
            <p:nvPr/>
          </p:nvSpPr>
          <p:spPr bwMode="auto">
            <a:xfrm>
              <a:off x="3896" y="1458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b="1"/>
                <a:t>5</a:t>
              </a:r>
            </a:p>
          </p:txBody>
        </p:sp>
        <p:sp>
          <p:nvSpPr>
            <p:cNvPr id="52233" name="Line 6"/>
            <p:cNvSpPr>
              <a:spLocks noChangeShapeType="1"/>
            </p:cNvSpPr>
            <p:nvPr/>
          </p:nvSpPr>
          <p:spPr bwMode="auto">
            <a:xfrm>
              <a:off x="4274" y="1657"/>
              <a:ext cx="38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34" name="Oval 7"/>
            <p:cNvSpPr>
              <a:spLocks noChangeArrowheads="1"/>
            </p:cNvSpPr>
            <p:nvPr/>
          </p:nvSpPr>
          <p:spPr bwMode="auto">
            <a:xfrm>
              <a:off x="3124" y="1454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b="1"/>
                <a:t>4</a:t>
              </a:r>
            </a:p>
          </p:txBody>
        </p:sp>
        <p:sp>
          <p:nvSpPr>
            <p:cNvPr id="52235" name="Line 8"/>
            <p:cNvSpPr>
              <a:spLocks noChangeShapeType="1"/>
            </p:cNvSpPr>
            <p:nvPr/>
          </p:nvSpPr>
          <p:spPr bwMode="auto">
            <a:xfrm>
              <a:off x="3502" y="1653"/>
              <a:ext cx="38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36" name="Oval 9"/>
            <p:cNvSpPr>
              <a:spLocks noChangeArrowheads="1"/>
            </p:cNvSpPr>
            <p:nvPr/>
          </p:nvSpPr>
          <p:spPr bwMode="auto">
            <a:xfrm>
              <a:off x="2365" y="1451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b="1"/>
                <a:t>3</a:t>
              </a:r>
            </a:p>
          </p:txBody>
        </p:sp>
        <p:sp>
          <p:nvSpPr>
            <p:cNvPr id="52237" name="Line 10"/>
            <p:cNvSpPr>
              <a:spLocks noChangeShapeType="1"/>
            </p:cNvSpPr>
            <p:nvPr/>
          </p:nvSpPr>
          <p:spPr bwMode="auto">
            <a:xfrm>
              <a:off x="2743" y="1650"/>
              <a:ext cx="38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38" name="Oval 11"/>
            <p:cNvSpPr>
              <a:spLocks noChangeArrowheads="1"/>
            </p:cNvSpPr>
            <p:nvPr/>
          </p:nvSpPr>
          <p:spPr bwMode="auto">
            <a:xfrm>
              <a:off x="1606" y="1456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b="1"/>
                <a:t>2</a:t>
              </a:r>
            </a:p>
          </p:txBody>
        </p:sp>
        <p:sp>
          <p:nvSpPr>
            <p:cNvPr id="52239" name="Line 12"/>
            <p:cNvSpPr>
              <a:spLocks noChangeShapeType="1"/>
            </p:cNvSpPr>
            <p:nvPr/>
          </p:nvSpPr>
          <p:spPr bwMode="auto">
            <a:xfrm>
              <a:off x="1984" y="1655"/>
              <a:ext cx="38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40" name="Line 13"/>
            <p:cNvSpPr>
              <a:spLocks noChangeShapeType="1"/>
            </p:cNvSpPr>
            <p:nvPr/>
          </p:nvSpPr>
          <p:spPr bwMode="auto">
            <a:xfrm>
              <a:off x="432" y="1639"/>
              <a:ext cx="42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41" name="Oval 14"/>
            <p:cNvSpPr>
              <a:spLocks noChangeArrowheads="1"/>
            </p:cNvSpPr>
            <p:nvPr/>
          </p:nvSpPr>
          <p:spPr bwMode="auto">
            <a:xfrm>
              <a:off x="2361" y="2103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b="1"/>
                <a:t>4</a:t>
              </a:r>
            </a:p>
          </p:txBody>
        </p:sp>
        <p:sp>
          <p:nvSpPr>
            <p:cNvPr id="52242" name="Oval 15"/>
            <p:cNvSpPr>
              <a:spLocks noChangeArrowheads="1"/>
            </p:cNvSpPr>
            <p:nvPr/>
          </p:nvSpPr>
          <p:spPr bwMode="auto">
            <a:xfrm>
              <a:off x="2357" y="2755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b="1"/>
                <a:t>4</a:t>
              </a:r>
            </a:p>
          </p:txBody>
        </p:sp>
        <p:sp>
          <p:nvSpPr>
            <p:cNvPr id="52243" name="Line 16"/>
            <p:cNvSpPr>
              <a:spLocks noChangeShapeType="1"/>
            </p:cNvSpPr>
            <p:nvPr/>
          </p:nvSpPr>
          <p:spPr bwMode="auto">
            <a:xfrm>
              <a:off x="1804" y="1821"/>
              <a:ext cx="555" cy="4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44" name="Line 17"/>
            <p:cNvSpPr>
              <a:spLocks noChangeShapeType="1"/>
            </p:cNvSpPr>
            <p:nvPr/>
          </p:nvSpPr>
          <p:spPr bwMode="auto">
            <a:xfrm flipV="1">
              <a:off x="2737" y="1788"/>
              <a:ext cx="1167" cy="45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45" name="Line 18"/>
            <p:cNvSpPr>
              <a:spLocks noChangeShapeType="1"/>
            </p:cNvSpPr>
            <p:nvPr/>
          </p:nvSpPr>
          <p:spPr bwMode="auto">
            <a:xfrm flipV="1">
              <a:off x="2726" y="1821"/>
              <a:ext cx="1267" cy="116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46" name="Oval 19"/>
            <p:cNvSpPr>
              <a:spLocks noChangeArrowheads="1"/>
            </p:cNvSpPr>
            <p:nvPr/>
          </p:nvSpPr>
          <p:spPr bwMode="auto">
            <a:xfrm>
              <a:off x="2376" y="3332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b="1"/>
                <a:t>4</a:t>
              </a:r>
            </a:p>
          </p:txBody>
        </p:sp>
        <p:sp>
          <p:nvSpPr>
            <p:cNvPr id="52247" name="Line 20"/>
            <p:cNvSpPr>
              <a:spLocks noChangeShapeType="1"/>
            </p:cNvSpPr>
            <p:nvPr/>
          </p:nvSpPr>
          <p:spPr bwMode="auto">
            <a:xfrm>
              <a:off x="1181" y="1721"/>
              <a:ext cx="1201" cy="116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48" name="Line 21"/>
            <p:cNvSpPr>
              <a:spLocks noChangeShapeType="1"/>
            </p:cNvSpPr>
            <p:nvPr/>
          </p:nvSpPr>
          <p:spPr bwMode="auto">
            <a:xfrm>
              <a:off x="1159" y="1776"/>
              <a:ext cx="1256" cy="17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2249" name="Line 22"/>
            <p:cNvSpPr>
              <a:spLocks noChangeShapeType="1"/>
            </p:cNvSpPr>
            <p:nvPr/>
          </p:nvSpPr>
          <p:spPr bwMode="auto">
            <a:xfrm flipV="1">
              <a:off x="2693" y="1843"/>
              <a:ext cx="1389" cy="151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42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43A74F3-DB83-5A4B-AC0C-1869322DF7D2}" type="slidenum">
              <a:rPr lang="en-US" smtClean="0">
                <a:latin typeface="Times New Roman" pitchFamily="-107" charset="0"/>
              </a:rPr>
              <a:pPr/>
              <a:t>22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54276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0"/>
            <a:ext cx="7772400" cy="1143000"/>
          </a:xfrm>
        </p:spPr>
        <p:txBody>
          <a:bodyPr/>
          <a:lstStyle/>
          <a:p>
            <a:r>
              <a:rPr lang="en-US"/>
              <a:t>ALAP and ASAP</a:t>
            </a:r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066800"/>
            <a:ext cx="8229600" cy="4114800"/>
          </a:xfrm>
        </p:spPr>
        <p:txBody>
          <a:bodyPr/>
          <a:lstStyle/>
          <a:p>
            <a:r>
              <a:rPr lang="en-US" dirty="0"/>
              <a:t>Difference in labeling between ASAP and ALAP is </a:t>
            </a:r>
            <a:r>
              <a:rPr lang="en-US" i="1" dirty="0"/>
              <a:t>slack</a:t>
            </a:r>
            <a:r>
              <a:rPr lang="en-US" dirty="0"/>
              <a:t> of node</a:t>
            </a:r>
          </a:p>
          <a:p>
            <a:pPr lvl="1"/>
            <a:r>
              <a:rPr lang="en-US" dirty="0">
                <a:ea typeface="ＭＳ Ｐゴシック" pitchFamily="-107" charset="-128"/>
              </a:rPr>
              <a:t>Freedom to select timeslot</a:t>
            </a:r>
          </a:p>
          <a:p>
            <a:pPr lvl="1"/>
            <a:r>
              <a:rPr lang="en-US" b="1" dirty="0">
                <a:ea typeface="ＭＳ Ｐゴシック" pitchFamily="-107" charset="-128"/>
              </a:rPr>
              <a:t>Class theme:</a:t>
            </a:r>
            <a:r>
              <a:rPr lang="en-US" dirty="0">
                <a:ea typeface="ＭＳ Ｐゴシック" pitchFamily="-107" charset="-128"/>
              </a:rPr>
              <a:t> exploit freedom to reduce costs</a:t>
            </a:r>
          </a:p>
          <a:p>
            <a:r>
              <a:rPr lang="en-US" dirty="0"/>
              <a:t>If ASAP=ALAP, no freedom to schedule</a:t>
            </a:r>
          </a:p>
        </p:txBody>
      </p:sp>
      <p:grpSp>
        <p:nvGrpSpPr>
          <p:cNvPr id="54278" name="Group 4"/>
          <p:cNvGrpSpPr>
            <a:grpSpLocks/>
          </p:cNvGrpSpPr>
          <p:nvPr/>
        </p:nvGrpSpPr>
        <p:grpSpPr bwMode="auto">
          <a:xfrm>
            <a:off x="228600" y="4114800"/>
            <a:ext cx="4659313" cy="2381250"/>
            <a:chOff x="432" y="1440"/>
            <a:chExt cx="4231" cy="2268"/>
          </a:xfrm>
        </p:grpSpPr>
        <p:sp>
          <p:nvSpPr>
            <p:cNvPr id="54300" name="Oval 5"/>
            <p:cNvSpPr>
              <a:spLocks noChangeArrowheads="1"/>
            </p:cNvSpPr>
            <p:nvPr/>
          </p:nvSpPr>
          <p:spPr bwMode="auto">
            <a:xfrm>
              <a:off x="864" y="1440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b="1"/>
                <a:t>1</a:t>
              </a:r>
            </a:p>
          </p:txBody>
        </p:sp>
        <p:sp>
          <p:nvSpPr>
            <p:cNvPr id="54301" name="Line 6"/>
            <p:cNvSpPr>
              <a:spLocks noChangeShapeType="1"/>
            </p:cNvSpPr>
            <p:nvPr/>
          </p:nvSpPr>
          <p:spPr bwMode="auto">
            <a:xfrm>
              <a:off x="1222" y="1650"/>
              <a:ext cx="38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302" name="Oval 7"/>
            <p:cNvSpPr>
              <a:spLocks noChangeArrowheads="1"/>
            </p:cNvSpPr>
            <p:nvPr/>
          </p:nvSpPr>
          <p:spPr bwMode="auto">
            <a:xfrm>
              <a:off x="3896" y="1458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b="1"/>
                <a:t>5</a:t>
              </a:r>
            </a:p>
          </p:txBody>
        </p:sp>
        <p:sp>
          <p:nvSpPr>
            <p:cNvPr id="54303" name="Line 8"/>
            <p:cNvSpPr>
              <a:spLocks noChangeShapeType="1"/>
            </p:cNvSpPr>
            <p:nvPr/>
          </p:nvSpPr>
          <p:spPr bwMode="auto">
            <a:xfrm>
              <a:off x="4274" y="1657"/>
              <a:ext cx="38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304" name="Oval 9"/>
            <p:cNvSpPr>
              <a:spLocks noChangeArrowheads="1"/>
            </p:cNvSpPr>
            <p:nvPr/>
          </p:nvSpPr>
          <p:spPr bwMode="auto">
            <a:xfrm>
              <a:off x="3124" y="1454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b="1"/>
                <a:t>4</a:t>
              </a:r>
            </a:p>
          </p:txBody>
        </p:sp>
        <p:sp>
          <p:nvSpPr>
            <p:cNvPr id="54305" name="Line 10"/>
            <p:cNvSpPr>
              <a:spLocks noChangeShapeType="1"/>
            </p:cNvSpPr>
            <p:nvPr/>
          </p:nvSpPr>
          <p:spPr bwMode="auto">
            <a:xfrm>
              <a:off x="3502" y="1653"/>
              <a:ext cx="38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306" name="Oval 11"/>
            <p:cNvSpPr>
              <a:spLocks noChangeArrowheads="1"/>
            </p:cNvSpPr>
            <p:nvPr/>
          </p:nvSpPr>
          <p:spPr bwMode="auto">
            <a:xfrm>
              <a:off x="2365" y="1451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b="1"/>
                <a:t>3</a:t>
              </a:r>
            </a:p>
          </p:txBody>
        </p:sp>
        <p:sp>
          <p:nvSpPr>
            <p:cNvPr id="54307" name="Line 12"/>
            <p:cNvSpPr>
              <a:spLocks noChangeShapeType="1"/>
            </p:cNvSpPr>
            <p:nvPr/>
          </p:nvSpPr>
          <p:spPr bwMode="auto">
            <a:xfrm>
              <a:off x="2743" y="1650"/>
              <a:ext cx="38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308" name="Oval 13"/>
            <p:cNvSpPr>
              <a:spLocks noChangeArrowheads="1"/>
            </p:cNvSpPr>
            <p:nvPr/>
          </p:nvSpPr>
          <p:spPr bwMode="auto">
            <a:xfrm>
              <a:off x="1606" y="1456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b="1"/>
                <a:t>2</a:t>
              </a:r>
            </a:p>
          </p:txBody>
        </p:sp>
        <p:sp>
          <p:nvSpPr>
            <p:cNvPr id="54309" name="Line 14"/>
            <p:cNvSpPr>
              <a:spLocks noChangeShapeType="1"/>
            </p:cNvSpPr>
            <p:nvPr/>
          </p:nvSpPr>
          <p:spPr bwMode="auto">
            <a:xfrm>
              <a:off x="1984" y="1655"/>
              <a:ext cx="38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310" name="Line 15"/>
            <p:cNvSpPr>
              <a:spLocks noChangeShapeType="1"/>
            </p:cNvSpPr>
            <p:nvPr/>
          </p:nvSpPr>
          <p:spPr bwMode="auto">
            <a:xfrm>
              <a:off x="432" y="1639"/>
              <a:ext cx="42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311" name="Oval 16"/>
            <p:cNvSpPr>
              <a:spLocks noChangeArrowheads="1"/>
            </p:cNvSpPr>
            <p:nvPr/>
          </p:nvSpPr>
          <p:spPr bwMode="auto">
            <a:xfrm>
              <a:off x="2361" y="2103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b="1"/>
                <a:t>3</a:t>
              </a:r>
            </a:p>
          </p:txBody>
        </p:sp>
        <p:sp>
          <p:nvSpPr>
            <p:cNvPr id="54312" name="Oval 17"/>
            <p:cNvSpPr>
              <a:spLocks noChangeArrowheads="1"/>
            </p:cNvSpPr>
            <p:nvPr/>
          </p:nvSpPr>
          <p:spPr bwMode="auto">
            <a:xfrm>
              <a:off x="2357" y="2755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b="1"/>
                <a:t>2</a:t>
              </a:r>
            </a:p>
          </p:txBody>
        </p:sp>
        <p:sp>
          <p:nvSpPr>
            <p:cNvPr id="54313" name="Line 18"/>
            <p:cNvSpPr>
              <a:spLocks noChangeShapeType="1"/>
            </p:cNvSpPr>
            <p:nvPr/>
          </p:nvSpPr>
          <p:spPr bwMode="auto">
            <a:xfrm>
              <a:off x="1804" y="1821"/>
              <a:ext cx="555" cy="4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314" name="Line 19"/>
            <p:cNvSpPr>
              <a:spLocks noChangeShapeType="1"/>
            </p:cNvSpPr>
            <p:nvPr/>
          </p:nvSpPr>
          <p:spPr bwMode="auto">
            <a:xfrm flipV="1">
              <a:off x="2737" y="1788"/>
              <a:ext cx="1167" cy="45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315" name="Line 20"/>
            <p:cNvSpPr>
              <a:spLocks noChangeShapeType="1"/>
            </p:cNvSpPr>
            <p:nvPr/>
          </p:nvSpPr>
          <p:spPr bwMode="auto">
            <a:xfrm flipV="1">
              <a:off x="2726" y="1821"/>
              <a:ext cx="1267" cy="116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316" name="Oval 21"/>
            <p:cNvSpPr>
              <a:spLocks noChangeArrowheads="1"/>
            </p:cNvSpPr>
            <p:nvPr/>
          </p:nvSpPr>
          <p:spPr bwMode="auto">
            <a:xfrm>
              <a:off x="2376" y="3332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b="1"/>
                <a:t>2</a:t>
              </a:r>
            </a:p>
          </p:txBody>
        </p:sp>
        <p:sp>
          <p:nvSpPr>
            <p:cNvPr id="54317" name="Line 22"/>
            <p:cNvSpPr>
              <a:spLocks noChangeShapeType="1"/>
            </p:cNvSpPr>
            <p:nvPr/>
          </p:nvSpPr>
          <p:spPr bwMode="auto">
            <a:xfrm>
              <a:off x="1181" y="1721"/>
              <a:ext cx="1201" cy="116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318" name="Line 23"/>
            <p:cNvSpPr>
              <a:spLocks noChangeShapeType="1"/>
            </p:cNvSpPr>
            <p:nvPr/>
          </p:nvSpPr>
          <p:spPr bwMode="auto">
            <a:xfrm>
              <a:off x="1159" y="1776"/>
              <a:ext cx="1256" cy="17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319" name="Line 24"/>
            <p:cNvSpPr>
              <a:spLocks noChangeShapeType="1"/>
            </p:cNvSpPr>
            <p:nvPr/>
          </p:nvSpPr>
          <p:spPr bwMode="auto">
            <a:xfrm flipV="1">
              <a:off x="2693" y="1843"/>
              <a:ext cx="1389" cy="151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4279" name="Group 25"/>
          <p:cNvGrpSpPr>
            <a:grpSpLocks/>
          </p:cNvGrpSpPr>
          <p:nvPr/>
        </p:nvGrpSpPr>
        <p:grpSpPr bwMode="auto">
          <a:xfrm>
            <a:off x="4419600" y="3810000"/>
            <a:ext cx="4506913" cy="2305050"/>
            <a:chOff x="432" y="1440"/>
            <a:chExt cx="4231" cy="2268"/>
          </a:xfrm>
        </p:grpSpPr>
        <p:sp>
          <p:nvSpPr>
            <p:cNvPr id="54280" name="Oval 26"/>
            <p:cNvSpPr>
              <a:spLocks noChangeArrowheads="1"/>
            </p:cNvSpPr>
            <p:nvPr/>
          </p:nvSpPr>
          <p:spPr bwMode="auto">
            <a:xfrm>
              <a:off x="864" y="1440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b="1"/>
                <a:t>1</a:t>
              </a:r>
            </a:p>
          </p:txBody>
        </p:sp>
        <p:sp>
          <p:nvSpPr>
            <p:cNvPr id="54281" name="Line 27"/>
            <p:cNvSpPr>
              <a:spLocks noChangeShapeType="1"/>
            </p:cNvSpPr>
            <p:nvPr/>
          </p:nvSpPr>
          <p:spPr bwMode="auto">
            <a:xfrm>
              <a:off x="1222" y="1650"/>
              <a:ext cx="38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282" name="Oval 28"/>
            <p:cNvSpPr>
              <a:spLocks noChangeArrowheads="1"/>
            </p:cNvSpPr>
            <p:nvPr/>
          </p:nvSpPr>
          <p:spPr bwMode="auto">
            <a:xfrm>
              <a:off x="3896" y="1458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b="1"/>
                <a:t>5</a:t>
              </a:r>
            </a:p>
          </p:txBody>
        </p:sp>
        <p:sp>
          <p:nvSpPr>
            <p:cNvPr id="54283" name="Line 29"/>
            <p:cNvSpPr>
              <a:spLocks noChangeShapeType="1"/>
            </p:cNvSpPr>
            <p:nvPr/>
          </p:nvSpPr>
          <p:spPr bwMode="auto">
            <a:xfrm>
              <a:off x="4274" y="1657"/>
              <a:ext cx="38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284" name="Oval 30"/>
            <p:cNvSpPr>
              <a:spLocks noChangeArrowheads="1"/>
            </p:cNvSpPr>
            <p:nvPr/>
          </p:nvSpPr>
          <p:spPr bwMode="auto">
            <a:xfrm>
              <a:off x="3124" y="1454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b="1"/>
                <a:t>4</a:t>
              </a:r>
            </a:p>
          </p:txBody>
        </p:sp>
        <p:sp>
          <p:nvSpPr>
            <p:cNvPr id="54285" name="Line 31"/>
            <p:cNvSpPr>
              <a:spLocks noChangeShapeType="1"/>
            </p:cNvSpPr>
            <p:nvPr/>
          </p:nvSpPr>
          <p:spPr bwMode="auto">
            <a:xfrm>
              <a:off x="3502" y="1653"/>
              <a:ext cx="38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286" name="Oval 32"/>
            <p:cNvSpPr>
              <a:spLocks noChangeArrowheads="1"/>
            </p:cNvSpPr>
            <p:nvPr/>
          </p:nvSpPr>
          <p:spPr bwMode="auto">
            <a:xfrm>
              <a:off x="2365" y="1451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b="1"/>
                <a:t>3</a:t>
              </a:r>
            </a:p>
          </p:txBody>
        </p:sp>
        <p:sp>
          <p:nvSpPr>
            <p:cNvPr id="54287" name="Line 33"/>
            <p:cNvSpPr>
              <a:spLocks noChangeShapeType="1"/>
            </p:cNvSpPr>
            <p:nvPr/>
          </p:nvSpPr>
          <p:spPr bwMode="auto">
            <a:xfrm>
              <a:off x="2743" y="1650"/>
              <a:ext cx="38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288" name="Oval 34"/>
            <p:cNvSpPr>
              <a:spLocks noChangeArrowheads="1"/>
            </p:cNvSpPr>
            <p:nvPr/>
          </p:nvSpPr>
          <p:spPr bwMode="auto">
            <a:xfrm>
              <a:off x="1606" y="1456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b="1"/>
                <a:t>2</a:t>
              </a:r>
            </a:p>
          </p:txBody>
        </p:sp>
        <p:sp>
          <p:nvSpPr>
            <p:cNvPr id="54289" name="Line 35"/>
            <p:cNvSpPr>
              <a:spLocks noChangeShapeType="1"/>
            </p:cNvSpPr>
            <p:nvPr/>
          </p:nvSpPr>
          <p:spPr bwMode="auto">
            <a:xfrm>
              <a:off x="1984" y="1655"/>
              <a:ext cx="38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290" name="Line 36"/>
            <p:cNvSpPr>
              <a:spLocks noChangeShapeType="1"/>
            </p:cNvSpPr>
            <p:nvPr/>
          </p:nvSpPr>
          <p:spPr bwMode="auto">
            <a:xfrm>
              <a:off x="432" y="1639"/>
              <a:ext cx="42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291" name="Oval 37"/>
            <p:cNvSpPr>
              <a:spLocks noChangeArrowheads="1"/>
            </p:cNvSpPr>
            <p:nvPr/>
          </p:nvSpPr>
          <p:spPr bwMode="auto">
            <a:xfrm>
              <a:off x="2361" y="2103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b="1"/>
                <a:t>4</a:t>
              </a:r>
            </a:p>
          </p:txBody>
        </p:sp>
        <p:sp>
          <p:nvSpPr>
            <p:cNvPr id="54292" name="Oval 38"/>
            <p:cNvSpPr>
              <a:spLocks noChangeArrowheads="1"/>
            </p:cNvSpPr>
            <p:nvPr/>
          </p:nvSpPr>
          <p:spPr bwMode="auto">
            <a:xfrm>
              <a:off x="2357" y="2755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b="1"/>
                <a:t>4</a:t>
              </a:r>
            </a:p>
          </p:txBody>
        </p:sp>
        <p:sp>
          <p:nvSpPr>
            <p:cNvPr id="54293" name="Line 39"/>
            <p:cNvSpPr>
              <a:spLocks noChangeShapeType="1"/>
            </p:cNvSpPr>
            <p:nvPr/>
          </p:nvSpPr>
          <p:spPr bwMode="auto">
            <a:xfrm>
              <a:off x="1804" y="1821"/>
              <a:ext cx="555" cy="4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294" name="Line 40"/>
            <p:cNvSpPr>
              <a:spLocks noChangeShapeType="1"/>
            </p:cNvSpPr>
            <p:nvPr/>
          </p:nvSpPr>
          <p:spPr bwMode="auto">
            <a:xfrm flipV="1">
              <a:off x="2737" y="1788"/>
              <a:ext cx="1167" cy="45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295" name="Line 41"/>
            <p:cNvSpPr>
              <a:spLocks noChangeShapeType="1"/>
            </p:cNvSpPr>
            <p:nvPr/>
          </p:nvSpPr>
          <p:spPr bwMode="auto">
            <a:xfrm flipV="1">
              <a:off x="2726" y="1821"/>
              <a:ext cx="1267" cy="116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296" name="Oval 42"/>
            <p:cNvSpPr>
              <a:spLocks noChangeArrowheads="1"/>
            </p:cNvSpPr>
            <p:nvPr/>
          </p:nvSpPr>
          <p:spPr bwMode="auto">
            <a:xfrm>
              <a:off x="2376" y="3332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b="1"/>
                <a:t>4</a:t>
              </a:r>
            </a:p>
          </p:txBody>
        </p:sp>
        <p:sp>
          <p:nvSpPr>
            <p:cNvPr id="54297" name="Line 43"/>
            <p:cNvSpPr>
              <a:spLocks noChangeShapeType="1"/>
            </p:cNvSpPr>
            <p:nvPr/>
          </p:nvSpPr>
          <p:spPr bwMode="auto">
            <a:xfrm>
              <a:off x="1181" y="1721"/>
              <a:ext cx="1201" cy="116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298" name="Line 44"/>
            <p:cNvSpPr>
              <a:spLocks noChangeShapeType="1"/>
            </p:cNvSpPr>
            <p:nvPr/>
          </p:nvSpPr>
          <p:spPr bwMode="auto">
            <a:xfrm>
              <a:off x="1159" y="1776"/>
              <a:ext cx="1256" cy="17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299" name="Line 45"/>
            <p:cNvSpPr>
              <a:spLocks noChangeShapeType="1"/>
            </p:cNvSpPr>
            <p:nvPr/>
          </p:nvSpPr>
          <p:spPr bwMode="auto">
            <a:xfrm flipV="1">
              <a:off x="2693" y="1843"/>
              <a:ext cx="1389" cy="151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8" name="TextBox 47"/>
          <p:cNvSpPr txBox="1"/>
          <p:nvPr/>
        </p:nvSpPr>
        <p:spPr>
          <a:xfrm>
            <a:off x="3886200" y="5943600"/>
            <a:ext cx="143350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6600"/>
                </a:solidFill>
                <a:latin typeface="+mn-lt"/>
              </a:rPr>
              <a:t>Compute </a:t>
            </a:r>
          </a:p>
          <a:p>
            <a:r>
              <a:rPr lang="en-US" dirty="0" smtClean="0">
                <a:solidFill>
                  <a:srgbClr val="FF6600"/>
                </a:solidFill>
                <a:latin typeface="+mn-lt"/>
              </a:rPr>
              <a:t>  Slack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3" grpId="0" build="p" bldLvl="2" autoUpdateAnimBg="0"/>
      <p:bldP spid="48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63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47ACDED-E693-4345-8469-A6CE64A575A3}" type="slidenum">
              <a:rPr lang="en-US" smtClean="0">
                <a:latin typeface="Times New Roman" pitchFamily="-107" charset="0"/>
              </a:rPr>
              <a:pPr/>
              <a:t>23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5632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/>
              <a:t>ASAP, ALAP, Difference</a:t>
            </a:r>
          </a:p>
        </p:txBody>
      </p:sp>
      <p:grpSp>
        <p:nvGrpSpPr>
          <p:cNvPr id="56325" name="Group 4"/>
          <p:cNvGrpSpPr>
            <a:grpSpLocks/>
          </p:cNvGrpSpPr>
          <p:nvPr/>
        </p:nvGrpSpPr>
        <p:grpSpPr bwMode="auto">
          <a:xfrm>
            <a:off x="304800" y="1600200"/>
            <a:ext cx="4659313" cy="2381250"/>
            <a:chOff x="432" y="1440"/>
            <a:chExt cx="4231" cy="2268"/>
          </a:xfrm>
        </p:grpSpPr>
        <p:sp>
          <p:nvSpPr>
            <p:cNvPr id="56380" name="Oval 5"/>
            <p:cNvSpPr>
              <a:spLocks noChangeArrowheads="1"/>
            </p:cNvSpPr>
            <p:nvPr/>
          </p:nvSpPr>
          <p:spPr bwMode="auto">
            <a:xfrm>
              <a:off x="864" y="1440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b="1"/>
                <a:t>1</a:t>
              </a:r>
            </a:p>
          </p:txBody>
        </p:sp>
        <p:sp>
          <p:nvSpPr>
            <p:cNvPr id="56381" name="Line 6"/>
            <p:cNvSpPr>
              <a:spLocks noChangeShapeType="1"/>
            </p:cNvSpPr>
            <p:nvPr/>
          </p:nvSpPr>
          <p:spPr bwMode="auto">
            <a:xfrm>
              <a:off x="1222" y="1650"/>
              <a:ext cx="38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82" name="Oval 7"/>
            <p:cNvSpPr>
              <a:spLocks noChangeArrowheads="1"/>
            </p:cNvSpPr>
            <p:nvPr/>
          </p:nvSpPr>
          <p:spPr bwMode="auto">
            <a:xfrm>
              <a:off x="3896" y="1458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b="1"/>
                <a:t>5</a:t>
              </a:r>
            </a:p>
          </p:txBody>
        </p:sp>
        <p:sp>
          <p:nvSpPr>
            <p:cNvPr id="56383" name="Line 8"/>
            <p:cNvSpPr>
              <a:spLocks noChangeShapeType="1"/>
            </p:cNvSpPr>
            <p:nvPr/>
          </p:nvSpPr>
          <p:spPr bwMode="auto">
            <a:xfrm>
              <a:off x="4274" y="1657"/>
              <a:ext cx="38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84" name="Oval 9"/>
            <p:cNvSpPr>
              <a:spLocks noChangeArrowheads="1"/>
            </p:cNvSpPr>
            <p:nvPr/>
          </p:nvSpPr>
          <p:spPr bwMode="auto">
            <a:xfrm>
              <a:off x="3124" y="1454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b="1"/>
                <a:t>4</a:t>
              </a:r>
            </a:p>
          </p:txBody>
        </p:sp>
        <p:sp>
          <p:nvSpPr>
            <p:cNvPr id="56385" name="Line 10"/>
            <p:cNvSpPr>
              <a:spLocks noChangeShapeType="1"/>
            </p:cNvSpPr>
            <p:nvPr/>
          </p:nvSpPr>
          <p:spPr bwMode="auto">
            <a:xfrm>
              <a:off x="3502" y="1653"/>
              <a:ext cx="38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86" name="Oval 11"/>
            <p:cNvSpPr>
              <a:spLocks noChangeArrowheads="1"/>
            </p:cNvSpPr>
            <p:nvPr/>
          </p:nvSpPr>
          <p:spPr bwMode="auto">
            <a:xfrm>
              <a:off x="2365" y="1451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b="1"/>
                <a:t>3</a:t>
              </a:r>
            </a:p>
          </p:txBody>
        </p:sp>
        <p:sp>
          <p:nvSpPr>
            <p:cNvPr id="56387" name="Line 12"/>
            <p:cNvSpPr>
              <a:spLocks noChangeShapeType="1"/>
            </p:cNvSpPr>
            <p:nvPr/>
          </p:nvSpPr>
          <p:spPr bwMode="auto">
            <a:xfrm>
              <a:off x="2743" y="1650"/>
              <a:ext cx="38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88" name="Oval 13"/>
            <p:cNvSpPr>
              <a:spLocks noChangeArrowheads="1"/>
            </p:cNvSpPr>
            <p:nvPr/>
          </p:nvSpPr>
          <p:spPr bwMode="auto">
            <a:xfrm>
              <a:off x="1606" y="1456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b="1"/>
                <a:t>2</a:t>
              </a:r>
            </a:p>
          </p:txBody>
        </p:sp>
        <p:sp>
          <p:nvSpPr>
            <p:cNvPr id="56389" name="Line 14"/>
            <p:cNvSpPr>
              <a:spLocks noChangeShapeType="1"/>
            </p:cNvSpPr>
            <p:nvPr/>
          </p:nvSpPr>
          <p:spPr bwMode="auto">
            <a:xfrm>
              <a:off x="1984" y="1655"/>
              <a:ext cx="38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90" name="Line 15"/>
            <p:cNvSpPr>
              <a:spLocks noChangeShapeType="1"/>
            </p:cNvSpPr>
            <p:nvPr/>
          </p:nvSpPr>
          <p:spPr bwMode="auto">
            <a:xfrm>
              <a:off x="432" y="1639"/>
              <a:ext cx="42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91" name="Oval 16"/>
            <p:cNvSpPr>
              <a:spLocks noChangeArrowheads="1"/>
            </p:cNvSpPr>
            <p:nvPr/>
          </p:nvSpPr>
          <p:spPr bwMode="auto">
            <a:xfrm>
              <a:off x="2361" y="2103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b="1"/>
                <a:t>3</a:t>
              </a:r>
            </a:p>
          </p:txBody>
        </p:sp>
        <p:sp>
          <p:nvSpPr>
            <p:cNvPr id="56392" name="Oval 17"/>
            <p:cNvSpPr>
              <a:spLocks noChangeArrowheads="1"/>
            </p:cNvSpPr>
            <p:nvPr/>
          </p:nvSpPr>
          <p:spPr bwMode="auto">
            <a:xfrm>
              <a:off x="2357" y="2755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b="1"/>
                <a:t>2</a:t>
              </a:r>
            </a:p>
          </p:txBody>
        </p:sp>
        <p:sp>
          <p:nvSpPr>
            <p:cNvPr id="56393" name="Line 18"/>
            <p:cNvSpPr>
              <a:spLocks noChangeShapeType="1"/>
            </p:cNvSpPr>
            <p:nvPr/>
          </p:nvSpPr>
          <p:spPr bwMode="auto">
            <a:xfrm>
              <a:off x="1804" y="1821"/>
              <a:ext cx="555" cy="4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94" name="Line 19"/>
            <p:cNvSpPr>
              <a:spLocks noChangeShapeType="1"/>
            </p:cNvSpPr>
            <p:nvPr/>
          </p:nvSpPr>
          <p:spPr bwMode="auto">
            <a:xfrm flipV="1">
              <a:off x="2737" y="1788"/>
              <a:ext cx="1167" cy="45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95" name="Line 20"/>
            <p:cNvSpPr>
              <a:spLocks noChangeShapeType="1"/>
            </p:cNvSpPr>
            <p:nvPr/>
          </p:nvSpPr>
          <p:spPr bwMode="auto">
            <a:xfrm flipV="1">
              <a:off x="2726" y="1821"/>
              <a:ext cx="1267" cy="116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96" name="Oval 21"/>
            <p:cNvSpPr>
              <a:spLocks noChangeArrowheads="1"/>
            </p:cNvSpPr>
            <p:nvPr/>
          </p:nvSpPr>
          <p:spPr bwMode="auto">
            <a:xfrm>
              <a:off x="2376" y="3332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b="1"/>
                <a:t>2</a:t>
              </a:r>
            </a:p>
          </p:txBody>
        </p:sp>
        <p:sp>
          <p:nvSpPr>
            <p:cNvPr id="56397" name="Line 22"/>
            <p:cNvSpPr>
              <a:spLocks noChangeShapeType="1"/>
            </p:cNvSpPr>
            <p:nvPr/>
          </p:nvSpPr>
          <p:spPr bwMode="auto">
            <a:xfrm>
              <a:off x="1181" y="1721"/>
              <a:ext cx="1201" cy="116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98" name="Line 23"/>
            <p:cNvSpPr>
              <a:spLocks noChangeShapeType="1"/>
            </p:cNvSpPr>
            <p:nvPr/>
          </p:nvSpPr>
          <p:spPr bwMode="auto">
            <a:xfrm>
              <a:off x="1159" y="1776"/>
              <a:ext cx="1256" cy="17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99" name="Line 24"/>
            <p:cNvSpPr>
              <a:spLocks noChangeShapeType="1"/>
            </p:cNvSpPr>
            <p:nvPr/>
          </p:nvSpPr>
          <p:spPr bwMode="auto">
            <a:xfrm flipV="1">
              <a:off x="2693" y="1843"/>
              <a:ext cx="1389" cy="151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6326" name="Group 25"/>
          <p:cNvGrpSpPr>
            <a:grpSpLocks/>
          </p:cNvGrpSpPr>
          <p:nvPr/>
        </p:nvGrpSpPr>
        <p:grpSpPr bwMode="auto">
          <a:xfrm>
            <a:off x="4637088" y="2209800"/>
            <a:ext cx="4506912" cy="2305050"/>
            <a:chOff x="432" y="1440"/>
            <a:chExt cx="4231" cy="2268"/>
          </a:xfrm>
        </p:grpSpPr>
        <p:sp>
          <p:nvSpPr>
            <p:cNvPr id="56360" name="Oval 26"/>
            <p:cNvSpPr>
              <a:spLocks noChangeArrowheads="1"/>
            </p:cNvSpPr>
            <p:nvPr/>
          </p:nvSpPr>
          <p:spPr bwMode="auto">
            <a:xfrm>
              <a:off x="864" y="1440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b="1"/>
                <a:t>1</a:t>
              </a:r>
            </a:p>
          </p:txBody>
        </p:sp>
        <p:sp>
          <p:nvSpPr>
            <p:cNvPr id="56361" name="Line 27"/>
            <p:cNvSpPr>
              <a:spLocks noChangeShapeType="1"/>
            </p:cNvSpPr>
            <p:nvPr/>
          </p:nvSpPr>
          <p:spPr bwMode="auto">
            <a:xfrm>
              <a:off x="1222" y="1650"/>
              <a:ext cx="38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62" name="Oval 28"/>
            <p:cNvSpPr>
              <a:spLocks noChangeArrowheads="1"/>
            </p:cNvSpPr>
            <p:nvPr/>
          </p:nvSpPr>
          <p:spPr bwMode="auto">
            <a:xfrm>
              <a:off x="3896" y="1458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b="1"/>
                <a:t>5</a:t>
              </a:r>
            </a:p>
          </p:txBody>
        </p:sp>
        <p:sp>
          <p:nvSpPr>
            <p:cNvPr id="56363" name="Line 29"/>
            <p:cNvSpPr>
              <a:spLocks noChangeShapeType="1"/>
            </p:cNvSpPr>
            <p:nvPr/>
          </p:nvSpPr>
          <p:spPr bwMode="auto">
            <a:xfrm>
              <a:off x="4274" y="1657"/>
              <a:ext cx="38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64" name="Oval 30"/>
            <p:cNvSpPr>
              <a:spLocks noChangeArrowheads="1"/>
            </p:cNvSpPr>
            <p:nvPr/>
          </p:nvSpPr>
          <p:spPr bwMode="auto">
            <a:xfrm>
              <a:off x="3124" y="1454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b="1"/>
                <a:t>4</a:t>
              </a:r>
            </a:p>
          </p:txBody>
        </p:sp>
        <p:sp>
          <p:nvSpPr>
            <p:cNvPr id="56365" name="Line 31"/>
            <p:cNvSpPr>
              <a:spLocks noChangeShapeType="1"/>
            </p:cNvSpPr>
            <p:nvPr/>
          </p:nvSpPr>
          <p:spPr bwMode="auto">
            <a:xfrm>
              <a:off x="3502" y="1653"/>
              <a:ext cx="38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66" name="Oval 32"/>
            <p:cNvSpPr>
              <a:spLocks noChangeArrowheads="1"/>
            </p:cNvSpPr>
            <p:nvPr/>
          </p:nvSpPr>
          <p:spPr bwMode="auto">
            <a:xfrm>
              <a:off x="2365" y="1451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b="1"/>
                <a:t>3</a:t>
              </a:r>
            </a:p>
          </p:txBody>
        </p:sp>
        <p:sp>
          <p:nvSpPr>
            <p:cNvPr id="56367" name="Line 33"/>
            <p:cNvSpPr>
              <a:spLocks noChangeShapeType="1"/>
            </p:cNvSpPr>
            <p:nvPr/>
          </p:nvSpPr>
          <p:spPr bwMode="auto">
            <a:xfrm>
              <a:off x="2743" y="1650"/>
              <a:ext cx="38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68" name="Oval 34"/>
            <p:cNvSpPr>
              <a:spLocks noChangeArrowheads="1"/>
            </p:cNvSpPr>
            <p:nvPr/>
          </p:nvSpPr>
          <p:spPr bwMode="auto">
            <a:xfrm>
              <a:off x="1606" y="1456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b="1"/>
                <a:t>2</a:t>
              </a:r>
            </a:p>
          </p:txBody>
        </p:sp>
        <p:sp>
          <p:nvSpPr>
            <p:cNvPr id="56369" name="Line 35"/>
            <p:cNvSpPr>
              <a:spLocks noChangeShapeType="1"/>
            </p:cNvSpPr>
            <p:nvPr/>
          </p:nvSpPr>
          <p:spPr bwMode="auto">
            <a:xfrm>
              <a:off x="1984" y="1655"/>
              <a:ext cx="38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70" name="Line 36"/>
            <p:cNvSpPr>
              <a:spLocks noChangeShapeType="1"/>
            </p:cNvSpPr>
            <p:nvPr/>
          </p:nvSpPr>
          <p:spPr bwMode="auto">
            <a:xfrm>
              <a:off x="432" y="1639"/>
              <a:ext cx="42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71" name="Oval 37"/>
            <p:cNvSpPr>
              <a:spLocks noChangeArrowheads="1"/>
            </p:cNvSpPr>
            <p:nvPr/>
          </p:nvSpPr>
          <p:spPr bwMode="auto">
            <a:xfrm>
              <a:off x="2361" y="2103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b="1"/>
                <a:t>4</a:t>
              </a:r>
            </a:p>
          </p:txBody>
        </p:sp>
        <p:sp>
          <p:nvSpPr>
            <p:cNvPr id="56372" name="Oval 38"/>
            <p:cNvSpPr>
              <a:spLocks noChangeArrowheads="1"/>
            </p:cNvSpPr>
            <p:nvPr/>
          </p:nvSpPr>
          <p:spPr bwMode="auto">
            <a:xfrm>
              <a:off x="2357" y="2755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b="1"/>
                <a:t>4</a:t>
              </a:r>
            </a:p>
          </p:txBody>
        </p:sp>
        <p:sp>
          <p:nvSpPr>
            <p:cNvPr id="56373" name="Line 39"/>
            <p:cNvSpPr>
              <a:spLocks noChangeShapeType="1"/>
            </p:cNvSpPr>
            <p:nvPr/>
          </p:nvSpPr>
          <p:spPr bwMode="auto">
            <a:xfrm>
              <a:off x="1804" y="1821"/>
              <a:ext cx="555" cy="4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74" name="Line 40"/>
            <p:cNvSpPr>
              <a:spLocks noChangeShapeType="1"/>
            </p:cNvSpPr>
            <p:nvPr/>
          </p:nvSpPr>
          <p:spPr bwMode="auto">
            <a:xfrm flipV="1">
              <a:off x="2737" y="1788"/>
              <a:ext cx="1167" cy="45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75" name="Line 41"/>
            <p:cNvSpPr>
              <a:spLocks noChangeShapeType="1"/>
            </p:cNvSpPr>
            <p:nvPr/>
          </p:nvSpPr>
          <p:spPr bwMode="auto">
            <a:xfrm flipV="1">
              <a:off x="2726" y="1821"/>
              <a:ext cx="1267" cy="116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76" name="Oval 42"/>
            <p:cNvSpPr>
              <a:spLocks noChangeArrowheads="1"/>
            </p:cNvSpPr>
            <p:nvPr/>
          </p:nvSpPr>
          <p:spPr bwMode="auto">
            <a:xfrm>
              <a:off x="2376" y="3332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b="1"/>
                <a:t>4</a:t>
              </a:r>
            </a:p>
          </p:txBody>
        </p:sp>
        <p:sp>
          <p:nvSpPr>
            <p:cNvPr id="56377" name="Line 43"/>
            <p:cNvSpPr>
              <a:spLocks noChangeShapeType="1"/>
            </p:cNvSpPr>
            <p:nvPr/>
          </p:nvSpPr>
          <p:spPr bwMode="auto">
            <a:xfrm>
              <a:off x="1181" y="1721"/>
              <a:ext cx="1201" cy="116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78" name="Line 44"/>
            <p:cNvSpPr>
              <a:spLocks noChangeShapeType="1"/>
            </p:cNvSpPr>
            <p:nvPr/>
          </p:nvSpPr>
          <p:spPr bwMode="auto">
            <a:xfrm>
              <a:off x="1159" y="1776"/>
              <a:ext cx="1256" cy="17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79" name="Line 45"/>
            <p:cNvSpPr>
              <a:spLocks noChangeShapeType="1"/>
            </p:cNvSpPr>
            <p:nvPr/>
          </p:nvSpPr>
          <p:spPr bwMode="auto">
            <a:xfrm flipV="1">
              <a:off x="2693" y="1843"/>
              <a:ext cx="1389" cy="151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6327" name="Group 47"/>
          <p:cNvGrpSpPr>
            <a:grpSpLocks/>
          </p:cNvGrpSpPr>
          <p:nvPr/>
        </p:nvGrpSpPr>
        <p:grpSpPr bwMode="auto">
          <a:xfrm>
            <a:off x="1828800" y="4343400"/>
            <a:ext cx="4506913" cy="2305050"/>
            <a:chOff x="432" y="1440"/>
            <a:chExt cx="4231" cy="2268"/>
          </a:xfrm>
        </p:grpSpPr>
        <p:sp>
          <p:nvSpPr>
            <p:cNvPr id="56340" name="Oval 48"/>
            <p:cNvSpPr>
              <a:spLocks noChangeArrowheads="1"/>
            </p:cNvSpPr>
            <p:nvPr/>
          </p:nvSpPr>
          <p:spPr bwMode="auto">
            <a:xfrm>
              <a:off x="864" y="1440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b="1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56341" name="Line 49"/>
            <p:cNvSpPr>
              <a:spLocks noChangeShapeType="1"/>
            </p:cNvSpPr>
            <p:nvPr/>
          </p:nvSpPr>
          <p:spPr bwMode="auto">
            <a:xfrm>
              <a:off x="1222" y="1650"/>
              <a:ext cx="38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42" name="Oval 50"/>
            <p:cNvSpPr>
              <a:spLocks noChangeArrowheads="1"/>
            </p:cNvSpPr>
            <p:nvPr/>
          </p:nvSpPr>
          <p:spPr bwMode="auto">
            <a:xfrm>
              <a:off x="3896" y="1458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b="1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56343" name="Line 51"/>
            <p:cNvSpPr>
              <a:spLocks noChangeShapeType="1"/>
            </p:cNvSpPr>
            <p:nvPr/>
          </p:nvSpPr>
          <p:spPr bwMode="auto">
            <a:xfrm>
              <a:off x="4274" y="1657"/>
              <a:ext cx="38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44" name="Oval 52"/>
            <p:cNvSpPr>
              <a:spLocks noChangeArrowheads="1"/>
            </p:cNvSpPr>
            <p:nvPr/>
          </p:nvSpPr>
          <p:spPr bwMode="auto">
            <a:xfrm>
              <a:off x="3124" y="1454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b="1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56345" name="Line 53"/>
            <p:cNvSpPr>
              <a:spLocks noChangeShapeType="1"/>
            </p:cNvSpPr>
            <p:nvPr/>
          </p:nvSpPr>
          <p:spPr bwMode="auto">
            <a:xfrm>
              <a:off x="3502" y="1653"/>
              <a:ext cx="38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46" name="Oval 54"/>
            <p:cNvSpPr>
              <a:spLocks noChangeArrowheads="1"/>
            </p:cNvSpPr>
            <p:nvPr/>
          </p:nvSpPr>
          <p:spPr bwMode="auto">
            <a:xfrm>
              <a:off x="2365" y="1451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b="1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56347" name="Line 55"/>
            <p:cNvSpPr>
              <a:spLocks noChangeShapeType="1"/>
            </p:cNvSpPr>
            <p:nvPr/>
          </p:nvSpPr>
          <p:spPr bwMode="auto">
            <a:xfrm>
              <a:off x="2743" y="1650"/>
              <a:ext cx="38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48" name="Oval 56"/>
            <p:cNvSpPr>
              <a:spLocks noChangeArrowheads="1"/>
            </p:cNvSpPr>
            <p:nvPr/>
          </p:nvSpPr>
          <p:spPr bwMode="auto">
            <a:xfrm>
              <a:off x="1606" y="1456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b="1">
                  <a:solidFill>
                    <a:srgbClr val="FF0000"/>
                  </a:solidFill>
                </a:rPr>
                <a:t>0</a:t>
              </a:r>
            </a:p>
          </p:txBody>
        </p:sp>
        <p:sp>
          <p:nvSpPr>
            <p:cNvPr id="56349" name="Line 57"/>
            <p:cNvSpPr>
              <a:spLocks noChangeShapeType="1"/>
            </p:cNvSpPr>
            <p:nvPr/>
          </p:nvSpPr>
          <p:spPr bwMode="auto">
            <a:xfrm>
              <a:off x="1984" y="1655"/>
              <a:ext cx="38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50" name="Line 58"/>
            <p:cNvSpPr>
              <a:spLocks noChangeShapeType="1"/>
            </p:cNvSpPr>
            <p:nvPr/>
          </p:nvSpPr>
          <p:spPr bwMode="auto">
            <a:xfrm>
              <a:off x="432" y="1639"/>
              <a:ext cx="42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51" name="Oval 59"/>
            <p:cNvSpPr>
              <a:spLocks noChangeArrowheads="1"/>
            </p:cNvSpPr>
            <p:nvPr/>
          </p:nvSpPr>
          <p:spPr bwMode="auto">
            <a:xfrm>
              <a:off x="2361" y="2103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b="1">
                  <a:solidFill>
                    <a:srgbClr val="FF0000"/>
                  </a:solidFill>
                </a:rPr>
                <a:t>1</a:t>
              </a:r>
            </a:p>
          </p:txBody>
        </p:sp>
        <p:sp>
          <p:nvSpPr>
            <p:cNvPr id="56352" name="Oval 60"/>
            <p:cNvSpPr>
              <a:spLocks noChangeArrowheads="1"/>
            </p:cNvSpPr>
            <p:nvPr/>
          </p:nvSpPr>
          <p:spPr bwMode="auto">
            <a:xfrm>
              <a:off x="2357" y="2755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b="1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56353" name="Line 61"/>
            <p:cNvSpPr>
              <a:spLocks noChangeShapeType="1"/>
            </p:cNvSpPr>
            <p:nvPr/>
          </p:nvSpPr>
          <p:spPr bwMode="auto">
            <a:xfrm>
              <a:off x="1804" y="1821"/>
              <a:ext cx="555" cy="4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54" name="Line 62"/>
            <p:cNvSpPr>
              <a:spLocks noChangeShapeType="1"/>
            </p:cNvSpPr>
            <p:nvPr/>
          </p:nvSpPr>
          <p:spPr bwMode="auto">
            <a:xfrm flipV="1">
              <a:off x="2737" y="1788"/>
              <a:ext cx="1167" cy="45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55" name="Line 63"/>
            <p:cNvSpPr>
              <a:spLocks noChangeShapeType="1"/>
            </p:cNvSpPr>
            <p:nvPr/>
          </p:nvSpPr>
          <p:spPr bwMode="auto">
            <a:xfrm flipV="1">
              <a:off x="2726" y="1821"/>
              <a:ext cx="1267" cy="116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56" name="Oval 64"/>
            <p:cNvSpPr>
              <a:spLocks noChangeArrowheads="1"/>
            </p:cNvSpPr>
            <p:nvPr/>
          </p:nvSpPr>
          <p:spPr bwMode="auto">
            <a:xfrm>
              <a:off x="2376" y="3332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/>
              <a:r>
                <a:rPr lang="en-US" b="1">
                  <a:solidFill>
                    <a:srgbClr val="FF0000"/>
                  </a:solidFill>
                </a:rPr>
                <a:t>2</a:t>
              </a:r>
            </a:p>
          </p:txBody>
        </p:sp>
        <p:sp>
          <p:nvSpPr>
            <p:cNvPr id="56357" name="Line 65"/>
            <p:cNvSpPr>
              <a:spLocks noChangeShapeType="1"/>
            </p:cNvSpPr>
            <p:nvPr/>
          </p:nvSpPr>
          <p:spPr bwMode="auto">
            <a:xfrm>
              <a:off x="1181" y="1721"/>
              <a:ext cx="1201" cy="116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58" name="Line 66"/>
            <p:cNvSpPr>
              <a:spLocks noChangeShapeType="1"/>
            </p:cNvSpPr>
            <p:nvPr/>
          </p:nvSpPr>
          <p:spPr bwMode="auto">
            <a:xfrm>
              <a:off x="1159" y="1776"/>
              <a:ext cx="1256" cy="17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59" name="Line 67"/>
            <p:cNvSpPr>
              <a:spLocks noChangeShapeType="1"/>
            </p:cNvSpPr>
            <p:nvPr/>
          </p:nvSpPr>
          <p:spPr bwMode="auto">
            <a:xfrm flipV="1">
              <a:off x="2693" y="1843"/>
              <a:ext cx="1389" cy="151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56328" name="Text Box 68"/>
          <p:cNvSpPr txBox="1">
            <a:spLocks noChangeArrowheads="1"/>
          </p:cNvSpPr>
          <p:nvPr/>
        </p:nvSpPr>
        <p:spPr bwMode="auto">
          <a:xfrm>
            <a:off x="517525" y="2859088"/>
            <a:ext cx="996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 pitchFamily="-107" charset="0"/>
              </a:rPr>
              <a:t>ASAP</a:t>
            </a:r>
          </a:p>
        </p:txBody>
      </p:sp>
      <p:sp>
        <p:nvSpPr>
          <p:cNvPr id="56329" name="Text Box 69"/>
          <p:cNvSpPr txBox="1">
            <a:spLocks noChangeArrowheads="1"/>
          </p:cNvSpPr>
          <p:nvPr/>
        </p:nvSpPr>
        <p:spPr bwMode="auto">
          <a:xfrm>
            <a:off x="7772400" y="3429000"/>
            <a:ext cx="9636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 pitchFamily="-107" charset="0"/>
              </a:rPr>
              <a:t>ALAP</a:t>
            </a:r>
          </a:p>
        </p:txBody>
      </p:sp>
      <p:grpSp>
        <p:nvGrpSpPr>
          <p:cNvPr id="56330" name="Group 70"/>
          <p:cNvGrpSpPr>
            <a:grpSpLocks/>
          </p:cNvGrpSpPr>
          <p:nvPr/>
        </p:nvGrpSpPr>
        <p:grpSpPr bwMode="auto">
          <a:xfrm>
            <a:off x="6477000" y="5486400"/>
            <a:ext cx="1873250" cy="762000"/>
            <a:chOff x="2264" y="2688"/>
            <a:chExt cx="1180" cy="480"/>
          </a:xfrm>
        </p:grpSpPr>
        <p:sp>
          <p:nvSpPr>
            <p:cNvPr id="56331" name="Rectangle 71"/>
            <p:cNvSpPr>
              <a:spLocks noChangeArrowheads="1"/>
            </p:cNvSpPr>
            <p:nvPr/>
          </p:nvSpPr>
          <p:spPr bwMode="auto">
            <a:xfrm>
              <a:off x="2265" y="2688"/>
              <a:ext cx="1179" cy="480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32" name="Rectangle 72"/>
            <p:cNvSpPr>
              <a:spLocks noChangeArrowheads="1"/>
            </p:cNvSpPr>
            <p:nvPr/>
          </p:nvSpPr>
          <p:spPr bwMode="auto">
            <a:xfrm>
              <a:off x="2264" y="2688"/>
              <a:ext cx="236" cy="24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33" name="Rectangle 73"/>
            <p:cNvSpPr>
              <a:spLocks noChangeArrowheads="1"/>
            </p:cNvSpPr>
            <p:nvPr/>
          </p:nvSpPr>
          <p:spPr bwMode="auto">
            <a:xfrm>
              <a:off x="2500" y="2928"/>
              <a:ext cx="236" cy="24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34" name="Rectangle 74"/>
            <p:cNvSpPr>
              <a:spLocks noChangeArrowheads="1"/>
            </p:cNvSpPr>
            <p:nvPr/>
          </p:nvSpPr>
          <p:spPr bwMode="auto">
            <a:xfrm>
              <a:off x="2500" y="2688"/>
              <a:ext cx="236" cy="24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35" name="Rectangle 75"/>
            <p:cNvSpPr>
              <a:spLocks noChangeArrowheads="1"/>
            </p:cNvSpPr>
            <p:nvPr/>
          </p:nvSpPr>
          <p:spPr bwMode="auto">
            <a:xfrm>
              <a:off x="2972" y="2928"/>
              <a:ext cx="236" cy="24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36" name="Rectangle 76"/>
            <p:cNvSpPr>
              <a:spLocks noChangeArrowheads="1"/>
            </p:cNvSpPr>
            <p:nvPr/>
          </p:nvSpPr>
          <p:spPr bwMode="auto">
            <a:xfrm>
              <a:off x="2736" y="2688"/>
              <a:ext cx="236" cy="24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37" name="Rectangle 77"/>
            <p:cNvSpPr>
              <a:spLocks noChangeArrowheads="1"/>
            </p:cNvSpPr>
            <p:nvPr/>
          </p:nvSpPr>
          <p:spPr bwMode="auto">
            <a:xfrm>
              <a:off x="2736" y="2928"/>
              <a:ext cx="236" cy="24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38" name="Rectangle 78"/>
            <p:cNvSpPr>
              <a:spLocks noChangeArrowheads="1"/>
            </p:cNvSpPr>
            <p:nvPr/>
          </p:nvSpPr>
          <p:spPr bwMode="auto">
            <a:xfrm>
              <a:off x="2972" y="2688"/>
              <a:ext cx="236" cy="24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6339" name="Rectangle 79"/>
            <p:cNvSpPr>
              <a:spLocks noChangeArrowheads="1"/>
            </p:cNvSpPr>
            <p:nvPr/>
          </p:nvSpPr>
          <p:spPr bwMode="auto">
            <a:xfrm>
              <a:off x="3208" y="2688"/>
              <a:ext cx="236" cy="24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7475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9962AFE-E46E-4D49-A4C3-661866E7A08C}" type="slidenum">
              <a:rPr lang="en-US" smtClean="0">
                <a:latin typeface="Times New Roman" pitchFamily="-107" charset="0"/>
              </a:rPr>
              <a:pPr/>
              <a:t>24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Two Bounds</a:t>
            </a:r>
          </a:p>
        </p:txBody>
      </p:sp>
      <p:sp>
        <p:nvSpPr>
          <p:cNvPr id="74757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7680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4DF5AEA-01BB-7C4E-8897-D82B532EF08B}" type="slidenum">
              <a:rPr lang="en-US" smtClean="0">
                <a:latin typeface="Times New Roman" pitchFamily="-107" charset="0"/>
              </a:rPr>
              <a:pPr/>
              <a:t>25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768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Bounds</a:t>
            </a:r>
          </a:p>
        </p:txBody>
      </p:sp>
      <p:sp>
        <p:nvSpPr>
          <p:cNvPr id="7680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Useful to have bounds on solution</a:t>
            </a:r>
          </a:p>
          <a:p>
            <a:r>
              <a:rPr lang="en-US"/>
              <a:t>Two:</a:t>
            </a:r>
          </a:p>
          <a:p>
            <a:pPr lvl="1"/>
            <a:r>
              <a:rPr lang="en-US">
                <a:ea typeface="ＭＳ Ｐゴシック" pitchFamily="-107" charset="-128"/>
              </a:rPr>
              <a:t>CP: Critical Path</a:t>
            </a:r>
          </a:p>
          <a:p>
            <a:pPr lvl="2"/>
            <a:r>
              <a:rPr lang="en-US">
                <a:ea typeface="ＭＳ Ｐゴシック" pitchFamily="-107" charset="-128"/>
              </a:rPr>
              <a:t>Sometimes call it “Latency Bound”</a:t>
            </a:r>
          </a:p>
          <a:p>
            <a:pPr lvl="1"/>
            <a:r>
              <a:rPr lang="en-US">
                <a:ea typeface="ＭＳ Ｐゴシック" pitchFamily="-107" charset="-128"/>
              </a:rPr>
              <a:t>RB: Resource Bound</a:t>
            </a:r>
          </a:p>
          <a:p>
            <a:pPr lvl="2"/>
            <a:r>
              <a:rPr lang="en-US">
                <a:ea typeface="ＭＳ Ｐゴシック" pitchFamily="-107" charset="-128"/>
              </a:rPr>
              <a:t>Sometimes call it “Throughput Bound” or “Compute Bound”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788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4080385-5372-8F41-B5CD-58D70257C001}" type="slidenum">
              <a:rPr lang="en-US" smtClean="0">
                <a:latin typeface="Times New Roman" pitchFamily="-107" charset="0"/>
              </a:rPr>
              <a:pPr/>
              <a:t>26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788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Critical Path Lower Bound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ASAP schedule ignoring resource constraints</a:t>
            </a:r>
          </a:p>
          <a:p>
            <a:pPr lvl="1"/>
            <a:r>
              <a:rPr lang="en-US">
                <a:ea typeface="ＭＳ Ｐゴシック" pitchFamily="-107" charset="-128"/>
              </a:rPr>
              <a:t>(look at length of remaining critical path)</a:t>
            </a:r>
          </a:p>
          <a:p>
            <a:endParaRPr lang="en-US"/>
          </a:p>
          <a:p>
            <a:r>
              <a:rPr lang="en-US"/>
              <a:t>Certainly cannot finish any faster than that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1" grpId="0" build="p" autoUpdateAnimBg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8089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9C7BD43-F662-2145-BE69-21CACCCF7260}" type="slidenum">
              <a:rPr lang="en-US" smtClean="0">
                <a:latin typeface="Times New Roman" pitchFamily="-107" charset="0"/>
              </a:rPr>
              <a:pPr/>
              <a:t>27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809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Resource Capacity Lower Bound</a:t>
            </a:r>
          </a:p>
        </p:txBody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Sum up all capacity required per resource</a:t>
            </a:r>
          </a:p>
          <a:p>
            <a:r>
              <a:rPr lang="en-US"/>
              <a:t>Divide by total resource (for type)</a:t>
            </a:r>
          </a:p>
          <a:p>
            <a:r>
              <a:rPr lang="en-US"/>
              <a:t>Lower bound on  remaining schedule time</a:t>
            </a:r>
          </a:p>
          <a:p>
            <a:pPr lvl="1"/>
            <a:r>
              <a:rPr lang="en-US">
                <a:ea typeface="ＭＳ Ｐゴシック" pitchFamily="-107" charset="-128"/>
              </a:rPr>
              <a:t>(best can do is pack all use densely)</a:t>
            </a:r>
          </a:p>
          <a:p>
            <a:pPr lvl="1"/>
            <a:r>
              <a:rPr lang="en-US">
                <a:ea typeface="ＭＳ Ｐゴシック" pitchFamily="-107" charset="-128"/>
              </a:rPr>
              <a:t>Ignores schedule constraints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2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235" grpId="0" build="p" autoUpdateAnimBg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8294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85B9DE1-8484-6C48-8271-85CD0DBED451}" type="slidenum">
              <a:rPr lang="en-US" smtClean="0">
                <a:latin typeface="Times New Roman" pitchFamily="-107" charset="0"/>
              </a:rPr>
              <a:pPr/>
              <a:t>28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82948" name="Rectangle 2"/>
          <p:cNvSpPr>
            <a:spLocks noGrp="1" noChangeArrowheads="1"/>
          </p:cNvSpPr>
          <p:nvPr>
            <p:ph type="title"/>
          </p:nvPr>
        </p:nvSpPr>
        <p:spPr>
          <a:xfrm>
            <a:off x="650875" y="433388"/>
            <a:ext cx="7772400" cy="1143000"/>
          </a:xfrm>
        </p:spPr>
        <p:txBody>
          <a:bodyPr/>
          <a:lstStyle/>
          <a:p>
            <a:r>
              <a:rPr lang="en-US"/>
              <a:t>Example</a:t>
            </a:r>
          </a:p>
        </p:txBody>
      </p:sp>
      <p:sp>
        <p:nvSpPr>
          <p:cNvPr id="82949" name="Oval 3"/>
          <p:cNvSpPr>
            <a:spLocks noChangeArrowheads="1"/>
          </p:cNvSpPr>
          <p:nvPr/>
        </p:nvSpPr>
        <p:spPr bwMode="auto">
          <a:xfrm>
            <a:off x="1465263" y="1782763"/>
            <a:ext cx="684212" cy="649287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82950" name="Oval 4"/>
          <p:cNvSpPr>
            <a:spLocks noChangeArrowheads="1"/>
          </p:cNvSpPr>
          <p:nvPr/>
        </p:nvSpPr>
        <p:spPr bwMode="auto">
          <a:xfrm>
            <a:off x="1465263" y="2736850"/>
            <a:ext cx="684212" cy="649288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82951" name="Oval 5"/>
          <p:cNvSpPr>
            <a:spLocks noChangeArrowheads="1"/>
          </p:cNvSpPr>
          <p:nvPr/>
        </p:nvSpPr>
        <p:spPr bwMode="auto">
          <a:xfrm>
            <a:off x="1465263" y="3538538"/>
            <a:ext cx="684212" cy="649287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82952" name="Oval 6"/>
          <p:cNvSpPr>
            <a:spLocks noChangeArrowheads="1"/>
          </p:cNvSpPr>
          <p:nvPr/>
        </p:nvSpPr>
        <p:spPr bwMode="auto">
          <a:xfrm>
            <a:off x="1465263" y="4495800"/>
            <a:ext cx="684212" cy="649288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82953" name="Oval 7"/>
          <p:cNvSpPr>
            <a:spLocks noChangeArrowheads="1"/>
          </p:cNvSpPr>
          <p:nvPr/>
        </p:nvSpPr>
        <p:spPr bwMode="auto">
          <a:xfrm>
            <a:off x="2667000" y="1752600"/>
            <a:ext cx="684213" cy="649288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82954" name="Oval 8"/>
          <p:cNvSpPr>
            <a:spLocks noChangeArrowheads="1"/>
          </p:cNvSpPr>
          <p:nvPr/>
        </p:nvSpPr>
        <p:spPr bwMode="auto">
          <a:xfrm>
            <a:off x="3868738" y="1752600"/>
            <a:ext cx="684212" cy="649288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82955" name="Line 9"/>
          <p:cNvSpPr>
            <a:spLocks noChangeShapeType="1"/>
          </p:cNvSpPr>
          <p:nvPr/>
        </p:nvSpPr>
        <p:spPr bwMode="auto">
          <a:xfrm>
            <a:off x="2149475" y="2133600"/>
            <a:ext cx="5175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956" name="Line 10"/>
          <p:cNvSpPr>
            <a:spLocks noChangeShapeType="1"/>
          </p:cNvSpPr>
          <p:nvPr/>
        </p:nvSpPr>
        <p:spPr bwMode="auto">
          <a:xfrm>
            <a:off x="3351213" y="2133600"/>
            <a:ext cx="5175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957" name="Line 11"/>
          <p:cNvSpPr>
            <a:spLocks noChangeShapeType="1"/>
          </p:cNvSpPr>
          <p:nvPr/>
        </p:nvSpPr>
        <p:spPr bwMode="auto">
          <a:xfrm>
            <a:off x="4552950" y="2133600"/>
            <a:ext cx="5175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958" name="Oval 12"/>
          <p:cNvSpPr>
            <a:spLocks noChangeArrowheads="1"/>
          </p:cNvSpPr>
          <p:nvPr/>
        </p:nvSpPr>
        <p:spPr bwMode="auto">
          <a:xfrm>
            <a:off x="2667000" y="2736850"/>
            <a:ext cx="684213" cy="649288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82959" name="Line 13"/>
          <p:cNvSpPr>
            <a:spLocks noChangeShapeType="1"/>
          </p:cNvSpPr>
          <p:nvPr/>
        </p:nvSpPr>
        <p:spPr bwMode="auto">
          <a:xfrm>
            <a:off x="2149475" y="3048000"/>
            <a:ext cx="5175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960" name="Line 14"/>
          <p:cNvSpPr>
            <a:spLocks noChangeShapeType="1"/>
          </p:cNvSpPr>
          <p:nvPr/>
        </p:nvSpPr>
        <p:spPr bwMode="auto">
          <a:xfrm flipV="1">
            <a:off x="2149475" y="3386138"/>
            <a:ext cx="517525" cy="4238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961" name="Line 15"/>
          <p:cNvSpPr>
            <a:spLocks noChangeShapeType="1"/>
          </p:cNvSpPr>
          <p:nvPr/>
        </p:nvSpPr>
        <p:spPr bwMode="auto">
          <a:xfrm flipV="1">
            <a:off x="2135188" y="2433638"/>
            <a:ext cx="1992312" cy="23637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962" name="Line 16"/>
          <p:cNvSpPr>
            <a:spLocks noChangeShapeType="1"/>
          </p:cNvSpPr>
          <p:nvPr/>
        </p:nvSpPr>
        <p:spPr bwMode="auto">
          <a:xfrm flipV="1">
            <a:off x="3333750" y="2274888"/>
            <a:ext cx="600075" cy="723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2963" name="Text Box 17"/>
          <p:cNvSpPr txBox="1">
            <a:spLocks noChangeArrowheads="1"/>
          </p:cNvSpPr>
          <p:nvPr/>
        </p:nvSpPr>
        <p:spPr bwMode="auto">
          <a:xfrm>
            <a:off x="5183188" y="3556000"/>
            <a:ext cx="1828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 pitchFamily="-107" charset="0"/>
              </a:rPr>
              <a:t>Critical Path</a:t>
            </a:r>
          </a:p>
        </p:txBody>
      </p:sp>
      <p:sp>
        <p:nvSpPr>
          <p:cNvPr id="82964" name="Text Box 18"/>
          <p:cNvSpPr txBox="1">
            <a:spLocks noChangeArrowheads="1"/>
          </p:cNvSpPr>
          <p:nvPr/>
        </p:nvSpPr>
        <p:spPr bwMode="auto">
          <a:xfrm>
            <a:off x="3200400" y="4343400"/>
            <a:ext cx="4338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 pitchFamily="-107" charset="0"/>
              </a:rPr>
              <a:t>Resource Bound (2 resources)</a:t>
            </a:r>
          </a:p>
        </p:txBody>
      </p:sp>
      <p:sp>
        <p:nvSpPr>
          <p:cNvPr id="82965" name="Text Box 19"/>
          <p:cNvSpPr txBox="1">
            <a:spLocks noChangeArrowheads="1"/>
          </p:cNvSpPr>
          <p:nvPr/>
        </p:nvSpPr>
        <p:spPr bwMode="auto">
          <a:xfrm>
            <a:off x="3200400" y="5029200"/>
            <a:ext cx="4338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 pitchFamily="-107" charset="0"/>
              </a:rPr>
              <a:t>Resource Bound (4 resources)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8499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0B3C4E8-0742-9145-B085-DE0B2F033E1E}" type="slidenum">
              <a:rPr lang="en-US" smtClean="0">
                <a:latin typeface="Times New Roman" pitchFamily="-107" charset="0"/>
              </a:rPr>
              <a:pPr/>
              <a:t>29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84996" name="Rectangle 2"/>
          <p:cNvSpPr>
            <a:spLocks noGrp="1" noChangeArrowheads="1"/>
          </p:cNvSpPr>
          <p:nvPr>
            <p:ph type="title"/>
          </p:nvPr>
        </p:nvSpPr>
        <p:spPr>
          <a:xfrm>
            <a:off x="650875" y="433388"/>
            <a:ext cx="7772400" cy="1143000"/>
          </a:xfrm>
        </p:spPr>
        <p:txBody>
          <a:bodyPr/>
          <a:lstStyle/>
          <a:p>
            <a:r>
              <a:rPr lang="en-US"/>
              <a:t>Example</a:t>
            </a:r>
          </a:p>
        </p:txBody>
      </p:sp>
      <p:sp>
        <p:nvSpPr>
          <p:cNvPr id="84997" name="Oval 3"/>
          <p:cNvSpPr>
            <a:spLocks noChangeArrowheads="1"/>
          </p:cNvSpPr>
          <p:nvPr/>
        </p:nvSpPr>
        <p:spPr bwMode="auto">
          <a:xfrm>
            <a:off x="1465263" y="1782763"/>
            <a:ext cx="684212" cy="649287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84998" name="Oval 4"/>
          <p:cNvSpPr>
            <a:spLocks noChangeArrowheads="1"/>
          </p:cNvSpPr>
          <p:nvPr/>
        </p:nvSpPr>
        <p:spPr bwMode="auto">
          <a:xfrm>
            <a:off x="1465263" y="2736850"/>
            <a:ext cx="684212" cy="649288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84999" name="Oval 5"/>
          <p:cNvSpPr>
            <a:spLocks noChangeArrowheads="1"/>
          </p:cNvSpPr>
          <p:nvPr/>
        </p:nvSpPr>
        <p:spPr bwMode="auto">
          <a:xfrm>
            <a:off x="1465263" y="3538538"/>
            <a:ext cx="684212" cy="649287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85000" name="Oval 6"/>
          <p:cNvSpPr>
            <a:spLocks noChangeArrowheads="1"/>
          </p:cNvSpPr>
          <p:nvPr/>
        </p:nvSpPr>
        <p:spPr bwMode="auto">
          <a:xfrm>
            <a:off x="1465263" y="4495800"/>
            <a:ext cx="684212" cy="649288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85001" name="Oval 7"/>
          <p:cNvSpPr>
            <a:spLocks noChangeArrowheads="1"/>
          </p:cNvSpPr>
          <p:nvPr/>
        </p:nvSpPr>
        <p:spPr bwMode="auto">
          <a:xfrm>
            <a:off x="2667000" y="1752600"/>
            <a:ext cx="684213" cy="649288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85002" name="Oval 8"/>
          <p:cNvSpPr>
            <a:spLocks noChangeArrowheads="1"/>
          </p:cNvSpPr>
          <p:nvPr/>
        </p:nvSpPr>
        <p:spPr bwMode="auto">
          <a:xfrm>
            <a:off x="3868738" y="1752600"/>
            <a:ext cx="684212" cy="649288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85003" name="Line 9"/>
          <p:cNvSpPr>
            <a:spLocks noChangeShapeType="1"/>
          </p:cNvSpPr>
          <p:nvPr/>
        </p:nvSpPr>
        <p:spPr bwMode="auto">
          <a:xfrm>
            <a:off x="2149475" y="2133600"/>
            <a:ext cx="5175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5004" name="Line 10"/>
          <p:cNvSpPr>
            <a:spLocks noChangeShapeType="1"/>
          </p:cNvSpPr>
          <p:nvPr/>
        </p:nvSpPr>
        <p:spPr bwMode="auto">
          <a:xfrm>
            <a:off x="3351213" y="2133600"/>
            <a:ext cx="5175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5005" name="Line 11"/>
          <p:cNvSpPr>
            <a:spLocks noChangeShapeType="1"/>
          </p:cNvSpPr>
          <p:nvPr/>
        </p:nvSpPr>
        <p:spPr bwMode="auto">
          <a:xfrm>
            <a:off x="4552950" y="2133600"/>
            <a:ext cx="5175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5006" name="Oval 12"/>
          <p:cNvSpPr>
            <a:spLocks noChangeArrowheads="1"/>
          </p:cNvSpPr>
          <p:nvPr/>
        </p:nvSpPr>
        <p:spPr bwMode="auto">
          <a:xfrm>
            <a:off x="2667000" y="2736850"/>
            <a:ext cx="684213" cy="649288"/>
          </a:xfrm>
          <a:prstGeom prst="ellipse">
            <a:avLst/>
          </a:prstGeom>
          <a:solidFill>
            <a:srgbClr val="FFFF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/>
          </a:p>
        </p:txBody>
      </p:sp>
      <p:sp>
        <p:nvSpPr>
          <p:cNvPr id="85007" name="Line 13"/>
          <p:cNvSpPr>
            <a:spLocks noChangeShapeType="1"/>
          </p:cNvSpPr>
          <p:nvPr/>
        </p:nvSpPr>
        <p:spPr bwMode="auto">
          <a:xfrm>
            <a:off x="2149475" y="3048000"/>
            <a:ext cx="5175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5008" name="Line 14"/>
          <p:cNvSpPr>
            <a:spLocks noChangeShapeType="1"/>
          </p:cNvSpPr>
          <p:nvPr/>
        </p:nvSpPr>
        <p:spPr bwMode="auto">
          <a:xfrm flipV="1">
            <a:off x="2149475" y="3386138"/>
            <a:ext cx="517525" cy="4238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5009" name="Line 15"/>
          <p:cNvSpPr>
            <a:spLocks noChangeShapeType="1"/>
          </p:cNvSpPr>
          <p:nvPr/>
        </p:nvSpPr>
        <p:spPr bwMode="auto">
          <a:xfrm flipV="1">
            <a:off x="2135188" y="2433638"/>
            <a:ext cx="1992312" cy="23637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5010" name="Line 16"/>
          <p:cNvSpPr>
            <a:spLocks noChangeShapeType="1"/>
          </p:cNvSpPr>
          <p:nvPr/>
        </p:nvSpPr>
        <p:spPr bwMode="auto">
          <a:xfrm flipV="1">
            <a:off x="3333750" y="2274888"/>
            <a:ext cx="600075" cy="723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5011" name="Text Box 17"/>
          <p:cNvSpPr txBox="1">
            <a:spLocks noChangeArrowheads="1"/>
          </p:cNvSpPr>
          <p:nvPr/>
        </p:nvSpPr>
        <p:spPr bwMode="auto">
          <a:xfrm>
            <a:off x="5183188" y="3556000"/>
            <a:ext cx="1828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 pitchFamily="-107" charset="0"/>
              </a:rPr>
              <a:t>Critical Path</a:t>
            </a:r>
          </a:p>
        </p:txBody>
      </p:sp>
      <p:sp>
        <p:nvSpPr>
          <p:cNvPr id="85012" name="Text Box 18"/>
          <p:cNvSpPr txBox="1">
            <a:spLocks noChangeArrowheads="1"/>
          </p:cNvSpPr>
          <p:nvPr/>
        </p:nvSpPr>
        <p:spPr bwMode="auto">
          <a:xfrm>
            <a:off x="3200400" y="4343400"/>
            <a:ext cx="4338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 pitchFamily="-107" charset="0"/>
              </a:rPr>
              <a:t>Resource Bound (2 resources)</a:t>
            </a:r>
          </a:p>
        </p:txBody>
      </p:sp>
      <p:sp>
        <p:nvSpPr>
          <p:cNvPr id="85013" name="Text Box 19"/>
          <p:cNvSpPr txBox="1">
            <a:spLocks noChangeArrowheads="1"/>
          </p:cNvSpPr>
          <p:nvPr/>
        </p:nvSpPr>
        <p:spPr bwMode="auto">
          <a:xfrm>
            <a:off x="3200400" y="5029200"/>
            <a:ext cx="4338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 pitchFamily="-107" charset="0"/>
              </a:rPr>
              <a:t>Resource Bound (4 resources)</a:t>
            </a:r>
          </a:p>
        </p:txBody>
      </p:sp>
      <p:sp>
        <p:nvSpPr>
          <p:cNvPr id="85014" name="Text Box 20"/>
          <p:cNvSpPr txBox="1">
            <a:spLocks noChangeArrowheads="1"/>
          </p:cNvSpPr>
          <p:nvPr/>
        </p:nvSpPr>
        <p:spPr bwMode="auto">
          <a:xfrm>
            <a:off x="7696200" y="3581400"/>
            <a:ext cx="955675" cy="191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chemeClr val="accent2"/>
                </a:solidFill>
                <a:latin typeface="Arial" pitchFamily="-107" charset="0"/>
              </a:rPr>
              <a:t>3</a:t>
            </a:r>
          </a:p>
          <a:p>
            <a:endParaRPr lang="en-US">
              <a:solidFill>
                <a:schemeClr val="accent2"/>
              </a:solidFill>
              <a:latin typeface="Arial" pitchFamily="-107" charset="0"/>
            </a:endParaRPr>
          </a:p>
          <a:p>
            <a:r>
              <a:rPr lang="en-US">
                <a:solidFill>
                  <a:schemeClr val="accent2"/>
                </a:solidFill>
                <a:latin typeface="Arial" pitchFamily="-107" charset="0"/>
              </a:rPr>
              <a:t>7/2=4</a:t>
            </a:r>
          </a:p>
          <a:p>
            <a:endParaRPr lang="en-US">
              <a:solidFill>
                <a:schemeClr val="accent2"/>
              </a:solidFill>
              <a:latin typeface="Arial" pitchFamily="-107" charset="0"/>
            </a:endParaRPr>
          </a:p>
          <a:p>
            <a:r>
              <a:rPr lang="en-US">
                <a:solidFill>
                  <a:schemeClr val="accent2"/>
                </a:solidFill>
                <a:latin typeface="Arial" pitchFamily="-107" charset="0"/>
              </a:rPr>
              <a:t>7/4=2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1945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54CAC02-7D4A-1A4F-B256-CA93D1C9626D}" type="slidenum">
              <a:rPr lang="en-US" smtClean="0">
                <a:latin typeface="Times New Roman" pitchFamily="-107" charset="0"/>
              </a:rPr>
              <a:pPr/>
              <a:t>3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r>
              <a:rPr lang="en-US"/>
              <a:t>General Problem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5867400" cy="4114800"/>
          </a:xfrm>
        </p:spPr>
        <p:txBody>
          <a:bodyPr/>
          <a:lstStyle/>
          <a:p>
            <a:r>
              <a:rPr lang="en-US"/>
              <a:t>Resources are not free</a:t>
            </a:r>
          </a:p>
          <a:p>
            <a:pPr lvl="1"/>
            <a:r>
              <a:rPr lang="en-US">
                <a:ea typeface="ＭＳ Ｐゴシック" pitchFamily="-107" charset="-128"/>
              </a:rPr>
              <a:t>Wires, io ports</a:t>
            </a:r>
          </a:p>
          <a:p>
            <a:pPr lvl="1"/>
            <a:r>
              <a:rPr lang="en-US">
                <a:ea typeface="ＭＳ Ｐゴシック" pitchFamily="-107" charset="-128"/>
              </a:rPr>
              <a:t>Functional units</a:t>
            </a:r>
          </a:p>
          <a:p>
            <a:pPr lvl="2"/>
            <a:r>
              <a:rPr lang="en-US">
                <a:ea typeface="ＭＳ Ｐゴシック" pitchFamily="-107" charset="-128"/>
              </a:rPr>
              <a:t>LUTs, ALUs, Multipliers, ….</a:t>
            </a:r>
          </a:p>
          <a:p>
            <a:pPr lvl="1"/>
            <a:r>
              <a:rPr lang="en-US">
                <a:ea typeface="ＭＳ Ｐゴシック" pitchFamily="-107" charset="-128"/>
              </a:rPr>
              <a:t>Memory access ports</a:t>
            </a:r>
          </a:p>
          <a:p>
            <a:pPr lvl="1"/>
            <a:r>
              <a:rPr lang="en-US">
                <a:ea typeface="ＭＳ Ｐゴシック" pitchFamily="-107" charset="-128"/>
              </a:rPr>
              <a:t>State elements</a:t>
            </a:r>
          </a:p>
          <a:p>
            <a:pPr lvl="2"/>
            <a:r>
              <a:rPr lang="en-US">
                <a:ea typeface="ＭＳ Ｐゴシック" pitchFamily="-107" charset="-128"/>
              </a:rPr>
              <a:t>memory locations</a:t>
            </a:r>
          </a:p>
          <a:p>
            <a:pPr lvl="2"/>
            <a:r>
              <a:rPr lang="en-US">
                <a:ea typeface="ＭＳ Ｐゴシック" pitchFamily="-107" charset="-128"/>
              </a:rPr>
              <a:t>Registers</a:t>
            </a:r>
          </a:p>
          <a:p>
            <a:pPr lvl="3"/>
            <a:r>
              <a:rPr lang="en-US">
                <a:ea typeface="ＭＳ Ｐゴシック" pitchFamily="-107" charset="-128"/>
              </a:rPr>
              <a:t>Flip-flop</a:t>
            </a:r>
          </a:p>
          <a:p>
            <a:pPr lvl="3"/>
            <a:r>
              <a:rPr lang="en-US">
                <a:ea typeface="ＭＳ Ｐゴシック" pitchFamily="-107" charset="-128"/>
              </a:rPr>
              <a:t>loadable master-slave latch</a:t>
            </a:r>
          </a:p>
          <a:p>
            <a:pPr lvl="1"/>
            <a:r>
              <a:rPr lang="en-US">
                <a:ea typeface="ＭＳ Ｐゴシック" pitchFamily="-107" charset="-128"/>
              </a:rPr>
              <a:t>Multiplexers (mux)</a:t>
            </a:r>
          </a:p>
          <a:p>
            <a:endParaRPr lang="en-US"/>
          </a:p>
          <a:p>
            <a:endParaRPr lang="en-US"/>
          </a:p>
        </p:txBody>
      </p:sp>
      <p:grpSp>
        <p:nvGrpSpPr>
          <p:cNvPr id="2" name="Group 20"/>
          <p:cNvGrpSpPr>
            <a:grpSpLocks/>
          </p:cNvGrpSpPr>
          <p:nvPr/>
        </p:nvGrpSpPr>
        <p:grpSpPr bwMode="auto">
          <a:xfrm>
            <a:off x="6172200" y="4267200"/>
            <a:ext cx="2809875" cy="1828800"/>
            <a:chOff x="6172200" y="4267200"/>
            <a:chExt cx="2810569" cy="1828800"/>
          </a:xfrm>
        </p:grpSpPr>
        <p:cxnSp>
          <p:nvCxnSpPr>
            <p:cNvPr id="19463" name="Straight Connector 15"/>
            <p:cNvCxnSpPr>
              <a:cxnSpLocks noChangeShapeType="1"/>
            </p:cNvCxnSpPr>
            <p:nvPr/>
          </p:nvCxnSpPr>
          <p:spPr bwMode="auto">
            <a:xfrm rot="5400000">
              <a:off x="6782594" y="5028406"/>
              <a:ext cx="60960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7" name="Trapezoid 6"/>
            <p:cNvSpPr/>
            <p:nvPr/>
          </p:nvSpPr>
          <p:spPr bwMode="auto">
            <a:xfrm rot="5400000">
              <a:off x="6589929" y="5526059"/>
              <a:ext cx="914400" cy="225481"/>
            </a:xfrm>
            <a:prstGeom prst="trapezoid">
              <a:avLst>
                <a:gd name="adj" fmla="val 58970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>
              <a:prstTxWarp prst="textNoShape">
                <a:avLst/>
              </a:prstTxWarp>
            </a:bodyPr>
            <a:lstStyle/>
            <a:p>
              <a:pPr>
                <a:defRPr/>
              </a:pPr>
              <a:endParaRPr lang="en-US">
                <a:latin typeface="Times New Roman" charset="0"/>
              </a:endParaRPr>
            </a:p>
          </p:txBody>
        </p:sp>
        <p:cxnSp>
          <p:nvCxnSpPr>
            <p:cNvPr id="19465" name="Straight Connector 8"/>
            <p:cNvCxnSpPr>
              <a:cxnSpLocks noChangeShapeType="1"/>
              <a:stCxn id="7" idx="0"/>
            </p:cNvCxnSpPr>
            <p:nvPr/>
          </p:nvCxnSpPr>
          <p:spPr bwMode="auto">
            <a:xfrm>
              <a:off x="7159752" y="5638800"/>
              <a:ext cx="460248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9466" name="Straight Connector 10"/>
            <p:cNvCxnSpPr>
              <a:cxnSpLocks noChangeShapeType="1"/>
            </p:cNvCxnSpPr>
            <p:nvPr/>
          </p:nvCxnSpPr>
          <p:spPr bwMode="auto">
            <a:xfrm rot="10800000">
              <a:off x="6477000" y="5410200"/>
              <a:ext cx="45720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cxnSp>
          <p:nvCxnSpPr>
            <p:cNvPr id="19467" name="Straight Connector 11"/>
            <p:cNvCxnSpPr>
              <a:cxnSpLocks noChangeShapeType="1"/>
            </p:cNvCxnSpPr>
            <p:nvPr/>
          </p:nvCxnSpPr>
          <p:spPr bwMode="auto">
            <a:xfrm rot="10800000">
              <a:off x="6477000" y="5791200"/>
              <a:ext cx="457200" cy="15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</p:cxnSp>
        <p:sp>
          <p:nvSpPr>
            <p:cNvPr id="19468" name="TextBox 16"/>
            <p:cNvSpPr txBox="1">
              <a:spLocks noChangeArrowheads="1"/>
            </p:cNvSpPr>
            <p:nvPr/>
          </p:nvSpPr>
          <p:spPr bwMode="auto">
            <a:xfrm>
              <a:off x="6629400" y="4267200"/>
              <a:ext cx="889987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select</a:t>
              </a:r>
            </a:p>
          </p:txBody>
        </p:sp>
        <p:sp>
          <p:nvSpPr>
            <p:cNvPr id="19469" name="TextBox 17"/>
            <p:cNvSpPr txBox="1">
              <a:spLocks noChangeArrowheads="1"/>
            </p:cNvSpPr>
            <p:nvPr/>
          </p:nvSpPr>
          <p:spPr bwMode="auto">
            <a:xfrm>
              <a:off x="6172200" y="5105400"/>
              <a:ext cx="42406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i0</a:t>
              </a:r>
            </a:p>
          </p:txBody>
        </p:sp>
        <p:sp>
          <p:nvSpPr>
            <p:cNvPr id="19470" name="TextBox 18"/>
            <p:cNvSpPr txBox="1">
              <a:spLocks noChangeArrowheads="1"/>
            </p:cNvSpPr>
            <p:nvPr/>
          </p:nvSpPr>
          <p:spPr bwMode="auto">
            <a:xfrm>
              <a:off x="6172200" y="5486400"/>
              <a:ext cx="424064" cy="4616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i1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7315482" y="5257800"/>
              <a:ext cx="1667287" cy="708025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>
                <a:defRPr/>
              </a:pPr>
              <a:r>
                <a:rPr lang="en-US" sz="2000" dirty="0" err="1">
                  <a:latin typeface="+mn-lt"/>
                </a:rPr>
                <a:t>o</a:t>
              </a:r>
              <a:r>
                <a:rPr lang="en-US" sz="2000" dirty="0">
                  <a:latin typeface="+mn-lt"/>
                </a:rPr>
                <a:t>=i0*/select+</a:t>
              </a:r>
            </a:p>
            <a:p>
              <a:pPr>
                <a:defRPr/>
              </a:pPr>
              <a:r>
                <a:rPr lang="en-US" sz="2000" dirty="0">
                  <a:latin typeface="+mn-lt"/>
                </a:rPr>
                <a:t>    i1*select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83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07A662A-A1C2-564C-BF13-54529B022E2E}" type="slidenum">
              <a:rPr lang="en-US" smtClean="0">
                <a:latin typeface="Times New Roman" pitchFamily="-107" charset="0"/>
              </a:rPr>
              <a:pPr/>
              <a:t>30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58372" name="Rectangle 2"/>
          <p:cNvSpPr>
            <a:spLocks noGrp="1" noChangeArrowheads="1"/>
          </p:cNvSpPr>
          <p:nvPr>
            <p:ph type="title"/>
          </p:nvPr>
        </p:nvSpPr>
        <p:spPr>
          <a:xfrm>
            <a:off x="762000" y="304800"/>
            <a:ext cx="7772400" cy="1143000"/>
          </a:xfrm>
        </p:spPr>
        <p:txBody>
          <a:bodyPr/>
          <a:lstStyle/>
          <a:p>
            <a:r>
              <a:rPr lang="en-US"/>
              <a:t>Why hard?</a:t>
            </a:r>
          </a:p>
        </p:txBody>
      </p:sp>
      <p:grpSp>
        <p:nvGrpSpPr>
          <p:cNvPr id="2" name="Group 39"/>
          <p:cNvGrpSpPr>
            <a:grpSpLocks/>
          </p:cNvGrpSpPr>
          <p:nvPr/>
        </p:nvGrpSpPr>
        <p:grpSpPr bwMode="auto">
          <a:xfrm>
            <a:off x="304800" y="5486400"/>
            <a:ext cx="3200400" cy="914400"/>
            <a:chOff x="2928" y="2976"/>
            <a:chExt cx="2016" cy="576"/>
          </a:xfrm>
        </p:grpSpPr>
        <p:sp>
          <p:nvSpPr>
            <p:cNvPr id="58413" name="Rectangle 40"/>
            <p:cNvSpPr>
              <a:spLocks noChangeArrowheads="1"/>
            </p:cNvSpPr>
            <p:nvPr/>
          </p:nvSpPr>
          <p:spPr bwMode="auto">
            <a:xfrm>
              <a:off x="2928" y="2976"/>
              <a:ext cx="2016" cy="576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414" name="Rectangle 41"/>
            <p:cNvSpPr>
              <a:spLocks noChangeArrowheads="1"/>
            </p:cNvSpPr>
            <p:nvPr/>
          </p:nvSpPr>
          <p:spPr bwMode="auto">
            <a:xfrm>
              <a:off x="2928" y="2976"/>
              <a:ext cx="288" cy="28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415" name="Rectangle 42"/>
            <p:cNvSpPr>
              <a:spLocks noChangeArrowheads="1"/>
            </p:cNvSpPr>
            <p:nvPr/>
          </p:nvSpPr>
          <p:spPr bwMode="auto">
            <a:xfrm>
              <a:off x="3216" y="2976"/>
              <a:ext cx="288" cy="28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416" name="Rectangle 43"/>
            <p:cNvSpPr>
              <a:spLocks noChangeArrowheads="1"/>
            </p:cNvSpPr>
            <p:nvPr/>
          </p:nvSpPr>
          <p:spPr bwMode="auto">
            <a:xfrm>
              <a:off x="3504" y="2976"/>
              <a:ext cx="288" cy="28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417" name="Rectangle 44"/>
            <p:cNvSpPr>
              <a:spLocks noChangeArrowheads="1"/>
            </p:cNvSpPr>
            <p:nvPr/>
          </p:nvSpPr>
          <p:spPr bwMode="auto">
            <a:xfrm>
              <a:off x="3792" y="2976"/>
              <a:ext cx="288" cy="28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58418" name="Group 45"/>
            <p:cNvGrpSpPr>
              <a:grpSpLocks/>
            </p:cNvGrpSpPr>
            <p:nvPr/>
          </p:nvGrpSpPr>
          <p:grpSpPr bwMode="auto">
            <a:xfrm>
              <a:off x="3216" y="3264"/>
              <a:ext cx="1728" cy="288"/>
              <a:chOff x="3792" y="3264"/>
              <a:chExt cx="1728" cy="288"/>
            </a:xfrm>
          </p:grpSpPr>
          <p:sp>
            <p:nvSpPr>
              <p:cNvPr id="58420" name="Rectangle 46"/>
              <p:cNvSpPr>
                <a:spLocks noChangeArrowheads="1"/>
              </p:cNvSpPr>
              <p:nvPr/>
            </p:nvSpPr>
            <p:spPr bwMode="auto">
              <a:xfrm>
                <a:off x="3792" y="326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421" name="Rectangle 47"/>
              <p:cNvSpPr>
                <a:spLocks noChangeArrowheads="1"/>
              </p:cNvSpPr>
              <p:nvPr/>
            </p:nvSpPr>
            <p:spPr bwMode="auto">
              <a:xfrm>
                <a:off x="4080" y="326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422" name="Rectangle 48"/>
              <p:cNvSpPr>
                <a:spLocks noChangeArrowheads="1"/>
              </p:cNvSpPr>
              <p:nvPr/>
            </p:nvSpPr>
            <p:spPr bwMode="auto">
              <a:xfrm>
                <a:off x="4368" y="326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423" name="Rectangle 49"/>
              <p:cNvSpPr>
                <a:spLocks noChangeArrowheads="1"/>
              </p:cNvSpPr>
              <p:nvPr/>
            </p:nvSpPr>
            <p:spPr bwMode="auto">
              <a:xfrm>
                <a:off x="4656" y="326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424" name="Rectangle 50"/>
              <p:cNvSpPr>
                <a:spLocks noChangeArrowheads="1"/>
              </p:cNvSpPr>
              <p:nvPr/>
            </p:nvSpPr>
            <p:spPr bwMode="auto">
              <a:xfrm>
                <a:off x="4944" y="326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425" name="Rectangle 51"/>
              <p:cNvSpPr>
                <a:spLocks noChangeArrowheads="1"/>
              </p:cNvSpPr>
              <p:nvPr/>
            </p:nvSpPr>
            <p:spPr bwMode="auto">
              <a:xfrm>
                <a:off x="5232" y="3264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58419" name="Rectangle 52"/>
            <p:cNvSpPr>
              <a:spLocks noChangeArrowheads="1"/>
            </p:cNvSpPr>
            <p:nvPr/>
          </p:nvSpPr>
          <p:spPr bwMode="auto">
            <a:xfrm>
              <a:off x="3216" y="2976"/>
              <a:ext cx="864" cy="28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8374" name="Group 55"/>
          <p:cNvGrpSpPr>
            <a:grpSpLocks/>
          </p:cNvGrpSpPr>
          <p:nvPr/>
        </p:nvGrpSpPr>
        <p:grpSpPr bwMode="auto">
          <a:xfrm>
            <a:off x="1143000" y="1524000"/>
            <a:ext cx="7086600" cy="2514600"/>
            <a:chOff x="384" y="1104"/>
            <a:chExt cx="4464" cy="1584"/>
          </a:xfrm>
        </p:grpSpPr>
        <p:sp>
          <p:nvSpPr>
            <p:cNvPr id="58391" name="Oval 4"/>
            <p:cNvSpPr>
              <a:spLocks noChangeArrowheads="1"/>
            </p:cNvSpPr>
            <p:nvPr/>
          </p:nvSpPr>
          <p:spPr bwMode="auto">
            <a:xfrm>
              <a:off x="1248" y="1104"/>
              <a:ext cx="1104" cy="288"/>
            </a:xfrm>
            <a:prstGeom prst="ellipse">
              <a:avLst/>
            </a:prstGeom>
            <a:solidFill>
              <a:srgbClr val="FF00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392" name="Oval 5"/>
            <p:cNvSpPr>
              <a:spLocks noChangeArrowheads="1"/>
            </p:cNvSpPr>
            <p:nvPr/>
          </p:nvSpPr>
          <p:spPr bwMode="auto">
            <a:xfrm>
              <a:off x="2784" y="1104"/>
              <a:ext cx="240" cy="24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393" name="Oval 6"/>
            <p:cNvSpPr>
              <a:spLocks noChangeArrowheads="1"/>
            </p:cNvSpPr>
            <p:nvPr/>
          </p:nvSpPr>
          <p:spPr bwMode="auto">
            <a:xfrm>
              <a:off x="3264" y="1104"/>
              <a:ext cx="240" cy="24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394" name="Oval 7"/>
            <p:cNvSpPr>
              <a:spLocks noChangeArrowheads="1"/>
            </p:cNvSpPr>
            <p:nvPr/>
          </p:nvSpPr>
          <p:spPr bwMode="auto">
            <a:xfrm>
              <a:off x="1248" y="1632"/>
              <a:ext cx="240" cy="240"/>
            </a:xfrm>
            <a:prstGeom prst="ellipse">
              <a:avLst/>
            </a:prstGeom>
            <a:solidFill>
              <a:srgbClr val="FF00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395" name="Oval 8"/>
            <p:cNvSpPr>
              <a:spLocks noChangeArrowheads="1"/>
            </p:cNvSpPr>
            <p:nvPr/>
          </p:nvSpPr>
          <p:spPr bwMode="auto">
            <a:xfrm>
              <a:off x="4608" y="1728"/>
              <a:ext cx="240" cy="240"/>
            </a:xfrm>
            <a:prstGeom prst="ellipse">
              <a:avLst/>
            </a:prstGeom>
            <a:solidFill>
              <a:schemeClr val="accent2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396" name="Oval 9"/>
            <p:cNvSpPr>
              <a:spLocks noChangeArrowheads="1"/>
            </p:cNvSpPr>
            <p:nvPr/>
          </p:nvSpPr>
          <p:spPr bwMode="auto">
            <a:xfrm>
              <a:off x="3792" y="1104"/>
              <a:ext cx="240" cy="24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397" name="Oval 10"/>
            <p:cNvSpPr>
              <a:spLocks noChangeArrowheads="1"/>
            </p:cNvSpPr>
            <p:nvPr/>
          </p:nvSpPr>
          <p:spPr bwMode="auto">
            <a:xfrm>
              <a:off x="1872" y="1632"/>
              <a:ext cx="240" cy="24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398" name="Oval 11"/>
            <p:cNvSpPr>
              <a:spLocks noChangeArrowheads="1"/>
            </p:cNvSpPr>
            <p:nvPr/>
          </p:nvSpPr>
          <p:spPr bwMode="auto">
            <a:xfrm>
              <a:off x="1872" y="2064"/>
              <a:ext cx="240" cy="24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399" name="Oval 12"/>
            <p:cNvSpPr>
              <a:spLocks noChangeArrowheads="1"/>
            </p:cNvSpPr>
            <p:nvPr/>
          </p:nvSpPr>
          <p:spPr bwMode="auto">
            <a:xfrm>
              <a:off x="1872" y="2448"/>
              <a:ext cx="240" cy="240"/>
            </a:xfrm>
            <a:prstGeom prst="ellipse">
              <a:avLst/>
            </a:prstGeom>
            <a:solidFill>
              <a:schemeClr val="accent1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400" name="Line 13"/>
            <p:cNvSpPr>
              <a:spLocks noChangeShapeType="1"/>
            </p:cNvSpPr>
            <p:nvPr/>
          </p:nvSpPr>
          <p:spPr bwMode="auto">
            <a:xfrm>
              <a:off x="2352" y="1248"/>
              <a:ext cx="43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401" name="Line 14"/>
            <p:cNvSpPr>
              <a:spLocks noChangeShapeType="1"/>
            </p:cNvSpPr>
            <p:nvPr/>
          </p:nvSpPr>
          <p:spPr bwMode="auto">
            <a:xfrm>
              <a:off x="3024" y="1248"/>
              <a:ext cx="240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402" name="Line 15"/>
            <p:cNvSpPr>
              <a:spLocks noChangeShapeType="1"/>
            </p:cNvSpPr>
            <p:nvPr/>
          </p:nvSpPr>
          <p:spPr bwMode="auto">
            <a:xfrm>
              <a:off x="3504" y="1248"/>
              <a:ext cx="33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403" name="Line 16"/>
            <p:cNvSpPr>
              <a:spLocks noChangeShapeType="1"/>
            </p:cNvSpPr>
            <p:nvPr/>
          </p:nvSpPr>
          <p:spPr bwMode="auto">
            <a:xfrm>
              <a:off x="4032" y="1248"/>
              <a:ext cx="624" cy="57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404" name="Line 17"/>
            <p:cNvSpPr>
              <a:spLocks noChangeShapeType="1"/>
            </p:cNvSpPr>
            <p:nvPr/>
          </p:nvSpPr>
          <p:spPr bwMode="auto">
            <a:xfrm>
              <a:off x="1488" y="1776"/>
              <a:ext cx="43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405" name="Line 18"/>
            <p:cNvSpPr>
              <a:spLocks noChangeShapeType="1"/>
            </p:cNvSpPr>
            <p:nvPr/>
          </p:nvSpPr>
          <p:spPr bwMode="auto">
            <a:xfrm>
              <a:off x="1488" y="1824"/>
              <a:ext cx="432" cy="28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406" name="Line 19"/>
            <p:cNvSpPr>
              <a:spLocks noChangeShapeType="1"/>
            </p:cNvSpPr>
            <p:nvPr/>
          </p:nvSpPr>
          <p:spPr bwMode="auto">
            <a:xfrm>
              <a:off x="1392" y="1872"/>
              <a:ext cx="480" cy="67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407" name="Line 20"/>
            <p:cNvSpPr>
              <a:spLocks noChangeShapeType="1"/>
            </p:cNvSpPr>
            <p:nvPr/>
          </p:nvSpPr>
          <p:spPr bwMode="auto">
            <a:xfrm>
              <a:off x="2112" y="1776"/>
              <a:ext cx="2448" cy="9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408" name="Line 21"/>
            <p:cNvSpPr>
              <a:spLocks noChangeShapeType="1"/>
            </p:cNvSpPr>
            <p:nvPr/>
          </p:nvSpPr>
          <p:spPr bwMode="auto">
            <a:xfrm flipV="1">
              <a:off x="2112" y="1920"/>
              <a:ext cx="2496" cy="24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409" name="Line 22"/>
            <p:cNvSpPr>
              <a:spLocks noChangeShapeType="1"/>
            </p:cNvSpPr>
            <p:nvPr/>
          </p:nvSpPr>
          <p:spPr bwMode="auto">
            <a:xfrm flipV="1">
              <a:off x="2064" y="1968"/>
              <a:ext cx="2592" cy="62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410" name="Line 23"/>
            <p:cNvSpPr>
              <a:spLocks noChangeShapeType="1"/>
            </p:cNvSpPr>
            <p:nvPr/>
          </p:nvSpPr>
          <p:spPr bwMode="auto">
            <a:xfrm>
              <a:off x="576" y="1200"/>
              <a:ext cx="624" cy="4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411" name="Line 24"/>
            <p:cNvSpPr>
              <a:spLocks noChangeShapeType="1"/>
            </p:cNvSpPr>
            <p:nvPr/>
          </p:nvSpPr>
          <p:spPr bwMode="auto">
            <a:xfrm>
              <a:off x="384" y="1728"/>
              <a:ext cx="864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412" name="Text Box 53"/>
            <p:cNvSpPr txBox="1">
              <a:spLocks noChangeArrowheads="1"/>
            </p:cNvSpPr>
            <p:nvPr/>
          </p:nvSpPr>
          <p:spPr bwMode="auto">
            <a:xfrm>
              <a:off x="1488" y="1104"/>
              <a:ext cx="63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solidFill>
                    <a:schemeClr val="bg1"/>
                  </a:solidFill>
                </a:rPr>
                <a:t>3 units</a:t>
              </a:r>
            </a:p>
          </p:txBody>
        </p:sp>
      </p:grpSp>
      <p:sp>
        <p:nvSpPr>
          <p:cNvPr id="58375" name="Text Box 54"/>
          <p:cNvSpPr txBox="1">
            <a:spLocks noChangeArrowheads="1"/>
          </p:cNvSpPr>
          <p:nvPr/>
        </p:nvSpPr>
        <p:spPr bwMode="auto">
          <a:xfrm>
            <a:off x="5622925" y="4459288"/>
            <a:ext cx="292893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latin typeface="Arial" pitchFamily="-107" charset="0"/>
              </a:rPr>
              <a:t>Schedule on:</a:t>
            </a:r>
          </a:p>
          <a:p>
            <a:r>
              <a:rPr lang="en-US">
                <a:latin typeface="Arial" pitchFamily="-107" charset="0"/>
              </a:rPr>
              <a:t>   1 Red Resource</a:t>
            </a:r>
          </a:p>
          <a:p>
            <a:r>
              <a:rPr lang="en-US">
                <a:latin typeface="Arial" pitchFamily="-107" charset="0"/>
              </a:rPr>
              <a:t>   1 Green Resource</a:t>
            </a:r>
          </a:p>
        </p:txBody>
      </p:sp>
      <p:grpSp>
        <p:nvGrpSpPr>
          <p:cNvPr id="5" name="Group 57"/>
          <p:cNvGrpSpPr>
            <a:grpSpLocks/>
          </p:cNvGrpSpPr>
          <p:nvPr/>
        </p:nvGrpSpPr>
        <p:grpSpPr bwMode="auto">
          <a:xfrm>
            <a:off x="228600" y="3962400"/>
            <a:ext cx="4114800" cy="1371600"/>
            <a:chOff x="144" y="2496"/>
            <a:chExt cx="2592" cy="864"/>
          </a:xfrm>
        </p:grpSpPr>
        <p:sp>
          <p:nvSpPr>
            <p:cNvPr id="58377" name="Rectangle 26"/>
            <p:cNvSpPr>
              <a:spLocks noChangeArrowheads="1"/>
            </p:cNvSpPr>
            <p:nvPr/>
          </p:nvSpPr>
          <p:spPr bwMode="auto">
            <a:xfrm>
              <a:off x="144" y="2784"/>
              <a:ext cx="2592" cy="576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58378" name="Group 27"/>
            <p:cNvGrpSpPr>
              <a:grpSpLocks/>
            </p:cNvGrpSpPr>
            <p:nvPr/>
          </p:nvGrpSpPr>
          <p:grpSpPr bwMode="auto">
            <a:xfrm>
              <a:off x="144" y="2784"/>
              <a:ext cx="2592" cy="576"/>
              <a:chOff x="576" y="3024"/>
              <a:chExt cx="2592" cy="576"/>
            </a:xfrm>
          </p:grpSpPr>
          <p:sp>
            <p:nvSpPr>
              <p:cNvPr id="58381" name="Rectangle 28"/>
              <p:cNvSpPr>
                <a:spLocks noChangeArrowheads="1"/>
              </p:cNvSpPr>
              <p:nvPr/>
            </p:nvSpPr>
            <p:spPr bwMode="auto">
              <a:xfrm>
                <a:off x="576" y="3024"/>
                <a:ext cx="288" cy="28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382" name="Rectangle 29"/>
              <p:cNvSpPr>
                <a:spLocks noChangeArrowheads="1"/>
              </p:cNvSpPr>
              <p:nvPr/>
            </p:nvSpPr>
            <p:spPr bwMode="auto">
              <a:xfrm>
                <a:off x="864" y="3024"/>
                <a:ext cx="288" cy="28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383" name="Rectangle 30"/>
              <p:cNvSpPr>
                <a:spLocks noChangeArrowheads="1"/>
              </p:cNvSpPr>
              <p:nvPr/>
            </p:nvSpPr>
            <p:spPr bwMode="auto">
              <a:xfrm>
                <a:off x="1152" y="3024"/>
                <a:ext cx="288" cy="28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384" name="Rectangle 31"/>
              <p:cNvSpPr>
                <a:spLocks noChangeArrowheads="1"/>
              </p:cNvSpPr>
              <p:nvPr/>
            </p:nvSpPr>
            <p:spPr bwMode="auto">
              <a:xfrm>
                <a:off x="1440" y="3024"/>
                <a:ext cx="288" cy="288"/>
              </a:xfrm>
              <a:prstGeom prst="rect">
                <a:avLst/>
              </a:prstGeom>
              <a:solidFill>
                <a:srgbClr val="FF00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385" name="Rectangle 32"/>
              <p:cNvSpPr>
                <a:spLocks noChangeArrowheads="1"/>
              </p:cNvSpPr>
              <p:nvPr/>
            </p:nvSpPr>
            <p:spPr bwMode="auto">
              <a:xfrm>
                <a:off x="1440" y="331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386" name="Rectangle 33"/>
              <p:cNvSpPr>
                <a:spLocks noChangeArrowheads="1"/>
              </p:cNvSpPr>
              <p:nvPr/>
            </p:nvSpPr>
            <p:spPr bwMode="auto">
              <a:xfrm>
                <a:off x="1728" y="331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387" name="Rectangle 34"/>
              <p:cNvSpPr>
                <a:spLocks noChangeArrowheads="1"/>
              </p:cNvSpPr>
              <p:nvPr/>
            </p:nvSpPr>
            <p:spPr bwMode="auto">
              <a:xfrm>
                <a:off x="2016" y="331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388" name="Rectangle 35"/>
              <p:cNvSpPr>
                <a:spLocks noChangeArrowheads="1"/>
              </p:cNvSpPr>
              <p:nvPr/>
            </p:nvSpPr>
            <p:spPr bwMode="auto">
              <a:xfrm>
                <a:off x="2304" y="331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389" name="Rectangle 36"/>
              <p:cNvSpPr>
                <a:spLocks noChangeArrowheads="1"/>
              </p:cNvSpPr>
              <p:nvPr/>
            </p:nvSpPr>
            <p:spPr bwMode="auto">
              <a:xfrm>
                <a:off x="2592" y="331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8390" name="Rectangle 37"/>
              <p:cNvSpPr>
                <a:spLocks noChangeArrowheads="1"/>
              </p:cNvSpPr>
              <p:nvPr/>
            </p:nvSpPr>
            <p:spPr bwMode="auto">
              <a:xfrm>
                <a:off x="2880" y="3312"/>
                <a:ext cx="288" cy="288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58379" name="Rectangle 38"/>
            <p:cNvSpPr>
              <a:spLocks noChangeArrowheads="1"/>
            </p:cNvSpPr>
            <p:nvPr/>
          </p:nvSpPr>
          <p:spPr bwMode="auto">
            <a:xfrm>
              <a:off x="144" y="2784"/>
              <a:ext cx="864" cy="288"/>
            </a:xfrm>
            <a:prstGeom prst="rect">
              <a:avLst/>
            </a:prstGeom>
            <a:solidFill>
              <a:srgbClr val="FF00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8380" name="Text Box 56"/>
            <p:cNvSpPr txBox="1">
              <a:spLocks noChangeArrowheads="1"/>
            </p:cNvSpPr>
            <p:nvPr/>
          </p:nvSpPr>
          <p:spPr bwMode="auto">
            <a:xfrm>
              <a:off x="144" y="2496"/>
              <a:ext cx="211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Arial" pitchFamily="-107" charset="0"/>
                </a:rPr>
                <a:t>Start with Critical Path?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041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1C9BA8A-D377-8A4B-8EC4-0DF58FBEC933}" type="slidenum">
              <a:rPr lang="en-US" smtClean="0">
                <a:latin typeface="Times New Roman" pitchFamily="-107" charset="0"/>
              </a:rPr>
              <a:pPr/>
              <a:t>31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604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/>
              <a:t>General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When selecting, don’t know</a:t>
            </a:r>
          </a:p>
          <a:p>
            <a:pPr lvl="1"/>
            <a:r>
              <a:rPr lang="en-US" dirty="0">
                <a:ea typeface="ＭＳ Ｐゴシック" pitchFamily="-107" charset="-128"/>
              </a:rPr>
              <a:t>need to tackle </a:t>
            </a:r>
            <a:r>
              <a:rPr lang="en-US" b="1" dirty="0">
                <a:ea typeface="ＭＳ Ｐゴシック" pitchFamily="-107" charset="-128"/>
              </a:rPr>
              <a:t>critical path</a:t>
            </a:r>
          </a:p>
          <a:p>
            <a:pPr lvl="1"/>
            <a:r>
              <a:rPr lang="en-US" dirty="0">
                <a:ea typeface="ＭＳ Ｐゴシック" pitchFamily="-107" charset="-128"/>
              </a:rPr>
              <a:t>need to run task to </a:t>
            </a:r>
            <a:r>
              <a:rPr lang="en-US" b="1" dirty="0">
                <a:ea typeface="ＭＳ Ｐゴシック" pitchFamily="-107" charset="-128"/>
              </a:rPr>
              <a:t>enable work</a:t>
            </a:r>
            <a:r>
              <a:rPr lang="en-US" dirty="0">
                <a:ea typeface="ＭＳ Ｐゴシック" pitchFamily="-107" charset="-128"/>
              </a:rPr>
              <a:t> (parallelism)</a:t>
            </a:r>
          </a:p>
          <a:p>
            <a:pPr lvl="1"/>
            <a:endParaRPr lang="en-US" dirty="0">
              <a:ea typeface="ＭＳ Ｐゴシック" pitchFamily="-107" charset="-128"/>
            </a:endParaRPr>
          </a:p>
          <a:p>
            <a:r>
              <a:rPr lang="en-US" dirty="0"/>
              <a:t>Can generalize example to single resource </a:t>
            </a:r>
            <a:r>
              <a:rPr lang="en-US" dirty="0" smtClean="0"/>
              <a:t>case</a:t>
            </a:r>
            <a:endParaRPr lang="en-US" dirty="0" smtClean="0"/>
          </a:p>
        </p:txBody>
      </p:sp>
      <p:sp>
        <p:nvSpPr>
          <p:cNvPr id="60422" name="Oval 5"/>
          <p:cNvSpPr>
            <a:spLocks noChangeArrowheads="1"/>
          </p:cNvSpPr>
          <p:nvPr/>
        </p:nvSpPr>
        <p:spPr bwMode="auto">
          <a:xfrm>
            <a:off x="6088063" y="228600"/>
            <a:ext cx="866775" cy="263525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423" name="Oval 6"/>
          <p:cNvSpPr>
            <a:spLocks noChangeArrowheads="1"/>
          </p:cNvSpPr>
          <p:nvPr/>
        </p:nvSpPr>
        <p:spPr bwMode="auto">
          <a:xfrm>
            <a:off x="7294563" y="228600"/>
            <a:ext cx="188912" cy="219075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424" name="Oval 7"/>
          <p:cNvSpPr>
            <a:spLocks noChangeArrowheads="1"/>
          </p:cNvSpPr>
          <p:nvPr/>
        </p:nvSpPr>
        <p:spPr bwMode="auto">
          <a:xfrm>
            <a:off x="7672388" y="228600"/>
            <a:ext cx="187325" cy="219075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425" name="Oval 8"/>
          <p:cNvSpPr>
            <a:spLocks noChangeArrowheads="1"/>
          </p:cNvSpPr>
          <p:nvPr/>
        </p:nvSpPr>
        <p:spPr bwMode="auto">
          <a:xfrm>
            <a:off x="6088063" y="711200"/>
            <a:ext cx="188912" cy="219075"/>
          </a:xfrm>
          <a:prstGeom prst="ellipse">
            <a:avLst/>
          </a:prstGeom>
          <a:solidFill>
            <a:srgbClr val="FF0000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426" name="Oval 9"/>
          <p:cNvSpPr>
            <a:spLocks noChangeArrowheads="1"/>
          </p:cNvSpPr>
          <p:nvPr/>
        </p:nvSpPr>
        <p:spPr bwMode="auto">
          <a:xfrm>
            <a:off x="8726488" y="798513"/>
            <a:ext cx="188912" cy="219075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427" name="Oval 10"/>
          <p:cNvSpPr>
            <a:spLocks noChangeArrowheads="1"/>
          </p:cNvSpPr>
          <p:nvPr/>
        </p:nvSpPr>
        <p:spPr bwMode="auto">
          <a:xfrm>
            <a:off x="8086725" y="228600"/>
            <a:ext cx="187325" cy="219075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428" name="Oval 11"/>
          <p:cNvSpPr>
            <a:spLocks noChangeArrowheads="1"/>
          </p:cNvSpPr>
          <p:nvPr/>
        </p:nvSpPr>
        <p:spPr bwMode="auto">
          <a:xfrm>
            <a:off x="6578600" y="711200"/>
            <a:ext cx="188913" cy="219075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429" name="Oval 12"/>
          <p:cNvSpPr>
            <a:spLocks noChangeArrowheads="1"/>
          </p:cNvSpPr>
          <p:nvPr/>
        </p:nvSpPr>
        <p:spPr bwMode="auto">
          <a:xfrm>
            <a:off x="6578600" y="1106488"/>
            <a:ext cx="188913" cy="219075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430" name="Oval 13"/>
          <p:cNvSpPr>
            <a:spLocks noChangeArrowheads="1"/>
          </p:cNvSpPr>
          <p:nvPr/>
        </p:nvSpPr>
        <p:spPr bwMode="auto">
          <a:xfrm>
            <a:off x="6578600" y="1457325"/>
            <a:ext cx="188913" cy="219075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431" name="Line 14"/>
          <p:cNvSpPr>
            <a:spLocks noChangeShapeType="1"/>
          </p:cNvSpPr>
          <p:nvPr/>
        </p:nvSpPr>
        <p:spPr bwMode="auto">
          <a:xfrm>
            <a:off x="6954838" y="360363"/>
            <a:ext cx="3397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432" name="Line 15"/>
          <p:cNvSpPr>
            <a:spLocks noChangeShapeType="1"/>
          </p:cNvSpPr>
          <p:nvPr/>
        </p:nvSpPr>
        <p:spPr bwMode="auto">
          <a:xfrm>
            <a:off x="7483475" y="360363"/>
            <a:ext cx="18891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433" name="Line 16"/>
          <p:cNvSpPr>
            <a:spLocks noChangeShapeType="1"/>
          </p:cNvSpPr>
          <p:nvPr/>
        </p:nvSpPr>
        <p:spPr bwMode="auto">
          <a:xfrm>
            <a:off x="7859713" y="360363"/>
            <a:ext cx="2635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434" name="Line 17"/>
          <p:cNvSpPr>
            <a:spLocks noChangeShapeType="1"/>
          </p:cNvSpPr>
          <p:nvPr/>
        </p:nvSpPr>
        <p:spPr bwMode="auto">
          <a:xfrm>
            <a:off x="8274050" y="360363"/>
            <a:ext cx="490538" cy="5270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435" name="Line 18"/>
          <p:cNvSpPr>
            <a:spLocks noChangeShapeType="1"/>
          </p:cNvSpPr>
          <p:nvPr/>
        </p:nvSpPr>
        <p:spPr bwMode="auto">
          <a:xfrm>
            <a:off x="6276975" y="842963"/>
            <a:ext cx="33972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436" name="Line 19"/>
          <p:cNvSpPr>
            <a:spLocks noChangeShapeType="1"/>
          </p:cNvSpPr>
          <p:nvPr/>
        </p:nvSpPr>
        <p:spPr bwMode="auto">
          <a:xfrm>
            <a:off x="6276975" y="887413"/>
            <a:ext cx="339725" cy="2619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437" name="Line 20"/>
          <p:cNvSpPr>
            <a:spLocks noChangeShapeType="1"/>
          </p:cNvSpPr>
          <p:nvPr/>
        </p:nvSpPr>
        <p:spPr bwMode="auto">
          <a:xfrm>
            <a:off x="6202363" y="930275"/>
            <a:ext cx="376237" cy="6143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438" name="Line 21"/>
          <p:cNvSpPr>
            <a:spLocks noChangeShapeType="1"/>
          </p:cNvSpPr>
          <p:nvPr/>
        </p:nvSpPr>
        <p:spPr bwMode="auto">
          <a:xfrm>
            <a:off x="6767513" y="842963"/>
            <a:ext cx="1922462" cy="873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439" name="Line 22"/>
          <p:cNvSpPr>
            <a:spLocks noChangeShapeType="1"/>
          </p:cNvSpPr>
          <p:nvPr/>
        </p:nvSpPr>
        <p:spPr bwMode="auto">
          <a:xfrm flipV="1">
            <a:off x="6767513" y="974725"/>
            <a:ext cx="1958975" cy="2190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440" name="Line 23"/>
          <p:cNvSpPr>
            <a:spLocks noChangeShapeType="1"/>
          </p:cNvSpPr>
          <p:nvPr/>
        </p:nvSpPr>
        <p:spPr bwMode="auto">
          <a:xfrm flipV="1">
            <a:off x="6729413" y="1017588"/>
            <a:ext cx="2035175" cy="5715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441" name="Line 24"/>
          <p:cNvSpPr>
            <a:spLocks noChangeShapeType="1"/>
          </p:cNvSpPr>
          <p:nvPr/>
        </p:nvSpPr>
        <p:spPr bwMode="auto">
          <a:xfrm>
            <a:off x="5561013" y="315913"/>
            <a:ext cx="490537" cy="444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442" name="Line 25"/>
          <p:cNvSpPr>
            <a:spLocks noChangeShapeType="1"/>
          </p:cNvSpPr>
          <p:nvPr/>
        </p:nvSpPr>
        <p:spPr bwMode="auto">
          <a:xfrm>
            <a:off x="5410200" y="798513"/>
            <a:ext cx="67786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443" name="Text Box 26"/>
          <p:cNvSpPr txBox="1">
            <a:spLocks noChangeArrowheads="1"/>
          </p:cNvSpPr>
          <p:nvPr/>
        </p:nvSpPr>
        <p:spPr bwMode="auto">
          <a:xfrm>
            <a:off x="6096000" y="158750"/>
            <a:ext cx="137160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800">
                <a:solidFill>
                  <a:schemeClr val="bg1"/>
                </a:solidFill>
              </a:rPr>
              <a:t>3 units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6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7" grpId="0" build="p" bldLvl="2" autoUpdateAnimBg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451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102052E-5B95-D749-AE1A-4BBD9DD34527}" type="slidenum">
              <a:rPr lang="en-US" smtClean="0">
                <a:latin typeface="Times New Roman" pitchFamily="-107" charset="0"/>
              </a:rPr>
              <a:pPr/>
              <a:t>32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6451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52400"/>
            <a:ext cx="7772400" cy="1143000"/>
          </a:xfrm>
        </p:spPr>
        <p:txBody>
          <a:bodyPr/>
          <a:lstStyle/>
          <a:p>
            <a:r>
              <a:rPr lang="en-US" dirty="0"/>
              <a:t>Single Resource Hard </a:t>
            </a:r>
            <a:r>
              <a:rPr lang="en-US" dirty="0" smtClean="0"/>
              <a:t>(1)</a:t>
            </a:r>
            <a:endParaRPr lang="en-US" dirty="0"/>
          </a:p>
        </p:txBody>
      </p:sp>
      <p:sp>
        <p:nvSpPr>
          <p:cNvPr id="64517" name="Oval 3"/>
          <p:cNvSpPr>
            <a:spLocks noChangeArrowheads="1"/>
          </p:cNvSpPr>
          <p:nvPr/>
        </p:nvSpPr>
        <p:spPr bwMode="auto">
          <a:xfrm>
            <a:off x="2590800" y="1219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A7</a:t>
            </a:r>
          </a:p>
        </p:txBody>
      </p:sp>
      <p:sp>
        <p:nvSpPr>
          <p:cNvPr id="64518" name="Oval 4"/>
          <p:cNvSpPr>
            <a:spLocks noChangeArrowheads="1"/>
          </p:cNvSpPr>
          <p:nvPr/>
        </p:nvSpPr>
        <p:spPr bwMode="auto">
          <a:xfrm>
            <a:off x="3276600" y="1219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A8</a:t>
            </a:r>
          </a:p>
        </p:txBody>
      </p:sp>
      <p:sp>
        <p:nvSpPr>
          <p:cNvPr id="64519" name="Oval 5"/>
          <p:cNvSpPr>
            <a:spLocks noChangeArrowheads="1"/>
          </p:cNvSpPr>
          <p:nvPr/>
        </p:nvSpPr>
        <p:spPr bwMode="auto">
          <a:xfrm>
            <a:off x="5943600" y="3124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B11</a:t>
            </a:r>
          </a:p>
        </p:txBody>
      </p:sp>
      <p:sp>
        <p:nvSpPr>
          <p:cNvPr id="64520" name="Oval 6"/>
          <p:cNvSpPr>
            <a:spLocks noChangeArrowheads="1"/>
          </p:cNvSpPr>
          <p:nvPr/>
        </p:nvSpPr>
        <p:spPr bwMode="auto">
          <a:xfrm>
            <a:off x="3962400" y="1219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A9</a:t>
            </a:r>
          </a:p>
        </p:txBody>
      </p:sp>
      <p:sp>
        <p:nvSpPr>
          <p:cNvPr id="64521" name="Oval 7"/>
          <p:cNvSpPr>
            <a:spLocks noChangeArrowheads="1"/>
          </p:cNvSpPr>
          <p:nvPr/>
        </p:nvSpPr>
        <p:spPr bwMode="auto">
          <a:xfrm>
            <a:off x="2590800" y="22860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B2</a:t>
            </a:r>
          </a:p>
        </p:txBody>
      </p:sp>
      <p:sp>
        <p:nvSpPr>
          <p:cNvPr id="64522" name="Oval 8"/>
          <p:cNvSpPr>
            <a:spLocks noChangeArrowheads="1"/>
          </p:cNvSpPr>
          <p:nvPr/>
        </p:nvSpPr>
        <p:spPr bwMode="auto">
          <a:xfrm>
            <a:off x="2590800" y="29718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B3</a:t>
            </a:r>
          </a:p>
        </p:txBody>
      </p:sp>
      <p:sp>
        <p:nvSpPr>
          <p:cNvPr id="64523" name="Oval 9"/>
          <p:cNvSpPr>
            <a:spLocks noChangeArrowheads="1"/>
          </p:cNvSpPr>
          <p:nvPr/>
        </p:nvSpPr>
        <p:spPr bwMode="auto">
          <a:xfrm>
            <a:off x="2590800" y="3505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B4</a:t>
            </a:r>
          </a:p>
        </p:txBody>
      </p:sp>
      <p:sp>
        <p:nvSpPr>
          <p:cNvPr id="64524" name="Oval 10"/>
          <p:cNvSpPr>
            <a:spLocks noChangeArrowheads="1"/>
          </p:cNvSpPr>
          <p:nvPr/>
        </p:nvSpPr>
        <p:spPr bwMode="auto">
          <a:xfrm>
            <a:off x="533400" y="1219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A1</a:t>
            </a:r>
          </a:p>
        </p:txBody>
      </p:sp>
      <p:sp>
        <p:nvSpPr>
          <p:cNvPr id="64525" name="Oval 11"/>
          <p:cNvSpPr>
            <a:spLocks noChangeArrowheads="1"/>
          </p:cNvSpPr>
          <p:nvPr/>
        </p:nvSpPr>
        <p:spPr bwMode="auto">
          <a:xfrm>
            <a:off x="533400" y="17526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A2</a:t>
            </a:r>
          </a:p>
        </p:txBody>
      </p:sp>
      <p:sp>
        <p:nvSpPr>
          <p:cNvPr id="64526" name="Oval 12"/>
          <p:cNvSpPr>
            <a:spLocks noChangeArrowheads="1"/>
          </p:cNvSpPr>
          <p:nvPr/>
        </p:nvSpPr>
        <p:spPr bwMode="auto">
          <a:xfrm>
            <a:off x="1219200" y="1219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A3</a:t>
            </a:r>
          </a:p>
        </p:txBody>
      </p:sp>
      <p:sp>
        <p:nvSpPr>
          <p:cNvPr id="64527" name="Oval 13"/>
          <p:cNvSpPr>
            <a:spLocks noChangeArrowheads="1"/>
          </p:cNvSpPr>
          <p:nvPr/>
        </p:nvSpPr>
        <p:spPr bwMode="auto">
          <a:xfrm>
            <a:off x="1219200" y="17526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A4</a:t>
            </a:r>
          </a:p>
        </p:txBody>
      </p:sp>
      <p:sp>
        <p:nvSpPr>
          <p:cNvPr id="64528" name="Oval 14"/>
          <p:cNvSpPr>
            <a:spLocks noChangeArrowheads="1"/>
          </p:cNvSpPr>
          <p:nvPr/>
        </p:nvSpPr>
        <p:spPr bwMode="auto">
          <a:xfrm>
            <a:off x="1905000" y="1219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A5</a:t>
            </a:r>
          </a:p>
        </p:txBody>
      </p:sp>
      <p:sp>
        <p:nvSpPr>
          <p:cNvPr id="64529" name="Oval 15"/>
          <p:cNvSpPr>
            <a:spLocks noChangeArrowheads="1"/>
          </p:cNvSpPr>
          <p:nvPr/>
        </p:nvSpPr>
        <p:spPr bwMode="auto">
          <a:xfrm>
            <a:off x="1905000" y="17526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A6</a:t>
            </a:r>
          </a:p>
        </p:txBody>
      </p:sp>
      <p:sp>
        <p:nvSpPr>
          <p:cNvPr id="64530" name="Oval 16"/>
          <p:cNvSpPr>
            <a:spLocks noChangeArrowheads="1"/>
          </p:cNvSpPr>
          <p:nvPr/>
        </p:nvSpPr>
        <p:spPr bwMode="auto">
          <a:xfrm>
            <a:off x="4648200" y="1219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A10</a:t>
            </a:r>
          </a:p>
        </p:txBody>
      </p:sp>
      <p:sp>
        <p:nvSpPr>
          <p:cNvPr id="64531" name="Oval 17"/>
          <p:cNvSpPr>
            <a:spLocks noChangeArrowheads="1"/>
          </p:cNvSpPr>
          <p:nvPr/>
        </p:nvSpPr>
        <p:spPr bwMode="auto">
          <a:xfrm>
            <a:off x="5334000" y="1219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A11</a:t>
            </a:r>
          </a:p>
        </p:txBody>
      </p:sp>
      <p:sp>
        <p:nvSpPr>
          <p:cNvPr id="64532" name="Oval 18"/>
          <p:cNvSpPr>
            <a:spLocks noChangeArrowheads="1"/>
          </p:cNvSpPr>
          <p:nvPr/>
        </p:nvSpPr>
        <p:spPr bwMode="auto">
          <a:xfrm>
            <a:off x="6705600" y="1219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A13</a:t>
            </a:r>
          </a:p>
        </p:txBody>
      </p:sp>
      <p:sp>
        <p:nvSpPr>
          <p:cNvPr id="64533" name="Oval 19"/>
          <p:cNvSpPr>
            <a:spLocks noChangeArrowheads="1"/>
          </p:cNvSpPr>
          <p:nvPr/>
        </p:nvSpPr>
        <p:spPr bwMode="auto">
          <a:xfrm>
            <a:off x="6019800" y="1219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A12</a:t>
            </a:r>
          </a:p>
        </p:txBody>
      </p:sp>
      <p:sp>
        <p:nvSpPr>
          <p:cNvPr id="64534" name="Oval 20"/>
          <p:cNvSpPr>
            <a:spLocks noChangeArrowheads="1"/>
          </p:cNvSpPr>
          <p:nvPr/>
        </p:nvSpPr>
        <p:spPr bwMode="auto">
          <a:xfrm>
            <a:off x="2590800" y="41148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B5</a:t>
            </a:r>
          </a:p>
        </p:txBody>
      </p:sp>
      <p:sp>
        <p:nvSpPr>
          <p:cNvPr id="64535" name="Oval 21"/>
          <p:cNvSpPr>
            <a:spLocks noChangeArrowheads="1"/>
          </p:cNvSpPr>
          <p:nvPr/>
        </p:nvSpPr>
        <p:spPr bwMode="auto">
          <a:xfrm>
            <a:off x="533400" y="30480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B1</a:t>
            </a:r>
          </a:p>
        </p:txBody>
      </p:sp>
      <p:sp>
        <p:nvSpPr>
          <p:cNvPr id="64536" name="Line 22"/>
          <p:cNvSpPr>
            <a:spLocks noChangeShapeType="1"/>
          </p:cNvSpPr>
          <p:nvPr/>
        </p:nvSpPr>
        <p:spPr bwMode="auto">
          <a:xfrm>
            <a:off x="9144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37" name="Line 23"/>
          <p:cNvSpPr>
            <a:spLocks noChangeShapeType="1"/>
          </p:cNvSpPr>
          <p:nvPr/>
        </p:nvSpPr>
        <p:spPr bwMode="auto">
          <a:xfrm>
            <a:off x="16002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38" name="Line 24"/>
          <p:cNvSpPr>
            <a:spLocks noChangeShapeType="1"/>
          </p:cNvSpPr>
          <p:nvPr/>
        </p:nvSpPr>
        <p:spPr bwMode="auto">
          <a:xfrm>
            <a:off x="22860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39" name="Line 25"/>
          <p:cNvSpPr>
            <a:spLocks noChangeShapeType="1"/>
          </p:cNvSpPr>
          <p:nvPr/>
        </p:nvSpPr>
        <p:spPr bwMode="auto">
          <a:xfrm>
            <a:off x="29718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40" name="Line 26"/>
          <p:cNvSpPr>
            <a:spLocks noChangeShapeType="1"/>
          </p:cNvSpPr>
          <p:nvPr/>
        </p:nvSpPr>
        <p:spPr bwMode="auto">
          <a:xfrm>
            <a:off x="36576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41" name="Line 27"/>
          <p:cNvSpPr>
            <a:spLocks noChangeShapeType="1"/>
          </p:cNvSpPr>
          <p:nvPr/>
        </p:nvSpPr>
        <p:spPr bwMode="auto">
          <a:xfrm>
            <a:off x="43434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42" name="Line 28"/>
          <p:cNvSpPr>
            <a:spLocks noChangeShapeType="1"/>
          </p:cNvSpPr>
          <p:nvPr/>
        </p:nvSpPr>
        <p:spPr bwMode="auto">
          <a:xfrm>
            <a:off x="50292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43" name="Line 29"/>
          <p:cNvSpPr>
            <a:spLocks noChangeShapeType="1"/>
          </p:cNvSpPr>
          <p:nvPr/>
        </p:nvSpPr>
        <p:spPr bwMode="auto">
          <a:xfrm>
            <a:off x="57150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44" name="Line 30"/>
          <p:cNvSpPr>
            <a:spLocks noChangeShapeType="1"/>
          </p:cNvSpPr>
          <p:nvPr/>
        </p:nvSpPr>
        <p:spPr bwMode="auto">
          <a:xfrm>
            <a:off x="64008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45" name="Line 31"/>
          <p:cNvSpPr>
            <a:spLocks noChangeShapeType="1"/>
          </p:cNvSpPr>
          <p:nvPr/>
        </p:nvSpPr>
        <p:spPr bwMode="auto">
          <a:xfrm>
            <a:off x="914400" y="1981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46" name="Line 32"/>
          <p:cNvSpPr>
            <a:spLocks noChangeShapeType="1"/>
          </p:cNvSpPr>
          <p:nvPr/>
        </p:nvSpPr>
        <p:spPr bwMode="auto">
          <a:xfrm>
            <a:off x="1600200" y="1981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47" name="Line 33"/>
          <p:cNvSpPr>
            <a:spLocks noChangeShapeType="1"/>
          </p:cNvSpPr>
          <p:nvPr/>
        </p:nvSpPr>
        <p:spPr bwMode="auto">
          <a:xfrm flipV="1">
            <a:off x="2286000" y="16002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48" name="Line 34"/>
          <p:cNvSpPr>
            <a:spLocks noChangeShapeType="1"/>
          </p:cNvSpPr>
          <p:nvPr/>
        </p:nvSpPr>
        <p:spPr bwMode="auto">
          <a:xfrm flipV="1">
            <a:off x="838200" y="15240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49" name="Line 35"/>
          <p:cNvSpPr>
            <a:spLocks noChangeShapeType="1"/>
          </p:cNvSpPr>
          <p:nvPr/>
        </p:nvSpPr>
        <p:spPr bwMode="auto">
          <a:xfrm>
            <a:off x="838200" y="15240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50" name="Line 36"/>
          <p:cNvSpPr>
            <a:spLocks noChangeShapeType="1"/>
          </p:cNvSpPr>
          <p:nvPr/>
        </p:nvSpPr>
        <p:spPr bwMode="auto">
          <a:xfrm flipV="1">
            <a:off x="1524000" y="15240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51" name="Line 37"/>
          <p:cNvSpPr>
            <a:spLocks noChangeShapeType="1"/>
          </p:cNvSpPr>
          <p:nvPr/>
        </p:nvSpPr>
        <p:spPr bwMode="auto">
          <a:xfrm>
            <a:off x="1600200" y="14478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52" name="Oval 38"/>
          <p:cNvSpPr>
            <a:spLocks noChangeArrowheads="1"/>
          </p:cNvSpPr>
          <p:nvPr/>
        </p:nvSpPr>
        <p:spPr bwMode="auto">
          <a:xfrm>
            <a:off x="2590800" y="4648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B6</a:t>
            </a:r>
          </a:p>
        </p:txBody>
      </p:sp>
      <p:sp>
        <p:nvSpPr>
          <p:cNvPr id="64553" name="Oval 39"/>
          <p:cNvSpPr>
            <a:spLocks noChangeArrowheads="1"/>
          </p:cNvSpPr>
          <p:nvPr/>
        </p:nvSpPr>
        <p:spPr bwMode="auto">
          <a:xfrm>
            <a:off x="2590800" y="51816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B7</a:t>
            </a:r>
          </a:p>
        </p:txBody>
      </p:sp>
      <p:sp>
        <p:nvSpPr>
          <p:cNvPr id="64554" name="Oval 40"/>
          <p:cNvSpPr>
            <a:spLocks noChangeArrowheads="1"/>
          </p:cNvSpPr>
          <p:nvPr/>
        </p:nvSpPr>
        <p:spPr bwMode="auto">
          <a:xfrm>
            <a:off x="2590800" y="57150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B8</a:t>
            </a:r>
          </a:p>
        </p:txBody>
      </p:sp>
      <p:sp>
        <p:nvSpPr>
          <p:cNvPr id="64555" name="Oval 41"/>
          <p:cNvSpPr>
            <a:spLocks noChangeArrowheads="1"/>
          </p:cNvSpPr>
          <p:nvPr/>
        </p:nvSpPr>
        <p:spPr bwMode="auto">
          <a:xfrm>
            <a:off x="2590800" y="62484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B9</a:t>
            </a:r>
          </a:p>
        </p:txBody>
      </p:sp>
      <p:sp>
        <p:nvSpPr>
          <p:cNvPr id="64556" name="Oval 42"/>
          <p:cNvSpPr>
            <a:spLocks noChangeArrowheads="1"/>
          </p:cNvSpPr>
          <p:nvPr/>
        </p:nvSpPr>
        <p:spPr bwMode="auto">
          <a:xfrm>
            <a:off x="5029200" y="29718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B10</a:t>
            </a:r>
          </a:p>
        </p:txBody>
      </p:sp>
      <p:cxnSp>
        <p:nvCxnSpPr>
          <p:cNvPr id="64557" name="AutoShape 43"/>
          <p:cNvCxnSpPr>
            <a:cxnSpLocks noChangeShapeType="1"/>
            <a:stCxn id="64535" idx="0"/>
            <a:endCxn id="64523" idx="2"/>
          </p:cNvCxnSpPr>
          <p:nvPr/>
        </p:nvCxnSpPr>
        <p:spPr bwMode="auto">
          <a:xfrm>
            <a:off x="723900" y="3033713"/>
            <a:ext cx="1852613" cy="6619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4558" name="AutoShape 44"/>
          <p:cNvCxnSpPr>
            <a:cxnSpLocks noChangeShapeType="1"/>
            <a:stCxn id="64535" idx="7"/>
            <a:endCxn id="64534" idx="2"/>
          </p:cNvCxnSpPr>
          <p:nvPr/>
        </p:nvCxnSpPr>
        <p:spPr bwMode="auto">
          <a:xfrm>
            <a:off x="858838" y="3089275"/>
            <a:ext cx="1717675" cy="1216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4559" name="AutoShape 45"/>
          <p:cNvCxnSpPr>
            <a:cxnSpLocks noChangeShapeType="1"/>
            <a:stCxn id="64535" idx="6"/>
            <a:endCxn id="64552" idx="2"/>
          </p:cNvCxnSpPr>
          <p:nvPr/>
        </p:nvCxnSpPr>
        <p:spPr bwMode="auto">
          <a:xfrm>
            <a:off x="928688" y="3238500"/>
            <a:ext cx="1647825" cy="1600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4560" name="AutoShape 46"/>
          <p:cNvCxnSpPr>
            <a:cxnSpLocks noChangeShapeType="1"/>
            <a:stCxn id="64535" idx="5"/>
            <a:endCxn id="64553" idx="2"/>
          </p:cNvCxnSpPr>
          <p:nvPr/>
        </p:nvCxnSpPr>
        <p:spPr bwMode="auto">
          <a:xfrm>
            <a:off x="858838" y="3387725"/>
            <a:ext cx="1717675" cy="19843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4561" name="AutoShape 47"/>
          <p:cNvCxnSpPr>
            <a:cxnSpLocks noChangeShapeType="1"/>
            <a:stCxn id="64535" idx="4"/>
            <a:endCxn id="64554" idx="2"/>
          </p:cNvCxnSpPr>
          <p:nvPr/>
        </p:nvCxnSpPr>
        <p:spPr bwMode="auto">
          <a:xfrm>
            <a:off x="723900" y="3443288"/>
            <a:ext cx="1852613" cy="24622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4562" name="AutoShape 48"/>
          <p:cNvCxnSpPr>
            <a:cxnSpLocks noChangeShapeType="1"/>
            <a:stCxn id="64535" idx="3"/>
            <a:endCxn id="64555" idx="2"/>
          </p:cNvCxnSpPr>
          <p:nvPr/>
        </p:nvCxnSpPr>
        <p:spPr bwMode="auto">
          <a:xfrm>
            <a:off x="588963" y="3387725"/>
            <a:ext cx="1987550" cy="3051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4563" name="AutoShape 49"/>
          <p:cNvCxnSpPr>
            <a:cxnSpLocks noChangeShapeType="1"/>
            <a:stCxn id="64535" idx="1"/>
            <a:endCxn id="64521" idx="2"/>
          </p:cNvCxnSpPr>
          <p:nvPr/>
        </p:nvCxnSpPr>
        <p:spPr bwMode="auto">
          <a:xfrm flipV="1">
            <a:off x="588963" y="2476500"/>
            <a:ext cx="1987550" cy="6127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4564" name="AutoShape 50"/>
          <p:cNvCxnSpPr>
            <a:cxnSpLocks noChangeShapeType="1"/>
            <a:stCxn id="64535" idx="0"/>
            <a:endCxn id="64522" idx="2"/>
          </p:cNvCxnSpPr>
          <p:nvPr/>
        </p:nvCxnSpPr>
        <p:spPr bwMode="auto">
          <a:xfrm>
            <a:off x="723900" y="3033713"/>
            <a:ext cx="1852613" cy="1285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4565" name="AutoShape 51"/>
          <p:cNvCxnSpPr>
            <a:cxnSpLocks noChangeShapeType="1"/>
            <a:stCxn id="64521" idx="6"/>
            <a:endCxn id="64556" idx="0"/>
          </p:cNvCxnSpPr>
          <p:nvPr/>
        </p:nvCxnSpPr>
        <p:spPr bwMode="auto">
          <a:xfrm>
            <a:off x="2986088" y="2476500"/>
            <a:ext cx="2233612" cy="481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4566" name="AutoShape 52"/>
          <p:cNvCxnSpPr>
            <a:cxnSpLocks noChangeShapeType="1"/>
            <a:stCxn id="64522" idx="6"/>
            <a:endCxn id="64556" idx="0"/>
          </p:cNvCxnSpPr>
          <p:nvPr/>
        </p:nvCxnSpPr>
        <p:spPr bwMode="auto">
          <a:xfrm flipV="1">
            <a:off x="2986088" y="2957513"/>
            <a:ext cx="2233612" cy="2047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4567" name="AutoShape 53"/>
          <p:cNvCxnSpPr>
            <a:cxnSpLocks noChangeShapeType="1"/>
            <a:stCxn id="64523" idx="6"/>
            <a:endCxn id="64556" idx="1"/>
          </p:cNvCxnSpPr>
          <p:nvPr/>
        </p:nvCxnSpPr>
        <p:spPr bwMode="auto">
          <a:xfrm flipV="1">
            <a:off x="2986088" y="3013075"/>
            <a:ext cx="2098675" cy="6826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4568" name="AutoShape 54"/>
          <p:cNvCxnSpPr>
            <a:cxnSpLocks noChangeShapeType="1"/>
            <a:stCxn id="64534" idx="6"/>
            <a:endCxn id="64556" idx="2"/>
          </p:cNvCxnSpPr>
          <p:nvPr/>
        </p:nvCxnSpPr>
        <p:spPr bwMode="auto">
          <a:xfrm flipV="1">
            <a:off x="2986088" y="3162300"/>
            <a:ext cx="2028825" cy="1143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4569" name="AutoShape 55"/>
          <p:cNvCxnSpPr>
            <a:cxnSpLocks noChangeShapeType="1"/>
            <a:stCxn id="64552" idx="6"/>
            <a:endCxn id="64556" idx="3"/>
          </p:cNvCxnSpPr>
          <p:nvPr/>
        </p:nvCxnSpPr>
        <p:spPr bwMode="auto">
          <a:xfrm flipV="1">
            <a:off x="2986088" y="3311525"/>
            <a:ext cx="2098675" cy="1527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4570" name="AutoShape 56"/>
          <p:cNvCxnSpPr>
            <a:cxnSpLocks noChangeShapeType="1"/>
            <a:stCxn id="64553" idx="6"/>
            <a:endCxn id="64556" idx="3"/>
          </p:cNvCxnSpPr>
          <p:nvPr/>
        </p:nvCxnSpPr>
        <p:spPr bwMode="auto">
          <a:xfrm flipV="1">
            <a:off x="2986088" y="3311525"/>
            <a:ext cx="2098675" cy="20605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4571" name="AutoShape 57"/>
          <p:cNvCxnSpPr>
            <a:cxnSpLocks noChangeShapeType="1"/>
            <a:stCxn id="64554" idx="6"/>
            <a:endCxn id="64556" idx="4"/>
          </p:cNvCxnSpPr>
          <p:nvPr/>
        </p:nvCxnSpPr>
        <p:spPr bwMode="auto">
          <a:xfrm flipV="1">
            <a:off x="2986088" y="3367088"/>
            <a:ext cx="2233612" cy="25384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4572" name="AutoShape 58"/>
          <p:cNvCxnSpPr>
            <a:cxnSpLocks noChangeShapeType="1"/>
            <a:stCxn id="64555" idx="6"/>
            <a:endCxn id="64556" idx="4"/>
          </p:cNvCxnSpPr>
          <p:nvPr/>
        </p:nvCxnSpPr>
        <p:spPr bwMode="auto">
          <a:xfrm flipV="1">
            <a:off x="2986088" y="3367088"/>
            <a:ext cx="2233612" cy="30718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4573" name="AutoShape 59"/>
          <p:cNvCxnSpPr>
            <a:cxnSpLocks noChangeShapeType="1"/>
            <a:stCxn id="64556" idx="6"/>
            <a:endCxn id="64519" idx="2"/>
          </p:cNvCxnSpPr>
          <p:nvPr/>
        </p:nvCxnSpPr>
        <p:spPr bwMode="auto">
          <a:xfrm>
            <a:off x="5424488" y="3162300"/>
            <a:ext cx="504825" cy="152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4574" name="AutoShape 60"/>
          <p:cNvCxnSpPr>
            <a:cxnSpLocks noChangeShapeType="1"/>
            <a:stCxn id="64532" idx="4"/>
            <a:endCxn id="64576" idx="0"/>
          </p:cNvCxnSpPr>
          <p:nvPr/>
        </p:nvCxnSpPr>
        <p:spPr bwMode="auto">
          <a:xfrm>
            <a:off x="6896100" y="1614488"/>
            <a:ext cx="152400" cy="1724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64575" name="Text Box 61"/>
          <p:cNvSpPr txBox="1">
            <a:spLocks noChangeArrowheads="1"/>
          </p:cNvSpPr>
          <p:nvPr/>
        </p:nvSpPr>
        <p:spPr bwMode="auto">
          <a:xfrm>
            <a:off x="7543800" y="1143000"/>
            <a:ext cx="1435100" cy="520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FF6600"/>
                </a:solidFill>
              </a:rPr>
              <a:t>Crit. Path:</a:t>
            </a:r>
          </a:p>
          <a:p>
            <a:r>
              <a:rPr lang="en-US"/>
              <a:t>A1  A2</a:t>
            </a:r>
          </a:p>
          <a:p>
            <a:r>
              <a:rPr lang="en-US"/>
              <a:t>A3  A4</a:t>
            </a:r>
          </a:p>
          <a:p>
            <a:r>
              <a:rPr lang="en-US"/>
              <a:t>A5  A6</a:t>
            </a:r>
          </a:p>
          <a:p>
            <a:r>
              <a:rPr lang="en-US"/>
              <a:t>A7  B1</a:t>
            </a:r>
          </a:p>
          <a:p>
            <a:r>
              <a:rPr lang="en-US"/>
              <a:t>A8  B2</a:t>
            </a:r>
          </a:p>
          <a:p>
            <a:r>
              <a:rPr lang="en-US"/>
              <a:t>A9  B3</a:t>
            </a:r>
          </a:p>
          <a:p>
            <a:r>
              <a:rPr lang="en-US"/>
              <a:t>A10 B4</a:t>
            </a:r>
          </a:p>
          <a:p>
            <a:r>
              <a:rPr lang="en-US"/>
              <a:t>A11 B5</a:t>
            </a:r>
          </a:p>
          <a:p>
            <a:r>
              <a:rPr lang="en-US"/>
              <a:t>A12 B6</a:t>
            </a:r>
          </a:p>
          <a:p>
            <a:r>
              <a:rPr lang="en-US"/>
              <a:t>A13 B7</a:t>
            </a:r>
          </a:p>
          <a:p>
            <a:r>
              <a:rPr lang="en-US"/>
              <a:t>B8   B9</a:t>
            </a:r>
          </a:p>
          <a:p>
            <a:r>
              <a:rPr lang="en-US"/>
              <a:t>B10</a:t>
            </a:r>
          </a:p>
          <a:p>
            <a:r>
              <a:rPr lang="en-US"/>
              <a:t>B11</a:t>
            </a:r>
          </a:p>
        </p:txBody>
      </p:sp>
      <p:sp>
        <p:nvSpPr>
          <p:cNvPr id="64576" name="Oval 62"/>
          <p:cNvSpPr>
            <a:spLocks noChangeArrowheads="1"/>
          </p:cNvSpPr>
          <p:nvPr/>
        </p:nvSpPr>
        <p:spPr bwMode="auto">
          <a:xfrm>
            <a:off x="6858000" y="3352800"/>
            <a:ext cx="381000" cy="3810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64577" name="AutoShape 63"/>
          <p:cNvCxnSpPr>
            <a:cxnSpLocks noChangeShapeType="1"/>
            <a:stCxn id="64519" idx="6"/>
            <a:endCxn id="64576" idx="2"/>
          </p:cNvCxnSpPr>
          <p:nvPr/>
        </p:nvCxnSpPr>
        <p:spPr bwMode="auto">
          <a:xfrm>
            <a:off x="6338888" y="3314700"/>
            <a:ext cx="504825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65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9D67F50-A936-D246-AA27-0FEB343170D3}" type="slidenum">
              <a:rPr lang="en-US" smtClean="0">
                <a:latin typeface="Times New Roman" pitchFamily="-107" charset="0"/>
              </a:rPr>
              <a:pPr/>
              <a:t>33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6656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52400"/>
            <a:ext cx="7772400" cy="1143000"/>
          </a:xfrm>
        </p:spPr>
        <p:txBody>
          <a:bodyPr/>
          <a:lstStyle/>
          <a:p>
            <a:r>
              <a:rPr lang="en-US" dirty="0"/>
              <a:t>Single Resource Hard </a:t>
            </a:r>
            <a:r>
              <a:rPr lang="en-US" dirty="0" smtClean="0"/>
              <a:t>(2)</a:t>
            </a:r>
            <a:endParaRPr lang="en-US" dirty="0"/>
          </a:p>
        </p:txBody>
      </p:sp>
      <p:sp>
        <p:nvSpPr>
          <p:cNvPr id="66565" name="Oval 3"/>
          <p:cNvSpPr>
            <a:spLocks noChangeArrowheads="1"/>
          </p:cNvSpPr>
          <p:nvPr/>
        </p:nvSpPr>
        <p:spPr bwMode="auto">
          <a:xfrm>
            <a:off x="2590800" y="1219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A7</a:t>
            </a:r>
          </a:p>
        </p:txBody>
      </p:sp>
      <p:sp>
        <p:nvSpPr>
          <p:cNvPr id="66566" name="Oval 4"/>
          <p:cNvSpPr>
            <a:spLocks noChangeArrowheads="1"/>
          </p:cNvSpPr>
          <p:nvPr/>
        </p:nvSpPr>
        <p:spPr bwMode="auto">
          <a:xfrm>
            <a:off x="3276600" y="1219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A8</a:t>
            </a:r>
          </a:p>
        </p:txBody>
      </p:sp>
      <p:sp>
        <p:nvSpPr>
          <p:cNvPr id="66567" name="Oval 5"/>
          <p:cNvSpPr>
            <a:spLocks noChangeArrowheads="1"/>
          </p:cNvSpPr>
          <p:nvPr/>
        </p:nvSpPr>
        <p:spPr bwMode="auto">
          <a:xfrm>
            <a:off x="5943600" y="3124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B11</a:t>
            </a:r>
          </a:p>
        </p:txBody>
      </p:sp>
      <p:sp>
        <p:nvSpPr>
          <p:cNvPr id="66568" name="Oval 6"/>
          <p:cNvSpPr>
            <a:spLocks noChangeArrowheads="1"/>
          </p:cNvSpPr>
          <p:nvPr/>
        </p:nvSpPr>
        <p:spPr bwMode="auto">
          <a:xfrm>
            <a:off x="3962400" y="1219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A9</a:t>
            </a:r>
          </a:p>
        </p:txBody>
      </p:sp>
      <p:sp>
        <p:nvSpPr>
          <p:cNvPr id="66569" name="Oval 7"/>
          <p:cNvSpPr>
            <a:spLocks noChangeArrowheads="1"/>
          </p:cNvSpPr>
          <p:nvPr/>
        </p:nvSpPr>
        <p:spPr bwMode="auto">
          <a:xfrm>
            <a:off x="2590800" y="22860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B2</a:t>
            </a:r>
          </a:p>
        </p:txBody>
      </p:sp>
      <p:sp>
        <p:nvSpPr>
          <p:cNvPr id="66570" name="Oval 8"/>
          <p:cNvSpPr>
            <a:spLocks noChangeArrowheads="1"/>
          </p:cNvSpPr>
          <p:nvPr/>
        </p:nvSpPr>
        <p:spPr bwMode="auto">
          <a:xfrm>
            <a:off x="2590800" y="29718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B3</a:t>
            </a:r>
          </a:p>
        </p:txBody>
      </p:sp>
      <p:sp>
        <p:nvSpPr>
          <p:cNvPr id="66571" name="Oval 9"/>
          <p:cNvSpPr>
            <a:spLocks noChangeArrowheads="1"/>
          </p:cNvSpPr>
          <p:nvPr/>
        </p:nvSpPr>
        <p:spPr bwMode="auto">
          <a:xfrm>
            <a:off x="2590800" y="3505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B4</a:t>
            </a:r>
          </a:p>
        </p:txBody>
      </p:sp>
      <p:sp>
        <p:nvSpPr>
          <p:cNvPr id="66572" name="Oval 10"/>
          <p:cNvSpPr>
            <a:spLocks noChangeArrowheads="1"/>
          </p:cNvSpPr>
          <p:nvPr/>
        </p:nvSpPr>
        <p:spPr bwMode="auto">
          <a:xfrm>
            <a:off x="533400" y="1219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A1</a:t>
            </a:r>
          </a:p>
        </p:txBody>
      </p:sp>
      <p:sp>
        <p:nvSpPr>
          <p:cNvPr id="66573" name="Oval 11"/>
          <p:cNvSpPr>
            <a:spLocks noChangeArrowheads="1"/>
          </p:cNvSpPr>
          <p:nvPr/>
        </p:nvSpPr>
        <p:spPr bwMode="auto">
          <a:xfrm>
            <a:off x="533400" y="17526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A2</a:t>
            </a:r>
          </a:p>
        </p:txBody>
      </p:sp>
      <p:sp>
        <p:nvSpPr>
          <p:cNvPr id="66574" name="Oval 12"/>
          <p:cNvSpPr>
            <a:spLocks noChangeArrowheads="1"/>
          </p:cNvSpPr>
          <p:nvPr/>
        </p:nvSpPr>
        <p:spPr bwMode="auto">
          <a:xfrm>
            <a:off x="1219200" y="1219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A3</a:t>
            </a:r>
          </a:p>
        </p:txBody>
      </p:sp>
      <p:sp>
        <p:nvSpPr>
          <p:cNvPr id="66575" name="Oval 13"/>
          <p:cNvSpPr>
            <a:spLocks noChangeArrowheads="1"/>
          </p:cNvSpPr>
          <p:nvPr/>
        </p:nvSpPr>
        <p:spPr bwMode="auto">
          <a:xfrm>
            <a:off x="1219200" y="17526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A4</a:t>
            </a:r>
          </a:p>
        </p:txBody>
      </p:sp>
      <p:sp>
        <p:nvSpPr>
          <p:cNvPr id="66576" name="Oval 14"/>
          <p:cNvSpPr>
            <a:spLocks noChangeArrowheads="1"/>
          </p:cNvSpPr>
          <p:nvPr/>
        </p:nvSpPr>
        <p:spPr bwMode="auto">
          <a:xfrm>
            <a:off x="1905000" y="1219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A5</a:t>
            </a:r>
          </a:p>
        </p:txBody>
      </p:sp>
      <p:sp>
        <p:nvSpPr>
          <p:cNvPr id="66577" name="Oval 15"/>
          <p:cNvSpPr>
            <a:spLocks noChangeArrowheads="1"/>
          </p:cNvSpPr>
          <p:nvPr/>
        </p:nvSpPr>
        <p:spPr bwMode="auto">
          <a:xfrm>
            <a:off x="1905000" y="17526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A6</a:t>
            </a:r>
          </a:p>
        </p:txBody>
      </p:sp>
      <p:sp>
        <p:nvSpPr>
          <p:cNvPr id="66578" name="Oval 16"/>
          <p:cNvSpPr>
            <a:spLocks noChangeArrowheads="1"/>
          </p:cNvSpPr>
          <p:nvPr/>
        </p:nvSpPr>
        <p:spPr bwMode="auto">
          <a:xfrm>
            <a:off x="4648200" y="1219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A10</a:t>
            </a:r>
          </a:p>
        </p:txBody>
      </p:sp>
      <p:sp>
        <p:nvSpPr>
          <p:cNvPr id="66579" name="Oval 17"/>
          <p:cNvSpPr>
            <a:spLocks noChangeArrowheads="1"/>
          </p:cNvSpPr>
          <p:nvPr/>
        </p:nvSpPr>
        <p:spPr bwMode="auto">
          <a:xfrm>
            <a:off x="5334000" y="1219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A11</a:t>
            </a:r>
          </a:p>
        </p:txBody>
      </p:sp>
      <p:sp>
        <p:nvSpPr>
          <p:cNvPr id="66580" name="Oval 18"/>
          <p:cNvSpPr>
            <a:spLocks noChangeArrowheads="1"/>
          </p:cNvSpPr>
          <p:nvPr/>
        </p:nvSpPr>
        <p:spPr bwMode="auto">
          <a:xfrm>
            <a:off x="6705600" y="1219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A13</a:t>
            </a:r>
          </a:p>
        </p:txBody>
      </p:sp>
      <p:sp>
        <p:nvSpPr>
          <p:cNvPr id="66581" name="Oval 19"/>
          <p:cNvSpPr>
            <a:spLocks noChangeArrowheads="1"/>
          </p:cNvSpPr>
          <p:nvPr/>
        </p:nvSpPr>
        <p:spPr bwMode="auto">
          <a:xfrm>
            <a:off x="6019800" y="1219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A12</a:t>
            </a:r>
          </a:p>
        </p:txBody>
      </p:sp>
      <p:sp>
        <p:nvSpPr>
          <p:cNvPr id="66582" name="Oval 20"/>
          <p:cNvSpPr>
            <a:spLocks noChangeArrowheads="1"/>
          </p:cNvSpPr>
          <p:nvPr/>
        </p:nvSpPr>
        <p:spPr bwMode="auto">
          <a:xfrm>
            <a:off x="2590800" y="41148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B5</a:t>
            </a:r>
          </a:p>
        </p:txBody>
      </p:sp>
      <p:sp>
        <p:nvSpPr>
          <p:cNvPr id="66583" name="Oval 21"/>
          <p:cNvSpPr>
            <a:spLocks noChangeArrowheads="1"/>
          </p:cNvSpPr>
          <p:nvPr/>
        </p:nvSpPr>
        <p:spPr bwMode="auto">
          <a:xfrm>
            <a:off x="533400" y="30480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B1</a:t>
            </a:r>
          </a:p>
        </p:txBody>
      </p:sp>
      <p:sp>
        <p:nvSpPr>
          <p:cNvPr id="66584" name="Line 22"/>
          <p:cNvSpPr>
            <a:spLocks noChangeShapeType="1"/>
          </p:cNvSpPr>
          <p:nvPr/>
        </p:nvSpPr>
        <p:spPr bwMode="auto">
          <a:xfrm>
            <a:off x="9144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585" name="Line 23"/>
          <p:cNvSpPr>
            <a:spLocks noChangeShapeType="1"/>
          </p:cNvSpPr>
          <p:nvPr/>
        </p:nvSpPr>
        <p:spPr bwMode="auto">
          <a:xfrm>
            <a:off x="16002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586" name="Line 24"/>
          <p:cNvSpPr>
            <a:spLocks noChangeShapeType="1"/>
          </p:cNvSpPr>
          <p:nvPr/>
        </p:nvSpPr>
        <p:spPr bwMode="auto">
          <a:xfrm>
            <a:off x="22860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587" name="Line 25"/>
          <p:cNvSpPr>
            <a:spLocks noChangeShapeType="1"/>
          </p:cNvSpPr>
          <p:nvPr/>
        </p:nvSpPr>
        <p:spPr bwMode="auto">
          <a:xfrm>
            <a:off x="29718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588" name="Line 26"/>
          <p:cNvSpPr>
            <a:spLocks noChangeShapeType="1"/>
          </p:cNvSpPr>
          <p:nvPr/>
        </p:nvSpPr>
        <p:spPr bwMode="auto">
          <a:xfrm>
            <a:off x="36576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589" name="Line 27"/>
          <p:cNvSpPr>
            <a:spLocks noChangeShapeType="1"/>
          </p:cNvSpPr>
          <p:nvPr/>
        </p:nvSpPr>
        <p:spPr bwMode="auto">
          <a:xfrm>
            <a:off x="43434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590" name="Line 28"/>
          <p:cNvSpPr>
            <a:spLocks noChangeShapeType="1"/>
          </p:cNvSpPr>
          <p:nvPr/>
        </p:nvSpPr>
        <p:spPr bwMode="auto">
          <a:xfrm>
            <a:off x="50292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591" name="Line 29"/>
          <p:cNvSpPr>
            <a:spLocks noChangeShapeType="1"/>
          </p:cNvSpPr>
          <p:nvPr/>
        </p:nvSpPr>
        <p:spPr bwMode="auto">
          <a:xfrm>
            <a:off x="57150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592" name="Line 30"/>
          <p:cNvSpPr>
            <a:spLocks noChangeShapeType="1"/>
          </p:cNvSpPr>
          <p:nvPr/>
        </p:nvSpPr>
        <p:spPr bwMode="auto">
          <a:xfrm>
            <a:off x="64008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593" name="Line 31"/>
          <p:cNvSpPr>
            <a:spLocks noChangeShapeType="1"/>
          </p:cNvSpPr>
          <p:nvPr/>
        </p:nvSpPr>
        <p:spPr bwMode="auto">
          <a:xfrm>
            <a:off x="914400" y="1981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594" name="Line 32"/>
          <p:cNvSpPr>
            <a:spLocks noChangeShapeType="1"/>
          </p:cNvSpPr>
          <p:nvPr/>
        </p:nvSpPr>
        <p:spPr bwMode="auto">
          <a:xfrm>
            <a:off x="1600200" y="1981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595" name="Line 33"/>
          <p:cNvSpPr>
            <a:spLocks noChangeShapeType="1"/>
          </p:cNvSpPr>
          <p:nvPr/>
        </p:nvSpPr>
        <p:spPr bwMode="auto">
          <a:xfrm flipV="1">
            <a:off x="2286000" y="16002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596" name="Line 34"/>
          <p:cNvSpPr>
            <a:spLocks noChangeShapeType="1"/>
          </p:cNvSpPr>
          <p:nvPr/>
        </p:nvSpPr>
        <p:spPr bwMode="auto">
          <a:xfrm flipV="1">
            <a:off x="838200" y="15240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597" name="Line 35"/>
          <p:cNvSpPr>
            <a:spLocks noChangeShapeType="1"/>
          </p:cNvSpPr>
          <p:nvPr/>
        </p:nvSpPr>
        <p:spPr bwMode="auto">
          <a:xfrm>
            <a:off x="838200" y="15240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598" name="Line 36"/>
          <p:cNvSpPr>
            <a:spLocks noChangeShapeType="1"/>
          </p:cNvSpPr>
          <p:nvPr/>
        </p:nvSpPr>
        <p:spPr bwMode="auto">
          <a:xfrm flipV="1">
            <a:off x="1524000" y="15240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599" name="Line 37"/>
          <p:cNvSpPr>
            <a:spLocks noChangeShapeType="1"/>
          </p:cNvSpPr>
          <p:nvPr/>
        </p:nvSpPr>
        <p:spPr bwMode="auto">
          <a:xfrm>
            <a:off x="1600200" y="14478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6600" name="Oval 38"/>
          <p:cNvSpPr>
            <a:spLocks noChangeArrowheads="1"/>
          </p:cNvSpPr>
          <p:nvPr/>
        </p:nvSpPr>
        <p:spPr bwMode="auto">
          <a:xfrm>
            <a:off x="2590800" y="4648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B6</a:t>
            </a:r>
          </a:p>
        </p:txBody>
      </p:sp>
      <p:sp>
        <p:nvSpPr>
          <p:cNvPr id="66601" name="Oval 39"/>
          <p:cNvSpPr>
            <a:spLocks noChangeArrowheads="1"/>
          </p:cNvSpPr>
          <p:nvPr/>
        </p:nvSpPr>
        <p:spPr bwMode="auto">
          <a:xfrm>
            <a:off x="2590800" y="51816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B7</a:t>
            </a:r>
          </a:p>
        </p:txBody>
      </p:sp>
      <p:sp>
        <p:nvSpPr>
          <p:cNvPr id="66602" name="Oval 40"/>
          <p:cNvSpPr>
            <a:spLocks noChangeArrowheads="1"/>
          </p:cNvSpPr>
          <p:nvPr/>
        </p:nvSpPr>
        <p:spPr bwMode="auto">
          <a:xfrm>
            <a:off x="2590800" y="57150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B8</a:t>
            </a:r>
          </a:p>
        </p:txBody>
      </p:sp>
      <p:sp>
        <p:nvSpPr>
          <p:cNvPr id="66603" name="Oval 41"/>
          <p:cNvSpPr>
            <a:spLocks noChangeArrowheads="1"/>
          </p:cNvSpPr>
          <p:nvPr/>
        </p:nvSpPr>
        <p:spPr bwMode="auto">
          <a:xfrm>
            <a:off x="2590800" y="62484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B9</a:t>
            </a:r>
          </a:p>
        </p:txBody>
      </p:sp>
      <p:sp>
        <p:nvSpPr>
          <p:cNvPr id="66604" name="Oval 42"/>
          <p:cNvSpPr>
            <a:spLocks noChangeArrowheads="1"/>
          </p:cNvSpPr>
          <p:nvPr/>
        </p:nvSpPr>
        <p:spPr bwMode="auto">
          <a:xfrm>
            <a:off x="5029200" y="29718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B10</a:t>
            </a:r>
          </a:p>
        </p:txBody>
      </p:sp>
      <p:cxnSp>
        <p:nvCxnSpPr>
          <p:cNvPr id="66605" name="AutoShape 43"/>
          <p:cNvCxnSpPr>
            <a:cxnSpLocks noChangeShapeType="1"/>
            <a:stCxn id="66583" idx="0"/>
            <a:endCxn id="66571" idx="2"/>
          </p:cNvCxnSpPr>
          <p:nvPr/>
        </p:nvCxnSpPr>
        <p:spPr bwMode="auto">
          <a:xfrm>
            <a:off x="723900" y="3033713"/>
            <a:ext cx="1852613" cy="6619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6606" name="AutoShape 44"/>
          <p:cNvCxnSpPr>
            <a:cxnSpLocks noChangeShapeType="1"/>
            <a:stCxn id="66583" idx="7"/>
            <a:endCxn id="66582" idx="2"/>
          </p:cNvCxnSpPr>
          <p:nvPr/>
        </p:nvCxnSpPr>
        <p:spPr bwMode="auto">
          <a:xfrm>
            <a:off x="858838" y="3089275"/>
            <a:ext cx="1717675" cy="1216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6607" name="AutoShape 45"/>
          <p:cNvCxnSpPr>
            <a:cxnSpLocks noChangeShapeType="1"/>
            <a:stCxn id="66583" idx="6"/>
            <a:endCxn id="66600" idx="2"/>
          </p:cNvCxnSpPr>
          <p:nvPr/>
        </p:nvCxnSpPr>
        <p:spPr bwMode="auto">
          <a:xfrm>
            <a:off x="928688" y="3238500"/>
            <a:ext cx="1647825" cy="1600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6608" name="AutoShape 46"/>
          <p:cNvCxnSpPr>
            <a:cxnSpLocks noChangeShapeType="1"/>
            <a:stCxn id="66583" idx="5"/>
            <a:endCxn id="66601" idx="2"/>
          </p:cNvCxnSpPr>
          <p:nvPr/>
        </p:nvCxnSpPr>
        <p:spPr bwMode="auto">
          <a:xfrm>
            <a:off x="858838" y="3387725"/>
            <a:ext cx="1717675" cy="19843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6609" name="AutoShape 47"/>
          <p:cNvCxnSpPr>
            <a:cxnSpLocks noChangeShapeType="1"/>
            <a:stCxn id="66583" idx="4"/>
            <a:endCxn id="66602" idx="2"/>
          </p:cNvCxnSpPr>
          <p:nvPr/>
        </p:nvCxnSpPr>
        <p:spPr bwMode="auto">
          <a:xfrm>
            <a:off x="723900" y="3443288"/>
            <a:ext cx="1852613" cy="24622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6610" name="AutoShape 48"/>
          <p:cNvCxnSpPr>
            <a:cxnSpLocks noChangeShapeType="1"/>
            <a:stCxn id="66583" idx="3"/>
            <a:endCxn id="66603" idx="2"/>
          </p:cNvCxnSpPr>
          <p:nvPr/>
        </p:nvCxnSpPr>
        <p:spPr bwMode="auto">
          <a:xfrm>
            <a:off x="588963" y="3387725"/>
            <a:ext cx="1987550" cy="3051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6611" name="AutoShape 49"/>
          <p:cNvCxnSpPr>
            <a:cxnSpLocks noChangeShapeType="1"/>
            <a:stCxn id="66583" idx="1"/>
            <a:endCxn id="66569" idx="2"/>
          </p:cNvCxnSpPr>
          <p:nvPr/>
        </p:nvCxnSpPr>
        <p:spPr bwMode="auto">
          <a:xfrm flipV="1">
            <a:off x="588963" y="2476500"/>
            <a:ext cx="1987550" cy="6127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6612" name="AutoShape 50"/>
          <p:cNvCxnSpPr>
            <a:cxnSpLocks noChangeShapeType="1"/>
            <a:stCxn id="66583" idx="0"/>
            <a:endCxn id="66570" idx="2"/>
          </p:cNvCxnSpPr>
          <p:nvPr/>
        </p:nvCxnSpPr>
        <p:spPr bwMode="auto">
          <a:xfrm>
            <a:off x="723900" y="3033713"/>
            <a:ext cx="1852613" cy="1285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6613" name="AutoShape 51"/>
          <p:cNvCxnSpPr>
            <a:cxnSpLocks noChangeShapeType="1"/>
            <a:stCxn id="66569" idx="6"/>
            <a:endCxn id="66604" idx="0"/>
          </p:cNvCxnSpPr>
          <p:nvPr/>
        </p:nvCxnSpPr>
        <p:spPr bwMode="auto">
          <a:xfrm>
            <a:off x="2986088" y="2476500"/>
            <a:ext cx="2233612" cy="481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6614" name="AutoShape 52"/>
          <p:cNvCxnSpPr>
            <a:cxnSpLocks noChangeShapeType="1"/>
            <a:stCxn id="66570" idx="6"/>
            <a:endCxn id="66604" idx="0"/>
          </p:cNvCxnSpPr>
          <p:nvPr/>
        </p:nvCxnSpPr>
        <p:spPr bwMode="auto">
          <a:xfrm flipV="1">
            <a:off x="2986088" y="2957513"/>
            <a:ext cx="2233612" cy="2047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6615" name="AutoShape 53"/>
          <p:cNvCxnSpPr>
            <a:cxnSpLocks noChangeShapeType="1"/>
            <a:stCxn id="66571" idx="6"/>
            <a:endCxn id="66604" idx="1"/>
          </p:cNvCxnSpPr>
          <p:nvPr/>
        </p:nvCxnSpPr>
        <p:spPr bwMode="auto">
          <a:xfrm flipV="1">
            <a:off x="2986088" y="3013075"/>
            <a:ext cx="2098675" cy="6826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6616" name="AutoShape 54"/>
          <p:cNvCxnSpPr>
            <a:cxnSpLocks noChangeShapeType="1"/>
            <a:stCxn id="66582" idx="6"/>
            <a:endCxn id="66604" idx="2"/>
          </p:cNvCxnSpPr>
          <p:nvPr/>
        </p:nvCxnSpPr>
        <p:spPr bwMode="auto">
          <a:xfrm flipV="1">
            <a:off x="2986088" y="3162300"/>
            <a:ext cx="2028825" cy="1143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6617" name="AutoShape 55"/>
          <p:cNvCxnSpPr>
            <a:cxnSpLocks noChangeShapeType="1"/>
            <a:stCxn id="66600" idx="6"/>
            <a:endCxn id="66604" idx="3"/>
          </p:cNvCxnSpPr>
          <p:nvPr/>
        </p:nvCxnSpPr>
        <p:spPr bwMode="auto">
          <a:xfrm flipV="1">
            <a:off x="2986088" y="3311525"/>
            <a:ext cx="2098675" cy="1527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6618" name="AutoShape 56"/>
          <p:cNvCxnSpPr>
            <a:cxnSpLocks noChangeShapeType="1"/>
            <a:stCxn id="66601" idx="6"/>
            <a:endCxn id="66604" idx="3"/>
          </p:cNvCxnSpPr>
          <p:nvPr/>
        </p:nvCxnSpPr>
        <p:spPr bwMode="auto">
          <a:xfrm flipV="1">
            <a:off x="2986088" y="3311525"/>
            <a:ext cx="2098675" cy="20605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6619" name="AutoShape 57"/>
          <p:cNvCxnSpPr>
            <a:cxnSpLocks noChangeShapeType="1"/>
            <a:stCxn id="66602" idx="6"/>
            <a:endCxn id="66604" idx="4"/>
          </p:cNvCxnSpPr>
          <p:nvPr/>
        </p:nvCxnSpPr>
        <p:spPr bwMode="auto">
          <a:xfrm flipV="1">
            <a:off x="2986088" y="3367088"/>
            <a:ext cx="2233612" cy="25384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6620" name="AutoShape 58"/>
          <p:cNvCxnSpPr>
            <a:cxnSpLocks noChangeShapeType="1"/>
            <a:stCxn id="66603" idx="6"/>
            <a:endCxn id="66604" idx="4"/>
          </p:cNvCxnSpPr>
          <p:nvPr/>
        </p:nvCxnSpPr>
        <p:spPr bwMode="auto">
          <a:xfrm flipV="1">
            <a:off x="2986088" y="3367088"/>
            <a:ext cx="2233612" cy="30718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6621" name="AutoShape 59"/>
          <p:cNvCxnSpPr>
            <a:cxnSpLocks noChangeShapeType="1"/>
            <a:stCxn id="66604" idx="6"/>
            <a:endCxn id="66567" idx="2"/>
          </p:cNvCxnSpPr>
          <p:nvPr/>
        </p:nvCxnSpPr>
        <p:spPr bwMode="auto">
          <a:xfrm>
            <a:off x="5424488" y="3162300"/>
            <a:ext cx="504825" cy="152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6622" name="AutoShape 60"/>
          <p:cNvCxnSpPr>
            <a:cxnSpLocks noChangeShapeType="1"/>
            <a:stCxn id="66580" idx="4"/>
            <a:endCxn id="66624" idx="0"/>
          </p:cNvCxnSpPr>
          <p:nvPr/>
        </p:nvCxnSpPr>
        <p:spPr bwMode="auto">
          <a:xfrm>
            <a:off x="6896100" y="1614488"/>
            <a:ext cx="152400" cy="1724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66623" name="Text Box 61"/>
          <p:cNvSpPr txBox="1">
            <a:spLocks noChangeArrowheads="1"/>
          </p:cNvSpPr>
          <p:nvPr/>
        </p:nvSpPr>
        <p:spPr bwMode="auto">
          <a:xfrm>
            <a:off x="7467600" y="923925"/>
            <a:ext cx="1141413" cy="5934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FF6600"/>
                </a:solidFill>
              </a:rPr>
              <a:t>PFirst</a:t>
            </a:r>
          </a:p>
          <a:p>
            <a:r>
              <a:rPr lang="en-US"/>
              <a:t>A1  B1</a:t>
            </a:r>
          </a:p>
          <a:p>
            <a:r>
              <a:rPr lang="en-US"/>
              <a:t>B2  B3</a:t>
            </a:r>
          </a:p>
          <a:p>
            <a:r>
              <a:rPr lang="en-US"/>
              <a:t>B4  B5</a:t>
            </a:r>
          </a:p>
          <a:p>
            <a:r>
              <a:rPr lang="en-US"/>
              <a:t>B6  B7</a:t>
            </a:r>
          </a:p>
          <a:p>
            <a:r>
              <a:rPr lang="en-US"/>
              <a:t>B8  B9</a:t>
            </a:r>
          </a:p>
          <a:p>
            <a:r>
              <a:rPr lang="en-US"/>
              <a:t>A2 B10</a:t>
            </a:r>
          </a:p>
          <a:p>
            <a:r>
              <a:rPr lang="en-US"/>
              <a:t>A3 A4</a:t>
            </a:r>
          </a:p>
          <a:p>
            <a:r>
              <a:rPr lang="en-US"/>
              <a:t>A5 A6</a:t>
            </a:r>
          </a:p>
          <a:p>
            <a:r>
              <a:rPr lang="en-US"/>
              <a:t>A7 B11</a:t>
            </a:r>
          </a:p>
          <a:p>
            <a:r>
              <a:rPr lang="en-US"/>
              <a:t>A8</a:t>
            </a:r>
          </a:p>
          <a:p>
            <a:r>
              <a:rPr lang="en-US"/>
              <a:t>A9</a:t>
            </a:r>
          </a:p>
          <a:p>
            <a:r>
              <a:rPr lang="en-US"/>
              <a:t>A10</a:t>
            </a:r>
          </a:p>
          <a:p>
            <a:r>
              <a:rPr lang="en-US"/>
              <a:t>A11</a:t>
            </a:r>
          </a:p>
          <a:p>
            <a:r>
              <a:rPr lang="en-US"/>
              <a:t>A12</a:t>
            </a:r>
          </a:p>
          <a:p>
            <a:r>
              <a:rPr lang="en-US"/>
              <a:t>A13</a:t>
            </a:r>
          </a:p>
        </p:txBody>
      </p:sp>
      <p:sp>
        <p:nvSpPr>
          <p:cNvPr id="66624" name="Oval 62"/>
          <p:cNvSpPr>
            <a:spLocks noChangeArrowheads="1"/>
          </p:cNvSpPr>
          <p:nvPr/>
        </p:nvSpPr>
        <p:spPr bwMode="auto">
          <a:xfrm>
            <a:off x="6858000" y="3352800"/>
            <a:ext cx="381000" cy="3810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66625" name="AutoShape 63"/>
          <p:cNvCxnSpPr>
            <a:cxnSpLocks noChangeShapeType="1"/>
            <a:stCxn id="66567" idx="6"/>
            <a:endCxn id="66624" idx="2"/>
          </p:cNvCxnSpPr>
          <p:nvPr/>
        </p:nvCxnSpPr>
        <p:spPr bwMode="auto">
          <a:xfrm>
            <a:off x="6338888" y="3314700"/>
            <a:ext cx="504825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86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4DF3F56-34E5-804A-A167-20F1D92CBBCC}" type="slidenum">
              <a:rPr lang="en-US" smtClean="0">
                <a:latin typeface="Times New Roman" pitchFamily="-107" charset="0"/>
              </a:rPr>
              <a:pPr/>
              <a:t>34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68612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52400"/>
            <a:ext cx="7772400" cy="1143000"/>
          </a:xfrm>
        </p:spPr>
        <p:txBody>
          <a:bodyPr/>
          <a:lstStyle/>
          <a:p>
            <a:r>
              <a:rPr lang="en-US"/>
              <a:t>Single Resource Hard (4)</a:t>
            </a:r>
          </a:p>
        </p:txBody>
      </p:sp>
      <p:sp>
        <p:nvSpPr>
          <p:cNvPr id="68613" name="Oval 3"/>
          <p:cNvSpPr>
            <a:spLocks noChangeArrowheads="1"/>
          </p:cNvSpPr>
          <p:nvPr/>
        </p:nvSpPr>
        <p:spPr bwMode="auto">
          <a:xfrm>
            <a:off x="2590800" y="1219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A7</a:t>
            </a:r>
          </a:p>
        </p:txBody>
      </p:sp>
      <p:sp>
        <p:nvSpPr>
          <p:cNvPr id="68614" name="Oval 4"/>
          <p:cNvSpPr>
            <a:spLocks noChangeArrowheads="1"/>
          </p:cNvSpPr>
          <p:nvPr/>
        </p:nvSpPr>
        <p:spPr bwMode="auto">
          <a:xfrm>
            <a:off x="3276600" y="1219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A8</a:t>
            </a:r>
          </a:p>
        </p:txBody>
      </p:sp>
      <p:sp>
        <p:nvSpPr>
          <p:cNvPr id="68615" name="Oval 5"/>
          <p:cNvSpPr>
            <a:spLocks noChangeArrowheads="1"/>
          </p:cNvSpPr>
          <p:nvPr/>
        </p:nvSpPr>
        <p:spPr bwMode="auto">
          <a:xfrm>
            <a:off x="5943600" y="3124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B11</a:t>
            </a:r>
          </a:p>
        </p:txBody>
      </p:sp>
      <p:sp>
        <p:nvSpPr>
          <p:cNvPr id="68616" name="Oval 6"/>
          <p:cNvSpPr>
            <a:spLocks noChangeArrowheads="1"/>
          </p:cNvSpPr>
          <p:nvPr/>
        </p:nvSpPr>
        <p:spPr bwMode="auto">
          <a:xfrm>
            <a:off x="3962400" y="1219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A9</a:t>
            </a:r>
          </a:p>
        </p:txBody>
      </p:sp>
      <p:sp>
        <p:nvSpPr>
          <p:cNvPr id="68617" name="Oval 7"/>
          <p:cNvSpPr>
            <a:spLocks noChangeArrowheads="1"/>
          </p:cNvSpPr>
          <p:nvPr/>
        </p:nvSpPr>
        <p:spPr bwMode="auto">
          <a:xfrm>
            <a:off x="2590800" y="22860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B2</a:t>
            </a:r>
          </a:p>
        </p:txBody>
      </p:sp>
      <p:sp>
        <p:nvSpPr>
          <p:cNvPr id="68618" name="Oval 8"/>
          <p:cNvSpPr>
            <a:spLocks noChangeArrowheads="1"/>
          </p:cNvSpPr>
          <p:nvPr/>
        </p:nvSpPr>
        <p:spPr bwMode="auto">
          <a:xfrm>
            <a:off x="2590800" y="29718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B3</a:t>
            </a:r>
          </a:p>
        </p:txBody>
      </p:sp>
      <p:sp>
        <p:nvSpPr>
          <p:cNvPr id="68619" name="Oval 9"/>
          <p:cNvSpPr>
            <a:spLocks noChangeArrowheads="1"/>
          </p:cNvSpPr>
          <p:nvPr/>
        </p:nvSpPr>
        <p:spPr bwMode="auto">
          <a:xfrm>
            <a:off x="2590800" y="3505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B4</a:t>
            </a:r>
          </a:p>
        </p:txBody>
      </p:sp>
      <p:sp>
        <p:nvSpPr>
          <p:cNvPr id="68620" name="Oval 10"/>
          <p:cNvSpPr>
            <a:spLocks noChangeArrowheads="1"/>
          </p:cNvSpPr>
          <p:nvPr/>
        </p:nvSpPr>
        <p:spPr bwMode="auto">
          <a:xfrm>
            <a:off x="533400" y="1219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A1</a:t>
            </a:r>
          </a:p>
        </p:txBody>
      </p:sp>
      <p:sp>
        <p:nvSpPr>
          <p:cNvPr id="68621" name="Oval 11"/>
          <p:cNvSpPr>
            <a:spLocks noChangeArrowheads="1"/>
          </p:cNvSpPr>
          <p:nvPr/>
        </p:nvSpPr>
        <p:spPr bwMode="auto">
          <a:xfrm>
            <a:off x="533400" y="17526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A2</a:t>
            </a:r>
          </a:p>
        </p:txBody>
      </p:sp>
      <p:sp>
        <p:nvSpPr>
          <p:cNvPr id="68622" name="Oval 12"/>
          <p:cNvSpPr>
            <a:spLocks noChangeArrowheads="1"/>
          </p:cNvSpPr>
          <p:nvPr/>
        </p:nvSpPr>
        <p:spPr bwMode="auto">
          <a:xfrm>
            <a:off x="1219200" y="1219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A3</a:t>
            </a:r>
          </a:p>
        </p:txBody>
      </p:sp>
      <p:sp>
        <p:nvSpPr>
          <p:cNvPr id="68623" name="Oval 13"/>
          <p:cNvSpPr>
            <a:spLocks noChangeArrowheads="1"/>
          </p:cNvSpPr>
          <p:nvPr/>
        </p:nvSpPr>
        <p:spPr bwMode="auto">
          <a:xfrm>
            <a:off x="1219200" y="17526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A4</a:t>
            </a:r>
          </a:p>
        </p:txBody>
      </p:sp>
      <p:sp>
        <p:nvSpPr>
          <p:cNvPr id="68624" name="Oval 14"/>
          <p:cNvSpPr>
            <a:spLocks noChangeArrowheads="1"/>
          </p:cNvSpPr>
          <p:nvPr/>
        </p:nvSpPr>
        <p:spPr bwMode="auto">
          <a:xfrm>
            <a:off x="1905000" y="1219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A5</a:t>
            </a:r>
          </a:p>
        </p:txBody>
      </p:sp>
      <p:sp>
        <p:nvSpPr>
          <p:cNvPr id="68625" name="Oval 15"/>
          <p:cNvSpPr>
            <a:spLocks noChangeArrowheads="1"/>
          </p:cNvSpPr>
          <p:nvPr/>
        </p:nvSpPr>
        <p:spPr bwMode="auto">
          <a:xfrm>
            <a:off x="1905000" y="17526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A6</a:t>
            </a:r>
          </a:p>
        </p:txBody>
      </p:sp>
      <p:sp>
        <p:nvSpPr>
          <p:cNvPr id="68626" name="Oval 16"/>
          <p:cNvSpPr>
            <a:spLocks noChangeArrowheads="1"/>
          </p:cNvSpPr>
          <p:nvPr/>
        </p:nvSpPr>
        <p:spPr bwMode="auto">
          <a:xfrm>
            <a:off x="4648200" y="1219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A10</a:t>
            </a:r>
          </a:p>
        </p:txBody>
      </p:sp>
      <p:sp>
        <p:nvSpPr>
          <p:cNvPr id="68627" name="Oval 17"/>
          <p:cNvSpPr>
            <a:spLocks noChangeArrowheads="1"/>
          </p:cNvSpPr>
          <p:nvPr/>
        </p:nvSpPr>
        <p:spPr bwMode="auto">
          <a:xfrm>
            <a:off x="5334000" y="1219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A11</a:t>
            </a:r>
          </a:p>
        </p:txBody>
      </p:sp>
      <p:sp>
        <p:nvSpPr>
          <p:cNvPr id="68628" name="Oval 18"/>
          <p:cNvSpPr>
            <a:spLocks noChangeArrowheads="1"/>
          </p:cNvSpPr>
          <p:nvPr/>
        </p:nvSpPr>
        <p:spPr bwMode="auto">
          <a:xfrm>
            <a:off x="6705600" y="1219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A13</a:t>
            </a:r>
          </a:p>
        </p:txBody>
      </p:sp>
      <p:sp>
        <p:nvSpPr>
          <p:cNvPr id="68629" name="Oval 19"/>
          <p:cNvSpPr>
            <a:spLocks noChangeArrowheads="1"/>
          </p:cNvSpPr>
          <p:nvPr/>
        </p:nvSpPr>
        <p:spPr bwMode="auto">
          <a:xfrm>
            <a:off x="6019800" y="1219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A12</a:t>
            </a:r>
          </a:p>
        </p:txBody>
      </p:sp>
      <p:sp>
        <p:nvSpPr>
          <p:cNvPr id="68630" name="Oval 20"/>
          <p:cNvSpPr>
            <a:spLocks noChangeArrowheads="1"/>
          </p:cNvSpPr>
          <p:nvPr/>
        </p:nvSpPr>
        <p:spPr bwMode="auto">
          <a:xfrm>
            <a:off x="2590800" y="41148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B5</a:t>
            </a:r>
          </a:p>
        </p:txBody>
      </p:sp>
      <p:sp>
        <p:nvSpPr>
          <p:cNvPr id="68631" name="Oval 21"/>
          <p:cNvSpPr>
            <a:spLocks noChangeArrowheads="1"/>
          </p:cNvSpPr>
          <p:nvPr/>
        </p:nvSpPr>
        <p:spPr bwMode="auto">
          <a:xfrm>
            <a:off x="533400" y="30480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B1</a:t>
            </a:r>
          </a:p>
        </p:txBody>
      </p:sp>
      <p:sp>
        <p:nvSpPr>
          <p:cNvPr id="68632" name="Line 22"/>
          <p:cNvSpPr>
            <a:spLocks noChangeShapeType="1"/>
          </p:cNvSpPr>
          <p:nvPr/>
        </p:nvSpPr>
        <p:spPr bwMode="auto">
          <a:xfrm>
            <a:off x="9144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633" name="Line 23"/>
          <p:cNvSpPr>
            <a:spLocks noChangeShapeType="1"/>
          </p:cNvSpPr>
          <p:nvPr/>
        </p:nvSpPr>
        <p:spPr bwMode="auto">
          <a:xfrm>
            <a:off x="16002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634" name="Line 24"/>
          <p:cNvSpPr>
            <a:spLocks noChangeShapeType="1"/>
          </p:cNvSpPr>
          <p:nvPr/>
        </p:nvSpPr>
        <p:spPr bwMode="auto">
          <a:xfrm>
            <a:off x="22860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635" name="Line 25"/>
          <p:cNvSpPr>
            <a:spLocks noChangeShapeType="1"/>
          </p:cNvSpPr>
          <p:nvPr/>
        </p:nvSpPr>
        <p:spPr bwMode="auto">
          <a:xfrm>
            <a:off x="29718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636" name="Line 26"/>
          <p:cNvSpPr>
            <a:spLocks noChangeShapeType="1"/>
          </p:cNvSpPr>
          <p:nvPr/>
        </p:nvSpPr>
        <p:spPr bwMode="auto">
          <a:xfrm>
            <a:off x="36576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637" name="Line 27"/>
          <p:cNvSpPr>
            <a:spLocks noChangeShapeType="1"/>
          </p:cNvSpPr>
          <p:nvPr/>
        </p:nvSpPr>
        <p:spPr bwMode="auto">
          <a:xfrm>
            <a:off x="43434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638" name="Line 28"/>
          <p:cNvSpPr>
            <a:spLocks noChangeShapeType="1"/>
          </p:cNvSpPr>
          <p:nvPr/>
        </p:nvSpPr>
        <p:spPr bwMode="auto">
          <a:xfrm>
            <a:off x="50292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639" name="Line 29"/>
          <p:cNvSpPr>
            <a:spLocks noChangeShapeType="1"/>
          </p:cNvSpPr>
          <p:nvPr/>
        </p:nvSpPr>
        <p:spPr bwMode="auto">
          <a:xfrm>
            <a:off x="57150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640" name="Line 30"/>
          <p:cNvSpPr>
            <a:spLocks noChangeShapeType="1"/>
          </p:cNvSpPr>
          <p:nvPr/>
        </p:nvSpPr>
        <p:spPr bwMode="auto">
          <a:xfrm>
            <a:off x="64008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641" name="Line 31"/>
          <p:cNvSpPr>
            <a:spLocks noChangeShapeType="1"/>
          </p:cNvSpPr>
          <p:nvPr/>
        </p:nvSpPr>
        <p:spPr bwMode="auto">
          <a:xfrm>
            <a:off x="914400" y="1981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642" name="Line 32"/>
          <p:cNvSpPr>
            <a:spLocks noChangeShapeType="1"/>
          </p:cNvSpPr>
          <p:nvPr/>
        </p:nvSpPr>
        <p:spPr bwMode="auto">
          <a:xfrm>
            <a:off x="1600200" y="1981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643" name="Line 33"/>
          <p:cNvSpPr>
            <a:spLocks noChangeShapeType="1"/>
          </p:cNvSpPr>
          <p:nvPr/>
        </p:nvSpPr>
        <p:spPr bwMode="auto">
          <a:xfrm flipV="1">
            <a:off x="2286000" y="16002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644" name="Line 34"/>
          <p:cNvSpPr>
            <a:spLocks noChangeShapeType="1"/>
          </p:cNvSpPr>
          <p:nvPr/>
        </p:nvSpPr>
        <p:spPr bwMode="auto">
          <a:xfrm flipV="1">
            <a:off x="838200" y="15240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645" name="Line 35"/>
          <p:cNvSpPr>
            <a:spLocks noChangeShapeType="1"/>
          </p:cNvSpPr>
          <p:nvPr/>
        </p:nvSpPr>
        <p:spPr bwMode="auto">
          <a:xfrm>
            <a:off x="838200" y="15240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646" name="Line 36"/>
          <p:cNvSpPr>
            <a:spLocks noChangeShapeType="1"/>
          </p:cNvSpPr>
          <p:nvPr/>
        </p:nvSpPr>
        <p:spPr bwMode="auto">
          <a:xfrm flipV="1">
            <a:off x="1524000" y="15240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647" name="Line 37"/>
          <p:cNvSpPr>
            <a:spLocks noChangeShapeType="1"/>
          </p:cNvSpPr>
          <p:nvPr/>
        </p:nvSpPr>
        <p:spPr bwMode="auto">
          <a:xfrm>
            <a:off x="1600200" y="14478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8648" name="Oval 38"/>
          <p:cNvSpPr>
            <a:spLocks noChangeArrowheads="1"/>
          </p:cNvSpPr>
          <p:nvPr/>
        </p:nvSpPr>
        <p:spPr bwMode="auto">
          <a:xfrm>
            <a:off x="2590800" y="4648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B6</a:t>
            </a:r>
          </a:p>
        </p:txBody>
      </p:sp>
      <p:sp>
        <p:nvSpPr>
          <p:cNvPr id="68649" name="Oval 39"/>
          <p:cNvSpPr>
            <a:spLocks noChangeArrowheads="1"/>
          </p:cNvSpPr>
          <p:nvPr/>
        </p:nvSpPr>
        <p:spPr bwMode="auto">
          <a:xfrm>
            <a:off x="2590800" y="51816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B7</a:t>
            </a:r>
          </a:p>
        </p:txBody>
      </p:sp>
      <p:sp>
        <p:nvSpPr>
          <p:cNvPr id="68650" name="Oval 40"/>
          <p:cNvSpPr>
            <a:spLocks noChangeArrowheads="1"/>
          </p:cNvSpPr>
          <p:nvPr/>
        </p:nvSpPr>
        <p:spPr bwMode="auto">
          <a:xfrm>
            <a:off x="2590800" y="57150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B8</a:t>
            </a:r>
          </a:p>
        </p:txBody>
      </p:sp>
      <p:sp>
        <p:nvSpPr>
          <p:cNvPr id="68651" name="Oval 41"/>
          <p:cNvSpPr>
            <a:spLocks noChangeArrowheads="1"/>
          </p:cNvSpPr>
          <p:nvPr/>
        </p:nvSpPr>
        <p:spPr bwMode="auto">
          <a:xfrm>
            <a:off x="2590800" y="62484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B9</a:t>
            </a:r>
          </a:p>
        </p:txBody>
      </p:sp>
      <p:sp>
        <p:nvSpPr>
          <p:cNvPr id="68652" name="Oval 42"/>
          <p:cNvSpPr>
            <a:spLocks noChangeArrowheads="1"/>
          </p:cNvSpPr>
          <p:nvPr/>
        </p:nvSpPr>
        <p:spPr bwMode="auto">
          <a:xfrm>
            <a:off x="5029200" y="29718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B10</a:t>
            </a:r>
          </a:p>
        </p:txBody>
      </p:sp>
      <p:cxnSp>
        <p:nvCxnSpPr>
          <p:cNvPr id="68653" name="AutoShape 43"/>
          <p:cNvCxnSpPr>
            <a:cxnSpLocks noChangeShapeType="1"/>
            <a:stCxn id="68631" idx="0"/>
            <a:endCxn id="68619" idx="2"/>
          </p:cNvCxnSpPr>
          <p:nvPr/>
        </p:nvCxnSpPr>
        <p:spPr bwMode="auto">
          <a:xfrm>
            <a:off x="723900" y="3033713"/>
            <a:ext cx="1852613" cy="6619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8654" name="AutoShape 44"/>
          <p:cNvCxnSpPr>
            <a:cxnSpLocks noChangeShapeType="1"/>
            <a:stCxn id="68631" idx="7"/>
            <a:endCxn id="68630" idx="2"/>
          </p:cNvCxnSpPr>
          <p:nvPr/>
        </p:nvCxnSpPr>
        <p:spPr bwMode="auto">
          <a:xfrm>
            <a:off x="858838" y="3089275"/>
            <a:ext cx="1717675" cy="1216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8655" name="AutoShape 45"/>
          <p:cNvCxnSpPr>
            <a:cxnSpLocks noChangeShapeType="1"/>
            <a:stCxn id="68631" idx="6"/>
            <a:endCxn id="68648" idx="2"/>
          </p:cNvCxnSpPr>
          <p:nvPr/>
        </p:nvCxnSpPr>
        <p:spPr bwMode="auto">
          <a:xfrm>
            <a:off x="928688" y="3238500"/>
            <a:ext cx="1647825" cy="1600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8656" name="AutoShape 46"/>
          <p:cNvCxnSpPr>
            <a:cxnSpLocks noChangeShapeType="1"/>
            <a:stCxn id="68631" idx="5"/>
            <a:endCxn id="68649" idx="2"/>
          </p:cNvCxnSpPr>
          <p:nvPr/>
        </p:nvCxnSpPr>
        <p:spPr bwMode="auto">
          <a:xfrm>
            <a:off x="858838" y="3387725"/>
            <a:ext cx="1717675" cy="19843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8657" name="AutoShape 47"/>
          <p:cNvCxnSpPr>
            <a:cxnSpLocks noChangeShapeType="1"/>
            <a:stCxn id="68631" idx="4"/>
            <a:endCxn id="68650" idx="2"/>
          </p:cNvCxnSpPr>
          <p:nvPr/>
        </p:nvCxnSpPr>
        <p:spPr bwMode="auto">
          <a:xfrm>
            <a:off x="723900" y="3443288"/>
            <a:ext cx="1852613" cy="24622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8658" name="AutoShape 48"/>
          <p:cNvCxnSpPr>
            <a:cxnSpLocks noChangeShapeType="1"/>
            <a:stCxn id="68631" idx="3"/>
            <a:endCxn id="68651" idx="2"/>
          </p:cNvCxnSpPr>
          <p:nvPr/>
        </p:nvCxnSpPr>
        <p:spPr bwMode="auto">
          <a:xfrm>
            <a:off x="588963" y="3387725"/>
            <a:ext cx="1987550" cy="3051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8659" name="AutoShape 49"/>
          <p:cNvCxnSpPr>
            <a:cxnSpLocks noChangeShapeType="1"/>
            <a:stCxn id="68631" idx="1"/>
            <a:endCxn id="68617" idx="2"/>
          </p:cNvCxnSpPr>
          <p:nvPr/>
        </p:nvCxnSpPr>
        <p:spPr bwMode="auto">
          <a:xfrm flipV="1">
            <a:off x="588963" y="2476500"/>
            <a:ext cx="1987550" cy="6127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8660" name="AutoShape 50"/>
          <p:cNvCxnSpPr>
            <a:cxnSpLocks noChangeShapeType="1"/>
            <a:stCxn id="68631" idx="0"/>
            <a:endCxn id="68618" idx="2"/>
          </p:cNvCxnSpPr>
          <p:nvPr/>
        </p:nvCxnSpPr>
        <p:spPr bwMode="auto">
          <a:xfrm>
            <a:off x="723900" y="3033713"/>
            <a:ext cx="1852613" cy="1285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8661" name="AutoShape 51"/>
          <p:cNvCxnSpPr>
            <a:cxnSpLocks noChangeShapeType="1"/>
            <a:stCxn id="68617" idx="6"/>
            <a:endCxn id="68652" idx="0"/>
          </p:cNvCxnSpPr>
          <p:nvPr/>
        </p:nvCxnSpPr>
        <p:spPr bwMode="auto">
          <a:xfrm>
            <a:off x="2986088" y="2476500"/>
            <a:ext cx="2233612" cy="481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8662" name="AutoShape 52"/>
          <p:cNvCxnSpPr>
            <a:cxnSpLocks noChangeShapeType="1"/>
            <a:stCxn id="68618" idx="6"/>
            <a:endCxn id="68652" idx="0"/>
          </p:cNvCxnSpPr>
          <p:nvPr/>
        </p:nvCxnSpPr>
        <p:spPr bwMode="auto">
          <a:xfrm flipV="1">
            <a:off x="2986088" y="2957513"/>
            <a:ext cx="2233612" cy="2047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8663" name="AutoShape 53"/>
          <p:cNvCxnSpPr>
            <a:cxnSpLocks noChangeShapeType="1"/>
            <a:stCxn id="68619" idx="6"/>
            <a:endCxn id="68652" idx="1"/>
          </p:cNvCxnSpPr>
          <p:nvPr/>
        </p:nvCxnSpPr>
        <p:spPr bwMode="auto">
          <a:xfrm flipV="1">
            <a:off x="2986088" y="3013075"/>
            <a:ext cx="2098675" cy="6826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8664" name="AutoShape 54"/>
          <p:cNvCxnSpPr>
            <a:cxnSpLocks noChangeShapeType="1"/>
            <a:stCxn id="68630" idx="6"/>
            <a:endCxn id="68652" idx="2"/>
          </p:cNvCxnSpPr>
          <p:nvPr/>
        </p:nvCxnSpPr>
        <p:spPr bwMode="auto">
          <a:xfrm flipV="1">
            <a:off x="2986088" y="3162300"/>
            <a:ext cx="2028825" cy="1143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8665" name="AutoShape 55"/>
          <p:cNvCxnSpPr>
            <a:cxnSpLocks noChangeShapeType="1"/>
            <a:stCxn id="68648" idx="6"/>
            <a:endCxn id="68652" idx="3"/>
          </p:cNvCxnSpPr>
          <p:nvPr/>
        </p:nvCxnSpPr>
        <p:spPr bwMode="auto">
          <a:xfrm flipV="1">
            <a:off x="2986088" y="3311525"/>
            <a:ext cx="2098675" cy="1527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8666" name="AutoShape 56"/>
          <p:cNvCxnSpPr>
            <a:cxnSpLocks noChangeShapeType="1"/>
            <a:stCxn id="68649" idx="6"/>
            <a:endCxn id="68652" idx="3"/>
          </p:cNvCxnSpPr>
          <p:nvPr/>
        </p:nvCxnSpPr>
        <p:spPr bwMode="auto">
          <a:xfrm flipV="1">
            <a:off x="2986088" y="3311525"/>
            <a:ext cx="2098675" cy="20605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8667" name="AutoShape 57"/>
          <p:cNvCxnSpPr>
            <a:cxnSpLocks noChangeShapeType="1"/>
            <a:stCxn id="68650" idx="6"/>
            <a:endCxn id="68652" idx="4"/>
          </p:cNvCxnSpPr>
          <p:nvPr/>
        </p:nvCxnSpPr>
        <p:spPr bwMode="auto">
          <a:xfrm flipV="1">
            <a:off x="2986088" y="3367088"/>
            <a:ext cx="2233612" cy="25384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8668" name="AutoShape 58"/>
          <p:cNvCxnSpPr>
            <a:cxnSpLocks noChangeShapeType="1"/>
            <a:stCxn id="68651" idx="6"/>
            <a:endCxn id="68652" idx="4"/>
          </p:cNvCxnSpPr>
          <p:nvPr/>
        </p:nvCxnSpPr>
        <p:spPr bwMode="auto">
          <a:xfrm flipV="1">
            <a:off x="2986088" y="3367088"/>
            <a:ext cx="2233612" cy="30718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8669" name="AutoShape 59"/>
          <p:cNvCxnSpPr>
            <a:cxnSpLocks noChangeShapeType="1"/>
            <a:stCxn id="68652" idx="6"/>
            <a:endCxn id="68615" idx="2"/>
          </p:cNvCxnSpPr>
          <p:nvPr/>
        </p:nvCxnSpPr>
        <p:spPr bwMode="auto">
          <a:xfrm>
            <a:off x="5424488" y="3162300"/>
            <a:ext cx="504825" cy="152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8670" name="AutoShape 60"/>
          <p:cNvCxnSpPr>
            <a:cxnSpLocks noChangeShapeType="1"/>
            <a:stCxn id="68628" idx="4"/>
            <a:endCxn id="68672" idx="0"/>
          </p:cNvCxnSpPr>
          <p:nvPr/>
        </p:nvCxnSpPr>
        <p:spPr bwMode="auto">
          <a:xfrm>
            <a:off x="6896100" y="1614488"/>
            <a:ext cx="152400" cy="1724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68671" name="Text Box 61"/>
          <p:cNvSpPr txBox="1">
            <a:spLocks noChangeArrowheads="1"/>
          </p:cNvSpPr>
          <p:nvPr/>
        </p:nvSpPr>
        <p:spPr bwMode="auto">
          <a:xfrm>
            <a:off x="7620000" y="1219200"/>
            <a:ext cx="1316038" cy="5203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FF6600"/>
                </a:solidFill>
              </a:rPr>
              <a:t>Balance1</a:t>
            </a:r>
          </a:p>
          <a:p>
            <a:r>
              <a:rPr lang="en-US"/>
              <a:t>A1  B1</a:t>
            </a:r>
          </a:p>
          <a:p>
            <a:r>
              <a:rPr lang="en-US"/>
              <a:t>A2  B2</a:t>
            </a:r>
          </a:p>
          <a:p>
            <a:r>
              <a:rPr lang="en-US"/>
              <a:t>A3  B3</a:t>
            </a:r>
          </a:p>
          <a:p>
            <a:r>
              <a:rPr lang="en-US"/>
              <a:t>A4  B4</a:t>
            </a:r>
          </a:p>
          <a:p>
            <a:r>
              <a:rPr lang="en-US"/>
              <a:t>A5  B5</a:t>
            </a:r>
          </a:p>
          <a:p>
            <a:r>
              <a:rPr lang="en-US"/>
              <a:t>A6  B6</a:t>
            </a:r>
          </a:p>
          <a:p>
            <a:r>
              <a:rPr lang="en-US"/>
              <a:t>A7 B7</a:t>
            </a:r>
          </a:p>
          <a:p>
            <a:r>
              <a:rPr lang="en-US"/>
              <a:t>A8 B8</a:t>
            </a:r>
          </a:p>
          <a:p>
            <a:r>
              <a:rPr lang="en-US"/>
              <a:t>A9 B9</a:t>
            </a:r>
          </a:p>
          <a:p>
            <a:r>
              <a:rPr lang="en-US"/>
              <a:t>A10 B10</a:t>
            </a:r>
          </a:p>
          <a:p>
            <a:r>
              <a:rPr lang="en-US"/>
              <a:t>B11 B11</a:t>
            </a:r>
          </a:p>
          <a:p>
            <a:r>
              <a:rPr lang="en-US"/>
              <a:t>A12</a:t>
            </a:r>
          </a:p>
          <a:p>
            <a:r>
              <a:rPr lang="en-US"/>
              <a:t>A13</a:t>
            </a:r>
          </a:p>
        </p:txBody>
      </p:sp>
      <p:sp>
        <p:nvSpPr>
          <p:cNvPr id="68672" name="Oval 62"/>
          <p:cNvSpPr>
            <a:spLocks noChangeArrowheads="1"/>
          </p:cNvSpPr>
          <p:nvPr/>
        </p:nvSpPr>
        <p:spPr bwMode="auto">
          <a:xfrm>
            <a:off x="6858000" y="3352800"/>
            <a:ext cx="381000" cy="3810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68673" name="AutoShape 63"/>
          <p:cNvCxnSpPr>
            <a:cxnSpLocks noChangeShapeType="1"/>
            <a:stCxn id="68615" idx="6"/>
            <a:endCxn id="68672" idx="2"/>
          </p:cNvCxnSpPr>
          <p:nvPr/>
        </p:nvCxnSpPr>
        <p:spPr bwMode="auto">
          <a:xfrm>
            <a:off x="6338888" y="3314700"/>
            <a:ext cx="504825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8704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D8466C5-769D-DD4A-98F3-47073096943A}" type="slidenum">
              <a:rPr lang="en-US" smtClean="0">
                <a:latin typeface="Times New Roman" pitchFamily="-107" charset="0"/>
              </a:rPr>
              <a:pPr/>
              <a:t>35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8704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r>
              <a:rPr lang="en-US"/>
              <a:t>List Scheduling</a:t>
            </a:r>
          </a:p>
        </p:txBody>
      </p:sp>
      <p:sp>
        <p:nvSpPr>
          <p:cNvPr id="8704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90600" y="3886200"/>
            <a:ext cx="7391400" cy="1752600"/>
          </a:xfrm>
        </p:spPr>
        <p:txBody>
          <a:bodyPr/>
          <a:lstStyle/>
          <a:p>
            <a:r>
              <a:rPr lang="en-US" dirty="0"/>
              <a:t>Greedy Algorithm </a:t>
            </a:r>
            <a:r>
              <a:rPr lang="en-US" dirty="0" err="1">
                <a:sym typeface="Wingdings" pitchFamily="-107" charset="2"/>
              </a:rPr>
              <a:t></a:t>
            </a:r>
            <a:r>
              <a:rPr lang="en-US" dirty="0">
                <a:sym typeface="Wingdings" pitchFamily="-107" charset="2"/>
              </a:rPr>
              <a:t> Approximation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8909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B6BD9B2-AA86-1A43-9C1A-C53873513236}" type="slidenum">
              <a:rPr lang="en-US" smtClean="0">
                <a:latin typeface="Times New Roman" pitchFamily="-107" charset="0"/>
              </a:rPr>
              <a:pPr/>
              <a:t>36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890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List Scheduling </a:t>
            </a:r>
            <a:br>
              <a:rPr lang="en-US"/>
            </a:br>
            <a:r>
              <a:rPr lang="en-US"/>
              <a:t>(basic algorithm flow)</a:t>
            </a:r>
          </a:p>
        </p:txBody>
      </p:sp>
      <p:sp>
        <p:nvSpPr>
          <p:cNvPr id="8909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 dirty="0"/>
              <a:t>Keep a ready list of “available” nodes</a:t>
            </a:r>
          </a:p>
          <a:p>
            <a:pPr lvl="1"/>
            <a:r>
              <a:rPr lang="en-US" sz="2400" dirty="0">
                <a:ea typeface="ＭＳ Ｐゴシック" pitchFamily="-107" charset="-128"/>
              </a:rPr>
              <a:t>(one whose predecessors have already been scheduled)</a:t>
            </a:r>
          </a:p>
          <a:p>
            <a:pPr lvl="1"/>
            <a:r>
              <a:rPr lang="en-US" sz="2400" dirty="0">
                <a:ea typeface="ＭＳ Ｐゴシック" pitchFamily="-107" charset="-128"/>
              </a:rPr>
              <a:t>Like ASAP queue</a:t>
            </a:r>
          </a:p>
          <a:p>
            <a:pPr lvl="2"/>
            <a:r>
              <a:rPr lang="en-US" sz="2000" dirty="0">
                <a:ea typeface="ＭＳ Ｐゴシック" pitchFamily="-107" charset="-128"/>
              </a:rPr>
              <a:t>But won’t necessary process in FIFO order</a:t>
            </a:r>
          </a:p>
          <a:p>
            <a:r>
              <a:rPr lang="en-US" sz="2800" dirty="0"/>
              <a:t>While there are unscheduled tasks</a:t>
            </a:r>
          </a:p>
          <a:p>
            <a:pPr lvl="1"/>
            <a:r>
              <a:rPr lang="en-US" sz="2400" dirty="0">
                <a:ea typeface="ＭＳ Ｐゴシック" pitchFamily="-107" charset="-128"/>
              </a:rPr>
              <a:t>Pick an unscheduled task and schedule on</a:t>
            </a:r>
            <a:r>
              <a:rPr lang="en-US" sz="2400" dirty="0" smtClean="0">
                <a:ea typeface="ＭＳ Ｐゴシック" pitchFamily="-107" charset="-128"/>
              </a:rPr>
              <a:t> first </a:t>
            </a:r>
            <a:r>
              <a:rPr lang="en-US" sz="2400" dirty="0">
                <a:ea typeface="ＭＳ Ｐゴシック" pitchFamily="-107" charset="-128"/>
              </a:rPr>
              <a:t>available </a:t>
            </a:r>
            <a:r>
              <a:rPr lang="en-US" sz="2400" dirty="0" smtClean="0">
                <a:ea typeface="ＭＳ Ｐゴシック" pitchFamily="-107" charset="-128"/>
              </a:rPr>
              <a:t>resource after its predecessors </a:t>
            </a:r>
          </a:p>
          <a:p>
            <a:pPr lvl="1"/>
            <a:r>
              <a:rPr lang="en-US" sz="2400" dirty="0">
                <a:ea typeface="ＭＳ Ｐゴシック" pitchFamily="-107" charset="-128"/>
              </a:rPr>
              <a:t>Put any tasks enabled by this one on ready list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9113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274FF50-D3A2-4047-8A38-CDD54D07124B}" type="slidenum">
              <a:rPr lang="en-US" smtClean="0">
                <a:latin typeface="Times New Roman" pitchFamily="-107" charset="0"/>
              </a:rPr>
              <a:pPr/>
              <a:t>37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9114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List Scheduling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Greedy heuristic</a:t>
            </a:r>
          </a:p>
          <a:p>
            <a:r>
              <a:rPr lang="en-US" sz="2800" b="1"/>
              <a:t>Key Question:</a:t>
            </a:r>
            <a:r>
              <a:rPr lang="en-US" sz="2800"/>
              <a:t> How prioritize ready list?</a:t>
            </a:r>
          </a:p>
          <a:p>
            <a:pPr lvl="1"/>
            <a:r>
              <a:rPr lang="en-US" sz="2400">
                <a:ea typeface="ＭＳ Ｐゴシック" pitchFamily="-107" charset="-128"/>
              </a:rPr>
              <a:t>What is dominant constraint?</a:t>
            </a:r>
          </a:p>
          <a:p>
            <a:pPr lvl="2"/>
            <a:r>
              <a:rPr lang="en-US" sz="2000">
                <a:ea typeface="ＭＳ Ｐゴシック" pitchFamily="-107" charset="-128"/>
              </a:rPr>
              <a:t>least slack (worst critical path) </a:t>
            </a:r>
            <a:r>
              <a:rPr lang="en-US" sz="2000">
                <a:ea typeface="ＭＳ Ｐゴシック" pitchFamily="-107" charset="-128"/>
                <a:sym typeface="Wingdings" pitchFamily="-107" charset="2"/>
              </a:rPr>
              <a:t> LPT	</a:t>
            </a:r>
          </a:p>
          <a:p>
            <a:pPr lvl="3"/>
            <a:r>
              <a:rPr lang="en-US" sz="2000">
                <a:ea typeface="ＭＳ Ｐゴシック" pitchFamily="-107" charset="-128"/>
                <a:sym typeface="Wingdings" pitchFamily="-107" charset="2"/>
              </a:rPr>
              <a:t>LPT = Longest Processing Time first</a:t>
            </a:r>
            <a:endParaRPr lang="en-US" sz="2000">
              <a:ea typeface="ＭＳ Ｐゴシック" pitchFamily="-107" charset="-128"/>
            </a:endParaRPr>
          </a:p>
          <a:p>
            <a:pPr lvl="2"/>
            <a:r>
              <a:rPr lang="en-US" sz="2000">
                <a:ea typeface="ＭＳ Ｐゴシック" pitchFamily="-107" charset="-128"/>
              </a:rPr>
              <a:t>enables work</a:t>
            </a:r>
          </a:p>
          <a:p>
            <a:pPr lvl="2"/>
            <a:r>
              <a:rPr lang="en-US" sz="2000">
                <a:ea typeface="ＭＳ Ｐゴシック" pitchFamily="-107" charset="-128"/>
              </a:rPr>
              <a:t>utilize most precious (limited) resource	</a:t>
            </a:r>
          </a:p>
          <a:p>
            <a:r>
              <a:rPr lang="en-US" sz="2800"/>
              <a:t>So far:</a:t>
            </a:r>
          </a:p>
          <a:p>
            <a:pPr lvl="1"/>
            <a:r>
              <a:rPr lang="en-US" sz="2400">
                <a:ea typeface="ＭＳ Ｐゴシック" pitchFamily="-107" charset="-128"/>
              </a:rPr>
              <a:t>seen that no single priority scheme would be optimal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7" grpId="0" build="p" bldLvl="2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246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13B3A23-545E-6840-BF12-1F4D74519011}" type="slidenum">
              <a:rPr lang="en-US" smtClean="0">
                <a:latin typeface="Times New Roman" pitchFamily="-107" charset="0"/>
              </a:rPr>
              <a:pPr/>
              <a:t>38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62468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52400"/>
            <a:ext cx="7772400" cy="1143000"/>
          </a:xfrm>
        </p:spPr>
        <p:txBody>
          <a:bodyPr/>
          <a:lstStyle/>
          <a:p>
            <a:r>
              <a:rPr lang="en-US" dirty="0" smtClean="0"/>
              <a:t>List Schedule by LPT </a:t>
            </a:r>
            <a:endParaRPr lang="en-US" dirty="0"/>
          </a:p>
        </p:txBody>
      </p:sp>
      <p:sp>
        <p:nvSpPr>
          <p:cNvPr id="62469" name="Oval 3"/>
          <p:cNvSpPr>
            <a:spLocks noChangeArrowheads="1"/>
          </p:cNvSpPr>
          <p:nvPr/>
        </p:nvSpPr>
        <p:spPr bwMode="auto">
          <a:xfrm>
            <a:off x="2590800" y="1219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A7</a:t>
            </a:r>
          </a:p>
        </p:txBody>
      </p:sp>
      <p:sp>
        <p:nvSpPr>
          <p:cNvPr id="62470" name="Oval 4"/>
          <p:cNvSpPr>
            <a:spLocks noChangeArrowheads="1"/>
          </p:cNvSpPr>
          <p:nvPr/>
        </p:nvSpPr>
        <p:spPr bwMode="auto">
          <a:xfrm>
            <a:off x="3276600" y="1219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A8</a:t>
            </a:r>
          </a:p>
        </p:txBody>
      </p:sp>
      <p:sp>
        <p:nvSpPr>
          <p:cNvPr id="62471" name="Oval 5"/>
          <p:cNvSpPr>
            <a:spLocks noChangeArrowheads="1"/>
          </p:cNvSpPr>
          <p:nvPr/>
        </p:nvSpPr>
        <p:spPr bwMode="auto">
          <a:xfrm>
            <a:off x="5943600" y="3124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B11</a:t>
            </a:r>
          </a:p>
        </p:txBody>
      </p:sp>
      <p:sp>
        <p:nvSpPr>
          <p:cNvPr id="62472" name="Oval 6"/>
          <p:cNvSpPr>
            <a:spLocks noChangeArrowheads="1"/>
          </p:cNvSpPr>
          <p:nvPr/>
        </p:nvSpPr>
        <p:spPr bwMode="auto">
          <a:xfrm>
            <a:off x="3962400" y="1219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A9</a:t>
            </a:r>
          </a:p>
        </p:txBody>
      </p:sp>
      <p:sp>
        <p:nvSpPr>
          <p:cNvPr id="62473" name="Oval 7"/>
          <p:cNvSpPr>
            <a:spLocks noChangeArrowheads="1"/>
          </p:cNvSpPr>
          <p:nvPr/>
        </p:nvSpPr>
        <p:spPr bwMode="auto">
          <a:xfrm>
            <a:off x="2590800" y="22860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B2</a:t>
            </a:r>
          </a:p>
        </p:txBody>
      </p:sp>
      <p:sp>
        <p:nvSpPr>
          <p:cNvPr id="62474" name="Oval 8"/>
          <p:cNvSpPr>
            <a:spLocks noChangeArrowheads="1"/>
          </p:cNvSpPr>
          <p:nvPr/>
        </p:nvSpPr>
        <p:spPr bwMode="auto">
          <a:xfrm>
            <a:off x="2590800" y="29718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B3</a:t>
            </a:r>
          </a:p>
        </p:txBody>
      </p:sp>
      <p:sp>
        <p:nvSpPr>
          <p:cNvPr id="62475" name="Oval 9"/>
          <p:cNvSpPr>
            <a:spLocks noChangeArrowheads="1"/>
          </p:cNvSpPr>
          <p:nvPr/>
        </p:nvSpPr>
        <p:spPr bwMode="auto">
          <a:xfrm>
            <a:off x="2590800" y="3505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B4</a:t>
            </a:r>
          </a:p>
        </p:txBody>
      </p:sp>
      <p:sp>
        <p:nvSpPr>
          <p:cNvPr id="62476" name="Oval 10"/>
          <p:cNvSpPr>
            <a:spLocks noChangeArrowheads="1"/>
          </p:cNvSpPr>
          <p:nvPr/>
        </p:nvSpPr>
        <p:spPr bwMode="auto">
          <a:xfrm>
            <a:off x="533400" y="1219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A1</a:t>
            </a:r>
          </a:p>
        </p:txBody>
      </p:sp>
      <p:sp>
        <p:nvSpPr>
          <p:cNvPr id="62477" name="Oval 11"/>
          <p:cNvSpPr>
            <a:spLocks noChangeArrowheads="1"/>
          </p:cNvSpPr>
          <p:nvPr/>
        </p:nvSpPr>
        <p:spPr bwMode="auto">
          <a:xfrm>
            <a:off x="533400" y="17526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A2</a:t>
            </a:r>
          </a:p>
        </p:txBody>
      </p:sp>
      <p:sp>
        <p:nvSpPr>
          <p:cNvPr id="62478" name="Oval 12"/>
          <p:cNvSpPr>
            <a:spLocks noChangeArrowheads="1"/>
          </p:cNvSpPr>
          <p:nvPr/>
        </p:nvSpPr>
        <p:spPr bwMode="auto">
          <a:xfrm>
            <a:off x="1219200" y="1219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A3</a:t>
            </a:r>
          </a:p>
        </p:txBody>
      </p:sp>
      <p:sp>
        <p:nvSpPr>
          <p:cNvPr id="62479" name="Oval 13"/>
          <p:cNvSpPr>
            <a:spLocks noChangeArrowheads="1"/>
          </p:cNvSpPr>
          <p:nvPr/>
        </p:nvSpPr>
        <p:spPr bwMode="auto">
          <a:xfrm>
            <a:off x="1219200" y="17526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A4</a:t>
            </a:r>
          </a:p>
        </p:txBody>
      </p:sp>
      <p:sp>
        <p:nvSpPr>
          <p:cNvPr id="62480" name="Oval 14"/>
          <p:cNvSpPr>
            <a:spLocks noChangeArrowheads="1"/>
          </p:cNvSpPr>
          <p:nvPr/>
        </p:nvSpPr>
        <p:spPr bwMode="auto">
          <a:xfrm>
            <a:off x="1905000" y="1219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A5</a:t>
            </a:r>
          </a:p>
        </p:txBody>
      </p:sp>
      <p:sp>
        <p:nvSpPr>
          <p:cNvPr id="62481" name="Oval 15"/>
          <p:cNvSpPr>
            <a:spLocks noChangeArrowheads="1"/>
          </p:cNvSpPr>
          <p:nvPr/>
        </p:nvSpPr>
        <p:spPr bwMode="auto">
          <a:xfrm>
            <a:off x="1905000" y="17526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A6</a:t>
            </a:r>
          </a:p>
        </p:txBody>
      </p:sp>
      <p:sp>
        <p:nvSpPr>
          <p:cNvPr id="62482" name="Oval 16"/>
          <p:cNvSpPr>
            <a:spLocks noChangeArrowheads="1"/>
          </p:cNvSpPr>
          <p:nvPr/>
        </p:nvSpPr>
        <p:spPr bwMode="auto">
          <a:xfrm>
            <a:off x="4648200" y="1219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A10</a:t>
            </a:r>
          </a:p>
        </p:txBody>
      </p:sp>
      <p:sp>
        <p:nvSpPr>
          <p:cNvPr id="62483" name="Oval 17"/>
          <p:cNvSpPr>
            <a:spLocks noChangeArrowheads="1"/>
          </p:cNvSpPr>
          <p:nvPr/>
        </p:nvSpPr>
        <p:spPr bwMode="auto">
          <a:xfrm>
            <a:off x="5334000" y="1219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A11</a:t>
            </a:r>
          </a:p>
        </p:txBody>
      </p:sp>
      <p:sp>
        <p:nvSpPr>
          <p:cNvPr id="62484" name="Oval 18"/>
          <p:cNvSpPr>
            <a:spLocks noChangeArrowheads="1"/>
          </p:cNvSpPr>
          <p:nvPr/>
        </p:nvSpPr>
        <p:spPr bwMode="auto">
          <a:xfrm>
            <a:off x="6705600" y="1219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A13</a:t>
            </a:r>
          </a:p>
        </p:txBody>
      </p:sp>
      <p:sp>
        <p:nvSpPr>
          <p:cNvPr id="62485" name="Oval 19"/>
          <p:cNvSpPr>
            <a:spLocks noChangeArrowheads="1"/>
          </p:cNvSpPr>
          <p:nvPr/>
        </p:nvSpPr>
        <p:spPr bwMode="auto">
          <a:xfrm>
            <a:off x="6019800" y="1219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A12</a:t>
            </a:r>
          </a:p>
        </p:txBody>
      </p:sp>
      <p:sp>
        <p:nvSpPr>
          <p:cNvPr id="62486" name="Oval 20"/>
          <p:cNvSpPr>
            <a:spLocks noChangeArrowheads="1"/>
          </p:cNvSpPr>
          <p:nvPr/>
        </p:nvSpPr>
        <p:spPr bwMode="auto">
          <a:xfrm>
            <a:off x="2590800" y="41148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B5</a:t>
            </a:r>
          </a:p>
        </p:txBody>
      </p:sp>
      <p:sp>
        <p:nvSpPr>
          <p:cNvPr id="62487" name="Oval 21"/>
          <p:cNvSpPr>
            <a:spLocks noChangeArrowheads="1"/>
          </p:cNvSpPr>
          <p:nvPr/>
        </p:nvSpPr>
        <p:spPr bwMode="auto">
          <a:xfrm>
            <a:off x="533400" y="30480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B1</a:t>
            </a:r>
          </a:p>
        </p:txBody>
      </p:sp>
      <p:sp>
        <p:nvSpPr>
          <p:cNvPr id="62488" name="Line 22"/>
          <p:cNvSpPr>
            <a:spLocks noChangeShapeType="1"/>
          </p:cNvSpPr>
          <p:nvPr/>
        </p:nvSpPr>
        <p:spPr bwMode="auto">
          <a:xfrm>
            <a:off x="9144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489" name="Line 23"/>
          <p:cNvSpPr>
            <a:spLocks noChangeShapeType="1"/>
          </p:cNvSpPr>
          <p:nvPr/>
        </p:nvSpPr>
        <p:spPr bwMode="auto">
          <a:xfrm>
            <a:off x="16002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490" name="Line 24"/>
          <p:cNvSpPr>
            <a:spLocks noChangeShapeType="1"/>
          </p:cNvSpPr>
          <p:nvPr/>
        </p:nvSpPr>
        <p:spPr bwMode="auto">
          <a:xfrm>
            <a:off x="22860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491" name="Line 25"/>
          <p:cNvSpPr>
            <a:spLocks noChangeShapeType="1"/>
          </p:cNvSpPr>
          <p:nvPr/>
        </p:nvSpPr>
        <p:spPr bwMode="auto">
          <a:xfrm>
            <a:off x="29718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492" name="Line 26"/>
          <p:cNvSpPr>
            <a:spLocks noChangeShapeType="1"/>
          </p:cNvSpPr>
          <p:nvPr/>
        </p:nvSpPr>
        <p:spPr bwMode="auto">
          <a:xfrm>
            <a:off x="36576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493" name="Line 27"/>
          <p:cNvSpPr>
            <a:spLocks noChangeShapeType="1"/>
          </p:cNvSpPr>
          <p:nvPr/>
        </p:nvSpPr>
        <p:spPr bwMode="auto">
          <a:xfrm>
            <a:off x="43434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494" name="Line 28"/>
          <p:cNvSpPr>
            <a:spLocks noChangeShapeType="1"/>
          </p:cNvSpPr>
          <p:nvPr/>
        </p:nvSpPr>
        <p:spPr bwMode="auto">
          <a:xfrm>
            <a:off x="50292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495" name="Line 29"/>
          <p:cNvSpPr>
            <a:spLocks noChangeShapeType="1"/>
          </p:cNvSpPr>
          <p:nvPr/>
        </p:nvSpPr>
        <p:spPr bwMode="auto">
          <a:xfrm>
            <a:off x="57150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496" name="Line 30"/>
          <p:cNvSpPr>
            <a:spLocks noChangeShapeType="1"/>
          </p:cNvSpPr>
          <p:nvPr/>
        </p:nvSpPr>
        <p:spPr bwMode="auto">
          <a:xfrm>
            <a:off x="64008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497" name="Line 31"/>
          <p:cNvSpPr>
            <a:spLocks noChangeShapeType="1"/>
          </p:cNvSpPr>
          <p:nvPr/>
        </p:nvSpPr>
        <p:spPr bwMode="auto">
          <a:xfrm>
            <a:off x="914400" y="1981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498" name="Line 32"/>
          <p:cNvSpPr>
            <a:spLocks noChangeShapeType="1"/>
          </p:cNvSpPr>
          <p:nvPr/>
        </p:nvSpPr>
        <p:spPr bwMode="auto">
          <a:xfrm>
            <a:off x="1600200" y="1981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499" name="Line 33"/>
          <p:cNvSpPr>
            <a:spLocks noChangeShapeType="1"/>
          </p:cNvSpPr>
          <p:nvPr/>
        </p:nvSpPr>
        <p:spPr bwMode="auto">
          <a:xfrm flipV="1">
            <a:off x="2286000" y="16002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500" name="Line 34"/>
          <p:cNvSpPr>
            <a:spLocks noChangeShapeType="1"/>
          </p:cNvSpPr>
          <p:nvPr/>
        </p:nvSpPr>
        <p:spPr bwMode="auto">
          <a:xfrm flipV="1">
            <a:off x="838200" y="15240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501" name="Line 35"/>
          <p:cNvSpPr>
            <a:spLocks noChangeShapeType="1"/>
          </p:cNvSpPr>
          <p:nvPr/>
        </p:nvSpPr>
        <p:spPr bwMode="auto">
          <a:xfrm>
            <a:off x="838200" y="15240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502" name="Line 36"/>
          <p:cNvSpPr>
            <a:spLocks noChangeShapeType="1"/>
          </p:cNvSpPr>
          <p:nvPr/>
        </p:nvSpPr>
        <p:spPr bwMode="auto">
          <a:xfrm flipV="1">
            <a:off x="1524000" y="15240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503" name="Line 37"/>
          <p:cNvSpPr>
            <a:spLocks noChangeShapeType="1"/>
          </p:cNvSpPr>
          <p:nvPr/>
        </p:nvSpPr>
        <p:spPr bwMode="auto">
          <a:xfrm>
            <a:off x="1600200" y="14478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2504" name="Oval 38"/>
          <p:cNvSpPr>
            <a:spLocks noChangeArrowheads="1"/>
          </p:cNvSpPr>
          <p:nvPr/>
        </p:nvSpPr>
        <p:spPr bwMode="auto">
          <a:xfrm>
            <a:off x="2590800" y="4648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B6</a:t>
            </a:r>
          </a:p>
        </p:txBody>
      </p:sp>
      <p:sp>
        <p:nvSpPr>
          <p:cNvPr id="62505" name="Oval 39"/>
          <p:cNvSpPr>
            <a:spLocks noChangeArrowheads="1"/>
          </p:cNvSpPr>
          <p:nvPr/>
        </p:nvSpPr>
        <p:spPr bwMode="auto">
          <a:xfrm>
            <a:off x="2590800" y="51816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B7</a:t>
            </a:r>
          </a:p>
        </p:txBody>
      </p:sp>
      <p:sp>
        <p:nvSpPr>
          <p:cNvPr id="62506" name="Oval 40"/>
          <p:cNvSpPr>
            <a:spLocks noChangeArrowheads="1"/>
          </p:cNvSpPr>
          <p:nvPr/>
        </p:nvSpPr>
        <p:spPr bwMode="auto">
          <a:xfrm>
            <a:off x="2590800" y="57150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B8</a:t>
            </a:r>
          </a:p>
        </p:txBody>
      </p:sp>
      <p:sp>
        <p:nvSpPr>
          <p:cNvPr id="62507" name="Oval 41"/>
          <p:cNvSpPr>
            <a:spLocks noChangeArrowheads="1"/>
          </p:cNvSpPr>
          <p:nvPr/>
        </p:nvSpPr>
        <p:spPr bwMode="auto">
          <a:xfrm>
            <a:off x="2590800" y="62484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B9</a:t>
            </a:r>
          </a:p>
        </p:txBody>
      </p:sp>
      <p:sp>
        <p:nvSpPr>
          <p:cNvPr id="62508" name="Oval 42"/>
          <p:cNvSpPr>
            <a:spLocks noChangeArrowheads="1"/>
          </p:cNvSpPr>
          <p:nvPr/>
        </p:nvSpPr>
        <p:spPr bwMode="auto">
          <a:xfrm>
            <a:off x="5029200" y="29718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B10</a:t>
            </a:r>
          </a:p>
        </p:txBody>
      </p:sp>
      <p:cxnSp>
        <p:nvCxnSpPr>
          <p:cNvPr id="62509" name="AutoShape 43"/>
          <p:cNvCxnSpPr>
            <a:cxnSpLocks noChangeShapeType="1"/>
            <a:stCxn id="62487" idx="0"/>
            <a:endCxn id="62475" idx="2"/>
          </p:cNvCxnSpPr>
          <p:nvPr/>
        </p:nvCxnSpPr>
        <p:spPr bwMode="auto">
          <a:xfrm>
            <a:off x="723900" y="3033713"/>
            <a:ext cx="1852613" cy="6619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2510" name="AutoShape 44"/>
          <p:cNvCxnSpPr>
            <a:cxnSpLocks noChangeShapeType="1"/>
            <a:stCxn id="62487" idx="7"/>
            <a:endCxn id="62486" idx="2"/>
          </p:cNvCxnSpPr>
          <p:nvPr/>
        </p:nvCxnSpPr>
        <p:spPr bwMode="auto">
          <a:xfrm>
            <a:off x="858838" y="3089275"/>
            <a:ext cx="1717675" cy="1216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2511" name="AutoShape 45"/>
          <p:cNvCxnSpPr>
            <a:cxnSpLocks noChangeShapeType="1"/>
            <a:stCxn id="62487" idx="6"/>
            <a:endCxn id="62504" idx="2"/>
          </p:cNvCxnSpPr>
          <p:nvPr/>
        </p:nvCxnSpPr>
        <p:spPr bwMode="auto">
          <a:xfrm>
            <a:off x="928688" y="3238500"/>
            <a:ext cx="1647825" cy="1600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2512" name="AutoShape 46"/>
          <p:cNvCxnSpPr>
            <a:cxnSpLocks noChangeShapeType="1"/>
            <a:stCxn id="62487" idx="5"/>
            <a:endCxn id="62505" idx="2"/>
          </p:cNvCxnSpPr>
          <p:nvPr/>
        </p:nvCxnSpPr>
        <p:spPr bwMode="auto">
          <a:xfrm>
            <a:off x="858838" y="3387725"/>
            <a:ext cx="1717675" cy="19843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2513" name="AutoShape 47"/>
          <p:cNvCxnSpPr>
            <a:cxnSpLocks noChangeShapeType="1"/>
            <a:stCxn id="62487" idx="4"/>
            <a:endCxn id="62506" idx="2"/>
          </p:cNvCxnSpPr>
          <p:nvPr/>
        </p:nvCxnSpPr>
        <p:spPr bwMode="auto">
          <a:xfrm>
            <a:off x="723900" y="3443288"/>
            <a:ext cx="1852613" cy="24622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2514" name="AutoShape 48"/>
          <p:cNvCxnSpPr>
            <a:cxnSpLocks noChangeShapeType="1"/>
            <a:stCxn id="62487" idx="3"/>
            <a:endCxn id="62507" idx="2"/>
          </p:cNvCxnSpPr>
          <p:nvPr/>
        </p:nvCxnSpPr>
        <p:spPr bwMode="auto">
          <a:xfrm>
            <a:off x="588963" y="3387725"/>
            <a:ext cx="1987550" cy="3051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2515" name="AutoShape 49"/>
          <p:cNvCxnSpPr>
            <a:cxnSpLocks noChangeShapeType="1"/>
            <a:stCxn id="62487" idx="1"/>
            <a:endCxn id="62473" idx="2"/>
          </p:cNvCxnSpPr>
          <p:nvPr/>
        </p:nvCxnSpPr>
        <p:spPr bwMode="auto">
          <a:xfrm flipV="1">
            <a:off x="588963" y="2476500"/>
            <a:ext cx="1987550" cy="6127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2516" name="AutoShape 50"/>
          <p:cNvCxnSpPr>
            <a:cxnSpLocks noChangeShapeType="1"/>
            <a:stCxn id="62487" idx="0"/>
            <a:endCxn id="62474" idx="2"/>
          </p:cNvCxnSpPr>
          <p:nvPr/>
        </p:nvCxnSpPr>
        <p:spPr bwMode="auto">
          <a:xfrm>
            <a:off x="723900" y="3033713"/>
            <a:ext cx="1852613" cy="1285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2517" name="AutoShape 51"/>
          <p:cNvCxnSpPr>
            <a:cxnSpLocks noChangeShapeType="1"/>
            <a:stCxn id="62473" idx="6"/>
            <a:endCxn id="62508" idx="0"/>
          </p:cNvCxnSpPr>
          <p:nvPr/>
        </p:nvCxnSpPr>
        <p:spPr bwMode="auto">
          <a:xfrm>
            <a:off x="2986088" y="2476500"/>
            <a:ext cx="2233612" cy="481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2518" name="AutoShape 52"/>
          <p:cNvCxnSpPr>
            <a:cxnSpLocks noChangeShapeType="1"/>
            <a:stCxn id="62474" idx="6"/>
            <a:endCxn id="62508" idx="0"/>
          </p:cNvCxnSpPr>
          <p:nvPr/>
        </p:nvCxnSpPr>
        <p:spPr bwMode="auto">
          <a:xfrm flipV="1">
            <a:off x="2986088" y="2957513"/>
            <a:ext cx="2233612" cy="2047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2519" name="AutoShape 53"/>
          <p:cNvCxnSpPr>
            <a:cxnSpLocks noChangeShapeType="1"/>
            <a:stCxn id="62475" idx="6"/>
            <a:endCxn id="62508" idx="1"/>
          </p:cNvCxnSpPr>
          <p:nvPr/>
        </p:nvCxnSpPr>
        <p:spPr bwMode="auto">
          <a:xfrm flipV="1">
            <a:off x="2986088" y="3013075"/>
            <a:ext cx="2098675" cy="6826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2520" name="AutoShape 54"/>
          <p:cNvCxnSpPr>
            <a:cxnSpLocks noChangeShapeType="1"/>
            <a:stCxn id="62486" idx="6"/>
            <a:endCxn id="62508" idx="2"/>
          </p:cNvCxnSpPr>
          <p:nvPr/>
        </p:nvCxnSpPr>
        <p:spPr bwMode="auto">
          <a:xfrm flipV="1">
            <a:off x="2986088" y="3162300"/>
            <a:ext cx="2028825" cy="1143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2521" name="AutoShape 55"/>
          <p:cNvCxnSpPr>
            <a:cxnSpLocks noChangeShapeType="1"/>
            <a:stCxn id="62504" idx="6"/>
            <a:endCxn id="62508" idx="3"/>
          </p:cNvCxnSpPr>
          <p:nvPr/>
        </p:nvCxnSpPr>
        <p:spPr bwMode="auto">
          <a:xfrm flipV="1">
            <a:off x="2986088" y="3311525"/>
            <a:ext cx="2098675" cy="1527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2522" name="AutoShape 56"/>
          <p:cNvCxnSpPr>
            <a:cxnSpLocks noChangeShapeType="1"/>
            <a:stCxn id="62505" idx="6"/>
            <a:endCxn id="62508" idx="3"/>
          </p:cNvCxnSpPr>
          <p:nvPr/>
        </p:nvCxnSpPr>
        <p:spPr bwMode="auto">
          <a:xfrm flipV="1">
            <a:off x="2986088" y="3311525"/>
            <a:ext cx="2098675" cy="20605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2523" name="AutoShape 57"/>
          <p:cNvCxnSpPr>
            <a:cxnSpLocks noChangeShapeType="1"/>
            <a:stCxn id="62506" idx="6"/>
            <a:endCxn id="62508" idx="4"/>
          </p:cNvCxnSpPr>
          <p:nvPr/>
        </p:nvCxnSpPr>
        <p:spPr bwMode="auto">
          <a:xfrm flipV="1">
            <a:off x="2986088" y="3367088"/>
            <a:ext cx="2233612" cy="25384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2524" name="AutoShape 58"/>
          <p:cNvCxnSpPr>
            <a:cxnSpLocks noChangeShapeType="1"/>
            <a:stCxn id="62507" idx="6"/>
            <a:endCxn id="62508" idx="4"/>
          </p:cNvCxnSpPr>
          <p:nvPr/>
        </p:nvCxnSpPr>
        <p:spPr bwMode="auto">
          <a:xfrm flipV="1">
            <a:off x="2986088" y="3367088"/>
            <a:ext cx="2233612" cy="30718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2525" name="AutoShape 59"/>
          <p:cNvCxnSpPr>
            <a:cxnSpLocks noChangeShapeType="1"/>
            <a:stCxn id="62508" idx="6"/>
            <a:endCxn id="62471" idx="2"/>
          </p:cNvCxnSpPr>
          <p:nvPr/>
        </p:nvCxnSpPr>
        <p:spPr bwMode="auto">
          <a:xfrm>
            <a:off x="5424488" y="3162300"/>
            <a:ext cx="504825" cy="152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2526" name="AutoShape 60"/>
          <p:cNvCxnSpPr>
            <a:cxnSpLocks noChangeShapeType="1"/>
            <a:stCxn id="62484" idx="4"/>
            <a:endCxn id="62527" idx="0"/>
          </p:cNvCxnSpPr>
          <p:nvPr/>
        </p:nvCxnSpPr>
        <p:spPr bwMode="auto">
          <a:xfrm>
            <a:off x="6896100" y="1614488"/>
            <a:ext cx="152400" cy="1724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62527" name="Oval 62"/>
          <p:cNvSpPr>
            <a:spLocks noChangeArrowheads="1"/>
          </p:cNvSpPr>
          <p:nvPr/>
        </p:nvSpPr>
        <p:spPr bwMode="auto">
          <a:xfrm>
            <a:off x="6858000" y="3352800"/>
            <a:ext cx="381000" cy="3810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62528" name="AutoShape 63"/>
          <p:cNvCxnSpPr>
            <a:cxnSpLocks noChangeShapeType="1"/>
            <a:stCxn id="62471" idx="6"/>
            <a:endCxn id="62527" idx="2"/>
          </p:cNvCxnSpPr>
          <p:nvPr/>
        </p:nvCxnSpPr>
        <p:spPr bwMode="auto">
          <a:xfrm>
            <a:off x="6338888" y="3314700"/>
            <a:ext cx="504825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65" name="TextBox 64"/>
          <p:cNvSpPr txBox="1"/>
          <p:nvPr/>
        </p:nvSpPr>
        <p:spPr>
          <a:xfrm>
            <a:off x="5181600" y="4876800"/>
            <a:ext cx="240322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6600"/>
                </a:solidFill>
              </a:rPr>
              <a:t>Work example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  compute ALAP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  then use to order</a:t>
            </a:r>
          </a:p>
          <a:p>
            <a:r>
              <a:rPr lang="en-US" dirty="0" smtClean="0">
                <a:solidFill>
                  <a:srgbClr val="FF6600"/>
                </a:solidFill>
              </a:rPr>
              <a:t>  </a:t>
            </a:r>
            <a:r>
              <a:rPr lang="en-US" dirty="0" err="1" smtClean="0">
                <a:solidFill>
                  <a:srgbClr val="FF6600"/>
                </a:solidFill>
              </a:rPr>
              <a:t>ReadyQ</a:t>
            </a:r>
            <a:endParaRPr lang="en-US" dirty="0">
              <a:solidFill>
                <a:srgbClr val="FF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6451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102052E-5B95-D749-AE1A-4BBD9DD34527}" type="slidenum">
              <a:rPr lang="en-US" smtClean="0">
                <a:latin typeface="Times New Roman" pitchFamily="-107" charset="0"/>
              </a:rPr>
              <a:pPr/>
              <a:t>39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64516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152400"/>
            <a:ext cx="7772400" cy="1143000"/>
          </a:xfrm>
        </p:spPr>
        <p:txBody>
          <a:bodyPr/>
          <a:lstStyle/>
          <a:p>
            <a:r>
              <a:rPr lang="en-US" dirty="0" smtClean="0"/>
              <a:t>LPT Schedule</a:t>
            </a:r>
            <a:endParaRPr lang="en-US" dirty="0"/>
          </a:p>
        </p:txBody>
      </p:sp>
      <p:sp>
        <p:nvSpPr>
          <p:cNvPr id="64517" name="Oval 3"/>
          <p:cNvSpPr>
            <a:spLocks noChangeArrowheads="1"/>
          </p:cNvSpPr>
          <p:nvPr/>
        </p:nvSpPr>
        <p:spPr bwMode="auto">
          <a:xfrm>
            <a:off x="2590800" y="1219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A7</a:t>
            </a:r>
          </a:p>
        </p:txBody>
      </p:sp>
      <p:sp>
        <p:nvSpPr>
          <p:cNvPr id="64518" name="Oval 4"/>
          <p:cNvSpPr>
            <a:spLocks noChangeArrowheads="1"/>
          </p:cNvSpPr>
          <p:nvPr/>
        </p:nvSpPr>
        <p:spPr bwMode="auto">
          <a:xfrm>
            <a:off x="3276600" y="1219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A8</a:t>
            </a:r>
          </a:p>
        </p:txBody>
      </p:sp>
      <p:sp>
        <p:nvSpPr>
          <p:cNvPr id="64519" name="Oval 5"/>
          <p:cNvSpPr>
            <a:spLocks noChangeArrowheads="1"/>
          </p:cNvSpPr>
          <p:nvPr/>
        </p:nvSpPr>
        <p:spPr bwMode="auto">
          <a:xfrm>
            <a:off x="5943600" y="3124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B11</a:t>
            </a:r>
          </a:p>
        </p:txBody>
      </p:sp>
      <p:sp>
        <p:nvSpPr>
          <p:cNvPr id="64520" name="Oval 6"/>
          <p:cNvSpPr>
            <a:spLocks noChangeArrowheads="1"/>
          </p:cNvSpPr>
          <p:nvPr/>
        </p:nvSpPr>
        <p:spPr bwMode="auto">
          <a:xfrm>
            <a:off x="3962400" y="1219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A9</a:t>
            </a:r>
          </a:p>
        </p:txBody>
      </p:sp>
      <p:sp>
        <p:nvSpPr>
          <p:cNvPr id="64521" name="Oval 7"/>
          <p:cNvSpPr>
            <a:spLocks noChangeArrowheads="1"/>
          </p:cNvSpPr>
          <p:nvPr/>
        </p:nvSpPr>
        <p:spPr bwMode="auto">
          <a:xfrm>
            <a:off x="2590800" y="22860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B2</a:t>
            </a:r>
          </a:p>
        </p:txBody>
      </p:sp>
      <p:sp>
        <p:nvSpPr>
          <p:cNvPr id="64522" name="Oval 8"/>
          <p:cNvSpPr>
            <a:spLocks noChangeArrowheads="1"/>
          </p:cNvSpPr>
          <p:nvPr/>
        </p:nvSpPr>
        <p:spPr bwMode="auto">
          <a:xfrm>
            <a:off x="2590800" y="29718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B3</a:t>
            </a:r>
          </a:p>
        </p:txBody>
      </p:sp>
      <p:sp>
        <p:nvSpPr>
          <p:cNvPr id="64523" name="Oval 9"/>
          <p:cNvSpPr>
            <a:spLocks noChangeArrowheads="1"/>
          </p:cNvSpPr>
          <p:nvPr/>
        </p:nvSpPr>
        <p:spPr bwMode="auto">
          <a:xfrm>
            <a:off x="2590800" y="3505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B4</a:t>
            </a:r>
          </a:p>
        </p:txBody>
      </p:sp>
      <p:sp>
        <p:nvSpPr>
          <p:cNvPr id="64524" name="Oval 10"/>
          <p:cNvSpPr>
            <a:spLocks noChangeArrowheads="1"/>
          </p:cNvSpPr>
          <p:nvPr/>
        </p:nvSpPr>
        <p:spPr bwMode="auto">
          <a:xfrm>
            <a:off x="533400" y="1219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A1</a:t>
            </a:r>
          </a:p>
        </p:txBody>
      </p:sp>
      <p:sp>
        <p:nvSpPr>
          <p:cNvPr id="64525" name="Oval 11"/>
          <p:cNvSpPr>
            <a:spLocks noChangeArrowheads="1"/>
          </p:cNvSpPr>
          <p:nvPr/>
        </p:nvSpPr>
        <p:spPr bwMode="auto">
          <a:xfrm>
            <a:off x="533400" y="17526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A2</a:t>
            </a:r>
          </a:p>
        </p:txBody>
      </p:sp>
      <p:sp>
        <p:nvSpPr>
          <p:cNvPr id="64526" name="Oval 12"/>
          <p:cNvSpPr>
            <a:spLocks noChangeArrowheads="1"/>
          </p:cNvSpPr>
          <p:nvPr/>
        </p:nvSpPr>
        <p:spPr bwMode="auto">
          <a:xfrm>
            <a:off x="1219200" y="1219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A3</a:t>
            </a:r>
          </a:p>
        </p:txBody>
      </p:sp>
      <p:sp>
        <p:nvSpPr>
          <p:cNvPr id="64527" name="Oval 13"/>
          <p:cNvSpPr>
            <a:spLocks noChangeArrowheads="1"/>
          </p:cNvSpPr>
          <p:nvPr/>
        </p:nvSpPr>
        <p:spPr bwMode="auto">
          <a:xfrm>
            <a:off x="1219200" y="17526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A4</a:t>
            </a:r>
          </a:p>
        </p:txBody>
      </p:sp>
      <p:sp>
        <p:nvSpPr>
          <p:cNvPr id="64528" name="Oval 14"/>
          <p:cNvSpPr>
            <a:spLocks noChangeArrowheads="1"/>
          </p:cNvSpPr>
          <p:nvPr/>
        </p:nvSpPr>
        <p:spPr bwMode="auto">
          <a:xfrm>
            <a:off x="1905000" y="1219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A5</a:t>
            </a:r>
          </a:p>
        </p:txBody>
      </p:sp>
      <p:sp>
        <p:nvSpPr>
          <p:cNvPr id="64529" name="Oval 15"/>
          <p:cNvSpPr>
            <a:spLocks noChangeArrowheads="1"/>
          </p:cNvSpPr>
          <p:nvPr/>
        </p:nvSpPr>
        <p:spPr bwMode="auto">
          <a:xfrm>
            <a:off x="1905000" y="17526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A6</a:t>
            </a:r>
          </a:p>
        </p:txBody>
      </p:sp>
      <p:sp>
        <p:nvSpPr>
          <p:cNvPr id="64530" name="Oval 16"/>
          <p:cNvSpPr>
            <a:spLocks noChangeArrowheads="1"/>
          </p:cNvSpPr>
          <p:nvPr/>
        </p:nvSpPr>
        <p:spPr bwMode="auto">
          <a:xfrm>
            <a:off x="4648200" y="1219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A10</a:t>
            </a:r>
          </a:p>
        </p:txBody>
      </p:sp>
      <p:sp>
        <p:nvSpPr>
          <p:cNvPr id="64531" name="Oval 17"/>
          <p:cNvSpPr>
            <a:spLocks noChangeArrowheads="1"/>
          </p:cNvSpPr>
          <p:nvPr/>
        </p:nvSpPr>
        <p:spPr bwMode="auto">
          <a:xfrm>
            <a:off x="5334000" y="1219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A11</a:t>
            </a:r>
          </a:p>
        </p:txBody>
      </p:sp>
      <p:sp>
        <p:nvSpPr>
          <p:cNvPr id="64532" name="Oval 18"/>
          <p:cNvSpPr>
            <a:spLocks noChangeArrowheads="1"/>
          </p:cNvSpPr>
          <p:nvPr/>
        </p:nvSpPr>
        <p:spPr bwMode="auto">
          <a:xfrm>
            <a:off x="6705600" y="1219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A13</a:t>
            </a:r>
          </a:p>
        </p:txBody>
      </p:sp>
      <p:sp>
        <p:nvSpPr>
          <p:cNvPr id="64533" name="Oval 19"/>
          <p:cNvSpPr>
            <a:spLocks noChangeArrowheads="1"/>
          </p:cNvSpPr>
          <p:nvPr/>
        </p:nvSpPr>
        <p:spPr bwMode="auto">
          <a:xfrm>
            <a:off x="6019800" y="1219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A12</a:t>
            </a:r>
          </a:p>
        </p:txBody>
      </p:sp>
      <p:sp>
        <p:nvSpPr>
          <p:cNvPr id="64534" name="Oval 20"/>
          <p:cNvSpPr>
            <a:spLocks noChangeArrowheads="1"/>
          </p:cNvSpPr>
          <p:nvPr/>
        </p:nvSpPr>
        <p:spPr bwMode="auto">
          <a:xfrm>
            <a:off x="2590800" y="41148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B5</a:t>
            </a:r>
          </a:p>
        </p:txBody>
      </p:sp>
      <p:sp>
        <p:nvSpPr>
          <p:cNvPr id="64535" name="Oval 21"/>
          <p:cNvSpPr>
            <a:spLocks noChangeArrowheads="1"/>
          </p:cNvSpPr>
          <p:nvPr/>
        </p:nvSpPr>
        <p:spPr bwMode="auto">
          <a:xfrm>
            <a:off x="533400" y="30480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B1</a:t>
            </a:r>
          </a:p>
        </p:txBody>
      </p:sp>
      <p:sp>
        <p:nvSpPr>
          <p:cNvPr id="64536" name="Line 22"/>
          <p:cNvSpPr>
            <a:spLocks noChangeShapeType="1"/>
          </p:cNvSpPr>
          <p:nvPr/>
        </p:nvSpPr>
        <p:spPr bwMode="auto">
          <a:xfrm>
            <a:off x="9144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37" name="Line 23"/>
          <p:cNvSpPr>
            <a:spLocks noChangeShapeType="1"/>
          </p:cNvSpPr>
          <p:nvPr/>
        </p:nvSpPr>
        <p:spPr bwMode="auto">
          <a:xfrm>
            <a:off x="16002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38" name="Line 24"/>
          <p:cNvSpPr>
            <a:spLocks noChangeShapeType="1"/>
          </p:cNvSpPr>
          <p:nvPr/>
        </p:nvSpPr>
        <p:spPr bwMode="auto">
          <a:xfrm>
            <a:off x="22860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39" name="Line 25"/>
          <p:cNvSpPr>
            <a:spLocks noChangeShapeType="1"/>
          </p:cNvSpPr>
          <p:nvPr/>
        </p:nvSpPr>
        <p:spPr bwMode="auto">
          <a:xfrm>
            <a:off x="29718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40" name="Line 26"/>
          <p:cNvSpPr>
            <a:spLocks noChangeShapeType="1"/>
          </p:cNvSpPr>
          <p:nvPr/>
        </p:nvSpPr>
        <p:spPr bwMode="auto">
          <a:xfrm>
            <a:off x="36576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41" name="Line 27"/>
          <p:cNvSpPr>
            <a:spLocks noChangeShapeType="1"/>
          </p:cNvSpPr>
          <p:nvPr/>
        </p:nvSpPr>
        <p:spPr bwMode="auto">
          <a:xfrm>
            <a:off x="43434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42" name="Line 28"/>
          <p:cNvSpPr>
            <a:spLocks noChangeShapeType="1"/>
          </p:cNvSpPr>
          <p:nvPr/>
        </p:nvSpPr>
        <p:spPr bwMode="auto">
          <a:xfrm>
            <a:off x="50292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43" name="Line 29"/>
          <p:cNvSpPr>
            <a:spLocks noChangeShapeType="1"/>
          </p:cNvSpPr>
          <p:nvPr/>
        </p:nvSpPr>
        <p:spPr bwMode="auto">
          <a:xfrm>
            <a:off x="57150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44" name="Line 30"/>
          <p:cNvSpPr>
            <a:spLocks noChangeShapeType="1"/>
          </p:cNvSpPr>
          <p:nvPr/>
        </p:nvSpPr>
        <p:spPr bwMode="auto">
          <a:xfrm>
            <a:off x="6400800" y="14478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45" name="Line 31"/>
          <p:cNvSpPr>
            <a:spLocks noChangeShapeType="1"/>
          </p:cNvSpPr>
          <p:nvPr/>
        </p:nvSpPr>
        <p:spPr bwMode="auto">
          <a:xfrm>
            <a:off x="914400" y="1981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46" name="Line 32"/>
          <p:cNvSpPr>
            <a:spLocks noChangeShapeType="1"/>
          </p:cNvSpPr>
          <p:nvPr/>
        </p:nvSpPr>
        <p:spPr bwMode="auto">
          <a:xfrm>
            <a:off x="1600200" y="1981200"/>
            <a:ext cx="304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47" name="Line 33"/>
          <p:cNvSpPr>
            <a:spLocks noChangeShapeType="1"/>
          </p:cNvSpPr>
          <p:nvPr/>
        </p:nvSpPr>
        <p:spPr bwMode="auto">
          <a:xfrm flipV="1">
            <a:off x="2286000" y="1600200"/>
            <a:ext cx="381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48" name="Line 34"/>
          <p:cNvSpPr>
            <a:spLocks noChangeShapeType="1"/>
          </p:cNvSpPr>
          <p:nvPr/>
        </p:nvSpPr>
        <p:spPr bwMode="auto">
          <a:xfrm flipV="1">
            <a:off x="838200" y="15240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49" name="Line 35"/>
          <p:cNvSpPr>
            <a:spLocks noChangeShapeType="1"/>
          </p:cNvSpPr>
          <p:nvPr/>
        </p:nvSpPr>
        <p:spPr bwMode="auto">
          <a:xfrm>
            <a:off x="838200" y="1524000"/>
            <a:ext cx="4572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50" name="Line 36"/>
          <p:cNvSpPr>
            <a:spLocks noChangeShapeType="1"/>
          </p:cNvSpPr>
          <p:nvPr/>
        </p:nvSpPr>
        <p:spPr bwMode="auto">
          <a:xfrm flipV="1">
            <a:off x="1524000" y="1524000"/>
            <a:ext cx="4572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51" name="Line 37"/>
          <p:cNvSpPr>
            <a:spLocks noChangeShapeType="1"/>
          </p:cNvSpPr>
          <p:nvPr/>
        </p:nvSpPr>
        <p:spPr bwMode="auto">
          <a:xfrm>
            <a:off x="1600200" y="14478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4552" name="Oval 38"/>
          <p:cNvSpPr>
            <a:spLocks noChangeArrowheads="1"/>
          </p:cNvSpPr>
          <p:nvPr/>
        </p:nvSpPr>
        <p:spPr bwMode="auto">
          <a:xfrm>
            <a:off x="2590800" y="46482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B6</a:t>
            </a:r>
          </a:p>
        </p:txBody>
      </p:sp>
      <p:sp>
        <p:nvSpPr>
          <p:cNvPr id="64553" name="Oval 39"/>
          <p:cNvSpPr>
            <a:spLocks noChangeArrowheads="1"/>
          </p:cNvSpPr>
          <p:nvPr/>
        </p:nvSpPr>
        <p:spPr bwMode="auto">
          <a:xfrm>
            <a:off x="2590800" y="51816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B7</a:t>
            </a:r>
          </a:p>
        </p:txBody>
      </p:sp>
      <p:sp>
        <p:nvSpPr>
          <p:cNvPr id="64554" name="Oval 40"/>
          <p:cNvSpPr>
            <a:spLocks noChangeArrowheads="1"/>
          </p:cNvSpPr>
          <p:nvPr/>
        </p:nvSpPr>
        <p:spPr bwMode="auto">
          <a:xfrm>
            <a:off x="2590800" y="57150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B8</a:t>
            </a:r>
          </a:p>
        </p:txBody>
      </p:sp>
      <p:sp>
        <p:nvSpPr>
          <p:cNvPr id="64555" name="Oval 41"/>
          <p:cNvSpPr>
            <a:spLocks noChangeArrowheads="1"/>
          </p:cNvSpPr>
          <p:nvPr/>
        </p:nvSpPr>
        <p:spPr bwMode="auto">
          <a:xfrm>
            <a:off x="2590800" y="62484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B9</a:t>
            </a:r>
          </a:p>
        </p:txBody>
      </p:sp>
      <p:sp>
        <p:nvSpPr>
          <p:cNvPr id="64556" name="Oval 42"/>
          <p:cNvSpPr>
            <a:spLocks noChangeArrowheads="1"/>
          </p:cNvSpPr>
          <p:nvPr/>
        </p:nvSpPr>
        <p:spPr bwMode="auto">
          <a:xfrm>
            <a:off x="5029200" y="2971800"/>
            <a:ext cx="381000" cy="3810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r>
              <a:rPr lang="en-US"/>
              <a:t>B10</a:t>
            </a:r>
          </a:p>
        </p:txBody>
      </p:sp>
      <p:cxnSp>
        <p:nvCxnSpPr>
          <p:cNvPr id="64557" name="AutoShape 43"/>
          <p:cNvCxnSpPr>
            <a:cxnSpLocks noChangeShapeType="1"/>
            <a:stCxn id="64535" idx="0"/>
            <a:endCxn id="64523" idx="2"/>
          </p:cNvCxnSpPr>
          <p:nvPr/>
        </p:nvCxnSpPr>
        <p:spPr bwMode="auto">
          <a:xfrm>
            <a:off x="723900" y="3033713"/>
            <a:ext cx="1852613" cy="6619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4558" name="AutoShape 44"/>
          <p:cNvCxnSpPr>
            <a:cxnSpLocks noChangeShapeType="1"/>
            <a:stCxn id="64535" idx="7"/>
            <a:endCxn id="64534" idx="2"/>
          </p:cNvCxnSpPr>
          <p:nvPr/>
        </p:nvCxnSpPr>
        <p:spPr bwMode="auto">
          <a:xfrm>
            <a:off x="858838" y="3089275"/>
            <a:ext cx="1717675" cy="1216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4559" name="AutoShape 45"/>
          <p:cNvCxnSpPr>
            <a:cxnSpLocks noChangeShapeType="1"/>
            <a:stCxn id="64535" idx="6"/>
            <a:endCxn id="64552" idx="2"/>
          </p:cNvCxnSpPr>
          <p:nvPr/>
        </p:nvCxnSpPr>
        <p:spPr bwMode="auto">
          <a:xfrm>
            <a:off x="928688" y="3238500"/>
            <a:ext cx="1647825" cy="16002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4560" name="AutoShape 46"/>
          <p:cNvCxnSpPr>
            <a:cxnSpLocks noChangeShapeType="1"/>
            <a:stCxn id="64535" idx="5"/>
            <a:endCxn id="64553" idx="2"/>
          </p:cNvCxnSpPr>
          <p:nvPr/>
        </p:nvCxnSpPr>
        <p:spPr bwMode="auto">
          <a:xfrm>
            <a:off x="858838" y="3387725"/>
            <a:ext cx="1717675" cy="19843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4561" name="AutoShape 47"/>
          <p:cNvCxnSpPr>
            <a:cxnSpLocks noChangeShapeType="1"/>
            <a:stCxn id="64535" idx="4"/>
            <a:endCxn id="64554" idx="2"/>
          </p:cNvCxnSpPr>
          <p:nvPr/>
        </p:nvCxnSpPr>
        <p:spPr bwMode="auto">
          <a:xfrm>
            <a:off x="723900" y="3443288"/>
            <a:ext cx="1852613" cy="24622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4562" name="AutoShape 48"/>
          <p:cNvCxnSpPr>
            <a:cxnSpLocks noChangeShapeType="1"/>
            <a:stCxn id="64535" idx="3"/>
            <a:endCxn id="64555" idx="2"/>
          </p:cNvCxnSpPr>
          <p:nvPr/>
        </p:nvCxnSpPr>
        <p:spPr bwMode="auto">
          <a:xfrm>
            <a:off x="588963" y="3387725"/>
            <a:ext cx="1987550" cy="3051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4563" name="AutoShape 49"/>
          <p:cNvCxnSpPr>
            <a:cxnSpLocks noChangeShapeType="1"/>
            <a:stCxn id="64535" idx="1"/>
            <a:endCxn id="64521" idx="2"/>
          </p:cNvCxnSpPr>
          <p:nvPr/>
        </p:nvCxnSpPr>
        <p:spPr bwMode="auto">
          <a:xfrm flipV="1">
            <a:off x="588963" y="2476500"/>
            <a:ext cx="1987550" cy="6127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4564" name="AutoShape 50"/>
          <p:cNvCxnSpPr>
            <a:cxnSpLocks noChangeShapeType="1"/>
            <a:stCxn id="64535" idx="0"/>
            <a:endCxn id="64522" idx="2"/>
          </p:cNvCxnSpPr>
          <p:nvPr/>
        </p:nvCxnSpPr>
        <p:spPr bwMode="auto">
          <a:xfrm>
            <a:off x="723900" y="3033713"/>
            <a:ext cx="1852613" cy="1285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4565" name="AutoShape 51"/>
          <p:cNvCxnSpPr>
            <a:cxnSpLocks noChangeShapeType="1"/>
            <a:stCxn id="64521" idx="6"/>
            <a:endCxn id="64556" idx="0"/>
          </p:cNvCxnSpPr>
          <p:nvPr/>
        </p:nvCxnSpPr>
        <p:spPr bwMode="auto">
          <a:xfrm>
            <a:off x="2986088" y="2476500"/>
            <a:ext cx="2233612" cy="481013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4566" name="AutoShape 52"/>
          <p:cNvCxnSpPr>
            <a:cxnSpLocks noChangeShapeType="1"/>
            <a:stCxn id="64522" idx="6"/>
            <a:endCxn id="64556" idx="0"/>
          </p:cNvCxnSpPr>
          <p:nvPr/>
        </p:nvCxnSpPr>
        <p:spPr bwMode="auto">
          <a:xfrm flipV="1">
            <a:off x="2986088" y="2957513"/>
            <a:ext cx="2233612" cy="204787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4567" name="AutoShape 53"/>
          <p:cNvCxnSpPr>
            <a:cxnSpLocks noChangeShapeType="1"/>
            <a:stCxn id="64523" idx="6"/>
            <a:endCxn id="64556" idx="1"/>
          </p:cNvCxnSpPr>
          <p:nvPr/>
        </p:nvCxnSpPr>
        <p:spPr bwMode="auto">
          <a:xfrm flipV="1">
            <a:off x="2986088" y="3013075"/>
            <a:ext cx="2098675" cy="6826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4568" name="AutoShape 54"/>
          <p:cNvCxnSpPr>
            <a:cxnSpLocks noChangeShapeType="1"/>
            <a:stCxn id="64534" idx="6"/>
            <a:endCxn id="64556" idx="2"/>
          </p:cNvCxnSpPr>
          <p:nvPr/>
        </p:nvCxnSpPr>
        <p:spPr bwMode="auto">
          <a:xfrm flipV="1">
            <a:off x="2986088" y="3162300"/>
            <a:ext cx="2028825" cy="11430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4569" name="AutoShape 55"/>
          <p:cNvCxnSpPr>
            <a:cxnSpLocks noChangeShapeType="1"/>
            <a:stCxn id="64552" idx="6"/>
            <a:endCxn id="64556" idx="3"/>
          </p:cNvCxnSpPr>
          <p:nvPr/>
        </p:nvCxnSpPr>
        <p:spPr bwMode="auto">
          <a:xfrm flipV="1">
            <a:off x="2986088" y="3311525"/>
            <a:ext cx="2098675" cy="15271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4570" name="AutoShape 56"/>
          <p:cNvCxnSpPr>
            <a:cxnSpLocks noChangeShapeType="1"/>
            <a:stCxn id="64553" idx="6"/>
            <a:endCxn id="64556" idx="3"/>
          </p:cNvCxnSpPr>
          <p:nvPr/>
        </p:nvCxnSpPr>
        <p:spPr bwMode="auto">
          <a:xfrm flipV="1">
            <a:off x="2986088" y="3311525"/>
            <a:ext cx="2098675" cy="206057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4571" name="AutoShape 57"/>
          <p:cNvCxnSpPr>
            <a:cxnSpLocks noChangeShapeType="1"/>
            <a:stCxn id="64554" idx="6"/>
            <a:endCxn id="64556" idx="4"/>
          </p:cNvCxnSpPr>
          <p:nvPr/>
        </p:nvCxnSpPr>
        <p:spPr bwMode="auto">
          <a:xfrm flipV="1">
            <a:off x="2986088" y="3367088"/>
            <a:ext cx="2233612" cy="25384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4572" name="AutoShape 58"/>
          <p:cNvCxnSpPr>
            <a:cxnSpLocks noChangeShapeType="1"/>
            <a:stCxn id="64555" idx="6"/>
            <a:endCxn id="64556" idx="4"/>
          </p:cNvCxnSpPr>
          <p:nvPr/>
        </p:nvCxnSpPr>
        <p:spPr bwMode="auto">
          <a:xfrm flipV="1">
            <a:off x="2986088" y="3367088"/>
            <a:ext cx="2233612" cy="307181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4573" name="AutoShape 59"/>
          <p:cNvCxnSpPr>
            <a:cxnSpLocks noChangeShapeType="1"/>
            <a:stCxn id="64556" idx="6"/>
            <a:endCxn id="64519" idx="2"/>
          </p:cNvCxnSpPr>
          <p:nvPr/>
        </p:nvCxnSpPr>
        <p:spPr bwMode="auto">
          <a:xfrm>
            <a:off x="5424488" y="3162300"/>
            <a:ext cx="504825" cy="1524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cxnSp>
        <p:nvCxnSpPr>
          <p:cNvPr id="64574" name="AutoShape 60"/>
          <p:cNvCxnSpPr>
            <a:cxnSpLocks noChangeShapeType="1"/>
            <a:stCxn id="64532" idx="4"/>
            <a:endCxn id="64576" idx="0"/>
          </p:cNvCxnSpPr>
          <p:nvPr/>
        </p:nvCxnSpPr>
        <p:spPr bwMode="auto">
          <a:xfrm>
            <a:off x="6896100" y="1614488"/>
            <a:ext cx="152400" cy="17240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64575" name="Text Box 61"/>
          <p:cNvSpPr txBox="1">
            <a:spLocks noChangeArrowheads="1"/>
          </p:cNvSpPr>
          <p:nvPr/>
        </p:nvSpPr>
        <p:spPr bwMode="auto">
          <a:xfrm>
            <a:off x="7543800" y="1143000"/>
            <a:ext cx="1317538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solidFill>
                  <a:srgbClr val="FF6600"/>
                </a:solidFill>
              </a:rPr>
              <a:t>LPT:</a:t>
            </a:r>
            <a:endParaRPr lang="en-US" dirty="0">
              <a:solidFill>
                <a:srgbClr val="FF6600"/>
              </a:solidFill>
            </a:endParaRPr>
          </a:p>
          <a:p>
            <a:r>
              <a:rPr lang="en-US" dirty="0"/>
              <a:t>A1  A2</a:t>
            </a:r>
          </a:p>
          <a:p>
            <a:r>
              <a:rPr lang="en-US" dirty="0"/>
              <a:t>A3  A4</a:t>
            </a:r>
          </a:p>
          <a:p>
            <a:r>
              <a:rPr lang="en-US" dirty="0"/>
              <a:t>A5  A6</a:t>
            </a:r>
          </a:p>
          <a:p>
            <a:r>
              <a:rPr lang="en-US" dirty="0"/>
              <a:t>A7 </a:t>
            </a:r>
            <a:r>
              <a:rPr lang="en-US" dirty="0" smtClean="0"/>
              <a:t> B1</a:t>
            </a:r>
          </a:p>
          <a:p>
            <a:r>
              <a:rPr lang="en-US" dirty="0"/>
              <a:t>A8  B2</a:t>
            </a:r>
          </a:p>
          <a:p>
            <a:r>
              <a:rPr lang="en-US" dirty="0"/>
              <a:t>A9  B3</a:t>
            </a:r>
          </a:p>
          <a:p>
            <a:r>
              <a:rPr lang="en-US" dirty="0"/>
              <a:t>A10 B4</a:t>
            </a:r>
          </a:p>
          <a:p>
            <a:r>
              <a:rPr lang="en-US" dirty="0"/>
              <a:t>A11 B5</a:t>
            </a:r>
            <a:endParaRPr lang="en-US" dirty="0" smtClean="0"/>
          </a:p>
          <a:p>
            <a:r>
              <a:rPr lang="en-US" dirty="0" smtClean="0"/>
              <a:t>B6   B7</a:t>
            </a:r>
          </a:p>
          <a:p>
            <a:r>
              <a:rPr lang="en-US" dirty="0" smtClean="0"/>
              <a:t>B8  B9</a:t>
            </a:r>
          </a:p>
          <a:p>
            <a:r>
              <a:rPr lang="en-US" dirty="0" smtClean="0"/>
              <a:t>A12 B10</a:t>
            </a:r>
          </a:p>
          <a:p>
            <a:r>
              <a:rPr lang="en-US" dirty="0" smtClean="0"/>
              <a:t>A13 B11</a:t>
            </a:r>
            <a:endParaRPr lang="en-US" dirty="0"/>
          </a:p>
        </p:txBody>
      </p:sp>
      <p:sp>
        <p:nvSpPr>
          <p:cNvPr id="64576" name="Oval 62"/>
          <p:cNvSpPr>
            <a:spLocks noChangeArrowheads="1"/>
          </p:cNvSpPr>
          <p:nvPr/>
        </p:nvSpPr>
        <p:spPr bwMode="auto">
          <a:xfrm>
            <a:off x="6858000" y="3352800"/>
            <a:ext cx="381000" cy="381000"/>
          </a:xfrm>
          <a:prstGeom prst="ellipse">
            <a:avLst/>
          </a:prstGeom>
          <a:solidFill>
            <a:schemeClr val="accent2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cxnSp>
        <p:nvCxnSpPr>
          <p:cNvPr id="64577" name="AutoShape 63"/>
          <p:cNvCxnSpPr>
            <a:cxnSpLocks noChangeShapeType="1"/>
            <a:stCxn id="64519" idx="6"/>
            <a:endCxn id="64576" idx="2"/>
          </p:cNvCxnSpPr>
          <p:nvPr/>
        </p:nvCxnSpPr>
        <p:spPr bwMode="auto">
          <a:xfrm>
            <a:off x="6338888" y="3314700"/>
            <a:ext cx="504825" cy="22860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215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3D1D659-F9F3-B64C-835B-8645F4DB554F}" type="slidenum">
              <a:rPr lang="en-US" smtClean="0">
                <a:latin typeface="Times New Roman" pitchFamily="-107" charset="0"/>
              </a:rPr>
              <a:pPr/>
              <a:t>4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2150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Trick/Technique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81200"/>
            <a:ext cx="8458200" cy="4114800"/>
          </a:xfrm>
        </p:spPr>
        <p:txBody>
          <a:bodyPr/>
          <a:lstStyle/>
          <a:p>
            <a:r>
              <a:rPr lang="en-US"/>
              <a:t>Resources can be shared (reused) in time</a:t>
            </a:r>
          </a:p>
          <a:p>
            <a:r>
              <a:rPr lang="en-US"/>
              <a:t>Sharing resources can reduce </a:t>
            </a:r>
          </a:p>
          <a:p>
            <a:pPr lvl="1"/>
            <a:r>
              <a:rPr lang="en-US">
                <a:ea typeface="ＭＳ Ｐゴシック" pitchFamily="-107" charset="-128"/>
              </a:rPr>
              <a:t>instantaneous resource requirements</a:t>
            </a:r>
          </a:p>
          <a:p>
            <a:pPr lvl="1"/>
            <a:r>
              <a:rPr lang="en-US">
                <a:ea typeface="ＭＳ Ｐゴシック" pitchFamily="-107" charset="-128"/>
              </a:rPr>
              <a:t>total costs (area)</a:t>
            </a:r>
          </a:p>
          <a:p>
            <a:pPr lvl="1"/>
            <a:endParaRPr lang="en-US">
              <a:ea typeface="ＭＳ Ｐゴシック" pitchFamily="-107" charset="-128"/>
            </a:endParaRPr>
          </a:p>
          <a:p>
            <a:r>
              <a:rPr lang="en-US" b="1"/>
              <a:t>Pattern:</a:t>
            </a:r>
            <a:r>
              <a:rPr lang="en-US"/>
              <a:t> scheduled operator sharing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9318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946780D-39CE-7845-AF4D-30A150427698}" type="slidenum">
              <a:rPr lang="en-US" smtClean="0">
                <a:latin typeface="Times New Roman" pitchFamily="-107" charset="0"/>
              </a:rPr>
              <a:pPr/>
              <a:t>40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9318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/>
              <a:t>List Scheduling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447800"/>
            <a:ext cx="7772400" cy="4114800"/>
          </a:xfrm>
        </p:spPr>
        <p:txBody>
          <a:bodyPr/>
          <a:lstStyle/>
          <a:p>
            <a:r>
              <a:rPr lang="en-US" sz="2800" dirty="0"/>
              <a:t>Use for </a:t>
            </a:r>
          </a:p>
          <a:p>
            <a:pPr lvl="1"/>
            <a:r>
              <a:rPr lang="en-US" sz="2400" dirty="0">
                <a:ea typeface="ＭＳ Ｐゴシック" pitchFamily="-107" charset="-128"/>
              </a:rPr>
              <a:t>resource constrained</a:t>
            </a:r>
          </a:p>
          <a:p>
            <a:pPr lvl="1"/>
            <a:r>
              <a:rPr lang="en-US" sz="2400" dirty="0">
                <a:ea typeface="ＭＳ Ｐゴシック" pitchFamily="-107" charset="-128"/>
              </a:rPr>
              <a:t>time-constrained </a:t>
            </a:r>
          </a:p>
          <a:p>
            <a:pPr lvl="2"/>
            <a:r>
              <a:rPr lang="en-US" sz="2000" dirty="0">
                <a:ea typeface="ＭＳ Ｐゴシック" pitchFamily="-107" charset="-128"/>
              </a:rPr>
              <a:t>give resource target and search for minimum resource set</a:t>
            </a:r>
          </a:p>
          <a:p>
            <a:r>
              <a:rPr lang="en-US" sz="2800" dirty="0"/>
              <a:t>Fast: O(N) </a:t>
            </a:r>
            <a:r>
              <a:rPr lang="en-US" sz="2800" dirty="0" err="1">
                <a:sym typeface="Symbol" pitchFamily="-107" charset="2"/>
              </a:rPr>
              <a:t></a:t>
            </a:r>
            <a:r>
              <a:rPr lang="en-US" sz="2800" dirty="0" err="1"/>
              <a:t>O(Nlog(N</a:t>
            </a:r>
            <a:r>
              <a:rPr lang="en-US" sz="2800" dirty="0"/>
              <a:t>)) depending on prioritization</a:t>
            </a:r>
          </a:p>
          <a:p>
            <a:r>
              <a:rPr lang="en-US" sz="2800" dirty="0"/>
              <a:t>Simple, </a:t>
            </a:r>
            <a:r>
              <a:rPr lang="en-US" sz="2800" dirty="0" smtClean="0"/>
              <a:t>general</a:t>
            </a:r>
          </a:p>
          <a:p>
            <a:r>
              <a:rPr lang="en-US" sz="2800" dirty="0" smtClean="0"/>
              <a:t>Good for upper bound – results is achievable</a:t>
            </a:r>
          </a:p>
          <a:p>
            <a:r>
              <a:rPr lang="en-US" sz="2800" dirty="0" smtClean="0"/>
              <a:t>Not always optimal</a:t>
            </a:r>
          </a:p>
          <a:p>
            <a:r>
              <a:rPr lang="en-US" sz="2800" dirty="0"/>
              <a:t>How good?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1" grpId="0" build="p" autoUpdateAnimBg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9523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672E55E-FA68-944F-BE0A-E0CF892A66C9}" type="slidenum">
              <a:rPr lang="en-US" smtClean="0">
                <a:latin typeface="Times New Roman" pitchFamily="-107" charset="0"/>
              </a:rPr>
              <a:pPr/>
              <a:t>41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9523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Approximation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Can we say how close an algorithm comes to achieving the optimal result?</a:t>
            </a:r>
          </a:p>
          <a:p>
            <a:endParaRPr lang="en-US" dirty="0"/>
          </a:p>
          <a:p>
            <a:r>
              <a:rPr lang="en-US" dirty="0"/>
              <a:t>Technically:</a:t>
            </a:r>
          </a:p>
          <a:p>
            <a:pPr lvl="1"/>
            <a:r>
              <a:rPr lang="en-US" b="1" dirty="0">
                <a:ea typeface="ＭＳ Ｐゴシック" pitchFamily="-107" charset="-128"/>
              </a:rPr>
              <a:t>If</a:t>
            </a:r>
            <a:r>
              <a:rPr lang="en-US" dirty="0">
                <a:ea typeface="ＭＳ Ｐゴシック" pitchFamily="-107" charset="-128"/>
              </a:rPr>
              <a:t> can show </a:t>
            </a:r>
          </a:p>
          <a:p>
            <a:pPr lvl="2"/>
            <a:r>
              <a:rPr lang="en-US" dirty="0" err="1">
                <a:ea typeface="ＭＳ Ｐゴシック" pitchFamily="-107" charset="-128"/>
              </a:rPr>
              <a:t>Heuristic(Prob)/Optimal(Prob)</a:t>
            </a:r>
            <a:r>
              <a:rPr lang="en-US" dirty="0" err="1">
                <a:ea typeface="ＭＳ Ｐゴシック" pitchFamily="-107" charset="-128"/>
                <a:sym typeface="Symbol" pitchFamily="-107" charset="2"/>
              </a:rPr>
              <a:t></a:t>
            </a:r>
            <a:r>
              <a:rPr lang="en-US" dirty="0" err="1">
                <a:latin typeface="Symbol" pitchFamily="-107" charset="2"/>
                <a:ea typeface="ＭＳ Ｐゴシック" pitchFamily="-107" charset="-128"/>
              </a:rPr>
              <a:t>a</a:t>
            </a:r>
            <a:r>
              <a:rPr lang="en-US" dirty="0">
                <a:ea typeface="ＭＳ Ｐゴシック" pitchFamily="-107" charset="-128"/>
              </a:rPr>
              <a:t>    </a:t>
            </a:r>
            <a:r>
              <a:rPr lang="en-US" dirty="0" err="1">
                <a:ea typeface="ＭＳ Ｐゴシック" pitchFamily="-107" charset="-128"/>
                <a:sym typeface="Symbol" pitchFamily="-107" charset="2"/>
              </a:rPr>
              <a:t></a:t>
            </a:r>
            <a:r>
              <a:rPr lang="en-US" dirty="0" smtClean="0">
                <a:ea typeface="ＭＳ Ｐゴシック" pitchFamily="-107" charset="-128"/>
                <a:sym typeface="Symbol" pitchFamily="-107" charset="2"/>
              </a:rPr>
              <a:t> </a:t>
            </a:r>
            <a:r>
              <a:rPr lang="en-US" dirty="0" err="1" smtClean="0">
                <a:ea typeface="ＭＳ Ｐゴシック" pitchFamily="-107" charset="-128"/>
              </a:rPr>
              <a:t>Prob</a:t>
            </a:r>
            <a:endParaRPr lang="en-US" dirty="0">
              <a:ea typeface="ＭＳ Ｐゴシック" pitchFamily="-107" charset="-128"/>
            </a:endParaRPr>
          </a:p>
          <a:p>
            <a:pPr lvl="1"/>
            <a:r>
              <a:rPr lang="en-US" b="1" dirty="0">
                <a:ea typeface="ＭＳ Ｐゴシック" pitchFamily="-107" charset="-128"/>
              </a:rPr>
              <a:t>Then</a:t>
            </a:r>
            <a:r>
              <a:rPr lang="en-US" dirty="0">
                <a:ea typeface="ＭＳ Ｐゴシック" pitchFamily="-107" charset="-128"/>
              </a:rPr>
              <a:t> the Heuristic is an </a:t>
            </a:r>
            <a:r>
              <a:rPr lang="en-US" dirty="0">
                <a:latin typeface="Symbol" pitchFamily="-107" charset="2"/>
                <a:ea typeface="ＭＳ Ｐゴシック" pitchFamily="-107" charset="-128"/>
              </a:rPr>
              <a:t>a</a:t>
            </a:r>
            <a:r>
              <a:rPr lang="en-US" dirty="0">
                <a:ea typeface="ＭＳ Ｐゴシック" pitchFamily="-107" charset="-128"/>
              </a:rPr>
              <a:t>-approximation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8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9875" grpId="0" build="p" autoUpdateAnimBg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9728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31A59F0-486D-A049-ADA5-0ED8DB1C0E04}" type="slidenum">
              <a:rPr lang="en-US" smtClean="0">
                <a:latin typeface="Times New Roman" pitchFamily="-107" charset="0"/>
              </a:rPr>
              <a:pPr/>
              <a:t>42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972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Scheduled Example </a:t>
            </a:r>
            <a:br>
              <a:rPr lang="en-US"/>
            </a:br>
            <a:r>
              <a:rPr lang="en-US"/>
              <a:t>Without Precedence</a:t>
            </a:r>
          </a:p>
        </p:txBody>
      </p:sp>
      <p:grpSp>
        <p:nvGrpSpPr>
          <p:cNvPr id="97285" name="Group 3"/>
          <p:cNvGrpSpPr>
            <a:grpSpLocks/>
          </p:cNvGrpSpPr>
          <p:nvPr/>
        </p:nvGrpSpPr>
        <p:grpSpPr bwMode="auto">
          <a:xfrm>
            <a:off x="1295400" y="1905000"/>
            <a:ext cx="4648200" cy="3200400"/>
            <a:chOff x="816" y="1200"/>
            <a:chExt cx="2928" cy="2016"/>
          </a:xfrm>
        </p:grpSpPr>
        <p:sp>
          <p:nvSpPr>
            <p:cNvPr id="97289" name="Rectangle 4"/>
            <p:cNvSpPr>
              <a:spLocks noChangeArrowheads="1"/>
            </p:cNvSpPr>
            <p:nvPr/>
          </p:nvSpPr>
          <p:spPr bwMode="auto">
            <a:xfrm>
              <a:off x="1152" y="1872"/>
              <a:ext cx="864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290" name="Rectangle 5"/>
            <p:cNvSpPr>
              <a:spLocks noChangeArrowheads="1"/>
            </p:cNvSpPr>
            <p:nvPr/>
          </p:nvSpPr>
          <p:spPr bwMode="auto">
            <a:xfrm>
              <a:off x="2016" y="1872"/>
              <a:ext cx="384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291" name="Rectangle 6"/>
            <p:cNvSpPr>
              <a:spLocks noChangeArrowheads="1"/>
            </p:cNvSpPr>
            <p:nvPr/>
          </p:nvSpPr>
          <p:spPr bwMode="auto">
            <a:xfrm>
              <a:off x="1152" y="1680"/>
              <a:ext cx="384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292" name="Rectangle 7"/>
            <p:cNvSpPr>
              <a:spLocks noChangeArrowheads="1"/>
            </p:cNvSpPr>
            <p:nvPr/>
          </p:nvSpPr>
          <p:spPr bwMode="auto">
            <a:xfrm>
              <a:off x="1152" y="2064"/>
              <a:ext cx="384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293" name="Rectangle 8"/>
            <p:cNvSpPr>
              <a:spLocks noChangeArrowheads="1"/>
            </p:cNvSpPr>
            <p:nvPr/>
          </p:nvSpPr>
          <p:spPr bwMode="auto">
            <a:xfrm>
              <a:off x="1536" y="2064"/>
              <a:ext cx="100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294" name="Rectangle 9"/>
            <p:cNvSpPr>
              <a:spLocks noChangeArrowheads="1"/>
            </p:cNvSpPr>
            <p:nvPr/>
          </p:nvSpPr>
          <p:spPr bwMode="auto">
            <a:xfrm>
              <a:off x="1152" y="2256"/>
              <a:ext cx="100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295" name="Rectangle 10"/>
            <p:cNvSpPr>
              <a:spLocks noChangeArrowheads="1"/>
            </p:cNvSpPr>
            <p:nvPr/>
          </p:nvSpPr>
          <p:spPr bwMode="auto">
            <a:xfrm>
              <a:off x="1536" y="1680"/>
              <a:ext cx="240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296" name="Rectangle 11"/>
            <p:cNvSpPr>
              <a:spLocks noChangeArrowheads="1"/>
            </p:cNvSpPr>
            <p:nvPr/>
          </p:nvSpPr>
          <p:spPr bwMode="auto">
            <a:xfrm>
              <a:off x="1152" y="2448"/>
              <a:ext cx="240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297" name="Rectangle 12"/>
            <p:cNvSpPr>
              <a:spLocks noChangeArrowheads="1"/>
            </p:cNvSpPr>
            <p:nvPr/>
          </p:nvSpPr>
          <p:spPr bwMode="auto">
            <a:xfrm>
              <a:off x="1392" y="2448"/>
              <a:ext cx="240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298" name="Rectangle 13"/>
            <p:cNvSpPr>
              <a:spLocks noChangeArrowheads="1"/>
            </p:cNvSpPr>
            <p:nvPr/>
          </p:nvSpPr>
          <p:spPr bwMode="auto">
            <a:xfrm>
              <a:off x="1632" y="2448"/>
              <a:ext cx="240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299" name="Rectangle 14"/>
            <p:cNvSpPr>
              <a:spLocks noChangeArrowheads="1"/>
            </p:cNvSpPr>
            <p:nvPr/>
          </p:nvSpPr>
          <p:spPr bwMode="auto">
            <a:xfrm>
              <a:off x="1872" y="2448"/>
              <a:ext cx="240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300" name="Rectangle 15"/>
            <p:cNvSpPr>
              <a:spLocks noChangeArrowheads="1"/>
            </p:cNvSpPr>
            <p:nvPr/>
          </p:nvSpPr>
          <p:spPr bwMode="auto">
            <a:xfrm>
              <a:off x="2112" y="2448"/>
              <a:ext cx="240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301" name="Rectangle 16"/>
            <p:cNvSpPr>
              <a:spLocks noChangeArrowheads="1"/>
            </p:cNvSpPr>
            <p:nvPr/>
          </p:nvSpPr>
          <p:spPr bwMode="auto">
            <a:xfrm>
              <a:off x="2352" y="2448"/>
              <a:ext cx="240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302" name="Rectangle 17"/>
            <p:cNvSpPr>
              <a:spLocks noChangeArrowheads="1"/>
            </p:cNvSpPr>
            <p:nvPr/>
          </p:nvSpPr>
          <p:spPr bwMode="auto">
            <a:xfrm>
              <a:off x="2160" y="2256"/>
              <a:ext cx="384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303" name="Rectangle 18"/>
            <p:cNvSpPr>
              <a:spLocks noChangeArrowheads="1"/>
            </p:cNvSpPr>
            <p:nvPr/>
          </p:nvSpPr>
          <p:spPr bwMode="auto">
            <a:xfrm>
              <a:off x="1776" y="1680"/>
              <a:ext cx="864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304" name="Rectangle 19"/>
            <p:cNvSpPr>
              <a:spLocks noChangeArrowheads="1"/>
            </p:cNvSpPr>
            <p:nvPr/>
          </p:nvSpPr>
          <p:spPr bwMode="auto">
            <a:xfrm>
              <a:off x="2400" y="1872"/>
              <a:ext cx="100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305" name="Line 20"/>
            <p:cNvSpPr>
              <a:spLocks noChangeShapeType="1"/>
            </p:cNvSpPr>
            <p:nvPr/>
          </p:nvSpPr>
          <p:spPr bwMode="auto">
            <a:xfrm>
              <a:off x="2544" y="1536"/>
              <a:ext cx="0" cy="14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306" name="Line 21"/>
            <p:cNvSpPr>
              <a:spLocks noChangeShapeType="1"/>
            </p:cNvSpPr>
            <p:nvPr/>
          </p:nvSpPr>
          <p:spPr bwMode="auto">
            <a:xfrm>
              <a:off x="3408" y="1536"/>
              <a:ext cx="0" cy="14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307" name="Line 22"/>
            <p:cNvSpPr>
              <a:spLocks noChangeShapeType="1"/>
            </p:cNvSpPr>
            <p:nvPr/>
          </p:nvSpPr>
          <p:spPr bwMode="auto">
            <a:xfrm>
              <a:off x="816" y="3216"/>
              <a:ext cx="29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7308" name="Line 23"/>
            <p:cNvSpPr>
              <a:spLocks noChangeShapeType="1"/>
            </p:cNvSpPr>
            <p:nvPr/>
          </p:nvSpPr>
          <p:spPr bwMode="auto">
            <a:xfrm flipV="1">
              <a:off x="816" y="1200"/>
              <a:ext cx="0" cy="201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97286" name="Text Box 24"/>
          <p:cNvSpPr txBox="1">
            <a:spLocks noChangeArrowheads="1"/>
          </p:cNvSpPr>
          <p:nvPr/>
        </p:nvSpPr>
        <p:spPr bwMode="auto">
          <a:xfrm>
            <a:off x="4251325" y="5299075"/>
            <a:ext cx="723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time</a:t>
            </a:r>
          </a:p>
        </p:txBody>
      </p:sp>
      <p:sp>
        <p:nvSpPr>
          <p:cNvPr id="97287" name="Text Box 25"/>
          <p:cNvSpPr txBox="1">
            <a:spLocks noChangeArrowheads="1"/>
          </p:cNvSpPr>
          <p:nvPr/>
        </p:nvSpPr>
        <p:spPr bwMode="auto">
          <a:xfrm rot="-5400000">
            <a:off x="306387" y="2741613"/>
            <a:ext cx="1216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/>
              <a:t>resource</a:t>
            </a:r>
          </a:p>
        </p:txBody>
      </p:sp>
      <p:sp>
        <p:nvSpPr>
          <p:cNvPr id="80922" name="Text Box 26"/>
          <p:cNvSpPr txBox="1">
            <a:spLocks noChangeArrowheads="1"/>
          </p:cNvSpPr>
          <p:nvPr/>
        </p:nvSpPr>
        <p:spPr bwMode="auto">
          <a:xfrm>
            <a:off x="6096000" y="3429000"/>
            <a:ext cx="2697163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800">
                <a:latin typeface="Arial" pitchFamily="-107" charset="0"/>
              </a:rPr>
              <a:t>How bad is this </a:t>
            </a:r>
          </a:p>
          <a:p>
            <a:r>
              <a:rPr lang="en-US" sz="2800">
                <a:latin typeface="Arial" pitchFamily="-107" charset="0"/>
              </a:rPr>
              <a:t>schedule?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9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922" grpId="0" autoUpdateAnimBg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9933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1A16653-42F6-F349-842B-7B5853E93EFE}" type="slidenum">
              <a:rPr lang="en-US" smtClean="0">
                <a:latin typeface="Times New Roman" pitchFamily="-107" charset="0"/>
              </a:rPr>
              <a:pPr/>
              <a:t>43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9933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Observe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b="1" dirty="0" err="1">
                <a:sym typeface="Symbol" pitchFamily="-107" charset="2"/>
              </a:rPr>
              <a:t></a:t>
            </a:r>
            <a:r>
              <a:rPr lang="en-US" dirty="0">
                <a:sym typeface="Symbol" pitchFamily="-107" charset="2"/>
              </a:rPr>
              <a:t> </a:t>
            </a:r>
            <a:r>
              <a:rPr lang="en-US" dirty="0"/>
              <a:t>optimal length L</a:t>
            </a:r>
          </a:p>
          <a:p>
            <a:pPr>
              <a:lnSpc>
                <a:spcPct val="90000"/>
              </a:lnSpc>
            </a:pPr>
            <a:r>
              <a:rPr lang="en-US" dirty="0"/>
              <a:t>No idle time up to start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of </a:t>
            </a:r>
            <a:r>
              <a:rPr lang="en-US" dirty="0"/>
              <a:t>last job to finish</a:t>
            </a:r>
          </a:p>
          <a:p>
            <a:pPr>
              <a:lnSpc>
                <a:spcPct val="90000"/>
              </a:lnSpc>
            </a:pPr>
            <a:r>
              <a:rPr lang="en-US" dirty="0"/>
              <a:t>start time of last job </a:t>
            </a:r>
            <a:r>
              <a:rPr lang="en-US" dirty="0" err="1">
                <a:sym typeface="Symbol" pitchFamily="-107" charset="2"/>
              </a:rPr>
              <a:t></a:t>
            </a:r>
            <a:r>
              <a:rPr lang="en-US" dirty="0"/>
              <a:t> L </a:t>
            </a:r>
          </a:p>
          <a:p>
            <a:pPr>
              <a:lnSpc>
                <a:spcPct val="90000"/>
              </a:lnSpc>
            </a:pPr>
            <a:r>
              <a:rPr lang="en-US" dirty="0"/>
              <a:t>last job length </a:t>
            </a:r>
            <a:r>
              <a:rPr lang="en-US" dirty="0" err="1">
                <a:sym typeface="Symbol" pitchFamily="-107" charset="2"/>
              </a:rPr>
              <a:t></a:t>
            </a:r>
            <a:r>
              <a:rPr lang="en-US" dirty="0"/>
              <a:t> L</a:t>
            </a:r>
          </a:p>
          <a:p>
            <a:pPr>
              <a:lnSpc>
                <a:spcPct val="90000"/>
              </a:lnSpc>
            </a:pPr>
            <a:r>
              <a:rPr lang="en-US" dirty="0"/>
              <a:t>Total LS length </a:t>
            </a:r>
            <a:r>
              <a:rPr lang="en-US" dirty="0" err="1">
                <a:sym typeface="Symbol" pitchFamily="-107" charset="2"/>
              </a:rPr>
              <a:t></a:t>
            </a:r>
            <a:r>
              <a:rPr lang="en-US" dirty="0"/>
              <a:t> </a:t>
            </a:r>
            <a:r>
              <a:rPr lang="en-US" dirty="0" smtClean="0"/>
              <a:t>2L</a:t>
            </a:r>
          </a:p>
          <a:p>
            <a:pPr>
              <a:lnSpc>
                <a:spcPct val="90000"/>
              </a:lnSpc>
            </a:pPr>
            <a:r>
              <a:rPr lang="en-US" dirty="0" smtClean="0">
                <a:solidFill>
                  <a:srgbClr val="FF6600"/>
                </a:solidFill>
              </a:rPr>
              <a:t>What can say about optimality?</a:t>
            </a:r>
          </a:p>
          <a:p>
            <a:pPr>
              <a:lnSpc>
                <a:spcPct val="90000"/>
              </a:lnSpc>
              <a:buFont typeface="Wingdings" pitchFamily="-107" charset="2"/>
              <a:buChar char="Ø"/>
            </a:pPr>
            <a:r>
              <a:rPr lang="en-US" dirty="0"/>
              <a:t>Algorithm is within factor of 2 of optimum</a:t>
            </a:r>
          </a:p>
        </p:txBody>
      </p:sp>
      <p:grpSp>
        <p:nvGrpSpPr>
          <p:cNvPr id="99334" name="Group 4"/>
          <p:cNvGrpSpPr>
            <a:grpSpLocks/>
          </p:cNvGrpSpPr>
          <p:nvPr/>
        </p:nvGrpSpPr>
        <p:grpSpPr bwMode="auto">
          <a:xfrm>
            <a:off x="5943600" y="381000"/>
            <a:ext cx="3048000" cy="2057400"/>
            <a:chOff x="816" y="1200"/>
            <a:chExt cx="2928" cy="2016"/>
          </a:xfrm>
        </p:grpSpPr>
        <p:sp>
          <p:nvSpPr>
            <p:cNvPr id="99335" name="Rectangle 5"/>
            <p:cNvSpPr>
              <a:spLocks noChangeArrowheads="1"/>
            </p:cNvSpPr>
            <p:nvPr/>
          </p:nvSpPr>
          <p:spPr bwMode="auto">
            <a:xfrm>
              <a:off x="1152" y="1872"/>
              <a:ext cx="864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336" name="Rectangle 6"/>
            <p:cNvSpPr>
              <a:spLocks noChangeArrowheads="1"/>
            </p:cNvSpPr>
            <p:nvPr/>
          </p:nvSpPr>
          <p:spPr bwMode="auto">
            <a:xfrm>
              <a:off x="2016" y="1872"/>
              <a:ext cx="384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337" name="Rectangle 7"/>
            <p:cNvSpPr>
              <a:spLocks noChangeArrowheads="1"/>
            </p:cNvSpPr>
            <p:nvPr/>
          </p:nvSpPr>
          <p:spPr bwMode="auto">
            <a:xfrm>
              <a:off x="1152" y="1680"/>
              <a:ext cx="384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338" name="Rectangle 8"/>
            <p:cNvSpPr>
              <a:spLocks noChangeArrowheads="1"/>
            </p:cNvSpPr>
            <p:nvPr/>
          </p:nvSpPr>
          <p:spPr bwMode="auto">
            <a:xfrm>
              <a:off x="1152" y="2064"/>
              <a:ext cx="384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339" name="Rectangle 9"/>
            <p:cNvSpPr>
              <a:spLocks noChangeArrowheads="1"/>
            </p:cNvSpPr>
            <p:nvPr/>
          </p:nvSpPr>
          <p:spPr bwMode="auto">
            <a:xfrm>
              <a:off x="1536" y="2064"/>
              <a:ext cx="100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340" name="Rectangle 10"/>
            <p:cNvSpPr>
              <a:spLocks noChangeArrowheads="1"/>
            </p:cNvSpPr>
            <p:nvPr/>
          </p:nvSpPr>
          <p:spPr bwMode="auto">
            <a:xfrm>
              <a:off x="1152" y="2256"/>
              <a:ext cx="100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341" name="Rectangle 11"/>
            <p:cNvSpPr>
              <a:spLocks noChangeArrowheads="1"/>
            </p:cNvSpPr>
            <p:nvPr/>
          </p:nvSpPr>
          <p:spPr bwMode="auto">
            <a:xfrm>
              <a:off x="1536" y="1680"/>
              <a:ext cx="240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342" name="Rectangle 12"/>
            <p:cNvSpPr>
              <a:spLocks noChangeArrowheads="1"/>
            </p:cNvSpPr>
            <p:nvPr/>
          </p:nvSpPr>
          <p:spPr bwMode="auto">
            <a:xfrm>
              <a:off x="1152" y="2448"/>
              <a:ext cx="240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343" name="Rectangle 13"/>
            <p:cNvSpPr>
              <a:spLocks noChangeArrowheads="1"/>
            </p:cNvSpPr>
            <p:nvPr/>
          </p:nvSpPr>
          <p:spPr bwMode="auto">
            <a:xfrm>
              <a:off x="1392" y="2448"/>
              <a:ext cx="240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344" name="Rectangle 14"/>
            <p:cNvSpPr>
              <a:spLocks noChangeArrowheads="1"/>
            </p:cNvSpPr>
            <p:nvPr/>
          </p:nvSpPr>
          <p:spPr bwMode="auto">
            <a:xfrm>
              <a:off x="1632" y="2448"/>
              <a:ext cx="240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345" name="Rectangle 15"/>
            <p:cNvSpPr>
              <a:spLocks noChangeArrowheads="1"/>
            </p:cNvSpPr>
            <p:nvPr/>
          </p:nvSpPr>
          <p:spPr bwMode="auto">
            <a:xfrm>
              <a:off x="1872" y="2448"/>
              <a:ext cx="240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346" name="Rectangle 16"/>
            <p:cNvSpPr>
              <a:spLocks noChangeArrowheads="1"/>
            </p:cNvSpPr>
            <p:nvPr/>
          </p:nvSpPr>
          <p:spPr bwMode="auto">
            <a:xfrm>
              <a:off x="2112" y="2448"/>
              <a:ext cx="240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347" name="Rectangle 17"/>
            <p:cNvSpPr>
              <a:spLocks noChangeArrowheads="1"/>
            </p:cNvSpPr>
            <p:nvPr/>
          </p:nvSpPr>
          <p:spPr bwMode="auto">
            <a:xfrm>
              <a:off x="2352" y="2448"/>
              <a:ext cx="240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348" name="Rectangle 18"/>
            <p:cNvSpPr>
              <a:spLocks noChangeArrowheads="1"/>
            </p:cNvSpPr>
            <p:nvPr/>
          </p:nvSpPr>
          <p:spPr bwMode="auto">
            <a:xfrm>
              <a:off x="2160" y="2256"/>
              <a:ext cx="384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349" name="Rectangle 19"/>
            <p:cNvSpPr>
              <a:spLocks noChangeArrowheads="1"/>
            </p:cNvSpPr>
            <p:nvPr/>
          </p:nvSpPr>
          <p:spPr bwMode="auto">
            <a:xfrm>
              <a:off x="1776" y="1680"/>
              <a:ext cx="864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350" name="Rectangle 20"/>
            <p:cNvSpPr>
              <a:spLocks noChangeArrowheads="1"/>
            </p:cNvSpPr>
            <p:nvPr/>
          </p:nvSpPr>
          <p:spPr bwMode="auto">
            <a:xfrm>
              <a:off x="2400" y="1872"/>
              <a:ext cx="1008" cy="192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351" name="Line 21"/>
            <p:cNvSpPr>
              <a:spLocks noChangeShapeType="1"/>
            </p:cNvSpPr>
            <p:nvPr/>
          </p:nvSpPr>
          <p:spPr bwMode="auto">
            <a:xfrm>
              <a:off x="2544" y="1536"/>
              <a:ext cx="0" cy="14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352" name="Line 22"/>
            <p:cNvSpPr>
              <a:spLocks noChangeShapeType="1"/>
            </p:cNvSpPr>
            <p:nvPr/>
          </p:nvSpPr>
          <p:spPr bwMode="auto">
            <a:xfrm>
              <a:off x="3408" y="1536"/>
              <a:ext cx="0" cy="14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353" name="Line 23"/>
            <p:cNvSpPr>
              <a:spLocks noChangeShapeType="1"/>
            </p:cNvSpPr>
            <p:nvPr/>
          </p:nvSpPr>
          <p:spPr bwMode="auto">
            <a:xfrm>
              <a:off x="816" y="3216"/>
              <a:ext cx="2928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9354" name="Line 24"/>
            <p:cNvSpPr>
              <a:spLocks noChangeShapeType="1"/>
            </p:cNvSpPr>
            <p:nvPr/>
          </p:nvSpPr>
          <p:spPr bwMode="auto">
            <a:xfrm flipV="1">
              <a:off x="816" y="1200"/>
              <a:ext cx="0" cy="201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3" grpId="0" build="p" autoUpdateAnimBg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10137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67567F2-0B49-8E46-9CF9-60F7F0E75F52}" type="slidenum">
              <a:rPr lang="en-US" smtClean="0">
                <a:latin typeface="Times New Roman" pitchFamily="-107" charset="0"/>
              </a:rPr>
              <a:pPr/>
              <a:t>44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10138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Results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828800"/>
            <a:ext cx="7772400" cy="4724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Scheduling of identical parallel machines has a 2-approximation</a:t>
            </a:r>
          </a:p>
          <a:p>
            <a:pPr lvl="1">
              <a:lnSpc>
                <a:spcPct val="90000"/>
              </a:lnSpc>
            </a:pPr>
            <a:r>
              <a:rPr lang="en-US" i="1">
                <a:ea typeface="ＭＳ Ｐゴシック" pitchFamily="-107" charset="-128"/>
              </a:rPr>
              <a:t>i.e.</a:t>
            </a:r>
            <a:r>
              <a:rPr lang="en-US">
                <a:ea typeface="ＭＳ Ｐゴシック" pitchFamily="-107" charset="-128"/>
              </a:rPr>
              <a:t> we have a polynomial time algorithm which is guaranteed to achieve a result within a factor of two of the optimal solution.</a:t>
            </a:r>
          </a:p>
          <a:p>
            <a:pPr lvl="1">
              <a:lnSpc>
                <a:spcPct val="90000"/>
              </a:lnSpc>
            </a:pPr>
            <a:endParaRPr lang="en-US">
              <a:ea typeface="ＭＳ Ｐゴシック" pitchFamily="-107" charset="-128"/>
            </a:endParaRPr>
          </a:p>
          <a:p>
            <a:pPr>
              <a:lnSpc>
                <a:spcPct val="90000"/>
              </a:lnSpc>
            </a:pPr>
            <a:r>
              <a:rPr lang="en-US"/>
              <a:t>In fact, for precedence unconstrained there is a 4/3-approximation</a:t>
            </a:r>
          </a:p>
          <a:p>
            <a:pPr lvl="1">
              <a:lnSpc>
                <a:spcPct val="90000"/>
              </a:lnSpc>
            </a:pPr>
            <a:r>
              <a:rPr lang="en-US" i="1">
                <a:ea typeface="ＭＳ Ｐゴシック" pitchFamily="-107" charset="-128"/>
              </a:rPr>
              <a:t>i.e.</a:t>
            </a:r>
            <a:r>
              <a:rPr lang="en-US">
                <a:ea typeface="ＭＳ Ｐゴシック" pitchFamily="-107" charset="-128"/>
              </a:rPr>
              <a:t> schedule Longest Processing Time first</a:t>
            </a:r>
          </a:p>
          <a:p>
            <a:pPr lvl="1">
              <a:lnSpc>
                <a:spcPct val="90000"/>
              </a:lnSpc>
            </a:pPr>
            <a:endParaRPr lang="en-US">
              <a:ea typeface="ＭＳ Ｐゴシック" pitchFamily="-107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7" grpId="0" build="p" autoUpdateAnimBg="0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10342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B5FFCE7-A84F-BB41-81A1-183E4872CB0C}" type="slidenum">
              <a:rPr lang="en-US" smtClean="0">
                <a:latin typeface="Times New Roman" pitchFamily="-107" charset="0"/>
              </a:rPr>
              <a:pPr/>
              <a:t>45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1034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Recover Precedence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2800"/>
              <a:t>With precedence we may have idle times, so need to generalize</a:t>
            </a:r>
          </a:p>
          <a:p>
            <a:r>
              <a:rPr lang="en-US" sz="2800"/>
              <a:t>Work back from last completed job</a:t>
            </a:r>
          </a:p>
          <a:p>
            <a:pPr lvl="1"/>
            <a:r>
              <a:rPr lang="en-US" sz="2400">
                <a:ea typeface="ＭＳ Ｐゴシック" pitchFamily="-107" charset="-128"/>
              </a:rPr>
              <a:t>two cases:</a:t>
            </a:r>
          </a:p>
          <a:p>
            <a:pPr lvl="2"/>
            <a:r>
              <a:rPr lang="en-US" sz="2000">
                <a:ea typeface="ＭＳ Ｐゴシック" pitchFamily="-107" charset="-128"/>
              </a:rPr>
              <a:t>entire machine busy</a:t>
            </a:r>
          </a:p>
          <a:p>
            <a:pPr lvl="2"/>
            <a:r>
              <a:rPr lang="en-US" sz="2000">
                <a:ea typeface="ＭＳ Ｐゴシック" pitchFamily="-107" charset="-128"/>
              </a:rPr>
              <a:t>some predecessor in critical path is running</a:t>
            </a:r>
          </a:p>
          <a:p>
            <a:r>
              <a:rPr lang="en-US" sz="2800"/>
              <a:t>Divide into two sets</a:t>
            </a:r>
          </a:p>
          <a:p>
            <a:pPr lvl="1"/>
            <a:r>
              <a:rPr lang="en-US" sz="2400">
                <a:ea typeface="ＭＳ Ｐゴシック" pitchFamily="-107" charset="-128"/>
              </a:rPr>
              <a:t>whole machine busy times</a:t>
            </a:r>
          </a:p>
          <a:p>
            <a:pPr lvl="1"/>
            <a:r>
              <a:rPr lang="en-US" sz="2400">
                <a:ea typeface="ＭＳ Ｐゴシック" pitchFamily="-107" charset="-128"/>
              </a:rPr>
              <a:t>critical path chain for this operator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1" grpId="0" build="p" bldLvl="3" autoUpdateAnimBg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10547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F8EAFB6-03F7-8548-A126-68FDC451397E}" type="slidenum">
              <a:rPr lang="en-US" smtClean="0">
                <a:latin typeface="Times New Roman" pitchFamily="-107" charset="0"/>
              </a:rPr>
              <a:pPr/>
              <a:t>46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1054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Precedence</a:t>
            </a:r>
          </a:p>
        </p:txBody>
      </p:sp>
      <p:sp>
        <p:nvSpPr>
          <p:cNvPr id="105477" name="Rectangle 3"/>
          <p:cNvSpPr>
            <a:spLocks noChangeArrowheads="1"/>
          </p:cNvSpPr>
          <p:nvPr/>
        </p:nvSpPr>
        <p:spPr bwMode="auto">
          <a:xfrm>
            <a:off x="1752600" y="3810000"/>
            <a:ext cx="9144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478" name="Rectangle 4"/>
          <p:cNvSpPr>
            <a:spLocks noChangeArrowheads="1"/>
          </p:cNvSpPr>
          <p:nvPr/>
        </p:nvSpPr>
        <p:spPr bwMode="auto">
          <a:xfrm>
            <a:off x="2667000" y="4114800"/>
            <a:ext cx="6096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479" name="Rectangle 5"/>
          <p:cNvSpPr>
            <a:spLocks noChangeArrowheads="1"/>
          </p:cNvSpPr>
          <p:nvPr/>
        </p:nvSpPr>
        <p:spPr bwMode="auto">
          <a:xfrm>
            <a:off x="2667000" y="3810000"/>
            <a:ext cx="6096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480" name="Rectangle 6"/>
          <p:cNvSpPr>
            <a:spLocks noChangeArrowheads="1"/>
          </p:cNvSpPr>
          <p:nvPr/>
        </p:nvSpPr>
        <p:spPr bwMode="auto">
          <a:xfrm>
            <a:off x="2667000" y="3505200"/>
            <a:ext cx="12954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481" name="Rectangle 7"/>
          <p:cNvSpPr>
            <a:spLocks noChangeArrowheads="1"/>
          </p:cNvSpPr>
          <p:nvPr/>
        </p:nvSpPr>
        <p:spPr bwMode="auto">
          <a:xfrm>
            <a:off x="2667000" y="3200400"/>
            <a:ext cx="1066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482" name="Rectangle 8"/>
          <p:cNvSpPr>
            <a:spLocks noChangeArrowheads="1"/>
          </p:cNvSpPr>
          <p:nvPr/>
        </p:nvSpPr>
        <p:spPr bwMode="auto">
          <a:xfrm>
            <a:off x="2667000" y="2895600"/>
            <a:ext cx="6096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483" name="Rectangle 9"/>
          <p:cNvSpPr>
            <a:spLocks noChangeArrowheads="1"/>
          </p:cNvSpPr>
          <p:nvPr/>
        </p:nvSpPr>
        <p:spPr bwMode="auto">
          <a:xfrm>
            <a:off x="3276600" y="4114800"/>
            <a:ext cx="6096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484" name="Rectangle 10"/>
          <p:cNvSpPr>
            <a:spLocks noChangeArrowheads="1"/>
          </p:cNvSpPr>
          <p:nvPr/>
        </p:nvSpPr>
        <p:spPr bwMode="auto">
          <a:xfrm>
            <a:off x="3733800" y="3200400"/>
            <a:ext cx="1066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485" name="Rectangle 11"/>
          <p:cNvSpPr>
            <a:spLocks noChangeArrowheads="1"/>
          </p:cNvSpPr>
          <p:nvPr/>
        </p:nvSpPr>
        <p:spPr bwMode="auto">
          <a:xfrm>
            <a:off x="3962400" y="3505200"/>
            <a:ext cx="10668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486" name="Rectangle 12"/>
          <p:cNvSpPr>
            <a:spLocks noChangeArrowheads="1"/>
          </p:cNvSpPr>
          <p:nvPr/>
        </p:nvSpPr>
        <p:spPr bwMode="auto">
          <a:xfrm>
            <a:off x="3962400" y="3810000"/>
            <a:ext cx="6096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487" name="Rectangle 13"/>
          <p:cNvSpPr>
            <a:spLocks noChangeArrowheads="1"/>
          </p:cNvSpPr>
          <p:nvPr/>
        </p:nvSpPr>
        <p:spPr bwMode="auto">
          <a:xfrm>
            <a:off x="3886200" y="4114800"/>
            <a:ext cx="6096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488" name="Rectangle 14"/>
          <p:cNvSpPr>
            <a:spLocks noChangeArrowheads="1"/>
          </p:cNvSpPr>
          <p:nvPr/>
        </p:nvSpPr>
        <p:spPr bwMode="auto">
          <a:xfrm>
            <a:off x="3962400" y="2895600"/>
            <a:ext cx="6096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489" name="Rectangle 15"/>
          <p:cNvSpPr>
            <a:spLocks noChangeArrowheads="1"/>
          </p:cNvSpPr>
          <p:nvPr/>
        </p:nvSpPr>
        <p:spPr bwMode="auto">
          <a:xfrm>
            <a:off x="5029200" y="3505200"/>
            <a:ext cx="838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490" name="Rectangle 16"/>
          <p:cNvSpPr>
            <a:spLocks noChangeArrowheads="1"/>
          </p:cNvSpPr>
          <p:nvPr/>
        </p:nvSpPr>
        <p:spPr bwMode="auto">
          <a:xfrm>
            <a:off x="5029200" y="3810000"/>
            <a:ext cx="6096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491" name="Rectangle 17"/>
          <p:cNvSpPr>
            <a:spLocks noChangeArrowheads="1"/>
          </p:cNvSpPr>
          <p:nvPr/>
        </p:nvSpPr>
        <p:spPr bwMode="auto">
          <a:xfrm>
            <a:off x="5029200" y="4114800"/>
            <a:ext cx="838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492" name="Rectangle 18"/>
          <p:cNvSpPr>
            <a:spLocks noChangeArrowheads="1"/>
          </p:cNvSpPr>
          <p:nvPr/>
        </p:nvSpPr>
        <p:spPr bwMode="auto">
          <a:xfrm>
            <a:off x="5029200" y="3200400"/>
            <a:ext cx="9906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493" name="Rectangle 19"/>
          <p:cNvSpPr>
            <a:spLocks noChangeArrowheads="1"/>
          </p:cNvSpPr>
          <p:nvPr/>
        </p:nvSpPr>
        <p:spPr bwMode="auto">
          <a:xfrm>
            <a:off x="5029200" y="2895600"/>
            <a:ext cx="6096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494" name="Rectangle 20"/>
          <p:cNvSpPr>
            <a:spLocks noChangeArrowheads="1"/>
          </p:cNvSpPr>
          <p:nvPr/>
        </p:nvSpPr>
        <p:spPr bwMode="auto">
          <a:xfrm>
            <a:off x="5638800" y="3810000"/>
            <a:ext cx="838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495" name="Rectangle 21"/>
          <p:cNvSpPr>
            <a:spLocks noChangeArrowheads="1"/>
          </p:cNvSpPr>
          <p:nvPr/>
        </p:nvSpPr>
        <p:spPr bwMode="auto">
          <a:xfrm>
            <a:off x="5867400" y="3505200"/>
            <a:ext cx="6096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5496" name="Rectangle 22"/>
          <p:cNvSpPr>
            <a:spLocks noChangeArrowheads="1"/>
          </p:cNvSpPr>
          <p:nvPr/>
        </p:nvSpPr>
        <p:spPr bwMode="auto">
          <a:xfrm>
            <a:off x="6019800" y="3200400"/>
            <a:ext cx="838200" cy="3048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" name="Group 23"/>
          <p:cNvGrpSpPr>
            <a:grpSpLocks/>
          </p:cNvGrpSpPr>
          <p:nvPr/>
        </p:nvGrpSpPr>
        <p:grpSpPr bwMode="auto">
          <a:xfrm>
            <a:off x="1905000" y="2590800"/>
            <a:ext cx="4418013" cy="3048000"/>
            <a:chOff x="1200" y="1632"/>
            <a:chExt cx="2783" cy="1920"/>
          </a:xfrm>
        </p:grpSpPr>
        <p:sp>
          <p:nvSpPr>
            <p:cNvPr id="105498" name="Line 24"/>
            <p:cNvSpPr>
              <a:spLocks noChangeShapeType="1"/>
            </p:cNvSpPr>
            <p:nvPr/>
          </p:nvSpPr>
          <p:spPr bwMode="auto">
            <a:xfrm>
              <a:off x="1680" y="1632"/>
              <a:ext cx="0" cy="13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499" name="Line 25"/>
            <p:cNvSpPr>
              <a:spLocks noChangeShapeType="1"/>
            </p:cNvSpPr>
            <p:nvPr/>
          </p:nvSpPr>
          <p:spPr bwMode="auto">
            <a:xfrm>
              <a:off x="2064" y="1632"/>
              <a:ext cx="0" cy="13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500" name="Line 26"/>
            <p:cNvSpPr>
              <a:spLocks noChangeShapeType="1"/>
            </p:cNvSpPr>
            <p:nvPr/>
          </p:nvSpPr>
          <p:spPr bwMode="auto">
            <a:xfrm>
              <a:off x="2496" y="1632"/>
              <a:ext cx="0" cy="13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501" name="Line 27"/>
            <p:cNvSpPr>
              <a:spLocks noChangeShapeType="1"/>
            </p:cNvSpPr>
            <p:nvPr/>
          </p:nvSpPr>
          <p:spPr bwMode="auto">
            <a:xfrm>
              <a:off x="2832" y="1632"/>
              <a:ext cx="0" cy="13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502" name="Line 28"/>
            <p:cNvSpPr>
              <a:spLocks noChangeShapeType="1"/>
            </p:cNvSpPr>
            <p:nvPr/>
          </p:nvSpPr>
          <p:spPr bwMode="auto">
            <a:xfrm>
              <a:off x="3168" y="1632"/>
              <a:ext cx="0" cy="13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503" name="Line 29"/>
            <p:cNvSpPr>
              <a:spLocks noChangeShapeType="1"/>
            </p:cNvSpPr>
            <p:nvPr/>
          </p:nvSpPr>
          <p:spPr bwMode="auto">
            <a:xfrm>
              <a:off x="3552" y="1632"/>
              <a:ext cx="0" cy="134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5504" name="Text Box 30"/>
            <p:cNvSpPr txBox="1">
              <a:spLocks noChangeArrowheads="1"/>
            </p:cNvSpPr>
            <p:nvPr/>
          </p:nvSpPr>
          <p:spPr bwMode="auto">
            <a:xfrm>
              <a:off x="1680" y="2928"/>
              <a:ext cx="38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Arial" pitchFamily="-107" charset="0"/>
                </a:rPr>
                <a:t>RB</a:t>
              </a:r>
            </a:p>
          </p:txBody>
        </p:sp>
        <p:sp>
          <p:nvSpPr>
            <p:cNvPr id="105505" name="Text Box 31"/>
            <p:cNvSpPr txBox="1">
              <a:spLocks noChangeArrowheads="1"/>
            </p:cNvSpPr>
            <p:nvPr/>
          </p:nvSpPr>
          <p:spPr bwMode="auto">
            <a:xfrm>
              <a:off x="2448" y="2928"/>
              <a:ext cx="38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Arial" pitchFamily="-107" charset="0"/>
                </a:rPr>
                <a:t>RB</a:t>
              </a:r>
            </a:p>
          </p:txBody>
        </p:sp>
        <p:sp>
          <p:nvSpPr>
            <p:cNvPr id="105506" name="Text Box 32"/>
            <p:cNvSpPr txBox="1">
              <a:spLocks noChangeArrowheads="1"/>
            </p:cNvSpPr>
            <p:nvPr/>
          </p:nvSpPr>
          <p:spPr bwMode="auto">
            <a:xfrm>
              <a:off x="3120" y="2928"/>
              <a:ext cx="38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Arial" pitchFamily="-107" charset="0"/>
                </a:rPr>
                <a:t>RB</a:t>
              </a:r>
            </a:p>
          </p:txBody>
        </p:sp>
        <p:sp>
          <p:nvSpPr>
            <p:cNvPr id="105507" name="Text Box 33"/>
            <p:cNvSpPr txBox="1">
              <a:spLocks noChangeArrowheads="1"/>
            </p:cNvSpPr>
            <p:nvPr/>
          </p:nvSpPr>
          <p:spPr bwMode="auto">
            <a:xfrm>
              <a:off x="1200" y="3264"/>
              <a:ext cx="38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Arial" pitchFamily="-107" charset="0"/>
                </a:rPr>
                <a:t>CP</a:t>
              </a:r>
            </a:p>
          </p:txBody>
        </p:sp>
        <p:sp>
          <p:nvSpPr>
            <p:cNvPr id="105508" name="Text Box 34"/>
            <p:cNvSpPr txBox="1">
              <a:spLocks noChangeArrowheads="1"/>
            </p:cNvSpPr>
            <p:nvPr/>
          </p:nvSpPr>
          <p:spPr bwMode="auto">
            <a:xfrm>
              <a:off x="2112" y="3264"/>
              <a:ext cx="38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Arial" pitchFamily="-107" charset="0"/>
                </a:rPr>
                <a:t>CP</a:t>
              </a:r>
            </a:p>
          </p:txBody>
        </p:sp>
        <p:sp>
          <p:nvSpPr>
            <p:cNvPr id="105509" name="Text Box 35"/>
            <p:cNvSpPr txBox="1">
              <a:spLocks noChangeArrowheads="1"/>
            </p:cNvSpPr>
            <p:nvPr/>
          </p:nvSpPr>
          <p:spPr bwMode="auto">
            <a:xfrm>
              <a:off x="2832" y="3264"/>
              <a:ext cx="38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Arial" pitchFamily="-107" charset="0"/>
                </a:rPr>
                <a:t>CP</a:t>
              </a:r>
            </a:p>
          </p:txBody>
        </p:sp>
        <p:sp>
          <p:nvSpPr>
            <p:cNvPr id="105510" name="Text Box 36"/>
            <p:cNvSpPr txBox="1">
              <a:spLocks noChangeArrowheads="1"/>
            </p:cNvSpPr>
            <p:nvPr/>
          </p:nvSpPr>
          <p:spPr bwMode="auto">
            <a:xfrm>
              <a:off x="3600" y="3264"/>
              <a:ext cx="38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>
                  <a:latin typeface="Arial" pitchFamily="-107" charset="0"/>
                </a:rPr>
                <a:t>CP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10752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574E088-E012-6B49-9B2C-B0785D95E777}" type="slidenum">
              <a:rPr lang="en-US" smtClean="0">
                <a:latin typeface="Times New Roman" pitchFamily="-107" charset="0"/>
              </a:rPr>
              <a:pPr/>
              <a:t>47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10752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Precedence Constrained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229600" cy="4572000"/>
          </a:xfrm>
        </p:spPr>
        <p:txBody>
          <a:bodyPr/>
          <a:lstStyle/>
          <a:p>
            <a:r>
              <a:rPr lang="en-US" dirty="0"/>
              <a:t>Optimal Length &gt; All busy times</a:t>
            </a:r>
          </a:p>
          <a:p>
            <a:pPr lvl="1"/>
            <a:r>
              <a:rPr lang="en-US" dirty="0">
                <a:ea typeface="ＭＳ Ｐゴシック" pitchFamily="-107" charset="-128"/>
              </a:rPr>
              <a:t>Optimal Length </a:t>
            </a:r>
            <a:r>
              <a:rPr lang="en-US" dirty="0" err="1">
                <a:ea typeface="ＭＳ Ｐゴシック" pitchFamily="-107" charset="-128"/>
                <a:sym typeface="Symbol" pitchFamily="-107" charset="2"/>
              </a:rPr>
              <a:t></a:t>
            </a:r>
            <a:r>
              <a:rPr lang="en-US" dirty="0">
                <a:ea typeface="ＭＳ Ｐゴシック" pitchFamily="-107" charset="-128"/>
                <a:sym typeface="Symbol" pitchFamily="-107" charset="2"/>
              </a:rPr>
              <a:t> </a:t>
            </a:r>
            <a:r>
              <a:rPr lang="en-US" dirty="0">
                <a:ea typeface="ＭＳ Ｐゴシック" pitchFamily="-107" charset="-128"/>
              </a:rPr>
              <a:t>Resource Bound</a:t>
            </a:r>
          </a:p>
          <a:p>
            <a:pPr lvl="1"/>
            <a:r>
              <a:rPr lang="en-US" dirty="0">
                <a:ea typeface="ＭＳ Ｐゴシック" pitchFamily="-107" charset="-128"/>
              </a:rPr>
              <a:t>Resource Bound </a:t>
            </a:r>
            <a:r>
              <a:rPr lang="en-US" dirty="0" err="1">
                <a:ea typeface="ＭＳ Ｐゴシック" pitchFamily="-107" charset="-128"/>
                <a:sym typeface="Symbol" pitchFamily="-107" charset="2"/>
              </a:rPr>
              <a:t></a:t>
            </a:r>
            <a:r>
              <a:rPr lang="en-US" dirty="0">
                <a:ea typeface="ＭＳ Ｐゴシック" pitchFamily="-107" charset="-128"/>
              </a:rPr>
              <a:t> All busy</a:t>
            </a:r>
          </a:p>
          <a:p>
            <a:r>
              <a:rPr lang="en-US" dirty="0"/>
              <a:t>Optimal Length&gt;This Path</a:t>
            </a:r>
          </a:p>
          <a:p>
            <a:pPr lvl="1"/>
            <a:r>
              <a:rPr lang="en-US" dirty="0">
                <a:ea typeface="ＭＳ Ｐゴシック" pitchFamily="-107" charset="-128"/>
              </a:rPr>
              <a:t>Optimal Length </a:t>
            </a:r>
            <a:r>
              <a:rPr lang="en-US" dirty="0" err="1">
                <a:ea typeface="ＭＳ Ｐゴシック" pitchFamily="-107" charset="-128"/>
                <a:sym typeface="Symbol" pitchFamily="-107" charset="2"/>
              </a:rPr>
              <a:t></a:t>
            </a:r>
            <a:r>
              <a:rPr lang="en-US" dirty="0">
                <a:ea typeface="ＭＳ Ｐゴシック" pitchFamily="-107" charset="-128"/>
              </a:rPr>
              <a:t> Critical Path</a:t>
            </a:r>
          </a:p>
          <a:p>
            <a:pPr lvl="1"/>
            <a:r>
              <a:rPr lang="en-US" dirty="0">
                <a:ea typeface="ＭＳ Ｐゴシック" pitchFamily="-107" charset="-128"/>
              </a:rPr>
              <a:t>Critical Path </a:t>
            </a:r>
            <a:r>
              <a:rPr lang="en-US" dirty="0" err="1">
                <a:ea typeface="ＭＳ Ｐゴシック" pitchFamily="-107" charset="-128"/>
                <a:sym typeface="Symbol" pitchFamily="-107" charset="2"/>
              </a:rPr>
              <a:t></a:t>
            </a:r>
            <a:r>
              <a:rPr lang="en-US" dirty="0">
                <a:ea typeface="ＭＳ Ｐゴシック" pitchFamily="-107" charset="-128"/>
              </a:rPr>
              <a:t> This Path</a:t>
            </a:r>
          </a:p>
          <a:p>
            <a:r>
              <a:rPr lang="en-US" dirty="0"/>
              <a:t>List Schedule = This path + All busy times</a:t>
            </a:r>
          </a:p>
          <a:p>
            <a:r>
              <a:rPr lang="en-US" dirty="0"/>
              <a:t>List Schedule </a:t>
            </a:r>
            <a:r>
              <a:rPr lang="en-US" dirty="0" err="1">
                <a:sym typeface="Symbol" pitchFamily="-107" charset="2"/>
              </a:rPr>
              <a:t></a:t>
            </a:r>
            <a:r>
              <a:rPr lang="en-US" dirty="0"/>
              <a:t> 2 *(Optimal Length)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19" grpId="0" build="p" bldLvl="2" autoUpdateAnimBg="0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10957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868BA1C-89FC-D244-9D6C-49A63AE499DC}" type="slidenum">
              <a:rPr lang="en-US" smtClean="0">
                <a:latin typeface="Times New Roman" pitchFamily="-107" charset="0"/>
              </a:rPr>
              <a:pPr/>
              <a:t>48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10957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Conclude</a:t>
            </a:r>
          </a:p>
        </p:txBody>
      </p:sp>
      <p:sp>
        <p:nvSpPr>
          <p:cNvPr id="10957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2057400"/>
            <a:ext cx="7772400" cy="3962400"/>
          </a:xfrm>
        </p:spPr>
        <p:txBody>
          <a:bodyPr/>
          <a:lstStyle/>
          <a:p>
            <a:r>
              <a:rPr lang="en-US"/>
              <a:t>Scheduling of identical parallel machines with precedence constraints has a 2-approximation.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Tightening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How could we do better?</a:t>
            </a:r>
          </a:p>
          <a:p>
            <a:endParaRPr lang="en-US" dirty="0" smtClean="0">
              <a:solidFill>
                <a:srgbClr val="FF6600"/>
              </a:solidFill>
            </a:endParaRPr>
          </a:p>
          <a:p>
            <a:r>
              <a:rPr lang="en-US" dirty="0" smtClean="0">
                <a:solidFill>
                  <a:srgbClr val="FF6600"/>
                </a:solidFill>
              </a:rPr>
              <a:t>What is particularly pessimistic about the previous cases?</a:t>
            </a:r>
          </a:p>
          <a:p>
            <a:pPr lvl="1"/>
            <a:r>
              <a:rPr lang="en-US" dirty="0" smtClean="0"/>
              <a:t>List Schedule = This path + All busy times</a:t>
            </a:r>
          </a:p>
          <a:p>
            <a:pPr lvl="1"/>
            <a:r>
              <a:rPr lang="en-US" dirty="0" smtClean="0"/>
              <a:t>List Schedule </a:t>
            </a:r>
            <a:r>
              <a:rPr lang="en-US" dirty="0" err="1" smtClean="0">
                <a:sym typeface="Symbol" pitchFamily="-107" charset="2"/>
              </a:rPr>
              <a:t></a:t>
            </a:r>
            <a:r>
              <a:rPr lang="en-US" dirty="0" smtClean="0"/>
              <a:t> 2 *(Optimal Length)</a:t>
            </a:r>
          </a:p>
          <a:p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F7AA72-4DFE-3243-BBA2-F76BA4BD583E}" type="slidenum">
              <a:rPr lang="en-US" smtClean="0"/>
              <a:pPr>
                <a:defRPr/>
              </a:pPr>
              <a:t>49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2457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F1CB533-924D-2F4D-88B7-48EECFC10A9C}" type="slidenum">
              <a:rPr lang="en-US" smtClean="0">
                <a:latin typeface="Times New Roman" pitchFamily="-107" charset="0"/>
              </a:rPr>
              <a:pPr/>
              <a:t>5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title"/>
          </p:nvPr>
        </p:nvSpPr>
        <p:spPr>
          <a:xfrm>
            <a:off x="666750" y="327025"/>
            <a:ext cx="7772400" cy="1143000"/>
          </a:xfrm>
        </p:spPr>
        <p:txBody>
          <a:bodyPr/>
          <a:lstStyle/>
          <a:p>
            <a:r>
              <a:rPr lang="en-US"/>
              <a:t>Example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81000" y="1447800"/>
            <a:ext cx="8324113" cy="1200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FF6600"/>
                </a:solidFill>
                <a:latin typeface="+mn-lt"/>
              </a:rPr>
              <a:t>Assume unit delay operators.</a:t>
            </a:r>
          </a:p>
          <a:p>
            <a:r>
              <a:rPr lang="en-US" dirty="0" smtClean="0">
                <a:solidFill>
                  <a:srgbClr val="FF6600"/>
                </a:solidFill>
                <a:latin typeface="+mn-lt"/>
              </a:rPr>
              <a:t>How many operators do I need to evaluate this computation</a:t>
            </a:r>
          </a:p>
          <a:p>
            <a:r>
              <a:rPr lang="en-US" dirty="0" smtClean="0">
                <a:solidFill>
                  <a:srgbClr val="FF6600"/>
                </a:solidFill>
                <a:latin typeface="+mn-lt"/>
              </a:rPr>
              <a:t> in ~5 time units?</a:t>
            </a:r>
            <a:endParaRPr lang="en-US" dirty="0">
              <a:solidFill>
                <a:srgbClr val="FF6600"/>
              </a:solidFill>
              <a:latin typeface="+mn-lt"/>
            </a:endParaRPr>
          </a:p>
        </p:txBody>
      </p:sp>
      <p:pic>
        <p:nvPicPr>
          <p:cNvPr id="27" name="Picture 2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38400" y="2743200"/>
            <a:ext cx="5651500" cy="376971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11161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B565843-28A6-9E4B-8AC7-B432F178F82A}" type="slidenum">
              <a:rPr lang="en-US" smtClean="0">
                <a:latin typeface="Times New Roman" pitchFamily="-107" charset="0"/>
              </a:rPr>
              <a:pPr/>
              <a:t>50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11162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Tighten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229600" cy="4495800"/>
          </a:xfrm>
        </p:spPr>
        <p:txBody>
          <a:bodyPr/>
          <a:lstStyle/>
          <a:p>
            <a:r>
              <a:rPr lang="en-US" sz="2800"/>
              <a:t>LS schedule </a:t>
            </a:r>
            <a:r>
              <a:rPr lang="en-US" sz="2800">
                <a:sym typeface="Symbol" pitchFamily="-107" charset="2"/>
              </a:rPr>
              <a:t></a:t>
            </a:r>
            <a:r>
              <a:rPr lang="en-US" sz="2800"/>
              <a:t> Critical Path+Resource Bound</a:t>
            </a:r>
          </a:p>
          <a:p>
            <a:r>
              <a:rPr lang="en-US" sz="2800"/>
              <a:t>LS schedule </a:t>
            </a:r>
            <a:r>
              <a:rPr lang="en-US" sz="2800">
                <a:sym typeface="Symbol" pitchFamily="-107" charset="2"/>
              </a:rPr>
              <a:t></a:t>
            </a:r>
            <a:r>
              <a:rPr lang="en-US" sz="2800">
                <a:sym typeface="Math1" pitchFamily="2" charset="2"/>
              </a:rPr>
              <a:t> Min(CP,RB)+Max(CP,RB)</a:t>
            </a:r>
            <a:endParaRPr lang="en-US" sz="2800"/>
          </a:p>
          <a:p>
            <a:r>
              <a:rPr lang="en-US" sz="2800"/>
              <a:t>Optimal schedule </a:t>
            </a:r>
            <a:r>
              <a:rPr lang="en-US" sz="2800">
                <a:sym typeface="Symbol" pitchFamily="-107" charset="2"/>
              </a:rPr>
              <a:t> </a:t>
            </a:r>
            <a:r>
              <a:rPr lang="en-US" sz="2800"/>
              <a:t>Max(CP,RB)</a:t>
            </a:r>
          </a:p>
          <a:p>
            <a:r>
              <a:rPr lang="en-US" sz="2800"/>
              <a:t>LS/Opt </a:t>
            </a:r>
            <a:r>
              <a:rPr lang="en-US" sz="2800">
                <a:sym typeface="Symbol" pitchFamily="-107" charset="2"/>
              </a:rPr>
              <a:t></a:t>
            </a:r>
            <a:r>
              <a:rPr lang="en-US" sz="2800">
                <a:sym typeface="Math1" pitchFamily="2" charset="2"/>
              </a:rPr>
              <a:t> 1+Min(CP,RB)/Max(CP,RB)</a:t>
            </a:r>
          </a:p>
          <a:p>
            <a:endParaRPr lang="en-US" sz="2800">
              <a:sym typeface="Math1" pitchFamily="2" charset="2"/>
            </a:endParaRPr>
          </a:p>
          <a:p>
            <a:r>
              <a:rPr lang="en-US" sz="2800">
                <a:sym typeface="Math1" pitchFamily="2" charset="2"/>
              </a:rPr>
              <a:t>The more one constraint dominates</a:t>
            </a:r>
          </a:p>
          <a:p>
            <a:pPr lvl="1">
              <a:buFont typeface="Wingdings" pitchFamily="-107" charset="2"/>
              <a:buChar char="è"/>
            </a:pPr>
            <a:r>
              <a:rPr lang="en-US" sz="2400">
                <a:ea typeface="ＭＳ Ｐゴシック" pitchFamily="-107" charset="-128"/>
                <a:sym typeface="Math1" pitchFamily="2" charset="2"/>
              </a:rPr>
              <a:t>the closer the approximate solution to optimal</a:t>
            </a:r>
          </a:p>
          <a:p>
            <a:pPr lvl="1">
              <a:buFont typeface="Wingdings" pitchFamily="-107" charset="2"/>
              <a:buChar char="Ä"/>
            </a:pPr>
            <a:r>
              <a:rPr lang="en-US" sz="2400">
                <a:ea typeface="ＭＳ Ｐゴシック" pitchFamily="-107" charset="-128"/>
                <a:sym typeface="Math1" pitchFamily="2" charset="2"/>
              </a:rPr>
              <a:t>(EEs think about 3dB point in frequency response)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7" grpId="0" build="p" autoUpdateAnimBg="0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11366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21C783B-8A8A-6040-96EC-AB831F707AF6}" type="slidenum">
              <a:rPr lang="en-US" smtClean="0">
                <a:latin typeface="Times New Roman" pitchFamily="-107" charset="0"/>
              </a:rPr>
              <a:pPr/>
              <a:t>51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11366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Tightening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Example of</a:t>
            </a:r>
          </a:p>
          <a:p>
            <a:pPr lvl="1"/>
            <a:r>
              <a:rPr lang="en-US">
                <a:ea typeface="ＭＳ Ｐゴシック" pitchFamily="-107" charset="-128"/>
              </a:rPr>
              <a:t>More information about problem</a:t>
            </a:r>
          </a:p>
          <a:p>
            <a:pPr lvl="1"/>
            <a:r>
              <a:rPr lang="en-US">
                <a:ea typeface="ＭＳ Ｐゴシック" pitchFamily="-107" charset="-128"/>
              </a:rPr>
              <a:t>More internal variables</a:t>
            </a:r>
          </a:p>
          <a:p>
            <a:pPr lvl="1"/>
            <a:r>
              <a:rPr lang="en-US">
                <a:ea typeface="ＭＳ Ｐゴシック" pitchFamily="-107" charset="-128"/>
              </a:rPr>
              <a:t>…allow us to state a tighter result</a:t>
            </a:r>
          </a:p>
          <a:p>
            <a:r>
              <a:rPr lang="en-US"/>
              <a:t>2-approx for any graph</a:t>
            </a:r>
          </a:p>
          <a:p>
            <a:pPr lvl="1"/>
            <a:r>
              <a:rPr lang="en-US">
                <a:ea typeface="ＭＳ Ｐゴシック" pitchFamily="-107" charset="-128"/>
              </a:rPr>
              <a:t>Since CP may = RB</a:t>
            </a:r>
          </a:p>
          <a:p>
            <a:r>
              <a:rPr lang="en-US"/>
              <a:t>Tighter approx as CP and RB diverge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1" grpId="0" build="p" bldLvl="2" autoUpdateAnimBg="0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115715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E4247BF-7888-1D46-8DA4-C83525A9240E}" type="slidenum">
              <a:rPr lang="en-US" smtClean="0">
                <a:latin typeface="Times New Roman" pitchFamily="-107" charset="0"/>
              </a:rPr>
              <a:pPr/>
              <a:t>52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11571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Multiple Resource</a:t>
            </a:r>
          </a:p>
        </p:txBody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Previous result for homogeneous functional units</a:t>
            </a:r>
          </a:p>
          <a:p>
            <a:r>
              <a:rPr lang="en-US"/>
              <a:t>For heterogeneous resources:</a:t>
            </a:r>
          </a:p>
          <a:p>
            <a:pPr lvl="1"/>
            <a:r>
              <a:rPr lang="en-US">
                <a:ea typeface="ＭＳ Ｐゴシック" pitchFamily="-107" charset="-128"/>
              </a:rPr>
              <a:t>also a 2-approximation</a:t>
            </a:r>
          </a:p>
          <a:p>
            <a:pPr lvl="2"/>
            <a:r>
              <a:rPr lang="en-US">
                <a:ea typeface="ＭＳ Ｐゴシック" pitchFamily="-107" charset="-128"/>
              </a:rPr>
              <a:t>Lenstra+Shmoys+Tardos, Math. Programming v46p259</a:t>
            </a:r>
          </a:p>
          <a:p>
            <a:pPr lvl="2"/>
            <a:r>
              <a:rPr lang="en-US">
                <a:ea typeface="ＭＳ Ｐゴシック" pitchFamily="-107" charset="-128"/>
              </a:rPr>
              <a:t>(not online, no precedence constraints)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1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15" grpId="0" build="p" autoUpdateAnimBg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11776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69C44E6-841F-B844-AB57-38663483835F}" type="slidenum">
              <a:rPr lang="en-US" smtClean="0">
                <a:latin typeface="Times New Roman" pitchFamily="-107" charset="0"/>
              </a:rPr>
              <a:pPr/>
              <a:t>53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11776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Bounds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Precedence case, Identical machines</a:t>
            </a:r>
          </a:p>
          <a:p>
            <a:pPr lvl="1"/>
            <a:r>
              <a:rPr lang="en-US">
                <a:ea typeface="ＭＳ Ｐゴシック" pitchFamily="-107" charset="-128"/>
              </a:rPr>
              <a:t>no polynomial approximation algorithm can achieve better than 4/3 bound</a:t>
            </a:r>
          </a:p>
          <a:p>
            <a:pPr lvl="2"/>
            <a:r>
              <a:rPr lang="en-US">
                <a:ea typeface="ＭＳ Ｐゴシック" pitchFamily="-107" charset="-128"/>
              </a:rPr>
              <a:t>(unless P=NP)</a:t>
            </a:r>
          </a:p>
          <a:p>
            <a:r>
              <a:rPr lang="en-US"/>
              <a:t>Heterogeneous machines (no precedence)</a:t>
            </a:r>
          </a:p>
          <a:p>
            <a:pPr lvl="1"/>
            <a:r>
              <a:rPr lang="en-US">
                <a:ea typeface="ＭＳ Ｐゴシック" pitchFamily="-107" charset="-128"/>
              </a:rPr>
              <a:t>no polynomial approximation algorithm can achieve better than 3/2 bound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9" grpId="0" build="p" autoUpdateAnimBg="0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11981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5546538-48DE-C440-BFF4-962610AE672D}" type="slidenum">
              <a:rPr lang="en-US" smtClean="0">
                <a:latin typeface="Times New Roman" pitchFamily="-107" charset="0"/>
              </a:rPr>
              <a:pPr/>
              <a:t>54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119812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7772400" cy="1143000"/>
          </a:xfrm>
        </p:spPr>
        <p:txBody>
          <a:bodyPr/>
          <a:lstStyle/>
          <a:p>
            <a:r>
              <a:rPr lang="en-US"/>
              <a:t>Summary</a:t>
            </a:r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371600"/>
            <a:ext cx="7772400" cy="5105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800"/>
              <a:t>Resource sharing saves area</a:t>
            </a:r>
          </a:p>
          <a:p>
            <a:pPr lvl="1">
              <a:lnSpc>
                <a:spcPct val="90000"/>
              </a:lnSpc>
            </a:pPr>
            <a:r>
              <a:rPr lang="en-US" sz="2400">
                <a:ea typeface="ＭＳ Ｐゴシック" pitchFamily="-107" charset="-128"/>
              </a:rPr>
              <a:t>allows us to fit in fixed area</a:t>
            </a:r>
          </a:p>
          <a:p>
            <a:pPr>
              <a:lnSpc>
                <a:spcPct val="90000"/>
              </a:lnSpc>
            </a:pPr>
            <a:r>
              <a:rPr lang="en-US" sz="2800"/>
              <a:t>Requires that we schedule tasks onto resources</a:t>
            </a:r>
          </a:p>
          <a:p>
            <a:pPr>
              <a:lnSpc>
                <a:spcPct val="90000"/>
              </a:lnSpc>
            </a:pPr>
            <a:r>
              <a:rPr lang="en-US" sz="2800"/>
              <a:t>General kind of  problem arises</a:t>
            </a:r>
          </a:p>
          <a:p>
            <a:pPr>
              <a:lnSpc>
                <a:spcPct val="90000"/>
              </a:lnSpc>
            </a:pPr>
            <a:r>
              <a:rPr lang="en-US" sz="2800"/>
              <a:t>We can, sometimes, bound the “badness” of a heuristic</a:t>
            </a:r>
          </a:p>
          <a:p>
            <a:pPr lvl="1">
              <a:lnSpc>
                <a:spcPct val="90000"/>
              </a:lnSpc>
            </a:pPr>
            <a:r>
              <a:rPr lang="en-US" sz="2400">
                <a:ea typeface="ＭＳ Ｐゴシック" pitchFamily="-107" charset="-128"/>
              </a:rPr>
              <a:t>get a tighter result based on gross properties of the problem</a:t>
            </a:r>
          </a:p>
          <a:p>
            <a:pPr lvl="1">
              <a:lnSpc>
                <a:spcPct val="90000"/>
              </a:lnSpc>
            </a:pPr>
            <a:r>
              <a:rPr lang="en-US" sz="2400">
                <a:ea typeface="ＭＳ Ｐゴシック" pitchFamily="-107" charset="-128"/>
              </a:rPr>
              <a:t>approximation algorithms often a viable alternative to finding optimum</a:t>
            </a:r>
          </a:p>
          <a:p>
            <a:pPr lvl="1">
              <a:lnSpc>
                <a:spcPct val="90000"/>
              </a:lnSpc>
            </a:pPr>
            <a:r>
              <a:rPr lang="en-US" sz="2400">
                <a:ea typeface="ＭＳ Ｐゴシック" pitchFamily="-107" charset="-128"/>
              </a:rPr>
              <a:t>play role in knowing “goodness” of solution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autoUpdateAnimBg="0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Relate HMC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6600"/>
                </a:solidFill>
              </a:rPr>
              <a:t>How does this relate to our mapping for Heterogeneous </a:t>
            </a:r>
            <a:r>
              <a:rPr lang="en-US" dirty="0" err="1" smtClean="0">
                <a:solidFill>
                  <a:srgbClr val="FF6600"/>
                </a:solidFill>
              </a:rPr>
              <a:t>multicontext</a:t>
            </a:r>
            <a:r>
              <a:rPr lang="en-US" dirty="0" smtClean="0">
                <a:solidFill>
                  <a:srgbClr val="FF6600"/>
                </a:solidFill>
              </a:rPr>
              <a:t> computing array?</a:t>
            </a:r>
            <a:endParaRPr lang="en-US" dirty="0">
              <a:solidFill>
                <a:srgbClr val="FF66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F7AA72-4DFE-3243-BBA2-F76BA4BD583E}" type="slidenum">
              <a:rPr lang="en-US" smtClean="0"/>
              <a:pPr>
                <a:defRPr/>
              </a:pPr>
              <a:t>55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12390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476E62E-9D5A-1244-BF9A-D3E00FAF176A}" type="slidenum">
              <a:rPr lang="en-US" smtClean="0">
                <a:latin typeface="Times New Roman" pitchFamily="-107" charset="0"/>
              </a:rPr>
              <a:pPr/>
              <a:t>56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12390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/>
              <a:t>Big Ideas: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/>
              <a:t>Exploit freedom in problem to reduce costs</a:t>
            </a:r>
          </a:p>
          <a:p>
            <a:pPr lvl="1">
              <a:lnSpc>
                <a:spcPct val="90000"/>
              </a:lnSpc>
            </a:pPr>
            <a:r>
              <a:rPr lang="en-US">
                <a:ea typeface="ＭＳ Ｐゴシック" pitchFamily="-107" charset="-128"/>
              </a:rPr>
              <a:t>(slack in schedules)</a:t>
            </a:r>
          </a:p>
          <a:p>
            <a:pPr>
              <a:lnSpc>
                <a:spcPct val="90000"/>
              </a:lnSpc>
            </a:pPr>
            <a:r>
              <a:rPr lang="en-US"/>
              <a:t>Use dominating effects</a:t>
            </a:r>
            <a:r>
              <a:rPr lang="en-US" sz="2800"/>
              <a:t> </a:t>
            </a:r>
          </a:p>
          <a:p>
            <a:pPr lvl="1">
              <a:lnSpc>
                <a:spcPct val="90000"/>
              </a:lnSpc>
            </a:pPr>
            <a:r>
              <a:rPr lang="en-US">
                <a:ea typeface="ＭＳ Ｐゴシック" pitchFamily="-107" charset="-128"/>
              </a:rPr>
              <a:t>(constrained resources)</a:t>
            </a:r>
          </a:p>
          <a:p>
            <a:pPr lvl="1">
              <a:lnSpc>
                <a:spcPct val="90000"/>
              </a:lnSpc>
            </a:pPr>
            <a:r>
              <a:rPr lang="en-US">
                <a:ea typeface="ＭＳ Ｐゴシック" pitchFamily="-107" charset="-128"/>
              </a:rPr>
              <a:t>the more an effect dominates, the “easier” the problem</a:t>
            </a:r>
          </a:p>
          <a:p>
            <a:pPr>
              <a:lnSpc>
                <a:spcPct val="90000"/>
              </a:lnSpc>
            </a:pPr>
            <a:r>
              <a:rPr lang="en-US"/>
              <a:t>Technique: Approximation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32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1" grpId="0" build="p" autoUpdateAnimBg="0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12185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E8637AA-871C-9D4E-9C26-5C7F632719E2}" type="slidenum">
              <a:rPr lang="en-US" smtClean="0">
                <a:latin typeface="Times New Roman" pitchFamily="-107" charset="0"/>
              </a:rPr>
              <a:pPr/>
              <a:t>57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1218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Admin</a:t>
            </a:r>
          </a:p>
        </p:txBody>
      </p:sp>
      <p:sp>
        <p:nvSpPr>
          <p:cNvPr id="12186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Reading on web for </a:t>
            </a:r>
            <a:r>
              <a:rPr lang="en-US" dirty="0" smtClean="0"/>
              <a:t>Monday</a:t>
            </a:r>
          </a:p>
          <a:p>
            <a:pPr lvl="1"/>
            <a:r>
              <a:rPr lang="en-US" dirty="0" smtClean="0"/>
              <a:t>Same reading for today and Monday</a:t>
            </a:r>
            <a:endParaRPr lang="en-US" dirty="0" smtClean="0"/>
          </a:p>
          <a:p>
            <a:r>
              <a:rPr lang="en-US" dirty="0" smtClean="0"/>
              <a:t>Assignment 4 </a:t>
            </a:r>
            <a:r>
              <a:rPr lang="en-US" dirty="0" smtClean="0"/>
              <a:t>Due</a:t>
            </a:r>
            <a:r>
              <a:rPr lang="en-US" dirty="0" smtClean="0"/>
              <a:t> Thursday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25603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B0FA17B-04D3-D744-A616-F048689B7877}" type="slidenum">
              <a:rPr lang="en-US" smtClean="0">
                <a:latin typeface="Times New Roman" pitchFamily="-107" charset="0"/>
              </a:rPr>
              <a:pPr/>
              <a:t>6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2560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Sharing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Does not have to increase delay</a:t>
            </a:r>
          </a:p>
          <a:p>
            <a:pPr lvl="1"/>
            <a:r>
              <a:rPr lang="en-US">
                <a:ea typeface="ＭＳ Ｐゴシック" pitchFamily="-107" charset="-128"/>
              </a:rPr>
              <a:t>w/ careful time assignment</a:t>
            </a:r>
          </a:p>
          <a:p>
            <a:pPr lvl="1"/>
            <a:r>
              <a:rPr lang="en-US">
                <a:ea typeface="ＭＳ Ｐゴシック" pitchFamily="-107" charset="-128"/>
              </a:rPr>
              <a:t>can often reduce peak resource requirements</a:t>
            </a:r>
          </a:p>
          <a:p>
            <a:pPr lvl="1"/>
            <a:r>
              <a:rPr lang="en-US">
                <a:ea typeface="ＭＳ Ｐゴシック" pitchFamily="-107" charset="-128"/>
              </a:rPr>
              <a:t>while obtaining original (unshared) delay</a:t>
            </a:r>
          </a:p>
          <a:p>
            <a:r>
              <a:rPr lang="en-US">
                <a:solidFill>
                  <a:schemeClr val="accent2"/>
                </a:solidFill>
              </a:rPr>
              <a:t>Alternately:</a:t>
            </a:r>
            <a:r>
              <a:rPr lang="en-US"/>
              <a:t> Minimize delay given fixed resources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 build="p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27651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B5F92B5-CD84-3740-8C69-2886A8C09E08}" type="slidenum">
              <a:rPr lang="en-US" smtClean="0">
                <a:latin typeface="Times New Roman" pitchFamily="-107" charset="0"/>
              </a:rPr>
              <a:pPr/>
              <a:t>7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Schedule Examples</a:t>
            </a:r>
          </a:p>
        </p:txBody>
      </p:sp>
      <p:grpSp>
        <p:nvGrpSpPr>
          <p:cNvPr id="27653" name="Group 3"/>
          <p:cNvGrpSpPr>
            <a:grpSpLocks/>
          </p:cNvGrpSpPr>
          <p:nvPr/>
        </p:nvGrpSpPr>
        <p:grpSpPr bwMode="auto">
          <a:xfrm>
            <a:off x="873125" y="2181225"/>
            <a:ext cx="3752850" cy="1343025"/>
            <a:chOff x="573" y="1830"/>
            <a:chExt cx="4231" cy="2268"/>
          </a:xfrm>
        </p:grpSpPr>
        <p:sp>
          <p:nvSpPr>
            <p:cNvPr id="27679" name="Oval 4"/>
            <p:cNvSpPr>
              <a:spLocks noChangeArrowheads="1"/>
            </p:cNvSpPr>
            <p:nvPr/>
          </p:nvSpPr>
          <p:spPr bwMode="auto">
            <a:xfrm>
              <a:off x="985" y="1830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680" name="Line 5"/>
            <p:cNvSpPr>
              <a:spLocks noChangeShapeType="1"/>
            </p:cNvSpPr>
            <p:nvPr/>
          </p:nvSpPr>
          <p:spPr bwMode="auto">
            <a:xfrm>
              <a:off x="1363" y="2040"/>
              <a:ext cx="38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681" name="Oval 6"/>
            <p:cNvSpPr>
              <a:spLocks noChangeArrowheads="1"/>
            </p:cNvSpPr>
            <p:nvPr/>
          </p:nvSpPr>
          <p:spPr bwMode="auto">
            <a:xfrm>
              <a:off x="4037" y="1848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682" name="Line 7"/>
            <p:cNvSpPr>
              <a:spLocks noChangeShapeType="1"/>
            </p:cNvSpPr>
            <p:nvPr/>
          </p:nvSpPr>
          <p:spPr bwMode="auto">
            <a:xfrm>
              <a:off x="4415" y="2047"/>
              <a:ext cx="38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683" name="Oval 8"/>
            <p:cNvSpPr>
              <a:spLocks noChangeArrowheads="1"/>
            </p:cNvSpPr>
            <p:nvPr/>
          </p:nvSpPr>
          <p:spPr bwMode="auto">
            <a:xfrm>
              <a:off x="3265" y="1844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684" name="Line 9"/>
            <p:cNvSpPr>
              <a:spLocks noChangeShapeType="1"/>
            </p:cNvSpPr>
            <p:nvPr/>
          </p:nvSpPr>
          <p:spPr bwMode="auto">
            <a:xfrm>
              <a:off x="3643" y="2043"/>
              <a:ext cx="38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685" name="Oval 10"/>
            <p:cNvSpPr>
              <a:spLocks noChangeArrowheads="1"/>
            </p:cNvSpPr>
            <p:nvPr/>
          </p:nvSpPr>
          <p:spPr bwMode="auto">
            <a:xfrm>
              <a:off x="2506" y="1841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686" name="Line 11"/>
            <p:cNvSpPr>
              <a:spLocks noChangeShapeType="1"/>
            </p:cNvSpPr>
            <p:nvPr/>
          </p:nvSpPr>
          <p:spPr bwMode="auto">
            <a:xfrm>
              <a:off x="2884" y="2040"/>
              <a:ext cx="38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687" name="Oval 12"/>
            <p:cNvSpPr>
              <a:spLocks noChangeArrowheads="1"/>
            </p:cNvSpPr>
            <p:nvPr/>
          </p:nvSpPr>
          <p:spPr bwMode="auto">
            <a:xfrm>
              <a:off x="1747" y="1846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688" name="Line 13"/>
            <p:cNvSpPr>
              <a:spLocks noChangeShapeType="1"/>
            </p:cNvSpPr>
            <p:nvPr/>
          </p:nvSpPr>
          <p:spPr bwMode="auto">
            <a:xfrm>
              <a:off x="2125" y="2045"/>
              <a:ext cx="38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689" name="Line 14"/>
            <p:cNvSpPr>
              <a:spLocks noChangeShapeType="1"/>
            </p:cNvSpPr>
            <p:nvPr/>
          </p:nvSpPr>
          <p:spPr bwMode="auto">
            <a:xfrm>
              <a:off x="573" y="2029"/>
              <a:ext cx="42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690" name="Oval 15"/>
            <p:cNvSpPr>
              <a:spLocks noChangeArrowheads="1"/>
            </p:cNvSpPr>
            <p:nvPr/>
          </p:nvSpPr>
          <p:spPr bwMode="auto">
            <a:xfrm>
              <a:off x="2502" y="2493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691" name="Oval 16"/>
            <p:cNvSpPr>
              <a:spLocks noChangeArrowheads="1"/>
            </p:cNvSpPr>
            <p:nvPr/>
          </p:nvSpPr>
          <p:spPr bwMode="auto">
            <a:xfrm>
              <a:off x="2498" y="3145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692" name="Line 17"/>
            <p:cNvSpPr>
              <a:spLocks noChangeShapeType="1"/>
            </p:cNvSpPr>
            <p:nvPr/>
          </p:nvSpPr>
          <p:spPr bwMode="auto">
            <a:xfrm>
              <a:off x="1945" y="2211"/>
              <a:ext cx="555" cy="4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693" name="Line 18"/>
            <p:cNvSpPr>
              <a:spLocks noChangeShapeType="1"/>
            </p:cNvSpPr>
            <p:nvPr/>
          </p:nvSpPr>
          <p:spPr bwMode="auto">
            <a:xfrm flipV="1">
              <a:off x="2878" y="2178"/>
              <a:ext cx="1167" cy="455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694" name="Line 19"/>
            <p:cNvSpPr>
              <a:spLocks noChangeShapeType="1"/>
            </p:cNvSpPr>
            <p:nvPr/>
          </p:nvSpPr>
          <p:spPr bwMode="auto">
            <a:xfrm flipV="1">
              <a:off x="2867" y="2211"/>
              <a:ext cx="1267" cy="1167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695" name="Oval 20"/>
            <p:cNvSpPr>
              <a:spLocks noChangeArrowheads="1"/>
            </p:cNvSpPr>
            <p:nvPr/>
          </p:nvSpPr>
          <p:spPr bwMode="auto">
            <a:xfrm>
              <a:off x="2517" y="3722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696" name="Line 21"/>
            <p:cNvSpPr>
              <a:spLocks noChangeShapeType="1"/>
            </p:cNvSpPr>
            <p:nvPr/>
          </p:nvSpPr>
          <p:spPr bwMode="auto">
            <a:xfrm>
              <a:off x="1322" y="2111"/>
              <a:ext cx="1201" cy="116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697" name="Line 22"/>
            <p:cNvSpPr>
              <a:spLocks noChangeShapeType="1"/>
            </p:cNvSpPr>
            <p:nvPr/>
          </p:nvSpPr>
          <p:spPr bwMode="auto">
            <a:xfrm>
              <a:off x="1300" y="2166"/>
              <a:ext cx="1256" cy="170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698" name="Line 23"/>
            <p:cNvSpPr>
              <a:spLocks noChangeShapeType="1"/>
            </p:cNvSpPr>
            <p:nvPr/>
          </p:nvSpPr>
          <p:spPr bwMode="auto">
            <a:xfrm flipV="1">
              <a:off x="2834" y="2233"/>
              <a:ext cx="1389" cy="1511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7654" name="Group 24"/>
          <p:cNvGrpSpPr>
            <a:grpSpLocks/>
          </p:cNvGrpSpPr>
          <p:nvPr/>
        </p:nvGrpSpPr>
        <p:grpSpPr bwMode="auto">
          <a:xfrm>
            <a:off x="5943600" y="4953000"/>
            <a:ext cx="1873250" cy="762000"/>
            <a:chOff x="2264" y="2688"/>
            <a:chExt cx="1180" cy="480"/>
          </a:xfrm>
        </p:grpSpPr>
        <p:sp>
          <p:nvSpPr>
            <p:cNvPr id="27670" name="Rectangle 25"/>
            <p:cNvSpPr>
              <a:spLocks noChangeArrowheads="1"/>
            </p:cNvSpPr>
            <p:nvPr/>
          </p:nvSpPr>
          <p:spPr bwMode="auto">
            <a:xfrm>
              <a:off x="2265" y="2688"/>
              <a:ext cx="1179" cy="480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671" name="Rectangle 26"/>
            <p:cNvSpPr>
              <a:spLocks noChangeArrowheads="1"/>
            </p:cNvSpPr>
            <p:nvPr/>
          </p:nvSpPr>
          <p:spPr bwMode="auto">
            <a:xfrm>
              <a:off x="2264" y="2688"/>
              <a:ext cx="236" cy="24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672" name="Rectangle 27"/>
            <p:cNvSpPr>
              <a:spLocks noChangeArrowheads="1"/>
            </p:cNvSpPr>
            <p:nvPr/>
          </p:nvSpPr>
          <p:spPr bwMode="auto">
            <a:xfrm>
              <a:off x="2500" y="2928"/>
              <a:ext cx="236" cy="24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673" name="Rectangle 28"/>
            <p:cNvSpPr>
              <a:spLocks noChangeArrowheads="1"/>
            </p:cNvSpPr>
            <p:nvPr/>
          </p:nvSpPr>
          <p:spPr bwMode="auto">
            <a:xfrm>
              <a:off x="2500" y="2688"/>
              <a:ext cx="236" cy="24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674" name="Rectangle 29"/>
            <p:cNvSpPr>
              <a:spLocks noChangeArrowheads="1"/>
            </p:cNvSpPr>
            <p:nvPr/>
          </p:nvSpPr>
          <p:spPr bwMode="auto">
            <a:xfrm>
              <a:off x="2972" y="2928"/>
              <a:ext cx="236" cy="24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675" name="Rectangle 30"/>
            <p:cNvSpPr>
              <a:spLocks noChangeArrowheads="1"/>
            </p:cNvSpPr>
            <p:nvPr/>
          </p:nvSpPr>
          <p:spPr bwMode="auto">
            <a:xfrm>
              <a:off x="2736" y="2688"/>
              <a:ext cx="236" cy="24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676" name="Rectangle 31"/>
            <p:cNvSpPr>
              <a:spLocks noChangeArrowheads="1"/>
            </p:cNvSpPr>
            <p:nvPr/>
          </p:nvSpPr>
          <p:spPr bwMode="auto">
            <a:xfrm>
              <a:off x="2736" y="2928"/>
              <a:ext cx="236" cy="24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677" name="Rectangle 32"/>
            <p:cNvSpPr>
              <a:spLocks noChangeArrowheads="1"/>
            </p:cNvSpPr>
            <p:nvPr/>
          </p:nvSpPr>
          <p:spPr bwMode="auto">
            <a:xfrm>
              <a:off x="2972" y="2688"/>
              <a:ext cx="236" cy="24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678" name="Rectangle 33"/>
            <p:cNvSpPr>
              <a:spLocks noChangeArrowheads="1"/>
            </p:cNvSpPr>
            <p:nvPr/>
          </p:nvSpPr>
          <p:spPr bwMode="auto">
            <a:xfrm>
              <a:off x="3208" y="2688"/>
              <a:ext cx="236" cy="24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7655" name="Group 34"/>
          <p:cNvGrpSpPr>
            <a:grpSpLocks/>
          </p:cNvGrpSpPr>
          <p:nvPr/>
        </p:nvGrpSpPr>
        <p:grpSpPr bwMode="auto">
          <a:xfrm>
            <a:off x="228600" y="4114800"/>
            <a:ext cx="3886200" cy="2057400"/>
            <a:chOff x="0" y="2592"/>
            <a:chExt cx="2448" cy="1296"/>
          </a:xfrm>
        </p:grpSpPr>
        <p:grpSp>
          <p:nvGrpSpPr>
            <p:cNvPr id="27656" name="Group 35"/>
            <p:cNvGrpSpPr>
              <a:grpSpLocks/>
            </p:cNvGrpSpPr>
            <p:nvPr/>
          </p:nvGrpSpPr>
          <p:grpSpPr bwMode="auto">
            <a:xfrm>
              <a:off x="1174" y="3120"/>
              <a:ext cx="1180" cy="720"/>
              <a:chOff x="550" y="2688"/>
              <a:chExt cx="1180" cy="720"/>
            </a:xfrm>
          </p:grpSpPr>
          <p:sp>
            <p:nvSpPr>
              <p:cNvPr id="27661" name="Rectangle 36"/>
              <p:cNvSpPr>
                <a:spLocks noChangeArrowheads="1"/>
              </p:cNvSpPr>
              <p:nvPr/>
            </p:nvSpPr>
            <p:spPr bwMode="auto">
              <a:xfrm>
                <a:off x="550" y="2688"/>
                <a:ext cx="1180" cy="720"/>
              </a:xfrm>
              <a:prstGeom prst="rect">
                <a:avLst/>
              </a:prstGeom>
              <a:solidFill>
                <a:schemeClr val="folHlink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662" name="Rectangle 37"/>
              <p:cNvSpPr>
                <a:spLocks noChangeArrowheads="1"/>
              </p:cNvSpPr>
              <p:nvPr/>
            </p:nvSpPr>
            <p:spPr bwMode="auto">
              <a:xfrm>
                <a:off x="550" y="2688"/>
                <a:ext cx="236" cy="240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663" name="Rectangle 38"/>
              <p:cNvSpPr>
                <a:spLocks noChangeArrowheads="1"/>
              </p:cNvSpPr>
              <p:nvPr/>
            </p:nvSpPr>
            <p:spPr bwMode="auto">
              <a:xfrm>
                <a:off x="786" y="2928"/>
                <a:ext cx="236" cy="240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664" name="Rectangle 39"/>
              <p:cNvSpPr>
                <a:spLocks noChangeArrowheads="1"/>
              </p:cNvSpPr>
              <p:nvPr/>
            </p:nvSpPr>
            <p:spPr bwMode="auto">
              <a:xfrm>
                <a:off x="786" y="2688"/>
                <a:ext cx="236" cy="240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665" name="Rectangle 40"/>
              <p:cNvSpPr>
                <a:spLocks noChangeArrowheads="1"/>
              </p:cNvSpPr>
              <p:nvPr/>
            </p:nvSpPr>
            <p:spPr bwMode="auto">
              <a:xfrm>
                <a:off x="786" y="3168"/>
                <a:ext cx="236" cy="240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666" name="Rectangle 41"/>
              <p:cNvSpPr>
                <a:spLocks noChangeArrowheads="1"/>
              </p:cNvSpPr>
              <p:nvPr/>
            </p:nvSpPr>
            <p:spPr bwMode="auto">
              <a:xfrm>
                <a:off x="1022" y="2688"/>
                <a:ext cx="236" cy="240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667" name="Rectangle 42"/>
              <p:cNvSpPr>
                <a:spLocks noChangeArrowheads="1"/>
              </p:cNvSpPr>
              <p:nvPr/>
            </p:nvSpPr>
            <p:spPr bwMode="auto">
              <a:xfrm>
                <a:off x="1022" y="2928"/>
                <a:ext cx="236" cy="240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668" name="Rectangle 43"/>
              <p:cNvSpPr>
                <a:spLocks noChangeArrowheads="1"/>
              </p:cNvSpPr>
              <p:nvPr/>
            </p:nvSpPr>
            <p:spPr bwMode="auto">
              <a:xfrm>
                <a:off x="1258" y="2688"/>
                <a:ext cx="236" cy="240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7669" name="Rectangle 44"/>
              <p:cNvSpPr>
                <a:spLocks noChangeArrowheads="1"/>
              </p:cNvSpPr>
              <p:nvPr/>
            </p:nvSpPr>
            <p:spPr bwMode="auto">
              <a:xfrm>
                <a:off x="1494" y="2688"/>
                <a:ext cx="236" cy="240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7657" name="Line 45"/>
            <p:cNvSpPr>
              <a:spLocks noChangeShapeType="1"/>
            </p:cNvSpPr>
            <p:nvPr/>
          </p:nvSpPr>
          <p:spPr bwMode="auto">
            <a:xfrm>
              <a:off x="912" y="3120"/>
              <a:ext cx="0" cy="76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658" name="Line 46"/>
            <p:cNvSpPr>
              <a:spLocks noChangeShapeType="1"/>
            </p:cNvSpPr>
            <p:nvPr/>
          </p:nvSpPr>
          <p:spPr bwMode="auto">
            <a:xfrm>
              <a:off x="1152" y="2928"/>
              <a:ext cx="1296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659" name="Text Box 47"/>
            <p:cNvSpPr txBox="1">
              <a:spLocks noChangeArrowheads="1"/>
            </p:cNvSpPr>
            <p:nvPr/>
          </p:nvSpPr>
          <p:spPr bwMode="auto">
            <a:xfrm>
              <a:off x="1104" y="2592"/>
              <a:ext cx="45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time</a:t>
              </a:r>
            </a:p>
          </p:txBody>
        </p:sp>
        <p:sp>
          <p:nvSpPr>
            <p:cNvPr id="27660" name="Text Box 48"/>
            <p:cNvSpPr txBox="1">
              <a:spLocks noChangeArrowheads="1"/>
            </p:cNvSpPr>
            <p:nvPr/>
          </p:nvSpPr>
          <p:spPr bwMode="auto">
            <a:xfrm>
              <a:off x="0" y="3120"/>
              <a:ext cx="766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r>
                <a:rPr lang="en-US"/>
                <a:t>resource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Date Placeholder 2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29699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26780B6-208D-0247-B446-2038852D5EFC}" type="slidenum">
              <a:rPr lang="en-US" smtClean="0">
                <a:latin typeface="Times New Roman" pitchFamily="-107" charset="0"/>
              </a:rPr>
              <a:pPr/>
              <a:t>8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2970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More Schedule Examples</a:t>
            </a:r>
          </a:p>
        </p:txBody>
      </p:sp>
      <p:grpSp>
        <p:nvGrpSpPr>
          <p:cNvPr id="29701" name="Group 3"/>
          <p:cNvGrpSpPr>
            <a:grpSpLocks/>
          </p:cNvGrpSpPr>
          <p:nvPr/>
        </p:nvGrpSpPr>
        <p:grpSpPr bwMode="auto">
          <a:xfrm>
            <a:off x="381000" y="2133600"/>
            <a:ext cx="4578350" cy="1704975"/>
            <a:chOff x="573" y="1830"/>
            <a:chExt cx="4231" cy="2268"/>
          </a:xfrm>
        </p:grpSpPr>
        <p:sp>
          <p:nvSpPr>
            <p:cNvPr id="29724" name="Oval 4"/>
            <p:cNvSpPr>
              <a:spLocks noChangeArrowheads="1"/>
            </p:cNvSpPr>
            <p:nvPr/>
          </p:nvSpPr>
          <p:spPr bwMode="auto">
            <a:xfrm>
              <a:off x="985" y="1830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25" name="Line 5"/>
            <p:cNvSpPr>
              <a:spLocks noChangeShapeType="1"/>
            </p:cNvSpPr>
            <p:nvPr/>
          </p:nvSpPr>
          <p:spPr bwMode="auto">
            <a:xfrm>
              <a:off x="1363" y="2040"/>
              <a:ext cx="38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26" name="Oval 6"/>
            <p:cNvSpPr>
              <a:spLocks noChangeArrowheads="1"/>
            </p:cNvSpPr>
            <p:nvPr/>
          </p:nvSpPr>
          <p:spPr bwMode="auto">
            <a:xfrm>
              <a:off x="4037" y="1848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27" name="Line 7"/>
            <p:cNvSpPr>
              <a:spLocks noChangeShapeType="1"/>
            </p:cNvSpPr>
            <p:nvPr/>
          </p:nvSpPr>
          <p:spPr bwMode="auto">
            <a:xfrm>
              <a:off x="4415" y="2047"/>
              <a:ext cx="38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28" name="Oval 8"/>
            <p:cNvSpPr>
              <a:spLocks noChangeArrowheads="1"/>
            </p:cNvSpPr>
            <p:nvPr/>
          </p:nvSpPr>
          <p:spPr bwMode="auto">
            <a:xfrm>
              <a:off x="3265" y="1844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29" name="Line 9"/>
            <p:cNvSpPr>
              <a:spLocks noChangeShapeType="1"/>
            </p:cNvSpPr>
            <p:nvPr/>
          </p:nvSpPr>
          <p:spPr bwMode="auto">
            <a:xfrm>
              <a:off x="3643" y="2043"/>
              <a:ext cx="38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30" name="Oval 10"/>
            <p:cNvSpPr>
              <a:spLocks noChangeArrowheads="1"/>
            </p:cNvSpPr>
            <p:nvPr/>
          </p:nvSpPr>
          <p:spPr bwMode="auto">
            <a:xfrm>
              <a:off x="2506" y="1841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31" name="Line 11"/>
            <p:cNvSpPr>
              <a:spLocks noChangeShapeType="1"/>
            </p:cNvSpPr>
            <p:nvPr/>
          </p:nvSpPr>
          <p:spPr bwMode="auto">
            <a:xfrm>
              <a:off x="2884" y="2040"/>
              <a:ext cx="38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32" name="Oval 12"/>
            <p:cNvSpPr>
              <a:spLocks noChangeArrowheads="1"/>
            </p:cNvSpPr>
            <p:nvPr/>
          </p:nvSpPr>
          <p:spPr bwMode="auto">
            <a:xfrm>
              <a:off x="1747" y="1846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33" name="Line 13"/>
            <p:cNvSpPr>
              <a:spLocks noChangeShapeType="1"/>
            </p:cNvSpPr>
            <p:nvPr/>
          </p:nvSpPr>
          <p:spPr bwMode="auto">
            <a:xfrm>
              <a:off x="2125" y="2045"/>
              <a:ext cx="389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34" name="Line 14"/>
            <p:cNvSpPr>
              <a:spLocks noChangeShapeType="1"/>
            </p:cNvSpPr>
            <p:nvPr/>
          </p:nvSpPr>
          <p:spPr bwMode="auto">
            <a:xfrm>
              <a:off x="573" y="2029"/>
              <a:ext cx="422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35" name="Oval 15"/>
            <p:cNvSpPr>
              <a:spLocks noChangeArrowheads="1"/>
            </p:cNvSpPr>
            <p:nvPr/>
          </p:nvSpPr>
          <p:spPr bwMode="auto">
            <a:xfrm>
              <a:off x="2502" y="2493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36" name="Oval 16"/>
            <p:cNvSpPr>
              <a:spLocks noChangeArrowheads="1"/>
            </p:cNvSpPr>
            <p:nvPr/>
          </p:nvSpPr>
          <p:spPr bwMode="auto">
            <a:xfrm>
              <a:off x="2498" y="3145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37" name="Oval 17"/>
            <p:cNvSpPr>
              <a:spLocks noChangeArrowheads="1"/>
            </p:cNvSpPr>
            <p:nvPr/>
          </p:nvSpPr>
          <p:spPr bwMode="auto">
            <a:xfrm>
              <a:off x="2517" y="3722"/>
              <a:ext cx="376" cy="376"/>
            </a:xfrm>
            <a:prstGeom prst="ellipse">
              <a:avLst/>
            </a:prstGeom>
            <a:solidFill>
              <a:srgbClr val="FFFF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38" name="Line 18"/>
            <p:cNvSpPr>
              <a:spLocks noChangeShapeType="1"/>
            </p:cNvSpPr>
            <p:nvPr/>
          </p:nvSpPr>
          <p:spPr bwMode="auto">
            <a:xfrm>
              <a:off x="2064" y="2112"/>
              <a:ext cx="528" cy="3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39" name="Line 19"/>
            <p:cNvSpPr>
              <a:spLocks noChangeShapeType="1"/>
            </p:cNvSpPr>
            <p:nvPr/>
          </p:nvSpPr>
          <p:spPr bwMode="auto">
            <a:xfrm>
              <a:off x="2016" y="2208"/>
              <a:ext cx="576" cy="96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40" name="Line 20"/>
            <p:cNvSpPr>
              <a:spLocks noChangeShapeType="1"/>
            </p:cNvSpPr>
            <p:nvPr/>
          </p:nvSpPr>
          <p:spPr bwMode="auto">
            <a:xfrm>
              <a:off x="1968" y="2208"/>
              <a:ext cx="576" cy="15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41" name="Line 21"/>
            <p:cNvSpPr>
              <a:spLocks noChangeShapeType="1"/>
            </p:cNvSpPr>
            <p:nvPr/>
          </p:nvSpPr>
          <p:spPr bwMode="auto">
            <a:xfrm flipV="1">
              <a:off x="2832" y="2160"/>
              <a:ext cx="432" cy="384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42" name="Line 22"/>
            <p:cNvSpPr>
              <a:spLocks noChangeShapeType="1"/>
            </p:cNvSpPr>
            <p:nvPr/>
          </p:nvSpPr>
          <p:spPr bwMode="auto">
            <a:xfrm flipV="1">
              <a:off x="2832" y="2208"/>
              <a:ext cx="624" cy="1008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43" name="Line 23"/>
            <p:cNvSpPr>
              <a:spLocks noChangeShapeType="1"/>
            </p:cNvSpPr>
            <p:nvPr/>
          </p:nvSpPr>
          <p:spPr bwMode="auto">
            <a:xfrm flipV="1">
              <a:off x="2880" y="2208"/>
              <a:ext cx="672" cy="163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9702" name="Group 24"/>
          <p:cNvGrpSpPr>
            <a:grpSpLocks/>
          </p:cNvGrpSpPr>
          <p:nvPr/>
        </p:nvGrpSpPr>
        <p:grpSpPr bwMode="auto">
          <a:xfrm>
            <a:off x="1143000" y="4419600"/>
            <a:ext cx="2667000" cy="1828800"/>
            <a:chOff x="720" y="2784"/>
            <a:chExt cx="1680" cy="1152"/>
          </a:xfrm>
        </p:grpSpPr>
        <p:sp>
          <p:nvSpPr>
            <p:cNvPr id="29714" name="Rectangle 25"/>
            <p:cNvSpPr>
              <a:spLocks noChangeArrowheads="1"/>
            </p:cNvSpPr>
            <p:nvPr/>
          </p:nvSpPr>
          <p:spPr bwMode="auto">
            <a:xfrm>
              <a:off x="720" y="2784"/>
              <a:ext cx="1680" cy="1152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29715" name="Group 26"/>
            <p:cNvGrpSpPr>
              <a:grpSpLocks/>
            </p:cNvGrpSpPr>
            <p:nvPr/>
          </p:nvGrpSpPr>
          <p:grpSpPr bwMode="auto">
            <a:xfrm>
              <a:off x="720" y="2784"/>
              <a:ext cx="1680" cy="288"/>
              <a:chOff x="720" y="2784"/>
              <a:chExt cx="1680" cy="288"/>
            </a:xfrm>
          </p:grpSpPr>
          <p:sp>
            <p:nvSpPr>
              <p:cNvPr id="29719" name="Rectangle 27"/>
              <p:cNvSpPr>
                <a:spLocks noChangeArrowheads="1"/>
              </p:cNvSpPr>
              <p:nvPr/>
            </p:nvSpPr>
            <p:spPr bwMode="auto">
              <a:xfrm>
                <a:off x="720" y="2784"/>
                <a:ext cx="336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720" name="Rectangle 28"/>
              <p:cNvSpPr>
                <a:spLocks noChangeArrowheads="1"/>
              </p:cNvSpPr>
              <p:nvPr/>
            </p:nvSpPr>
            <p:spPr bwMode="auto">
              <a:xfrm>
                <a:off x="1056" y="2784"/>
                <a:ext cx="336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721" name="Rectangle 29"/>
              <p:cNvSpPr>
                <a:spLocks noChangeArrowheads="1"/>
              </p:cNvSpPr>
              <p:nvPr/>
            </p:nvSpPr>
            <p:spPr bwMode="auto">
              <a:xfrm>
                <a:off x="1392" y="2784"/>
                <a:ext cx="336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722" name="Rectangle 30"/>
              <p:cNvSpPr>
                <a:spLocks noChangeArrowheads="1"/>
              </p:cNvSpPr>
              <p:nvPr/>
            </p:nvSpPr>
            <p:spPr bwMode="auto">
              <a:xfrm>
                <a:off x="1728" y="2784"/>
                <a:ext cx="336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723" name="Rectangle 31"/>
              <p:cNvSpPr>
                <a:spLocks noChangeArrowheads="1"/>
              </p:cNvSpPr>
              <p:nvPr/>
            </p:nvSpPr>
            <p:spPr bwMode="auto">
              <a:xfrm>
                <a:off x="2064" y="2784"/>
                <a:ext cx="336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9716" name="Rectangle 32"/>
            <p:cNvSpPr>
              <a:spLocks noChangeArrowheads="1"/>
            </p:cNvSpPr>
            <p:nvPr/>
          </p:nvSpPr>
          <p:spPr bwMode="auto">
            <a:xfrm>
              <a:off x="1392" y="3072"/>
              <a:ext cx="336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17" name="Rectangle 33"/>
            <p:cNvSpPr>
              <a:spLocks noChangeArrowheads="1"/>
            </p:cNvSpPr>
            <p:nvPr/>
          </p:nvSpPr>
          <p:spPr bwMode="auto">
            <a:xfrm>
              <a:off x="1392" y="3360"/>
              <a:ext cx="336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18" name="Rectangle 34"/>
            <p:cNvSpPr>
              <a:spLocks noChangeArrowheads="1"/>
            </p:cNvSpPr>
            <p:nvPr/>
          </p:nvSpPr>
          <p:spPr bwMode="auto">
            <a:xfrm>
              <a:off x="1392" y="3648"/>
              <a:ext cx="336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29703" name="Group 35"/>
          <p:cNvGrpSpPr>
            <a:grpSpLocks/>
          </p:cNvGrpSpPr>
          <p:nvPr/>
        </p:nvGrpSpPr>
        <p:grpSpPr bwMode="auto">
          <a:xfrm>
            <a:off x="4648200" y="4419600"/>
            <a:ext cx="3200400" cy="914400"/>
            <a:chOff x="2928" y="2784"/>
            <a:chExt cx="2016" cy="576"/>
          </a:xfrm>
        </p:grpSpPr>
        <p:sp>
          <p:nvSpPr>
            <p:cNvPr id="29704" name="Rectangle 36"/>
            <p:cNvSpPr>
              <a:spLocks noChangeArrowheads="1"/>
            </p:cNvSpPr>
            <p:nvPr/>
          </p:nvSpPr>
          <p:spPr bwMode="auto">
            <a:xfrm>
              <a:off x="2928" y="2784"/>
              <a:ext cx="2016" cy="576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29705" name="Group 37"/>
            <p:cNvGrpSpPr>
              <a:grpSpLocks/>
            </p:cNvGrpSpPr>
            <p:nvPr/>
          </p:nvGrpSpPr>
          <p:grpSpPr bwMode="auto">
            <a:xfrm>
              <a:off x="2928" y="2784"/>
              <a:ext cx="1680" cy="288"/>
              <a:chOff x="720" y="2784"/>
              <a:chExt cx="1680" cy="288"/>
            </a:xfrm>
          </p:grpSpPr>
          <p:sp>
            <p:nvSpPr>
              <p:cNvPr id="29709" name="Rectangle 38"/>
              <p:cNvSpPr>
                <a:spLocks noChangeArrowheads="1"/>
              </p:cNvSpPr>
              <p:nvPr/>
            </p:nvSpPr>
            <p:spPr bwMode="auto">
              <a:xfrm>
                <a:off x="720" y="2784"/>
                <a:ext cx="336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710" name="Rectangle 39"/>
              <p:cNvSpPr>
                <a:spLocks noChangeArrowheads="1"/>
              </p:cNvSpPr>
              <p:nvPr/>
            </p:nvSpPr>
            <p:spPr bwMode="auto">
              <a:xfrm>
                <a:off x="1056" y="2784"/>
                <a:ext cx="336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711" name="Rectangle 40"/>
              <p:cNvSpPr>
                <a:spLocks noChangeArrowheads="1"/>
              </p:cNvSpPr>
              <p:nvPr/>
            </p:nvSpPr>
            <p:spPr bwMode="auto">
              <a:xfrm>
                <a:off x="1392" y="2784"/>
                <a:ext cx="336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712" name="Rectangle 41"/>
              <p:cNvSpPr>
                <a:spLocks noChangeArrowheads="1"/>
              </p:cNvSpPr>
              <p:nvPr/>
            </p:nvSpPr>
            <p:spPr bwMode="auto">
              <a:xfrm>
                <a:off x="1728" y="2784"/>
                <a:ext cx="336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29713" name="Rectangle 42"/>
              <p:cNvSpPr>
                <a:spLocks noChangeArrowheads="1"/>
              </p:cNvSpPr>
              <p:nvPr/>
            </p:nvSpPr>
            <p:spPr bwMode="auto">
              <a:xfrm>
                <a:off x="2064" y="2784"/>
                <a:ext cx="336" cy="288"/>
              </a:xfrm>
              <a:prstGeom prst="rect">
                <a:avLst/>
              </a:prstGeom>
              <a:solidFill>
                <a:srgbClr val="FFFF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sp>
          <p:nvSpPr>
            <p:cNvPr id="29706" name="Rectangle 43"/>
            <p:cNvSpPr>
              <a:spLocks noChangeArrowheads="1"/>
            </p:cNvSpPr>
            <p:nvPr/>
          </p:nvSpPr>
          <p:spPr bwMode="auto">
            <a:xfrm>
              <a:off x="3600" y="3072"/>
              <a:ext cx="336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07" name="Rectangle 44"/>
            <p:cNvSpPr>
              <a:spLocks noChangeArrowheads="1"/>
            </p:cNvSpPr>
            <p:nvPr/>
          </p:nvSpPr>
          <p:spPr bwMode="auto">
            <a:xfrm>
              <a:off x="3936" y="3072"/>
              <a:ext cx="336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708" name="Rectangle 45"/>
            <p:cNvSpPr>
              <a:spLocks noChangeArrowheads="1"/>
            </p:cNvSpPr>
            <p:nvPr/>
          </p:nvSpPr>
          <p:spPr bwMode="auto">
            <a:xfrm>
              <a:off x="4608" y="2784"/>
              <a:ext cx="336" cy="288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Penn ESE535 Spring 2015 -- DeHon</a:t>
            </a:r>
            <a:endParaRPr lang="en-US"/>
          </a:p>
        </p:txBody>
      </p:sp>
      <p:sp>
        <p:nvSpPr>
          <p:cNvPr id="31747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80223E8-698F-0741-93F0-2FB16FA14483}" type="slidenum">
              <a:rPr lang="en-US" smtClean="0">
                <a:latin typeface="Times New Roman" pitchFamily="-107" charset="0"/>
              </a:rPr>
              <a:pPr/>
              <a:t>9</a:t>
            </a:fld>
            <a:endParaRPr lang="en-US" smtClean="0">
              <a:latin typeface="Times New Roman" pitchFamily="-107" charset="0"/>
            </a:endParaRPr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Scheduling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/>
              <a:t>Task</a:t>
            </a:r>
            <a:r>
              <a:rPr lang="en-US"/>
              <a:t>:  assign time slots (and resources) to operations </a:t>
            </a:r>
          </a:p>
          <a:p>
            <a:pPr lvl="1"/>
            <a:r>
              <a:rPr lang="en-US" b="1">
                <a:ea typeface="ＭＳ Ｐゴシック" pitchFamily="-107" charset="-128"/>
              </a:rPr>
              <a:t>time-constrained</a:t>
            </a:r>
            <a:r>
              <a:rPr lang="en-US">
                <a:ea typeface="ＭＳ Ｐゴシック" pitchFamily="-107" charset="-128"/>
              </a:rPr>
              <a:t>: minimizing peak resource requirements</a:t>
            </a:r>
          </a:p>
          <a:p>
            <a:pPr lvl="2"/>
            <a:r>
              <a:rPr lang="en-US" i="1">
                <a:ea typeface="ＭＳ Ｐゴシック" pitchFamily="-107" charset="-128"/>
              </a:rPr>
              <a:t>n.b.</a:t>
            </a:r>
            <a:r>
              <a:rPr lang="en-US">
                <a:ea typeface="ＭＳ Ｐゴシック" pitchFamily="-107" charset="-128"/>
              </a:rPr>
              <a:t> time-constrained, not always constrained to minimum execution time</a:t>
            </a:r>
          </a:p>
          <a:p>
            <a:pPr lvl="1"/>
            <a:r>
              <a:rPr lang="en-US" b="1">
                <a:ea typeface="ＭＳ Ｐゴシック" pitchFamily="-107" charset="-128"/>
              </a:rPr>
              <a:t>resource-constrained</a:t>
            </a:r>
            <a:r>
              <a:rPr lang="en-US">
                <a:ea typeface="ＭＳ Ｐゴシック" pitchFamily="-107" charset="-128"/>
              </a:rPr>
              <a:t>: minimizing execution time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 bldLvl="2"/>
    </p:bld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C:\Program Files\Microsoft Office\Templates\Blank Presentation.pot</Template>
  <TotalTime>4522</TotalTime>
  <Words>2519</Words>
  <Application>Microsoft Macintosh PowerPoint</Application>
  <PresentationFormat>On-screen Show (4:3)</PresentationFormat>
  <Paragraphs>745</Paragraphs>
  <Slides>57</Slides>
  <Notes>53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57</vt:i4>
      </vt:variant>
    </vt:vector>
  </HeadingPairs>
  <TitlesOfParts>
    <vt:vector size="58" baseType="lpstr">
      <vt:lpstr>Blank Presentation</vt:lpstr>
      <vt:lpstr>ESE535: Electronic Design Automation</vt:lpstr>
      <vt:lpstr>Today</vt:lpstr>
      <vt:lpstr>General Problem</vt:lpstr>
      <vt:lpstr>Trick/Technique</vt:lpstr>
      <vt:lpstr>Example</vt:lpstr>
      <vt:lpstr>Sharing</vt:lpstr>
      <vt:lpstr>Schedule Examples</vt:lpstr>
      <vt:lpstr>More Schedule Examples</vt:lpstr>
      <vt:lpstr>Scheduling</vt:lpstr>
      <vt:lpstr>Resource-Time Example</vt:lpstr>
      <vt:lpstr>Scheduling Use</vt:lpstr>
      <vt:lpstr>Preclass 2</vt:lpstr>
      <vt:lpstr>Preclass 3</vt:lpstr>
      <vt:lpstr>Two Types (1)</vt:lpstr>
      <vt:lpstr>Two Types (2)</vt:lpstr>
      <vt:lpstr>Unbounded Resource Problem</vt:lpstr>
      <vt:lpstr>ASAP Schedule As Soon As Possible (ASAP)</vt:lpstr>
      <vt:lpstr>ASAP Example</vt:lpstr>
      <vt:lpstr>ASAP Example</vt:lpstr>
      <vt:lpstr>Also Useful to Define ALAP</vt:lpstr>
      <vt:lpstr>ALAP Example</vt:lpstr>
      <vt:lpstr>ALAP and ASAP</vt:lpstr>
      <vt:lpstr>ASAP, ALAP, Difference</vt:lpstr>
      <vt:lpstr>Two Bounds</vt:lpstr>
      <vt:lpstr>Bounds</vt:lpstr>
      <vt:lpstr>Critical Path Lower Bound</vt:lpstr>
      <vt:lpstr>Resource Capacity Lower Bound</vt:lpstr>
      <vt:lpstr>Example</vt:lpstr>
      <vt:lpstr>Example</vt:lpstr>
      <vt:lpstr>Why hard?</vt:lpstr>
      <vt:lpstr>General</vt:lpstr>
      <vt:lpstr>Single Resource Hard (1)</vt:lpstr>
      <vt:lpstr>Single Resource Hard (2)</vt:lpstr>
      <vt:lpstr>Single Resource Hard (4)</vt:lpstr>
      <vt:lpstr>List Scheduling</vt:lpstr>
      <vt:lpstr>List Scheduling  (basic algorithm flow)</vt:lpstr>
      <vt:lpstr>List Scheduling</vt:lpstr>
      <vt:lpstr>List Schedule by LPT </vt:lpstr>
      <vt:lpstr>LPT Schedule</vt:lpstr>
      <vt:lpstr>List Scheduling</vt:lpstr>
      <vt:lpstr>Approximation</vt:lpstr>
      <vt:lpstr>Scheduled Example  Without Precedence</vt:lpstr>
      <vt:lpstr>Observe</vt:lpstr>
      <vt:lpstr>Results</vt:lpstr>
      <vt:lpstr>Recover Precedence</vt:lpstr>
      <vt:lpstr>Precedence</vt:lpstr>
      <vt:lpstr>Precedence Constrained</vt:lpstr>
      <vt:lpstr>Conclude</vt:lpstr>
      <vt:lpstr>Tightening</vt:lpstr>
      <vt:lpstr>Tighten</vt:lpstr>
      <vt:lpstr>Tightening</vt:lpstr>
      <vt:lpstr>Multiple Resource</vt:lpstr>
      <vt:lpstr>Bounds</vt:lpstr>
      <vt:lpstr>Summary</vt:lpstr>
      <vt:lpstr>Relate HMC</vt:lpstr>
      <vt:lpstr>Big Ideas:</vt:lpstr>
      <vt:lpstr>Admin</vt:lpstr>
    </vt:vector>
  </TitlesOfParts>
  <Company>California Institute of Technology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Andre' DeHon</dc:creator>
  <cp:lastModifiedBy>Andre DeHon</cp:lastModifiedBy>
  <cp:revision>61</cp:revision>
  <cp:lastPrinted>2015-02-11T12:59:13Z</cp:lastPrinted>
  <dcterms:created xsi:type="dcterms:W3CDTF">2015-02-10T20:15:18Z</dcterms:created>
  <dcterms:modified xsi:type="dcterms:W3CDTF">2015-02-11T12:59:18Z</dcterms:modified>
</cp:coreProperties>
</file>