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3"/>
  </p:notesMasterIdLst>
  <p:sldIdLst>
    <p:sldId id="256" r:id="rId2"/>
    <p:sldId id="262" r:id="rId3"/>
    <p:sldId id="263" r:id="rId4"/>
    <p:sldId id="260" r:id="rId5"/>
    <p:sldId id="261" r:id="rId6"/>
    <p:sldId id="297" r:id="rId7"/>
    <p:sldId id="266" r:id="rId8"/>
    <p:sldId id="267" r:id="rId9"/>
    <p:sldId id="271" r:id="rId10"/>
    <p:sldId id="268" r:id="rId11"/>
    <p:sldId id="270" r:id="rId12"/>
    <p:sldId id="272" r:id="rId13"/>
    <p:sldId id="310" r:id="rId14"/>
    <p:sldId id="275" r:id="rId15"/>
    <p:sldId id="276" r:id="rId16"/>
    <p:sldId id="277" r:id="rId17"/>
    <p:sldId id="280" r:id="rId18"/>
    <p:sldId id="279" r:id="rId19"/>
    <p:sldId id="281" r:id="rId20"/>
    <p:sldId id="282" r:id="rId21"/>
    <p:sldId id="283" r:id="rId22"/>
    <p:sldId id="284" r:id="rId23"/>
    <p:sldId id="285" r:id="rId24"/>
    <p:sldId id="288" r:id="rId25"/>
    <p:sldId id="289" r:id="rId26"/>
    <p:sldId id="290" r:id="rId27"/>
    <p:sldId id="287" r:id="rId28"/>
    <p:sldId id="292" r:id="rId29"/>
    <p:sldId id="293" r:id="rId30"/>
    <p:sldId id="303" r:id="rId31"/>
    <p:sldId id="295" r:id="rId32"/>
    <p:sldId id="291" r:id="rId33"/>
    <p:sldId id="298" r:id="rId34"/>
    <p:sldId id="300" r:id="rId35"/>
    <p:sldId id="304" r:id="rId36"/>
    <p:sldId id="305" r:id="rId37"/>
    <p:sldId id="306" r:id="rId38"/>
    <p:sldId id="307" r:id="rId39"/>
    <p:sldId id="308" r:id="rId40"/>
    <p:sldId id="309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3590639653198"/>
          <c:y val="5.3574224832065538E-2"/>
          <c:w val="0.83924349881796656"/>
          <c:h val="0.83080260303687725"/>
        </c:manualLayout>
      </c:layout>
      <c:scatterChart>
        <c:scatterStyle val="smoothMarker"/>
        <c:varyColors val="0"/>
        <c:ser>
          <c:idx val="0"/>
          <c:order val="0"/>
          <c:spPr>
            <a:ln w="39044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'C:\Documents and Settings\dad\My Documents\CA AQA 3e\[Performance.xls]Sheet2'!$A$2:$A$23</c:f>
              <c:numCache>
                <c:formatCode>General</c:formatCode>
                <c:ptCount val="22"/>
                <c:pt idx="0">
                  <c:v>1978</c:v>
                </c:pt>
                <c:pt idx="1">
                  <c:v>1984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'C:\Documents and Settings\dad\My Documents\CA AQA 3e\[Performance.xls]Sheet2'!$B$2:$B$23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18</c:v>
                </c:pt>
                <c:pt idx="6">
                  <c:v>24</c:v>
                </c:pt>
                <c:pt idx="7">
                  <c:v>51</c:v>
                </c:pt>
                <c:pt idx="8">
                  <c:v>80</c:v>
                </c:pt>
                <c:pt idx="9">
                  <c:v>117</c:v>
                </c:pt>
                <c:pt idx="10">
                  <c:v>183</c:v>
                </c:pt>
                <c:pt idx="11">
                  <c:v>280</c:v>
                </c:pt>
                <c:pt idx="12">
                  <c:v>481</c:v>
                </c:pt>
                <c:pt idx="13">
                  <c:v>648.96825396825398</c:v>
                </c:pt>
                <c:pt idx="14">
                  <c:v>992.53968253968355</c:v>
                </c:pt>
                <c:pt idx="15">
                  <c:v>1267.3968253968249</c:v>
                </c:pt>
                <c:pt idx="16">
                  <c:v>1778.9365079365095</c:v>
                </c:pt>
                <c:pt idx="17">
                  <c:v>2584.4206349206347</c:v>
                </c:pt>
                <c:pt idx="18">
                  <c:v>4195.3888888888896</c:v>
                </c:pt>
                <c:pt idx="19">
                  <c:v>5363.5317460317474</c:v>
                </c:pt>
                <c:pt idx="20">
                  <c:v>5764.3650793650859</c:v>
                </c:pt>
                <c:pt idx="21">
                  <c:v>6504.9523809523816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99584"/>
        <c:axId val="120102272"/>
      </c:scatterChart>
      <c:valAx>
        <c:axId val="120099584"/>
        <c:scaling>
          <c:orientation val="minMax"/>
          <c:max val="2006"/>
          <c:min val="197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102272"/>
        <c:crosses val="autoZero"/>
        <c:crossBetween val="midCat"/>
        <c:majorUnit val="2"/>
      </c:valAx>
      <c:valAx>
        <c:axId val="120102272"/>
        <c:scaling>
          <c:logBase val="10"/>
          <c:orientation val="minMax"/>
        </c:scaling>
        <c:delete val="0"/>
        <c:axPos val="l"/>
        <c:majorGridlines>
          <c:spPr>
            <a:ln w="325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7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Performance (vs. VAX-11/780)              </a:t>
                </a:r>
              </a:p>
            </c:rich>
          </c:tx>
          <c:layout>
            <c:manualLayout>
              <c:xMode val="edge"/>
              <c:yMode val="edge"/>
              <c:x val="1.3002364066193865E-2"/>
              <c:y val="0.25596529284164882"/>
            </c:manualLayout>
          </c:layout>
          <c:overlay val="0"/>
          <c:spPr>
            <a:noFill/>
            <a:ln w="260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099584"/>
        <c:crosses val="autoZero"/>
        <c:crossBetween val="midCat"/>
      </c:valAx>
      <c:spPr>
        <a:noFill/>
        <a:ln w="1301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3590639653198"/>
          <c:y val="5.3574224832065503E-2"/>
          <c:w val="0.83924349881796656"/>
          <c:h val="0.83080260303687725"/>
        </c:manualLayout>
      </c:layout>
      <c:scatterChart>
        <c:scatterStyle val="smoothMarker"/>
        <c:varyColors val="0"/>
        <c:ser>
          <c:idx val="0"/>
          <c:order val="0"/>
          <c:spPr>
            <a:ln w="39044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'C:\Documents and Settings\dad\My Documents\CA AQA 3e\[Performance.xls]Sheet2'!$A$2:$A$23</c:f>
              <c:numCache>
                <c:formatCode>General</c:formatCode>
                <c:ptCount val="22"/>
                <c:pt idx="0">
                  <c:v>1978</c:v>
                </c:pt>
                <c:pt idx="1">
                  <c:v>1984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'C:\Documents and Settings\dad\My Documents\CA AQA 3e\[Performance.xls]Sheet2'!$B$2:$B$23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18</c:v>
                </c:pt>
                <c:pt idx="6">
                  <c:v>24</c:v>
                </c:pt>
                <c:pt idx="7">
                  <c:v>51</c:v>
                </c:pt>
                <c:pt idx="8">
                  <c:v>80</c:v>
                </c:pt>
                <c:pt idx="9">
                  <c:v>117</c:v>
                </c:pt>
                <c:pt idx="10">
                  <c:v>183</c:v>
                </c:pt>
                <c:pt idx="11">
                  <c:v>280</c:v>
                </c:pt>
                <c:pt idx="12">
                  <c:v>481</c:v>
                </c:pt>
                <c:pt idx="13">
                  <c:v>648.96825396825398</c:v>
                </c:pt>
                <c:pt idx="14">
                  <c:v>992.53968253968355</c:v>
                </c:pt>
                <c:pt idx="15">
                  <c:v>1267.3968253968249</c:v>
                </c:pt>
                <c:pt idx="16">
                  <c:v>1778.9365079365095</c:v>
                </c:pt>
                <c:pt idx="17">
                  <c:v>2584.4206349206347</c:v>
                </c:pt>
                <c:pt idx="18">
                  <c:v>4195.3888888888896</c:v>
                </c:pt>
                <c:pt idx="19">
                  <c:v>5363.5317460317474</c:v>
                </c:pt>
                <c:pt idx="20">
                  <c:v>5764.3650793650859</c:v>
                </c:pt>
                <c:pt idx="21">
                  <c:v>6504.9523809523816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87072"/>
        <c:axId val="50788608"/>
      </c:scatterChart>
      <c:valAx>
        <c:axId val="50787072"/>
        <c:scaling>
          <c:orientation val="minMax"/>
          <c:max val="2006"/>
          <c:min val="197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788608"/>
        <c:crosses val="autoZero"/>
        <c:crossBetween val="midCat"/>
        <c:majorUnit val="2"/>
      </c:valAx>
      <c:valAx>
        <c:axId val="50788608"/>
        <c:scaling>
          <c:logBase val="10"/>
          <c:orientation val="minMax"/>
        </c:scaling>
        <c:delete val="0"/>
        <c:axPos val="l"/>
        <c:majorGridlines>
          <c:spPr>
            <a:ln w="325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7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Performance (vs. VAX-11/780)              </a:t>
                </a:r>
              </a:p>
            </c:rich>
          </c:tx>
          <c:layout>
            <c:manualLayout>
              <c:xMode val="edge"/>
              <c:yMode val="edge"/>
              <c:x val="1.3002364066193853E-2"/>
              <c:y val="0.25596529284164882"/>
            </c:manualLayout>
          </c:layout>
          <c:overlay val="0"/>
          <c:spPr>
            <a:noFill/>
            <a:ln w="260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787072"/>
        <c:crosses val="autoZero"/>
        <c:crossBetween val="midCat"/>
      </c:valAx>
      <c:spPr>
        <a:noFill/>
        <a:ln w="1301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3590639653201"/>
          <c:y val="5.3574224832065503E-2"/>
          <c:w val="0.83924349881796656"/>
          <c:h val="0.83080260303687758"/>
        </c:manualLayout>
      </c:layout>
      <c:scatterChart>
        <c:scatterStyle val="smoothMarker"/>
        <c:varyColors val="0"/>
        <c:ser>
          <c:idx val="0"/>
          <c:order val="0"/>
          <c:spPr>
            <a:ln w="39044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'C:\Documents and Settings\dad\My Documents\CA AQA 3e\[Performance.xls]Sheet2'!$A$2:$A$23</c:f>
              <c:numCache>
                <c:formatCode>General</c:formatCode>
                <c:ptCount val="22"/>
                <c:pt idx="0">
                  <c:v>1978</c:v>
                </c:pt>
                <c:pt idx="1">
                  <c:v>1984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'C:\Documents and Settings\dad\My Documents\CA AQA 3e\[Performance.xls]Sheet2'!$B$2:$B$23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18</c:v>
                </c:pt>
                <c:pt idx="6">
                  <c:v>24</c:v>
                </c:pt>
                <c:pt idx="7">
                  <c:v>51</c:v>
                </c:pt>
                <c:pt idx="8">
                  <c:v>80</c:v>
                </c:pt>
                <c:pt idx="9">
                  <c:v>117</c:v>
                </c:pt>
                <c:pt idx="10">
                  <c:v>183</c:v>
                </c:pt>
                <c:pt idx="11">
                  <c:v>280</c:v>
                </c:pt>
                <c:pt idx="12">
                  <c:v>481</c:v>
                </c:pt>
                <c:pt idx="13">
                  <c:v>648.96825396825398</c:v>
                </c:pt>
                <c:pt idx="14">
                  <c:v>992.53968253968355</c:v>
                </c:pt>
                <c:pt idx="15">
                  <c:v>1267.3968253968249</c:v>
                </c:pt>
                <c:pt idx="16">
                  <c:v>1778.9365079365102</c:v>
                </c:pt>
                <c:pt idx="17">
                  <c:v>2584.4206349206347</c:v>
                </c:pt>
                <c:pt idx="18">
                  <c:v>4195.3888888888896</c:v>
                </c:pt>
                <c:pt idx="19">
                  <c:v>5363.5317460317474</c:v>
                </c:pt>
                <c:pt idx="20">
                  <c:v>5764.3650793650886</c:v>
                </c:pt>
                <c:pt idx="21">
                  <c:v>6504.9523809523816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43136"/>
        <c:axId val="52098176"/>
      </c:scatterChart>
      <c:valAx>
        <c:axId val="52043136"/>
        <c:scaling>
          <c:orientation val="minMax"/>
          <c:max val="2006"/>
          <c:min val="197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98176"/>
        <c:crosses val="autoZero"/>
        <c:crossBetween val="midCat"/>
        <c:majorUnit val="2"/>
      </c:valAx>
      <c:valAx>
        <c:axId val="52098176"/>
        <c:scaling>
          <c:logBase val="10"/>
          <c:orientation val="minMax"/>
        </c:scaling>
        <c:delete val="0"/>
        <c:axPos val="l"/>
        <c:majorGridlines>
          <c:spPr>
            <a:ln w="325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7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Performance (vs. VAX-11/780)              </a:t>
                </a:r>
              </a:p>
            </c:rich>
          </c:tx>
          <c:layout>
            <c:manualLayout>
              <c:xMode val="edge"/>
              <c:yMode val="edge"/>
              <c:x val="1.300236406619386E-2"/>
              <c:y val="0.25596529284164882"/>
            </c:manualLayout>
          </c:layout>
          <c:overlay val="0"/>
          <c:spPr>
            <a:noFill/>
            <a:ln w="260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43136"/>
        <c:crosses val="autoZero"/>
        <c:crossBetween val="midCat"/>
      </c:valAx>
      <c:spPr>
        <a:noFill/>
        <a:ln w="1301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</cdr:x>
      <cdr:y>0.7395</cdr:y>
    </cdr:from>
    <cdr:to>
      <cdr:x>0.3585</cdr:x>
      <cdr:y>0.885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34745" y="3247163"/>
          <a:ext cx="1954102" cy="6388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CCCC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0.35675</cdr:x>
      <cdr:y>0.11075</cdr:y>
    </cdr:from>
    <cdr:to>
      <cdr:x>0.87125</cdr:x>
      <cdr:y>0.72475</cdr:y>
    </cdr:to>
    <cdr:sp macro="" textlink="">
      <cdr:nvSpPr>
        <cdr:cNvPr id="1433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874745" y="486306"/>
          <a:ext cx="4145918" cy="26960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FF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0.87125</cdr:x>
      <cdr:y>0.07175</cdr:y>
    </cdr:from>
    <cdr:to>
      <cdr:x>0.95675</cdr:x>
      <cdr:y>0.1115</cdr:y>
    </cdr:to>
    <cdr:sp macro="" textlink="">
      <cdr:nvSpPr>
        <cdr:cNvPr id="1433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020663" y="315056"/>
          <a:ext cx="688972" cy="174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0.209</cdr:x>
      <cdr:y>0.69225</cdr:y>
    </cdr:from>
    <cdr:to>
      <cdr:x>0.3</cdr:x>
      <cdr:y>0.74225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4153" y="3039687"/>
          <a:ext cx="733292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33CCCC"/>
              </a:solidFill>
              <a:latin typeface="Arial"/>
              <a:cs typeface="Arial"/>
            </a:rPr>
            <a:t>25%/year</a:t>
          </a:r>
        </a:p>
      </cdr:txBody>
    </cdr:sp>
  </cdr:relSizeAnchor>
  <cdr:relSizeAnchor xmlns:cdr="http://schemas.openxmlformats.org/drawingml/2006/chartDrawing">
    <cdr:from>
      <cdr:x>0.471</cdr:x>
      <cdr:y>0.345</cdr:y>
    </cdr:from>
    <cdr:to>
      <cdr:x>0.562</cdr:x>
      <cdr:y>0.395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5389" y="1514904"/>
          <a:ext cx="733291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00FF00"/>
              </a:solidFill>
              <a:latin typeface="Arial"/>
              <a:cs typeface="Arial"/>
            </a:rPr>
            <a:t>52%/year</a:t>
          </a:r>
        </a:p>
      </cdr:txBody>
    </cdr:sp>
  </cdr:relSizeAnchor>
  <cdr:relSizeAnchor xmlns:cdr="http://schemas.openxmlformats.org/drawingml/2006/chartDrawing">
    <cdr:from>
      <cdr:x>0.84175</cdr:x>
      <cdr:y>0.1705</cdr:y>
    </cdr:from>
    <cdr:to>
      <cdr:x>0.93525</cdr:x>
      <cdr:y>0.2205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82948" y="748670"/>
          <a:ext cx="753437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FF0000"/>
              </a:solidFill>
              <a:latin typeface="Arial"/>
              <a:cs typeface="Arial"/>
            </a:rPr>
            <a:t>??%/year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</cdr:x>
      <cdr:y>0.7395</cdr:y>
    </cdr:from>
    <cdr:to>
      <cdr:x>0.3585</cdr:x>
      <cdr:y>0.885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34745" y="3247163"/>
          <a:ext cx="1954102" cy="6388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CCCC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0.35675</cdr:x>
      <cdr:y>0.11075</cdr:y>
    </cdr:from>
    <cdr:to>
      <cdr:x>0.87125</cdr:x>
      <cdr:y>0.72475</cdr:y>
    </cdr:to>
    <cdr:sp macro="" textlink="">
      <cdr:nvSpPr>
        <cdr:cNvPr id="1433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874745" y="486306"/>
          <a:ext cx="4145918" cy="26960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FF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0.87125</cdr:x>
      <cdr:y>0.07175</cdr:y>
    </cdr:from>
    <cdr:to>
      <cdr:x>0.95675</cdr:x>
      <cdr:y>0.1115</cdr:y>
    </cdr:to>
    <cdr:sp macro="" textlink="">
      <cdr:nvSpPr>
        <cdr:cNvPr id="1433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020663" y="315056"/>
          <a:ext cx="688972" cy="174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0.209</cdr:x>
      <cdr:y>0.69225</cdr:y>
    </cdr:from>
    <cdr:to>
      <cdr:x>0.3</cdr:x>
      <cdr:y>0.74225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4153" y="3039687"/>
          <a:ext cx="733292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33CCCC"/>
              </a:solidFill>
              <a:latin typeface="Arial"/>
              <a:cs typeface="Arial"/>
            </a:rPr>
            <a:t>25%/year</a:t>
          </a:r>
        </a:p>
      </cdr:txBody>
    </cdr:sp>
  </cdr:relSizeAnchor>
  <cdr:relSizeAnchor xmlns:cdr="http://schemas.openxmlformats.org/drawingml/2006/chartDrawing">
    <cdr:from>
      <cdr:x>0.471</cdr:x>
      <cdr:y>0.345</cdr:y>
    </cdr:from>
    <cdr:to>
      <cdr:x>0.562</cdr:x>
      <cdr:y>0.395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5389" y="1514904"/>
          <a:ext cx="733291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00FF00"/>
              </a:solidFill>
              <a:latin typeface="Arial"/>
              <a:cs typeface="Arial"/>
            </a:rPr>
            <a:t>52%/year</a:t>
          </a:r>
        </a:p>
      </cdr:txBody>
    </cdr:sp>
  </cdr:relSizeAnchor>
  <cdr:relSizeAnchor xmlns:cdr="http://schemas.openxmlformats.org/drawingml/2006/chartDrawing">
    <cdr:from>
      <cdr:x>0.84175</cdr:x>
      <cdr:y>0.1705</cdr:y>
    </cdr:from>
    <cdr:to>
      <cdr:x>0.93525</cdr:x>
      <cdr:y>0.2205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82948" y="748670"/>
          <a:ext cx="753437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FF0000"/>
              </a:solidFill>
              <a:latin typeface="Arial"/>
              <a:cs typeface="Arial"/>
            </a:rPr>
            <a:t>??%/year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</cdr:x>
      <cdr:y>0.7395</cdr:y>
    </cdr:from>
    <cdr:to>
      <cdr:x>0.3585</cdr:x>
      <cdr:y>0.885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34745" y="3247163"/>
          <a:ext cx="1954102" cy="6388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CCCC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0.35675</cdr:x>
      <cdr:y>0.11075</cdr:y>
    </cdr:from>
    <cdr:to>
      <cdr:x>0.87125</cdr:x>
      <cdr:y>0.72475</cdr:y>
    </cdr:to>
    <cdr:sp macro="" textlink="">
      <cdr:nvSpPr>
        <cdr:cNvPr id="1433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874745" y="486306"/>
          <a:ext cx="4145918" cy="26960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FF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0.87125</cdr:x>
      <cdr:y>0.07175</cdr:y>
    </cdr:from>
    <cdr:to>
      <cdr:x>0.95675</cdr:x>
      <cdr:y>0.1115</cdr:y>
    </cdr:to>
    <cdr:sp macro="" textlink="">
      <cdr:nvSpPr>
        <cdr:cNvPr id="1433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020663" y="315056"/>
          <a:ext cx="688972" cy="174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0.209</cdr:x>
      <cdr:y>0.69225</cdr:y>
    </cdr:from>
    <cdr:to>
      <cdr:x>0.3</cdr:x>
      <cdr:y>0.74225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4153" y="3039687"/>
          <a:ext cx="733292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33CCCC"/>
              </a:solidFill>
              <a:latin typeface="Arial"/>
              <a:cs typeface="Arial"/>
            </a:rPr>
            <a:t>25%/year</a:t>
          </a:r>
        </a:p>
      </cdr:txBody>
    </cdr:sp>
  </cdr:relSizeAnchor>
  <cdr:relSizeAnchor xmlns:cdr="http://schemas.openxmlformats.org/drawingml/2006/chartDrawing">
    <cdr:from>
      <cdr:x>0.471</cdr:x>
      <cdr:y>0.345</cdr:y>
    </cdr:from>
    <cdr:to>
      <cdr:x>0.562</cdr:x>
      <cdr:y>0.395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5389" y="1514904"/>
          <a:ext cx="733291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00FF00"/>
              </a:solidFill>
              <a:latin typeface="Arial"/>
              <a:cs typeface="Arial"/>
            </a:rPr>
            <a:t>52%/year</a:t>
          </a:r>
        </a:p>
      </cdr:txBody>
    </cdr:sp>
  </cdr:relSizeAnchor>
  <cdr:relSizeAnchor xmlns:cdr="http://schemas.openxmlformats.org/drawingml/2006/chartDrawing">
    <cdr:from>
      <cdr:x>0.84175</cdr:x>
      <cdr:y>0.1705</cdr:y>
    </cdr:from>
    <cdr:to>
      <cdr:x>0.93525</cdr:x>
      <cdr:y>0.2205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82948" y="748670"/>
          <a:ext cx="753437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FF0000"/>
              </a:solidFill>
              <a:latin typeface="Arial"/>
              <a:cs typeface="Arial"/>
            </a:rPr>
            <a:t>??%/year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7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252 / CPS 220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1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Introduction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www.duke.edu/~bcl15/class/class_ece252fall11.html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252 Syllabus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93960"/>
          </a:xfrm>
        </p:spPr>
        <p:txBody>
          <a:bodyPr anchor="t"/>
          <a:lstStyle/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Design Metrics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Performance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Power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Early machines</a:t>
            </a: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Simple Pipelining 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Multi-cycle machines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Branch Prediction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In-order Superscalar 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Optimizations</a:t>
            </a: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Complex Pipelining 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Score-boarding, </a:t>
            </a:r>
            <a:r>
              <a:rPr lang="en-US" sz="1200" dirty="0" err="1" smtClean="0">
                <a:solidFill>
                  <a:schemeClr val="tx1"/>
                </a:solidFill>
              </a:rPr>
              <a:t>Tomasulo</a:t>
            </a:r>
            <a:r>
              <a:rPr lang="en-US" sz="1200" dirty="0" smtClean="0">
                <a:solidFill>
                  <a:schemeClr val="tx1"/>
                </a:solidFill>
              </a:rPr>
              <a:t> Algorithm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Out-of-order Superscalar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Midterm Exam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Fall Break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4572000" y="1600200"/>
            <a:ext cx="4114800" cy="4593960"/>
          </a:xfrm>
        </p:spPr>
        <p:txBody>
          <a:bodyPr anchor="t"/>
          <a:lstStyle/>
          <a:p>
            <a:pPr marL="342900" indent="-342900" algn="l">
              <a:buFont typeface="+mj-lt"/>
              <a:buAutoNum type="arabicPeriod" startAt="4"/>
            </a:pPr>
            <a:r>
              <a:rPr lang="en-US" sz="1600" dirty="0">
                <a:solidFill>
                  <a:schemeClr val="tx1"/>
                </a:solidFill>
              </a:rPr>
              <a:t>Memory Systems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Caches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DRAM</a:t>
            </a: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Virtual </a:t>
            </a:r>
            <a:r>
              <a:rPr lang="en-US" sz="1200" dirty="0" smtClean="0">
                <a:solidFill>
                  <a:schemeClr val="tx1"/>
                </a:solidFill>
              </a:rPr>
              <a:t>Memory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r>
              <a:rPr lang="en-US" sz="1600" dirty="0">
                <a:solidFill>
                  <a:schemeClr val="tx1"/>
                </a:solidFill>
              </a:rPr>
              <a:t>Explicitly Parallel Architectures</a:t>
            </a: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VLIW</a:t>
            </a: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Vector machines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Multi-threading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r>
              <a:rPr lang="en-US" sz="1600" dirty="0">
                <a:solidFill>
                  <a:schemeClr val="tx1"/>
                </a:solidFill>
              </a:rPr>
              <a:t>Multiprocessors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Memory Models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Coherence Protocols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Courier New" pitchFamily="49" charset="0"/>
              <a:buAutoNum type="arabicPeriod" startAt="4"/>
            </a:pPr>
            <a:r>
              <a:rPr lang="en-US" sz="1600" dirty="0" smtClean="0">
                <a:solidFill>
                  <a:schemeClr val="tx1"/>
                </a:solidFill>
              </a:rPr>
              <a:t>Advanced Topics</a:t>
            </a:r>
          </a:p>
          <a:p>
            <a:pPr marL="800100" lvl="1" indent="-342900">
              <a:buFont typeface="Courier New" pitchFamily="49" charset="0"/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Emerging Technologies</a:t>
            </a:r>
          </a:p>
          <a:p>
            <a:pPr marL="800100" lvl="1" indent="-342900">
              <a:buFont typeface="Courier New" pitchFamily="49" charset="0"/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Specialized Architectures</a:t>
            </a:r>
          </a:p>
          <a:p>
            <a:pPr marL="800100" lvl="1" indent="-342900">
              <a:buFont typeface="Courier New" pitchFamily="49" charset="0"/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Datacenter Architectures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252 Components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30%	Homework and Readings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Homework done in teams of 3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- 5 classes dedicated to paper discussions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	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15% 	Midterm exam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- 75 minutes (in class), closed book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25% 	Final exam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- 3 hours, closed-book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based on lectures, problem sets, readings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30%	Term project/paper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Project done in teams of 3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Academic Policy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University policy as codified by Duke Undergraduate Honor Code will be strictly enforced. Zero tolerance for cheating and/or plagiarism.</a:t>
            </a:r>
          </a:p>
        </p:txBody>
      </p:sp>
    </p:spTree>
    <p:extLst>
      <p:ext uri="{BB962C8B-B14F-4D97-AF65-F5344CB8AC3E}">
        <p14:creationId xmlns:p14="http://schemas.microsoft.com/office/powerpoint/2010/main" val="28053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252 Term Project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Scope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Semester-long research project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Teams of 3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Students propose project ideas (Oct 14)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Final Paper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- 6-12 page research paper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Evaluate research idea quantitatively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Survey and cite related work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Assumed Knowledge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Instruction sets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Computer arithmetic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Assembly programming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D.A. Patterson and J.L. Hennessy. </a:t>
            </a:r>
            <a:r>
              <a:rPr lang="en-US" sz="1600" b="0" i="1" dirty="0" smtClean="0">
                <a:solidFill>
                  <a:schemeClr val="tx1"/>
                </a:solidFill>
              </a:rPr>
              <a:t>Computer Organization and Design: The Hardware/Software Interface</a:t>
            </a:r>
            <a:r>
              <a:rPr lang="en-US" sz="1600" b="0" dirty="0" smtClean="0">
                <a:solidFill>
                  <a:schemeClr val="tx1"/>
                </a:solidFill>
              </a:rPr>
              <a:t>, 4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b="0" dirty="0" smtClean="0">
                <a:solidFill>
                  <a:schemeClr val="tx1"/>
                </a:solidFill>
              </a:rPr>
              <a:t> Edition. </a:t>
            </a:r>
          </a:p>
        </p:txBody>
      </p:sp>
    </p:spTree>
    <p:extLst>
      <p:ext uri="{BB962C8B-B14F-4D97-AF65-F5344CB8AC3E}">
        <p14:creationId xmlns:p14="http://schemas.microsoft.com/office/powerpoint/2010/main" val="6715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252 Upcoming Deadlines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8 September – Homework #1 Due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Assignment on web page. Teams of 2-3.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Submit hard copy in class. Email code to TA’s</a:t>
            </a:r>
          </a:p>
          <a:p>
            <a:pPr algn="l"/>
            <a:endParaRPr lang="en-US" sz="1000" b="1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13 September 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Hill et al. “Classic machines: Technology, implementation, and economics”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Moore. “Cramming more components onto integrated circuits”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Radin</a:t>
            </a:r>
            <a:r>
              <a:rPr lang="en-US" sz="1600" b="0" dirty="0" smtClean="0">
                <a:solidFill>
                  <a:schemeClr val="tx1"/>
                </a:solidFill>
              </a:rPr>
              <a:t>. “The 801 minicomputer”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Patterson et al. “The case for the reduced instruction set computer”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Colwell et al. “Instruction sets and beyond: Computers, complexity, controversy”</a:t>
            </a:r>
          </a:p>
        </p:txBody>
      </p:sp>
    </p:spTree>
    <p:extLst>
      <p:ext uri="{BB962C8B-B14F-4D97-AF65-F5344CB8AC3E}">
        <p14:creationId xmlns:p14="http://schemas.microsoft.com/office/powerpoint/2010/main" val="6715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Definitions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Latency: time to finish given task (a.k.a. execution time)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Throughput: number of tasks in given time (a.k.a. bandwidth)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 can exploit parallelism while latency cannot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Example: Move people from Duke to UNC, 10 miles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Car: capacity = 5, speed = 60 miles/hour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Bus: capacity = 60, speed = 20 miles/hour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Latency(car) = 10 minutes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Latency(bus) = 30 minutes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Throughput(car) = 15 PPH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Throughput(bus) = 60PPH</a:t>
            </a:r>
          </a:p>
        </p:txBody>
      </p:sp>
    </p:spTree>
    <p:extLst>
      <p:ext uri="{BB962C8B-B14F-4D97-AF65-F5344CB8AC3E}">
        <p14:creationId xmlns:p14="http://schemas.microsoft.com/office/powerpoint/2010/main" val="26046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Benchmarking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Measuring Performance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Target Workload: accurate but not portable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Representative Benchmark: portable but not accurate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Microbenchmark</a:t>
            </a:r>
            <a:r>
              <a:rPr lang="en-US" sz="1600" dirty="0" smtClean="0">
                <a:solidFill>
                  <a:schemeClr val="tx1"/>
                </a:solidFill>
              </a:rPr>
              <a:t>: small, fast code sequences but incomplete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Representative Benchmarks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SPEC (Standard Performance Evaluation Corporation,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www.spec.org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Collects, standardizes, distributes benchmark programs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	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Parallel Benchmarks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Scientific and commercial computing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SPLASH-2, NAS, SPEC </a:t>
            </a:r>
            <a:r>
              <a:rPr lang="en-US" sz="1600" dirty="0" err="1" smtClean="0">
                <a:solidFill>
                  <a:schemeClr val="tx1"/>
                </a:solidFill>
              </a:rPr>
              <a:t>OpenMP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SPECjbb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Transaction Processing Council (TPC)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Online transaction processing (OLTP) with heavy I/O,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TPC-C, TPC-H, TPC-W</a:t>
            </a:r>
          </a:p>
        </p:txBody>
      </p:sp>
    </p:spTree>
    <p:extLst>
      <p:ext uri="{BB962C8B-B14F-4D97-AF65-F5344CB8AC3E}">
        <p14:creationId xmlns:p14="http://schemas.microsoft.com/office/powerpoint/2010/main" val="23087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Aggregating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Addition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Latency is additive but throughput is not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Consider applications A1 and A2 on processor P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Latency(A1,A2,P) = Latency(A1,P) + Latency(A2,P)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 (A1,A2,P) = 1/[1/Throughput(A1,P) + 1/Throughput(A2,P)]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Averages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Arithmetic Mean: (1/N) * ∑</a:t>
            </a:r>
            <a:r>
              <a:rPr lang="en-US" sz="1600" b="0" baseline="-25000" dirty="0">
                <a:solidFill>
                  <a:schemeClr val="tx1"/>
                </a:solidFill>
              </a:rPr>
              <a:t>P=1..N</a:t>
            </a:r>
            <a:r>
              <a:rPr lang="en-US" sz="1600" b="0" dirty="0">
                <a:solidFill>
                  <a:schemeClr val="tx1"/>
                </a:solidFill>
              </a:rPr>
              <a:t> Latency(P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For measures that are proportional to time (e.g., latency)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Harmonic Mean: </a:t>
            </a:r>
            <a:r>
              <a:rPr lang="en-US" sz="1600" b="0" dirty="0">
                <a:solidFill>
                  <a:schemeClr val="tx1"/>
                </a:solidFill>
              </a:rPr>
              <a:t>N / ∑</a:t>
            </a:r>
            <a:r>
              <a:rPr lang="en-US" sz="1600" b="0" baseline="-25000" dirty="0">
                <a:solidFill>
                  <a:schemeClr val="tx1"/>
                </a:solidFill>
              </a:rPr>
              <a:t>P=1..N</a:t>
            </a:r>
            <a:r>
              <a:rPr lang="en-US" sz="1600" b="0" dirty="0">
                <a:solidFill>
                  <a:schemeClr val="tx1"/>
                </a:solidFill>
              </a:rPr>
              <a:t> 1/Throughput(P)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For measures that are inversely proportional to time (e.g., throughput)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Geometric Mean: (</a:t>
            </a:r>
            <a:r>
              <a:rPr lang="en-US" sz="1800" b="0" dirty="0" smtClean="0">
                <a:solidFill>
                  <a:schemeClr val="tx1"/>
                </a:solidFill>
              </a:rPr>
              <a:t>∏</a:t>
            </a:r>
            <a:r>
              <a:rPr lang="en-US" sz="1800" b="0" baseline="-25000" dirty="0" smtClean="0">
                <a:solidFill>
                  <a:schemeClr val="tx1"/>
                </a:solidFill>
              </a:rPr>
              <a:t>P=1..N</a:t>
            </a:r>
            <a:r>
              <a:rPr lang="en-US" sz="1800" b="0" dirty="0" smtClean="0">
                <a:solidFill>
                  <a:schemeClr val="tx1"/>
                </a:solidFill>
              </a:rPr>
              <a:t> Speedup(P))^(1/N)</a:t>
            </a:r>
          </a:p>
          <a:p>
            <a:pPr marL="0" lvl="1"/>
            <a:r>
              <a:rPr lang="en-US" sz="1800" b="0" dirty="0">
                <a:solidFill>
                  <a:schemeClr val="tx1"/>
                </a:solidFill>
              </a:rPr>
              <a:t>	</a:t>
            </a:r>
            <a:r>
              <a:rPr lang="en-US" sz="1800" b="0" dirty="0" smtClean="0">
                <a:solidFill>
                  <a:schemeClr val="tx1"/>
                </a:solidFill>
              </a:rPr>
              <a:t>-</a:t>
            </a:r>
            <a:r>
              <a:rPr lang="en-US" sz="1600" b="0" dirty="0" smtClean="0">
                <a:solidFill>
                  <a:schemeClr val="tx1"/>
                </a:solidFill>
              </a:rPr>
              <a:t> For ratios (e.g., speed-ups)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56497"/>
              </p:ext>
            </p:extLst>
          </p:nvPr>
        </p:nvGraphicFramePr>
        <p:xfrm>
          <a:off x="17060" y="1355130"/>
          <a:ext cx="904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3410" y="1623965"/>
            <a:ext cx="3763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SPECint</a:t>
            </a:r>
            <a:r>
              <a:rPr lang="en-US" sz="1400" dirty="0" smtClean="0">
                <a:latin typeface="+mj-lt"/>
              </a:rPr>
              <a:t> Benchmarks. Hennessy and Patterson</a:t>
            </a:r>
            <a:r>
              <a:rPr lang="en-US" sz="1400" i="1" dirty="0" smtClean="0">
                <a:latin typeface="+mj-lt"/>
              </a:rPr>
              <a:t>, Computer Architecture: A Quantitative Approach</a:t>
            </a:r>
            <a:r>
              <a:rPr lang="en-US" sz="1400" dirty="0" smtClean="0">
                <a:latin typeface="+mj-lt"/>
              </a:rPr>
              <a:t>, 4</a:t>
            </a:r>
            <a:r>
              <a:rPr lang="en-US" sz="1400" baseline="30000" dirty="0" smtClean="0">
                <a:latin typeface="+mj-lt"/>
              </a:rPr>
              <a:t>th</a:t>
            </a:r>
            <a:r>
              <a:rPr lang="en-US" sz="1400" dirty="0" smtClean="0">
                <a:latin typeface="+mj-lt"/>
              </a:rPr>
              <a:t> Edition, 2006.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Performance Factors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Latency = (Instructions / Program) x (Cycles / Instruction) x (Seconds / Cycle)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Seconds </a:t>
            </a:r>
            <a:r>
              <a:rPr lang="en-US" dirty="0">
                <a:solidFill>
                  <a:schemeClr val="tx1"/>
                </a:solidFill>
              </a:rPr>
              <a:t>/ Cycle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</a:t>
            </a:r>
            <a:r>
              <a:rPr lang="en-US" sz="1600" b="0" dirty="0" smtClean="0">
                <a:solidFill>
                  <a:schemeClr val="tx1"/>
                </a:solidFill>
              </a:rPr>
              <a:t>Technology and architecture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Transistor scaling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Processor </a:t>
            </a:r>
            <a:r>
              <a:rPr lang="en-US" sz="1600" b="0" dirty="0" smtClean="0">
                <a:solidFill>
                  <a:schemeClr val="tx1"/>
                </a:solidFill>
              </a:rPr>
              <a:t>microarchitecture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Cycles / Instruction (CPI)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Architecture and systems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</a:t>
            </a:r>
            <a:r>
              <a:rPr lang="en-US" sz="1600" b="0" dirty="0">
                <a:solidFill>
                  <a:schemeClr val="tx1"/>
                </a:solidFill>
              </a:rPr>
              <a:t>Processor microarchitecture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System balance (processor, memory, network, storage)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Instructions /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Algorithm and applications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Compiler transformations, optimizations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Instruction set architecture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Moore’s Law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marL="12001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Moore. “Cramming more components onto integrated circuits.” Electronics, </a:t>
            </a:r>
            <a:r>
              <a:rPr lang="en-US" sz="1600" b="0" dirty="0" err="1">
                <a:solidFill>
                  <a:schemeClr val="tx1"/>
                </a:solidFill>
              </a:rPr>
              <a:t>Vol</a:t>
            </a:r>
            <a:r>
              <a:rPr lang="en-US" sz="1600" b="0" dirty="0">
                <a:solidFill>
                  <a:schemeClr val="tx1"/>
                </a:solidFill>
              </a:rPr>
              <a:t> 38, No. 8, 1965.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As integration increases and packaging cost decrease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How does Moore’s Law impact performance?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  <a:p>
            <a:pPr lvl="2"/>
            <a:endParaRPr lang="en-US" sz="1600" b="0" dirty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0" y="2622495"/>
            <a:ext cx="7745126" cy="37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85560"/>
            <a:ext cx="4040188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Mark I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Harvard University, 1944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585560"/>
            <a:ext cx="4041775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EDSAC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Cambridge, 1949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Computing Devices (Then)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/>
          <a:stretch/>
        </p:blipFill>
        <p:spPr bwMode="auto">
          <a:xfrm>
            <a:off x="4687215" y="2492640"/>
            <a:ext cx="3919176" cy="31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" y="2487360"/>
            <a:ext cx="3998155" cy="3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Field-Effect Transistors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37775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MOSFET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MOS: metal-oxide semiconductor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FET: field-effect transistor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Charge carriers flow between source-drain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Flow controlled by gate voltage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Abstract MOSFET as electrical switch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  <a:p>
            <a:pPr lvl="2"/>
            <a:endParaRPr lang="en-US" sz="1600" b="0" dirty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11568" y="3467405"/>
            <a:ext cx="3706812" cy="2819400"/>
            <a:chOff x="2928" y="576"/>
            <a:chExt cx="2335" cy="177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060" y="1233"/>
              <a:ext cx="1548" cy="300"/>
            </a:xfrm>
            <a:custGeom>
              <a:avLst/>
              <a:gdLst>
                <a:gd name="T0" fmla="*/ 0 w 1548"/>
                <a:gd name="T1" fmla="*/ 300 h 300"/>
                <a:gd name="T2" fmla="*/ 214 w 1548"/>
                <a:gd name="T3" fmla="*/ 149 h 300"/>
                <a:gd name="T4" fmla="*/ 343 w 1548"/>
                <a:gd name="T5" fmla="*/ 28 h 300"/>
                <a:gd name="T6" fmla="*/ 373 w 1548"/>
                <a:gd name="T7" fmla="*/ 12 h 300"/>
                <a:gd name="T8" fmla="*/ 1548 w 1548"/>
                <a:gd name="T9" fmla="*/ 15 h 300"/>
                <a:gd name="T10" fmla="*/ 1419 w 1548"/>
                <a:gd name="T11" fmla="*/ 164 h 300"/>
                <a:gd name="T12" fmla="*/ 1313 w 1548"/>
                <a:gd name="T13" fmla="*/ 172 h 300"/>
                <a:gd name="T14" fmla="*/ 1212 w 1548"/>
                <a:gd name="T15" fmla="*/ 300 h 300"/>
                <a:gd name="T16" fmla="*/ 0 w 1548"/>
                <a:gd name="T17" fmla="*/ 30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8"/>
                <a:gd name="T28" fmla="*/ 0 h 300"/>
                <a:gd name="T29" fmla="*/ 1548 w 154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8" h="300">
                  <a:moveTo>
                    <a:pt x="0" y="300"/>
                  </a:moveTo>
                  <a:cubicBezTo>
                    <a:pt x="69" y="255"/>
                    <a:pt x="137" y="179"/>
                    <a:pt x="214" y="149"/>
                  </a:cubicBezTo>
                  <a:cubicBezTo>
                    <a:pt x="233" y="130"/>
                    <a:pt x="312" y="49"/>
                    <a:pt x="343" y="28"/>
                  </a:cubicBezTo>
                  <a:cubicBezTo>
                    <a:pt x="386" y="0"/>
                    <a:pt x="354" y="34"/>
                    <a:pt x="373" y="12"/>
                  </a:cubicBezTo>
                  <a:lnTo>
                    <a:pt x="1548" y="15"/>
                  </a:lnTo>
                  <a:cubicBezTo>
                    <a:pt x="1521" y="78"/>
                    <a:pt x="1497" y="151"/>
                    <a:pt x="1419" y="164"/>
                  </a:cubicBezTo>
                  <a:cubicBezTo>
                    <a:pt x="1384" y="170"/>
                    <a:pt x="1348" y="169"/>
                    <a:pt x="1313" y="172"/>
                  </a:cubicBezTo>
                  <a:cubicBezTo>
                    <a:pt x="1248" y="195"/>
                    <a:pt x="1431" y="279"/>
                    <a:pt x="1212" y="300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002" y="1533"/>
              <a:ext cx="1273" cy="395"/>
            </a:xfrm>
            <a:custGeom>
              <a:avLst/>
              <a:gdLst>
                <a:gd name="T0" fmla="*/ 67 w 1273"/>
                <a:gd name="T1" fmla="*/ 0 h 395"/>
                <a:gd name="T2" fmla="*/ 60 w 1273"/>
                <a:gd name="T3" fmla="*/ 198 h 395"/>
                <a:gd name="T4" fmla="*/ 75 w 1273"/>
                <a:gd name="T5" fmla="*/ 251 h 395"/>
                <a:gd name="T6" fmla="*/ 143 w 1273"/>
                <a:gd name="T7" fmla="*/ 304 h 395"/>
                <a:gd name="T8" fmla="*/ 204 w 1273"/>
                <a:gd name="T9" fmla="*/ 395 h 395"/>
                <a:gd name="T10" fmla="*/ 553 w 1273"/>
                <a:gd name="T11" fmla="*/ 288 h 395"/>
                <a:gd name="T12" fmla="*/ 924 w 1273"/>
                <a:gd name="T13" fmla="*/ 379 h 395"/>
                <a:gd name="T14" fmla="*/ 1219 w 1273"/>
                <a:gd name="T15" fmla="*/ 311 h 395"/>
                <a:gd name="T16" fmla="*/ 1273 w 1273"/>
                <a:gd name="T17" fmla="*/ 0 h 395"/>
                <a:gd name="T18" fmla="*/ 67 w 1273"/>
                <a:gd name="T19" fmla="*/ 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395"/>
                <a:gd name="T32" fmla="*/ 1273 w 127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395">
                  <a:moveTo>
                    <a:pt x="67" y="0"/>
                  </a:moveTo>
                  <a:cubicBezTo>
                    <a:pt x="45" y="73"/>
                    <a:pt x="0" y="138"/>
                    <a:pt x="60" y="198"/>
                  </a:cubicBezTo>
                  <a:cubicBezTo>
                    <a:pt x="66" y="215"/>
                    <a:pt x="64" y="236"/>
                    <a:pt x="75" y="251"/>
                  </a:cubicBezTo>
                  <a:cubicBezTo>
                    <a:pt x="92" y="274"/>
                    <a:pt x="123" y="284"/>
                    <a:pt x="143" y="304"/>
                  </a:cubicBezTo>
                  <a:cubicBezTo>
                    <a:pt x="174" y="335"/>
                    <a:pt x="182" y="356"/>
                    <a:pt x="204" y="395"/>
                  </a:cubicBezTo>
                  <a:cubicBezTo>
                    <a:pt x="343" y="379"/>
                    <a:pt x="432" y="351"/>
                    <a:pt x="553" y="288"/>
                  </a:cubicBezTo>
                  <a:cubicBezTo>
                    <a:pt x="680" y="311"/>
                    <a:pt x="796" y="366"/>
                    <a:pt x="924" y="379"/>
                  </a:cubicBezTo>
                  <a:cubicBezTo>
                    <a:pt x="1020" y="370"/>
                    <a:pt x="1147" y="384"/>
                    <a:pt x="1219" y="311"/>
                  </a:cubicBezTo>
                  <a:cubicBezTo>
                    <a:pt x="1267" y="169"/>
                    <a:pt x="1273" y="167"/>
                    <a:pt x="1273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168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072" y="153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168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792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792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3456" y="1152"/>
              <a:ext cx="720" cy="384"/>
              <a:chOff x="2544" y="1584"/>
              <a:chExt cx="720" cy="384"/>
            </a:xfrm>
          </p:grpSpPr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544" y="1872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96 h 96"/>
                  <a:gd name="T4" fmla="*/ 336 w 336"/>
                  <a:gd name="T5" fmla="*/ 0 h 96"/>
                  <a:gd name="T6" fmla="*/ 0 w 336"/>
                  <a:gd name="T7" fmla="*/ 0 h 96"/>
                  <a:gd name="T8" fmla="*/ 0 w 33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96"/>
                    </a:moveTo>
                    <a:lnTo>
                      <a:pt x="336" y="96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2544" y="1584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432 w 720"/>
                  <a:gd name="T3" fmla="*/ 0 h 288"/>
                  <a:gd name="T4" fmla="*/ 720 w 720"/>
                  <a:gd name="T5" fmla="*/ 0 h 288"/>
                  <a:gd name="T6" fmla="*/ 336 w 720"/>
                  <a:gd name="T7" fmla="*/ 288 h 288"/>
                  <a:gd name="T8" fmla="*/ 0 w 72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88"/>
                  <a:gd name="T17" fmla="*/ 720 w 72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88">
                    <a:moveTo>
                      <a:pt x="0" y="288"/>
                    </a:moveTo>
                    <a:lnTo>
                      <a:pt x="432" y="0"/>
                    </a:lnTo>
                    <a:lnTo>
                      <a:pt x="720" y="0"/>
                    </a:lnTo>
                    <a:lnTo>
                      <a:pt x="336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2880" y="1584"/>
                <a:ext cx="384" cy="384"/>
              </a:xfrm>
              <a:custGeom>
                <a:avLst/>
                <a:gdLst>
                  <a:gd name="T0" fmla="*/ 0 w 384"/>
                  <a:gd name="T1" fmla="*/ 384 h 384"/>
                  <a:gd name="T2" fmla="*/ 0 w 384"/>
                  <a:gd name="T3" fmla="*/ 288 h 384"/>
                  <a:gd name="T4" fmla="*/ 384 w 384"/>
                  <a:gd name="T5" fmla="*/ 0 h 384"/>
                  <a:gd name="T6" fmla="*/ 384 w 384"/>
                  <a:gd name="T7" fmla="*/ 96 h 384"/>
                  <a:gd name="T8" fmla="*/ 0 w 38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384"/>
                  <a:gd name="T17" fmla="*/ 384 w 38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384">
                    <a:moveTo>
                      <a:pt x="0" y="384"/>
                    </a:moveTo>
                    <a:lnTo>
                      <a:pt x="0" y="288"/>
                    </a:lnTo>
                    <a:lnTo>
                      <a:pt x="384" y="0"/>
                    </a:lnTo>
                    <a:lnTo>
                      <a:pt x="384" y="96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456" y="1344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336 w 336"/>
                <a:gd name="T3" fmla="*/ 96 h 96"/>
                <a:gd name="T4" fmla="*/ 336 w 336"/>
                <a:gd name="T5" fmla="*/ 0 h 96"/>
                <a:gd name="T6" fmla="*/ 0 w 336"/>
                <a:gd name="T7" fmla="*/ 0 h 96"/>
                <a:gd name="T8" fmla="*/ 0 w 33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96"/>
                  </a:moveTo>
                  <a:lnTo>
                    <a:pt x="336" y="96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456" y="1056"/>
              <a:ext cx="720" cy="288"/>
            </a:xfrm>
            <a:custGeom>
              <a:avLst/>
              <a:gdLst>
                <a:gd name="T0" fmla="*/ 0 w 720"/>
                <a:gd name="T1" fmla="*/ 288 h 288"/>
                <a:gd name="T2" fmla="*/ 432 w 720"/>
                <a:gd name="T3" fmla="*/ 0 h 288"/>
                <a:gd name="T4" fmla="*/ 720 w 720"/>
                <a:gd name="T5" fmla="*/ 0 h 288"/>
                <a:gd name="T6" fmla="*/ 336 w 720"/>
                <a:gd name="T7" fmla="*/ 288 h 288"/>
                <a:gd name="T8" fmla="*/ 0 w 72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288"/>
                  </a:moveTo>
                  <a:lnTo>
                    <a:pt x="432" y="0"/>
                  </a:lnTo>
                  <a:lnTo>
                    <a:pt x="720" y="0"/>
                  </a:lnTo>
                  <a:lnTo>
                    <a:pt x="33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792" y="1056"/>
              <a:ext cx="384" cy="384"/>
            </a:xfrm>
            <a:custGeom>
              <a:avLst/>
              <a:gdLst>
                <a:gd name="T0" fmla="*/ 0 w 384"/>
                <a:gd name="T1" fmla="*/ 384 h 384"/>
                <a:gd name="T2" fmla="*/ 0 w 384"/>
                <a:gd name="T3" fmla="*/ 288 h 384"/>
                <a:gd name="T4" fmla="*/ 384 w 384"/>
                <a:gd name="T5" fmla="*/ 0 h 384"/>
                <a:gd name="T6" fmla="*/ 384 w 384"/>
                <a:gd name="T7" fmla="*/ 96 h 384"/>
                <a:gd name="T8" fmla="*/ 0 w 384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384"/>
                <a:gd name="T17" fmla="*/ 384 w 38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84">
                  <a:moveTo>
                    <a:pt x="0" y="384"/>
                  </a:moveTo>
                  <a:lnTo>
                    <a:pt x="0" y="288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3792" y="81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4272" y="86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504" y="576"/>
              <a:ext cx="53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Gate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2928" y="816"/>
              <a:ext cx="7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081" y="624"/>
              <a:ext cx="57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Drain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4036" y="1920"/>
              <a:ext cx="4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Bulk</a:t>
              </a: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128" y="1776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4512" y="1248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656" y="1296"/>
              <a:ext cx="60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Width</a:t>
              </a: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456" y="20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456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792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368" y="153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656" y="12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3264" y="2064"/>
              <a:ext cx="70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tx1"/>
                  </a:solidFill>
                </a:rPr>
                <a:t>Length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34863" y="3467405"/>
            <a:ext cx="3162422" cy="2619191"/>
            <a:chOff x="8060323" y="4143262"/>
            <a:chExt cx="3162422" cy="2619191"/>
          </a:xfrm>
        </p:grpSpPr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8448879" y="4533900"/>
              <a:ext cx="1219200" cy="1828800"/>
              <a:chOff x="1920" y="3264"/>
              <a:chExt cx="384" cy="576"/>
            </a:xfrm>
          </p:grpSpPr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9890329" y="5233988"/>
              <a:ext cx="1332416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Channel</a:t>
              </a:r>
              <a:endParaRPr lang="en-US" sz="2400" dirty="0"/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9097258" y="6300788"/>
              <a:ext cx="110639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Source</a:t>
              </a:r>
              <a:endParaRPr lang="en-US" sz="2400" dirty="0"/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9174068" y="4143262"/>
              <a:ext cx="96853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Drain</a:t>
              </a:r>
              <a:endParaRPr lang="en-US" sz="2400" dirty="0"/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8060323" y="5064982"/>
              <a:ext cx="822661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Gate</a:t>
              </a:r>
              <a:endParaRPr lang="en-US" sz="2400" dirty="0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9890329" y="51435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80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Complementary MOS (CMOS)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Voltages </a:t>
            </a:r>
            <a:r>
              <a:rPr lang="en-US" sz="1600" dirty="0">
                <a:solidFill>
                  <a:schemeClr val="tx1"/>
                </a:solidFill>
              </a:rPr>
              <a:t>map to logical values (</a:t>
            </a:r>
            <a:r>
              <a:rPr lang="en-US" sz="1600" dirty="0" err="1">
                <a:solidFill>
                  <a:schemeClr val="tx1"/>
                </a:solidFill>
              </a:rPr>
              <a:t>Vdd</a:t>
            </a:r>
            <a:r>
              <a:rPr lang="en-US" sz="1600" dirty="0">
                <a:solidFill>
                  <a:schemeClr val="tx1"/>
                </a:solidFill>
              </a:rPr>
              <a:t>=1, </a:t>
            </a:r>
            <a:r>
              <a:rPr lang="en-US" sz="1600" dirty="0" err="1">
                <a:solidFill>
                  <a:schemeClr val="tx1"/>
                </a:solidFill>
              </a:rPr>
              <a:t>Gnd</a:t>
            </a:r>
            <a:r>
              <a:rPr lang="en-US" sz="1600" dirty="0">
                <a:solidFill>
                  <a:schemeClr val="tx1"/>
                </a:solidFill>
              </a:rPr>
              <a:t>=0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Implement complementary Boolean logic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</a:rPr>
              <a:t>nFET</a:t>
            </a:r>
            <a:r>
              <a:rPr lang="en-US" sz="1600" dirty="0" smtClean="0">
                <a:solidFill>
                  <a:schemeClr val="tx1"/>
                </a:solidFill>
              </a:rPr>
              <a:t>: conduct charge when Vg = </a:t>
            </a:r>
            <a:r>
              <a:rPr lang="en-US" sz="1600" dirty="0" err="1" smtClean="0">
                <a:solidFill>
                  <a:schemeClr val="tx1"/>
                </a:solidFill>
              </a:rPr>
              <a:t>Vdd</a:t>
            </a:r>
            <a:r>
              <a:rPr lang="en-US" sz="1600" dirty="0" smtClean="0">
                <a:solidFill>
                  <a:schemeClr val="tx1"/>
                </a:solidFill>
              </a:rPr>
              <a:t>, used in pull-down network</a:t>
            </a:r>
          </a:p>
          <a:p>
            <a:pPr marL="285750" indent="-285750" algn="l"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</a:rPr>
              <a:t>pFET</a:t>
            </a:r>
            <a:r>
              <a:rPr lang="en-US" sz="1600" dirty="0" smtClean="0">
                <a:solidFill>
                  <a:schemeClr val="tx1"/>
                </a:solidFill>
              </a:rPr>
              <a:t>: conduct charge when Vg = </a:t>
            </a:r>
            <a:r>
              <a:rPr lang="en-US" sz="1600" dirty="0" err="1" smtClean="0">
                <a:solidFill>
                  <a:schemeClr val="tx1"/>
                </a:solidFill>
              </a:rPr>
              <a:t>Gnd</a:t>
            </a:r>
            <a:r>
              <a:rPr lang="en-US" sz="1600" dirty="0" smtClean="0">
                <a:solidFill>
                  <a:schemeClr val="tx1"/>
                </a:solidFill>
              </a:rPr>
              <a:t>, used in pull-up network</a:t>
            </a:r>
          </a:p>
          <a:p>
            <a:pPr marL="28575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Examples: Inverter, NAND (universal, any logic function via De Morgan’s Law)</a:t>
            </a:r>
            <a:endParaRPr lang="en-US" sz="1600" b="0" dirty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1207054" y="3408677"/>
            <a:ext cx="2635251" cy="2824164"/>
            <a:chOff x="3581" y="576"/>
            <a:chExt cx="1660" cy="1779"/>
          </a:xfrm>
        </p:grpSpPr>
        <p:sp>
          <p:nvSpPr>
            <p:cNvPr id="95" name="Line 7"/>
            <p:cNvSpPr>
              <a:spLocks noChangeShapeType="1"/>
            </p:cNvSpPr>
            <p:nvPr/>
          </p:nvSpPr>
          <p:spPr bwMode="auto">
            <a:xfrm>
              <a:off x="4204" y="1104"/>
              <a:ext cx="0" cy="576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8"/>
            <p:cNvSpPr>
              <a:spLocks noChangeShapeType="1"/>
            </p:cNvSpPr>
            <p:nvPr/>
          </p:nvSpPr>
          <p:spPr bwMode="auto">
            <a:xfrm flipH="1">
              <a:off x="4588" y="1392"/>
              <a:ext cx="384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7" name="Group 9"/>
            <p:cNvGrpSpPr>
              <a:grpSpLocks/>
            </p:cNvGrpSpPr>
            <p:nvPr/>
          </p:nvGrpSpPr>
          <p:grpSpPr bwMode="auto">
            <a:xfrm>
              <a:off x="4444" y="1968"/>
              <a:ext cx="288" cy="144"/>
              <a:chOff x="3888" y="4032"/>
              <a:chExt cx="288" cy="144"/>
            </a:xfrm>
          </p:grpSpPr>
          <p:sp>
            <p:nvSpPr>
              <p:cNvPr id="124" name="Line 10"/>
              <p:cNvSpPr>
                <a:spLocks noChangeShapeType="1"/>
              </p:cNvSpPr>
              <p:nvPr/>
            </p:nvSpPr>
            <p:spPr bwMode="auto">
              <a:xfrm flipH="1">
                <a:off x="3888" y="403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1"/>
              <p:cNvSpPr>
                <a:spLocks noChangeShapeType="1"/>
              </p:cNvSpPr>
              <p:nvPr/>
            </p:nvSpPr>
            <p:spPr bwMode="auto">
              <a:xfrm>
                <a:off x="3888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2"/>
              <p:cNvSpPr>
                <a:spLocks noChangeShapeType="1"/>
              </p:cNvSpPr>
              <p:nvPr/>
            </p:nvSpPr>
            <p:spPr bwMode="auto">
              <a:xfrm flipH="1">
                <a:off x="4032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13"/>
            <p:cNvGrpSpPr>
              <a:grpSpLocks/>
            </p:cNvGrpSpPr>
            <p:nvPr/>
          </p:nvGrpSpPr>
          <p:grpSpPr bwMode="auto">
            <a:xfrm>
              <a:off x="4204" y="1392"/>
              <a:ext cx="384" cy="576"/>
              <a:chOff x="1920" y="3264"/>
              <a:chExt cx="384" cy="576"/>
            </a:xfrm>
          </p:grpSpPr>
          <p:sp>
            <p:nvSpPr>
              <p:cNvPr id="117" name="Line 14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5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6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7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9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20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9" name="Group 21"/>
            <p:cNvGrpSpPr>
              <a:grpSpLocks/>
            </p:cNvGrpSpPr>
            <p:nvPr/>
          </p:nvGrpSpPr>
          <p:grpSpPr bwMode="auto">
            <a:xfrm>
              <a:off x="4204" y="816"/>
              <a:ext cx="384" cy="576"/>
              <a:chOff x="1344" y="3264"/>
              <a:chExt cx="384" cy="576"/>
            </a:xfrm>
          </p:grpSpPr>
          <p:grpSp>
            <p:nvGrpSpPr>
              <p:cNvPr id="108" name="Group 22"/>
              <p:cNvGrpSpPr>
                <a:grpSpLocks/>
              </p:cNvGrpSpPr>
              <p:nvPr/>
            </p:nvGrpSpPr>
            <p:grpSpPr bwMode="auto">
              <a:xfrm>
                <a:off x="1344" y="3264"/>
                <a:ext cx="384" cy="576"/>
                <a:chOff x="1920" y="3264"/>
                <a:chExt cx="384" cy="576"/>
              </a:xfrm>
            </p:grpSpPr>
            <p:sp>
              <p:nvSpPr>
                <p:cNvPr id="110" name="Line 23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24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25"/>
                <p:cNvSpPr>
                  <a:spLocks noChangeShapeType="1"/>
                </p:cNvSpPr>
                <p:nvPr/>
              </p:nvSpPr>
              <p:spPr bwMode="auto">
                <a:xfrm>
                  <a:off x="2304" y="326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26"/>
                <p:cNvSpPr>
                  <a:spLocks noChangeShapeType="1"/>
                </p:cNvSpPr>
                <p:nvPr/>
              </p:nvSpPr>
              <p:spPr bwMode="auto">
                <a:xfrm>
                  <a:off x="2112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27"/>
                <p:cNvSpPr>
                  <a:spLocks noChangeShapeType="1"/>
                </p:cNvSpPr>
                <p:nvPr/>
              </p:nvSpPr>
              <p:spPr bwMode="auto">
                <a:xfrm>
                  <a:off x="2160" y="364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920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Oval 30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 flipH="1">
              <a:off x="4442" y="816"/>
              <a:ext cx="288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 flipH="1">
              <a:off x="3820" y="1392"/>
              <a:ext cx="384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Text Box 33"/>
            <p:cNvSpPr txBox="1">
              <a:spLocks noChangeArrowheads="1"/>
            </p:cNvSpPr>
            <p:nvPr/>
          </p:nvSpPr>
          <p:spPr bwMode="auto">
            <a:xfrm>
              <a:off x="4390" y="576"/>
              <a:ext cx="39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err="1" smtClean="0"/>
                <a:t>Vdd</a:t>
              </a:r>
              <a:endParaRPr lang="en-US" dirty="0"/>
            </a:p>
          </p:txBody>
        </p:sp>
        <p:sp>
          <p:nvSpPr>
            <p:cNvPr id="103" name="Text Box 34"/>
            <p:cNvSpPr txBox="1">
              <a:spLocks noChangeArrowheads="1"/>
            </p:cNvSpPr>
            <p:nvPr/>
          </p:nvSpPr>
          <p:spPr bwMode="auto">
            <a:xfrm>
              <a:off x="4390" y="2122"/>
              <a:ext cx="40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err="1" smtClean="0"/>
                <a:t>Gnd</a:t>
              </a:r>
              <a:endParaRPr lang="en-US" dirty="0"/>
            </a:p>
          </p:txBody>
        </p:sp>
        <p:sp>
          <p:nvSpPr>
            <p:cNvPr id="104" name="Text Box 35"/>
            <p:cNvSpPr txBox="1">
              <a:spLocks noChangeArrowheads="1"/>
            </p:cNvSpPr>
            <p:nvPr/>
          </p:nvSpPr>
          <p:spPr bwMode="auto">
            <a:xfrm>
              <a:off x="3581" y="1266"/>
              <a:ext cx="22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05" name="Text Box 36"/>
            <p:cNvSpPr txBox="1">
              <a:spLocks noChangeArrowheads="1"/>
            </p:cNvSpPr>
            <p:nvPr/>
          </p:nvSpPr>
          <p:spPr bwMode="auto">
            <a:xfrm>
              <a:off x="4971" y="1275"/>
              <a:ext cx="27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smtClean="0"/>
                <a:t>!A</a:t>
              </a:r>
              <a:endParaRPr lang="en-US" dirty="0"/>
            </a:p>
          </p:txBody>
        </p:sp>
        <p:sp>
          <p:nvSpPr>
            <p:cNvPr id="106" name="Text Box 37"/>
            <p:cNvSpPr txBox="1">
              <a:spLocks noChangeArrowheads="1"/>
            </p:cNvSpPr>
            <p:nvPr/>
          </p:nvSpPr>
          <p:spPr bwMode="auto">
            <a:xfrm>
              <a:off x="3741" y="1681"/>
              <a:ext cx="46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 err="1" smtClean="0"/>
                <a:t>nFET</a:t>
              </a:r>
              <a:endParaRPr lang="en-US" dirty="0"/>
            </a:p>
          </p:txBody>
        </p:sp>
        <p:sp>
          <p:nvSpPr>
            <p:cNvPr id="107" name="Text Box 38"/>
            <p:cNvSpPr txBox="1">
              <a:spLocks noChangeArrowheads="1"/>
            </p:cNvSpPr>
            <p:nvPr/>
          </p:nvSpPr>
          <p:spPr bwMode="auto">
            <a:xfrm>
              <a:off x="3741" y="864"/>
              <a:ext cx="46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 err="1" smtClean="0"/>
                <a:t>pFET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9300" y="3554728"/>
            <a:ext cx="2540000" cy="2667000"/>
            <a:chOff x="6223000" y="3657600"/>
            <a:chExt cx="2540000" cy="2667000"/>
          </a:xfrm>
        </p:grpSpPr>
        <p:sp>
          <p:nvSpPr>
            <p:cNvPr id="129" name="Line 68"/>
            <p:cNvSpPr>
              <a:spLocks noChangeShapeType="1"/>
            </p:cNvSpPr>
            <p:nvPr/>
          </p:nvSpPr>
          <p:spPr bwMode="auto">
            <a:xfrm flipH="1">
              <a:off x="7213600" y="4572000"/>
              <a:ext cx="1524000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0" name="Group 69"/>
            <p:cNvGrpSpPr>
              <a:grpSpLocks/>
            </p:cNvGrpSpPr>
            <p:nvPr/>
          </p:nvGrpSpPr>
          <p:grpSpPr bwMode="auto">
            <a:xfrm>
              <a:off x="7289800" y="6096000"/>
              <a:ext cx="457200" cy="228600"/>
              <a:chOff x="3888" y="4032"/>
              <a:chExt cx="288" cy="144"/>
            </a:xfrm>
          </p:grpSpPr>
          <p:sp>
            <p:nvSpPr>
              <p:cNvPr id="131" name="Line 70"/>
              <p:cNvSpPr>
                <a:spLocks noChangeShapeType="1"/>
              </p:cNvSpPr>
              <p:nvPr/>
            </p:nvSpPr>
            <p:spPr bwMode="auto">
              <a:xfrm flipH="1">
                <a:off x="3888" y="403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71"/>
              <p:cNvSpPr>
                <a:spLocks noChangeShapeType="1"/>
              </p:cNvSpPr>
              <p:nvPr/>
            </p:nvSpPr>
            <p:spPr bwMode="auto">
              <a:xfrm>
                <a:off x="3888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72"/>
              <p:cNvSpPr>
                <a:spLocks noChangeShapeType="1"/>
              </p:cNvSpPr>
              <p:nvPr/>
            </p:nvSpPr>
            <p:spPr bwMode="auto">
              <a:xfrm flipH="1">
                <a:off x="4032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4" name="Group 73"/>
            <p:cNvGrpSpPr>
              <a:grpSpLocks/>
            </p:cNvGrpSpPr>
            <p:nvPr/>
          </p:nvGrpSpPr>
          <p:grpSpPr bwMode="auto">
            <a:xfrm>
              <a:off x="6908800" y="4572000"/>
              <a:ext cx="609600" cy="914400"/>
              <a:chOff x="1920" y="3264"/>
              <a:chExt cx="384" cy="576"/>
            </a:xfrm>
          </p:grpSpPr>
          <p:sp>
            <p:nvSpPr>
              <p:cNvPr id="135" name="Line 74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75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76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77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7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79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80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2" name="Group 81"/>
            <p:cNvGrpSpPr>
              <a:grpSpLocks/>
            </p:cNvGrpSpPr>
            <p:nvPr/>
          </p:nvGrpSpPr>
          <p:grpSpPr bwMode="auto">
            <a:xfrm>
              <a:off x="6604000" y="3657600"/>
              <a:ext cx="609600" cy="914400"/>
              <a:chOff x="1344" y="3264"/>
              <a:chExt cx="384" cy="576"/>
            </a:xfrm>
          </p:grpSpPr>
          <p:grpSp>
            <p:nvGrpSpPr>
              <p:cNvPr id="143" name="Group 82"/>
              <p:cNvGrpSpPr>
                <a:grpSpLocks/>
              </p:cNvGrpSpPr>
              <p:nvPr/>
            </p:nvGrpSpPr>
            <p:grpSpPr bwMode="auto">
              <a:xfrm>
                <a:off x="1344" y="3264"/>
                <a:ext cx="384" cy="576"/>
                <a:chOff x="1920" y="3264"/>
                <a:chExt cx="384" cy="576"/>
              </a:xfrm>
            </p:grpSpPr>
            <p:sp>
              <p:nvSpPr>
                <p:cNvPr id="145" name="Line 83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84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85"/>
                <p:cNvSpPr>
                  <a:spLocks noChangeShapeType="1"/>
                </p:cNvSpPr>
                <p:nvPr/>
              </p:nvSpPr>
              <p:spPr bwMode="auto">
                <a:xfrm>
                  <a:off x="2304" y="326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Line 86"/>
                <p:cNvSpPr>
                  <a:spLocks noChangeShapeType="1"/>
                </p:cNvSpPr>
                <p:nvPr/>
              </p:nvSpPr>
              <p:spPr bwMode="auto">
                <a:xfrm>
                  <a:off x="2112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87"/>
                <p:cNvSpPr>
                  <a:spLocks noChangeShapeType="1"/>
                </p:cNvSpPr>
                <p:nvPr/>
              </p:nvSpPr>
              <p:spPr bwMode="auto">
                <a:xfrm>
                  <a:off x="2160" y="364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88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920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4" name="Oval 90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2" name="Line 91"/>
            <p:cNvSpPr>
              <a:spLocks noChangeShapeType="1"/>
            </p:cNvSpPr>
            <p:nvPr/>
          </p:nvSpPr>
          <p:spPr bwMode="auto">
            <a:xfrm flipH="1">
              <a:off x="6985000" y="3657600"/>
              <a:ext cx="457200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Text Box 92"/>
            <p:cNvSpPr txBox="1">
              <a:spLocks noChangeArrowheads="1"/>
            </p:cNvSpPr>
            <p:nvPr/>
          </p:nvSpPr>
          <p:spPr bwMode="auto">
            <a:xfrm>
              <a:off x="8426450" y="3900488"/>
              <a:ext cx="3365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B</a:t>
              </a:r>
            </a:p>
          </p:txBody>
        </p:sp>
        <p:grpSp>
          <p:nvGrpSpPr>
            <p:cNvPr id="154" name="Group 93"/>
            <p:cNvGrpSpPr>
              <a:grpSpLocks/>
            </p:cNvGrpSpPr>
            <p:nvPr/>
          </p:nvGrpSpPr>
          <p:grpSpPr bwMode="auto">
            <a:xfrm>
              <a:off x="6908800" y="5181600"/>
              <a:ext cx="609600" cy="914400"/>
              <a:chOff x="1920" y="3264"/>
              <a:chExt cx="384" cy="576"/>
            </a:xfrm>
          </p:grpSpPr>
          <p:sp>
            <p:nvSpPr>
              <p:cNvPr id="155" name="Line 94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95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96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97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9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99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00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101"/>
            <p:cNvGrpSpPr>
              <a:grpSpLocks/>
            </p:cNvGrpSpPr>
            <p:nvPr/>
          </p:nvGrpSpPr>
          <p:grpSpPr bwMode="auto">
            <a:xfrm flipH="1">
              <a:off x="7823200" y="3657600"/>
              <a:ext cx="609600" cy="914400"/>
              <a:chOff x="1344" y="3264"/>
              <a:chExt cx="384" cy="576"/>
            </a:xfrm>
          </p:grpSpPr>
          <p:grpSp>
            <p:nvGrpSpPr>
              <p:cNvPr id="163" name="Group 102"/>
              <p:cNvGrpSpPr>
                <a:grpSpLocks/>
              </p:cNvGrpSpPr>
              <p:nvPr/>
            </p:nvGrpSpPr>
            <p:grpSpPr bwMode="auto">
              <a:xfrm>
                <a:off x="1344" y="3264"/>
                <a:ext cx="384" cy="576"/>
                <a:chOff x="1920" y="3264"/>
                <a:chExt cx="384" cy="576"/>
              </a:xfrm>
            </p:grpSpPr>
            <p:sp>
              <p:nvSpPr>
                <p:cNvPr id="165" name="Line 103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104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105"/>
                <p:cNvSpPr>
                  <a:spLocks noChangeShapeType="1"/>
                </p:cNvSpPr>
                <p:nvPr/>
              </p:nvSpPr>
              <p:spPr bwMode="auto">
                <a:xfrm>
                  <a:off x="2304" y="326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Line 106"/>
                <p:cNvSpPr>
                  <a:spLocks noChangeShapeType="1"/>
                </p:cNvSpPr>
                <p:nvPr/>
              </p:nvSpPr>
              <p:spPr bwMode="auto">
                <a:xfrm>
                  <a:off x="2112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Line 107"/>
                <p:cNvSpPr>
                  <a:spLocks noChangeShapeType="1"/>
                </p:cNvSpPr>
                <p:nvPr/>
              </p:nvSpPr>
              <p:spPr bwMode="auto">
                <a:xfrm>
                  <a:off x="2160" y="364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108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920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" name="Oval 110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2" name="Line 111"/>
            <p:cNvSpPr>
              <a:spLocks noChangeShapeType="1"/>
            </p:cNvSpPr>
            <p:nvPr/>
          </p:nvSpPr>
          <p:spPr bwMode="auto">
            <a:xfrm flipH="1">
              <a:off x="7594600" y="3657600"/>
              <a:ext cx="457200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Text Box 112"/>
            <p:cNvSpPr txBox="1">
              <a:spLocks noChangeArrowheads="1"/>
            </p:cNvSpPr>
            <p:nvPr/>
          </p:nvSpPr>
          <p:spPr bwMode="auto">
            <a:xfrm>
              <a:off x="6223000" y="3900488"/>
              <a:ext cx="36420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A</a:t>
              </a:r>
            </a:p>
          </p:txBody>
        </p:sp>
        <p:sp>
          <p:nvSpPr>
            <p:cNvPr id="174" name="Text Box 113"/>
            <p:cNvSpPr txBox="1">
              <a:spLocks noChangeArrowheads="1"/>
            </p:cNvSpPr>
            <p:nvPr/>
          </p:nvSpPr>
          <p:spPr bwMode="auto">
            <a:xfrm>
              <a:off x="6542940" y="4837642"/>
              <a:ext cx="36420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A</a:t>
              </a:r>
            </a:p>
          </p:txBody>
        </p:sp>
        <p:sp>
          <p:nvSpPr>
            <p:cNvPr id="175" name="Text Box 114"/>
            <p:cNvSpPr txBox="1">
              <a:spLocks noChangeArrowheads="1"/>
            </p:cNvSpPr>
            <p:nvPr/>
          </p:nvSpPr>
          <p:spPr bwMode="auto">
            <a:xfrm>
              <a:off x="6572250" y="5452122"/>
              <a:ext cx="3365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B</a:t>
              </a:r>
            </a:p>
          </p:txBody>
        </p:sp>
      </p:grpSp>
      <p:sp>
        <p:nvSpPr>
          <p:cNvPr id="176" name="Text Box 36"/>
          <p:cNvSpPr txBox="1">
            <a:spLocks noChangeArrowheads="1"/>
          </p:cNvSpPr>
          <p:nvPr/>
        </p:nvSpPr>
        <p:spPr bwMode="auto">
          <a:xfrm>
            <a:off x="7099300" y="4284184"/>
            <a:ext cx="723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!</a:t>
            </a:r>
            <a:r>
              <a:rPr lang="en-US" dirty="0" smtClean="0"/>
              <a:t>(AB)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Transistor Dimensions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Process defined by feature size (F), layout design (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</a:rPr>
              <a:t>l = </a:t>
            </a:r>
            <a:r>
              <a:rPr lang="en-US" sz="1600" dirty="0" smtClean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</a:rPr>
              <a:t>/2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Example</a:t>
            </a:r>
            <a:r>
              <a:rPr lang="en-US" sz="1600" smtClean="0">
                <a:solidFill>
                  <a:schemeClr val="tx1"/>
                </a:solidFill>
              </a:rPr>
              <a:t>: F=2</a:t>
            </a:r>
            <a:r>
              <a:rPr lang="en-US" sz="1600" smtClean="0">
                <a:solidFill>
                  <a:schemeClr val="tx1"/>
                </a:solidFill>
                <a:latin typeface="Symbol" charset="2"/>
              </a:rPr>
              <a:t>l</a:t>
            </a:r>
            <a:r>
              <a:rPr lang="en-US" sz="160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=45nm process technology</a:t>
            </a: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Transistor dimensions determine technology performance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Transistor drive strength (i.e., performance) increases as channel length shrinks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210" name="Group 4"/>
          <p:cNvGrpSpPr>
            <a:grpSpLocks/>
          </p:cNvGrpSpPr>
          <p:nvPr/>
        </p:nvGrpSpPr>
        <p:grpSpPr bwMode="auto">
          <a:xfrm>
            <a:off x="4974523" y="3389985"/>
            <a:ext cx="3706812" cy="2819400"/>
            <a:chOff x="2928" y="576"/>
            <a:chExt cx="2335" cy="1776"/>
          </a:xfrm>
        </p:grpSpPr>
        <p:sp>
          <p:nvSpPr>
            <p:cNvPr id="211" name="Freeform 5"/>
            <p:cNvSpPr>
              <a:spLocks/>
            </p:cNvSpPr>
            <p:nvPr/>
          </p:nvSpPr>
          <p:spPr bwMode="auto">
            <a:xfrm>
              <a:off x="3060" y="1233"/>
              <a:ext cx="1548" cy="300"/>
            </a:xfrm>
            <a:custGeom>
              <a:avLst/>
              <a:gdLst>
                <a:gd name="T0" fmla="*/ 0 w 1548"/>
                <a:gd name="T1" fmla="*/ 300 h 300"/>
                <a:gd name="T2" fmla="*/ 214 w 1548"/>
                <a:gd name="T3" fmla="*/ 149 h 300"/>
                <a:gd name="T4" fmla="*/ 343 w 1548"/>
                <a:gd name="T5" fmla="*/ 28 h 300"/>
                <a:gd name="T6" fmla="*/ 373 w 1548"/>
                <a:gd name="T7" fmla="*/ 12 h 300"/>
                <a:gd name="T8" fmla="*/ 1548 w 1548"/>
                <a:gd name="T9" fmla="*/ 15 h 300"/>
                <a:gd name="T10" fmla="*/ 1419 w 1548"/>
                <a:gd name="T11" fmla="*/ 164 h 300"/>
                <a:gd name="T12" fmla="*/ 1313 w 1548"/>
                <a:gd name="T13" fmla="*/ 172 h 300"/>
                <a:gd name="T14" fmla="*/ 1212 w 1548"/>
                <a:gd name="T15" fmla="*/ 300 h 300"/>
                <a:gd name="T16" fmla="*/ 0 w 1548"/>
                <a:gd name="T17" fmla="*/ 30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8"/>
                <a:gd name="T28" fmla="*/ 0 h 300"/>
                <a:gd name="T29" fmla="*/ 1548 w 154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8" h="300">
                  <a:moveTo>
                    <a:pt x="0" y="300"/>
                  </a:moveTo>
                  <a:cubicBezTo>
                    <a:pt x="69" y="255"/>
                    <a:pt x="137" y="179"/>
                    <a:pt x="214" y="149"/>
                  </a:cubicBezTo>
                  <a:cubicBezTo>
                    <a:pt x="233" y="130"/>
                    <a:pt x="312" y="49"/>
                    <a:pt x="343" y="28"/>
                  </a:cubicBezTo>
                  <a:cubicBezTo>
                    <a:pt x="386" y="0"/>
                    <a:pt x="354" y="34"/>
                    <a:pt x="373" y="12"/>
                  </a:cubicBezTo>
                  <a:lnTo>
                    <a:pt x="1548" y="15"/>
                  </a:lnTo>
                  <a:cubicBezTo>
                    <a:pt x="1521" y="78"/>
                    <a:pt x="1497" y="151"/>
                    <a:pt x="1419" y="164"/>
                  </a:cubicBezTo>
                  <a:cubicBezTo>
                    <a:pt x="1384" y="170"/>
                    <a:pt x="1348" y="169"/>
                    <a:pt x="1313" y="172"/>
                  </a:cubicBezTo>
                  <a:cubicBezTo>
                    <a:pt x="1248" y="195"/>
                    <a:pt x="1431" y="279"/>
                    <a:pt x="1212" y="300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2" name="Freeform 6"/>
            <p:cNvSpPr>
              <a:spLocks/>
            </p:cNvSpPr>
            <p:nvPr/>
          </p:nvSpPr>
          <p:spPr bwMode="auto">
            <a:xfrm>
              <a:off x="3002" y="1533"/>
              <a:ext cx="1273" cy="395"/>
            </a:xfrm>
            <a:custGeom>
              <a:avLst/>
              <a:gdLst>
                <a:gd name="T0" fmla="*/ 67 w 1273"/>
                <a:gd name="T1" fmla="*/ 0 h 395"/>
                <a:gd name="T2" fmla="*/ 60 w 1273"/>
                <a:gd name="T3" fmla="*/ 198 h 395"/>
                <a:gd name="T4" fmla="*/ 75 w 1273"/>
                <a:gd name="T5" fmla="*/ 251 h 395"/>
                <a:gd name="T6" fmla="*/ 143 w 1273"/>
                <a:gd name="T7" fmla="*/ 304 h 395"/>
                <a:gd name="T8" fmla="*/ 204 w 1273"/>
                <a:gd name="T9" fmla="*/ 395 h 395"/>
                <a:gd name="T10" fmla="*/ 553 w 1273"/>
                <a:gd name="T11" fmla="*/ 288 h 395"/>
                <a:gd name="T12" fmla="*/ 924 w 1273"/>
                <a:gd name="T13" fmla="*/ 379 h 395"/>
                <a:gd name="T14" fmla="*/ 1219 w 1273"/>
                <a:gd name="T15" fmla="*/ 311 h 395"/>
                <a:gd name="T16" fmla="*/ 1273 w 1273"/>
                <a:gd name="T17" fmla="*/ 0 h 395"/>
                <a:gd name="T18" fmla="*/ 67 w 1273"/>
                <a:gd name="T19" fmla="*/ 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395"/>
                <a:gd name="T32" fmla="*/ 1273 w 127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395">
                  <a:moveTo>
                    <a:pt x="67" y="0"/>
                  </a:moveTo>
                  <a:cubicBezTo>
                    <a:pt x="45" y="73"/>
                    <a:pt x="0" y="138"/>
                    <a:pt x="60" y="198"/>
                  </a:cubicBezTo>
                  <a:cubicBezTo>
                    <a:pt x="66" y="215"/>
                    <a:pt x="64" y="236"/>
                    <a:pt x="75" y="251"/>
                  </a:cubicBezTo>
                  <a:cubicBezTo>
                    <a:pt x="92" y="274"/>
                    <a:pt x="123" y="284"/>
                    <a:pt x="143" y="304"/>
                  </a:cubicBezTo>
                  <a:cubicBezTo>
                    <a:pt x="174" y="335"/>
                    <a:pt x="182" y="356"/>
                    <a:pt x="204" y="395"/>
                  </a:cubicBezTo>
                  <a:cubicBezTo>
                    <a:pt x="343" y="379"/>
                    <a:pt x="432" y="351"/>
                    <a:pt x="553" y="288"/>
                  </a:cubicBezTo>
                  <a:cubicBezTo>
                    <a:pt x="680" y="311"/>
                    <a:pt x="796" y="366"/>
                    <a:pt x="924" y="379"/>
                  </a:cubicBezTo>
                  <a:cubicBezTo>
                    <a:pt x="1020" y="370"/>
                    <a:pt x="1147" y="384"/>
                    <a:pt x="1219" y="311"/>
                  </a:cubicBezTo>
                  <a:cubicBezTo>
                    <a:pt x="1267" y="169"/>
                    <a:pt x="1273" y="167"/>
                    <a:pt x="1273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3" name="Freeform 7"/>
            <p:cNvSpPr>
              <a:spLocks/>
            </p:cNvSpPr>
            <p:nvPr/>
          </p:nvSpPr>
          <p:spPr bwMode="auto">
            <a:xfrm>
              <a:off x="3168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4" name="Line 8"/>
            <p:cNvSpPr>
              <a:spLocks noChangeShapeType="1"/>
            </p:cNvSpPr>
            <p:nvPr/>
          </p:nvSpPr>
          <p:spPr bwMode="auto">
            <a:xfrm>
              <a:off x="3072" y="153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5" name="Freeform 9"/>
            <p:cNvSpPr>
              <a:spLocks/>
            </p:cNvSpPr>
            <p:nvPr/>
          </p:nvSpPr>
          <p:spPr bwMode="auto">
            <a:xfrm>
              <a:off x="3168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6" name="Freeform 10"/>
            <p:cNvSpPr>
              <a:spLocks/>
            </p:cNvSpPr>
            <p:nvPr/>
          </p:nvSpPr>
          <p:spPr bwMode="auto">
            <a:xfrm>
              <a:off x="3792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7" name="Freeform 11"/>
            <p:cNvSpPr>
              <a:spLocks/>
            </p:cNvSpPr>
            <p:nvPr/>
          </p:nvSpPr>
          <p:spPr bwMode="auto">
            <a:xfrm>
              <a:off x="3792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218" name="Group 12"/>
            <p:cNvGrpSpPr>
              <a:grpSpLocks/>
            </p:cNvGrpSpPr>
            <p:nvPr/>
          </p:nvGrpSpPr>
          <p:grpSpPr bwMode="auto">
            <a:xfrm>
              <a:off x="3456" y="1152"/>
              <a:ext cx="720" cy="384"/>
              <a:chOff x="2544" y="1584"/>
              <a:chExt cx="720" cy="384"/>
            </a:xfrm>
          </p:grpSpPr>
          <p:sp>
            <p:nvSpPr>
              <p:cNvPr id="238" name="Freeform 13"/>
              <p:cNvSpPr>
                <a:spLocks/>
              </p:cNvSpPr>
              <p:nvPr/>
            </p:nvSpPr>
            <p:spPr bwMode="auto">
              <a:xfrm>
                <a:off x="2544" y="1872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96 h 96"/>
                  <a:gd name="T4" fmla="*/ 336 w 336"/>
                  <a:gd name="T5" fmla="*/ 0 h 96"/>
                  <a:gd name="T6" fmla="*/ 0 w 336"/>
                  <a:gd name="T7" fmla="*/ 0 h 96"/>
                  <a:gd name="T8" fmla="*/ 0 w 33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96"/>
                    </a:moveTo>
                    <a:lnTo>
                      <a:pt x="336" y="96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" name="Freeform 14"/>
              <p:cNvSpPr>
                <a:spLocks/>
              </p:cNvSpPr>
              <p:nvPr/>
            </p:nvSpPr>
            <p:spPr bwMode="auto">
              <a:xfrm>
                <a:off x="2544" y="1584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432 w 720"/>
                  <a:gd name="T3" fmla="*/ 0 h 288"/>
                  <a:gd name="T4" fmla="*/ 720 w 720"/>
                  <a:gd name="T5" fmla="*/ 0 h 288"/>
                  <a:gd name="T6" fmla="*/ 336 w 720"/>
                  <a:gd name="T7" fmla="*/ 288 h 288"/>
                  <a:gd name="T8" fmla="*/ 0 w 72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88"/>
                  <a:gd name="T17" fmla="*/ 720 w 72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88">
                    <a:moveTo>
                      <a:pt x="0" y="288"/>
                    </a:moveTo>
                    <a:lnTo>
                      <a:pt x="432" y="0"/>
                    </a:lnTo>
                    <a:lnTo>
                      <a:pt x="720" y="0"/>
                    </a:lnTo>
                    <a:lnTo>
                      <a:pt x="336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" name="Freeform 15"/>
              <p:cNvSpPr>
                <a:spLocks/>
              </p:cNvSpPr>
              <p:nvPr/>
            </p:nvSpPr>
            <p:spPr bwMode="auto">
              <a:xfrm>
                <a:off x="2880" y="1584"/>
                <a:ext cx="384" cy="384"/>
              </a:xfrm>
              <a:custGeom>
                <a:avLst/>
                <a:gdLst>
                  <a:gd name="T0" fmla="*/ 0 w 384"/>
                  <a:gd name="T1" fmla="*/ 384 h 384"/>
                  <a:gd name="T2" fmla="*/ 0 w 384"/>
                  <a:gd name="T3" fmla="*/ 288 h 384"/>
                  <a:gd name="T4" fmla="*/ 384 w 384"/>
                  <a:gd name="T5" fmla="*/ 0 h 384"/>
                  <a:gd name="T6" fmla="*/ 384 w 384"/>
                  <a:gd name="T7" fmla="*/ 96 h 384"/>
                  <a:gd name="T8" fmla="*/ 0 w 38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384"/>
                  <a:gd name="T17" fmla="*/ 384 w 38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384">
                    <a:moveTo>
                      <a:pt x="0" y="384"/>
                    </a:moveTo>
                    <a:lnTo>
                      <a:pt x="0" y="288"/>
                    </a:lnTo>
                    <a:lnTo>
                      <a:pt x="384" y="0"/>
                    </a:lnTo>
                    <a:lnTo>
                      <a:pt x="384" y="96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9" name="Freeform 16"/>
            <p:cNvSpPr>
              <a:spLocks/>
            </p:cNvSpPr>
            <p:nvPr/>
          </p:nvSpPr>
          <p:spPr bwMode="auto">
            <a:xfrm>
              <a:off x="3456" y="1344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336 w 336"/>
                <a:gd name="T3" fmla="*/ 96 h 96"/>
                <a:gd name="T4" fmla="*/ 336 w 336"/>
                <a:gd name="T5" fmla="*/ 0 h 96"/>
                <a:gd name="T6" fmla="*/ 0 w 336"/>
                <a:gd name="T7" fmla="*/ 0 h 96"/>
                <a:gd name="T8" fmla="*/ 0 w 33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96"/>
                  </a:moveTo>
                  <a:lnTo>
                    <a:pt x="336" y="96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0" name="Freeform 17"/>
            <p:cNvSpPr>
              <a:spLocks/>
            </p:cNvSpPr>
            <p:nvPr/>
          </p:nvSpPr>
          <p:spPr bwMode="auto">
            <a:xfrm>
              <a:off x="3456" y="1056"/>
              <a:ext cx="720" cy="288"/>
            </a:xfrm>
            <a:custGeom>
              <a:avLst/>
              <a:gdLst>
                <a:gd name="T0" fmla="*/ 0 w 720"/>
                <a:gd name="T1" fmla="*/ 288 h 288"/>
                <a:gd name="T2" fmla="*/ 432 w 720"/>
                <a:gd name="T3" fmla="*/ 0 h 288"/>
                <a:gd name="T4" fmla="*/ 720 w 720"/>
                <a:gd name="T5" fmla="*/ 0 h 288"/>
                <a:gd name="T6" fmla="*/ 336 w 720"/>
                <a:gd name="T7" fmla="*/ 288 h 288"/>
                <a:gd name="T8" fmla="*/ 0 w 72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288"/>
                  </a:moveTo>
                  <a:lnTo>
                    <a:pt x="432" y="0"/>
                  </a:lnTo>
                  <a:lnTo>
                    <a:pt x="720" y="0"/>
                  </a:lnTo>
                  <a:lnTo>
                    <a:pt x="33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1" name="Freeform 18"/>
            <p:cNvSpPr>
              <a:spLocks/>
            </p:cNvSpPr>
            <p:nvPr/>
          </p:nvSpPr>
          <p:spPr bwMode="auto">
            <a:xfrm>
              <a:off x="3792" y="1056"/>
              <a:ext cx="384" cy="384"/>
            </a:xfrm>
            <a:custGeom>
              <a:avLst/>
              <a:gdLst>
                <a:gd name="T0" fmla="*/ 0 w 384"/>
                <a:gd name="T1" fmla="*/ 384 h 384"/>
                <a:gd name="T2" fmla="*/ 0 w 384"/>
                <a:gd name="T3" fmla="*/ 288 h 384"/>
                <a:gd name="T4" fmla="*/ 384 w 384"/>
                <a:gd name="T5" fmla="*/ 0 h 384"/>
                <a:gd name="T6" fmla="*/ 384 w 384"/>
                <a:gd name="T7" fmla="*/ 96 h 384"/>
                <a:gd name="T8" fmla="*/ 0 w 384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384"/>
                <a:gd name="T17" fmla="*/ 384 w 38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84">
                  <a:moveTo>
                    <a:pt x="0" y="384"/>
                  </a:moveTo>
                  <a:lnTo>
                    <a:pt x="0" y="288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2" name="Line 19"/>
            <p:cNvSpPr>
              <a:spLocks noChangeShapeType="1"/>
            </p:cNvSpPr>
            <p:nvPr/>
          </p:nvSpPr>
          <p:spPr bwMode="auto">
            <a:xfrm flipV="1">
              <a:off x="3792" y="81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3" name="Line 20"/>
            <p:cNvSpPr>
              <a:spLocks noChangeShapeType="1"/>
            </p:cNvSpPr>
            <p:nvPr/>
          </p:nvSpPr>
          <p:spPr bwMode="auto">
            <a:xfrm flipV="1">
              <a:off x="4272" y="86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4" name="Line 21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" name="Text Box 22"/>
            <p:cNvSpPr txBox="1">
              <a:spLocks noChangeArrowheads="1"/>
            </p:cNvSpPr>
            <p:nvPr/>
          </p:nvSpPr>
          <p:spPr bwMode="auto">
            <a:xfrm>
              <a:off x="3504" y="576"/>
              <a:ext cx="53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Gate</a:t>
              </a:r>
            </a:p>
          </p:txBody>
        </p:sp>
        <p:sp>
          <p:nvSpPr>
            <p:cNvPr id="226" name="Text Box 23"/>
            <p:cNvSpPr txBox="1">
              <a:spLocks noChangeArrowheads="1"/>
            </p:cNvSpPr>
            <p:nvPr/>
          </p:nvSpPr>
          <p:spPr bwMode="auto">
            <a:xfrm>
              <a:off x="2928" y="816"/>
              <a:ext cx="7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227" name="Text Box 24"/>
            <p:cNvSpPr txBox="1">
              <a:spLocks noChangeArrowheads="1"/>
            </p:cNvSpPr>
            <p:nvPr/>
          </p:nvSpPr>
          <p:spPr bwMode="auto">
            <a:xfrm>
              <a:off x="4081" y="624"/>
              <a:ext cx="57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Drain</a:t>
              </a:r>
            </a:p>
          </p:txBody>
        </p:sp>
        <p:sp>
          <p:nvSpPr>
            <p:cNvPr id="228" name="Text Box 25"/>
            <p:cNvSpPr txBox="1">
              <a:spLocks noChangeArrowheads="1"/>
            </p:cNvSpPr>
            <p:nvPr/>
          </p:nvSpPr>
          <p:spPr bwMode="auto">
            <a:xfrm>
              <a:off x="4036" y="1920"/>
              <a:ext cx="4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Bulk</a:t>
              </a:r>
            </a:p>
          </p:txBody>
        </p:sp>
        <p:sp>
          <p:nvSpPr>
            <p:cNvPr id="229" name="Line 26"/>
            <p:cNvSpPr>
              <a:spLocks noChangeShapeType="1"/>
            </p:cNvSpPr>
            <p:nvPr/>
          </p:nvSpPr>
          <p:spPr bwMode="auto">
            <a:xfrm>
              <a:off x="4128" y="1776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0" name="Line 27"/>
            <p:cNvSpPr>
              <a:spLocks noChangeShapeType="1"/>
            </p:cNvSpPr>
            <p:nvPr/>
          </p:nvSpPr>
          <p:spPr bwMode="auto">
            <a:xfrm flipV="1">
              <a:off x="4512" y="1248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1" name="Text Box 28"/>
            <p:cNvSpPr txBox="1">
              <a:spLocks noChangeArrowheads="1"/>
            </p:cNvSpPr>
            <p:nvPr/>
          </p:nvSpPr>
          <p:spPr bwMode="auto">
            <a:xfrm>
              <a:off x="4656" y="1296"/>
              <a:ext cx="60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Width</a:t>
              </a:r>
            </a:p>
          </p:txBody>
        </p:sp>
        <p:sp>
          <p:nvSpPr>
            <p:cNvPr id="232" name="Line 29"/>
            <p:cNvSpPr>
              <a:spLocks noChangeShapeType="1"/>
            </p:cNvSpPr>
            <p:nvPr/>
          </p:nvSpPr>
          <p:spPr bwMode="auto">
            <a:xfrm>
              <a:off x="3456" y="20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3" name="Line 30"/>
            <p:cNvSpPr>
              <a:spLocks noChangeShapeType="1"/>
            </p:cNvSpPr>
            <p:nvPr/>
          </p:nvSpPr>
          <p:spPr bwMode="auto">
            <a:xfrm>
              <a:off x="3456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4" name="Line 31"/>
            <p:cNvSpPr>
              <a:spLocks noChangeShapeType="1"/>
            </p:cNvSpPr>
            <p:nvPr/>
          </p:nvSpPr>
          <p:spPr bwMode="auto">
            <a:xfrm>
              <a:off x="3792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" name="Line 32"/>
            <p:cNvSpPr>
              <a:spLocks noChangeShapeType="1"/>
            </p:cNvSpPr>
            <p:nvPr/>
          </p:nvSpPr>
          <p:spPr bwMode="auto">
            <a:xfrm>
              <a:off x="4368" y="153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" name="Line 33"/>
            <p:cNvSpPr>
              <a:spLocks noChangeShapeType="1"/>
            </p:cNvSpPr>
            <p:nvPr/>
          </p:nvSpPr>
          <p:spPr bwMode="auto">
            <a:xfrm>
              <a:off x="4656" y="12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" name="Text Box 34"/>
            <p:cNvSpPr txBox="1">
              <a:spLocks noChangeArrowheads="1"/>
            </p:cNvSpPr>
            <p:nvPr/>
          </p:nvSpPr>
          <p:spPr bwMode="auto">
            <a:xfrm>
              <a:off x="3264" y="2064"/>
              <a:ext cx="70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Length</a:t>
              </a:r>
            </a:p>
          </p:txBody>
        </p:sp>
      </p:grpSp>
      <p:pic>
        <p:nvPicPr>
          <p:cNvPr id="241" name="Picture 35" descr="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35" y="3999585"/>
            <a:ext cx="2751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" name="Line 36"/>
          <p:cNvSpPr>
            <a:spLocks noChangeShapeType="1"/>
          </p:cNvSpPr>
          <p:nvPr/>
        </p:nvSpPr>
        <p:spPr bwMode="auto">
          <a:xfrm>
            <a:off x="1734435" y="384718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3" name="Text Box 37"/>
          <p:cNvSpPr txBox="1">
            <a:spLocks noChangeArrowheads="1"/>
          </p:cNvSpPr>
          <p:nvPr/>
        </p:nvSpPr>
        <p:spPr bwMode="auto">
          <a:xfrm>
            <a:off x="1012123" y="3313785"/>
            <a:ext cx="295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Minimum Length=2</a:t>
            </a:r>
            <a:r>
              <a:rPr lang="en-US" sz="2400">
                <a:solidFill>
                  <a:schemeClr val="tx1"/>
                </a:solidFill>
                <a:latin typeface="Symbol" charset="2"/>
              </a:rPr>
              <a:t>l</a:t>
            </a:r>
          </a:p>
        </p:txBody>
      </p:sp>
      <p:sp>
        <p:nvSpPr>
          <p:cNvPr id="244" name="Line 38"/>
          <p:cNvSpPr>
            <a:spLocks noChangeShapeType="1"/>
          </p:cNvSpPr>
          <p:nvPr/>
        </p:nvSpPr>
        <p:spPr bwMode="auto">
          <a:xfrm>
            <a:off x="3410835" y="4761585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" name="Text Box 39"/>
          <p:cNvSpPr txBox="1">
            <a:spLocks noChangeArrowheads="1"/>
          </p:cNvSpPr>
          <p:nvPr/>
        </p:nvSpPr>
        <p:spPr bwMode="auto">
          <a:xfrm>
            <a:off x="3410835" y="4990185"/>
            <a:ext cx="147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Width=4</a:t>
            </a:r>
            <a:r>
              <a:rPr lang="en-US" sz="2400">
                <a:solidFill>
                  <a:schemeClr val="tx1"/>
                </a:solidFill>
                <a:latin typeface="Symbol" charset="2"/>
              </a:rPr>
              <a:t>l</a:t>
            </a:r>
          </a:p>
        </p:txBody>
      </p:sp>
      <p:sp>
        <p:nvSpPr>
          <p:cNvPr id="246" name="Text Box 40"/>
          <p:cNvSpPr txBox="1">
            <a:spLocks noChangeArrowheads="1"/>
          </p:cNvSpPr>
          <p:nvPr/>
        </p:nvSpPr>
        <p:spPr bwMode="auto">
          <a:xfrm>
            <a:off x="515235" y="4913985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247" name="Text Box 41"/>
          <p:cNvSpPr txBox="1">
            <a:spLocks noChangeArrowheads="1"/>
          </p:cNvSpPr>
          <p:nvPr/>
        </p:nvSpPr>
        <p:spPr bwMode="auto">
          <a:xfrm>
            <a:off x="2421823" y="4913985"/>
            <a:ext cx="912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Drain</a:t>
            </a:r>
          </a:p>
        </p:txBody>
      </p:sp>
      <p:sp>
        <p:nvSpPr>
          <p:cNvPr id="248" name="Text Box 42"/>
          <p:cNvSpPr txBox="1">
            <a:spLocks noChangeArrowheads="1"/>
          </p:cNvSpPr>
          <p:nvPr/>
        </p:nvSpPr>
        <p:spPr bwMode="auto">
          <a:xfrm>
            <a:off x="1505835" y="4151985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Gate</a:t>
            </a:r>
          </a:p>
        </p:txBody>
      </p:sp>
    </p:spTree>
    <p:extLst>
      <p:ext uri="{BB962C8B-B14F-4D97-AF65-F5344CB8AC3E}">
        <p14:creationId xmlns:p14="http://schemas.microsoft.com/office/powerpoint/2010/main" val="21031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Dennard Scaling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Dennard et al. “Design of ion-implanted MOSFETs with very small physical dimensions,” Journal Solid State Circuits, 1974.</a:t>
            </a: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Scale not only dimensions but also doping concentration and voltage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Transistors become faster (1.4x)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Applied to Moore’s Law: k=1.4, 1/k = 0.7 every 18-24 months</a:t>
            </a:r>
          </a:p>
          <a:p>
            <a:pPr marL="285750" indent="-285750"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3" y="3264373"/>
            <a:ext cx="4891362" cy="2737762"/>
          </a:xfrm>
          <a:prstGeom prst="rect">
            <a:avLst/>
          </a:prstGeom>
        </p:spPr>
      </p:pic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551213" y="3275380"/>
            <a:ext cx="3060662" cy="2591560"/>
            <a:chOff x="2928" y="576"/>
            <a:chExt cx="2335" cy="1776"/>
          </a:xfrm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3060" y="1233"/>
              <a:ext cx="1548" cy="300"/>
            </a:xfrm>
            <a:custGeom>
              <a:avLst/>
              <a:gdLst>
                <a:gd name="T0" fmla="*/ 0 w 1548"/>
                <a:gd name="T1" fmla="*/ 300 h 300"/>
                <a:gd name="T2" fmla="*/ 214 w 1548"/>
                <a:gd name="T3" fmla="*/ 149 h 300"/>
                <a:gd name="T4" fmla="*/ 343 w 1548"/>
                <a:gd name="T5" fmla="*/ 28 h 300"/>
                <a:gd name="T6" fmla="*/ 373 w 1548"/>
                <a:gd name="T7" fmla="*/ 12 h 300"/>
                <a:gd name="T8" fmla="*/ 1548 w 1548"/>
                <a:gd name="T9" fmla="*/ 15 h 300"/>
                <a:gd name="T10" fmla="*/ 1419 w 1548"/>
                <a:gd name="T11" fmla="*/ 164 h 300"/>
                <a:gd name="T12" fmla="*/ 1313 w 1548"/>
                <a:gd name="T13" fmla="*/ 172 h 300"/>
                <a:gd name="T14" fmla="*/ 1212 w 1548"/>
                <a:gd name="T15" fmla="*/ 300 h 300"/>
                <a:gd name="T16" fmla="*/ 0 w 1548"/>
                <a:gd name="T17" fmla="*/ 30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8"/>
                <a:gd name="T28" fmla="*/ 0 h 300"/>
                <a:gd name="T29" fmla="*/ 1548 w 154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8" h="300">
                  <a:moveTo>
                    <a:pt x="0" y="300"/>
                  </a:moveTo>
                  <a:cubicBezTo>
                    <a:pt x="69" y="255"/>
                    <a:pt x="137" y="179"/>
                    <a:pt x="214" y="149"/>
                  </a:cubicBezTo>
                  <a:cubicBezTo>
                    <a:pt x="233" y="130"/>
                    <a:pt x="312" y="49"/>
                    <a:pt x="343" y="28"/>
                  </a:cubicBezTo>
                  <a:cubicBezTo>
                    <a:pt x="386" y="0"/>
                    <a:pt x="354" y="34"/>
                    <a:pt x="373" y="12"/>
                  </a:cubicBezTo>
                  <a:lnTo>
                    <a:pt x="1548" y="15"/>
                  </a:lnTo>
                  <a:cubicBezTo>
                    <a:pt x="1521" y="78"/>
                    <a:pt x="1497" y="151"/>
                    <a:pt x="1419" y="164"/>
                  </a:cubicBezTo>
                  <a:cubicBezTo>
                    <a:pt x="1384" y="170"/>
                    <a:pt x="1348" y="169"/>
                    <a:pt x="1313" y="172"/>
                  </a:cubicBezTo>
                  <a:cubicBezTo>
                    <a:pt x="1248" y="195"/>
                    <a:pt x="1431" y="279"/>
                    <a:pt x="1212" y="300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3002" y="1533"/>
              <a:ext cx="1273" cy="395"/>
            </a:xfrm>
            <a:custGeom>
              <a:avLst/>
              <a:gdLst>
                <a:gd name="T0" fmla="*/ 67 w 1273"/>
                <a:gd name="T1" fmla="*/ 0 h 395"/>
                <a:gd name="T2" fmla="*/ 60 w 1273"/>
                <a:gd name="T3" fmla="*/ 198 h 395"/>
                <a:gd name="T4" fmla="*/ 75 w 1273"/>
                <a:gd name="T5" fmla="*/ 251 h 395"/>
                <a:gd name="T6" fmla="*/ 143 w 1273"/>
                <a:gd name="T7" fmla="*/ 304 h 395"/>
                <a:gd name="T8" fmla="*/ 204 w 1273"/>
                <a:gd name="T9" fmla="*/ 395 h 395"/>
                <a:gd name="T10" fmla="*/ 553 w 1273"/>
                <a:gd name="T11" fmla="*/ 288 h 395"/>
                <a:gd name="T12" fmla="*/ 924 w 1273"/>
                <a:gd name="T13" fmla="*/ 379 h 395"/>
                <a:gd name="T14" fmla="*/ 1219 w 1273"/>
                <a:gd name="T15" fmla="*/ 311 h 395"/>
                <a:gd name="T16" fmla="*/ 1273 w 1273"/>
                <a:gd name="T17" fmla="*/ 0 h 395"/>
                <a:gd name="T18" fmla="*/ 67 w 1273"/>
                <a:gd name="T19" fmla="*/ 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395"/>
                <a:gd name="T32" fmla="*/ 1273 w 127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395">
                  <a:moveTo>
                    <a:pt x="67" y="0"/>
                  </a:moveTo>
                  <a:cubicBezTo>
                    <a:pt x="45" y="73"/>
                    <a:pt x="0" y="138"/>
                    <a:pt x="60" y="198"/>
                  </a:cubicBezTo>
                  <a:cubicBezTo>
                    <a:pt x="66" y="215"/>
                    <a:pt x="64" y="236"/>
                    <a:pt x="75" y="251"/>
                  </a:cubicBezTo>
                  <a:cubicBezTo>
                    <a:pt x="92" y="274"/>
                    <a:pt x="123" y="284"/>
                    <a:pt x="143" y="304"/>
                  </a:cubicBezTo>
                  <a:cubicBezTo>
                    <a:pt x="174" y="335"/>
                    <a:pt x="182" y="356"/>
                    <a:pt x="204" y="395"/>
                  </a:cubicBezTo>
                  <a:cubicBezTo>
                    <a:pt x="343" y="379"/>
                    <a:pt x="432" y="351"/>
                    <a:pt x="553" y="288"/>
                  </a:cubicBezTo>
                  <a:cubicBezTo>
                    <a:pt x="680" y="311"/>
                    <a:pt x="796" y="366"/>
                    <a:pt x="924" y="379"/>
                  </a:cubicBezTo>
                  <a:cubicBezTo>
                    <a:pt x="1020" y="370"/>
                    <a:pt x="1147" y="384"/>
                    <a:pt x="1219" y="311"/>
                  </a:cubicBezTo>
                  <a:cubicBezTo>
                    <a:pt x="1267" y="169"/>
                    <a:pt x="1273" y="167"/>
                    <a:pt x="1273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168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3072" y="153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3168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3792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3792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3456" y="1152"/>
              <a:ext cx="720" cy="384"/>
              <a:chOff x="2544" y="1584"/>
              <a:chExt cx="720" cy="384"/>
            </a:xfrm>
          </p:grpSpPr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2544" y="1872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96 h 96"/>
                  <a:gd name="T4" fmla="*/ 336 w 336"/>
                  <a:gd name="T5" fmla="*/ 0 h 96"/>
                  <a:gd name="T6" fmla="*/ 0 w 336"/>
                  <a:gd name="T7" fmla="*/ 0 h 96"/>
                  <a:gd name="T8" fmla="*/ 0 w 33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96"/>
                    </a:moveTo>
                    <a:lnTo>
                      <a:pt x="336" y="96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2544" y="1584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432 w 720"/>
                  <a:gd name="T3" fmla="*/ 0 h 288"/>
                  <a:gd name="T4" fmla="*/ 720 w 720"/>
                  <a:gd name="T5" fmla="*/ 0 h 288"/>
                  <a:gd name="T6" fmla="*/ 336 w 720"/>
                  <a:gd name="T7" fmla="*/ 288 h 288"/>
                  <a:gd name="T8" fmla="*/ 0 w 72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88"/>
                  <a:gd name="T17" fmla="*/ 720 w 72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88">
                    <a:moveTo>
                      <a:pt x="0" y="288"/>
                    </a:moveTo>
                    <a:lnTo>
                      <a:pt x="432" y="0"/>
                    </a:lnTo>
                    <a:lnTo>
                      <a:pt x="720" y="0"/>
                    </a:lnTo>
                    <a:lnTo>
                      <a:pt x="336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2880" y="1584"/>
                <a:ext cx="384" cy="384"/>
              </a:xfrm>
              <a:custGeom>
                <a:avLst/>
                <a:gdLst>
                  <a:gd name="T0" fmla="*/ 0 w 384"/>
                  <a:gd name="T1" fmla="*/ 384 h 384"/>
                  <a:gd name="T2" fmla="*/ 0 w 384"/>
                  <a:gd name="T3" fmla="*/ 288 h 384"/>
                  <a:gd name="T4" fmla="*/ 384 w 384"/>
                  <a:gd name="T5" fmla="*/ 0 h 384"/>
                  <a:gd name="T6" fmla="*/ 384 w 384"/>
                  <a:gd name="T7" fmla="*/ 96 h 384"/>
                  <a:gd name="T8" fmla="*/ 0 w 38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384"/>
                  <a:gd name="T17" fmla="*/ 384 w 38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384">
                    <a:moveTo>
                      <a:pt x="0" y="384"/>
                    </a:moveTo>
                    <a:lnTo>
                      <a:pt x="0" y="288"/>
                    </a:lnTo>
                    <a:lnTo>
                      <a:pt x="384" y="0"/>
                    </a:lnTo>
                    <a:lnTo>
                      <a:pt x="384" y="96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3456" y="1344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336 w 336"/>
                <a:gd name="T3" fmla="*/ 96 h 96"/>
                <a:gd name="T4" fmla="*/ 336 w 336"/>
                <a:gd name="T5" fmla="*/ 0 h 96"/>
                <a:gd name="T6" fmla="*/ 0 w 336"/>
                <a:gd name="T7" fmla="*/ 0 h 96"/>
                <a:gd name="T8" fmla="*/ 0 w 33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96"/>
                  </a:moveTo>
                  <a:lnTo>
                    <a:pt x="336" y="96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3456" y="1056"/>
              <a:ext cx="720" cy="288"/>
            </a:xfrm>
            <a:custGeom>
              <a:avLst/>
              <a:gdLst>
                <a:gd name="T0" fmla="*/ 0 w 720"/>
                <a:gd name="T1" fmla="*/ 288 h 288"/>
                <a:gd name="T2" fmla="*/ 432 w 720"/>
                <a:gd name="T3" fmla="*/ 0 h 288"/>
                <a:gd name="T4" fmla="*/ 720 w 720"/>
                <a:gd name="T5" fmla="*/ 0 h 288"/>
                <a:gd name="T6" fmla="*/ 336 w 720"/>
                <a:gd name="T7" fmla="*/ 288 h 288"/>
                <a:gd name="T8" fmla="*/ 0 w 72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288"/>
                  </a:moveTo>
                  <a:lnTo>
                    <a:pt x="432" y="0"/>
                  </a:lnTo>
                  <a:lnTo>
                    <a:pt x="720" y="0"/>
                  </a:lnTo>
                  <a:lnTo>
                    <a:pt x="33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3792" y="1056"/>
              <a:ext cx="384" cy="384"/>
            </a:xfrm>
            <a:custGeom>
              <a:avLst/>
              <a:gdLst>
                <a:gd name="T0" fmla="*/ 0 w 384"/>
                <a:gd name="T1" fmla="*/ 384 h 384"/>
                <a:gd name="T2" fmla="*/ 0 w 384"/>
                <a:gd name="T3" fmla="*/ 288 h 384"/>
                <a:gd name="T4" fmla="*/ 384 w 384"/>
                <a:gd name="T5" fmla="*/ 0 h 384"/>
                <a:gd name="T6" fmla="*/ 384 w 384"/>
                <a:gd name="T7" fmla="*/ 96 h 384"/>
                <a:gd name="T8" fmla="*/ 0 w 384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384"/>
                <a:gd name="T17" fmla="*/ 384 w 38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84">
                  <a:moveTo>
                    <a:pt x="0" y="384"/>
                  </a:moveTo>
                  <a:lnTo>
                    <a:pt x="0" y="288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3792" y="81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4272" y="86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3504" y="576"/>
              <a:ext cx="53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Gate</a:t>
              </a: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2928" y="816"/>
              <a:ext cx="7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4081" y="624"/>
              <a:ext cx="57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Drain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4036" y="1920"/>
              <a:ext cx="4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Bulk</a:t>
              </a: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4128" y="1776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V="1">
              <a:off x="4512" y="1248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4656" y="1296"/>
              <a:ext cx="60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Width</a:t>
              </a: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456" y="20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>
              <a:off x="3456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3792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4368" y="153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>
              <a:off x="4656" y="12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>
              <a:off x="3264" y="2064"/>
              <a:ext cx="70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4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Dennard Scaling Limits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Horowitz et al. “Scaling, power, and the future of CMOS.” IEDM, 2005. </a:t>
            </a:r>
          </a:p>
          <a:p>
            <a:pPr marL="2857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Classical Dennard scaling ended at 130nm in 2000-2001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285750" lvl="2" indent="-285750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Oxide Thickness: How to manage increasing leakage? </a:t>
            </a:r>
            <a:r>
              <a:rPr lang="en-US" sz="1600" b="0" dirty="0" smtClean="0">
                <a:solidFill>
                  <a:schemeClr val="tx1"/>
                </a:solidFill>
              </a:rPr>
              <a:t>Use </a:t>
            </a:r>
            <a:r>
              <a:rPr lang="en-US" sz="1600" b="0" dirty="0">
                <a:solidFill>
                  <a:schemeClr val="tx1"/>
                </a:solidFill>
              </a:rPr>
              <a:t>high-K </a:t>
            </a:r>
            <a:r>
              <a:rPr lang="en-US" sz="1600" b="0" dirty="0" smtClean="0">
                <a:solidFill>
                  <a:schemeClr val="tx1"/>
                </a:solidFill>
              </a:rPr>
              <a:t>dielectrics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Channel </a:t>
            </a:r>
            <a:r>
              <a:rPr lang="en-US" sz="1600" b="0" dirty="0">
                <a:solidFill>
                  <a:schemeClr val="tx1"/>
                </a:solidFill>
              </a:rPr>
              <a:t>Length: How to manage increasing leakage? </a:t>
            </a:r>
            <a:r>
              <a:rPr lang="en-US" sz="1600" b="0" dirty="0" smtClean="0">
                <a:solidFill>
                  <a:schemeClr val="tx1"/>
                </a:solidFill>
              </a:rPr>
              <a:t>Stop </a:t>
            </a:r>
            <a:r>
              <a:rPr lang="en-US" sz="1600" b="0" dirty="0">
                <a:solidFill>
                  <a:schemeClr val="tx1"/>
                </a:solidFill>
              </a:rPr>
              <a:t>scaling </a:t>
            </a:r>
            <a:r>
              <a:rPr lang="en-US" sz="1600" b="0" dirty="0" smtClean="0">
                <a:solidFill>
                  <a:schemeClr val="tx1"/>
                </a:solidFill>
              </a:rPr>
              <a:t>L</a:t>
            </a:r>
          </a:p>
          <a:p>
            <a:pPr marL="2857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Doping Concentration: How to handle imprecise doping? Manage variability</a:t>
            </a: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Voltage</a:t>
            </a:r>
            <a:r>
              <a:rPr lang="en-US" sz="1600" b="0" dirty="0">
                <a:solidFill>
                  <a:schemeClr val="tx1"/>
                </a:solidFill>
              </a:rPr>
              <a:t>: How to manage increasing leakage? Stop scaling V</a:t>
            </a: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Current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</a:rPr>
              <a:t>How to increase current with shrinking channels? Stress silicon</a:t>
            </a:r>
          </a:p>
          <a:p>
            <a:pPr marL="285750" lvl="2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Intel 22nm process technology with </a:t>
            </a:r>
            <a:r>
              <a:rPr lang="en-US" sz="1600" b="0" dirty="0" err="1" smtClean="0">
                <a:solidFill>
                  <a:schemeClr val="tx1"/>
                </a:solidFill>
              </a:rPr>
              <a:t>FinFET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2985" y="5975527"/>
            <a:ext cx="2356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1200" dirty="0" smtClean="0">
                <a:latin typeface="+mj-lt"/>
              </a:rPr>
              <a:t>Image: Courtesy Intel Corp. </a:t>
            </a:r>
            <a:endParaRPr lang="en-US" sz="12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64" y="3978467"/>
            <a:ext cx="2289884" cy="19970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5" y="3963582"/>
            <a:ext cx="4204146" cy="23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80990"/>
              </p:ext>
            </p:extLst>
          </p:nvPr>
        </p:nvGraphicFramePr>
        <p:xfrm>
          <a:off x="17060" y="1355130"/>
          <a:ext cx="904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3410" y="1623965"/>
            <a:ext cx="3763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SPECint</a:t>
            </a:r>
            <a:r>
              <a:rPr lang="en-US" sz="1400" dirty="0" smtClean="0">
                <a:latin typeface="+mj-lt"/>
              </a:rPr>
              <a:t> Benchmarks. Hennessy and Patterson</a:t>
            </a:r>
            <a:r>
              <a:rPr lang="en-US" sz="1400" i="1" dirty="0" smtClean="0">
                <a:latin typeface="+mj-lt"/>
              </a:rPr>
              <a:t>, Computer Architecture: A Quantitative Approach</a:t>
            </a:r>
            <a:r>
              <a:rPr lang="en-US" sz="1400" dirty="0" smtClean="0">
                <a:latin typeface="+mj-lt"/>
              </a:rPr>
              <a:t>, 4</a:t>
            </a:r>
            <a:r>
              <a:rPr lang="en-US" sz="1400" baseline="30000" dirty="0" smtClean="0">
                <a:latin typeface="+mj-lt"/>
              </a:rPr>
              <a:t>th</a:t>
            </a:r>
            <a:r>
              <a:rPr lang="en-US" sz="1400" dirty="0" smtClean="0">
                <a:latin typeface="+mj-lt"/>
              </a:rPr>
              <a:t> Edition, 2006.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3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Performance Factors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Latency = (Instructions / Program) x (Cycles / Instruction) x (Seconds / Cycle)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Seconds </a:t>
            </a:r>
            <a:r>
              <a:rPr lang="en-US" dirty="0">
                <a:solidFill>
                  <a:schemeClr val="tx1"/>
                </a:solidFill>
              </a:rPr>
              <a:t>/ Cycle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</a:t>
            </a:r>
            <a:r>
              <a:rPr lang="en-US" sz="1600" b="0" dirty="0" smtClean="0">
                <a:solidFill>
                  <a:schemeClr val="tx1"/>
                </a:solidFill>
              </a:rPr>
              <a:t>Technology and architecture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Transistor scaling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Processor </a:t>
            </a:r>
            <a:r>
              <a:rPr lang="en-US" sz="1600" b="0" dirty="0" smtClean="0">
                <a:solidFill>
                  <a:schemeClr val="tx1"/>
                </a:solidFill>
              </a:rPr>
              <a:t>microarchitecture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Cycles / Instruction (CPI)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Architecture and systems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</a:t>
            </a:r>
            <a:r>
              <a:rPr lang="en-US" sz="1600" b="0" dirty="0">
                <a:solidFill>
                  <a:schemeClr val="tx1"/>
                </a:solidFill>
              </a:rPr>
              <a:t>Processor microarchitecture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System balance (processor, memory, network, storage)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Instructions /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Algorithm and applications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Compiler transformations, optimizations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Instruction set architecture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Performance Factors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Latency = (Instructions / Program) x (Cycles / Instruction) x (Seconds / Cycle)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Seconds </a:t>
            </a:r>
            <a:r>
              <a:rPr lang="en-US" dirty="0">
                <a:solidFill>
                  <a:schemeClr val="tx1"/>
                </a:solidFill>
              </a:rPr>
              <a:t>/ Cycle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</a:t>
            </a:r>
            <a:r>
              <a:rPr lang="en-US" sz="1600" b="0" dirty="0" smtClean="0">
                <a:solidFill>
                  <a:schemeClr val="tx1"/>
                </a:solidFill>
              </a:rPr>
              <a:t>Technology and architecture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Transistor scaling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Processor </a:t>
            </a:r>
            <a:r>
              <a:rPr lang="en-US" sz="1600" b="0" dirty="0" smtClean="0">
                <a:solidFill>
                  <a:schemeClr val="tx1"/>
                </a:solidFill>
              </a:rPr>
              <a:t>microarchitecture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Cycles / Instruction (CPI)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Architecture and systems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</a:t>
            </a:r>
            <a:r>
              <a:rPr lang="en-US" sz="1600" b="0" dirty="0">
                <a:solidFill>
                  <a:schemeClr val="tx1"/>
                </a:solidFill>
              </a:rPr>
              <a:t>Processor microarchitecture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System balance (processor, memory, network, storage)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Instructions /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Algorithm and applications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Compiler transformations, optimizations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Instruction set architecture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Cycles per Instruction (CPI)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Average Instruction Latency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Examine instruction frequency 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Different instructions require different number of cycles 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Example: Integer instructions (1 cy), </a:t>
            </a:r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Floating-point instruction (&gt;10 cy)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CPI is slightly easier to calculate than IPC (time versus rate)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Instruction frequency: 1/3 INT, 1/3 FP, 1/3 MEM operations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Instruction cycles: 1cy INT, 3cy FP, 2cy MEM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CPI = (1/3 x 1) + (1/3 x 3) + (1/3 x 2)</a:t>
            </a:r>
          </a:p>
          <a:p>
            <a:pPr marL="0" lvl="1"/>
            <a:endParaRPr lang="en-US" sz="16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400" b="0" dirty="0" smtClean="0">
                <a:solidFill>
                  <a:schemeClr val="tx1"/>
                </a:solidFill>
              </a:rPr>
              <a:t>Caveat</a:t>
            </a:r>
            <a:endParaRPr lang="en-US" sz="24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CPI provides high-level, quick estimates of performance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Does not account for details (e.g., instruction dependences)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CPI and Design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Baseline Processor / Application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Integer ALU: 50%, 1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Load: 20%, 5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Store: 10%, 1 cycle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Branch: 20%, 2 cycle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Possible Enhancements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1: Branch prediction to reduce branch cost to 1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2: Bigger data cache to reduce load cost to 3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Which enhancement would we prefer?</a:t>
            </a:r>
          </a:p>
          <a:p>
            <a:pPr marL="0" lvl="1"/>
            <a:endParaRPr lang="en-US" sz="16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400" b="0" dirty="0" smtClean="0">
                <a:solidFill>
                  <a:schemeClr val="tx1"/>
                </a:solidFill>
              </a:rPr>
              <a:t>Cycles Per Instruction</a:t>
            </a:r>
            <a:endParaRPr lang="en-US" sz="24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Base = (0.5 x 1) + (0.2 x 5) + (0.1 x 1) + (0.2 x 2) = 2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1 = (0.5 x 1) + (0.2 x 5) + (0.1 x 1) + (0.2 x 1) = 1.8 cycles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Option </a:t>
            </a:r>
            <a:r>
              <a:rPr lang="en-US" sz="1600" b="0" dirty="0">
                <a:solidFill>
                  <a:schemeClr val="tx1"/>
                </a:solidFill>
              </a:rPr>
              <a:t>1 = (0.5 x 1) + (0.2 x </a:t>
            </a:r>
            <a:r>
              <a:rPr lang="en-US" sz="1600" b="0" dirty="0" smtClean="0">
                <a:solidFill>
                  <a:schemeClr val="tx1"/>
                </a:solidFill>
              </a:rPr>
              <a:t>3) </a:t>
            </a:r>
            <a:r>
              <a:rPr lang="en-US" sz="1600" b="0" dirty="0">
                <a:solidFill>
                  <a:schemeClr val="tx1"/>
                </a:solidFill>
              </a:rPr>
              <a:t>+ (0.1 x 1) + (0.2 x </a:t>
            </a:r>
            <a:r>
              <a:rPr lang="en-US" sz="1600" b="0" dirty="0" smtClean="0">
                <a:solidFill>
                  <a:schemeClr val="tx1"/>
                </a:solidFill>
              </a:rPr>
              <a:t>2) </a:t>
            </a:r>
            <a:r>
              <a:rPr lang="en-US" sz="1600" b="0" dirty="0">
                <a:solidFill>
                  <a:schemeClr val="tx1"/>
                </a:solidFill>
              </a:rPr>
              <a:t>= </a:t>
            </a:r>
            <a:r>
              <a:rPr lang="en-US" sz="1600" b="0" dirty="0" smtClean="0">
                <a:solidFill>
                  <a:schemeClr val="tx1"/>
                </a:solidFill>
              </a:rPr>
              <a:t>1.6 </a:t>
            </a:r>
            <a:r>
              <a:rPr lang="en-US" sz="1600" b="0" dirty="0">
                <a:solidFill>
                  <a:schemeClr val="tx1"/>
                </a:solidFill>
              </a:rPr>
              <a:t>cycles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iPad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Apple/ARM, 2010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Blue Gene/P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IBM,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Computing Devices (Now)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4" y="3102870"/>
            <a:ext cx="3998156" cy="163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20" y="2634089"/>
            <a:ext cx="3925152" cy="2599946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462665" y="5272440"/>
            <a:ext cx="8143726" cy="998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Measuring CPI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Physical Measurements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Measure wall clock time as application runs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Multiply time by clock frequency to get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Profile application with hardware counters (e.g., Intel </a:t>
            </a:r>
            <a:r>
              <a:rPr lang="en-US" sz="1600" b="0" dirty="0" err="1" smtClean="0">
                <a:solidFill>
                  <a:schemeClr val="tx1"/>
                </a:solidFill>
              </a:rPr>
              <a:t>VTune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Simulated Measurements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Cycle-level, </a:t>
            </a:r>
            <a:r>
              <a:rPr lang="en-US" sz="1600" b="0" dirty="0" err="1" smtClean="0">
                <a:solidFill>
                  <a:schemeClr val="tx1"/>
                </a:solidFill>
              </a:rPr>
              <a:t>microarchitectural</a:t>
            </a:r>
            <a:r>
              <a:rPr lang="en-US" sz="1600" b="0" dirty="0" smtClean="0">
                <a:solidFill>
                  <a:schemeClr val="tx1"/>
                </a:solidFill>
              </a:rPr>
              <a:t> simulation (e.g., </a:t>
            </a:r>
            <a:r>
              <a:rPr lang="en-US" sz="1600" b="0" dirty="0" err="1" smtClean="0">
                <a:solidFill>
                  <a:schemeClr val="tx1"/>
                </a:solidFill>
              </a:rPr>
              <a:t>SimpleScalar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Run applications on simulated hardware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Track instructions as they progress through the design</a:t>
            </a:r>
          </a:p>
          <a:p>
            <a:pPr marL="0" lvl="1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Improving CPI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Baseline Processor / Application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Integer ALU: 50%, 1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Load: 20%, 5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Store: 10%, 1 cycle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Branch: 20%, 2 cycle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Possible Enhancements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1: Branch prediction to reduce branch cost to 1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2: Bigger data cache to reduce load cost to 3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Which enhancement would we prefer?</a:t>
            </a:r>
          </a:p>
          <a:p>
            <a:pPr marL="0" lvl="1"/>
            <a:endParaRPr lang="en-US" sz="16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400" b="0" dirty="0" smtClean="0">
                <a:solidFill>
                  <a:schemeClr val="tx1"/>
                </a:solidFill>
              </a:rPr>
              <a:t>Cycles Per Instruction</a:t>
            </a:r>
            <a:endParaRPr lang="en-US" sz="24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Base = (0.5 x 1) + (0.2 x 5) + (0.1 x 1) + (0.2 x 2) = 2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1 = (0.5 x 1) + (0.2 x 5) + (0.1 x 1) + (0.2 x 1) = 1.8 cycles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Option </a:t>
            </a:r>
            <a:r>
              <a:rPr lang="en-US" sz="1600" b="0" dirty="0">
                <a:solidFill>
                  <a:schemeClr val="tx1"/>
                </a:solidFill>
              </a:rPr>
              <a:t>1 = (0.5 x 1) + (0.2 x </a:t>
            </a:r>
            <a:r>
              <a:rPr lang="en-US" sz="1600" b="0" dirty="0" smtClean="0">
                <a:solidFill>
                  <a:schemeClr val="tx1"/>
                </a:solidFill>
              </a:rPr>
              <a:t>3) </a:t>
            </a:r>
            <a:r>
              <a:rPr lang="en-US" sz="1600" b="0" dirty="0">
                <a:solidFill>
                  <a:schemeClr val="tx1"/>
                </a:solidFill>
              </a:rPr>
              <a:t>+ (0.1 x 1) + (0.2 x </a:t>
            </a:r>
            <a:r>
              <a:rPr lang="en-US" sz="1600" b="0" dirty="0" smtClean="0">
                <a:solidFill>
                  <a:schemeClr val="tx1"/>
                </a:solidFill>
              </a:rPr>
              <a:t>2) </a:t>
            </a:r>
            <a:r>
              <a:rPr lang="en-US" sz="1600" b="0" dirty="0">
                <a:solidFill>
                  <a:schemeClr val="tx1"/>
                </a:solidFill>
              </a:rPr>
              <a:t>= </a:t>
            </a:r>
            <a:r>
              <a:rPr lang="en-US" sz="1600" b="0" dirty="0" smtClean="0">
                <a:solidFill>
                  <a:schemeClr val="tx1"/>
                </a:solidFill>
              </a:rPr>
              <a:t>1.6 </a:t>
            </a:r>
            <a:r>
              <a:rPr lang="en-US" sz="1600" b="0" dirty="0">
                <a:solidFill>
                  <a:schemeClr val="tx1"/>
                </a:solidFill>
              </a:rPr>
              <a:t>cycles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Pitfall: Partial Performance Metrics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Ignoring Instructions per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Neglect dynamic instruction count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Misleading if working in algorithms, compilers, or ISA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Using Instructions per Second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MIPS = (Instructions / Cycle) x (Cycles / Second) </a:t>
            </a:r>
            <a:r>
              <a:rPr lang="en-US" sz="1600" dirty="0">
                <a:solidFill>
                  <a:schemeClr val="tx1"/>
                </a:solidFill>
              </a:rPr>
              <a:t>x 1E-6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- FLOPS: considers only floating-point instructions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CPI = 2, clock frequency = 500MHz, 250 MIPS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compiler removes instructions, latency falls, MIPS increases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Using Clock Frequency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Cannot equate clock frequency with performance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Proc</a:t>
            </a:r>
            <a:r>
              <a:rPr lang="en-US" sz="1600" dirty="0" smtClean="0">
                <a:solidFill>
                  <a:schemeClr val="tx1"/>
                </a:solidFill>
              </a:rPr>
              <a:t> A: CPI = 2, f = 500MHz; </a:t>
            </a:r>
            <a:r>
              <a:rPr lang="en-US" sz="1600" dirty="0" err="1" smtClean="0">
                <a:solidFill>
                  <a:schemeClr val="tx1"/>
                </a:solidFill>
              </a:rPr>
              <a:t>Proc</a:t>
            </a:r>
            <a:r>
              <a:rPr lang="en-US" sz="1600" dirty="0" smtClean="0">
                <a:solidFill>
                  <a:schemeClr val="tx1"/>
                </a:solidFill>
              </a:rPr>
              <a:t> B: CPI = 1, f = 300MHz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Given the same ISA and compiler, B is faster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Pitfall &amp; Amdahl’s Law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Amdahl. “Validity of the single-processor approach…” AFIPS, 1967. 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Make Common Case Fast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Consider improving </a:t>
            </a:r>
            <a:r>
              <a:rPr lang="en-US" sz="1600" b="0" u="sng" dirty="0" smtClean="0">
                <a:solidFill>
                  <a:schemeClr val="tx1"/>
                </a:solidFill>
              </a:rPr>
              <a:t>fraction F</a:t>
            </a:r>
            <a:r>
              <a:rPr lang="en-US" sz="1600" b="0" dirty="0" smtClean="0">
                <a:solidFill>
                  <a:schemeClr val="tx1"/>
                </a:solidFill>
              </a:rPr>
              <a:t> of system with a </a:t>
            </a:r>
            <a:r>
              <a:rPr lang="en-US" sz="1600" b="0" u="sng" dirty="0" smtClean="0">
                <a:solidFill>
                  <a:schemeClr val="tx1"/>
                </a:solidFill>
              </a:rPr>
              <a:t>speedup S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T(new) 		= T(base) x (1-F)  +  T(base) x F / S 		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		= T(base) x [(1-F) + F/S]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Max Speedup	= 1 / (1 – F)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Suppose FP computation is 1/4 of an application’s execution time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Maximum benefit from optimizing FP unit is 1.3x  (=1/0.75)</a:t>
            </a:r>
          </a:p>
          <a:p>
            <a:pPr lvl="2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Mulitiprocessor</a:t>
            </a:r>
            <a:r>
              <a:rPr lang="en-US" sz="1600" b="0" dirty="0" smtClean="0">
                <a:solidFill>
                  <a:schemeClr val="tx1"/>
                </a:solidFill>
              </a:rPr>
              <a:t> systems  were original application of this law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Accounts for diminishing marginal returns</a:t>
            </a:r>
          </a:p>
        </p:txBody>
      </p:sp>
    </p:spTree>
    <p:extLst>
      <p:ext uri="{BB962C8B-B14F-4D97-AF65-F5344CB8AC3E}">
        <p14:creationId xmlns:p14="http://schemas.microsoft.com/office/powerpoint/2010/main" val="16685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 Power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56497"/>
              </p:ext>
            </p:extLst>
          </p:nvPr>
        </p:nvGraphicFramePr>
        <p:xfrm>
          <a:off x="17060" y="1355130"/>
          <a:ext cx="904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3410" y="1623965"/>
            <a:ext cx="3763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SPECint</a:t>
            </a:r>
            <a:r>
              <a:rPr lang="en-US" sz="1400" dirty="0" smtClean="0">
                <a:latin typeface="+mj-lt"/>
              </a:rPr>
              <a:t> Benchmarks. Hennessy and Patterson</a:t>
            </a:r>
            <a:r>
              <a:rPr lang="en-US" sz="1400" i="1" dirty="0" smtClean="0">
                <a:latin typeface="+mj-lt"/>
              </a:rPr>
              <a:t>, Computer Architecture: A Quantitative Approach</a:t>
            </a:r>
            <a:r>
              <a:rPr lang="en-US" sz="1400" dirty="0" smtClean="0">
                <a:latin typeface="+mj-lt"/>
              </a:rPr>
              <a:t>, 4</a:t>
            </a:r>
            <a:r>
              <a:rPr lang="en-US" sz="1400" baseline="30000" dirty="0" smtClean="0">
                <a:latin typeface="+mj-lt"/>
              </a:rPr>
              <a:t>th</a:t>
            </a:r>
            <a:r>
              <a:rPr lang="en-US" sz="1400" dirty="0" smtClean="0">
                <a:latin typeface="+mj-lt"/>
              </a:rPr>
              <a:t> Edition, 2006.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Energy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Definitions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Energy (Joules) = a x C x V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Power (Watts) = a x C x V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 x f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 Factors and Trends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activity (a): function of application resource usage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capacitance (C): function of design; scales with area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voltage (V): constrained by leakage, which increases as V falls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frequency (f): varies with pipelining and transistor speeds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Models in cycle-accurate simulators (e.g., Princeton </a:t>
            </a:r>
            <a:r>
              <a:rPr lang="en-US" sz="1600" dirty="0" err="1" smtClean="0">
                <a:solidFill>
                  <a:schemeClr val="tx1"/>
                </a:solidFill>
              </a:rPr>
              <a:t>Wattch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Dynamic Voltage and Frequency Scaling (DVFS)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P-states:  move between operational modes with different V, f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Intel </a:t>
            </a:r>
            <a:r>
              <a:rPr lang="en-US" sz="1600" b="0" dirty="0" err="1" smtClean="0">
                <a:solidFill>
                  <a:schemeClr val="tx1"/>
                </a:solidFill>
              </a:rPr>
              <a:t>TurboBoost</a:t>
            </a:r>
            <a:r>
              <a:rPr lang="en-US" sz="1600" b="0" dirty="0" smtClean="0">
                <a:solidFill>
                  <a:schemeClr val="tx1"/>
                </a:solidFill>
              </a:rPr>
              <a:t>: increase V, f for short durations without violating thermal design point (TDP)</a:t>
            </a: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Temperature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4037990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Temperature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Power density (Watts / sq-mm) is proxy for thermal effects</a:t>
            </a:r>
          </a:p>
          <a:p>
            <a:pPr algn="l"/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- Estimate thermal conductivity and resistance to understand processor hot spots (e.g., University of Virginia, </a:t>
            </a:r>
            <a:r>
              <a:rPr lang="en-US" sz="1600" b="0" dirty="0" err="1" smtClean="0">
                <a:solidFill>
                  <a:schemeClr val="tx1"/>
                </a:solidFill>
              </a:rPr>
              <a:t>HotSpot</a:t>
            </a:r>
            <a:r>
              <a:rPr lang="en-US" sz="1600" b="0" dirty="0" smtClean="0">
                <a:solidFill>
                  <a:schemeClr val="tx1"/>
                </a:solidFill>
              </a:rPr>
              <a:t> simulator)</a:t>
            </a:r>
            <a:endParaRPr lang="en-US" sz="1600" b="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 Budgets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Higher power budgets increase packaging cost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130W servers, 65W desktops, 10-30W laptops, 1-2W hand-held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27" r="3211"/>
          <a:stretch>
            <a:fillRect/>
          </a:stretch>
        </p:blipFill>
        <p:spPr bwMode="auto">
          <a:xfrm>
            <a:off x="4610405" y="1969610"/>
            <a:ext cx="4454980" cy="33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Chip-Multiprocessors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4652470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Definitions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Historically, multiprocessors use multiple packages (e.g., IBM Power 3)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Chip multi-processor integrates multiple cores on the same die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Multiprocessor Efficiency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Reduce power with simpler cores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Recover lost performance with many core parallelism (e.g., IBM Power 4)</a:t>
            </a: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bclee\Desktop\Parallelism.png"/>
          <p:cNvPicPr>
            <a:picLocks noChangeAspect="1" noChangeArrowheads="1"/>
          </p:cNvPicPr>
          <p:nvPr/>
        </p:nvPicPr>
        <p:blipFill>
          <a:blip r:embed="rId3" cstate="print"/>
          <a:srcRect l="2608" r="7847"/>
          <a:stretch>
            <a:fillRect/>
          </a:stretch>
        </p:blipFill>
        <p:spPr bwMode="auto">
          <a:xfrm>
            <a:off x="5109670" y="1892800"/>
            <a:ext cx="3955715" cy="3313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Chip-Multiprocessors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531375" cy="5261486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Lower voltages, frequencies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Voltage, frequency scale together (approximately)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Power proportional to </a:t>
            </a:r>
            <a:r>
              <a:rPr lang="en-US" sz="1600" dirty="0" smtClean="0">
                <a:solidFill>
                  <a:schemeClr val="tx1"/>
                </a:solidFill>
              </a:rPr>
              <a:t>V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, f (falls cubically)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Performance proportional to f (falls linearly)</a:t>
            </a:r>
          </a:p>
          <a:p>
            <a:pPr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Option 1: 1-core at V, f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Option 2: 4-core CMP at 0.85V, 0.85f; </a:t>
            </a:r>
            <a:r>
              <a:rPr lang="en-US" sz="1600" dirty="0" smtClean="0">
                <a:solidFill>
                  <a:schemeClr val="tx1"/>
                </a:solidFill>
              </a:rPr>
              <a:t>program </a:t>
            </a:r>
            <a:r>
              <a:rPr lang="en-US" sz="1600" dirty="0" smtClean="0">
                <a:solidFill>
                  <a:schemeClr val="tx1"/>
                </a:solidFill>
              </a:rPr>
              <a:t>is 75% parallel</a:t>
            </a:r>
          </a:p>
          <a:p>
            <a:pPr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Core Power 				</a:t>
            </a:r>
            <a:r>
              <a:rPr lang="en-US" sz="1600" dirty="0" smtClean="0">
                <a:solidFill>
                  <a:schemeClr val="tx1"/>
                </a:solidFill>
              </a:rPr>
              <a:t>0.61x =0.85</a:t>
            </a:r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Core Performance			</a:t>
            </a:r>
            <a:r>
              <a:rPr lang="en-US" sz="1600" dirty="0" smtClean="0">
                <a:solidFill>
                  <a:schemeClr val="tx1"/>
                </a:solidFill>
              </a:rPr>
              <a:t>0.85x 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- Power impact				2.44x = </a:t>
            </a:r>
            <a:r>
              <a:rPr lang="en-US" sz="1600" dirty="0" smtClean="0">
                <a:solidFill>
                  <a:schemeClr val="tx1"/>
                </a:solidFill>
              </a:rPr>
              <a:t>0.61</a:t>
            </a:r>
            <a:r>
              <a:rPr lang="en-US" sz="1600" dirty="0" smtClean="0">
                <a:solidFill>
                  <a:schemeClr val="tx1"/>
                </a:solidFill>
              </a:rPr>
              <a:t>x 4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- Performance adjusted for parallelism	2.28x = 1/[0.25 + (0.75 / 4)]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Performance adjusted for freq slowdown	1.94x = 2.28 x 0.85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Multiprocessor: 1.5% power per 1% performance (=144%/94%)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Higher V, f: 3% power per 1% performance (=(1.01</a:t>
            </a:r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-1)/(1.01-1))</a:t>
            </a: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Cost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Non-recurring Engineering (NRE)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Dominated by engineer-years ($200K per engineer-year)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Mask costs (&gt;$1M per spin)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Chip Cost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Depends on wafer and chip size, process maturity	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Packaging Cost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Depends on number of pins (e.g., signal + power/ground)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Depends on thermal design point (e.g., heat sink)</a:t>
            </a:r>
          </a:p>
          <a:p>
            <a:pPr lvl="2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Total Cost of Ownership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Capital costs (e.g., server procurement cost)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Operating costs (e.g., electricity)</a:t>
            </a:r>
          </a:p>
          <a:p>
            <a:pPr lvl="2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220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Computer Architecture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078038" y="1076325"/>
            <a:ext cx="4722812" cy="46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Application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057400" y="4419600"/>
            <a:ext cx="47228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Physics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572000" y="1546225"/>
            <a:ext cx="2880376" cy="2873375"/>
            <a:chOff x="3072" y="1104"/>
            <a:chExt cx="2208" cy="2688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072" y="1104"/>
              <a:ext cx="0" cy="26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165" tIns="45583" rIns="91165" bIns="45583">
              <a:spAutoFit/>
            </a:bodyPr>
            <a:lstStyle/>
            <a:p>
              <a:endParaRPr lang="en-US" sz="160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120" y="2187"/>
              <a:ext cx="216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0C6FE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165" tIns="45583" rIns="91165" bIns="45583">
              <a:spAutoFit/>
            </a:bodyPr>
            <a:lstStyle>
              <a:lvl1pPr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409575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820738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230313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1641475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sz="1600" dirty="0" smtClean="0">
                  <a:latin typeface="+mj-lt"/>
                </a:rPr>
                <a:t>Gap too large to bridge in one step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6715" y="5234035"/>
            <a:ext cx="748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Computer architecture is the </a:t>
            </a:r>
            <a:r>
              <a:rPr lang="en-US" u="sng" dirty="0" smtClean="0">
                <a:latin typeface="+mj-lt"/>
              </a:rPr>
              <a:t>design of abstraction layers</a:t>
            </a:r>
            <a:r>
              <a:rPr lang="en-US" dirty="0" smtClean="0">
                <a:latin typeface="+mj-lt"/>
              </a:rPr>
              <a:t>, </a:t>
            </a:r>
          </a:p>
          <a:p>
            <a:r>
              <a:rPr lang="en-US" dirty="0" smtClean="0">
                <a:latin typeface="+mj-lt"/>
              </a:rPr>
              <a:t>which allow efficient implementations of computational applications on available technologies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1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Yield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Wafers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Integrated circuits built with multi-step chemical process on wafers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Cost per wafer depends on wafer size, number of steps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Chip (a.k.a. Die)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If chips are large, fewer chips per wafer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Larger chips have lower yield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Uniform defect density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Chip cost is proportional to area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2-3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Process Variability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Yield is non-binary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Binning for speed grades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Binning for core count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Post-fabrication tuning with spares</a:t>
            </a:r>
          </a:p>
        </p:txBody>
      </p:sp>
      <p:grpSp>
        <p:nvGrpSpPr>
          <p:cNvPr id="94" name="Group 4"/>
          <p:cNvGrpSpPr>
            <a:grpSpLocks/>
          </p:cNvGrpSpPr>
          <p:nvPr/>
        </p:nvGrpSpPr>
        <p:grpSpPr bwMode="auto">
          <a:xfrm>
            <a:off x="7480300" y="2438400"/>
            <a:ext cx="1511300" cy="1511300"/>
            <a:chOff x="1924" y="1972"/>
            <a:chExt cx="952" cy="952"/>
          </a:xfrm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1924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2308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2500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"/>
            <p:cNvSpPr>
              <a:spLocks noChangeArrowheads="1"/>
            </p:cNvSpPr>
            <p:nvPr/>
          </p:nvSpPr>
          <p:spPr bwMode="auto">
            <a:xfrm>
              <a:off x="1924" y="2164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2116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"/>
            <p:cNvSpPr>
              <a:spLocks noChangeArrowheads="1"/>
            </p:cNvSpPr>
            <p:nvPr/>
          </p:nvSpPr>
          <p:spPr bwMode="auto">
            <a:xfrm>
              <a:off x="2692" y="2164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1"/>
            <p:cNvSpPr>
              <a:spLocks noChangeArrowheads="1"/>
            </p:cNvSpPr>
            <p:nvPr/>
          </p:nvSpPr>
          <p:spPr bwMode="auto">
            <a:xfrm>
              <a:off x="2308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2"/>
            <p:cNvSpPr>
              <a:spLocks noChangeArrowheads="1"/>
            </p:cNvSpPr>
            <p:nvPr/>
          </p:nvSpPr>
          <p:spPr bwMode="auto">
            <a:xfrm>
              <a:off x="2500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3"/>
            <p:cNvSpPr>
              <a:spLocks noChangeArrowheads="1"/>
            </p:cNvSpPr>
            <p:nvPr/>
          </p:nvSpPr>
          <p:spPr bwMode="auto">
            <a:xfrm>
              <a:off x="1924" y="2356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4"/>
            <p:cNvSpPr>
              <a:spLocks noChangeArrowheads="1"/>
            </p:cNvSpPr>
            <p:nvPr/>
          </p:nvSpPr>
          <p:spPr bwMode="auto">
            <a:xfrm>
              <a:off x="2116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692" y="2356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6"/>
            <p:cNvSpPr>
              <a:spLocks noChangeArrowheads="1"/>
            </p:cNvSpPr>
            <p:nvPr/>
          </p:nvSpPr>
          <p:spPr bwMode="auto">
            <a:xfrm>
              <a:off x="2308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2500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1924" y="2548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9"/>
            <p:cNvSpPr>
              <a:spLocks noChangeArrowheads="1"/>
            </p:cNvSpPr>
            <p:nvPr/>
          </p:nvSpPr>
          <p:spPr bwMode="auto">
            <a:xfrm>
              <a:off x="2116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20"/>
            <p:cNvSpPr>
              <a:spLocks noChangeArrowheads="1"/>
            </p:cNvSpPr>
            <p:nvPr/>
          </p:nvSpPr>
          <p:spPr bwMode="auto">
            <a:xfrm>
              <a:off x="2692" y="2548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2308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2500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1924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2116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2692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2308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2500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1924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2116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2692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31"/>
          <p:cNvGrpSpPr>
            <a:grpSpLocks/>
          </p:cNvGrpSpPr>
          <p:nvPr/>
        </p:nvGrpSpPr>
        <p:grpSpPr bwMode="auto">
          <a:xfrm>
            <a:off x="5791200" y="2438400"/>
            <a:ext cx="1511300" cy="1511300"/>
            <a:chOff x="724" y="1972"/>
            <a:chExt cx="952" cy="952"/>
          </a:xfrm>
        </p:grpSpPr>
        <p:sp>
          <p:nvSpPr>
            <p:cNvPr id="122" name="Oval 32"/>
            <p:cNvSpPr>
              <a:spLocks noChangeArrowheads="1"/>
            </p:cNvSpPr>
            <p:nvPr/>
          </p:nvSpPr>
          <p:spPr bwMode="auto">
            <a:xfrm>
              <a:off x="724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1204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1444" y="245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724" y="245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6"/>
            <p:cNvSpPr>
              <a:spLocks noChangeArrowheads="1"/>
            </p:cNvSpPr>
            <p:nvPr/>
          </p:nvSpPr>
          <p:spPr bwMode="auto">
            <a:xfrm>
              <a:off x="964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37"/>
            <p:cNvSpPr>
              <a:spLocks noChangeArrowheads="1"/>
            </p:cNvSpPr>
            <p:nvPr/>
          </p:nvSpPr>
          <p:spPr bwMode="auto">
            <a:xfrm>
              <a:off x="120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144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72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96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120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144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43"/>
            <p:cNvSpPr>
              <a:spLocks noChangeArrowheads="1"/>
            </p:cNvSpPr>
            <p:nvPr/>
          </p:nvSpPr>
          <p:spPr bwMode="auto">
            <a:xfrm>
              <a:off x="72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44"/>
            <p:cNvSpPr>
              <a:spLocks noChangeArrowheads="1"/>
            </p:cNvSpPr>
            <p:nvPr/>
          </p:nvSpPr>
          <p:spPr bwMode="auto">
            <a:xfrm>
              <a:off x="96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45"/>
            <p:cNvSpPr>
              <a:spLocks noChangeArrowheads="1"/>
            </p:cNvSpPr>
            <p:nvPr/>
          </p:nvSpPr>
          <p:spPr bwMode="auto">
            <a:xfrm>
              <a:off x="1204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46"/>
            <p:cNvSpPr>
              <a:spLocks noChangeArrowheads="1"/>
            </p:cNvSpPr>
            <p:nvPr/>
          </p:nvSpPr>
          <p:spPr bwMode="auto">
            <a:xfrm>
              <a:off x="1444" y="221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47"/>
            <p:cNvSpPr>
              <a:spLocks noChangeArrowheads="1"/>
            </p:cNvSpPr>
            <p:nvPr/>
          </p:nvSpPr>
          <p:spPr bwMode="auto">
            <a:xfrm>
              <a:off x="724" y="221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964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49"/>
          <p:cNvGrpSpPr>
            <a:grpSpLocks/>
          </p:cNvGrpSpPr>
          <p:nvPr/>
        </p:nvGrpSpPr>
        <p:grpSpPr bwMode="auto">
          <a:xfrm>
            <a:off x="5880100" y="4356100"/>
            <a:ext cx="1435100" cy="1511300"/>
            <a:chOff x="3028" y="1972"/>
            <a:chExt cx="904" cy="952"/>
          </a:xfrm>
        </p:grpSpPr>
        <p:sp>
          <p:nvSpPr>
            <p:cNvPr id="140" name="Oval 50"/>
            <p:cNvSpPr>
              <a:spLocks noChangeArrowheads="1"/>
            </p:cNvSpPr>
            <p:nvPr/>
          </p:nvSpPr>
          <p:spPr bwMode="auto">
            <a:xfrm>
              <a:off x="3028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51"/>
            <p:cNvSpPr>
              <a:spLocks noChangeArrowheads="1"/>
            </p:cNvSpPr>
            <p:nvPr/>
          </p:nvSpPr>
          <p:spPr bwMode="auto">
            <a:xfrm>
              <a:off x="3508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52"/>
            <p:cNvSpPr>
              <a:spLocks noChangeArrowheads="1"/>
            </p:cNvSpPr>
            <p:nvPr/>
          </p:nvSpPr>
          <p:spPr bwMode="auto">
            <a:xfrm>
              <a:off x="3268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53"/>
            <p:cNvSpPr>
              <a:spLocks noChangeArrowheads="1"/>
            </p:cNvSpPr>
            <p:nvPr/>
          </p:nvSpPr>
          <p:spPr bwMode="auto">
            <a:xfrm>
              <a:off x="3508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54"/>
            <p:cNvSpPr>
              <a:spLocks noChangeArrowheads="1"/>
            </p:cNvSpPr>
            <p:nvPr/>
          </p:nvSpPr>
          <p:spPr bwMode="auto">
            <a:xfrm>
              <a:off x="3268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55"/>
          <p:cNvGrpSpPr>
            <a:grpSpLocks/>
          </p:cNvGrpSpPr>
          <p:nvPr/>
        </p:nvGrpSpPr>
        <p:grpSpPr bwMode="auto">
          <a:xfrm>
            <a:off x="7480300" y="4356100"/>
            <a:ext cx="1435100" cy="1511300"/>
            <a:chOff x="4036" y="1972"/>
            <a:chExt cx="904" cy="952"/>
          </a:xfrm>
        </p:grpSpPr>
        <p:sp>
          <p:nvSpPr>
            <p:cNvPr id="146" name="Oval 56"/>
            <p:cNvSpPr>
              <a:spLocks noChangeArrowheads="1"/>
            </p:cNvSpPr>
            <p:nvPr/>
          </p:nvSpPr>
          <p:spPr bwMode="auto">
            <a:xfrm>
              <a:off x="4036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4420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4612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4228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420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612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228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4420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4612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4228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66"/>
          <p:cNvGrpSpPr>
            <a:grpSpLocks/>
          </p:cNvGrpSpPr>
          <p:nvPr/>
        </p:nvGrpSpPr>
        <p:grpSpPr bwMode="auto">
          <a:xfrm>
            <a:off x="5880100" y="4356100"/>
            <a:ext cx="1435100" cy="1511300"/>
            <a:chOff x="3028" y="1972"/>
            <a:chExt cx="904" cy="952"/>
          </a:xfrm>
        </p:grpSpPr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3028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AutoShape 68"/>
            <p:cNvSpPr>
              <a:spLocks noChangeArrowheads="1"/>
            </p:cNvSpPr>
            <p:nvPr/>
          </p:nvSpPr>
          <p:spPr bwMode="auto">
            <a:xfrm>
              <a:off x="3268" y="259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AutoShape 69"/>
            <p:cNvSpPr>
              <a:spLocks noChangeArrowheads="1"/>
            </p:cNvSpPr>
            <p:nvPr/>
          </p:nvSpPr>
          <p:spPr bwMode="auto">
            <a:xfrm>
              <a:off x="3412" y="278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AutoShape 70"/>
            <p:cNvSpPr>
              <a:spLocks noChangeArrowheads="1"/>
            </p:cNvSpPr>
            <p:nvPr/>
          </p:nvSpPr>
          <p:spPr bwMode="auto">
            <a:xfrm>
              <a:off x="3076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AutoShape 71"/>
            <p:cNvSpPr>
              <a:spLocks noChangeArrowheads="1"/>
            </p:cNvSpPr>
            <p:nvPr/>
          </p:nvSpPr>
          <p:spPr bwMode="auto">
            <a:xfrm>
              <a:off x="3268" y="2260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AutoShape 72"/>
            <p:cNvSpPr>
              <a:spLocks noChangeArrowheads="1"/>
            </p:cNvSpPr>
            <p:nvPr/>
          </p:nvSpPr>
          <p:spPr bwMode="auto">
            <a:xfrm>
              <a:off x="3460" y="206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AutoShape 73"/>
            <p:cNvSpPr>
              <a:spLocks noChangeArrowheads="1"/>
            </p:cNvSpPr>
            <p:nvPr/>
          </p:nvSpPr>
          <p:spPr bwMode="auto">
            <a:xfrm>
              <a:off x="3604" y="235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AutoShape 74"/>
            <p:cNvSpPr>
              <a:spLocks noChangeArrowheads="1"/>
            </p:cNvSpPr>
            <p:nvPr/>
          </p:nvSpPr>
          <p:spPr bwMode="auto">
            <a:xfrm>
              <a:off x="3508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75"/>
          <p:cNvGrpSpPr>
            <a:grpSpLocks/>
          </p:cNvGrpSpPr>
          <p:nvPr/>
        </p:nvGrpSpPr>
        <p:grpSpPr bwMode="auto">
          <a:xfrm>
            <a:off x="7480300" y="4356100"/>
            <a:ext cx="1435100" cy="1511300"/>
            <a:chOff x="4036" y="1972"/>
            <a:chExt cx="904" cy="952"/>
          </a:xfrm>
        </p:grpSpPr>
        <p:sp>
          <p:nvSpPr>
            <p:cNvPr id="166" name="Oval 76"/>
            <p:cNvSpPr>
              <a:spLocks noChangeArrowheads="1"/>
            </p:cNvSpPr>
            <p:nvPr/>
          </p:nvSpPr>
          <p:spPr bwMode="auto">
            <a:xfrm>
              <a:off x="4036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AutoShape 77"/>
            <p:cNvSpPr>
              <a:spLocks noChangeArrowheads="1"/>
            </p:cNvSpPr>
            <p:nvPr/>
          </p:nvSpPr>
          <p:spPr bwMode="auto">
            <a:xfrm>
              <a:off x="4276" y="259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AutoShape 78"/>
            <p:cNvSpPr>
              <a:spLocks noChangeArrowheads="1"/>
            </p:cNvSpPr>
            <p:nvPr/>
          </p:nvSpPr>
          <p:spPr bwMode="auto">
            <a:xfrm>
              <a:off x="4420" y="278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AutoShape 79"/>
            <p:cNvSpPr>
              <a:spLocks noChangeArrowheads="1"/>
            </p:cNvSpPr>
            <p:nvPr/>
          </p:nvSpPr>
          <p:spPr bwMode="auto">
            <a:xfrm>
              <a:off x="4084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AutoShape 80"/>
            <p:cNvSpPr>
              <a:spLocks noChangeArrowheads="1"/>
            </p:cNvSpPr>
            <p:nvPr/>
          </p:nvSpPr>
          <p:spPr bwMode="auto">
            <a:xfrm>
              <a:off x="4276" y="2260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AutoShape 81"/>
            <p:cNvSpPr>
              <a:spLocks noChangeArrowheads="1"/>
            </p:cNvSpPr>
            <p:nvPr/>
          </p:nvSpPr>
          <p:spPr bwMode="auto">
            <a:xfrm>
              <a:off x="4468" y="206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AutoShape 82"/>
            <p:cNvSpPr>
              <a:spLocks noChangeArrowheads="1"/>
            </p:cNvSpPr>
            <p:nvPr/>
          </p:nvSpPr>
          <p:spPr bwMode="auto">
            <a:xfrm>
              <a:off x="4612" y="235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AutoShape 83"/>
            <p:cNvSpPr>
              <a:spLocks noChangeArrowheads="1"/>
            </p:cNvSpPr>
            <p:nvPr/>
          </p:nvSpPr>
          <p:spPr bwMode="auto">
            <a:xfrm>
              <a:off x="4516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ECE 252 / CPS 220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latin typeface="+mj-lt"/>
              </a:rPr>
              <a:pPr/>
              <a:t>5</a:t>
            </a:fld>
            <a:endParaRPr lang="en-US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Abstraction Layers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468290" y="1943938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Algorithm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468290" y="4028325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Gates/Register-Transfer Level (RTL)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468290" y="1540713"/>
            <a:ext cx="4217988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Application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468290" y="3153613"/>
            <a:ext cx="4225925" cy="471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Instruction Set Architecture (ISA)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468290" y="2750388"/>
            <a:ext cx="4214813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Operating System/Virtual Machines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2468290" y="3625100"/>
            <a:ext cx="4225925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Microarchitecture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468290" y="4834775"/>
            <a:ext cx="4225925" cy="45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Devices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468290" y="2347163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Programming Language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2468290" y="4431550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Circuits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468290" y="5274513"/>
            <a:ext cx="4225925" cy="458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Physics</a:t>
            </a:r>
          </a:p>
        </p:txBody>
      </p: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63290" y="2396375"/>
            <a:ext cx="1600200" cy="2438400"/>
            <a:chOff x="0" y="1296"/>
            <a:chExt cx="1008" cy="153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1296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0" y="1622"/>
              <a:ext cx="960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Domain of early computer architecture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(‘50s-’80s)</a:t>
              </a: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6887890" y="3153611"/>
            <a:ext cx="1447800" cy="1323975"/>
            <a:chOff x="3984" y="1773"/>
            <a:chExt cx="912" cy="834"/>
          </a:xfrm>
        </p:grpSpPr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3984" y="1776"/>
              <a:ext cx="0" cy="8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3984" y="1773"/>
              <a:ext cx="91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Domain of recent 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computer architecture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(since ‘90s)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1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An Integrated Approach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Architect Systems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Coordinate technology, hardware, run-time software, compilers, apps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Responsible for end-to-end functionality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Design and Analyze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Search the space of possible designs at all levels in computer system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Evaluate designs with quantitative metrics (performance, power, cost)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Navigate Computing Landscape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Architects work at the hardware-software interface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Technologies are emerging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Applications are demanding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Systems are scaling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85560"/>
            <a:ext cx="4040188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In-order Datapath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(built, ECE152)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585560"/>
            <a:ext cx="4186755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Chip Multiprocessors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(understand, experiment ECE252)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252 Executive Summary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45" y="2507280"/>
            <a:ext cx="3845180" cy="30446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44510" y="3851455"/>
            <a:ext cx="153620" cy="12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252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85730" cy="4593960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Instructor 	Prof. Benjamin Lee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benjamin.c.lee@duke.edu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Office Hours: </a:t>
            </a:r>
            <a:r>
              <a:rPr lang="en-US" sz="1600" dirty="0" err="1" smtClean="0">
                <a:solidFill>
                  <a:schemeClr val="tx1"/>
                </a:solidFill>
              </a:rPr>
              <a:t>Tu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5:30-6:30PM, 210 Hudson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Teaching	Marisabel Guevara, mg@cs.duke.edu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Assistants 	Office Hours: </a:t>
            </a:r>
            <a:r>
              <a:rPr lang="en-US" sz="1600" dirty="0" err="1" smtClean="0">
                <a:solidFill>
                  <a:schemeClr val="tx1"/>
                </a:solidFill>
              </a:rPr>
              <a:t>Tu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2:30-3:30PM, 213 Hudson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Weidan</a:t>
            </a:r>
            <a:r>
              <a:rPr lang="en-US" sz="1600" dirty="0" smtClean="0">
                <a:solidFill>
                  <a:schemeClr val="tx1"/>
                </a:solidFill>
              </a:rPr>
              <a:t> Wu, ww53@duke.edu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	Office Hours: Mo 1:45-2:45PM, Fr 12:45-1:45PM, 213 Hudson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Lectures		</a:t>
            </a:r>
            <a:r>
              <a:rPr lang="en-US" sz="1600" dirty="0" err="1" smtClean="0">
                <a:solidFill>
                  <a:schemeClr val="tx1"/>
                </a:solidFill>
              </a:rPr>
              <a:t>Tu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1:15-2:30PM, </a:t>
            </a:r>
            <a:r>
              <a:rPr lang="en-US" sz="1600" dirty="0" err="1" smtClean="0">
                <a:solidFill>
                  <a:schemeClr val="tx1"/>
                </a:solidFill>
              </a:rPr>
              <a:t>Teer</a:t>
            </a:r>
            <a:r>
              <a:rPr lang="en-US" sz="1600" dirty="0" smtClean="0">
                <a:solidFill>
                  <a:schemeClr val="tx1"/>
                </a:solidFill>
              </a:rPr>
              <a:t> 203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Text 		Computer Architecture: A Quantitative Approach,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4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Edition (Oct 2006). Do not use earlier editions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Web		http://www.duke.edu/~</a:t>
            </a:r>
            <a:r>
              <a:rPr lang="en-US" sz="1600" dirty="0" smtClean="0">
                <a:solidFill>
                  <a:schemeClr val="tx1"/>
                </a:solidFill>
              </a:rPr>
              <a:t>BCL15/class/class_ece252fall11.html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3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252 Prerequisites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Participation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Electrical and Computer Engineering, Computer Science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PhD, MS, Undergraduates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Prerequisites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Introduction to computer architecture (CPS 104, ECE 152, or equiv.)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Programming (homework/projects in C, C++)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Background Knowledge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Instruction </a:t>
            </a:r>
            <a:r>
              <a:rPr lang="en-US" sz="1600" dirty="0" smtClean="0">
                <a:solidFill>
                  <a:schemeClr val="tx1"/>
                </a:solidFill>
              </a:rPr>
              <a:t>sets, computer arithmetic, assembly programming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D.A</a:t>
            </a:r>
            <a:r>
              <a:rPr lang="en-US" sz="1600" b="0" dirty="0">
                <a:solidFill>
                  <a:schemeClr val="tx1"/>
                </a:solidFill>
              </a:rPr>
              <a:t>. Patterson and J.L. Hennessy. </a:t>
            </a:r>
            <a:r>
              <a:rPr lang="en-US" sz="1600" b="0" i="1" dirty="0">
                <a:solidFill>
                  <a:schemeClr val="tx1"/>
                </a:solidFill>
              </a:rPr>
              <a:t>Computer Organization and Design: The Hardware/Software Interface</a:t>
            </a:r>
            <a:r>
              <a:rPr lang="en-US" sz="1600" b="0" dirty="0">
                <a:solidFill>
                  <a:schemeClr val="tx1"/>
                </a:solidFill>
              </a:rPr>
              <a:t>, 4</a:t>
            </a:r>
            <a:r>
              <a:rPr lang="en-US" sz="1600" b="0" baseline="30000" dirty="0">
                <a:solidFill>
                  <a:schemeClr val="tx1"/>
                </a:solidFill>
              </a:rPr>
              <a:t>th</a:t>
            </a:r>
            <a:r>
              <a:rPr lang="en-US" sz="1600" b="0" dirty="0">
                <a:solidFill>
                  <a:schemeClr val="tx1"/>
                </a:solidFill>
              </a:rPr>
              <a:t> Edition.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lvl="2"/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Dropping the Course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if you are going to drop, please do so early </a:t>
            </a:r>
          </a:p>
          <a:p>
            <a:pPr lvl="2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943</TotalTime>
  <Words>1327</Words>
  <Application>Microsoft Office PowerPoint</Application>
  <PresentationFormat>On-screen Show (4:3)</PresentationFormat>
  <Paragraphs>640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Executive</vt:lpstr>
      <vt:lpstr>ECE 252 / CPS 220  Advanced Computer Architecture I  Lecture 1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Benjamin C. Lee</cp:lastModifiedBy>
  <cp:revision>168</cp:revision>
  <cp:lastPrinted>2011-08-30T18:46:33Z</cp:lastPrinted>
  <dcterms:created xsi:type="dcterms:W3CDTF">2011-07-23T19:26:49Z</dcterms:created>
  <dcterms:modified xsi:type="dcterms:W3CDTF">2011-09-01T19:27:51Z</dcterms:modified>
</cp:coreProperties>
</file>