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0"/>
  </p:notesMasterIdLst>
  <p:sldIdLst>
    <p:sldId id="256" r:id="rId2"/>
    <p:sldId id="338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9" r:id="rId11"/>
    <p:sldId id="318" r:id="rId12"/>
    <p:sldId id="320" r:id="rId13"/>
    <p:sldId id="321" r:id="rId14"/>
    <p:sldId id="323" r:id="rId15"/>
    <p:sldId id="324" r:id="rId16"/>
    <p:sldId id="322" r:id="rId17"/>
    <p:sldId id="325" r:id="rId18"/>
    <p:sldId id="326" r:id="rId19"/>
    <p:sldId id="328" r:id="rId20"/>
    <p:sldId id="327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2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History, Instruction Set Architectures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Technology and Reliability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Early Technology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ENIAC: 18,000 vacuum tubes, 20 10-digit numbers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EDVAC: 4,000 vacuum tubes, </a:t>
            </a:r>
            <a:r>
              <a:rPr lang="en-US" sz="1600" b="0" dirty="0" smtClean="0">
                <a:solidFill>
                  <a:schemeClr val="tx1"/>
                </a:solidFill>
              </a:rPr>
              <a:t>2,000 word storage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BINAC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Two processors that checked each other for reliability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Did not work because processors never agreed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Reliability Challenges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Vacuum tubes, Williams tubes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Charge storage on tube surface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 Solution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Magnetic-core memory, 1954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J. Forrester, MIT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MIT Whirlwind, MTBF 20min, considered reliable</a:t>
            </a:r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Computing in the 1950s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Hardware was expensive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Storage and Memory Challenges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Stores were small (1000 words), no resident system software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Memory access time was 10-50x slower than processor cycle</a:t>
            </a:r>
          </a:p>
          <a:p>
            <a:pPr algn="l"/>
            <a:r>
              <a:rPr lang="en-US" sz="1600" b="0" dirty="0" smtClean="0">
                <a:solidFill>
                  <a:schemeClr val="tx1"/>
                </a:solidFill>
              </a:rPr>
              <a:t>	- Instruction execution time dominated by memory access time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Computation Challenges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Emphasize design of complex control circuits to execute an instruction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Neglect time required to decode instruction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Programmer’s view of machine inseparable from HW implementation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Early Instruction Sets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Single Accumulator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Carry-over from calculators, typically less than 2-dozen instructions</a:t>
            </a:r>
          </a:p>
          <a:p>
            <a:pPr algn="l"/>
            <a:r>
              <a:rPr lang="en-US" sz="1600" b="0" dirty="0" smtClean="0">
                <a:solidFill>
                  <a:schemeClr val="tx1"/>
                </a:solidFill>
              </a:rPr>
              <a:t>	- Single operand (AC)</a:t>
            </a:r>
            <a:endParaRPr lang="en-US" sz="1000" b="0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1195" y="2392065"/>
            <a:ext cx="6664170" cy="28500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LOAD		x	AC </a:t>
            </a:r>
            <a:r>
              <a:rPr lang="en-US" sz="1600" dirty="0" smtClean="0">
                <a:latin typeface="Symbol" pitchFamily="1" charset="2"/>
              </a:rPr>
              <a:t></a:t>
            </a:r>
            <a:r>
              <a:rPr lang="en-US" sz="1600" dirty="0" smtClean="0">
                <a:latin typeface="Verdana" pitchFamily="1" charset="0"/>
              </a:rPr>
              <a:t> M[x]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STORE		x	M[x] </a:t>
            </a:r>
            <a:r>
              <a:rPr lang="en-US" sz="1600" dirty="0" smtClean="0">
                <a:latin typeface="Symbol" pitchFamily="1" charset="2"/>
              </a:rPr>
              <a:t> </a:t>
            </a:r>
            <a:r>
              <a:rPr lang="en-US" sz="1600" dirty="0" smtClean="0">
                <a:latin typeface="Verdana" pitchFamily="1" charset="0"/>
              </a:rPr>
              <a:t>(AC)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sz="1600" dirty="0" smtClean="0">
              <a:latin typeface="Verdana" pitchFamily="1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ADD		x	AC </a:t>
            </a:r>
            <a:r>
              <a:rPr lang="en-US" sz="1600" dirty="0" smtClean="0">
                <a:latin typeface="Symbol" pitchFamily="1" charset="2"/>
              </a:rPr>
              <a:t></a:t>
            </a:r>
            <a:r>
              <a:rPr lang="en-US" sz="1600" dirty="0" smtClean="0">
                <a:latin typeface="Verdana" pitchFamily="1" charset="0"/>
              </a:rPr>
              <a:t> (AC) + M[x]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SUB		x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sz="1600" dirty="0" smtClean="0">
              <a:latin typeface="Verdana" pitchFamily="1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SHIFT LEFT		AC </a:t>
            </a:r>
            <a:r>
              <a:rPr lang="en-US" sz="1600" dirty="0" smtClean="0">
                <a:latin typeface="Symbol" pitchFamily="1" charset="2"/>
              </a:rPr>
              <a:t></a:t>
            </a:r>
            <a:r>
              <a:rPr lang="en-US" sz="1600" dirty="0" smtClean="0">
                <a:latin typeface="Verdana" pitchFamily="1" charset="0"/>
              </a:rPr>
              <a:t> 2 </a:t>
            </a:r>
            <a:r>
              <a:rPr lang="en-US" sz="1600" dirty="0" smtClean="0">
                <a:latin typeface="Symbol" pitchFamily="1" charset="2"/>
                <a:sym typeface="Symbol" pitchFamily="1" charset="2"/>
              </a:rPr>
              <a:t> </a:t>
            </a:r>
            <a:r>
              <a:rPr lang="en-US" sz="1600" dirty="0" smtClean="0">
                <a:latin typeface="Verdana" pitchFamily="1" charset="0"/>
              </a:rPr>
              <a:t>(AC)</a:t>
            </a:r>
            <a:br>
              <a:rPr lang="en-US" sz="1600" dirty="0" smtClean="0">
                <a:latin typeface="Verdana" pitchFamily="1" charset="0"/>
              </a:rPr>
            </a:br>
            <a:r>
              <a:rPr lang="en-US" sz="1600" dirty="0" smtClean="0">
                <a:latin typeface="Verdana" pitchFamily="1" charset="0"/>
              </a:rPr>
              <a:t>SHIFT RIGHT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sz="1600" dirty="0" smtClean="0">
              <a:latin typeface="Verdana" pitchFamily="1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JUMP		x	PC </a:t>
            </a:r>
            <a:r>
              <a:rPr lang="en-US" sz="1600" dirty="0" smtClean="0">
                <a:latin typeface="Symbol" pitchFamily="1" charset="2"/>
              </a:rPr>
              <a:t></a:t>
            </a:r>
            <a:r>
              <a:rPr lang="en-US" sz="1600" dirty="0" smtClean="0">
                <a:latin typeface="Verdana" pitchFamily="1" charset="0"/>
              </a:rPr>
              <a:t> x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JGE		x	if (AC) </a:t>
            </a:r>
            <a:r>
              <a:rPr lang="en-US" sz="1600" dirty="0" smtClean="0">
                <a:latin typeface="Symbol" pitchFamily="1" charset="2"/>
              </a:rPr>
              <a:t>³ </a:t>
            </a:r>
            <a:r>
              <a:rPr lang="en-US" sz="1600" dirty="0" smtClean="0">
                <a:latin typeface="Verdana" pitchFamily="1" charset="0"/>
              </a:rPr>
              <a:t>0 then PC </a:t>
            </a:r>
            <a:r>
              <a:rPr lang="en-US" sz="1600" dirty="0" smtClean="0">
                <a:latin typeface="Symbol" pitchFamily="1" charset="2"/>
              </a:rPr>
              <a:t></a:t>
            </a:r>
            <a:r>
              <a:rPr lang="en-US" sz="1600" dirty="0" smtClean="0">
                <a:latin typeface="Verdana" pitchFamily="1" charset="0"/>
              </a:rPr>
              <a:t> x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sz="1600" dirty="0" smtClean="0">
              <a:latin typeface="Verdana" pitchFamily="1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LOAD ADR	x	AC </a:t>
            </a:r>
            <a:r>
              <a:rPr lang="en-US" sz="1600" dirty="0" smtClean="0">
                <a:latin typeface="Verdana" pitchFamily="1" charset="0"/>
                <a:sym typeface="Wingdings" pitchFamily="2" charset="2"/>
              </a:rPr>
              <a:t> Extract address field (M[x])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  <a:sym typeface="Wingdings" pitchFamily="2" charset="2"/>
              </a:rPr>
              <a:t>STORE ADR 	x	</a:t>
            </a:r>
            <a:endParaRPr lang="en-US" sz="1600" dirty="0" smtClean="0"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Single Accumulator Machine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" name="Rectangle 3" descr="25%"/>
          <p:cNvSpPr>
            <a:spLocks noChangeArrowheads="1"/>
          </p:cNvSpPr>
          <p:nvPr/>
        </p:nvSpPr>
        <p:spPr bwMode="auto">
          <a:xfrm>
            <a:off x="923525" y="2238445"/>
            <a:ext cx="8065049" cy="2582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dirty="0">
                <a:latin typeface="+mj-lt"/>
              </a:rPr>
              <a:t>LOOP	LOAD		</a:t>
            </a:r>
            <a:r>
              <a:rPr lang="en-US" sz="1800" dirty="0" smtClean="0">
                <a:latin typeface="+mj-lt"/>
              </a:rPr>
              <a:t>N		# AC </a:t>
            </a:r>
            <a:r>
              <a:rPr lang="en-US" sz="1800" dirty="0" smtClean="0">
                <a:latin typeface="+mj-lt"/>
                <a:sym typeface="Wingdings" pitchFamily="2" charset="2"/>
              </a:rPr>
              <a:t> M[N]</a:t>
            </a:r>
            <a:endParaRPr lang="en-US" sz="18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+mj-lt"/>
              </a:rPr>
              <a:t>JGE		</a:t>
            </a:r>
            <a:r>
              <a:rPr lang="en-US" sz="1800" dirty="0" smtClean="0">
                <a:latin typeface="+mj-lt"/>
              </a:rPr>
              <a:t>DONE		# </a:t>
            </a:r>
            <a:r>
              <a:rPr lang="en-US" dirty="0" smtClean="0">
                <a:latin typeface="+mj-lt"/>
              </a:rPr>
              <a:t>if(</a:t>
            </a:r>
            <a:r>
              <a:rPr lang="en-US" sz="1800" dirty="0" smtClean="0">
                <a:latin typeface="+mj-lt"/>
              </a:rPr>
              <a:t>AC&gt;0), PC</a:t>
            </a:r>
            <a:r>
              <a:rPr lang="en-US" sz="1800" dirty="0" smtClean="0">
                <a:latin typeface="+mj-lt"/>
                <a:sym typeface="Wingdings" pitchFamily="2" charset="2"/>
              </a:rPr>
              <a:t> DONE</a:t>
            </a:r>
            <a:endParaRPr lang="en-US" sz="18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800" dirty="0" smtClean="0">
                <a:latin typeface="+mj-lt"/>
              </a:rPr>
              <a:t>ADD</a:t>
            </a:r>
            <a:r>
              <a:rPr lang="en-US" sz="1800" dirty="0">
                <a:latin typeface="+mj-lt"/>
              </a:rPr>
              <a:t>		</a:t>
            </a:r>
            <a:r>
              <a:rPr lang="en-US" sz="1800" dirty="0" smtClean="0">
                <a:latin typeface="+mj-lt"/>
              </a:rPr>
              <a:t>ONE		# AC </a:t>
            </a:r>
            <a:r>
              <a:rPr lang="en-US" sz="1800" dirty="0" smtClean="0">
                <a:latin typeface="+mj-lt"/>
                <a:sym typeface="Wingdings" pitchFamily="2" charset="2"/>
              </a:rPr>
              <a:t> AC </a:t>
            </a:r>
            <a:r>
              <a:rPr lang="en-US" dirty="0">
                <a:latin typeface="+mj-lt"/>
                <a:sym typeface="Wingdings" pitchFamily="2" charset="2"/>
              </a:rPr>
              <a:t>+</a:t>
            </a:r>
            <a:r>
              <a:rPr lang="en-US" sz="1800" dirty="0" smtClean="0">
                <a:latin typeface="+mj-lt"/>
                <a:sym typeface="Wingdings" pitchFamily="2" charset="2"/>
              </a:rPr>
              <a:t> </a:t>
            </a:r>
            <a:r>
              <a:rPr lang="en-US" sz="1800" dirty="0" smtClean="0">
                <a:latin typeface="+mj-lt"/>
                <a:sym typeface="Wingdings" pitchFamily="2" charset="2"/>
              </a:rPr>
              <a:t>1</a:t>
            </a:r>
            <a:endParaRPr lang="en-US" sz="18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+mj-lt"/>
              </a:rPr>
              <a:t>STORE		</a:t>
            </a:r>
            <a:r>
              <a:rPr lang="en-US" sz="1800" dirty="0" smtClean="0">
                <a:latin typeface="+mj-lt"/>
              </a:rPr>
              <a:t>N		# M[N] </a:t>
            </a:r>
            <a:r>
              <a:rPr lang="en-US" sz="1800" dirty="0" smtClean="0">
                <a:latin typeface="+mj-lt"/>
                <a:sym typeface="Wingdings" pitchFamily="2" charset="2"/>
              </a:rPr>
              <a:t> AC</a:t>
            </a:r>
            <a:endParaRPr lang="en-US" sz="18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800" dirty="0">
                <a:latin typeface="+mj-lt"/>
              </a:rPr>
              <a:t>F1	LOAD		</a:t>
            </a:r>
            <a:r>
              <a:rPr lang="en-US" sz="1800" dirty="0" smtClean="0">
                <a:latin typeface="+mj-lt"/>
              </a:rPr>
              <a:t>A		# AC </a:t>
            </a:r>
            <a:r>
              <a:rPr lang="en-US" sz="1800" dirty="0" smtClean="0">
                <a:latin typeface="+mj-lt"/>
                <a:sym typeface="Wingdings" pitchFamily="2" charset="2"/>
              </a:rPr>
              <a:t> M[A]</a:t>
            </a:r>
            <a:endParaRPr lang="en-US" sz="18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800" dirty="0">
                <a:latin typeface="+mj-lt"/>
              </a:rPr>
              <a:t>F2	ADD		</a:t>
            </a:r>
            <a:r>
              <a:rPr lang="en-US" sz="1800" dirty="0" smtClean="0">
                <a:latin typeface="+mj-lt"/>
              </a:rPr>
              <a:t>B		# AC </a:t>
            </a:r>
            <a:r>
              <a:rPr lang="en-US" sz="1800" dirty="0" smtClean="0">
                <a:latin typeface="+mj-lt"/>
                <a:sym typeface="Wingdings" pitchFamily="2" charset="2"/>
              </a:rPr>
              <a:t> </a:t>
            </a:r>
            <a:r>
              <a:rPr lang="en-US" dirty="0" smtClean="0">
                <a:latin typeface="+mj-lt"/>
                <a:sym typeface="Wingdings" pitchFamily="2" charset="2"/>
              </a:rPr>
              <a:t>(AC) + </a:t>
            </a:r>
            <a:r>
              <a:rPr lang="en-US" sz="1800" dirty="0" smtClean="0">
                <a:latin typeface="+mj-lt"/>
                <a:sym typeface="Wingdings" pitchFamily="2" charset="2"/>
              </a:rPr>
              <a:t>M[B</a:t>
            </a:r>
            <a:r>
              <a:rPr lang="en-US" sz="1800" dirty="0" smtClean="0">
                <a:latin typeface="+mj-lt"/>
                <a:sym typeface="Wingdings" pitchFamily="2" charset="2"/>
              </a:rPr>
              <a:t>]</a:t>
            </a:r>
            <a:endParaRPr lang="en-US" sz="18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800" dirty="0">
                <a:latin typeface="+mj-lt"/>
              </a:rPr>
              <a:t>F3	STORE		</a:t>
            </a:r>
            <a:r>
              <a:rPr lang="en-US" sz="1800" dirty="0" smtClean="0">
                <a:latin typeface="+mj-lt"/>
              </a:rPr>
              <a:t>C		# M[C] </a:t>
            </a:r>
            <a:r>
              <a:rPr lang="en-US" sz="1800" dirty="0" smtClean="0">
                <a:latin typeface="+mj-lt"/>
                <a:sym typeface="Wingdings" pitchFamily="2" charset="2"/>
              </a:rPr>
              <a:t> </a:t>
            </a:r>
            <a:r>
              <a:rPr lang="en-US" sz="1800" dirty="0" smtClean="0">
                <a:latin typeface="+mj-lt"/>
                <a:sym typeface="Wingdings" pitchFamily="2" charset="2"/>
              </a:rPr>
              <a:t>(AC)</a:t>
            </a:r>
            <a:endParaRPr lang="en-US" sz="18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+mj-lt"/>
              </a:rPr>
              <a:t>JUMP		</a:t>
            </a:r>
            <a:r>
              <a:rPr lang="en-US" sz="1800" dirty="0" smtClean="0">
                <a:latin typeface="+mj-lt"/>
              </a:rPr>
              <a:t>LOOP		</a:t>
            </a:r>
            <a:endParaRPr lang="en-US" sz="18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800" dirty="0">
                <a:latin typeface="+mj-lt"/>
              </a:rPr>
              <a:t>DONE	HLT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923526" y="1623965"/>
            <a:ext cx="4241608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err="1">
                <a:latin typeface="+mj-lt"/>
              </a:rPr>
              <a:t>C</a:t>
            </a:r>
            <a:r>
              <a:rPr lang="en-US" sz="2400" baseline="-250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</a:t>
            </a:r>
            <a:r>
              <a:rPr lang="en-US" sz="2400" dirty="0">
                <a:latin typeface="+mj-lt"/>
              </a:rPr>
              <a:t>A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 + B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,  </a:t>
            </a:r>
            <a:r>
              <a:rPr lang="en-US" sz="2400" dirty="0" smtClean="0">
                <a:latin typeface="+mj-lt"/>
              </a:rPr>
              <a:t>1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>
                <a:latin typeface="+mj-lt"/>
              </a:rPr>
              <a:t>n</a:t>
            </a:r>
          </a:p>
        </p:txBody>
      </p:sp>
      <p:sp>
        <p:nvSpPr>
          <p:cNvPr id="14" name="Rectangle 5" descr="25%"/>
          <p:cNvSpPr>
            <a:spLocks noChangeArrowheads="1"/>
          </p:cNvSpPr>
          <p:nvPr/>
        </p:nvSpPr>
        <p:spPr bwMode="auto">
          <a:xfrm>
            <a:off x="923525" y="5234035"/>
            <a:ext cx="6720874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How to modify the addresses A, B and C ?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Self-Modifying Code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" name="Rectangle 3" descr="25%"/>
          <p:cNvSpPr>
            <a:spLocks noChangeArrowheads="1"/>
          </p:cNvSpPr>
          <p:nvPr/>
        </p:nvSpPr>
        <p:spPr bwMode="auto">
          <a:xfrm>
            <a:off x="577880" y="1508750"/>
            <a:ext cx="8333885" cy="3967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dirty="0">
                <a:latin typeface="+mj-lt"/>
              </a:rPr>
              <a:t>LOOP	LOAD		</a:t>
            </a:r>
            <a:r>
              <a:rPr lang="en-US" sz="1400" dirty="0" smtClean="0">
                <a:latin typeface="+mj-lt"/>
              </a:rPr>
              <a:t>N		# AC </a:t>
            </a:r>
            <a:r>
              <a:rPr lang="en-US" sz="1400" dirty="0" smtClean="0">
                <a:latin typeface="+mj-lt"/>
                <a:sym typeface="Wingdings" pitchFamily="2" charset="2"/>
              </a:rPr>
              <a:t> M[N]</a:t>
            </a:r>
            <a:endParaRPr lang="en-US" sz="14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>
                <a:latin typeface="+mj-lt"/>
              </a:rPr>
              <a:t>JGE		</a:t>
            </a:r>
            <a:r>
              <a:rPr lang="en-US" sz="1400" dirty="0" smtClean="0">
                <a:latin typeface="+mj-lt"/>
              </a:rPr>
              <a:t>DONE		# if (AC &gt;= 0), PC </a:t>
            </a:r>
            <a:r>
              <a:rPr lang="en-US" sz="1400" dirty="0" smtClean="0">
                <a:latin typeface="+mj-lt"/>
                <a:sym typeface="Wingdings" pitchFamily="2" charset="2"/>
              </a:rPr>
              <a:t> DONE</a:t>
            </a:r>
            <a:endParaRPr lang="en-US" sz="14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>
                <a:latin typeface="+mj-lt"/>
              </a:rPr>
              <a:t>ADD		</a:t>
            </a:r>
            <a:r>
              <a:rPr lang="en-US" sz="1400" dirty="0" smtClean="0">
                <a:latin typeface="+mj-lt"/>
              </a:rPr>
              <a:t>ONE		# AC </a:t>
            </a:r>
            <a:r>
              <a:rPr lang="en-US" sz="1400" dirty="0" smtClean="0">
                <a:latin typeface="+mj-lt"/>
                <a:sym typeface="Wingdings" pitchFamily="2" charset="2"/>
              </a:rPr>
              <a:t> AC + M[ONE]</a:t>
            </a:r>
            <a:endParaRPr lang="en-US" sz="14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>
                <a:latin typeface="+mj-lt"/>
              </a:rPr>
              <a:t>STORE		</a:t>
            </a:r>
            <a:r>
              <a:rPr lang="en-US" sz="1400" dirty="0" smtClean="0">
                <a:latin typeface="+mj-lt"/>
              </a:rPr>
              <a:t>N		# M[N] </a:t>
            </a:r>
            <a:r>
              <a:rPr lang="en-US" sz="1400" dirty="0" smtClean="0">
                <a:latin typeface="+mj-lt"/>
                <a:sym typeface="Wingdings" pitchFamily="2" charset="2"/>
              </a:rPr>
              <a:t> AC</a:t>
            </a:r>
            <a:endParaRPr lang="en-US" sz="14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400" dirty="0">
                <a:latin typeface="+mj-lt"/>
              </a:rPr>
              <a:t>F1	LOAD		</a:t>
            </a:r>
            <a:r>
              <a:rPr lang="en-US" sz="1400" dirty="0" smtClean="0">
                <a:latin typeface="+mj-lt"/>
              </a:rPr>
              <a:t>A		# AC </a:t>
            </a:r>
            <a:r>
              <a:rPr lang="en-US" sz="1400" dirty="0" smtClean="0">
                <a:latin typeface="+mj-lt"/>
                <a:sym typeface="Wingdings" pitchFamily="2" charset="2"/>
              </a:rPr>
              <a:t> M[A]</a:t>
            </a:r>
            <a:endParaRPr lang="en-US" sz="14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400" dirty="0">
                <a:latin typeface="+mj-lt"/>
              </a:rPr>
              <a:t>F2	ADD		</a:t>
            </a:r>
            <a:r>
              <a:rPr lang="en-US" sz="1400" dirty="0" smtClean="0">
                <a:latin typeface="+mj-lt"/>
              </a:rPr>
              <a:t>B		# AC </a:t>
            </a:r>
            <a:r>
              <a:rPr lang="en-US" sz="1400" dirty="0" smtClean="0">
                <a:latin typeface="+mj-lt"/>
                <a:sym typeface="Wingdings" pitchFamily="2" charset="2"/>
              </a:rPr>
              <a:t> AC + M[B]</a:t>
            </a:r>
            <a:endParaRPr lang="en-US" sz="14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400" dirty="0">
                <a:latin typeface="+mj-lt"/>
              </a:rPr>
              <a:t>F3	STORE		</a:t>
            </a:r>
            <a:r>
              <a:rPr lang="en-US" sz="1400" dirty="0" smtClean="0">
                <a:latin typeface="+mj-lt"/>
              </a:rPr>
              <a:t>C		# M[C] </a:t>
            </a:r>
            <a:r>
              <a:rPr lang="en-US" sz="1400" dirty="0" smtClean="0">
                <a:latin typeface="+mj-lt"/>
                <a:sym typeface="Wingdings" pitchFamily="2" charset="2"/>
              </a:rPr>
              <a:t> </a:t>
            </a:r>
            <a:r>
              <a:rPr lang="en-US" sz="1400" dirty="0" smtClean="0">
                <a:latin typeface="+mj-lt"/>
                <a:sym typeface="Wingdings" pitchFamily="2" charset="2"/>
              </a:rPr>
              <a:t>(AC)</a:t>
            </a:r>
            <a:endParaRPr lang="en-US" sz="1400" dirty="0" smtClean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LOAD ADR	F1		# AC </a:t>
            </a:r>
            <a:r>
              <a:rPr lang="en-US" sz="14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 address field (M[F1])</a:t>
            </a:r>
            <a:endParaRPr lang="en-US" sz="1400" dirty="0" smtClean="0">
              <a:solidFill>
                <a:srgbClr val="C00000"/>
              </a:solidFill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ADD		ONE		# AC </a:t>
            </a:r>
            <a:r>
              <a:rPr lang="en-US" sz="14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 AC + M[ONE]</a:t>
            </a:r>
            <a:endParaRPr lang="en-US" sz="1400" dirty="0" smtClean="0">
              <a:solidFill>
                <a:srgbClr val="C00000"/>
              </a:solidFill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STORE ADR	F1		# changes address of A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LOAD ADR	F2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ADD		ONE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STORE ADR	F2		# changes address of B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LOAD ADR	F3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ADD		ONE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STORE ADR	F3		# changes address of C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JUMP		LOOP</a:t>
            </a:r>
          </a:p>
          <a:p>
            <a:pPr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DONE	HLT</a:t>
            </a:r>
            <a:endParaRPr lang="en-US" sz="1400" i="1" dirty="0">
              <a:latin typeface="+mj-lt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01070" y="1124700"/>
            <a:ext cx="4241608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err="1">
                <a:latin typeface="+mj-lt"/>
              </a:rPr>
              <a:t>C</a:t>
            </a:r>
            <a:r>
              <a:rPr lang="en-US" sz="2400" baseline="-250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</a:t>
            </a:r>
            <a:r>
              <a:rPr lang="en-US" sz="2400" dirty="0">
                <a:latin typeface="+mj-lt"/>
              </a:rPr>
              <a:t>A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 + B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,  </a:t>
            </a:r>
            <a:r>
              <a:rPr lang="en-US" sz="2400" dirty="0" smtClean="0">
                <a:latin typeface="+mj-lt"/>
              </a:rPr>
              <a:t>1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>
                <a:latin typeface="+mj-lt"/>
              </a:rPr>
              <a:t>n</a:t>
            </a:r>
          </a:p>
        </p:txBody>
      </p:sp>
      <p:sp>
        <p:nvSpPr>
          <p:cNvPr id="14" name="Rectangle 5" descr="25%"/>
          <p:cNvSpPr>
            <a:spLocks noChangeArrowheads="1"/>
          </p:cNvSpPr>
          <p:nvPr/>
        </p:nvSpPr>
        <p:spPr bwMode="auto">
          <a:xfrm>
            <a:off x="4572000" y="5272440"/>
            <a:ext cx="4339765" cy="107465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Each iteration requires: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		total	book-keeping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Inst fetch		17	14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Stores		5	4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Index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Specialized registers to simplify address calculations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T. Kilburn, Manchester University, 1950s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Instead of single AC register, use AC and IX registers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Modify Existing Instructions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Load x, IX	AC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M[x + (IX)]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Add x, IX	AC  (AC) + M[x + (IX)]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Add New Instructions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en-US" sz="1600" dirty="0" err="1" smtClean="0">
                <a:solidFill>
                  <a:schemeClr val="tx1"/>
                </a:solidFill>
              </a:rPr>
              <a:t>Jzi</a:t>
            </a:r>
            <a:r>
              <a:rPr lang="en-US" sz="1600" dirty="0" smtClean="0">
                <a:solidFill>
                  <a:schemeClr val="tx1"/>
                </a:solidFill>
              </a:rPr>
              <a:t> x, IX		if (IX)=0, then PC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x, else (IX)(IX)+1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Loadi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x, IX	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IX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M[x] (truncated to fit IX)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Index registers have accumulator-like characteristics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Using Index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Rectangle 3" descr="25%"/>
          <p:cNvSpPr>
            <a:spLocks noChangeArrowheads="1"/>
          </p:cNvSpPr>
          <p:nvPr/>
        </p:nvSpPr>
        <p:spPr bwMode="auto">
          <a:xfrm>
            <a:off x="1845244" y="2161635"/>
            <a:ext cx="6490446" cy="18133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dirty="0" err="1" smtClean="0">
                <a:latin typeface="+mj-lt"/>
              </a:rPr>
              <a:t>LOADi</a:t>
            </a:r>
            <a:r>
              <a:rPr lang="en-US" sz="1600" dirty="0" smtClean="0">
                <a:latin typeface="+mj-lt"/>
              </a:rPr>
              <a:t>	-n, IX		# load n into IX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LOOP	</a:t>
            </a:r>
            <a:r>
              <a:rPr lang="en-US" sz="1600" dirty="0" err="1" smtClean="0">
                <a:latin typeface="+mj-lt"/>
              </a:rPr>
              <a:t>JZi</a:t>
            </a:r>
            <a:r>
              <a:rPr lang="en-US" sz="1600" dirty="0" smtClean="0">
                <a:latin typeface="+mj-lt"/>
              </a:rPr>
              <a:t>	DONE, IX		# if(IX=0), DONE</a:t>
            </a:r>
          </a:p>
          <a:p>
            <a:pPr lvl="2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LOAD 	LASTA, IX		# AC</a:t>
            </a:r>
            <a:r>
              <a:rPr lang="en-US" sz="1600" dirty="0" smtClean="0">
                <a:latin typeface="+mj-lt"/>
                <a:sym typeface="Wingdings" pitchFamily="2" charset="2"/>
              </a:rPr>
              <a:t> M[LASTA + (IX)]</a:t>
            </a:r>
            <a:endParaRPr lang="en-US" sz="1600" dirty="0" smtClean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ADD 	LASTB, IX		# note: LASTA is address </a:t>
            </a:r>
          </a:p>
          <a:p>
            <a:pPr lvl="2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STORE 	LASTC, IX		# of last element in A</a:t>
            </a:r>
          </a:p>
          <a:p>
            <a:pPr lvl="2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JUMP 	LOOP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DONE	HALT</a:t>
            </a:r>
            <a:endParaRPr lang="en-US" sz="1600" dirty="0">
              <a:latin typeface="+mj-lt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923526" y="1623965"/>
            <a:ext cx="4241608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err="1">
                <a:latin typeface="+mj-lt"/>
              </a:rPr>
              <a:t>C</a:t>
            </a:r>
            <a:r>
              <a:rPr lang="en-US" sz="2400" baseline="-250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</a:t>
            </a:r>
            <a:r>
              <a:rPr lang="en-US" sz="2400" dirty="0">
                <a:latin typeface="+mj-lt"/>
              </a:rPr>
              <a:t>A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 + B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,  </a:t>
            </a:r>
            <a:r>
              <a:rPr lang="en-US" sz="2400" dirty="0" smtClean="0">
                <a:latin typeface="+mj-lt"/>
              </a:rPr>
              <a:t>1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>
                <a:latin typeface="+mj-lt"/>
              </a:rPr>
              <a:t>n</a:t>
            </a:r>
          </a:p>
        </p:txBody>
      </p:sp>
      <p:sp>
        <p:nvSpPr>
          <p:cNvPr id="36" name="Text Placeholder 1"/>
          <p:cNvSpPr>
            <a:spLocks noGrp="1"/>
          </p:cNvSpPr>
          <p:nvPr>
            <p:ph type="body" idx="1"/>
          </p:nvPr>
        </p:nvSpPr>
        <p:spPr>
          <a:xfrm>
            <a:off x="923525" y="4120290"/>
            <a:ext cx="7680999" cy="2073869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Longer instructions (1-2 bits), index registers with ALU circuitry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Does not require self-modifying code, modify IX instead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Improved program efficiency (operations per iteration)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		total	book-keeping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Inst fetch		5	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Stores		1	0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Increment index register by k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rgbClr val="56127A"/>
                </a:solidFill>
              </a:rPr>
              <a:t>AC </a:t>
            </a:r>
            <a:r>
              <a:rPr lang="en-US" sz="1600" b="0" dirty="0" smtClean="0">
                <a:solidFill>
                  <a:srgbClr val="56127A"/>
                </a:solidFill>
                <a:sym typeface="Wingdings" pitchFamily="2" charset="2"/>
              </a:rPr>
              <a:t></a:t>
            </a:r>
            <a:r>
              <a:rPr lang="en-US" sz="1600" b="0" dirty="0" smtClean="0">
                <a:solidFill>
                  <a:srgbClr val="56127A"/>
                </a:solidFill>
              </a:rPr>
              <a:t> (IX)		</a:t>
            </a:r>
            <a:r>
              <a:rPr lang="en-US" sz="1600" b="0" i="1" dirty="0" smtClean="0">
                <a:solidFill>
                  <a:srgbClr val="56127A"/>
                </a:solidFill>
              </a:rPr>
              <a:t>new instruction</a:t>
            </a:r>
            <a:endParaRPr lang="en-US" sz="1600" b="0" dirty="0" smtClean="0">
              <a:solidFill>
                <a:srgbClr val="56127A"/>
              </a:solidFill>
            </a:endParaRP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rgbClr val="56127A"/>
                </a:solidFill>
              </a:rPr>
              <a:t>AC </a:t>
            </a:r>
            <a:r>
              <a:rPr lang="en-US" sz="1600" b="0" dirty="0" smtClean="0">
                <a:solidFill>
                  <a:srgbClr val="56127A"/>
                </a:solidFill>
                <a:sym typeface="Wingdings" pitchFamily="2" charset="2"/>
              </a:rPr>
              <a:t></a:t>
            </a:r>
            <a:r>
              <a:rPr lang="en-US" sz="1600" b="0" dirty="0" smtClean="0">
                <a:solidFill>
                  <a:srgbClr val="56127A"/>
                </a:solidFill>
              </a:rPr>
              <a:t> (AC) + k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rgbClr val="56127A"/>
                </a:solidFill>
              </a:rPr>
              <a:t>IX  </a:t>
            </a:r>
            <a:r>
              <a:rPr lang="en-US" sz="1600" b="0" dirty="0" smtClean="0">
                <a:solidFill>
                  <a:srgbClr val="56127A"/>
                </a:solidFill>
                <a:sym typeface="Wingdings" pitchFamily="2" charset="2"/>
              </a:rPr>
              <a:t></a:t>
            </a:r>
            <a:r>
              <a:rPr lang="en-US" sz="1600" b="0" dirty="0" smtClean="0">
                <a:solidFill>
                  <a:srgbClr val="56127A"/>
                </a:solidFill>
              </a:rPr>
              <a:t> (AC)		</a:t>
            </a:r>
            <a:r>
              <a:rPr lang="en-US" sz="1600" b="0" i="1" dirty="0" smtClean="0">
                <a:solidFill>
                  <a:srgbClr val="56127A"/>
                </a:solidFill>
              </a:rPr>
              <a:t>new instruction</a:t>
            </a: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also the AC must be saved and restored</a:t>
            </a:r>
          </a:p>
          <a:p>
            <a:pPr algn="l">
              <a:spcBef>
                <a:spcPct val="0"/>
              </a:spcBef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Instead, manipulate index register directly</a:t>
            </a:r>
          </a:p>
          <a:p>
            <a:pPr lvl="2">
              <a:spcBef>
                <a:spcPct val="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INCi</a:t>
            </a:r>
            <a:r>
              <a:rPr lang="en-US" b="0" dirty="0" smtClean="0">
                <a:solidFill>
                  <a:schemeClr val="tx1"/>
                </a:solidFill>
              </a:rPr>
              <a:t> k, IX 	 </a:t>
            </a:r>
            <a:r>
              <a:rPr lang="en-US" b="0" dirty="0" err="1" smtClean="0">
                <a:solidFill>
                  <a:schemeClr val="tx1"/>
                </a:solidFill>
              </a:rPr>
              <a:t>IX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</a:rPr>
              <a:t>(IX) + k</a:t>
            </a:r>
          </a:p>
          <a:p>
            <a:pPr lvl="2">
              <a:spcBef>
                <a:spcPct val="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STOREi</a:t>
            </a:r>
            <a:r>
              <a:rPr lang="en-US" b="0" dirty="0" smtClean="0">
                <a:solidFill>
                  <a:schemeClr val="tx1"/>
                </a:solidFill>
              </a:rPr>
              <a:t> x, IX	 M[x]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b="0" dirty="0" smtClean="0">
                <a:solidFill>
                  <a:schemeClr val="tx1"/>
                </a:solidFill>
              </a:rPr>
              <a:t> (IX) (extended to fit a word)</a:t>
            </a:r>
          </a:p>
          <a:p>
            <a:pPr lvl="2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IX begins to resemble AC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Several index registers, accumulators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Motivates general-purpose registers (e.g., MIPS ISA R0-R31)</a:t>
            </a:r>
          </a:p>
          <a:p>
            <a:pPr lvl="2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Operations on Index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Evolution of Addressing Modes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1. Single accumulator, absolute address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Load x		AC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M[x]</a:t>
            </a:r>
            <a:endParaRPr lang="en-US" sz="1600" i="1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2. Single accumulator, index registers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Load x, IX	AC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M[x + (IX)]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3. Single accumulator, indirection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Load (x)		AC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M[M[x]]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4. Multiple accumulators, index registers, indirection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Load 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, IX, (x)	 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M[M[x] + (IX)]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5. Indirect through registers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Load 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, (</a:t>
            </a:r>
            <a:r>
              <a:rPr lang="en-US" sz="1600" dirty="0" err="1" smtClean="0">
                <a:solidFill>
                  <a:schemeClr val="tx1"/>
                </a:solidFill>
              </a:rPr>
              <a:t>Rj</a:t>
            </a:r>
            <a:r>
              <a:rPr lang="en-US" sz="1600" dirty="0" smtClean="0">
                <a:solidFill>
                  <a:schemeClr val="tx1"/>
                </a:solidFill>
              </a:rPr>
              <a:t>)	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M[M[(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)]]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6. The Works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Load 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Rj</a:t>
            </a:r>
            <a:r>
              <a:rPr lang="en-US" sz="1600" dirty="0" smtClean="0">
                <a:solidFill>
                  <a:schemeClr val="tx1"/>
                </a:solidFill>
              </a:rPr>
              <a:t>, (</a:t>
            </a:r>
            <a:r>
              <a:rPr lang="en-US" sz="1600" dirty="0" err="1" smtClean="0">
                <a:solidFill>
                  <a:schemeClr val="tx1"/>
                </a:solidFill>
              </a:rPr>
              <a:t>Rk</a:t>
            </a:r>
            <a:r>
              <a:rPr lang="en-US" sz="1600" dirty="0" smtClean="0">
                <a:solidFill>
                  <a:schemeClr val="tx1"/>
                </a:solidFill>
              </a:rPr>
              <a:t>)	</a:t>
            </a:r>
            <a:r>
              <a:rPr lang="en-US" sz="1600" dirty="0" err="1" smtClean="0">
                <a:solidFill>
                  <a:schemeClr val="tx1"/>
                </a:solidFill>
              </a:rPr>
              <a:t>Rj</a:t>
            </a:r>
            <a:r>
              <a:rPr lang="en-US" sz="1600" dirty="0" smtClean="0">
                <a:solidFill>
                  <a:schemeClr val="tx1"/>
                </a:solidFill>
              </a:rPr>
              <a:t> = index, </a:t>
            </a:r>
            <a:r>
              <a:rPr lang="en-US" sz="1600" dirty="0" err="1" smtClean="0">
                <a:solidFill>
                  <a:schemeClr val="tx1"/>
                </a:solidFill>
              </a:rPr>
              <a:t>Rk</a:t>
            </a:r>
            <a:r>
              <a:rPr lang="en-US" sz="1600" dirty="0" smtClean="0">
                <a:solidFill>
                  <a:schemeClr val="tx1"/>
                </a:solidFill>
              </a:rPr>
              <a:t> = base address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		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+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)]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Formats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Zero-address Formats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Operands on a stack</a:t>
            </a:r>
          </a:p>
          <a:p>
            <a:pPr lvl="2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add	M[sp]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 M[sp] + M[sp-1]</a:t>
            </a:r>
          </a:p>
          <a:p>
            <a:pPr lvl="2"/>
            <a:r>
              <a:rPr lang="en-US" sz="1600" b="0" dirty="0">
                <a:solidFill>
                  <a:schemeClr val="tx1"/>
                </a:solidFill>
                <a:sym typeface="Wingdings" pitchFamily="2" charset="2"/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load	M[sp]  M[M[sp]]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- </a:t>
            </a:r>
            <a:r>
              <a:rPr lang="en-US" sz="1600" dirty="0" smtClean="0">
                <a:solidFill>
                  <a:schemeClr val="tx1"/>
                </a:solidFill>
              </a:rPr>
              <a:t>Stack can be registers or memory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Top of stack usually cached in registers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One-address Formats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- </a:t>
            </a:r>
            <a:r>
              <a:rPr lang="en-US" sz="1600" dirty="0" smtClean="0">
                <a:solidFill>
                  <a:schemeClr val="tx1"/>
                </a:solidFill>
              </a:rPr>
              <a:t>Accumulator is always other implicit operand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721210" y="2228850"/>
            <a:ext cx="1106487" cy="2476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+mj-lt"/>
              </a:rPr>
              <a:t>C</a:t>
            </a:r>
            <a:endParaRPr lang="en-US" sz="24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721210" y="1981200"/>
            <a:ext cx="1106487" cy="2476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+mj-lt"/>
              </a:rPr>
              <a:t>B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721210" y="1733550"/>
            <a:ext cx="1106487" cy="2476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721210" y="1485900"/>
            <a:ext cx="1106487" cy="2476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>
              <a:latin typeface="+mj-lt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313097" y="1857375"/>
            <a:ext cx="1106488" cy="2476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+mj-lt"/>
              </a:rPr>
              <a:t>SP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V="1">
            <a:off x="7419585" y="1857375"/>
            <a:ext cx="301625" cy="12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269690" y="1498878"/>
            <a:ext cx="10647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Register</a:t>
            </a:r>
          </a:p>
        </p:txBody>
      </p:sp>
    </p:spTree>
    <p:extLst>
      <p:ext uri="{BB962C8B-B14F-4D97-AF65-F5344CB8AC3E}">
        <p14:creationId xmlns:p14="http://schemas.microsoft.com/office/powerpoint/2010/main" val="241867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 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8 September – Homework #1 Due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Assignment on web page. Teams of 2-3.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Submit hard copy in class. Email code to TA’s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13 September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Hill et al. “Classic machines: Technology, implementation, and economics”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Moore. “Cramming more components onto integrated circuits”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Radin</a:t>
            </a:r>
            <a:r>
              <a:rPr lang="en-US" sz="1600" b="0" dirty="0" smtClean="0">
                <a:solidFill>
                  <a:schemeClr val="tx1"/>
                </a:solidFill>
              </a:rPr>
              <a:t>. “The 801 minicomputer”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Patterson et al. “The case for the reduced instruction set computer”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Colwell et al. “Instruction sets and beyond: Computers, complexity, controversy”</a:t>
            </a:r>
          </a:p>
        </p:txBody>
      </p:sp>
    </p:spTree>
    <p:extLst>
      <p:ext uri="{BB962C8B-B14F-4D97-AF65-F5344CB8AC3E}">
        <p14:creationId xmlns:p14="http://schemas.microsoft.com/office/powerpoint/2010/main" val="67151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Formats (cont.)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Two-address Formats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Destination is same as one of the operand sources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	</a:t>
            </a:r>
            <a:r>
              <a:rPr lang="en-US" sz="1600" b="0" dirty="0" err="1" smtClean="0">
                <a:solidFill>
                  <a:schemeClr val="tx1"/>
                </a:solidFill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+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		#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x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to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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+ M[x]		#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x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Mem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to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x can be specified directly or via register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x address calculation could include indexing, indirection, etc.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Three-address Formats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One destination and up to two operand sources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	</a:t>
            </a:r>
            <a:r>
              <a:rPr lang="en-US" sz="1600" b="0" dirty="0" err="1" smtClean="0">
                <a:solidFill>
                  <a:schemeClr val="tx1"/>
                </a:solidFill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+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Rk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		 #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x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to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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+ M[x]		 #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x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to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 Formats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Data Sizes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Bytes, Half-words, words, double words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Byte Addressing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- </a:t>
            </a:r>
            <a:r>
              <a:rPr lang="en-US" sz="1600" b="0" dirty="0" smtClean="0">
                <a:solidFill>
                  <a:schemeClr val="tx1"/>
                </a:solidFill>
              </a:rPr>
              <a:t>Location of most-, least- significant bits</a:t>
            </a:r>
          </a:p>
          <a:p>
            <a:pPr algn="l"/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Word Alignment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Suppose memory is organized into 32-bit words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Word aligned addresses begin only at 0, 4, 8, …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840483" y="3063913"/>
            <a:ext cx="3871912" cy="754062"/>
            <a:chOff x="2649" y="1957"/>
            <a:chExt cx="2439" cy="475"/>
          </a:xfrm>
        </p:grpSpPr>
        <p:sp>
          <p:nvSpPr>
            <p:cNvPr id="8" name="Rectangle 5" descr="25%"/>
            <p:cNvSpPr>
              <a:spLocks noChangeArrowheads="1"/>
            </p:cNvSpPr>
            <p:nvPr/>
          </p:nvSpPr>
          <p:spPr bwMode="auto">
            <a:xfrm>
              <a:off x="2649" y="1960"/>
              <a:ext cx="2436" cy="20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25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3253" y="1957"/>
              <a:ext cx="0" cy="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3836" y="1960"/>
              <a:ext cx="4" cy="2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4440" y="1969"/>
              <a:ext cx="0" cy="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5" name="Rectangle 9" descr="25%"/>
            <p:cNvSpPr>
              <a:spLocks noChangeArrowheads="1"/>
            </p:cNvSpPr>
            <p:nvPr/>
          </p:nvSpPr>
          <p:spPr bwMode="auto">
            <a:xfrm>
              <a:off x="2652" y="2221"/>
              <a:ext cx="2436" cy="20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25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3256" y="2223"/>
              <a:ext cx="0" cy="2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3832" y="2230"/>
              <a:ext cx="0" cy="2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4430" y="2230"/>
              <a:ext cx="2" cy="2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5714958" y="3061908"/>
            <a:ext cx="3072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Big Endian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5725820" y="3482416"/>
            <a:ext cx="3072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Little Endian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4879240" y="3050796"/>
            <a:ext cx="6142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MSB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998865" y="3476246"/>
            <a:ext cx="6142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MSB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879465" y="3479657"/>
            <a:ext cx="6142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LSB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1998865" y="3059505"/>
            <a:ext cx="6142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600" dirty="0">
                <a:latin typeface="+mj-lt"/>
              </a:rPr>
              <a:t>L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SB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29" name="Group 14"/>
          <p:cNvGrpSpPr>
            <a:grpSpLocks/>
          </p:cNvGrpSpPr>
          <p:nvPr/>
        </p:nvGrpSpPr>
        <p:grpSpPr bwMode="auto">
          <a:xfrm>
            <a:off x="616285" y="5499894"/>
            <a:ext cx="7907338" cy="812800"/>
            <a:chOff x="584" y="3389"/>
            <a:chExt cx="4981" cy="512"/>
          </a:xfrm>
        </p:grpSpPr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2440" y="3492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16" descr="25%"/>
            <p:cNvSpPr>
              <a:spLocks noChangeArrowheads="1"/>
            </p:cNvSpPr>
            <p:nvPr/>
          </p:nvSpPr>
          <p:spPr bwMode="auto">
            <a:xfrm>
              <a:off x="584" y="3499"/>
              <a:ext cx="4981" cy="2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25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chemeClr val="tx1"/>
                  </a:solidFill>
                  <a:latin typeface="Verdana" pitchFamily="1" charset="0"/>
                </a:rPr>
                <a:t>     0         1           2          3          4           5           6          7 </a:t>
              </a:r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H="1">
              <a:off x="3069" y="3389"/>
              <a:ext cx="1" cy="5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1204" y="3486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19"/>
            <p:cNvSpPr>
              <a:spLocks noChangeShapeType="1"/>
            </p:cNvSpPr>
            <p:nvPr/>
          </p:nvSpPr>
          <p:spPr bwMode="auto">
            <a:xfrm>
              <a:off x="1822" y="3489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>
              <a:off x="4944" y="3499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>
              <a:off x="3700" y="3494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>
              <a:off x="4318" y="3497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4350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Software Developments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Numerical Libraries (up to 1955)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floating-point operations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transcendental functions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matrix multiplication, equation solvers, etc.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High-level Languages(1955-1960)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Fortran, 1956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assemblers, loaders, linkers, compilers</a:t>
            </a:r>
          </a:p>
          <a:p>
            <a:pPr algn="l"/>
            <a:endParaRPr lang="en-US" sz="10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Operating Systems (1955-1960)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- </a:t>
            </a:r>
            <a:r>
              <a:rPr lang="en-US" sz="1600" dirty="0" smtClean="0">
                <a:solidFill>
                  <a:schemeClr val="tx1"/>
                </a:solidFill>
              </a:rPr>
              <a:t>accounting programs to track usage and charges</a:t>
            </a: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2779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Compatibility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Early 1960s, IBM had 4 incompatible computers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IBM 701, 650, 702, 1401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Different instruction set architecture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Different I/O system, secondary storage (magnetic taps, drums, disks)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Different assemblers, compilers, libraries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Different markets (e.g., business, scientific, real-time)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Motivated IBM 360</a:t>
            </a:r>
            <a:endParaRPr lang="en-US" dirty="0">
              <a:solidFill>
                <a:schemeClr val="tx1"/>
              </a:solidFill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850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360: Design Principles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Amdahl, </a:t>
            </a:r>
            <a:r>
              <a:rPr lang="en-US" sz="1600" dirty="0" err="1" smtClean="0">
                <a:solidFill>
                  <a:schemeClr val="tx1"/>
                </a:solidFill>
              </a:rPr>
              <a:t>Blaauw</a:t>
            </a:r>
            <a:r>
              <a:rPr lang="en-US" sz="1600" dirty="0" smtClean="0">
                <a:solidFill>
                  <a:schemeClr val="tx1"/>
                </a:solidFill>
              </a:rPr>
              <a:t> and Brooks, “Architecture of the IBM System/360” 1964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1. Support growth and successor machines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2. Connect I/O devices with general methods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3. Emphasize total performance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Evaluate answers per month rather than bits per microsecond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Emphasize programmability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4. Eliminate manual intervention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- Machine must be capable of supervising itself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5. Reduce down time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Build hardware fault checking and fault location support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6. Facilitate assembly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- Redundant I/O devices, memories for fault tolerance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7. Support flexibility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- Some problems required floating-point words &gt; 36bits</a:t>
            </a:r>
          </a:p>
          <a:p>
            <a:pPr marL="457200" indent="-457200" algn="l"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8660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360: General Purpose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 State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- 16 general-purpose, 32-bit registers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may be used as index and base register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register 0 has special properties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- 4 floating-point, 64-bit registers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a program status word (PSW) with program counter (PC), condition codes, control flags</a:t>
            </a:r>
          </a:p>
          <a:p>
            <a:pPr lvl="2"/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Data Formats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- 8-bit bytes: the IBM 360 is why bytes are 8-bits long today!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- 16-bit half-words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- 32-bit words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- 64-bit double-words</a:t>
            </a:r>
          </a:p>
          <a:p>
            <a:pPr marL="457200" indent="-457200" algn="l"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932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360: Initial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4">
              <a:lnSpc>
                <a:spcPct val="90000"/>
              </a:lnSpc>
              <a:spcBef>
                <a:spcPct val="30000"/>
              </a:spcBef>
            </a:pPr>
            <a:r>
              <a:rPr lang="en-US" dirty="0" smtClean="0">
                <a:solidFill>
                  <a:schemeClr val="tx1"/>
                </a:solidFill>
              </a:rPr>
              <a:t>	Model 30		  </a:t>
            </a:r>
            <a:r>
              <a:rPr lang="en-US" dirty="0">
                <a:solidFill>
                  <a:schemeClr val="tx1"/>
                </a:solidFill>
              </a:rPr>
              <a:t>	Model </a:t>
            </a:r>
            <a:r>
              <a:rPr lang="en-US" dirty="0" smtClean="0">
                <a:solidFill>
                  <a:schemeClr val="tx1"/>
                </a:solidFill>
              </a:rPr>
              <a:t>70</a:t>
            </a:r>
          </a:p>
          <a:p>
            <a:pPr lvl="2">
              <a:lnSpc>
                <a:spcPct val="90000"/>
              </a:lnSpc>
              <a:spcBef>
                <a:spcPct val="3000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Storage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8K </a:t>
            </a:r>
            <a:r>
              <a:rPr lang="en-US" sz="1600" b="0" dirty="0">
                <a:solidFill>
                  <a:schemeClr val="tx1"/>
                </a:solidFill>
              </a:rPr>
              <a:t>- 64 KB 		256K - 512 KB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1"/>
                </a:solidFill>
              </a:rPr>
              <a:t>	Datapath	8-bit			64-bit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1"/>
                </a:solidFill>
              </a:rPr>
              <a:t>	Circuit Delay	30 </a:t>
            </a:r>
            <a:r>
              <a:rPr lang="en-US" sz="1600" dirty="0" err="1">
                <a:solidFill>
                  <a:schemeClr val="tx1"/>
                </a:solidFill>
              </a:rPr>
              <a:t>nsec</a:t>
            </a:r>
            <a:r>
              <a:rPr lang="en-US" sz="1600" dirty="0">
                <a:solidFill>
                  <a:schemeClr val="tx1"/>
                </a:solidFill>
              </a:rPr>
              <a:t>/level		5 </a:t>
            </a:r>
            <a:r>
              <a:rPr lang="en-US" sz="1600" dirty="0" err="1">
                <a:solidFill>
                  <a:schemeClr val="tx1"/>
                </a:solidFill>
              </a:rPr>
              <a:t>nsec</a:t>
            </a:r>
            <a:r>
              <a:rPr lang="en-US" sz="1600" dirty="0">
                <a:solidFill>
                  <a:schemeClr val="tx1"/>
                </a:solidFill>
              </a:rPr>
              <a:t>/level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1"/>
                </a:solidFill>
              </a:rPr>
              <a:t>	Local Store	Main Store		Transistor Registers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1"/>
                </a:solidFill>
              </a:rPr>
              <a:t>	Control Store	</a:t>
            </a:r>
            <a:r>
              <a:rPr lang="en-US" sz="1600" dirty="0" smtClean="0">
                <a:solidFill>
                  <a:schemeClr val="tx1"/>
                </a:solidFill>
              </a:rPr>
              <a:t>1 microsecond read</a:t>
            </a:r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Conventional </a:t>
            </a:r>
            <a:r>
              <a:rPr lang="en-US" sz="1600" dirty="0">
                <a:solidFill>
                  <a:schemeClr val="tx1"/>
                </a:solidFill>
              </a:rPr>
              <a:t>circuits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endParaRPr lang="en-US" sz="100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dirty="0">
                <a:solidFill>
                  <a:schemeClr val="tx1"/>
                </a:solidFill>
              </a:rPr>
              <a:t>IBM 360 instruction set architecture (ISA) completely hid </a:t>
            </a:r>
            <a:r>
              <a:rPr lang="en-US" dirty="0" smtClean="0">
                <a:solidFill>
                  <a:schemeClr val="tx1"/>
                </a:solidFill>
              </a:rPr>
              <a:t>underlying technological </a:t>
            </a:r>
            <a:r>
              <a:rPr lang="en-US" dirty="0">
                <a:solidFill>
                  <a:schemeClr val="tx1"/>
                </a:solidFill>
              </a:rPr>
              <a:t>differences between </a:t>
            </a:r>
            <a:r>
              <a:rPr lang="en-US" dirty="0" smtClean="0">
                <a:solidFill>
                  <a:schemeClr val="tx1"/>
                </a:solidFill>
              </a:rPr>
              <a:t>models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endParaRPr lang="en-US" sz="100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dirty="0">
                <a:solidFill>
                  <a:schemeClr val="tx1"/>
                </a:solidFill>
              </a:rPr>
              <a:t>Milestone: The first true ISA designed as portable hardware-software </a:t>
            </a:r>
            <a:r>
              <a:rPr lang="en-US" dirty="0" smtClean="0">
                <a:solidFill>
                  <a:schemeClr val="tx1"/>
                </a:solidFill>
              </a:rPr>
              <a:t>interface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With minor  modifications, ISA still survives today</a:t>
            </a:r>
          </a:p>
        </p:txBody>
      </p:sp>
    </p:spTree>
    <p:extLst>
      <p:ext uri="{BB962C8B-B14F-4D97-AF65-F5344CB8AC3E}">
        <p14:creationId xmlns:p14="http://schemas.microsoft.com/office/powerpoint/2010/main" val="6661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4" y="1066800"/>
            <a:ext cx="4948755" cy="5257800"/>
          </a:xfrm>
        </p:spPr>
        <p:txBody>
          <a:bodyPr/>
          <a:lstStyle/>
          <a:p>
            <a:pPr marL="168275" indent="-168275" algn="l"/>
            <a:r>
              <a:rPr lang="en-US" sz="1600" u="sng" dirty="0" smtClean="0">
                <a:solidFill>
                  <a:schemeClr val="tx1"/>
                </a:solidFill>
              </a:rPr>
              <a:t>IBM Journal R&amp;D, 48(3/4), May/July 2004.</a:t>
            </a:r>
          </a:p>
          <a:p>
            <a:pPr marL="168275" indent="-168275" algn="l"/>
            <a:endParaRPr lang="en-US" sz="1600" dirty="0" smtClean="0">
              <a:solidFill>
                <a:schemeClr val="tx1"/>
              </a:solidFill>
            </a:endParaRP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64-bit </a:t>
            </a:r>
            <a:r>
              <a:rPr lang="en-US" sz="1600" dirty="0">
                <a:solidFill>
                  <a:schemeClr val="tx1"/>
                </a:solidFill>
              </a:rPr>
              <a:t>virtual addressing</a:t>
            </a:r>
          </a:p>
          <a:p>
            <a:pPr marL="514350" lvl="1" indent="-168275"/>
            <a:r>
              <a:rPr lang="en-US" sz="1200" b="0" dirty="0">
                <a:solidFill>
                  <a:schemeClr val="tx1"/>
                </a:solidFill>
              </a:rPr>
              <a:t>original S/360 was 24-bit, and S/370 was 31-bit extension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Dual core design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Dual-issue in-order superscalar</a:t>
            </a: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0-stage </a:t>
            </a:r>
            <a:r>
              <a:rPr lang="en-US" sz="1600" dirty="0">
                <a:solidFill>
                  <a:schemeClr val="tx1"/>
                </a:solidFill>
              </a:rPr>
              <a:t>CISC pipeline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Out-of-order memory accesses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Redundant </a:t>
            </a:r>
            <a:r>
              <a:rPr lang="en-US" sz="1600" dirty="0" err="1">
                <a:solidFill>
                  <a:schemeClr val="tx1"/>
                </a:solidFill>
              </a:rPr>
              <a:t>datapaths</a:t>
            </a:r>
            <a:endParaRPr lang="en-US" sz="1600" dirty="0">
              <a:solidFill>
                <a:schemeClr val="tx1"/>
              </a:solidFill>
            </a:endParaRPr>
          </a:p>
          <a:p>
            <a:pPr marL="514350" lvl="1" indent="-168275"/>
            <a:r>
              <a:rPr lang="en-US" sz="1200" b="0" dirty="0" smtClean="0">
                <a:solidFill>
                  <a:schemeClr val="tx1"/>
                </a:solidFill>
              </a:rPr>
              <a:t>-   every </a:t>
            </a:r>
            <a:r>
              <a:rPr lang="en-US" sz="1200" b="0" dirty="0">
                <a:solidFill>
                  <a:schemeClr val="tx1"/>
                </a:solidFill>
              </a:rPr>
              <a:t>instruction performed in two parallel </a:t>
            </a:r>
            <a:r>
              <a:rPr lang="en-US" sz="1200" b="0" dirty="0" err="1">
                <a:solidFill>
                  <a:schemeClr val="tx1"/>
                </a:solidFill>
              </a:rPr>
              <a:t>datapaths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 smtClean="0">
                <a:solidFill>
                  <a:schemeClr val="tx1"/>
                </a:solidFill>
              </a:rPr>
              <a:t>and results </a:t>
            </a:r>
            <a:r>
              <a:rPr lang="en-US" sz="1200" b="0" dirty="0">
                <a:solidFill>
                  <a:schemeClr val="tx1"/>
                </a:solidFill>
              </a:rPr>
              <a:t>compared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256KB L1 I-cache, 256KB L1 D-cache on-chip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32MB shared L2 unified cache, off-chip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512-entry L1 TLB + 4K-entry L2 TLB</a:t>
            </a:r>
          </a:p>
          <a:p>
            <a:pPr marL="514350" lvl="1" indent="-168275"/>
            <a:r>
              <a:rPr lang="en-US" sz="1200" b="0" dirty="0">
                <a:solidFill>
                  <a:schemeClr val="tx1"/>
                </a:solidFill>
              </a:rPr>
              <a:t>very large TLB, to support multiple virtual machines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8K-entry Branch Target Buffer</a:t>
            </a:r>
          </a:p>
          <a:p>
            <a:pPr marL="514350" lvl="1" indent="-168275"/>
            <a:r>
              <a:rPr lang="en-US" sz="1200" b="0" dirty="0">
                <a:solidFill>
                  <a:schemeClr val="tx1"/>
                </a:solidFill>
              </a:rPr>
              <a:t>Very large buffer to support commercial workloads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Up to 64 processors (48 </a:t>
            </a:r>
            <a:r>
              <a:rPr lang="en-US" sz="1600" dirty="0" smtClean="0">
                <a:solidFill>
                  <a:schemeClr val="tx1"/>
                </a:solidFill>
              </a:rPr>
              <a:t>visible) </a:t>
            </a:r>
            <a:r>
              <a:rPr lang="en-US" sz="1600" dirty="0">
                <a:solidFill>
                  <a:schemeClr val="tx1"/>
                </a:solidFill>
              </a:rPr>
              <a:t>in one machine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1.2 GHz in IBM 130nm SOI </a:t>
            </a:r>
            <a:r>
              <a:rPr lang="en-US" sz="1600" dirty="0" smtClean="0">
                <a:solidFill>
                  <a:schemeClr val="tx1"/>
                </a:solidFill>
              </a:rPr>
              <a:t>CMOS, </a:t>
            </a:r>
            <a:r>
              <a:rPr lang="en-US" sz="1600" dirty="0">
                <a:solidFill>
                  <a:schemeClr val="tx1"/>
                </a:solidFill>
              </a:rPr>
              <a:t>55W for </a:t>
            </a:r>
            <a:r>
              <a:rPr lang="en-US" sz="1600" dirty="0" smtClean="0">
                <a:solidFill>
                  <a:schemeClr val="tx1"/>
                </a:solidFill>
              </a:rPr>
              <a:t>cores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z990: Forty Years Later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513" y="1066800"/>
            <a:ext cx="4027487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05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 Bit of History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Historical Narrative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Helps understand why ideas arose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Helps illustrate the design process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 Trends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Future technologies may be as constrained as older ones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Learning from History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Those who ignore history are doomed to repeat it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Every mistake made in mainframe design was also made in minicomputers, then microcomputers, where next?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Charles Babbage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Charles Babbage (1791-1871)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</a:t>
            </a:r>
            <a:r>
              <a:rPr lang="en-US" sz="1600" dirty="0" err="1" smtClean="0">
                <a:solidFill>
                  <a:schemeClr val="tx1"/>
                </a:solidFill>
              </a:rPr>
              <a:t>Lucasian</a:t>
            </a:r>
            <a:r>
              <a:rPr lang="en-US" sz="1600" dirty="0" smtClean="0">
                <a:solidFill>
                  <a:schemeClr val="tx1"/>
                </a:solidFill>
              </a:rPr>
              <a:t> Professor of Mathematics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Cambridge University, 1827-1839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Contributions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Difference Engine 1823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Analytic Engine 1833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Approach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mathematical tables (astronomy), nautical tables (navy)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any continuous function can be approximated by polynomial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mechanical gears and simple calculators</a:t>
            </a:r>
          </a:p>
        </p:txBody>
      </p:sp>
      <p:pic>
        <p:nvPicPr>
          <p:cNvPr id="1026" name="Picture 2" descr="C:\Users\bclee\Desktop\charles-babbage-1-siz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493720" y="1239915"/>
            <a:ext cx="1933174" cy="2495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Difference Engine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Weierstrass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Any continuous function can be approximated by a polynomial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Any polynomial can be computed from difference tables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Example: All you need is an adder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f(n)	= n</a:t>
            </a:r>
            <a:r>
              <a:rPr lang="en-US" sz="1600" baseline="30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 + n + 41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d1(n)	= f(n) - f(n-1) = 2n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d2(n)	 = d1(n) – d1(n-1) = 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f(n)	 = f(n-1) + d1(n) = f(n-1) + (d1(n-1)+2)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lvl="3"/>
            <a:endParaRPr lang="en-US" sz="1400" b="0" dirty="0">
              <a:solidFill>
                <a:schemeClr val="tx1"/>
              </a:solidFill>
            </a:endParaRPr>
          </a:p>
        </p:txBody>
      </p:sp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2362200" y="4419600"/>
            <a:ext cx="4114800" cy="1524000"/>
            <a:chOff x="1488" y="2784"/>
            <a:chExt cx="2592" cy="960"/>
          </a:xfrm>
        </p:grpSpPr>
        <p:sp>
          <p:nvSpPr>
            <p:cNvPr id="9" name="Rectangle 31"/>
            <p:cNvSpPr>
              <a:spLocks noChangeArrowheads="1"/>
            </p:cNvSpPr>
            <p:nvPr/>
          </p:nvSpPr>
          <p:spPr bwMode="auto">
            <a:xfrm>
              <a:off x="1488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n</a:t>
              </a:r>
            </a:p>
          </p:txBody>
        </p:sp>
        <p:sp>
          <p:nvSpPr>
            <p:cNvPr id="10" name="Rectangle 32"/>
            <p:cNvSpPr>
              <a:spLocks noChangeArrowheads="1"/>
            </p:cNvSpPr>
            <p:nvPr/>
          </p:nvSpPr>
          <p:spPr bwMode="auto">
            <a:xfrm>
              <a:off x="1488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d2(n)</a:t>
              </a:r>
            </a:p>
          </p:txBody>
        </p:sp>
        <p:sp>
          <p:nvSpPr>
            <p:cNvPr id="13" name="Rectangle 33"/>
            <p:cNvSpPr>
              <a:spLocks noChangeArrowheads="1"/>
            </p:cNvSpPr>
            <p:nvPr/>
          </p:nvSpPr>
          <p:spPr bwMode="auto">
            <a:xfrm>
              <a:off x="1488" y="326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d1(n)</a:t>
              </a:r>
            </a:p>
          </p:txBody>
        </p:sp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88" y="350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f(n)</a:t>
              </a:r>
            </a:p>
          </p:txBody>
        </p:sp>
        <p:sp>
          <p:nvSpPr>
            <p:cNvPr id="15" name="Rectangle 35"/>
            <p:cNvSpPr>
              <a:spLocks noChangeArrowheads="1"/>
            </p:cNvSpPr>
            <p:nvPr/>
          </p:nvSpPr>
          <p:spPr bwMode="auto">
            <a:xfrm>
              <a:off x="1920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0</a:t>
              </a:r>
            </a:p>
          </p:txBody>
        </p:sp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1920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140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" name="Rectangle 37"/>
            <p:cNvSpPr>
              <a:spLocks noChangeArrowheads="1"/>
            </p:cNvSpPr>
            <p:nvPr/>
          </p:nvSpPr>
          <p:spPr bwMode="auto">
            <a:xfrm>
              <a:off x="1920" y="326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marL="342900" lvl="3"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	</a:t>
              </a:r>
            </a:p>
          </p:txBody>
        </p:sp>
        <p:sp>
          <p:nvSpPr>
            <p:cNvPr id="18" name="Rectangle 38"/>
            <p:cNvSpPr>
              <a:spLocks noChangeArrowheads="1"/>
            </p:cNvSpPr>
            <p:nvPr/>
          </p:nvSpPr>
          <p:spPr bwMode="auto">
            <a:xfrm>
              <a:off x="1920" y="350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41</a:t>
              </a:r>
            </a:p>
          </p:txBody>
        </p:sp>
        <p:sp>
          <p:nvSpPr>
            <p:cNvPr id="19" name="Rectangle 39"/>
            <p:cNvSpPr>
              <a:spLocks noChangeArrowheads="1"/>
            </p:cNvSpPr>
            <p:nvPr/>
          </p:nvSpPr>
          <p:spPr bwMode="auto">
            <a:xfrm>
              <a:off x="2352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1</a:t>
              </a:r>
            </a:p>
          </p:txBody>
        </p:sp>
        <p:sp>
          <p:nvSpPr>
            <p:cNvPr id="20" name="Rectangle 40"/>
            <p:cNvSpPr>
              <a:spLocks noChangeArrowheads="1"/>
            </p:cNvSpPr>
            <p:nvPr/>
          </p:nvSpPr>
          <p:spPr bwMode="auto">
            <a:xfrm>
              <a:off x="2352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140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1" name="Rectangle 41"/>
            <p:cNvSpPr>
              <a:spLocks noChangeArrowheads="1"/>
            </p:cNvSpPr>
            <p:nvPr/>
          </p:nvSpPr>
          <p:spPr bwMode="auto">
            <a:xfrm>
              <a:off x="2352" y="326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22" name="Rectangle 43"/>
            <p:cNvSpPr>
              <a:spLocks noChangeArrowheads="1"/>
            </p:cNvSpPr>
            <p:nvPr/>
          </p:nvSpPr>
          <p:spPr bwMode="auto">
            <a:xfrm>
              <a:off x="2784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23" name="Rectangle 44"/>
            <p:cNvSpPr>
              <a:spLocks noChangeArrowheads="1"/>
            </p:cNvSpPr>
            <p:nvPr/>
          </p:nvSpPr>
          <p:spPr bwMode="auto">
            <a:xfrm>
              <a:off x="2784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24" name="Rectangle 47"/>
            <p:cNvSpPr>
              <a:spLocks noChangeArrowheads="1"/>
            </p:cNvSpPr>
            <p:nvPr/>
          </p:nvSpPr>
          <p:spPr bwMode="auto">
            <a:xfrm>
              <a:off x="3216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3</a:t>
              </a:r>
            </a:p>
          </p:txBody>
        </p:sp>
        <p:sp>
          <p:nvSpPr>
            <p:cNvPr id="25" name="Rectangle 48"/>
            <p:cNvSpPr>
              <a:spLocks noChangeArrowheads="1"/>
            </p:cNvSpPr>
            <p:nvPr/>
          </p:nvSpPr>
          <p:spPr bwMode="auto">
            <a:xfrm>
              <a:off x="3216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26" name="Rectangle 51"/>
            <p:cNvSpPr>
              <a:spLocks noChangeArrowheads="1"/>
            </p:cNvSpPr>
            <p:nvPr/>
          </p:nvSpPr>
          <p:spPr bwMode="auto">
            <a:xfrm>
              <a:off x="3648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4</a:t>
              </a:r>
            </a:p>
          </p:txBody>
        </p:sp>
        <p:sp>
          <p:nvSpPr>
            <p:cNvPr id="27" name="Rectangle 52"/>
            <p:cNvSpPr>
              <a:spLocks noChangeArrowheads="1"/>
            </p:cNvSpPr>
            <p:nvPr/>
          </p:nvSpPr>
          <p:spPr bwMode="auto">
            <a:xfrm>
              <a:off x="3648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</p:grpSp>
      <p:grpSp>
        <p:nvGrpSpPr>
          <p:cNvPr id="28" name="Group 65"/>
          <p:cNvGrpSpPr>
            <a:grpSpLocks/>
          </p:cNvGrpSpPr>
          <p:nvPr/>
        </p:nvGrpSpPr>
        <p:grpSpPr bwMode="auto">
          <a:xfrm>
            <a:off x="4343400" y="5105400"/>
            <a:ext cx="762000" cy="457200"/>
            <a:chOff x="2736" y="3024"/>
            <a:chExt cx="480" cy="288"/>
          </a:xfrm>
        </p:grpSpPr>
        <p:sp>
          <p:nvSpPr>
            <p:cNvPr id="29" name="Rectangle 45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4</a:t>
              </a:r>
            </a:p>
          </p:txBody>
        </p:sp>
        <p:sp>
          <p:nvSpPr>
            <p:cNvPr id="30" name="Line 63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1" name="Line 64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32" name="Group 66"/>
          <p:cNvGrpSpPr>
            <a:grpSpLocks/>
          </p:cNvGrpSpPr>
          <p:nvPr/>
        </p:nvGrpSpPr>
        <p:grpSpPr bwMode="auto">
          <a:xfrm>
            <a:off x="5029200" y="5105400"/>
            <a:ext cx="762000" cy="457200"/>
            <a:chOff x="2736" y="3024"/>
            <a:chExt cx="480" cy="288"/>
          </a:xfrm>
        </p:grpSpPr>
        <p:sp>
          <p:nvSpPr>
            <p:cNvPr id="33" name="Rectangle 67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6</a:t>
              </a:r>
            </a:p>
          </p:txBody>
        </p:sp>
        <p:sp>
          <p:nvSpPr>
            <p:cNvPr id="34" name="Line 68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5" name="Line 69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36" name="Group 70"/>
          <p:cNvGrpSpPr>
            <a:grpSpLocks/>
          </p:cNvGrpSpPr>
          <p:nvPr/>
        </p:nvGrpSpPr>
        <p:grpSpPr bwMode="auto">
          <a:xfrm>
            <a:off x="5715000" y="5105400"/>
            <a:ext cx="762000" cy="457200"/>
            <a:chOff x="2736" y="3024"/>
            <a:chExt cx="480" cy="288"/>
          </a:xfrm>
        </p:grpSpPr>
        <p:sp>
          <p:nvSpPr>
            <p:cNvPr id="37" name="Rectangle 71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8</a:t>
              </a:r>
            </a:p>
          </p:txBody>
        </p:sp>
        <p:sp>
          <p:nvSpPr>
            <p:cNvPr id="38" name="Line 72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9" name="Line 73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40" name="Group 74"/>
          <p:cNvGrpSpPr>
            <a:grpSpLocks/>
          </p:cNvGrpSpPr>
          <p:nvPr/>
        </p:nvGrpSpPr>
        <p:grpSpPr bwMode="auto">
          <a:xfrm>
            <a:off x="3657600" y="5486400"/>
            <a:ext cx="762000" cy="457200"/>
            <a:chOff x="2736" y="3024"/>
            <a:chExt cx="480" cy="288"/>
          </a:xfrm>
        </p:grpSpPr>
        <p:sp>
          <p:nvSpPr>
            <p:cNvPr id="41" name="Rectangle 75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43</a:t>
              </a:r>
            </a:p>
          </p:txBody>
        </p:sp>
        <p:sp>
          <p:nvSpPr>
            <p:cNvPr id="42" name="Line 76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3" name="Line 77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44" name="Group 78"/>
          <p:cNvGrpSpPr>
            <a:grpSpLocks/>
          </p:cNvGrpSpPr>
          <p:nvPr/>
        </p:nvGrpSpPr>
        <p:grpSpPr bwMode="auto">
          <a:xfrm>
            <a:off x="4343400" y="5486400"/>
            <a:ext cx="762000" cy="457200"/>
            <a:chOff x="2736" y="3024"/>
            <a:chExt cx="480" cy="288"/>
          </a:xfrm>
        </p:grpSpPr>
        <p:sp>
          <p:nvSpPr>
            <p:cNvPr id="45" name="Rectangle 79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47</a:t>
              </a:r>
            </a:p>
          </p:txBody>
        </p:sp>
        <p:sp>
          <p:nvSpPr>
            <p:cNvPr id="46" name="Line 80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7" name="Line 81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48" name="Group 82"/>
          <p:cNvGrpSpPr>
            <a:grpSpLocks/>
          </p:cNvGrpSpPr>
          <p:nvPr/>
        </p:nvGrpSpPr>
        <p:grpSpPr bwMode="auto">
          <a:xfrm>
            <a:off x="5029200" y="5486400"/>
            <a:ext cx="762000" cy="457200"/>
            <a:chOff x="2736" y="3024"/>
            <a:chExt cx="480" cy="288"/>
          </a:xfrm>
        </p:grpSpPr>
        <p:sp>
          <p:nvSpPr>
            <p:cNvPr id="49" name="Rectangle 83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53</a:t>
              </a:r>
            </a:p>
          </p:txBody>
        </p:sp>
        <p:sp>
          <p:nvSpPr>
            <p:cNvPr id="50" name="Line 84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1" name="Line 85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52" name="Group 86"/>
          <p:cNvGrpSpPr>
            <a:grpSpLocks/>
          </p:cNvGrpSpPr>
          <p:nvPr/>
        </p:nvGrpSpPr>
        <p:grpSpPr bwMode="auto">
          <a:xfrm>
            <a:off x="5715000" y="5486400"/>
            <a:ext cx="762000" cy="457200"/>
            <a:chOff x="2736" y="3024"/>
            <a:chExt cx="480" cy="288"/>
          </a:xfrm>
        </p:grpSpPr>
        <p:sp>
          <p:nvSpPr>
            <p:cNvPr id="53" name="Rectangle 87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61</a:t>
              </a:r>
            </a:p>
          </p:txBody>
        </p:sp>
        <p:sp>
          <p:nvSpPr>
            <p:cNvPr id="54" name="Line 88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5" name="Line 89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Analytic Engine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5958241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Inspiration: Jacquard Looms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Looms were controlled by punch cards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Cards with fixed, punched holes dictated weave pattern (program)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Same set of cards used with different color threads (numbers)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Store contains input, output variables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Mill operates on variables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Operation</a:t>
            </a:r>
            <a:endParaRPr lang="en-US" dirty="0">
              <a:solidFill>
                <a:schemeClr val="tx1"/>
              </a:solidFill>
            </a:endParaRP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An operation in the mill requires feeding two punched cards, producing a new punched card for store</a:t>
            </a:r>
          </a:p>
          <a:p>
            <a:pPr lvl="3">
              <a:buFontTx/>
              <a:buChar char="-"/>
            </a:pPr>
            <a:endParaRPr lang="en-US" sz="1400" b="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69060" y="1316725"/>
            <a:ext cx="2494670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Harvard Mark I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History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Howard Aiken – Professor of Physics, Harvard University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Built in 1944 in IBM Endicott Laboratories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Mechanical with some electro-magnetically controlled relays, gears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750,000 components weigh 5 tons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Synchronizing clock beats every 0.015 seconds (66Hz) 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Performance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- 0.3 seconds for addition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6 seconds for multiplication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1 minute for a sine calculation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r>
              <a:rPr lang="en-US" sz="1600" b="0" dirty="0" smtClean="0">
                <a:solidFill>
                  <a:schemeClr val="tx1"/>
                </a:solidFill>
              </a:rPr>
              <a:t>- Broke down once a week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lvl="3"/>
            <a:endParaRPr lang="en-US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ENIAC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History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Electronic Numerical Integrator and Computer (ENIAC), 1943-45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Eckert and </a:t>
            </a:r>
            <a:r>
              <a:rPr lang="en-US" sz="1600" dirty="0" err="1" smtClean="0">
                <a:solidFill>
                  <a:schemeClr val="tx1"/>
                </a:solidFill>
              </a:rPr>
              <a:t>Mauchly</a:t>
            </a:r>
            <a:r>
              <a:rPr lang="en-US" sz="1600" dirty="0" smtClean="0">
                <a:solidFill>
                  <a:schemeClr val="tx1"/>
                </a:solidFill>
              </a:rPr>
              <a:t>, University of Pennsylvania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First electronic, operational, general-purpose analytic calculator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30 tons, 72 square meters, 200KW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Performance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Reads 120 cards per minute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200 microsecond add, 6 millisecond division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1000x faster than Mark I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Not very reliable!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World War II ballistic calculations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lvl="3"/>
            <a:endParaRPr lang="en-US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EDVAC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History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Eckert, </a:t>
            </a:r>
            <a:r>
              <a:rPr lang="en-US" sz="1600" dirty="0" err="1" smtClean="0">
                <a:solidFill>
                  <a:schemeClr val="tx1"/>
                </a:solidFill>
              </a:rPr>
              <a:t>Mauchly</a:t>
            </a:r>
            <a:r>
              <a:rPr lang="en-US" sz="1600" dirty="0" smtClean="0">
                <a:solidFill>
                  <a:schemeClr val="tx1"/>
                </a:solidFill>
              </a:rPr>
              <a:t>, von Neumann, et al., 1944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ENIAC instructions execute independently of calculated results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Human intervention required to change instruction flow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EDVAC addresses this problem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First stored program computer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Program manipulated as data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 Sequencing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Manual control: calculators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External automatic control: Harvard Mark I (paper tape)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Internal automatic control: EDVAC (read-write memory)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Stored program computer: same storage for data and instructions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1160</TotalTime>
  <Words>657</Words>
  <Application>Microsoft Office PowerPoint</Application>
  <PresentationFormat>On-screen Show (4:3)</PresentationFormat>
  <Paragraphs>489</Paragraphs>
  <Slides>28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Executive</vt:lpstr>
      <vt:lpstr>ECE 252 / CPS 220  Advanced Computer Architecture I  Lecture 2 History, Instruction Set Architectures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256</cp:revision>
  <dcterms:created xsi:type="dcterms:W3CDTF">2011-07-23T19:26:49Z</dcterms:created>
  <dcterms:modified xsi:type="dcterms:W3CDTF">2011-09-01T19:27:00Z</dcterms:modified>
</cp:coreProperties>
</file>