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0"/>
  </p:notesMasterIdLst>
  <p:sldIdLst>
    <p:sldId id="256" r:id="rId2"/>
    <p:sldId id="311" r:id="rId3"/>
    <p:sldId id="354" r:id="rId4"/>
    <p:sldId id="355" r:id="rId5"/>
    <p:sldId id="353" r:id="rId6"/>
    <p:sldId id="356" r:id="rId7"/>
    <p:sldId id="357" r:id="rId8"/>
    <p:sldId id="359" r:id="rId9"/>
    <p:sldId id="360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7" r:id="rId22"/>
    <p:sldId id="378" r:id="rId23"/>
    <p:sldId id="376" r:id="rId24"/>
    <p:sldId id="374" r:id="rId25"/>
    <p:sldId id="379" r:id="rId26"/>
    <p:sldId id="380" r:id="rId27"/>
    <p:sldId id="381" r:id="rId28"/>
    <p:sldId id="375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0" autoAdjust="0"/>
    <p:restoredTop sz="94660"/>
  </p:normalViewPr>
  <p:slideViewPr>
    <p:cSldViewPr>
      <p:cViewPr varScale="1">
        <p:scale>
          <a:sx n="84" d="100"/>
          <a:sy n="84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4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Reduced Instruction Set Computers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Performance Factors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Latency = (Instructions / Program) x (Cycles / Instruction) </a:t>
            </a:r>
            <a:r>
              <a:rPr lang="en-US" sz="1600" b="1" dirty="0" smtClean="0">
                <a:solidFill>
                  <a:schemeClr val="tx1"/>
                </a:solidFill>
              </a:rPr>
              <a:t>x </a:t>
            </a:r>
            <a:r>
              <a:rPr lang="en-US" sz="1600" b="1" dirty="0" smtClean="0">
                <a:solidFill>
                  <a:schemeClr val="tx1"/>
                </a:solidFill>
              </a:rPr>
              <a:t>(Seconds / Cycle)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Instructions per program depends on source code, compiler technology, ISA</a:t>
            </a: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Cycles per instruction (CPI) depends on the ISA and the microarchitecture</a:t>
            </a: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Time per cycle depends on the microarchitecture, underlying technology</a:t>
            </a:r>
          </a:p>
          <a:p>
            <a:pPr marL="0" lvl="1"/>
            <a:r>
              <a:rPr lang="en-US" sz="1600" dirty="0">
                <a:solidFill>
                  <a:schemeClr val="tx1"/>
                </a:solidFill>
              </a:rPr>
              <a:t>	</a:t>
            </a:r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Microarchitecture			CPI		Cycle Time</a:t>
            </a:r>
          </a:p>
          <a:p>
            <a:pPr algn="l"/>
            <a:r>
              <a:rPr lang="en-US" sz="1600" dirty="0" err="1" smtClean="0">
                <a:solidFill>
                  <a:schemeClr val="tx1"/>
                </a:solidFill>
              </a:rPr>
              <a:t>Microcoded</a:t>
            </a:r>
            <a:r>
              <a:rPr lang="en-US" sz="1600" dirty="0" smtClean="0">
                <a:solidFill>
                  <a:schemeClr val="tx1"/>
                </a:solidFill>
              </a:rPr>
              <a:t>			&gt;1		short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Single-cycle </a:t>
            </a:r>
            <a:r>
              <a:rPr lang="en-US" sz="1600" dirty="0" err="1" smtClean="0">
                <a:solidFill>
                  <a:schemeClr val="tx1"/>
                </a:solidFill>
              </a:rPr>
              <a:t>unpipelined</a:t>
            </a:r>
            <a:r>
              <a:rPr lang="en-US" sz="1600" dirty="0" smtClean="0">
                <a:solidFill>
                  <a:schemeClr val="tx1"/>
                </a:solidFill>
              </a:rPr>
              <a:t>		1		long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Pipelined				1		short</a:t>
            </a:r>
          </a:p>
          <a:p>
            <a:pPr marL="0" lvl="1"/>
            <a:endParaRPr lang="en-US" sz="1600" b="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This lecture presents single-cycle </a:t>
            </a:r>
            <a:r>
              <a:rPr lang="en-US" sz="1600" b="0" dirty="0" err="1" smtClean="0">
                <a:solidFill>
                  <a:schemeClr val="tx1"/>
                </a:solidFill>
              </a:rPr>
              <a:t>unpipelined</a:t>
            </a:r>
            <a:r>
              <a:rPr lang="en-US" sz="1600" b="0" dirty="0" smtClean="0">
                <a:solidFill>
                  <a:schemeClr val="tx1"/>
                </a:solidFill>
              </a:rPr>
              <a:t> microarchitecture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Hardware Elements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19200"/>
            <a:ext cx="6907212" cy="839788"/>
          </a:xfrm>
          <a:noFill/>
          <a:ln/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Combinational </a:t>
            </a:r>
            <a:r>
              <a:rPr lang="en-US" dirty="0" smtClean="0">
                <a:solidFill>
                  <a:schemeClr val="tx1"/>
                </a:solidFill>
              </a:rPr>
              <a:t>Circuits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 Mux</a:t>
            </a:r>
            <a:r>
              <a:rPr lang="en-US" sz="1600" b="0" dirty="0">
                <a:solidFill>
                  <a:schemeClr val="tx1"/>
                </a:solidFill>
              </a:rPr>
              <a:t>, Decoder, ALU, ...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3581400"/>
            <a:ext cx="7838865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+mj-lt"/>
              </a:rPr>
              <a:t>Synchronous </a:t>
            </a:r>
            <a:r>
              <a:rPr lang="en-US" sz="2400" dirty="0" smtClean="0">
                <a:latin typeface="+mj-lt"/>
              </a:rPr>
              <a:t>State Elements</a:t>
            </a:r>
            <a:endParaRPr lang="en-US" sz="2400" dirty="0">
              <a:latin typeface="+mj-lt"/>
            </a:endParaRPr>
          </a:p>
          <a:p>
            <a:pPr lvl="1" eaLnBrk="1" hangingPunct="1">
              <a:spcBef>
                <a:spcPct val="20000"/>
              </a:spcBef>
            </a:pPr>
            <a:r>
              <a:rPr lang="en-US" sz="1600" dirty="0" smtClean="0">
                <a:latin typeface="+mj-lt"/>
              </a:rPr>
              <a:t>- </a:t>
            </a:r>
            <a:r>
              <a:rPr lang="en-US" sz="1600" dirty="0" err="1" smtClean="0">
                <a:latin typeface="+mj-lt"/>
              </a:rPr>
              <a:t>Flipflop</a:t>
            </a:r>
            <a:r>
              <a:rPr lang="en-US" sz="1600" dirty="0">
                <a:latin typeface="+mj-lt"/>
              </a:rPr>
              <a:t>, Register, Register file, SRAM, </a:t>
            </a:r>
            <a:r>
              <a:rPr lang="en-US" sz="1600" dirty="0" smtClean="0">
                <a:latin typeface="+mj-lt"/>
              </a:rPr>
              <a:t>DRAM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z="1600" dirty="0" smtClean="0">
                <a:latin typeface="+mj-lt"/>
              </a:rPr>
              <a:t>- Edge-triggered elements where data is sampled on rising edge</a:t>
            </a:r>
            <a:endParaRPr lang="en-US" sz="1600" dirty="0">
              <a:latin typeface="+mj-lt"/>
            </a:endParaRP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2162175" y="4696365"/>
            <a:ext cx="4786313" cy="1616075"/>
            <a:chOff x="134" y="2769"/>
            <a:chExt cx="3015" cy="1018"/>
          </a:xfrm>
        </p:grpSpPr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1248" y="2769"/>
              <a:ext cx="1901" cy="1018"/>
              <a:chOff x="53" y="2587"/>
              <a:chExt cx="2908" cy="1018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53" y="2657"/>
                <a:ext cx="2908" cy="897"/>
                <a:chOff x="53" y="2657"/>
                <a:chExt cx="2908" cy="897"/>
              </a:xfrm>
            </p:grpSpPr>
            <p:sp>
              <p:nvSpPr>
                <p:cNvPr id="31" name="Freeform 9"/>
                <p:cNvSpPr>
                  <a:spLocks/>
                </p:cNvSpPr>
                <p:nvPr/>
              </p:nvSpPr>
              <p:spPr bwMode="auto">
                <a:xfrm>
                  <a:off x="460" y="2670"/>
                  <a:ext cx="2422" cy="150"/>
                </a:xfrm>
                <a:custGeom>
                  <a:avLst/>
                  <a:gdLst>
                    <a:gd name="T0" fmla="*/ 0 w 2422"/>
                    <a:gd name="T1" fmla="*/ 149 h 150"/>
                    <a:gd name="T2" fmla="*/ 295 w 2422"/>
                    <a:gd name="T3" fmla="*/ 149 h 150"/>
                    <a:gd name="T4" fmla="*/ 295 w 2422"/>
                    <a:gd name="T5" fmla="*/ 0 h 150"/>
                    <a:gd name="T6" fmla="*/ 650 w 2422"/>
                    <a:gd name="T7" fmla="*/ 0 h 150"/>
                    <a:gd name="T8" fmla="*/ 650 w 2422"/>
                    <a:gd name="T9" fmla="*/ 149 h 150"/>
                    <a:gd name="T10" fmla="*/ 1004 w 2422"/>
                    <a:gd name="T11" fmla="*/ 149 h 150"/>
                    <a:gd name="T12" fmla="*/ 1004 w 2422"/>
                    <a:gd name="T13" fmla="*/ 0 h 150"/>
                    <a:gd name="T14" fmla="*/ 1358 w 2422"/>
                    <a:gd name="T15" fmla="*/ 0 h 150"/>
                    <a:gd name="T16" fmla="*/ 1358 w 2422"/>
                    <a:gd name="T17" fmla="*/ 149 h 150"/>
                    <a:gd name="T18" fmla="*/ 1712 w 2422"/>
                    <a:gd name="T19" fmla="*/ 149 h 150"/>
                    <a:gd name="T20" fmla="*/ 1712 w 2422"/>
                    <a:gd name="T21" fmla="*/ 0 h 150"/>
                    <a:gd name="T22" fmla="*/ 2067 w 2422"/>
                    <a:gd name="T23" fmla="*/ 0 h 150"/>
                    <a:gd name="T24" fmla="*/ 2067 w 2422"/>
                    <a:gd name="T25" fmla="*/ 149 h 150"/>
                    <a:gd name="T26" fmla="*/ 2421 w 2422"/>
                    <a:gd name="T27" fmla="*/ 149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22" h="150">
                      <a:moveTo>
                        <a:pt x="0" y="149"/>
                      </a:moveTo>
                      <a:lnTo>
                        <a:pt x="295" y="149"/>
                      </a:lnTo>
                      <a:lnTo>
                        <a:pt x="295" y="0"/>
                      </a:lnTo>
                      <a:lnTo>
                        <a:pt x="650" y="0"/>
                      </a:lnTo>
                      <a:lnTo>
                        <a:pt x="650" y="149"/>
                      </a:lnTo>
                      <a:lnTo>
                        <a:pt x="1004" y="149"/>
                      </a:lnTo>
                      <a:lnTo>
                        <a:pt x="1004" y="0"/>
                      </a:lnTo>
                      <a:lnTo>
                        <a:pt x="1358" y="0"/>
                      </a:lnTo>
                      <a:lnTo>
                        <a:pt x="1358" y="149"/>
                      </a:lnTo>
                      <a:lnTo>
                        <a:pt x="1712" y="149"/>
                      </a:lnTo>
                      <a:lnTo>
                        <a:pt x="1712" y="0"/>
                      </a:lnTo>
                      <a:lnTo>
                        <a:pt x="2067" y="0"/>
                      </a:lnTo>
                      <a:lnTo>
                        <a:pt x="2067" y="149"/>
                      </a:lnTo>
                      <a:lnTo>
                        <a:pt x="2421" y="14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53" y="2657"/>
                  <a:ext cx="44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latin typeface="+mj-lt"/>
                    </a:rPr>
                    <a:t>Clk </a:t>
                  </a:r>
                </a:p>
              </p:txBody>
            </p:sp>
            <p:sp>
              <p:nvSpPr>
                <p:cNvPr id="33" name="Rectangle 11"/>
                <p:cNvSpPr>
                  <a:spLocks noChangeArrowheads="1"/>
                </p:cNvSpPr>
                <p:nvPr/>
              </p:nvSpPr>
              <p:spPr bwMode="auto">
                <a:xfrm>
                  <a:off x="165" y="3134"/>
                  <a:ext cx="28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latin typeface="+mj-lt"/>
                    </a:rPr>
                    <a:t>D</a:t>
                  </a:r>
                </a:p>
              </p:txBody>
            </p:sp>
            <p:sp>
              <p:nvSpPr>
                <p:cNvPr id="3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0" y="3381"/>
                  <a:ext cx="30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latin typeface="+mj-lt"/>
                    </a:rPr>
                    <a:t>Q</a:t>
                  </a:r>
                </a:p>
              </p:txBody>
            </p:sp>
            <p:sp>
              <p:nvSpPr>
                <p:cNvPr id="35" name="Freeform 13"/>
                <p:cNvSpPr>
                  <a:spLocks/>
                </p:cNvSpPr>
                <p:nvPr/>
              </p:nvSpPr>
              <p:spPr bwMode="auto">
                <a:xfrm>
                  <a:off x="450" y="3387"/>
                  <a:ext cx="2511" cy="157"/>
                </a:xfrm>
                <a:custGeom>
                  <a:avLst/>
                  <a:gdLst>
                    <a:gd name="T0" fmla="*/ 0 w 2511"/>
                    <a:gd name="T1" fmla="*/ 156 h 157"/>
                    <a:gd name="T2" fmla="*/ 1053 w 2511"/>
                    <a:gd name="T3" fmla="*/ 156 h 157"/>
                    <a:gd name="T4" fmla="*/ 1112 w 2511"/>
                    <a:gd name="T5" fmla="*/ 0 h 157"/>
                    <a:gd name="T6" fmla="*/ 2510 w 2511"/>
                    <a:gd name="T7" fmla="*/ 0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11" h="157">
                      <a:moveTo>
                        <a:pt x="0" y="156"/>
                      </a:moveTo>
                      <a:lnTo>
                        <a:pt x="1053" y="156"/>
                      </a:lnTo>
                      <a:lnTo>
                        <a:pt x="1112" y="0"/>
                      </a:lnTo>
                      <a:lnTo>
                        <a:pt x="251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6" name="Freeform 14"/>
                <p:cNvSpPr>
                  <a:spLocks/>
                </p:cNvSpPr>
                <p:nvPr/>
              </p:nvSpPr>
              <p:spPr bwMode="auto">
                <a:xfrm>
                  <a:off x="450" y="3140"/>
                  <a:ext cx="2481" cy="149"/>
                </a:xfrm>
                <a:custGeom>
                  <a:avLst/>
                  <a:gdLst>
                    <a:gd name="T0" fmla="*/ 0 w 2481"/>
                    <a:gd name="T1" fmla="*/ 148 h 149"/>
                    <a:gd name="T2" fmla="*/ 118 w 2481"/>
                    <a:gd name="T3" fmla="*/ 148 h 149"/>
                    <a:gd name="T4" fmla="*/ 177 w 2481"/>
                    <a:gd name="T5" fmla="*/ 0 h 149"/>
                    <a:gd name="T6" fmla="*/ 1476 w 2481"/>
                    <a:gd name="T7" fmla="*/ 0 h 149"/>
                    <a:gd name="T8" fmla="*/ 1535 w 2481"/>
                    <a:gd name="T9" fmla="*/ 148 h 149"/>
                    <a:gd name="T10" fmla="*/ 2480 w 2481"/>
                    <a:gd name="T11" fmla="*/ 148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81" h="149">
                      <a:moveTo>
                        <a:pt x="0" y="148"/>
                      </a:moveTo>
                      <a:lnTo>
                        <a:pt x="118" y="148"/>
                      </a:lnTo>
                      <a:lnTo>
                        <a:pt x="177" y="0"/>
                      </a:lnTo>
                      <a:lnTo>
                        <a:pt x="1476" y="0"/>
                      </a:lnTo>
                      <a:lnTo>
                        <a:pt x="1535" y="148"/>
                      </a:lnTo>
                      <a:lnTo>
                        <a:pt x="2480" y="1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7" name="Freeform 15"/>
                <p:cNvSpPr>
                  <a:spLocks/>
                </p:cNvSpPr>
                <p:nvPr/>
              </p:nvSpPr>
              <p:spPr bwMode="auto">
                <a:xfrm>
                  <a:off x="509" y="2893"/>
                  <a:ext cx="2363" cy="149"/>
                </a:xfrm>
                <a:custGeom>
                  <a:avLst/>
                  <a:gdLst>
                    <a:gd name="T0" fmla="*/ 0 w 2363"/>
                    <a:gd name="T1" fmla="*/ 148 h 149"/>
                    <a:gd name="T2" fmla="*/ 768 w 2363"/>
                    <a:gd name="T3" fmla="*/ 148 h 149"/>
                    <a:gd name="T4" fmla="*/ 827 w 2363"/>
                    <a:gd name="T5" fmla="*/ 0 h 149"/>
                    <a:gd name="T6" fmla="*/ 1476 w 2363"/>
                    <a:gd name="T7" fmla="*/ 0 h 149"/>
                    <a:gd name="T8" fmla="*/ 1535 w 2363"/>
                    <a:gd name="T9" fmla="*/ 148 h 149"/>
                    <a:gd name="T10" fmla="*/ 2362 w 2363"/>
                    <a:gd name="T11" fmla="*/ 148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63" h="149">
                      <a:moveTo>
                        <a:pt x="0" y="148"/>
                      </a:moveTo>
                      <a:lnTo>
                        <a:pt x="768" y="148"/>
                      </a:lnTo>
                      <a:lnTo>
                        <a:pt x="827" y="0"/>
                      </a:lnTo>
                      <a:lnTo>
                        <a:pt x="1476" y="0"/>
                      </a:lnTo>
                      <a:lnTo>
                        <a:pt x="1535" y="148"/>
                      </a:lnTo>
                      <a:lnTo>
                        <a:pt x="2362" y="1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8" name="Rectangle 16"/>
                <p:cNvSpPr>
                  <a:spLocks noChangeArrowheads="1"/>
                </p:cNvSpPr>
                <p:nvPr/>
              </p:nvSpPr>
              <p:spPr bwMode="auto">
                <a:xfrm>
                  <a:off x="53" y="2904"/>
                  <a:ext cx="34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latin typeface="+mj-lt"/>
                    </a:rPr>
                    <a:t>En</a:t>
                  </a:r>
                </a:p>
              </p:txBody>
            </p:sp>
          </p:grpSp>
          <p:sp>
            <p:nvSpPr>
              <p:cNvPr id="28" name="Line 17"/>
              <p:cNvSpPr>
                <a:spLocks noChangeShapeType="1"/>
              </p:cNvSpPr>
              <p:nvPr/>
            </p:nvSpPr>
            <p:spPr bwMode="auto">
              <a:xfrm>
                <a:off x="739" y="2609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1448" y="2598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2157" y="2587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</p:grpSp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34" y="2796"/>
              <a:ext cx="853" cy="940"/>
              <a:chOff x="230" y="2976"/>
              <a:chExt cx="853" cy="940"/>
            </a:xfrm>
          </p:grpSpPr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40" y="3296"/>
                <a:ext cx="443" cy="3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endParaRPr lang="en-US" sz="1200">
                  <a:latin typeface="+mj-lt"/>
                </a:endParaRPr>
              </a:p>
            </p:txBody>
          </p: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785" y="3360"/>
                <a:ext cx="17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ff</a:t>
                </a:r>
              </a:p>
            </p:txBody>
          </p:sp>
          <p:sp>
            <p:nvSpPr>
              <p:cNvPr id="18" name="Freeform 23"/>
              <p:cNvSpPr>
                <a:spLocks/>
              </p:cNvSpPr>
              <p:nvPr/>
            </p:nvSpPr>
            <p:spPr bwMode="auto">
              <a:xfrm>
                <a:off x="651" y="3479"/>
                <a:ext cx="97" cy="193"/>
              </a:xfrm>
              <a:custGeom>
                <a:avLst/>
                <a:gdLst>
                  <a:gd name="T0" fmla="*/ 0 w 97"/>
                  <a:gd name="T1" fmla="*/ 0 h 193"/>
                  <a:gd name="T2" fmla="*/ 96 w 97"/>
                  <a:gd name="T3" fmla="*/ 96 h 193"/>
                  <a:gd name="T4" fmla="*/ 0 w 97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93">
                    <a:moveTo>
                      <a:pt x="0" y="0"/>
                    </a:moveTo>
                    <a:lnTo>
                      <a:pt x="96" y="96"/>
                    </a:lnTo>
                    <a:lnTo>
                      <a:pt x="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480" y="3600"/>
                <a:ext cx="17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480" y="3408"/>
                <a:ext cx="17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1" name="Rectangle 26"/>
              <p:cNvSpPr>
                <a:spLocks noChangeArrowheads="1"/>
              </p:cNvSpPr>
              <p:nvPr/>
            </p:nvSpPr>
            <p:spPr bwMode="auto">
              <a:xfrm>
                <a:off x="771" y="3743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Q</a:t>
                </a:r>
              </a:p>
            </p:txBody>
          </p:sp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783" y="2976"/>
                <a:ext cx="18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D</a:t>
                </a:r>
              </a:p>
            </p:txBody>
          </p:sp>
          <p:sp>
            <p:nvSpPr>
              <p:cNvPr id="23" name="Rectangle 28"/>
              <p:cNvSpPr>
                <a:spLocks noChangeArrowheads="1"/>
              </p:cNvSpPr>
              <p:nvPr/>
            </p:nvSpPr>
            <p:spPr bwMode="auto">
              <a:xfrm>
                <a:off x="230" y="3467"/>
                <a:ext cx="2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Clk</a:t>
                </a:r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865" y="3157"/>
                <a:ext cx="0" cy="1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5" name="Rectangle 30"/>
              <p:cNvSpPr>
                <a:spLocks noChangeArrowheads="1"/>
              </p:cNvSpPr>
              <p:nvPr/>
            </p:nvSpPr>
            <p:spPr bwMode="auto">
              <a:xfrm>
                <a:off x="266" y="3264"/>
                <a:ext cx="2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En</a:t>
                </a:r>
              </a:p>
            </p:txBody>
          </p:sp>
          <p:sp>
            <p:nvSpPr>
              <p:cNvPr id="26" name="Line 31"/>
              <p:cNvSpPr>
                <a:spLocks noChangeShapeType="1"/>
              </p:cNvSpPr>
              <p:nvPr/>
            </p:nvSpPr>
            <p:spPr bwMode="auto">
              <a:xfrm>
                <a:off x="864" y="3662"/>
                <a:ext cx="0" cy="1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</p:grp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6251576" y="1447800"/>
            <a:ext cx="2633663" cy="2106613"/>
            <a:chOff x="3792" y="929"/>
            <a:chExt cx="1659" cy="1327"/>
          </a:xfrm>
        </p:grpSpPr>
        <p:grpSp>
          <p:nvGrpSpPr>
            <p:cNvPr id="40" name="Group 33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47" name="Freeform 34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960 w 961"/>
                  <a:gd name="T3" fmla="*/ 307 h 1652"/>
                  <a:gd name="T4" fmla="*/ 960 w 961"/>
                  <a:gd name="T5" fmla="*/ 1190 h 1652"/>
                  <a:gd name="T6" fmla="*/ 0 w 961"/>
                  <a:gd name="T7" fmla="*/ 1651 h 1652"/>
                  <a:gd name="T8" fmla="*/ 0 w 961"/>
                  <a:gd name="T9" fmla="*/ 960 h 1652"/>
                  <a:gd name="T10" fmla="*/ 192 w 961"/>
                  <a:gd name="T11" fmla="*/ 806 h 1652"/>
                  <a:gd name="T12" fmla="*/ 0 w 961"/>
                  <a:gd name="T13" fmla="*/ 691 h 1652"/>
                  <a:gd name="T14" fmla="*/ 0 w 961"/>
                  <a:gd name="T15" fmla="*/ 0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</p:grp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231" y="929"/>
              <a:ext cx="1220" cy="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OpSelect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 - Add, Sub,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 - And, Or, Xor, Not,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 - GT, LT, EQ, Zero,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856" y="1677"/>
              <a:ext cx="363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Result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856" y="1893"/>
              <a:ext cx="449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Comp?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95" y="1536"/>
              <a:ext cx="16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792" y="1968"/>
              <a:ext cx="14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B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211" y="1731"/>
              <a:ext cx="29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ALU</a:t>
              </a:r>
            </a:p>
          </p:txBody>
        </p:sp>
      </p:grp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762000" y="2063750"/>
            <a:ext cx="1535113" cy="1338263"/>
            <a:chOff x="270" y="1296"/>
            <a:chExt cx="967" cy="843"/>
          </a:xfrm>
        </p:grpSpPr>
        <p:sp>
          <p:nvSpPr>
            <p:cNvPr id="54" name="Line 47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6" name="Rectangle 49"/>
            <p:cNvSpPr>
              <a:spLocks noChangeArrowheads="1"/>
            </p:cNvSpPr>
            <p:nvPr/>
          </p:nvSpPr>
          <p:spPr bwMode="auto">
            <a:xfrm>
              <a:off x="601" y="1296"/>
              <a:ext cx="2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Sel</a:t>
              </a:r>
            </a:p>
          </p:txBody>
        </p:sp>
        <p:sp>
          <p:nvSpPr>
            <p:cNvPr id="57" name="Rectangle 50"/>
            <p:cNvSpPr>
              <a:spLocks noChangeArrowheads="1"/>
            </p:cNvSpPr>
            <p:nvPr/>
          </p:nvSpPr>
          <p:spPr bwMode="auto">
            <a:xfrm>
              <a:off x="1038" y="1673"/>
              <a:ext cx="19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9" name="Rectangle 52"/>
            <p:cNvSpPr>
              <a:spLocks noChangeArrowheads="1"/>
            </p:cNvSpPr>
            <p:nvPr/>
          </p:nvSpPr>
          <p:spPr bwMode="auto">
            <a:xfrm>
              <a:off x="270" y="1529"/>
              <a:ext cx="283" cy="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  <a:r>
                <a:rPr lang="en-US" sz="1200" baseline="-25000">
                  <a:latin typeface="+mj-lt"/>
                </a:rPr>
                <a:t>0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  <a:r>
                <a:rPr lang="en-US" sz="1200" baseline="-25000">
                  <a:latin typeface="+mj-lt"/>
                </a:rPr>
                <a:t>1</a:t>
              </a: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  <a:r>
                <a:rPr lang="en-US" sz="1200" baseline="-25000">
                  <a:latin typeface="+mj-lt"/>
                </a:rPr>
                <a:t>n-1</a:t>
              </a:r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62" name="Rectangle 55"/>
            <p:cNvSpPr>
              <a:spLocks noChangeArrowheads="1"/>
            </p:cNvSpPr>
            <p:nvPr/>
          </p:nvSpPr>
          <p:spPr bwMode="auto">
            <a:xfrm>
              <a:off x="698" y="1781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Mux</a:t>
              </a:r>
            </a:p>
          </p:txBody>
        </p:sp>
        <p:sp>
          <p:nvSpPr>
            <p:cNvPr id="63" name="AutoShape 56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grpSp>
          <p:nvGrpSpPr>
            <p:cNvPr id="64" name="Group 57"/>
            <p:cNvGrpSpPr>
              <a:grpSpLocks/>
            </p:cNvGrpSpPr>
            <p:nvPr/>
          </p:nvGrpSpPr>
          <p:grpSpPr bwMode="auto">
            <a:xfrm>
              <a:off x="505" y="1672"/>
              <a:ext cx="158" cy="296"/>
              <a:chOff x="4284" y="1898"/>
              <a:chExt cx="222" cy="438"/>
            </a:xfrm>
          </p:grpSpPr>
          <p:sp>
            <p:nvSpPr>
              <p:cNvPr id="67" name="Rectangle 58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68" name="Rectangle 59"/>
              <p:cNvSpPr>
                <a:spLocks noChangeArrowheads="1"/>
              </p:cNvSpPr>
              <p:nvPr/>
            </p:nvSpPr>
            <p:spPr bwMode="auto">
              <a:xfrm>
                <a:off x="4285" y="1985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69" name="Rectangle 60"/>
              <p:cNvSpPr>
                <a:spLocks noChangeArrowheads="1"/>
              </p:cNvSpPr>
              <p:nvPr/>
            </p:nvSpPr>
            <p:spPr bwMode="auto">
              <a:xfrm>
                <a:off x="4284" y="2081"/>
                <a:ext cx="222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</p:grp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843" y="1444"/>
              <a:ext cx="33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lg(n)</a:t>
              </a:r>
            </a:p>
          </p:txBody>
        </p:sp>
      </p:grpSp>
      <p:grpSp>
        <p:nvGrpSpPr>
          <p:cNvPr id="70" name="Group 80"/>
          <p:cNvGrpSpPr>
            <a:grpSpLocks/>
          </p:cNvGrpSpPr>
          <p:nvPr/>
        </p:nvGrpSpPr>
        <p:grpSpPr bwMode="auto">
          <a:xfrm>
            <a:off x="4348163" y="2363787"/>
            <a:ext cx="1838325" cy="1101725"/>
            <a:chOff x="2739" y="1489"/>
            <a:chExt cx="1158" cy="694"/>
          </a:xfrm>
        </p:grpSpPr>
        <p:sp>
          <p:nvSpPr>
            <p:cNvPr id="71" name="Line 81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2" name="Rectangle 82"/>
            <p:cNvSpPr>
              <a:spLocks noChangeArrowheads="1"/>
            </p:cNvSpPr>
            <p:nvPr/>
          </p:nvSpPr>
          <p:spPr bwMode="auto">
            <a:xfrm flipH="1">
              <a:off x="2739" y="1676"/>
              <a:ext cx="18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</a:p>
          </p:txBody>
        </p:sp>
        <p:sp>
          <p:nvSpPr>
            <p:cNvPr id="73" name="Line 83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4" name="Line 84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5" name="Line 85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6" name="Rectangle 86"/>
            <p:cNvSpPr>
              <a:spLocks noChangeArrowheads="1"/>
            </p:cNvSpPr>
            <p:nvPr/>
          </p:nvSpPr>
          <p:spPr bwMode="auto">
            <a:xfrm rot="16200000" flipH="1">
              <a:off x="2888" y="1727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Decoder</a:t>
              </a:r>
            </a:p>
          </p:txBody>
        </p:sp>
        <p:grpSp>
          <p:nvGrpSpPr>
            <p:cNvPr id="77" name="Group 87"/>
            <p:cNvGrpSpPr>
              <a:grpSpLocks/>
            </p:cNvGrpSpPr>
            <p:nvPr/>
          </p:nvGrpSpPr>
          <p:grpSpPr bwMode="auto">
            <a:xfrm>
              <a:off x="3406" y="1606"/>
              <a:ext cx="158" cy="296"/>
              <a:chOff x="4284" y="1898"/>
              <a:chExt cx="222" cy="438"/>
            </a:xfrm>
          </p:grpSpPr>
          <p:sp>
            <p:nvSpPr>
              <p:cNvPr id="82" name="Rectangle 88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83" name="Rectangle 89"/>
              <p:cNvSpPr>
                <a:spLocks noChangeArrowheads="1"/>
              </p:cNvSpPr>
              <p:nvPr/>
            </p:nvSpPr>
            <p:spPr bwMode="auto">
              <a:xfrm>
                <a:off x="4285" y="1985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84" name="Rectangle 90"/>
              <p:cNvSpPr>
                <a:spLocks noChangeArrowheads="1"/>
              </p:cNvSpPr>
              <p:nvPr/>
            </p:nvSpPr>
            <p:spPr bwMode="auto">
              <a:xfrm>
                <a:off x="4284" y="2081"/>
                <a:ext cx="222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</p:grpSp>
        <p:sp>
          <p:nvSpPr>
            <p:cNvPr id="78" name="Rectangle 91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  <a:r>
                <a:rPr lang="en-US" sz="1200" baseline="-25000">
                  <a:latin typeface="+mj-lt"/>
                </a:rPr>
                <a:t>0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  <a:r>
                <a:rPr lang="en-US" sz="1200" baseline="-25000">
                  <a:latin typeface="+mj-lt"/>
                </a:rPr>
                <a:t>1</a:t>
              </a: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  <a:r>
                <a:rPr lang="en-US" sz="1200" baseline="-25000">
                  <a:latin typeface="+mj-lt"/>
                </a:rPr>
                <a:t>n-1</a:t>
              </a:r>
            </a:p>
          </p:txBody>
        </p:sp>
        <p:sp>
          <p:nvSpPr>
            <p:cNvPr id="79" name="AutoShape 92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80" name="Freeform 9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81" name="Rectangle 94"/>
            <p:cNvSpPr>
              <a:spLocks noChangeArrowheads="1"/>
            </p:cNvSpPr>
            <p:nvPr/>
          </p:nvSpPr>
          <p:spPr bwMode="auto">
            <a:xfrm>
              <a:off x="2806" y="1845"/>
              <a:ext cx="33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lg(n)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21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Files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5" name="Group 3"/>
          <p:cNvGrpSpPr>
            <a:grpSpLocks/>
          </p:cNvGrpSpPr>
          <p:nvPr/>
        </p:nvGrpSpPr>
        <p:grpSpPr bwMode="auto">
          <a:xfrm>
            <a:off x="924557" y="3734028"/>
            <a:ext cx="6578601" cy="1935163"/>
            <a:chOff x="535" y="728"/>
            <a:chExt cx="4144" cy="1219"/>
          </a:xfrm>
        </p:grpSpPr>
        <p:sp>
          <p:nvSpPr>
            <p:cNvPr id="86" name="Rectangle 4"/>
            <p:cNvSpPr>
              <a:spLocks noChangeArrowheads="1"/>
            </p:cNvSpPr>
            <p:nvPr/>
          </p:nvSpPr>
          <p:spPr bwMode="auto">
            <a:xfrm>
              <a:off x="2379" y="1133"/>
              <a:ext cx="1048" cy="8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7" name="Line 5"/>
            <p:cNvSpPr>
              <a:spLocks noChangeShapeType="1"/>
            </p:cNvSpPr>
            <p:nvPr/>
          </p:nvSpPr>
          <p:spPr bwMode="auto">
            <a:xfrm>
              <a:off x="1923" y="1252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8" name="Line 6"/>
            <p:cNvSpPr>
              <a:spLocks noChangeShapeType="1"/>
            </p:cNvSpPr>
            <p:nvPr/>
          </p:nvSpPr>
          <p:spPr bwMode="auto">
            <a:xfrm>
              <a:off x="1928" y="1428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9" name="Line 7"/>
            <p:cNvSpPr>
              <a:spLocks noChangeShapeType="1"/>
            </p:cNvSpPr>
            <p:nvPr/>
          </p:nvSpPr>
          <p:spPr bwMode="auto">
            <a:xfrm>
              <a:off x="1923" y="1673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90" name="Group 8"/>
            <p:cNvGrpSpPr>
              <a:grpSpLocks/>
            </p:cNvGrpSpPr>
            <p:nvPr/>
          </p:nvGrpSpPr>
          <p:grpSpPr bwMode="auto">
            <a:xfrm>
              <a:off x="3428" y="1157"/>
              <a:ext cx="1251" cy="212"/>
              <a:chOff x="3394" y="1142"/>
              <a:chExt cx="1558" cy="235"/>
            </a:xfrm>
          </p:grpSpPr>
          <p:sp>
            <p:nvSpPr>
              <p:cNvPr id="113" name="Line 9"/>
              <p:cNvSpPr>
                <a:spLocks noChangeShapeType="1"/>
              </p:cNvSpPr>
              <p:nvPr/>
            </p:nvSpPr>
            <p:spPr bwMode="auto">
              <a:xfrm>
                <a:off x="3394" y="1252"/>
                <a:ext cx="5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3904" y="1142"/>
                <a:ext cx="1048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ReadData1</a:t>
                </a:r>
              </a:p>
            </p:txBody>
          </p:sp>
        </p:grpSp>
        <p:sp>
          <p:nvSpPr>
            <p:cNvPr id="91" name="Rectangle 11"/>
            <p:cNvSpPr>
              <a:spLocks noChangeArrowheads="1"/>
            </p:cNvSpPr>
            <p:nvPr/>
          </p:nvSpPr>
          <p:spPr bwMode="auto">
            <a:xfrm>
              <a:off x="3762" y="1513"/>
              <a:ext cx="749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2" name="Rectangle 12"/>
            <p:cNvSpPr>
              <a:spLocks noChangeArrowheads="1"/>
            </p:cNvSpPr>
            <p:nvPr/>
          </p:nvSpPr>
          <p:spPr bwMode="auto">
            <a:xfrm>
              <a:off x="1211" y="1144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ReadSel1</a:t>
              </a:r>
            </a:p>
          </p:txBody>
        </p:sp>
        <p:sp>
          <p:nvSpPr>
            <p:cNvPr id="93" name="Rectangle 13"/>
            <p:cNvSpPr>
              <a:spLocks noChangeArrowheads="1"/>
            </p:cNvSpPr>
            <p:nvPr/>
          </p:nvSpPr>
          <p:spPr bwMode="auto">
            <a:xfrm>
              <a:off x="1211" y="1309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ReadSel2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/>
          </p:nvSpPr>
          <p:spPr bwMode="auto">
            <a:xfrm>
              <a:off x="1076" y="1555"/>
              <a:ext cx="7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    WriteSel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/>
          </p:nvSpPr>
          <p:spPr bwMode="auto">
            <a:xfrm>
              <a:off x="535" y="728"/>
              <a:ext cx="961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56127A"/>
                  </a:solidFill>
                  <a:latin typeface="+mj-lt"/>
                </a:rPr>
                <a:t>Register File</a:t>
              </a:r>
              <a:endParaRPr lang="en-US" sz="1600" b="1" dirty="0">
                <a:solidFill>
                  <a:srgbClr val="56127A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600" b="1" dirty="0">
                  <a:solidFill>
                    <a:srgbClr val="56127A"/>
                  </a:solidFill>
                  <a:latin typeface="+mj-lt"/>
                </a:rPr>
                <a:t>2R+1W</a:t>
              </a:r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>
              <a:off x="3424" y="1442"/>
              <a:ext cx="4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7" name="Rectangle 17"/>
            <p:cNvSpPr>
              <a:spLocks noChangeArrowheads="1"/>
            </p:cNvSpPr>
            <p:nvPr/>
          </p:nvSpPr>
          <p:spPr bwMode="auto">
            <a:xfrm>
              <a:off x="3830" y="1329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ReadData2</a:t>
              </a:r>
            </a:p>
          </p:txBody>
        </p:sp>
        <p:sp>
          <p:nvSpPr>
            <p:cNvPr id="98" name="Line 18"/>
            <p:cNvSpPr>
              <a:spLocks noChangeShapeType="1"/>
            </p:cNvSpPr>
            <p:nvPr/>
          </p:nvSpPr>
          <p:spPr bwMode="auto">
            <a:xfrm>
              <a:off x="1928" y="1831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9" name="Rectangle 19"/>
            <p:cNvSpPr>
              <a:spLocks noChangeArrowheads="1"/>
            </p:cNvSpPr>
            <p:nvPr/>
          </p:nvSpPr>
          <p:spPr bwMode="auto">
            <a:xfrm>
              <a:off x="994" y="1718"/>
              <a:ext cx="8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    WriteData</a:t>
              </a:r>
            </a:p>
          </p:txBody>
        </p:sp>
        <p:sp>
          <p:nvSpPr>
            <p:cNvPr id="100" name="Rectangle 20"/>
            <p:cNvSpPr>
              <a:spLocks noChangeArrowheads="1"/>
            </p:cNvSpPr>
            <p:nvPr/>
          </p:nvSpPr>
          <p:spPr bwMode="auto">
            <a:xfrm>
              <a:off x="2736" y="816"/>
              <a:ext cx="3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WE</a:t>
              </a:r>
            </a:p>
          </p:txBody>
        </p:sp>
        <p:sp>
          <p:nvSpPr>
            <p:cNvPr id="101" name="Line 21"/>
            <p:cNvSpPr>
              <a:spLocks noChangeShapeType="1"/>
            </p:cNvSpPr>
            <p:nvPr/>
          </p:nvSpPr>
          <p:spPr bwMode="auto">
            <a:xfrm>
              <a:off x="2893" y="985"/>
              <a:ext cx="0" cy="1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2" name="Line 22"/>
            <p:cNvSpPr>
              <a:spLocks noChangeShapeType="1"/>
            </p:cNvSpPr>
            <p:nvPr/>
          </p:nvSpPr>
          <p:spPr bwMode="auto">
            <a:xfrm>
              <a:off x="2549" y="985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3" name="Rectangle 23"/>
            <p:cNvSpPr>
              <a:spLocks noChangeArrowheads="1"/>
            </p:cNvSpPr>
            <p:nvPr/>
          </p:nvSpPr>
          <p:spPr bwMode="auto">
            <a:xfrm>
              <a:off x="2304" y="816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Clock</a:t>
              </a:r>
            </a:p>
          </p:txBody>
        </p:sp>
        <p:sp>
          <p:nvSpPr>
            <p:cNvPr id="104" name="Line 24"/>
            <p:cNvSpPr>
              <a:spLocks noChangeShapeType="1"/>
            </p:cNvSpPr>
            <p:nvPr/>
          </p:nvSpPr>
          <p:spPr bwMode="auto">
            <a:xfrm>
              <a:off x="2512" y="1144"/>
              <a:ext cx="3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2545" y="1136"/>
              <a:ext cx="4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3099" y="1167"/>
              <a:ext cx="3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rd1</a:t>
              </a:r>
            </a:p>
          </p:txBody>
        </p:sp>
        <p:sp>
          <p:nvSpPr>
            <p:cNvPr id="107" name="Rectangle 27"/>
            <p:cNvSpPr>
              <a:spLocks noChangeArrowheads="1"/>
            </p:cNvSpPr>
            <p:nvPr/>
          </p:nvSpPr>
          <p:spPr bwMode="auto">
            <a:xfrm>
              <a:off x="2343" y="1155"/>
              <a:ext cx="2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rs1</a:t>
              </a:r>
            </a:p>
          </p:txBody>
        </p:sp>
        <p:sp>
          <p:nvSpPr>
            <p:cNvPr id="108" name="Rectangle 28"/>
            <p:cNvSpPr>
              <a:spLocks noChangeArrowheads="1"/>
            </p:cNvSpPr>
            <p:nvPr/>
          </p:nvSpPr>
          <p:spPr bwMode="auto">
            <a:xfrm>
              <a:off x="2342" y="1332"/>
              <a:ext cx="2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rs2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2347" y="1579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ws</a:t>
              </a:r>
            </a:p>
          </p:txBody>
        </p:sp>
        <p:sp>
          <p:nvSpPr>
            <p:cNvPr id="110" name="Rectangle 30"/>
            <p:cNvSpPr>
              <a:spLocks noChangeArrowheads="1"/>
            </p:cNvSpPr>
            <p:nvPr/>
          </p:nvSpPr>
          <p:spPr bwMode="auto">
            <a:xfrm>
              <a:off x="2344" y="1735"/>
              <a:ext cx="3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wd</a:t>
              </a:r>
            </a:p>
          </p:txBody>
        </p:sp>
        <p:sp>
          <p:nvSpPr>
            <p:cNvPr id="111" name="Rectangle 31"/>
            <p:cNvSpPr>
              <a:spLocks noChangeArrowheads="1"/>
            </p:cNvSpPr>
            <p:nvPr/>
          </p:nvSpPr>
          <p:spPr bwMode="auto">
            <a:xfrm>
              <a:off x="3099" y="1352"/>
              <a:ext cx="3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rd2</a:t>
              </a:r>
            </a:p>
          </p:txBody>
        </p:sp>
        <p:sp>
          <p:nvSpPr>
            <p:cNvPr id="112" name="Rectangle 32"/>
            <p:cNvSpPr>
              <a:spLocks noChangeArrowheads="1"/>
            </p:cNvSpPr>
            <p:nvPr/>
          </p:nvSpPr>
          <p:spPr bwMode="auto">
            <a:xfrm>
              <a:off x="2768" y="1099"/>
              <a:ext cx="3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we</a:t>
              </a:r>
            </a:p>
          </p:txBody>
        </p:sp>
      </p:grpSp>
      <p:grpSp>
        <p:nvGrpSpPr>
          <p:cNvPr id="115" name="Group 34"/>
          <p:cNvGrpSpPr>
            <a:grpSpLocks/>
          </p:cNvGrpSpPr>
          <p:nvPr/>
        </p:nvGrpSpPr>
        <p:grpSpPr bwMode="auto">
          <a:xfrm>
            <a:off x="924146" y="1530352"/>
            <a:ext cx="5397499" cy="1458913"/>
            <a:chOff x="2159" y="2880"/>
            <a:chExt cx="3400" cy="919"/>
          </a:xfrm>
        </p:grpSpPr>
        <p:grpSp>
          <p:nvGrpSpPr>
            <p:cNvPr id="116" name="Group 35"/>
            <p:cNvGrpSpPr>
              <a:grpSpLocks/>
            </p:cNvGrpSpPr>
            <p:nvPr/>
          </p:nvGrpSpPr>
          <p:grpSpPr bwMode="auto">
            <a:xfrm>
              <a:off x="3360" y="2880"/>
              <a:ext cx="2199" cy="919"/>
              <a:chOff x="3360" y="2880"/>
              <a:chExt cx="2199" cy="919"/>
            </a:xfrm>
          </p:grpSpPr>
          <p:sp>
            <p:nvSpPr>
              <p:cNvPr id="118" name="Rectangle 36"/>
              <p:cNvSpPr>
                <a:spLocks noChangeArrowheads="1"/>
              </p:cNvSpPr>
              <p:nvPr/>
            </p:nvSpPr>
            <p:spPr bwMode="auto">
              <a:xfrm>
                <a:off x="3775" y="3170"/>
                <a:ext cx="1784" cy="334"/>
              </a:xfrm>
              <a:prstGeom prst="rect">
                <a:avLst/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9" name="Freeform 37"/>
              <p:cNvSpPr>
                <a:spLocks/>
              </p:cNvSpPr>
              <p:nvPr/>
            </p:nvSpPr>
            <p:spPr bwMode="auto">
              <a:xfrm>
                <a:off x="3912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0" name="Rectangle 38"/>
              <p:cNvSpPr>
                <a:spLocks noChangeArrowheads="1"/>
              </p:cNvSpPr>
              <p:nvPr/>
            </p:nvSpPr>
            <p:spPr bwMode="auto">
              <a:xfrm>
                <a:off x="3912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1" name="Rectangle 39"/>
              <p:cNvSpPr>
                <a:spLocks noChangeArrowheads="1"/>
              </p:cNvSpPr>
              <p:nvPr/>
            </p:nvSpPr>
            <p:spPr bwMode="auto">
              <a:xfrm>
                <a:off x="3965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22" name="Line 40"/>
              <p:cNvSpPr>
                <a:spLocks noChangeShapeType="1"/>
              </p:cNvSpPr>
              <p:nvPr/>
            </p:nvSpPr>
            <p:spPr bwMode="auto">
              <a:xfrm>
                <a:off x="4041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3" name="Line 41"/>
              <p:cNvSpPr>
                <a:spLocks noChangeShapeType="1"/>
              </p:cNvSpPr>
              <p:nvPr/>
            </p:nvSpPr>
            <p:spPr bwMode="auto">
              <a:xfrm>
                <a:off x="4041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4" name="Rectangle 42"/>
              <p:cNvSpPr>
                <a:spLocks noChangeArrowheads="1"/>
              </p:cNvSpPr>
              <p:nvPr/>
            </p:nvSpPr>
            <p:spPr bwMode="auto">
              <a:xfrm>
                <a:off x="3926" y="3610"/>
                <a:ext cx="23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25" name="Rectangle 43"/>
              <p:cNvSpPr>
                <a:spLocks noChangeArrowheads="1"/>
              </p:cNvSpPr>
              <p:nvPr/>
            </p:nvSpPr>
            <p:spPr bwMode="auto">
              <a:xfrm>
                <a:off x="3933" y="2938"/>
                <a:ext cx="214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26" name="Rectangle 44"/>
              <p:cNvSpPr>
                <a:spLocks noChangeArrowheads="1"/>
              </p:cNvSpPr>
              <p:nvPr/>
            </p:nvSpPr>
            <p:spPr bwMode="auto">
              <a:xfrm>
                <a:off x="3360" y="3300"/>
                <a:ext cx="3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Clk</a:t>
                </a:r>
              </a:p>
            </p:txBody>
          </p:sp>
          <p:sp>
            <p:nvSpPr>
              <p:cNvPr id="127" name="Line 45"/>
              <p:cNvSpPr>
                <a:spLocks noChangeShapeType="1"/>
              </p:cNvSpPr>
              <p:nvPr/>
            </p:nvSpPr>
            <p:spPr bwMode="auto">
              <a:xfrm>
                <a:off x="3612" y="3298"/>
                <a:ext cx="29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8" name="Rectangle 46"/>
              <p:cNvSpPr>
                <a:spLocks noChangeArrowheads="1"/>
              </p:cNvSpPr>
              <p:nvPr/>
            </p:nvSpPr>
            <p:spPr bwMode="auto">
              <a:xfrm>
                <a:off x="3391" y="3156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En</a:t>
                </a:r>
              </a:p>
            </p:txBody>
          </p:sp>
          <p:sp>
            <p:nvSpPr>
              <p:cNvPr id="129" name="Freeform 47"/>
              <p:cNvSpPr>
                <a:spLocks/>
              </p:cNvSpPr>
              <p:nvPr/>
            </p:nvSpPr>
            <p:spPr bwMode="auto">
              <a:xfrm>
                <a:off x="4251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0" name="Rectangle 48"/>
              <p:cNvSpPr>
                <a:spLocks noChangeArrowheads="1"/>
              </p:cNvSpPr>
              <p:nvPr/>
            </p:nvSpPr>
            <p:spPr bwMode="auto">
              <a:xfrm>
                <a:off x="4251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1" name="Rectangle 49"/>
              <p:cNvSpPr>
                <a:spLocks noChangeArrowheads="1"/>
              </p:cNvSpPr>
              <p:nvPr/>
            </p:nvSpPr>
            <p:spPr bwMode="auto">
              <a:xfrm>
                <a:off x="4304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32" name="Line 50"/>
              <p:cNvSpPr>
                <a:spLocks noChangeShapeType="1"/>
              </p:cNvSpPr>
              <p:nvPr/>
            </p:nvSpPr>
            <p:spPr bwMode="auto">
              <a:xfrm>
                <a:off x="4380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3" name="Line 51"/>
              <p:cNvSpPr>
                <a:spLocks noChangeShapeType="1"/>
              </p:cNvSpPr>
              <p:nvPr/>
            </p:nvSpPr>
            <p:spPr bwMode="auto">
              <a:xfrm>
                <a:off x="4380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4" name="Rectangle 52"/>
              <p:cNvSpPr>
                <a:spLocks noChangeArrowheads="1"/>
              </p:cNvSpPr>
              <p:nvPr/>
            </p:nvSpPr>
            <p:spPr bwMode="auto">
              <a:xfrm>
                <a:off x="4265" y="3610"/>
                <a:ext cx="23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1</a:t>
                </a:r>
              </a:p>
            </p:txBody>
          </p:sp>
          <p:sp>
            <p:nvSpPr>
              <p:cNvPr id="135" name="Rectangle 53"/>
              <p:cNvSpPr>
                <a:spLocks noChangeArrowheads="1"/>
              </p:cNvSpPr>
              <p:nvPr/>
            </p:nvSpPr>
            <p:spPr bwMode="auto">
              <a:xfrm>
                <a:off x="4272" y="2938"/>
                <a:ext cx="214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1</a:t>
                </a:r>
              </a:p>
            </p:txBody>
          </p:sp>
          <p:sp>
            <p:nvSpPr>
              <p:cNvPr id="136" name="Freeform 54"/>
              <p:cNvSpPr>
                <a:spLocks/>
              </p:cNvSpPr>
              <p:nvPr/>
            </p:nvSpPr>
            <p:spPr bwMode="auto">
              <a:xfrm>
                <a:off x="4629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7" name="Rectangle 55"/>
              <p:cNvSpPr>
                <a:spLocks noChangeArrowheads="1"/>
              </p:cNvSpPr>
              <p:nvPr/>
            </p:nvSpPr>
            <p:spPr bwMode="auto">
              <a:xfrm>
                <a:off x="4629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8" name="Rectangle 56"/>
              <p:cNvSpPr>
                <a:spLocks noChangeArrowheads="1"/>
              </p:cNvSpPr>
              <p:nvPr/>
            </p:nvSpPr>
            <p:spPr bwMode="auto">
              <a:xfrm>
                <a:off x="4682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39" name="Line 57"/>
              <p:cNvSpPr>
                <a:spLocks noChangeShapeType="1"/>
              </p:cNvSpPr>
              <p:nvPr/>
            </p:nvSpPr>
            <p:spPr bwMode="auto">
              <a:xfrm>
                <a:off x="4758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0" name="Line 58"/>
              <p:cNvSpPr>
                <a:spLocks noChangeShapeType="1"/>
              </p:cNvSpPr>
              <p:nvPr/>
            </p:nvSpPr>
            <p:spPr bwMode="auto">
              <a:xfrm>
                <a:off x="4758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1" name="Rectangle 59"/>
              <p:cNvSpPr>
                <a:spLocks noChangeArrowheads="1"/>
              </p:cNvSpPr>
              <p:nvPr/>
            </p:nvSpPr>
            <p:spPr bwMode="auto">
              <a:xfrm>
                <a:off x="4643" y="3610"/>
                <a:ext cx="23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142" name="Rectangle 60"/>
              <p:cNvSpPr>
                <a:spLocks noChangeArrowheads="1"/>
              </p:cNvSpPr>
              <p:nvPr/>
            </p:nvSpPr>
            <p:spPr bwMode="auto">
              <a:xfrm>
                <a:off x="4650" y="2938"/>
                <a:ext cx="214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143" name="Freeform 61"/>
              <p:cNvSpPr>
                <a:spLocks/>
              </p:cNvSpPr>
              <p:nvPr/>
            </p:nvSpPr>
            <p:spPr bwMode="auto">
              <a:xfrm>
                <a:off x="5211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4" name="Rectangle 62"/>
              <p:cNvSpPr>
                <a:spLocks noChangeArrowheads="1"/>
              </p:cNvSpPr>
              <p:nvPr/>
            </p:nvSpPr>
            <p:spPr bwMode="auto">
              <a:xfrm>
                <a:off x="5211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5" name="Rectangle 63"/>
              <p:cNvSpPr>
                <a:spLocks noChangeArrowheads="1"/>
              </p:cNvSpPr>
              <p:nvPr/>
            </p:nvSpPr>
            <p:spPr bwMode="auto">
              <a:xfrm>
                <a:off x="5264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46" name="Line 64"/>
              <p:cNvSpPr>
                <a:spLocks noChangeShapeType="1"/>
              </p:cNvSpPr>
              <p:nvPr/>
            </p:nvSpPr>
            <p:spPr bwMode="auto">
              <a:xfrm>
                <a:off x="5340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7" name="Line 65"/>
              <p:cNvSpPr>
                <a:spLocks noChangeShapeType="1"/>
              </p:cNvSpPr>
              <p:nvPr/>
            </p:nvSpPr>
            <p:spPr bwMode="auto">
              <a:xfrm>
                <a:off x="5340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8" name="Rectangle 66"/>
              <p:cNvSpPr>
                <a:spLocks noChangeArrowheads="1"/>
              </p:cNvSpPr>
              <p:nvPr/>
            </p:nvSpPr>
            <p:spPr bwMode="auto">
              <a:xfrm>
                <a:off x="5184" y="3610"/>
                <a:ext cx="31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n-1</a:t>
                </a:r>
              </a:p>
            </p:txBody>
          </p:sp>
          <p:sp>
            <p:nvSpPr>
              <p:cNvPr id="149" name="Rectangle 67"/>
              <p:cNvSpPr>
                <a:spLocks noChangeArrowheads="1"/>
              </p:cNvSpPr>
              <p:nvPr/>
            </p:nvSpPr>
            <p:spPr bwMode="auto">
              <a:xfrm>
                <a:off x="5194" y="2938"/>
                <a:ext cx="295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n-1</a:t>
                </a:r>
              </a:p>
            </p:txBody>
          </p:sp>
          <p:sp>
            <p:nvSpPr>
              <p:cNvPr id="150" name="Line 68"/>
              <p:cNvSpPr>
                <a:spLocks noChangeShapeType="1"/>
              </p:cNvSpPr>
              <p:nvPr/>
            </p:nvSpPr>
            <p:spPr bwMode="auto">
              <a:xfrm>
                <a:off x="3897" y="3298"/>
                <a:ext cx="35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1" name="Line 69"/>
              <p:cNvSpPr>
                <a:spLocks noChangeShapeType="1"/>
              </p:cNvSpPr>
              <p:nvPr/>
            </p:nvSpPr>
            <p:spPr bwMode="auto">
              <a:xfrm flipV="1">
                <a:off x="4251" y="3298"/>
                <a:ext cx="37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2" name="Line 70"/>
              <p:cNvSpPr>
                <a:spLocks noChangeShapeType="1"/>
              </p:cNvSpPr>
              <p:nvPr/>
            </p:nvSpPr>
            <p:spPr bwMode="auto">
              <a:xfrm>
                <a:off x="4629" y="3298"/>
                <a:ext cx="58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3" name="Rectangle 71"/>
              <p:cNvSpPr>
                <a:spLocks noChangeArrowheads="1"/>
              </p:cNvSpPr>
              <p:nvPr/>
            </p:nvSpPr>
            <p:spPr bwMode="auto">
              <a:xfrm>
                <a:off x="4901" y="3187"/>
                <a:ext cx="177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...</a:t>
                </a:r>
              </a:p>
            </p:txBody>
          </p:sp>
          <p:sp>
            <p:nvSpPr>
              <p:cNvPr id="154" name="Rectangle 72"/>
              <p:cNvSpPr>
                <a:spLocks noChangeArrowheads="1"/>
              </p:cNvSpPr>
              <p:nvPr/>
            </p:nvSpPr>
            <p:spPr bwMode="auto">
              <a:xfrm>
                <a:off x="4897" y="2880"/>
                <a:ext cx="177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...</a:t>
                </a:r>
              </a:p>
            </p:txBody>
          </p:sp>
          <p:sp>
            <p:nvSpPr>
              <p:cNvPr id="155" name="Rectangle 73"/>
              <p:cNvSpPr>
                <a:spLocks noChangeArrowheads="1"/>
              </p:cNvSpPr>
              <p:nvPr/>
            </p:nvSpPr>
            <p:spPr bwMode="auto">
              <a:xfrm>
                <a:off x="4907" y="3552"/>
                <a:ext cx="177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...</a:t>
                </a:r>
              </a:p>
            </p:txBody>
          </p:sp>
          <p:sp>
            <p:nvSpPr>
              <p:cNvPr id="156" name="Line 74"/>
              <p:cNvSpPr>
                <a:spLocks noChangeShapeType="1"/>
              </p:cNvSpPr>
              <p:nvPr/>
            </p:nvSpPr>
            <p:spPr bwMode="auto">
              <a:xfrm>
                <a:off x="3600" y="3394"/>
                <a:ext cx="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7" name="Line 75"/>
              <p:cNvSpPr>
                <a:spLocks noChangeShapeType="1"/>
              </p:cNvSpPr>
              <p:nvPr/>
            </p:nvSpPr>
            <p:spPr bwMode="auto">
              <a:xfrm>
                <a:off x="3828" y="3394"/>
                <a:ext cx="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8" name="Line 76"/>
              <p:cNvSpPr>
                <a:spLocks noChangeShapeType="1"/>
              </p:cNvSpPr>
              <p:nvPr/>
            </p:nvSpPr>
            <p:spPr bwMode="auto">
              <a:xfrm>
                <a:off x="4251" y="3394"/>
                <a:ext cx="3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9" name="Line 77"/>
              <p:cNvSpPr>
                <a:spLocks noChangeShapeType="1"/>
              </p:cNvSpPr>
              <p:nvPr/>
            </p:nvSpPr>
            <p:spPr bwMode="auto">
              <a:xfrm>
                <a:off x="4629" y="3394"/>
                <a:ext cx="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117" name="Rectangle 78"/>
            <p:cNvSpPr>
              <a:spLocks noChangeArrowheads="1"/>
            </p:cNvSpPr>
            <p:nvPr/>
          </p:nvSpPr>
          <p:spPr bwMode="auto">
            <a:xfrm>
              <a:off x="2159" y="2914"/>
              <a:ext cx="61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56127A"/>
                  </a:solidFill>
                  <a:latin typeface="+mj-lt"/>
                </a:rPr>
                <a:t>Register</a:t>
              </a:r>
              <a:endParaRPr lang="en-US" sz="1600" b="1" dirty="0">
                <a:solidFill>
                  <a:srgbClr val="56127A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14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File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3622675" y="2874963"/>
            <a:ext cx="2451100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3611563" y="3478213"/>
            <a:ext cx="2451100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4344988" y="3455988"/>
            <a:ext cx="72295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reg 31</a:t>
            </a:r>
          </a:p>
        </p:txBody>
      </p:sp>
      <p:sp>
        <p:nvSpPr>
          <p:cNvPr id="84" name="Freeform 6"/>
          <p:cNvSpPr>
            <a:spLocks/>
          </p:cNvSpPr>
          <p:nvPr/>
        </p:nvSpPr>
        <p:spPr bwMode="auto">
          <a:xfrm>
            <a:off x="3625850" y="3076575"/>
            <a:ext cx="71438" cy="109538"/>
          </a:xfrm>
          <a:custGeom>
            <a:avLst/>
            <a:gdLst>
              <a:gd name="T0" fmla="*/ 0 w 50"/>
              <a:gd name="T1" fmla="*/ 0 h 76"/>
              <a:gd name="T2" fmla="*/ 49 w 50"/>
              <a:gd name="T3" fmla="*/ 38 h 76"/>
              <a:gd name="T4" fmla="*/ 0 w 50"/>
              <a:gd name="T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76">
                <a:moveTo>
                  <a:pt x="0" y="0"/>
                </a:moveTo>
                <a:lnTo>
                  <a:pt x="49" y="38"/>
                </a:lnTo>
                <a:lnTo>
                  <a:pt x="0" y="7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0" name="Freeform 7"/>
          <p:cNvSpPr>
            <a:spLocks/>
          </p:cNvSpPr>
          <p:nvPr/>
        </p:nvSpPr>
        <p:spPr bwMode="auto">
          <a:xfrm>
            <a:off x="3614738" y="3692525"/>
            <a:ext cx="69850" cy="109538"/>
          </a:xfrm>
          <a:custGeom>
            <a:avLst/>
            <a:gdLst>
              <a:gd name="T0" fmla="*/ 0 w 50"/>
              <a:gd name="T1" fmla="*/ 0 h 76"/>
              <a:gd name="T2" fmla="*/ 49 w 50"/>
              <a:gd name="T3" fmla="*/ 38 h 76"/>
              <a:gd name="T4" fmla="*/ 0 w 50"/>
              <a:gd name="T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76">
                <a:moveTo>
                  <a:pt x="0" y="0"/>
                </a:moveTo>
                <a:lnTo>
                  <a:pt x="49" y="38"/>
                </a:lnTo>
                <a:lnTo>
                  <a:pt x="0" y="7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2567430" y="1806575"/>
            <a:ext cx="40075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ws</a:t>
            </a:r>
          </a:p>
        </p:txBody>
      </p:sp>
      <p:sp>
        <p:nvSpPr>
          <p:cNvPr id="162" name="Rectangle 9"/>
          <p:cNvSpPr>
            <a:spLocks noChangeArrowheads="1"/>
          </p:cNvSpPr>
          <p:nvPr/>
        </p:nvSpPr>
        <p:spPr bwMode="auto">
          <a:xfrm>
            <a:off x="3093578" y="1806575"/>
            <a:ext cx="42319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clk</a:t>
            </a:r>
          </a:p>
        </p:txBody>
      </p:sp>
      <p:sp>
        <p:nvSpPr>
          <p:cNvPr id="163" name="Freeform 10"/>
          <p:cNvSpPr>
            <a:spLocks/>
          </p:cNvSpPr>
          <p:nvPr/>
        </p:nvSpPr>
        <p:spPr bwMode="auto">
          <a:xfrm>
            <a:off x="3986213" y="2262188"/>
            <a:ext cx="196850" cy="133350"/>
          </a:xfrm>
          <a:custGeom>
            <a:avLst/>
            <a:gdLst>
              <a:gd name="T0" fmla="*/ 0 w 138"/>
              <a:gd name="T1" fmla="*/ 0 h 737"/>
              <a:gd name="T2" fmla="*/ 137 w 138"/>
              <a:gd name="T3" fmla="*/ 0 h 737"/>
              <a:gd name="T4" fmla="*/ 136 w 138"/>
              <a:gd name="T5" fmla="*/ 736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737">
                <a:moveTo>
                  <a:pt x="0" y="0"/>
                </a:moveTo>
                <a:lnTo>
                  <a:pt x="137" y="0"/>
                </a:lnTo>
                <a:lnTo>
                  <a:pt x="136" y="7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4" name="Rectangle 11"/>
          <p:cNvSpPr>
            <a:spLocks noChangeArrowheads="1"/>
          </p:cNvSpPr>
          <p:nvPr/>
        </p:nvSpPr>
        <p:spPr bwMode="auto">
          <a:xfrm>
            <a:off x="4344988" y="2878138"/>
            <a:ext cx="62357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reg 1</a:t>
            </a:r>
          </a:p>
        </p:txBody>
      </p:sp>
      <p:sp>
        <p:nvSpPr>
          <p:cNvPr id="165" name="Freeform 12"/>
          <p:cNvSpPr>
            <a:spLocks/>
          </p:cNvSpPr>
          <p:nvPr/>
        </p:nvSpPr>
        <p:spPr bwMode="auto">
          <a:xfrm flipH="1">
            <a:off x="3910013" y="2078038"/>
            <a:ext cx="74612" cy="1916112"/>
          </a:xfrm>
          <a:custGeom>
            <a:avLst/>
            <a:gdLst>
              <a:gd name="T0" fmla="*/ 0 w 1"/>
              <a:gd name="T1" fmla="*/ 0 h 329"/>
              <a:gd name="T2" fmla="*/ 0 w 1"/>
              <a:gd name="T3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29">
                <a:moveTo>
                  <a:pt x="0" y="0"/>
                </a:moveTo>
                <a:lnTo>
                  <a:pt x="0" y="3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6" name="Rectangle 13"/>
          <p:cNvSpPr>
            <a:spLocks noChangeArrowheads="1"/>
          </p:cNvSpPr>
          <p:nvPr/>
        </p:nvSpPr>
        <p:spPr bwMode="auto">
          <a:xfrm>
            <a:off x="3711754" y="1806575"/>
            <a:ext cx="45525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wd</a:t>
            </a:r>
          </a:p>
        </p:txBody>
      </p:sp>
      <p:sp>
        <p:nvSpPr>
          <p:cNvPr id="167" name="Rectangle 14"/>
          <p:cNvSpPr>
            <a:spLocks noChangeArrowheads="1"/>
          </p:cNvSpPr>
          <p:nvPr/>
        </p:nvSpPr>
        <p:spPr bwMode="auto">
          <a:xfrm>
            <a:off x="1819275" y="2873375"/>
            <a:ext cx="44884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we</a:t>
            </a:r>
          </a:p>
        </p:txBody>
      </p:sp>
      <p:sp>
        <p:nvSpPr>
          <p:cNvPr id="168" name="Rectangle 15"/>
          <p:cNvSpPr>
            <a:spLocks noChangeArrowheads="1"/>
          </p:cNvSpPr>
          <p:nvPr/>
        </p:nvSpPr>
        <p:spPr bwMode="auto">
          <a:xfrm>
            <a:off x="6475039" y="1682750"/>
            <a:ext cx="4055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rs1</a:t>
            </a:r>
          </a:p>
        </p:txBody>
      </p:sp>
      <p:sp>
        <p:nvSpPr>
          <p:cNvPr id="169" name="Rectangle 16"/>
          <p:cNvSpPr>
            <a:spLocks noChangeArrowheads="1"/>
          </p:cNvSpPr>
          <p:nvPr/>
        </p:nvSpPr>
        <p:spPr bwMode="auto">
          <a:xfrm>
            <a:off x="5092856" y="1847850"/>
            <a:ext cx="46006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rd1</a:t>
            </a: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5553231" y="1849438"/>
            <a:ext cx="46006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rd2</a:t>
            </a:r>
          </a:p>
        </p:txBody>
      </p:sp>
      <p:sp>
        <p:nvSpPr>
          <p:cNvPr id="171" name="Rectangle 18"/>
          <p:cNvSpPr>
            <a:spLocks noChangeArrowheads="1"/>
          </p:cNvSpPr>
          <p:nvPr/>
        </p:nvSpPr>
        <p:spPr bwMode="auto">
          <a:xfrm>
            <a:off x="3624263" y="2392363"/>
            <a:ext cx="2451100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72" name="Freeform 19"/>
          <p:cNvSpPr>
            <a:spLocks/>
          </p:cNvSpPr>
          <p:nvPr/>
        </p:nvSpPr>
        <p:spPr bwMode="auto">
          <a:xfrm>
            <a:off x="3627438" y="2593975"/>
            <a:ext cx="71437" cy="109538"/>
          </a:xfrm>
          <a:custGeom>
            <a:avLst/>
            <a:gdLst>
              <a:gd name="T0" fmla="*/ 0 w 50"/>
              <a:gd name="T1" fmla="*/ 0 h 76"/>
              <a:gd name="T2" fmla="*/ 49 w 50"/>
              <a:gd name="T3" fmla="*/ 38 h 76"/>
              <a:gd name="T4" fmla="*/ 0 w 50"/>
              <a:gd name="T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76">
                <a:moveTo>
                  <a:pt x="0" y="0"/>
                </a:moveTo>
                <a:lnTo>
                  <a:pt x="49" y="38"/>
                </a:lnTo>
                <a:lnTo>
                  <a:pt x="0" y="7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4346575" y="2395538"/>
            <a:ext cx="62357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reg 0</a:t>
            </a:r>
          </a:p>
        </p:txBody>
      </p:sp>
      <p:sp>
        <p:nvSpPr>
          <p:cNvPr id="174" name="Freeform 21"/>
          <p:cNvSpPr>
            <a:spLocks/>
          </p:cNvSpPr>
          <p:nvPr/>
        </p:nvSpPr>
        <p:spPr bwMode="auto">
          <a:xfrm>
            <a:off x="3986213" y="2755900"/>
            <a:ext cx="196850" cy="133350"/>
          </a:xfrm>
          <a:custGeom>
            <a:avLst/>
            <a:gdLst>
              <a:gd name="T0" fmla="*/ 0 w 138"/>
              <a:gd name="T1" fmla="*/ 0 h 737"/>
              <a:gd name="T2" fmla="*/ 137 w 138"/>
              <a:gd name="T3" fmla="*/ 0 h 737"/>
              <a:gd name="T4" fmla="*/ 136 w 138"/>
              <a:gd name="T5" fmla="*/ 736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737">
                <a:moveTo>
                  <a:pt x="0" y="0"/>
                </a:moveTo>
                <a:lnTo>
                  <a:pt x="137" y="0"/>
                </a:lnTo>
                <a:lnTo>
                  <a:pt x="136" y="7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5" name="Freeform 22"/>
          <p:cNvSpPr>
            <a:spLocks/>
          </p:cNvSpPr>
          <p:nvPr/>
        </p:nvSpPr>
        <p:spPr bwMode="auto">
          <a:xfrm>
            <a:off x="3986213" y="3343275"/>
            <a:ext cx="196850" cy="133350"/>
          </a:xfrm>
          <a:custGeom>
            <a:avLst/>
            <a:gdLst>
              <a:gd name="T0" fmla="*/ 0 w 138"/>
              <a:gd name="T1" fmla="*/ 0 h 737"/>
              <a:gd name="T2" fmla="*/ 137 w 138"/>
              <a:gd name="T3" fmla="*/ 0 h 737"/>
              <a:gd name="T4" fmla="*/ 136 w 138"/>
              <a:gd name="T5" fmla="*/ 736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737">
                <a:moveTo>
                  <a:pt x="0" y="0"/>
                </a:moveTo>
                <a:lnTo>
                  <a:pt x="137" y="0"/>
                </a:lnTo>
                <a:lnTo>
                  <a:pt x="136" y="7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6" name="Text Box 23"/>
          <p:cNvSpPr txBox="1">
            <a:spLocks noChangeArrowheads="1"/>
          </p:cNvSpPr>
          <p:nvPr/>
        </p:nvSpPr>
        <p:spPr bwMode="auto">
          <a:xfrm rot="5400000">
            <a:off x="4487069" y="3342709"/>
            <a:ext cx="458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…</a:t>
            </a:r>
          </a:p>
        </p:txBody>
      </p:sp>
      <p:sp>
        <p:nvSpPr>
          <p:cNvPr id="177" name="Text Box 24"/>
          <p:cNvSpPr txBox="1">
            <a:spLocks noChangeArrowheads="1"/>
          </p:cNvSpPr>
          <p:nvPr/>
        </p:nvSpPr>
        <p:spPr bwMode="auto">
          <a:xfrm>
            <a:off x="3725863" y="2078038"/>
            <a:ext cx="20197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32</a:t>
            </a:r>
          </a:p>
        </p:txBody>
      </p:sp>
      <p:sp>
        <p:nvSpPr>
          <p:cNvPr id="178" name="Freeform 25"/>
          <p:cNvSpPr>
            <a:spLocks/>
          </p:cNvSpPr>
          <p:nvPr/>
        </p:nvSpPr>
        <p:spPr bwMode="auto">
          <a:xfrm>
            <a:off x="3929063" y="2109788"/>
            <a:ext cx="112712" cy="103187"/>
          </a:xfrm>
          <a:custGeom>
            <a:avLst/>
            <a:gdLst>
              <a:gd name="T0" fmla="*/ 0 w 71"/>
              <a:gd name="T1" fmla="*/ 65 h 65"/>
              <a:gd name="T2" fmla="*/ 71 w 71"/>
              <a:gd name="T3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" h="65">
                <a:moveTo>
                  <a:pt x="0" y="65"/>
                </a:moveTo>
                <a:lnTo>
                  <a:pt x="71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79" name="Line 26"/>
          <p:cNvSpPr>
            <a:spLocks noChangeShapeType="1"/>
          </p:cNvSpPr>
          <p:nvPr/>
        </p:nvSpPr>
        <p:spPr bwMode="auto">
          <a:xfrm flipH="1">
            <a:off x="3340100" y="3140075"/>
            <a:ext cx="285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0" name="Line 27"/>
          <p:cNvSpPr>
            <a:spLocks noChangeShapeType="1"/>
          </p:cNvSpPr>
          <p:nvPr/>
        </p:nvSpPr>
        <p:spPr bwMode="auto">
          <a:xfrm>
            <a:off x="2935288" y="2978150"/>
            <a:ext cx="6873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1" name="Line 28"/>
          <p:cNvSpPr>
            <a:spLocks noChangeShapeType="1"/>
          </p:cNvSpPr>
          <p:nvPr/>
        </p:nvSpPr>
        <p:spPr bwMode="auto">
          <a:xfrm>
            <a:off x="2233613" y="305435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2" name="Line 29"/>
          <p:cNvSpPr>
            <a:spLocks noChangeShapeType="1"/>
          </p:cNvSpPr>
          <p:nvPr/>
        </p:nvSpPr>
        <p:spPr bwMode="auto">
          <a:xfrm flipH="1">
            <a:off x="3328988" y="2078038"/>
            <a:ext cx="3175" cy="167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3" name="AutoShape 30"/>
          <p:cNvSpPr>
            <a:spLocks noChangeArrowheads="1"/>
          </p:cNvSpPr>
          <p:nvPr/>
        </p:nvSpPr>
        <p:spPr bwMode="auto">
          <a:xfrm rot="5400000" flipH="1">
            <a:off x="2107407" y="2920206"/>
            <a:ext cx="1346200" cy="296863"/>
          </a:xfrm>
          <a:prstGeom prst="flowChartManualOperation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4" name="Line 31"/>
          <p:cNvSpPr>
            <a:spLocks noChangeShapeType="1"/>
          </p:cNvSpPr>
          <p:nvPr/>
        </p:nvSpPr>
        <p:spPr bwMode="auto">
          <a:xfrm flipH="1">
            <a:off x="3332163" y="3752850"/>
            <a:ext cx="284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5" name="Line 32"/>
          <p:cNvSpPr>
            <a:spLocks noChangeShapeType="1"/>
          </p:cNvSpPr>
          <p:nvPr/>
        </p:nvSpPr>
        <p:spPr bwMode="auto">
          <a:xfrm>
            <a:off x="2919413" y="3605213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6" name="Line 33"/>
          <p:cNvSpPr>
            <a:spLocks noChangeShapeType="1"/>
          </p:cNvSpPr>
          <p:nvPr/>
        </p:nvSpPr>
        <p:spPr bwMode="auto">
          <a:xfrm>
            <a:off x="2767013" y="2078038"/>
            <a:ext cx="0" cy="465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7" name="Line 34"/>
          <p:cNvSpPr>
            <a:spLocks noChangeShapeType="1"/>
          </p:cNvSpPr>
          <p:nvPr/>
        </p:nvSpPr>
        <p:spPr bwMode="auto">
          <a:xfrm flipH="1">
            <a:off x="3341688" y="2657475"/>
            <a:ext cx="285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8" name="Line 35"/>
          <p:cNvSpPr>
            <a:spLocks noChangeShapeType="1"/>
          </p:cNvSpPr>
          <p:nvPr/>
        </p:nvSpPr>
        <p:spPr bwMode="auto">
          <a:xfrm>
            <a:off x="2919413" y="252095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9" name="Text Box 36"/>
          <p:cNvSpPr txBox="1">
            <a:spLocks noChangeArrowheads="1"/>
          </p:cNvSpPr>
          <p:nvPr/>
        </p:nvSpPr>
        <p:spPr bwMode="auto">
          <a:xfrm rot="5400000">
            <a:off x="2948782" y="3255396"/>
            <a:ext cx="458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+mj-lt"/>
              </a:rPr>
              <a:t>…</a:t>
            </a:r>
          </a:p>
        </p:txBody>
      </p:sp>
      <p:sp>
        <p:nvSpPr>
          <p:cNvPr id="190" name="Text Box 37"/>
          <p:cNvSpPr txBox="1">
            <a:spLocks noChangeArrowheads="1"/>
          </p:cNvSpPr>
          <p:nvPr/>
        </p:nvSpPr>
        <p:spPr bwMode="auto">
          <a:xfrm>
            <a:off x="2586038" y="2120900"/>
            <a:ext cx="10099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191" name="Freeform 38"/>
          <p:cNvSpPr>
            <a:spLocks/>
          </p:cNvSpPr>
          <p:nvPr/>
        </p:nvSpPr>
        <p:spPr bwMode="auto">
          <a:xfrm>
            <a:off x="2709863" y="2141538"/>
            <a:ext cx="112712" cy="103187"/>
          </a:xfrm>
          <a:custGeom>
            <a:avLst/>
            <a:gdLst>
              <a:gd name="T0" fmla="*/ 0 w 71"/>
              <a:gd name="T1" fmla="*/ 65 h 65"/>
              <a:gd name="T2" fmla="*/ 71 w 71"/>
              <a:gd name="T3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" h="65">
                <a:moveTo>
                  <a:pt x="0" y="65"/>
                </a:moveTo>
                <a:lnTo>
                  <a:pt x="71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grpSp>
        <p:nvGrpSpPr>
          <p:cNvPr id="192" name="Group 39"/>
          <p:cNvGrpSpPr>
            <a:grpSpLocks/>
          </p:cNvGrpSpPr>
          <p:nvPr/>
        </p:nvGrpSpPr>
        <p:grpSpPr bwMode="auto">
          <a:xfrm>
            <a:off x="5062538" y="2062163"/>
            <a:ext cx="458787" cy="1971675"/>
            <a:chOff x="2907" y="1995"/>
            <a:chExt cx="289" cy="1242"/>
          </a:xfrm>
        </p:grpSpPr>
        <p:sp>
          <p:nvSpPr>
            <p:cNvPr id="193" name="Freeform 40"/>
            <p:cNvSpPr>
              <a:spLocks/>
            </p:cNvSpPr>
            <p:nvPr/>
          </p:nvSpPr>
          <p:spPr bwMode="auto">
            <a:xfrm flipV="1">
              <a:off x="3072" y="308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4" name="Text Box 41"/>
            <p:cNvSpPr txBox="1">
              <a:spLocks noChangeArrowheads="1"/>
            </p:cNvSpPr>
            <p:nvPr/>
          </p:nvSpPr>
          <p:spPr bwMode="auto">
            <a:xfrm>
              <a:off x="2907" y="1995"/>
              <a:ext cx="12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32</a:t>
              </a:r>
            </a:p>
          </p:txBody>
        </p:sp>
        <p:sp>
          <p:nvSpPr>
            <p:cNvPr id="195" name="Freeform 42"/>
            <p:cNvSpPr>
              <a:spLocks/>
            </p:cNvSpPr>
            <p:nvPr/>
          </p:nvSpPr>
          <p:spPr bwMode="auto">
            <a:xfrm>
              <a:off x="3035" y="2015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6" name="Freeform 43"/>
            <p:cNvSpPr>
              <a:spLocks/>
            </p:cNvSpPr>
            <p:nvPr/>
          </p:nvSpPr>
          <p:spPr bwMode="auto">
            <a:xfrm flipH="1">
              <a:off x="3011" y="2030"/>
              <a:ext cx="47" cy="1207"/>
            </a:xfrm>
            <a:custGeom>
              <a:avLst/>
              <a:gdLst>
                <a:gd name="T0" fmla="*/ 0 w 1"/>
                <a:gd name="T1" fmla="*/ 0 h 329"/>
                <a:gd name="T2" fmla="*/ 0 w 1"/>
                <a:gd name="T3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9">
                  <a:moveTo>
                    <a:pt x="0" y="0"/>
                  </a:moveTo>
                  <a:lnTo>
                    <a:pt x="0" y="3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7" name="Freeform 44"/>
            <p:cNvSpPr>
              <a:spLocks/>
            </p:cNvSpPr>
            <p:nvPr/>
          </p:nvSpPr>
          <p:spPr bwMode="auto">
            <a:xfrm flipV="1">
              <a:off x="3072" y="2390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8" name="Freeform 45"/>
            <p:cNvSpPr>
              <a:spLocks/>
            </p:cNvSpPr>
            <p:nvPr/>
          </p:nvSpPr>
          <p:spPr bwMode="auto">
            <a:xfrm flipV="1">
              <a:off x="3072" y="270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199" name="Group 46"/>
          <p:cNvGrpSpPr>
            <a:grpSpLocks/>
          </p:cNvGrpSpPr>
          <p:nvPr/>
        </p:nvGrpSpPr>
        <p:grpSpPr bwMode="auto">
          <a:xfrm>
            <a:off x="5510213" y="2062163"/>
            <a:ext cx="458787" cy="1971675"/>
            <a:chOff x="2907" y="1995"/>
            <a:chExt cx="289" cy="1242"/>
          </a:xfrm>
        </p:grpSpPr>
        <p:sp>
          <p:nvSpPr>
            <p:cNvPr id="200" name="Freeform 47"/>
            <p:cNvSpPr>
              <a:spLocks/>
            </p:cNvSpPr>
            <p:nvPr/>
          </p:nvSpPr>
          <p:spPr bwMode="auto">
            <a:xfrm flipV="1">
              <a:off x="3072" y="308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1" name="Text Box 48"/>
            <p:cNvSpPr txBox="1">
              <a:spLocks noChangeArrowheads="1"/>
            </p:cNvSpPr>
            <p:nvPr/>
          </p:nvSpPr>
          <p:spPr bwMode="auto">
            <a:xfrm>
              <a:off x="2907" y="1995"/>
              <a:ext cx="12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32</a:t>
              </a:r>
            </a:p>
          </p:txBody>
        </p:sp>
        <p:sp>
          <p:nvSpPr>
            <p:cNvPr id="202" name="Freeform 49"/>
            <p:cNvSpPr>
              <a:spLocks/>
            </p:cNvSpPr>
            <p:nvPr/>
          </p:nvSpPr>
          <p:spPr bwMode="auto">
            <a:xfrm>
              <a:off x="3035" y="2015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3" name="Freeform 50"/>
            <p:cNvSpPr>
              <a:spLocks/>
            </p:cNvSpPr>
            <p:nvPr/>
          </p:nvSpPr>
          <p:spPr bwMode="auto">
            <a:xfrm flipH="1">
              <a:off x="3011" y="2030"/>
              <a:ext cx="47" cy="1207"/>
            </a:xfrm>
            <a:custGeom>
              <a:avLst/>
              <a:gdLst>
                <a:gd name="T0" fmla="*/ 0 w 1"/>
                <a:gd name="T1" fmla="*/ 0 h 329"/>
                <a:gd name="T2" fmla="*/ 0 w 1"/>
                <a:gd name="T3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9">
                  <a:moveTo>
                    <a:pt x="0" y="0"/>
                  </a:moveTo>
                  <a:lnTo>
                    <a:pt x="0" y="3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4" name="Freeform 51"/>
            <p:cNvSpPr>
              <a:spLocks/>
            </p:cNvSpPr>
            <p:nvPr/>
          </p:nvSpPr>
          <p:spPr bwMode="auto">
            <a:xfrm flipV="1">
              <a:off x="3072" y="2390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5" name="Freeform 52"/>
            <p:cNvSpPr>
              <a:spLocks/>
            </p:cNvSpPr>
            <p:nvPr/>
          </p:nvSpPr>
          <p:spPr bwMode="auto">
            <a:xfrm flipV="1">
              <a:off x="3072" y="270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206" name="Line 53"/>
          <p:cNvSpPr>
            <a:spLocks noChangeShapeType="1"/>
          </p:cNvSpPr>
          <p:nvPr/>
        </p:nvSpPr>
        <p:spPr bwMode="auto">
          <a:xfrm flipH="1">
            <a:off x="6062663" y="2928938"/>
            <a:ext cx="67151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07" name="AutoShape 54"/>
          <p:cNvSpPr>
            <a:spLocks noChangeArrowheads="1"/>
          </p:cNvSpPr>
          <p:nvPr/>
        </p:nvSpPr>
        <p:spPr bwMode="auto">
          <a:xfrm rot="16200000">
            <a:off x="6215857" y="2870993"/>
            <a:ext cx="1346200" cy="296863"/>
          </a:xfrm>
          <a:prstGeom prst="flowChartManualOperation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08" name="Line 55"/>
          <p:cNvSpPr>
            <a:spLocks noChangeShapeType="1"/>
          </p:cNvSpPr>
          <p:nvPr/>
        </p:nvSpPr>
        <p:spPr bwMode="auto">
          <a:xfrm flipH="1">
            <a:off x="6064250" y="355600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09" name="Line 56"/>
          <p:cNvSpPr>
            <a:spLocks noChangeShapeType="1"/>
          </p:cNvSpPr>
          <p:nvPr/>
        </p:nvSpPr>
        <p:spPr bwMode="auto">
          <a:xfrm flipH="1">
            <a:off x="6064250" y="2471738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0" name="Text Box 57"/>
          <p:cNvSpPr txBox="1">
            <a:spLocks noChangeArrowheads="1"/>
          </p:cNvSpPr>
          <p:nvPr/>
        </p:nvSpPr>
        <p:spPr bwMode="auto">
          <a:xfrm rot="16200000" flipH="1">
            <a:off x="6230144" y="3088709"/>
            <a:ext cx="458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+mj-lt"/>
              </a:rPr>
              <a:t>…</a:t>
            </a:r>
          </a:p>
        </p:txBody>
      </p:sp>
      <p:sp>
        <p:nvSpPr>
          <p:cNvPr id="211" name="Line 58"/>
          <p:cNvSpPr>
            <a:spLocks noChangeShapeType="1"/>
          </p:cNvSpPr>
          <p:nvPr/>
        </p:nvSpPr>
        <p:spPr bwMode="auto">
          <a:xfrm flipH="1">
            <a:off x="6073775" y="2624138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2" name="Line 59"/>
          <p:cNvSpPr>
            <a:spLocks noChangeShapeType="1"/>
          </p:cNvSpPr>
          <p:nvPr/>
        </p:nvSpPr>
        <p:spPr bwMode="auto">
          <a:xfrm flipH="1">
            <a:off x="6073775" y="3084513"/>
            <a:ext cx="6572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3" name="Line 60"/>
          <p:cNvSpPr>
            <a:spLocks noChangeShapeType="1"/>
          </p:cNvSpPr>
          <p:nvPr/>
        </p:nvSpPr>
        <p:spPr bwMode="auto">
          <a:xfrm flipH="1">
            <a:off x="6045200" y="3679825"/>
            <a:ext cx="6572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090989" y="1847850"/>
            <a:ext cx="4055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rs2</a:t>
            </a:r>
          </a:p>
        </p:txBody>
      </p:sp>
      <p:grpSp>
        <p:nvGrpSpPr>
          <p:cNvPr id="215" name="Group 62"/>
          <p:cNvGrpSpPr>
            <a:grpSpLocks/>
          </p:cNvGrpSpPr>
          <p:nvPr/>
        </p:nvGrpSpPr>
        <p:grpSpPr bwMode="auto">
          <a:xfrm>
            <a:off x="6777073" y="1971675"/>
            <a:ext cx="214313" cy="481013"/>
            <a:chOff x="4632" y="2096"/>
            <a:chExt cx="135" cy="303"/>
          </a:xfrm>
        </p:grpSpPr>
        <p:sp>
          <p:nvSpPr>
            <p:cNvPr id="216" name="Text Box 63"/>
            <p:cNvSpPr txBox="1">
              <a:spLocks noChangeArrowheads="1"/>
            </p:cNvSpPr>
            <p:nvPr/>
          </p:nvSpPr>
          <p:spPr bwMode="auto">
            <a:xfrm flipH="1">
              <a:off x="4703" y="2096"/>
              <a:ext cx="6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5</a:t>
              </a:r>
            </a:p>
          </p:txBody>
        </p:sp>
        <p:sp>
          <p:nvSpPr>
            <p:cNvPr id="217" name="Text Box 64"/>
            <p:cNvSpPr txBox="1">
              <a:spLocks noChangeArrowheads="1"/>
            </p:cNvSpPr>
            <p:nvPr/>
          </p:nvSpPr>
          <p:spPr bwMode="auto">
            <a:xfrm flipH="1">
              <a:off x="4632" y="2169"/>
              <a:ext cx="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400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18" name="Line 65"/>
            <p:cNvSpPr>
              <a:spLocks noChangeShapeType="1"/>
            </p:cNvSpPr>
            <p:nvPr/>
          </p:nvSpPr>
          <p:spPr bwMode="auto">
            <a:xfrm flipH="1">
              <a:off x="4667" y="2106"/>
              <a:ext cx="0" cy="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19" name="Freeform 66"/>
            <p:cNvSpPr>
              <a:spLocks/>
            </p:cNvSpPr>
            <p:nvPr/>
          </p:nvSpPr>
          <p:spPr bwMode="auto">
            <a:xfrm flipH="1">
              <a:off x="4632" y="2146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220" name="Group 67"/>
          <p:cNvGrpSpPr>
            <a:grpSpLocks/>
          </p:cNvGrpSpPr>
          <p:nvPr/>
        </p:nvGrpSpPr>
        <p:grpSpPr bwMode="auto">
          <a:xfrm>
            <a:off x="6929473" y="2124075"/>
            <a:ext cx="214313" cy="481013"/>
            <a:chOff x="4632" y="2096"/>
            <a:chExt cx="135" cy="303"/>
          </a:xfrm>
        </p:grpSpPr>
        <p:sp>
          <p:nvSpPr>
            <p:cNvPr id="221" name="Text Box 68"/>
            <p:cNvSpPr txBox="1">
              <a:spLocks noChangeArrowheads="1"/>
            </p:cNvSpPr>
            <p:nvPr/>
          </p:nvSpPr>
          <p:spPr bwMode="auto">
            <a:xfrm flipH="1">
              <a:off x="4703" y="2096"/>
              <a:ext cx="6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5</a:t>
              </a:r>
            </a:p>
          </p:txBody>
        </p:sp>
        <p:sp>
          <p:nvSpPr>
            <p:cNvPr id="222" name="Text Box 69"/>
            <p:cNvSpPr txBox="1">
              <a:spLocks noChangeArrowheads="1"/>
            </p:cNvSpPr>
            <p:nvPr/>
          </p:nvSpPr>
          <p:spPr bwMode="auto">
            <a:xfrm flipH="1">
              <a:off x="4632" y="2169"/>
              <a:ext cx="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400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23" name="Line 70"/>
            <p:cNvSpPr>
              <a:spLocks noChangeShapeType="1"/>
            </p:cNvSpPr>
            <p:nvPr/>
          </p:nvSpPr>
          <p:spPr bwMode="auto">
            <a:xfrm flipH="1">
              <a:off x="4667" y="2106"/>
              <a:ext cx="0" cy="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24" name="Freeform 71"/>
            <p:cNvSpPr>
              <a:spLocks/>
            </p:cNvSpPr>
            <p:nvPr/>
          </p:nvSpPr>
          <p:spPr bwMode="auto">
            <a:xfrm flipH="1">
              <a:off x="4632" y="2146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225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135938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Highly ported register </a:t>
            </a:r>
            <a:r>
              <a:rPr lang="en-US" dirty="0">
                <a:solidFill>
                  <a:schemeClr val="tx1"/>
                </a:solidFill>
              </a:rPr>
              <a:t>files </a:t>
            </a:r>
            <a:r>
              <a:rPr lang="en-US" dirty="0" smtClean="0">
                <a:solidFill>
                  <a:schemeClr val="tx1"/>
                </a:solidFill>
              </a:rPr>
              <a:t>difficult </a:t>
            </a:r>
            <a:r>
              <a:rPr lang="en-US" dirty="0">
                <a:solidFill>
                  <a:schemeClr val="tx1"/>
                </a:solidFill>
              </a:rPr>
              <a:t>to design</a:t>
            </a:r>
          </a:p>
          <a:p>
            <a:pPr lvl="1">
              <a:lnSpc>
                <a:spcPct val="80000"/>
              </a:lnSpc>
            </a:pPr>
            <a:r>
              <a:rPr lang="en-US" sz="1600" b="0" dirty="0" smtClean="0">
                <a:solidFill>
                  <a:schemeClr val="tx1"/>
                </a:solidFill>
              </a:rPr>
              <a:t>- Almost </a:t>
            </a:r>
            <a:r>
              <a:rPr lang="en-US" sz="1600" b="0" dirty="0">
                <a:solidFill>
                  <a:schemeClr val="tx1"/>
                </a:solidFill>
              </a:rPr>
              <a:t>all MIPS instructions have exactly 2 register source operands </a:t>
            </a:r>
          </a:p>
          <a:p>
            <a:pPr lvl="1">
              <a:lnSpc>
                <a:spcPct val="80000"/>
              </a:lnSpc>
            </a:pPr>
            <a:r>
              <a:rPr lang="en-US" sz="1600" b="0" i="1" dirty="0" smtClean="0">
                <a:solidFill>
                  <a:schemeClr val="tx1"/>
                </a:solidFill>
              </a:rPr>
              <a:t>- </a:t>
            </a:r>
            <a:r>
              <a:rPr lang="en-US" sz="1600" b="0" dirty="0" smtClean="0">
                <a:solidFill>
                  <a:schemeClr val="tx1"/>
                </a:solidFill>
              </a:rPr>
              <a:t>Intel’s </a:t>
            </a:r>
            <a:r>
              <a:rPr lang="en-US" sz="1600" b="0" dirty="0">
                <a:solidFill>
                  <a:schemeClr val="tx1"/>
                </a:solidFill>
              </a:rPr>
              <a:t>Itanium, GPR File has 128 registers with 8 read </a:t>
            </a:r>
            <a:r>
              <a:rPr lang="en-US" sz="1600" b="0" dirty="0" smtClean="0">
                <a:solidFill>
                  <a:schemeClr val="tx1"/>
                </a:solidFill>
              </a:rPr>
              <a:t>ports, 4 </a:t>
            </a:r>
            <a:r>
              <a:rPr lang="en-US" sz="1600" b="0" dirty="0">
                <a:solidFill>
                  <a:schemeClr val="tx1"/>
                </a:solidFill>
              </a:rPr>
              <a:t>write ports!!! </a:t>
            </a:r>
          </a:p>
        </p:txBody>
      </p:sp>
    </p:spTree>
    <p:extLst>
      <p:ext uri="{BB962C8B-B14F-4D97-AF65-F5344CB8AC3E}">
        <p14:creationId xmlns:p14="http://schemas.microsoft.com/office/powerpoint/2010/main" val="41545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Simple Memory Model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77" name="Group 3"/>
          <p:cNvGrpSpPr>
            <a:grpSpLocks/>
          </p:cNvGrpSpPr>
          <p:nvPr/>
        </p:nvGrpSpPr>
        <p:grpSpPr bwMode="auto">
          <a:xfrm>
            <a:off x="1582738" y="1477963"/>
            <a:ext cx="5592763" cy="2014537"/>
            <a:chOff x="997" y="987"/>
            <a:chExt cx="3523" cy="1269"/>
          </a:xfrm>
        </p:grpSpPr>
        <p:sp>
          <p:nvSpPr>
            <p:cNvPr id="78" name="Rectangle 4"/>
            <p:cNvSpPr>
              <a:spLocks noChangeArrowheads="1"/>
            </p:cNvSpPr>
            <p:nvPr/>
          </p:nvSpPr>
          <p:spPr bwMode="auto">
            <a:xfrm>
              <a:off x="2279" y="1499"/>
              <a:ext cx="902" cy="7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9" name="Line 5"/>
            <p:cNvSpPr>
              <a:spLocks noChangeShapeType="1"/>
            </p:cNvSpPr>
            <p:nvPr/>
          </p:nvSpPr>
          <p:spPr bwMode="auto">
            <a:xfrm>
              <a:off x="3201" y="1871"/>
              <a:ext cx="4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0" name="Line 6"/>
            <p:cNvSpPr>
              <a:spLocks noChangeShapeType="1"/>
            </p:cNvSpPr>
            <p:nvPr/>
          </p:nvSpPr>
          <p:spPr bwMode="auto">
            <a:xfrm>
              <a:off x="1829" y="212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>
              <a:off x="1829" y="170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855" y="1198"/>
              <a:ext cx="0" cy="2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7" name="Rectangle 9"/>
            <p:cNvSpPr>
              <a:spLocks noChangeArrowheads="1"/>
            </p:cNvSpPr>
            <p:nvPr/>
          </p:nvSpPr>
          <p:spPr bwMode="auto">
            <a:xfrm>
              <a:off x="2369" y="1699"/>
              <a:ext cx="69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MAGIC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RAM</a:t>
              </a:r>
              <a:endParaRPr lang="en-US" sz="20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3668" y="1746"/>
              <a:ext cx="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ReadData</a:t>
              </a:r>
            </a:p>
          </p:txBody>
        </p:sp>
        <p:sp>
          <p:nvSpPr>
            <p:cNvPr id="89" name="Rectangle 11"/>
            <p:cNvSpPr>
              <a:spLocks noChangeArrowheads="1"/>
            </p:cNvSpPr>
            <p:nvPr/>
          </p:nvSpPr>
          <p:spPr bwMode="auto">
            <a:xfrm>
              <a:off x="997" y="1996"/>
              <a:ext cx="841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WriteData</a:t>
              </a:r>
            </a:p>
          </p:txBody>
        </p:sp>
        <p:sp>
          <p:nvSpPr>
            <p:cNvPr id="90" name="Rectangle 12"/>
            <p:cNvSpPr>
              <a:spLocks noChangeArrowheads="1"/>
            </p:cNvSpPr>
            <p:nvPr/>
          </p:nvSpPr>
          <p:spPr bwMode="auto">
            <a:xfrm>
              <a:off x="1148" y="1583"/>
              <a:ext cx="68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91" name="Rectangle 13"/>
            <p:cNvSpPr>
              <a:spLocks noChangeArrowheads="1"/>
            </p:cNvSpPr>
            <p:nvPr/>
          </p:nvSpPr>
          <p:spPr bwMode="auto">
            <a:xfrm>
              <a:off x="2525" y="987"/>
              <a:ext cx="98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WriteEnable</a:t>
              </a:r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435" y="1360"/>
              <a:ext cx="0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2282" y="1176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+mj-lt"/>
                </a:rPr>
                <a:t>Clock</a:t>
              </a:r>
            </a:p>
          </p:txBody>
        </p:sp>
        <p:sp>
          <p:nvSpPr>
            <p:cNvPr id="94" name="Line 16"/>
            <p:cNvSpPr>
              <a:spLocks noChangeShapeType="1"/>
            </p:cNvSpPr>
            <p:nvPr/>
          </p:nvSpPr>
          <p:spPr bwMode="auto">
            <a:xfrm>
              <a:off x="2388" y="1509"/>
              <a:ext cx="46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5" name="Line 17"/>
            <p:cNvSpPr>
              <a:spLocks noChangeShapeType="1"/>
            </p:cNvSpPr>
            <p:nvPr/>
          </p:nvSpPr>
          <p:spPr bwMode="auto">
            <a:xfrm flipV="1">
              <a:off x="2432" y="1504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96" name="Rectangle 18"/>
          <p:cNvSpPr>
            <a:spLocks noChangeArrowheads="1"/>
          </p:cNvSpPr>
          <p:nvPr/>
        </p:nvSpPr>
        <p:spPr bwMode="auto">
          <a:xfrm>
            <a:off x="885120" y="3851069"/>
            <a:ext cx="7342187" cy="144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Reads, Writes complete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in one cycle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Read </a:t>
            </a:r>
            <a:r>
              <a:rPr lang="en-US" sz="1600" dirty="0">
                <a:latin typeface="+mj-lt"/>
              </a:rPr>
              <a:t>can be done any time (i.e. combinational)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Write </a:t>
            </a:r>
            <a:r>
              <a:rPr lang="en-US" sz="1600" dirty="0">
                <a:latin typeface="+mj-lt"/>
              </a:rPr>
              <a:t>is performed at the rising clock </a:t>
            </a:r>
            <a:r>
              <a:rPr lang="en-US" sz="1600" dirty="0" smtClean="0">
                <a:latin typeface="+mj-lt"/>
              </a:rPr>
              <a:t>edge if </a:t>
            </a:r>
            <a:r>
              <a:rPr lang="en-US" sz="1600" dirty="0">
                <a:latin typeface="+mj-lt"/>
              </a:rPr>
              <a:t>it is enabled    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Write </a:t>
            </a:r>
            <a:r>
              <a:rPr lang="en-US" sz="1600" dirty="0">
                <a:latin typeface="+mj-lt"/>
              </a:rPr>
              <a:t>address and </a:t>
            </a:r>
            <a:r>
              <a:rPr lang="en-US" sz="1600" dirty="0" smtClean="0">
                <a:latin typeface="+mj-lt"/>
              </a:rPr>
              <a:t>data must </a:t>
            </a:r>
            <a:r>
              <a:rPr lang="en-US" sz="1600" dirty="0">
                <a:latin typeface="+mj-lt"/>
              </a:rPr>
              <a:t>be stable at the clock edge</a:t>
            </a:r>
          </a:p>
          <a:p>
            <a:pPr lvl="1">
              <a:spcBef>
                <a:spcPct val="0"/>
              </a:spcBef>
            </a:pPr>
            <a:endParaRPr lang="en-US" sz="2000" i="1" dirty="0">
              <a:solidFill>
                <a:srgbClr val="56127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47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Instruction Set Architecture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Processor State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 </a:t>
            </a:r>
            <a:r>
              <a:rPr lang="en-US" sz="1600" b="0" dirty="0">
                <a:solidFill>
                  <a:schemeClr val="tx1"/>
                </a:solidFill>
              </a:rPr>
              <a:t>32-bit GPRs, R0 always contains a 0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 </a:t>
            </a:r>
            <a:r>
              <a:rPr lang="en-US" sz="1600" b="0" dirty="0">
                <a:solidFill>
                  <a:schemeClr val="tx1"/>
                </a:solidFill>
              </a:rPr>
              <a:t>single precision FPRs, may also be viewed </a:t>
            </a:r>
            <a:r>
              <a:rPr lang="en-US" sz="1600" b="0" dirty="0" smtClean="0">
                <a:solidFill>
                  <a:schemeClr val="tx1"/>
                </a:solidFill>
              </a:rPr>
              <a:t>as16 </a:t>
            </a:r>
            <a:r>
              <a:rPr lang="en-US" sz="1600" b="0" dirty="0">
                <a:solidFill>
                  <a:schemeClr val="tx1"/>
                </a:solidFill>
              </a:rPr>
              <a:t>double precision FPRs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FP </a:t>
            </a:r>
            <a:r>
              <a:rPr lang="en-US" sz="1600" b="0" dirty="0">
                <a:solidFill>
                  <a:schemeClr val="tx1"/>
                </a:solidFill>
              </a:rPr>
              <a:t>status register, used for FP compares &amp; exceptions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PC</a:t>
            </a:r>
            <a:r>
              <a:rPr lang="en-US" sz="1600" b="0" dirty="0">
                <a:solidFill>
                  <a:schemeClr val="tx1"/>
                </a:solidFill>
              </a:rPr>
              <a:t>, the program counter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some </a:t>
            </a:r>
            <a:r>
              <a:rPr lang="en-US" sz="1600" b="0" dirty="0">
                <a:solidFill>
                  <a:schemeClr val="tx1"/>
                </a:solidFill>
              </a:rPr>
              <a:t>other special registers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Data types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- 8-bit </a:t>
            </a:r>
            <a:r>
              <a:rPr lang="en-US" sz="1600" b="0" dirty="0">
                <a:solidFill>
                  <a:schemeClr val="tx1"/>
                </a:solidFill>
              </a:rPr>
              <a:t>byte, 16-bit half word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- 32-bit </a:t>
            </a:r>
            <a:r>
              <a:rPr lang="en-US" sz="1600" b="0" dirty="0">
                <a:solidFill>
                  <a:schemeClr val="tx1"/>
                </a:solidFill>
              </a:rPr>
              <a:t>word for integers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- 32-bit </a:t>
            </a:r>
            <a:r>
              <a:rPr lang="en-US" sz="1600" b="0" dirty="0">
                <a:solidFill>
                  <a:schemeClr val="tx1"/>
                </a:solidFill>
              </a:rPr>
              <a:t>word for single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- 64-bit </a:t>
            </a:r>
            <a:r>
              <a:rPr lang="en-US" sz="1600" b="0" dirty="0">
                <a:solidFill>
                  <a:schemeClr val="tx1"/>
                </a:solidFill>
              </a:rPr>
              <a:t>word for double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Load/Store style instruction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-</a:t>
            </a:r>
            <a:r>
              <a:rPr lang="en-US" sz="1600" b="0" dirty="0" smtClean="0">
                <a:solidFill>
                  <a:schemeClr val="tx1"/>
                </a:solidFill>
              </a:rPr>
              <a:t> data </a:t>
            </a:r>
            <a:r>
              <a:rPr lang="en-US" sz="1600" b="0" dirty="0">
                <a:solidFill>
                  <a:schemeClr val="tx1"/>
                </a:solidFill>
              </a:rPr>
              <a:t>addressing modes- immediate &amp; indexed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branch </a:t>
            </a:r>
            <a:r>
              <a:rPr lang="en-US" sz="1600" b="0" dirty="0">
                <a:solidFill>
                  <a:schemeClr val="tx1"/>
                </a:solidFill>
              </a:rPr>
              <a:t>addressing modes- PC relative &amp; register indirect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byte </a:t>
            </a:r>
            <a:r>
              <a:rPr lang="en-US" sz="1600" b="0" dirty="0">
                <a:solidFill>
                  <a:schemeClr val="tx1"/>
                </a:solidFill>
              </a:rPr>
              <a:t>addressable memory- big endian </a:t>
            </a:r>
            <a:r>
              <a:rPr lang="en-US" sz="1600" b="0" dirty="0" smtClean="0">
                <a:solidFill>
                  <a:schemeClr val="tx1"/>
                </a:solidFill>
              </a:rPr>
              <a:t>mode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All instructions are 32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 Fetch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Decode and register access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ALU operation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Memory operation (optional)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Write back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And the computation of  the address of the next instruction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Reg-Reg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ALU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740418" y="1091872"/>
            <a:ext cx="7710487" cy="5294313"/>
            <a:chOff x="1047658" y="1015062"/>
            <a:chExt cx="7710487" cy="5294313"/>
          </a:xfrm>
        </p:grpSpPr>
        <p:sp>
          <p:nvSpPr>
            <p:cNvPr id="92" name="Freeform 2"/>
            <p:cNvSpPr>
              <a:spLocks/>
            </p:cNvSpPr>
            <p:nvPr/>
          </p:nvSpPr>
          <p:spPr bwMode="auto">
            <a:xfrm>
              <a:off x="3220945" y="2496200"/>
              <a:ext cx="1347788" cy="1587"/>
            </a:xfrm>
            <a:custGeom>
              <a:avLst/>
              <a:gdLst>
                <a:gd name="T0" fmla="*/ 0 w 849"/>
                <a:gd name="T1" fmla="*/ 0 h 1"/>
                <a:gd name="T2" fmla="*/ 849 w 84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49" h="1">
                  <a:moveTo>
                    <a:pt x="0" y="0"/>
                  </a:moveTo>
                  <a:lnTo>
                    <a:pt x="849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3"/>
            <p:cNvSpPr>
              <a:spLocks/>
            </p:cNvSpPr>
            <p:nvPr/>
          </p:nvSpPr>
          <p:spPr bwMode="auto">
            <a:xfrm>
              <a:off x="4165508" y="2448575"/>
              <a:ext cx="3440112" cy="2090737"/>
            </a:xfrm>
            <a:custGeom>
              <a:avLst/>
              <a:gdLst>
                <a:gd name="T0" fmla="*/ 2167 w 2167"/>
                <a:gd name="T1" fmla="*/ 0 h 1317"/>
                <a:gd name="T2" fmla="*/ 2167 w 2167"/>
                <a:gd name="T3" fmla="*/ 1317 h 1317"/>
                <a:gd name="T4" fmla="*/ 0 w 2167"/>
                <a:gd name="T5" fmla="*/ 1317 h 1317"/>
                <a:gd name="T6" fmla="*/ 0 w 2167"/>
                <a:gd name="T7" fmla="*/ 144 h 1317"/>
                <a:gd name="T8" fmla="*/ 238 w 2167"/>
                <a:gd name="T9" fmla="*/ 144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7" h="1317">
                  <a:moveTo>
                    <a:pt x="2167" y="0"/>
                  </a:moveTo>
                  <a:lnTo>
                    <a:pt x="2167" y="1317"/>
                  </a:lnTo>
                  <a:lnTo>
                    <a:pt x="0" y="1317"/>
                  </a:lnTo>
                  <a:lnTo>
                    <a:pt x="0" y="144"/>
                  </a:lnTo>
                  <a:lnTo>
                    <a:pt x="238" y="144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4"/>
            <p:cNvSpPr>
              <a:spLocks/>
            </p:cNvSpPr>
            <p:nvPr/>
          </p:nvSpPr>
          <p:spPr bwMode="auto">
            <a:xfrm>
              <a:off x="3247933" y="2459687"/>
              <a:ext cx="4370387" cy="1195388"/>
            </a:xfrm>
            <a:custGeom>
              <a:avLst/>
              <a:gdLst>
                <a:gd name="T0" fmla="*/ 0 w 2753"/>
                <a:gd name="T1" fmla="*/ 753 h 753"/>
                <a:gd name="T2" fmla="*/ 2249 w 2753"/>
                <a:gd name="T3" fmla="*/ 749 h 753"/>
                <a:gd name="T4" fmla="*/ 2249 w 2753"/>
                <a:gd name="T5" fmla="*/ 0 h 753"/>
                <a:gd name="T6" fmla="*/ 2753 w 2753"/>
                <a:gd name="T7" fmla="*/ 0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753">
                  <a:moveTo>
                    <a:pt x="0" y="753"/>
                  </a:moveTo>
                  <a:lnTo>
                    <a:pt x="2249" y="749"/>
                  </a:lnTo>
                  <a:lnTo>
                    <a:pt x="2249" y="0"/>
                  </a:lnTo>
                  <a:lnTo>
                    <a:pt x="2753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>
              <a:off x="1136558" y="1019825"/>
              <a:ext cx="1771650" cy="1336675"/>
            </a:xfrm>
            <a:custGeom>
              <a:avLst/>
              <a:gdLst>
                <a:gd name="T0" fmla="*/ 324 w 1116"/>
                <a:gd name="T1" fmla="*/ 842 h 842"/>
                <a:gd name="T2" fmla="*/ 7 w 1116"/>
                <a:gd name="T3" fmla="*/ 842 h 842"/>
                <a:gd name="T4" fmla="*/ 0 w 1116"/>
                <a:gd name="T5" fmla="*/ 0 h 842"/>
                <a:gd name="T6" fmla="*/ 1116 w 1116"/>
                <a:gd name="T7" fmla="*/ 7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6" h="842">
                  <a:moveTo>
                    <a:pt x="324" y="842"/>
                  </a:moveTo>
                  <a:lnTo>
                    <a:pt x="7" y="842"/>
                  </a:lnTo>
                  <a:lnTo>
                    <a:pt x="0" y="0"/>
                  </a:lnTo>
                  <a:lnTo>
                    <a:pt x="1116" y="7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1950945" y="1019825"/>
              <a:ext cx="957263" cy="1362075"/>
            </a:xfrm>
            <a:custGeom>
              <a:avLst/>
              <a:gdLst>
                <a:gd name="T0" fmla="*/ 0 w 603"/>
                <a:gd name="T1" fmla="*/ 858 h 858"/>
                <a:gd name="T2" fmla="*/ 6 w 603"/>
                <a:gd name="T3" fmla="*/ 504 h 858"/>
                <a:gd name="T4" fmla="*/ 207 w 603"/>
                <a:gd name="T5" fmla="*/ 511 h 858"/>
                <a:gd name="T6" fmla="*/ 294 w 603"/>
                <a:gd name="T7" fmla="*/ 410 h 858"/>
                <a:gd name="T8" fmla="*/ 603 w 603"/>
                <a:gd name="T9" fmla="*/ 403 h 858"/>
                <a:gd name="T10" fmla="*/ 603 w 603"/>
                <a:gd name="T11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3" h="858">
                  <a:moveTo>
                    <a:pt x="0" y="858"/>
                  </a:moveTo>
                  <a:lnTo>
                    <a:pt x="6" y="504"/>
                  </a:lnTo>
                  <a:lnTo>
                    <a:pt x="207" y="511"/>
                  </a:lnTo>
                  <a:lnTo>
                    <a:pt x="294" y="410"/>
                  </a:lnTo>
                  <a:lnTo>
                    <a:pt x="603" y="403"/>
                  </a:lnTo>
                  <a:lnTo>
                    <a:pt x="603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1846170" y="2356500"/>
              <a:ext cx="1393825" cy="138112"/>
            </a:xfrm>
            <a:custGeom>
              <a:avLst/>
              <a:gdLst>
                <a:gd name="T0" fmla="*/ 0 w 878"/>
                <a:gd name="T1" fmla="*/ 8 h 87"/>
                <a:gd name="T2" fmla="*/ 352 w 878"/>
                <a:gd name="T3" fmla="*/ 0 h 87"/>
                <a:gd name="T4" fmla="*/ 468 w 878"/>
                <a:gd name="T5" fmla="*/ 87 h 87"/>
                <a:gd name="T6" fmla="*/ 878 w 878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8" h="87">
                  <a:moveTo>
                    <a:pt x="0" y="8"/>
                  </a:moveTo>
                  <a:lnTo>
                    <a:pt x="352" y="0"/>
                  </a:lnTo>
                  <a:lnTo>
                    <a:pt x="468" y="87"/>
                  </a:lnTo>
                  <a:lnTo>
                    <a:pt x="878" y="87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3239995" y="2202512"/>
              <a:ext cx="3451225" cy="450850"/>
            </a:xfrm>
            <a:custGeom>
              <a:avLst/>
              <a:gdLst>
                <a:gd name="T0" fmla="*/ 0 w 2174"/>
                <a:gd name="T1" fmla="*/ 0 h 284"/>
                <a:gd name="T2" fmla="*/ 900 w 2174"/>
                <a:gd name="T3" fmla="*/ 0 h 284"/>
                <a:gd name="T4" fmla="*/ 1145 w 2174"/>
                <a:gd name="T5" fmla="*/ 284 h 284"/>
                <a:gd name="T6" fmla="*/ 2174 w 2174"/>
                <a:gd name="T7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4" h="284">
                  <a:moveTo>
                    <a:pt x="0" y="0"/>
                  </a:moveTo>
                  <a:lnTo>
                    <a:pt x="900" y="0"/>
                  </a:lnTo>
                  <a:lnTo>
                    <a:pt x="1145" y="284"/>
                  </a:lnTo>
                  <a:lnTo>
                    <a:pt x="2174" y="284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Freeform 9"/>
            <p:cNvSpPr>
              <a:spLocks/>
            </p:cNvSpPr>
            <p:nvPr/>
          </p:nvSpPr>
          <p:spPr bwMode="auto">
            <a:xfrm>
              <a:off x="3246345" y="2061225"/>
              <a:ext cx="3614738" cy="468312"/>
            </a:xfrm>
            <a:custGeom>
              <a:avLst/>
              <a:gdLst>
                <a:gd name="T0" fmla="*/ 0 w 2277"/>
                <a:gd name="T1" fmla="*/ 0 h 295"/>
                <a:gd name="T2" fmla="*/ 849 w 2277"/>
                <a:gd name="T3" fmla="*/ 0 h 295"/>
                <a:gd name="T4" fmla="*/ 1058 w 2277"/>
                <a:gd name="T5" fmla="*/ 187 h 295"/>
                <a:gd name="T6" fmla="*/ 2172 w 2277"/>
                <a:gd name="T7" fmla="*/ 194 h 295"/>
                <a:gd name="T8" fmla="*/ 2277 w 2277"/>
                <a:gd name="T9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7" h="295">
                  <a:moveTo>
                    <a:pt x="0" y="0"/>
                  </a:moveTo>
                  <a:lnTo>
                    <a:pt x="849" y="0"/>
                  </a:lnTo>
                  <a:lnTo>
                    <a:pt x="1058" y="187"/>
                  </a:lnTo>
                  <a:lnTo>
                    <a:pt x="2172" y="194"/>
                  </a:lnTo>
                  <a:lnTo>
                    <a:pt x="2277" y="295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1047658" y="5407675"/>
              <a:ext cx="7710487" cy="901700"/>
              <a:chOff x="599" y="3721"/>
              <a:chExt cx="4857" cy="568"/>
            </a:xfrm>
          </p:grpSpPr>
          <p:grpSp>
            <p:nvGrpSpPr>
              <p:cNvPr id="102" name="Group 13"/>
              <p:cNvGrpSpPr>
                <a:grpSpLocks/>
              </p:cNvGrpSpPr>
              <p:nvPr/>
            </p:nvGrpSpPr>
            <p:grpSpPr bwMode="auto">
              <a:xfrm>
                <a:off x="621" y="3721"/>
                <a:ext cx="4835" cy="471"/>
                <a:chOff x="621" y="3721"/>
                <a:chExt cx="4835" cy="471"/>
              </a:xfrm>
            </p:grpSpPr>
            <p:sp>
              <p:nvSpPr>
                <p:cNvPr id="104" name="Rectangle 14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5" name="Group 15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672" cy="407"/>
                  <a:chOff x="621" y="3721"/>
                  <a:chExt cx="4672" cy="407"/>
                </a:xfrm>
              </p:grpSpPr>
              <p:sp>
                <p:nvSpPr>
                  <p:cNvPr id="10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1"/>
                    <a:ext cx="4672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Verdana" pitchFamily="1" charset="0"/>
                      </a:rPr>
                      <a:t>6	   5	 5       5       5          6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0	   rs	rt       rd       0       func       rd 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Symbol" pitchFamily="1" charset="2"/>
                      </a:rPr>
                      <a:t>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(rs) func (rt)</a:t>
                    </a:r>
                  </a:p>
                </p:txBody>
              </p:sp>
              <p:sp>
                <p:nvSpPr>
                  <p:cNvPr id="10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" name="Rectangle 24"/>
              <p:cNvSpPr>
                <a:spLocks noChangeArrowheads="1"/>
              </p:cNvSpPr>
              <p:nvPr/>
            </p:nvSpPr>
            <p:spPr bwMode="auto">
              <a:xfrm>
                <a:off x="599" y="4118"/>
                <a:ext cx="310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pitchFamily="1" charset="0"/>
                  </a:rPr>
                  <a:t>31        26  25      21 20     16 15       11             5             0</a:t>
                </a:r>
              </a:p>
            </p:txBody>
          </p:sp>
        </p:grpSp>
        <p:grpSp>
          <p:nvGrpSpPr>
            <p:cNvPr id="114" name="Group 25"/>
            <p:cNvGrpSpPr>
              <a:grpSpLocks/>
            </p:cNvGrpSpPr>
            <p:nvPr/>
          </p:nvGrpSpPr>
          <p:grpSpPr bwMode="auto">
            <a:xfrm>
              <a:off x="1152433" y="1015062"/>
              <a:ext cx="2081212" cy="2114550"/>
              <a:chOff x="665" y="890"/>
              <a:chExt cx="1311" cy="1332"/>
            </a:xfrm>
          </p:grpSpPr>
          <p:sp>
            <p:nvSpPr>
              <p:cNvPr id="115" name="Line 26"/>
              <p:cNvSpPr>
                <a:spLocks noChangeShapeType="1"/>
              </p:cNvSpPr>
              <p:nvPr/>
            </p:nvSpPr>
            <p:spPr bwMode="auto">
              <a:xfrm>
                <a:off x="1816" y="1832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27"/>
              <p:cNvSpPr>
                <a:spLocks noChangeArrowheads="1"/>
              </p:cNvSpPr>
              <p:nvPr/>
            </p:nvSpPr>
            <p:spPr bwMode="auto">
              <a:xfrm>
                <a:off x="1071" y="1070"/>
                <a:ext cx="26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117" name="Freeform 28"/>
              <p:cNvSpPr>
                <a:spLocks/>
              </p:cNvSpPr>
              <p:nvPr/>
            </p:nvSpPr>
            <p:spPr bwMode="auto">
              <a:xfrm>
                <a:off x="1336" y="1096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29"/>
              <p:cNvSpPr>
                <a:spLocks noChangeShapeType="1"/>
              </p:cNvSpPr>
              <p:nvPr/>
            </p:nvSpPr>
            <p:spPr bwMode="auto">
              <a:xfrm>
                <a:off x="1292" y="114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30"/>
              <p:cNvSpPr>
                <a:spLocks noChangeArrowheads="1"/>
              </p:cNvSpPr>
              <p:nvPr/>
            </p:nvSpPr>
            <p:spPr bwMode="auto">
              <a:xfrm>
                <a:off x="1351" y="1228"/>
                <a:ext cx="256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Add</a:t>
                </a:r>
              </a:p>
            </p:txBody>
          </p:sp>
          <p:sp>
            <p:nvSpPr>
              <p:cNvPr id="120" name="Rectangle 31"/>
              <p:cNvSpPr>
                <a:spLocks noChangeArrowheads="1"/>
              </p:cNvSpPr>
              <p:nvPr/>
            </p:nvSpPr>
            <p:spPr bwMode="auto">
              <a:xfrm>
                <a:off x="935" y="1966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21" name="Line 32"/>
              <p:cNvSpPr>
                <a:spLocks noChangeShapeType="1"/>
              </p:cNvSpPr>
              <p:nvPr/>
            </p:nvSpPr>
            <p:spPr bwMode="auto">
              <a:xfrm>
                <a:off x="1061" y="1920"/>
                <a:ext cx="0" cy="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" name="Group 33"/>
              <p:cNvGrpSpPr>
                <a:grpSpLocks/>
              </p:cNvGrpSpPr>
              <p:nvPr/>
            </p:nvGrpSpPr>
            <p:grpSpPr bwMode="auto">
              <a:xfrm>
                <a:off x="942" y="1554"/>
                <a:ext cx="892" cy="668"/>
                <a:chOff x="942" y="1554"/>
                <a:chExt cx="892" cy="668"/>
              </a:xfrm>
            </p:grpSpPr>
            <p:sp>
              <p:nvSpPr>
                <p:cNvPr id="125" name="Freeform 34"/>
                <p:cNvSpPr>
                  <a:spLocks/>
                </p:cNvSpPr>
                <p:nvPr/>
              </p:nvSpPr>
              <p:spPr bwMode="auto">
                <a:xfrm>
                  <a:off x="1127" y="1738"/>
                  <a:ext cx="193" cy="1"/>
                </a:xfrm>
                <a:custGeom>
                  <a:avLst/>
                  <a:gdLst>
                    <a:gd name="T0" fmla="*/ 0 w 193"/>
                    <a:gd name="T1" fmla="*/ 0 h 1"/>
                    <a:gd name="T2" fmla="*/ 144 w 193"/>
                    <a:gd name="T3" fmla="*/ 0 h 1"/>
                    <a:gd name="T4" fmla="*/ 192 w 193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6" name="Group 35"/>
                <p:cNvGrpSpPr>
                  <a:grpSpLocks/>
                </p:cNvGrpSpPr>
                <p:nvPr/>
              </p:nvGrpSpPr>
              <p:grpSpPr bwMode="auto">
                <a:xfrm>
                  <a:off x="1298" y="1621"/>
                  <a:ext cx="536" cy="601"/>
                  <a:chOff x="1298" y="1621"/>
                  <a:chExt cx="536" cy="601"/>
                </a:xfrm>
              </p:grpSpPr>
              <p:sp>
                <p:nvSpPr>
                  <p:cNvPr id="13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331" y="1623"/>
                    <a:ext cx="472" cy="58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298" y="1621"/>
                    <a:ext cx="306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13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571" y="1725"/>
                    <a:ext cx="26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13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305" y="1898"/>
                    <a:ext cx="518" cy="3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127" name="Rectangle 40"/>
                <p:cNvSpPr>
                  <a:spLocks noChangeArrowheads="1"/>
                </p:cNvSpPr>
                <p:nvPr/>
              </p:nvSpPr>
              <p:spPr bwMode="auto">
                <a:xfrm>
                  <a:off x="991" y="1554"/>
                  <a:ext cx="128" cy="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41"/>
                <p:cNvSpPr>
                  <a:spLocks noChangeShapeType="1"/>
                </p:cNvSpPr>
                <p:nvPr/>
              </p:nvSpPr>
              <p:spPr bwMode="auto">
                <a:xfrm>
                  <a:off x="1135" y="1738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42"/>
                <p:cNvSpPr>
                  <a:spLocks noChangeArrowheads="1"/>
                </p:cNvSpPr>
                <p:nvPr/>
              </p:nvSpPr>
              <p:spPr bwMode="auto">
                <a:xfrm>
                  <a:off x="942" y="1664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130" name="Freeform 43"/>
                <p:cNvSpPr>
                  <a:spLocks/>
                </p:cNvSpPr>
                <p:nvPr/>
              </p:nvSpPr>
              <p:spPr bwMode="auto">
                <a:xfrm>
                  <a:off x="1031" y="187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" name="Freeform 44"/>
              <p:cNvSpPr>
                <a:spLocks/>
              </p:cNvSpPr>
              <p:nvPr/>
            </p:nvSpPr>
            <p:spPr bwMode="auto">
              <a:xfrm>
                <a:off x="665" y="890"/>
                <a:ext cx="1106" cy="845"/>
              </a:xfrm>
              <a:custGeom>
                <a:avLst/>
                <a:gdLst>
                  <a:gd name="T0" fmla="*/ 921 w 1106"/>
                  <a:gd name="T1" fmla="*/ 410 h 845"/>
                  <a:gd name="T2" fmla="*/ 1104 w 1106"/>
                  <a:gd name="T3" fmla="*/ 409 h 845"/>
                  <a:gd name="T4" fmla="*/ 1106 w 1106"/>
                  <a:gd name="T5" fmla="*/ 1 h 845"/>
                  <a:gd name="T6" fmla="*/ 775 w 1106"/>
                  <a:gd name="T7" fmla="*/ 0 h 845"/>
                  <a:gd name="T8" fmla="*/ 2 w 1106"/>
                  <a:gd name="T9" fmla="*/ 1 h 845"/>
                  <a:gd name="T10" fmla="*/ 0 w 1106"/>
                  <a:gd name="T11" fmla="*/ 845 h 845"/>
                  <a:gd name="T12" fmla="*/ 335 w 1106"/>
                  <a:gd name="T13" fmla="*/ 845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6" h="845">
                    <a:moveTo>
                      <a:pt x="921" y="410"/>
                    </a:moveTo>
                    <a:lnTo>
                      <a:pt x="1104" y="409"/>
                    </a:lnTo>
                    <a:lnTo>
                      <a:pt x="1106" y="1"/>
                    </a:lnTo>
                    <a:lnTo>
                      <a:pt x="775" y="0"/>
                    </a:lnTo>
                    <a:lnTo>
                      <a:pt x="2" y="1"/>
                    </a:lnTo>
                    <a:lnTo>
                      <a:pt x="0" y="845"/>
                    </a:lnTo>
                    <a:lnTo>
                      <a:pt x="335" y="84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45"/>
              <p:cNvSpPr>
                <a:spLocks/>
              </p:cNvSpPr>
              <p:nvPr/>
            </p:nvSpPr>
            <p:spPr bwMode="auto">
              <a:xfrm>
                <a:off x="1168" y="1410"/>
                <a:ext cx="168" cy="333"/>
              </a:xfrm>
              <a:custGeom>
                <a:avLst/>
                <a:gdLst>
                  <a:gd name="T0" fmla="*/ 1 w 168"/>
                  <a:gd name="T1" fmla="*/ 333 h 333"/>
                  <a:gd name="T2" fmla="*/ 0 w 168"/>
                  <a:gd name="T3" fmla="*/ 5 h 333"/>
                  <a:gd name="T4" fmla="*/ 5 w 168"/>
                  <a:gd name="T5" fmla="*/ 0 h 333"/>
                  <a:gd name="T6" fmla="*/ 168 w 168"/>
                  <a:gd name="T7" fmla="*/ 4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" h="333">
                    <a:moveTo>
                      <a:pt x="1" y="333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168" y="4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" name="Freeform 46"/>
            <p:cNvSpPr>
              <a:spLocks/>
            </p:cNvSpPr>
            <p:nvPr/>
          </p:nvSpPr>
          <p:spPr bwMode="auto">
            <a:xfrm>
              <a:off x="4160745" y="2466037"/>
              <a:ext cx="3459163" cy="206851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" name="Group 47"/>
            <p:cNvGrpSpPr>
              <a:grpSpLocks/>
            </p:cNvGrpSpPr>
            <p:nvPr/>
          </p:nvGrpSpPr>
          <p:grpSpPr bwMode="auto">
            <a:xfrm>
              <a:off x="2939958" y="1119837"/>
              <a:ext cx="4535487" cy="4000500"/>
              <a:chOff x="1791" y="956"/>
              <a:chExt cx="2857" cy="2520"/>
            </a:xfrm>
          </p:grpSpPr>
          <p:sp>
            <p:nvSpPr>
              <p:cNvPr id="137" name="Freeform 48"/>
              <p:cNvSpPr>
                <a:spLocks/>
              </p:cNvSpPr>
              <p:nvPr/>
            </p:nvSpPr>
            <p:spPr bwMode="auto">
              <a:xfrm>
                <a:off x="1984" y="1544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49"/>
              <p:cNvSpPr>
                <a:spLocks/>
              </p:cNvSpPr>
              <p:nvPr/>
            </p:nvSpPr>
            <p:spPr bwMode="auto">
              <a:xfrm>
                <a:off x="1984" y="1640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50"/>
              <p:cNvSpPr>
                <a:spLocks/>
              </p:cNvSpPr>
              <p:nvPr/>
            </p:nvSpPr>
            <p:spPr bwMode="auto">
              <a:xfrm>
                <a:off x="3200" y="1736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51"/>
              <p:cNvSpPr>
                <a:spLocks/>
              </p:cNvSpPr>
              <p:nvPr/>
            </p:nvSpPr>
            <p:spPr bwMode="auto">
              <a:xfrm>
                <a:off x="1984" y="2312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52"/>
              <p:cNvSpPr>
                <a:spLocks/>
              </p:cNvSpPr>
              <p:nvPr/>
            </p:nvSpPr>
            <p:spPr bwMode="auto">
              <a:xfrm>
                <a:off x="3696" y="1947"/>
                <a:ext cx="545" cy="598"/>
              </a:xfrm>
              <a:custGeom>
                <a:avLst/>
                <a:gdLst>
                  <a:gd name="T0" fmla="*/ 0 w 545"/>
                  <a:gd name="T1" fmla="*/ 597 h 598"/>
                  <a:gd name="T2" fmla="*/ 544 w 545"/>
                  <a:gd name="T3" fmla="*/ 597 h 598"/>
                  <a:gd name="T4" fmla="*/ 544 w 545"/>
                  <a:gd name="T5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98">
                    <a:moveTo>
                      <a:pt x="0" y="597"/>
                    </a:moveTo>
                    <a:lnTo>
                      <a:pt x="544" y="597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53"/>
              <p:cNvSpPr>
                <a:spLocks/>
              </p:cNvSpPr>
              <p:nvPr/>
            </p:nvSpPr>
            <p:spPr bwMode="auto">
              <a:xfrm>
                <a:off x="3208" y="1928"/>
                <a:ext cx="873" cy="1"/>
              </a:xfrm>
              <a:custGeom>
                <a:avLst/>
                <a:gdLst>
                  <a:gd name="T0" fmla="*/ 0 w 873"/>
                  <a:gd name="T1" fmla="*/ 0 h 1"/>
                  <a:gd name="T2" fmla="*/ 872 w 873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73" h="1">
                    <a:moveTo>
                      <a:pt x="0" y="0"/>
                    </a:moveTo>
                    <a:lnTo>
                      <a:pt x="87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Rectangle 54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61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inst&lt;25:21&gt;</a:t>
                </a:r>
              </a:p>
            </p:txBody>
          </p:sp>
          <p:sp>
            <p:nvSpPr>
              <p:cNvPr id="144" name="Rectangle 55"/>
              <p:cNvSpPr>
                <a:spLocks noChangeArrowheads="1"/>
              </p:cNvSpPr>
              <p:nvPr/>
            </p:nvSpPr>
            <p:spPr bwMode="auto">
              <a:xfrm>
                <a:off x="1973" y="1493"/>
                <a:ext cx="61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inst&lt;20:16&gt;</a:t>
                </a:r>
              </a:p>
            </p:txBody>
          </p:sp>
          <p:sp>
            <p:nvSpPr>
              <p:cNvPr id="145" name="Rectangle 56"/>
              <p:cNvSpPr>
                <a:spLocks noChangeArrowheads="1"/>
              </p:cNvSpPr>
              <p:nvPr/>
            </p:nvSpPr>
            <p:spPr bwMode="auto">
              <a:xfrm>
                <a:off x="1953" y="1686"/>
                <a:ext cx="61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inst&lt;15:11&gt;</a:t>
                </a:r>
              </a:p>
            </p:txBody>
          </p:sp>
          <p:sp>
            <p:nvSpPr>
              <p:cNvPr id="146" name="Rectangle 57"/>
              <p:cNvSpPr>
                <a:spLocks noChangeArrowheads="1"/>
              </p:cNvSpPr>
              <p:nvPr/>
            </p:nvSpPr>
            <p:spPr bwMode="auto">
              <a:xfrm>
                <a:off x="1961" y="2414"/>
                <a:ext cx="50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inst&lt;5:0&gt;</a:t>
                </a:r>
              </a:p>
            </p:txBody>
          </p:sp>
          <p:sp>
            <p:nvSpPr>
              <p:cNvPr id="147" name="Line 58"/>
              <p:cNvSpPr>
                <a:spLocks noChangeShapeType="1"/>
              </p:cNvSpPr>
              <p:nvPr/>
            </p:nvSpPr>
            <p:spPr bwMode="auto">
              <a:xfrm>
                <a:off x="1984" y="1548"/>
                <a:ext cx="0" cy="1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59"/>
              <p:cNvSpPr>
                <a:spLocks noChangeArrowheads="1"/>
              </p:cNvSpPr>
              <p:nvPr/>
            </p:nvSpPr>
            <p:spPr bwMode="auto">
              <a:xfrm>
                <a:off x="1791" y="3305"/>
                <a:ext cx="47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149" name="Line 60"/>
              <p:cNvSpPr>
                <a:spLocks noChangeShapeType="1"/>
              </p:cNvSpPr>
              <p:nvPr/>
            </p:nvSpPr>
            <p:spPr bwMode="auto">
              <a:xfrm flipH="1">
                <a:off x="3806" y="192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Freeform 61"/>
              <p:cNvSpPr>
                <a:spLocks/>
              </p:cNvSpPr>
              <p:nvPr/>
            </p:nvSpPr>
            <p:spPr bwMode="auto">
              <a:xfrm>
                <a:off x="1976" y="1824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1" name="Group 62"/>
              <p:cNvGrpSpPr>
                <a:grpSpLocks/>
              </p:cNvGrpSpPr>
              <p:nvPr/>
            </p:nvGrpSpPr>
            <p:grpSpPr bwMode="auto">
              <a:xfrm>
                <a:off x="4063" y="1630"/>
                <a:ext cx="462" cy="387"/>
                <a:chOff x="4063" y="1630"/>
                <a:chExt cx="462" cy="387"/>
              </a:xfrm>
            </p:grpSpPr>
            <p:sp>
              <p:nvSpPr>
                <p:cNvPr id="172" name="Rectangle 63"/>
                <p:cNvSpPr>
                  <a:spLocks noChangeArrowheads="1"/>
                </p:cNvSpPr>
                <p:nvPr/>
              </p:nvSpPr>
              <p:spPr bwMode="auto">
                <a:xfrm>
                  <a:off x="4363" y="1846"/>
                  <a:ext cx="162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z</a:t>
                  </a:r>
                </a:p>
              </p:txBody>
            </p:sp>
            <p:sp>
              <p:nvSpPr>
                <p:cNvPr id="173" name="Line 64"/>
                <p:cNvSpPr>
                  <a:spLocks noChangeShapeType="1"/>
                </p:cNvSpPr>
                <p:nvPr/>
              </p:nvSpPr>
              <p:spPr bwMode="auto">
                <a:xfrm>
                  <a:off x="4335" y="1884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Freeform 65"/>
                <p:cNvSpPr>
                  <a:spLocks/>
                </p:cNvSpPr>
                <p:nvPr/>
              </p:nvSpPr>
              <p:spPr bwMode="auto">
                <a:xfrm>
                  <a:off x="4085" y="1630"/>
                  <a:ext cx="241" cy="38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Rectangle 66"/>
                <p:cNvSpPr>
                  <a:spLocks noChangeArrowheads="1"/>
                </p:cNvSpPr>
                <p:nvPr/>
              </p:nvSpPr>
              <p:spPr bwMode="auto">
                <a:xfrm>
                  <a:off x="4063" y="1749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52" name="Group 67"/>
              <p:cNvGrpSpPr>
                <a:grpSpLocks/>
              </p:cNvGrpSpPr>
              <p:nvPr/>
            </p:nvGrpSpPr>
            <p:grpSpPr bwMode="auto">
              <a:xfrm>
                <a:off x="3302" y="2417"/>
                <a:ext cx="423" cy="267"/>
                <a:chOff x="3302" y="2417"/>
                <a:chExt cx="423" cy="267"/>
              </a:xfrm>
            </p:grpSpPr>
            <p:sp>
              <p:nvSpPr>
                <p:cNvPr id="170" name="Rectangle 68"/>
                <p:cNvSpPr>
                  <a:spLocks noChangeArrowheads="1"/>
                </p:cNvSpPr>
                <p:nvPr/>
              </p:nvSpPr>
              <p:spPr bwMode="auto">
                <a:xfrm>
                  <a:off x="3335" y="2437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Rectangle 69"/>
                <p:cNvSpPr>
                  <a:spLocks noChangeArrowheads="1"/>
                </p:cNvSpPr>
                <p:nvPr/>
              </p:nvSpPr>
              <p:spPr bwMode="auto">
                <a:xfrm>
                  <a:off x="3302" y="2417"/>
                  <a:ext cx="423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grpSp>
            <p:nvGrpSpPr>
              <p:cNvPr id="153" name="Group 70"/>
              <p:cNvGrpSpPr>
                <a:grpSpLocks/>
              </p:cNvGrpSpPr>
              <p:nvPr/>
            </p:nvGrpSpPr>
            <p:grpSpPr bwMode="auto">
              <a:xfrm>
                <a:off x="2758" y="956"/>
                <a:ext cx="515" cy="1205"/>
                <a:chOff x="2758" y="956"/>
                <a:chExt cx="515" cy="1205"/>
              </a:xfrm>
            </p:grpSpPr>
            <p:sp>
              <p:nvSpPr>
                <p:cNvPr id="155" name="Rectangle 71"/>
                <p:cNvSpPr>
                  <a:spLocks noChangeArrowheads="1"/>
                </p:cNvSpPr>
                <p:nvPr/>
              </p:nvSpPr>
              <p:spPr bwMode="auto">
                <a:xfrm>
                  <a:off x="2759" y="956"/>
                  <a:ext cx="514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RegWrite</a:t>
                  </a:r>
                </a:p>
              </p:txBody>
            </p:sp>
            <p:sp>
              <p:nvSpPr>
                <p:cNvPr id="156" name="Rectangle 72"/>
                <p:cNvSpPr>
                  <a:spLocks noChangeArrowheads="1"/>
                </p:cNvSpPr>
                <p:nvPr/>
              </p:nvSpPr>
              <p:spPr bwMode="auto">
                <a:xfrm>
                  <a:off x="2758" y="119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157" name="Freeform 73"/>
                <p:cNvSpPr>
                  <a:spLocks/>
                </p:cNvSpPr>
                <p:nvPr/>
              </p:nvSpPr>
              <p:spPr bwMode="auto">
                <a:xfrm>
                  <a:off x="3023" y="1216"/>
                  <a:ext cx="1" cy="233"/>
                </a:xfrm>
                <a:custGeom>
                  <a:avLst/>
                  <a:gdLst>
                    <a:gd name="T0" fmla="*/ 0 w 1"/>
                    <a:gd name="T1" fmla="*/ 0 h 233"/>
                    <a:gd name="T2" fmla="*/ 0 w 1"/>
                    <a:gd name="T3" fmla="*/ 232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233">
                      <a:moveTo>
                        <a:pt x="0" y="0"/>
                      </a:moveTo>
                      <a:lnTo>
                        <a:pt x="0" y="23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" name="Rectangle 74"/>
                <p:cNvSpPr>
                  <a:spLocks noChangeArrowheads="1"/>
                </p:cNvSpPr>
                <p:nvPr/>
              </p:nvSpPr>
              <p:spPr bwMode="auto">
                <a:xfrm>
                  <a:off x="2813" y="144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2" y="1697"/>
                  <a:ext cx="25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rd1</a:t>
                  </a:r>
                </a:p>
              </p:txBody>
            </p:sp>
            <p:sp>
              <p:nvSpPr>
                <p:cNvPr id="160" name="Rectangle 76"/>
                <p:cNvSpPr>
                  <a:spLocks noChangeArrowheads="1"/>
                </p:cNvSpPr>
                <p:nvPr/>
              </p:nvSpPr>
              <p:spPr bwMode="auto">
                <a:xfrm>
                  <a:off x="2797" y="1971"/>
                  <a:ext cx="413" cy="1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GPRs</a:t>
                  </a:r>
                </a:p>
              </p:txBody>
            </p:sp>
            <p:sp>
              <p:nvSpPr>
                <p:cNvPr id="161" name="Rectangle 77"/>
                <p:cNvSpPr>
                  <a:spLocks noChangeArrowheads="1"/>
                </p:cNvSpPr>
                <p:nvPr/>
              </p:nvSpPr>
              <p:spPr bwMode="auto">
                <a:xfrm>
                  <a:off x="2780" y="1501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rs1</a:t>
                  </a:r>
                </a:p>
              </p:txBody>
            </p:sp>
            <p:sp>
              <p:nvSpPr>
                <p:cNvPr id="162" name="Rectangle 78"/>
                <p:cNvSpPr>
                  <a:spLocks noChangeArrowheads="1"/>
                </p:cNvSpPr>
                <p:nvPr/>
              </p:nvSpPr>
              <p:spPr bwMode="auto">
                <a:xfrm>
                  <a:off x="2780" y="1597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rs2</a:t>
                  </a:r>
                </a:p>
              </p:txBody>
            </p:sp>
            <p:sp>
              <p:nvSpPr>
                <p:cNvPr id="163" name="Rectangle 79"/>
                <p:cNvSpPr>
                  <a:spLocks noChangeArrowheads="1"/>
                </p:cNvSpPr>
                <p:nvPr/>
              </p:nvSpPr>
              <p:spPr bwMode="auto">
                <a:xfrm>
                  <a:off x="2780" y="1781"/>
                  <a:ext cx="23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ws</a:t>
                  </a:r>
                </a:p>
              </p:txBody>
            </p:sp>
            <p:sp>
              <p:nvSpPr>
                <p:cNvPr id="164" name="Rectangle 80"/>
                <p:cNvSpPr>
                  <a:spLocks noChangeArrowheads="1"/>
                </p:cNvSpPr>
                <p:nvPr/>
              </p:nvSpPr>
              <p:spPr bwMode="auto">
                <a:xfrm>
                  <a:off x="2780" y="1875"/>
                  <a:ext cx="23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wd</a:t>
                  </a:r>
                </a:p>
              </p:txBody>
            </p:sp>
            <p:sp>
              <p:nvSpPr>
                <p:cNvPr id="165" name="Rectangle 81"/>
                <p:cNvSpPr>
                  <a:spLocks noChangeArrowheads="1"/>
                </p:cNvSpPr>
                <p:nvPr/>
              </p:nvSpPr>
              <p:spPr bwMode="auto">
                <a:xfrm>
                  <a:off x="2977" y="1876"/>
                  <a:ext cx="25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rd2</a:t>
                  </a:r>
                </a:p>
              </p:txBody>
            </p:sp>
            <p:sp>
              <p:nvSpPr>
                <p:cNvPr id="166" name="Rectangle 82"/>
                <p:cNvSpPr>
                  <a:spLocks noChangeArrowheads="1"/>
                </p:cNvSpPr>
                <p:nvPr/>
              </p:nvSpPr>
              <p:spPr bwMode="auto">
                <a:xfrm>
                  <a:off x="2908" y="1397"/>
                  <a:ext cx="23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we</a:t>
                  </a:r>
                </a:p>
              </p:txBody>
            </p:sp>
            <p:sp>
              <p:nvSpPr>
                <p:cNvPr id="167" name="Line 83"/>
                <p:cNvSpPr>
                  <a:spLocks noChangeShapeType="1"/>
                </p:cNvSpPr>
                <p:nvPr/>
              </p:nvSpPr>
              <p:spPr bwMode="auto">
                <a:xfrm>
                  <a:off x="2829" y="1443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856" y="1446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85"/>
                <p:cNvSpPr>
                  <a:spLocks noChangeShapeType="1"/>
                </p:cNvSpPr>
                <p:nvPr/>
              </p:nvSpPr>
              <p:spPr bwMode="auto">
                <a:xfrm>
                  <a:off x="2856" y="1368"/>
                  <a:ext cx="0" cy="9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" name="Line 86"/>
              <p:cNvSpPr>
                <a:spLocks noChangeShapeType="1"/>
              </p:cNvSpPr>
              <p:nvPr/>
            </p:nvSpPr>
            <p:spPr bwMode="auto">
              <a:xfrm>
                <a:off x="4328" y="1808"/>
                <a:ext cx="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84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Reg-Imm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ALU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0" name="Group 3"/>
          <p:cNvGrpSpPr>
            <a:grpSpLocks/>
          </p:cNvGrpSpPr>
          <p:nvPr/>
        </p:nvGrpSpPr>
        <p:grpSpPr bwMode="auto">
          <a:xfrm>
            <a:off x="1295488" y="5539538"/>
            <a:ext cx="7885112" cy="863600"/>
            <a:chOff x="631" y="3671"/>
            <a:chExt cx="4967" cy="544"/>
          </a:xfrm>
        </p:grpSpPr>
        <p:grpSp>
          <p:nvGrpSpPr>
            <p:cNvPr id="91" name="Group 4"/>
            <p:cNvGrpSpPr>
              <a:grpSpLocks/>
            </p:cNvGrpSpPr>
            <p:nvPr/>
          </p:nvGrpSpPr>
          <p:grpSpPr bwMode="auto">
            <a:xfrm>
              <a:off x="681" y="3671"/>
              <a:ext cx="4917" cy="425"/>
              <a:chOff x="681" y="3767"/>
              <a:chExt cx="4917" cy="425"/>
            </a:xfrm>
          </p:grpSpPr>
          <p:sp>
            <p:nvSpPr>
              <p:cNvPr id="177" name="Rectangle 5"/>
              <p:cNvSpPr>
                <a:spLocks noChangeArrowheads="1"/>
              </p:cNvSpPr>
              <p:nvPr/>
            </p:nvSpPr>
            <p:spPr bwMode="auto">
              <a:xfrm>
                <a:off x="690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Rectangle 6"/>
              <p:cNvSpPr>
                <a:spLocks noChangeArrowheads="1"/>
              </p:cNvSpPr>
              <p:nvPr/>
            </p:nvSpPr>
            <p:spPr bwMode="auto">
              <a:xfrm>
                <a:off x="2202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7"/>
              <p:cNvSpPr>
                <a:spLocks noChangeShapeType="1"/>
              </p:cNvSpPr>
              <p:nvPr/>
            </p:nvSpPr>
            <p:spPr bwMode="auto">
              <a:xfrm>
                <a:off x="1762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Line 8"/>
              <p:cNvSpPr>
                <a:spLocks noChangeShapeType="1"/>
              </p:cNvSpPr>
              <p:nvPr/>
            </p:nvSpPr>
            <p:spPr bwMode="auto">
              <a:xfrm>
                <a:off x="1258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Rectangle 9"/>
              <p:cNvSpPr>
                <a:spLocks noChangeArrowheads="1"/>
              </p:cNvSpPr>
              <p:nvPr/>
            </p:nvSpPr>
            <p:spPr bwMode="auto">
              <a:xfrm>
                <a:off x="681" y="3767"/>
                <a:ext cx="491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    </a:t>
                </a:r>
                <a:r>
                  <a:rPr lang="en-US" sz="1800">
                    <a:solidFill>
                      <a:schemeClr val="tx1"/>
                    </a:solidFill>
                    <a:latin typeface="Verdana" pitchFamily="1" charset="0"/>
                  </a:rPr>
                  <a:t>6	   5	 5	       16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pitchFamily="1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(rs) op immediate</a:t>
                </a:r>
              </a:p>
            </p:txBody>
          </p:sp>
          <p:sp>
            <p:nvSpPr>
              <p:cNvPr id="182" name="Rectangle 10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" name="Rectangle 11"/>
            <p:cNvSpPr>
              <a:spLocks noChangeArrowheads="1"/>
            </p:cNvSpPr>
            <p:nvPr/>
          </p:nvSpPr>
          <p:spPr bwMode="auto">
            <a:xfrm>
              <a:off x="631" y="4044"/>
              <a:ext cx="308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31         26 25       2120      16 15                                     0</a:t>
              </a:r>
            </a:p>
          </p:txBody>
        </p:sp>
      </p:grpSp>
      <p:grpSp>
        <p:nvGrpSpPr>
          <p:cNvPr id="183" name="Group 12"/>
          <p:cNvGrpSpPr>
            <a:grpSpLocks/>
          </p:cNvGrpSpPr>
          <p:nvPr/>
        </p:nvGrpSpPr>
        <p:grpSpPr bwMode="auto">
          <a:xfrm>
            <a:off x="3424325" y="2848725"/>
            <a:ext cx="3348038" cy="2339975"/>
            <a:chOff x="1972" y="1976"/>
            <a:chExt cx="2109" cy="1474"/>
          </a:xfrm>
        </p:grpSpPr>
        <p:grpSp>
          <p:nvGrpSpPr>
            <p:cNvPr id="184" name="Group 13"/>
            <p:cNvGrpSpPr>
              <a:grpSpLocks/>
            </p:cNvGrpSpPr>
            <p:nvPr/>
          </p:nvGrpSpPr>
          <p:grpSpPr bwMode="auto">
            <a:xfrm>
              <a:off x="1989" y="1976"/>
              <a:ext cx="2092" cy="1474"/>
              <a:chOff x="1989" y="1976"/>
              <a:chExt cx="2092" cy="1474"/>
            </a:xfrm>
          </p:grpSpPr>
          <p:grpSp>
            <p:nvGrpSpPr>
              <p:cNvPr id="186" name="Group 14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188" name="Rectangle 15"/>
                <p:cNvSpPr>
                  <a:spLocks noChangeArrowheads="1"/>
                </p:cNvSpPr>
                <p:nvPr/>
              </p:nvSpPr>
              <p:spPr bwMode="auto">
                <a:xfrm>
                  <a:off x="2819" y="2176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9" name="Group 16"/>
                <p:cNvGrpSpPr>
                  <a:grpSpLocks/>
                </p:cNvGrpSpPr>
                <p:nvPr/>
              </p:nvGrpSpPr>
              <p:grpSpPr bwMode="auto">
                <a:xfrm>
                  <a:off x="1989" y="1976"/>
                  <a:ext cx="2092" cy="1322"/>
                  <a:chOff x="1989" y="1976"/>
                  <a:chExt cx="2092" cy="1322"/>
                </a:xfrm>
              </p:grpSpPr>
              <p:sp>
                <p:nvSpPr>
                  <p:cNvPr id="190" name="Freeform 17"/>
                  <p:cNvSpPr>
                    <a:spLocks/>
                  </p:cNvSpPr>
                  <p:nvPr/>
                </p:nvSpPr>
                <p:spPr bwMode="auto">
                  <a:xfrm>
                    <a:off x="1989" y="2289"/>
                    <a:ext cx="832" cy="47"/>
                  </a:xfrm>
                  <a:custGeom>
                    <a:avLst/>
                    <a:gdLst>
                      <a:gd name="T0" fmla="*/ 0 w 817"/>
                      <a:gd name="T1" fmla="*/ 0 h 1"/>
                      <a:gd name="T2" fmla="*/ 816 w 81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1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03" y="2378"/>
                    <a:ext cx="0" cy="92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858" y="2162"/>
                    <a:ext cx="301" cy="22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Imm</a:t>
                    </a:r>
                  </a:p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Ext</a:t>
                    </a:r>
                  </a:p>
                </p:txBody>
              </p:sp>
              <p:sp>
                <p:nvSpPr>
                  <p:cNvPr id="193" name="Freeform 20"/>
                  <p:cNvSpPr>
                    <a:spLocks/>
                  </p:cNvSpPr>
                  <p:nvPr/>
                </p:nvSpPr>
                <p:spPr bwMode="auto">
                  <a:xfrm>
                    <a:off x="3192" y="1976"/>
                    <a:ext cx="889" cy="299"/>
                  </a:xfrm>
                  <a:custGeom>
                    <a:avLst/>
                    <a:gdLst>
                      <a:gd name="T0" fmla="*/ 0 w 889"/>
                      <a:gd name="T1" fmla="*/ 298 h 299"/>
                      <a:gd name="T2" fmla="*/ 277 w 889"/>
                      <a:gd name="T3" fmla="*/ 298 h 299"/>
                      <a:gd name="T4" fmla="*/ 277 w 889"/>
                      <a:gd name="T5" fmla="*/ 0 h 299"/>
                      <a:gd name="T6" fmla="*/ 888 w 889"/>
                      <a:gd name="T7" fmla="*/ 0 h 2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889" h="299">
                        <a:moveTo>
                          <a:pt x="0" y="298"/>
                        </a:moveTo>
                        <a:lnTo>
                          <a:pt x="277" y="298"/>
                        </a:lnTo>
                        <a:lnTo>
                          <a:pt x="277" y="0"/>
                        </a:lnTo>
                        <a:lnTo>
                          <a:pt x="8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87" name="Rectangle 21"/>
              <p:cNvSpPr>
                <a:spLocks noChangeArrowheads="1"/>
              </p:cNvSpPr>
              <p:nvPr/>
            </p:nvSpPr>
            <p:spPr bwMode="auto">
              <a:xfrm>
                <a:off x="2842" y="3279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</p:grpSp>
        <p:sp>
          <p:nvSpPr>
            <p:cNvPr id="185" name="Rectangle 22"/>
            <p:cNvSpPr>
              <a:spLocks noChangeArrowheads="1"/>
            </p:cNvSpPr>
            <p:nvPr/>
          </p:nvSpPr>
          <p:spPr bwMode="auto">
            <a:xfrm>
              <a:off x="1972" y="2136"/>
              <a:ext cx="56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inst&lt;15:0&gt;</a:t>
              </a:r>
            </a:p>
          </p:txBody>
        </p:sp>
      </p:grpSp>
      <p:grpSp>
        <p:nvGrpSpPr>
          <p:cNvPr id="194" name="Group 23"/>
          <p:cNvGrpSpPr>
            <a:grpSpLocks/>
          </p:cNvGrpSpPr>
          <p:nvPr/>
        </p:nvGrpSpPr>
        <p:grpSpPr bwMode="auto">
          <a:xfrm>
            <a:off x="1349463" y="1124700"/>
            <a:ext cx="6467475" cy="4105275"/>
            <a:chOff x="665" y="890"/>
            <a:chExt cx="4074" cy="2586"/>
          </a:xfrm>
        </p:grpSpPr>
        <p:sp>
          <p:nvSpPr>
            <p:cNvPr id="195" name="Freeform 24"/>
            <p:cNvSpPr>
              <a:spLocks/>
            </p:cNvSpPr>
            <p:nvPr/>
          </p:nvSpPr>
          <p:spPr bwMode="auto">
            <a:xfrm>
              <a:off x="2560" y="1796"/>
              <a:ext cx="2179" cy="130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25"/>
            <p:cNvSpPr>
              <a:spLocks noChangeShapeType="1"/>
            </p:cNvSpPr>
            <p:nvPr/>
          </p:nvSpPr>
          <p:spPr bwMode="auto">
            <a:xfrm>
              <a:off x="1816" y="1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26"/>
            <p:cNvSpPr>
              <a:spLocks noChangeShapeType="1"/>
            </p:cNvSpPr>
            <p:nvPr/>
          </p:nvSpPr>
          <p:spPr bwMode="auto">
            <a:xfrm>
              <a:off x="1984" y="1548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27"/>
            <p:cNvSpPr>
              <a:spLocks noChangeArrowheads="1"/>
            </p:cNvSpPr>
            <p:nvPr/>
          </p:nvSpPr>
          <p:spPr bwMode="auto">
            <a:xfrm>
              <a:off x="1791" y="3305"/>
              <a:ext cx="4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199" name="Rectangle 28"/>
            <p:cNvSpPr>
              <a:spLocks noChangeArrowheads="1"/>
            </p:cNvSpPr>
            <p:nvPr/>
          </p:nvSpPr>
          <p:spPr bwMode="auto">
            <a:xfrm>
              <a:off x="1071" y="1070"/>
              <a:ext cx="269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200" name="Freeform 29"/>
            <p:cNvSpPr>
              <a:spLocks/>
            </p:cNvSpPr>
            <p:nvPr/>
          </p:nvSpPr>
          <p:spPr bwMode="auto">
            <a:xfrm>
              <a:off x="1336" y="1096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30"/>
            <p:cNvSpPr>
              <a:spLocks noChangeShapeType="1"/>
            </p:cNvSpPr>
            <p:nvPr/>
          </p:nvSpPr>
          <p:spPr bwMode="auto">
            <a:xfrm>
              <a:off x="1292" y="11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31"/>
            <p:cNvSpPr>
              <a:spLocks noChangeArrowheads="1"/>
            </p:cNvSpPr>
            <p:nvPr/>
          </p:nvSpPr>
          <p:spPr bwMode="auto">
            <a:xfrm>
              <a:off x="1351" y="1228"/>
              <a:ext cx="25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03" name="Rectangle 32"/>
            <p:cNvSpPr>
              <a:spLocks noChangeArrowheads="1"/>
            </p:cNvSpPr>
            <p:nvPr/>
          </p:nvSpPr>
          <p:spPr bwMode="auto">
            <a:xfrm>
              <a:off x="935" y="1966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204" name="Line 33"/>
            <p:cNvSpPr>
              <a:spLocks noChangeShapeType="1"/>
            </p:cNvSpPr>
            <p:nvPr/>
          </p:nvSpPr>
          <p:spPr bwMode="auto">
            <a:xfrm>
              <a:off x="1061" y="1920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" name="Group 34"/>
            <p:cNvGrpSpPr>
              <a:grpSpLocks/>
            </p:cNvGrpSpPr>
            <p:nvPr/>
          </p:nvGrpSpPr>
          <p:grpSpPr bwMode="auto">
            <a:xfrm>
              <a:off x="942" y="1554"/>
              <a:ext cx="892" cy="668"/>
              <a:chOff x="942" y="1554"/>
              <a:chExt cx="892" cy="668"/>
            </a:xfrm>
          </p:grpSpPr>
          <p:sp>
            <p:nvSpPr>
              <p:cNvPr id="240" name="Freeform 35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1" name="Group 36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246" name="Rectangle 37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248" name="Rectangle 39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249" name="Rectangle 40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242" name="Rectangle 41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Line 42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43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245" name="Freeform 44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" name="Group 45"/>
            <p:cNvGrpSpPr>
              <a:grpSpLocks/>
            </p:cNvGrpSpPr>
            <p:nvPr/>
          </p:nvGrpSpPr>
          <p:grpSpPr bwMode="auto">
            <a:xfrm>
              <a:off x="4063" y="1630"/>
              <a:ext cx="462" cy="387"/>
              <a:chOff x="4063" y="1630"/>
              <a:chExt cx="462" cy="387"/>
            </a:xfrm>
          </p:grpSpPr>
          <p:sp>
            <p:nvSpPr>
              <p:cNvPr id="236" name="Rectangle 46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237" name="Line 47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Freeform 48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49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2759" y="956"/>
              <a:ext cx="51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208" name="Group 51"/>
            <p:cNvGrpSpPr>
              <a:grpSpLocks/>
            </p:cNvGrpSpPr>
            <p:nvPr/>
          </p:nvGrpSpPr>
          <p:grpSpPr bwMode="auto">
            <a:xfrm>
              <a:off x="2744" y="1160"/>
              <a:ext cx="472" cy="965"/>
              <a:chOff x="2744" y="1160"/>
              <a:chExt cx="472" cy="965"/>
            </a:xfrm>
          </p:grpSpPr>
          <p:sp>
            <p:nvSpPr>
              <p:cNvPr id="222" name="Rectangle 52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23" name="Line 53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Freeform 54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Rectangle 55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56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227" name="Rectangle 57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228" name="Rectangle 58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229" name="Rectangle 59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230" name="Rectangle 60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231" name="Rectangle 61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232" name="Rectangle 62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233" name="Rectangle 63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234" name="Line 6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6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9" name="Freeform 66"/>
            <p:cNvSpPr>
              <a:spLocks/>
            </p:cNvSpPr>
            <p:nvPr/>
          </p:nvSpPr>
          <p:spPr bwMode="auto">
            <a:xfrm>
              <a:off x="1168" y="1410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Freeform 67"/>
            <p:cNvSpPr>
              <a:spLocks/>
            </p:cNvSpPr>
            <p:nvPr/>
          </p:nvSpPr>
          <p:spPr bwMode="auto">
            <a:xfrm>
              <a:off x="1979" y="1835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68"/>
            <p:cNvSpPr>
              <a:spLocks noChangeArrowheads="1"/>
            </p:cNvSpPr>
            <p:nvPr/>
          </p:nvSpPr>
          <p:spPr bwMode="auto">
            <a:xfrm>
              <a:off x="1947" y="1396"/>
              <a:ext cx="61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212" name="Rectangle 69"/>
            <p:cNvSpPr>
              <a:spLocks noChangeArrowheads="1"/>
            </p:cNvSpPr>
            <p:nvPr/>
          </p:nvSpPr>
          <p:spPr bwMode="auto">
            <a:xfrm>
              <a:off x="1953" y="1676"/>
              <a:ext cx="61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213" name="Rectangle 70"/>
            <p:cNvSpPr>
              <a:spLocks noChangeArrowheads="1"/>
            </p:cNvSpPr>
            <p:nvPr/>
          </p:nvSpPr>
          <p:spPr bwMode="auto">
            <a:xfrm>
              <a:off x="1972" y="2364"/>
              <a:ext cx="61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inst&lt;31:26&gt;</a:t>
              </a:r>
            </a:p>
          </p:txBody>
        </p:sp>
        <p:sp>
          <p:nvSpPr>
            <p:cNvPr id="214" name="Line 71"/>
            <p:cNvSpPr>
              <a:spLocks noChangeShapeType="1"/>
            </p:cNvSpPr>
            <p:nvPr/>
          </p:nvSpPr>
          <p:spPr bwMode="auto">
            <a:xfrm>
              <a:off x="2835" y="1955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Freeform 72"/>
            <p:cNvSpPr>
              <a:spLocks/>
            </p:cNvSpPr>
            <p:nvPr/>
          </p:nvSpPr>
          <p:spPr bwMode="auto">
            <a:xfrm>
              <a:off x="1981" y="155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73"/>
            <p:cNvSpPr>
              <a:spLocks noChangeArrowheads="1"/>
            </p:cNvSpPr>
            <p:nvPr/>
          </p:nvSpPr>
          <p:spPr bwMode="auto">
            <a:xfrm>
              <a:off x="3323" y="2438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Rectangle 74"/>
            <p:cNvSpPr>
              <a:spLocks noChangeArrowheads="1"/>
            </p:cNvSpPr>
            <p:nvPr/>
          </p:nvSpPr>
          <p:spPr bwMode="auto">
            <a:xfrm>
              <a:off x="3297" y="2429"/>
              <a:ext cx="42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218" name="Freeform 75"/>
            <p:cNvSpPr>
              <a:spLocks/>
            </p:cNvSpPr>
            <p:nvPr/>
          </p:nvSpPr>
          <p:spPr bwMode="auto">
            <a:xfrm>
              <a:off x="3190" y="1689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76"/>
            <p:cNvSpPr>
              <a:spLocks/>
            </p:cNvSpPr>
            <p:nvPr/>
          </p:nvSpPr>
          <p:spPr bwMode="auto">
            <a:xfrm>
              <a:off x="3686" y="1962"/>
              <a:ext cx="544" cy="535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77"/>
            <p:cNvSpPr>
              <a:spLocks/>
            </p:cNvSpPr>
            <p:nvPr/>
          </p:nvSpPr>
          <p:spPr bwMode="auto">
            <a:xfrm>
              <a:off x="1981" y="2515"/>
              <a:ext cx="1349" cy="4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78"/>
            <p:cNvSpPr>
              <a:spLocks/>
            </p:cNvSpPr>
            <p:nvPr/>
          </p:nvSpPr>
          <p:spPr bwMode="auto">
            <a:xfrm>
              <a:off x="665" y="890"/>
              <a:ext cx="1106" cy="845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97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Conflicts in Merging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3573" y="1086295"/>
            <a:ext cx="7805737" cy="5292725"/>
            <a:chOff x="992188" y="1086295"/>
            <a:chExt cx="7805737" cy="5292725"/>
          </a:xfrm>
        </p:grpSpPr>
        <p:sp>
          <p:nvSpPr>
            <p:cNvPr id="82" name="Oval 2"/>
            <p:cNvSpPr>
              <a:spLocks noChangeArrowheads="1"/>
            </p:cNvSpPr>
            <p:nvPr/>
          </p:nvSpPr>
          <p:spPr bwMode="auto">
            <a:xfrm>
              <a:off x="5384800" y="2511870"/>
              <a:ext cx="1270000" cy="49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3"/>
            <p:cNvSpPr>
              <a:spLocks noChangeArrowheads="1"/>
            </p:cNvSpPr>
            <p:nvPr/>
          </p:nvSpPr>
          <p:spPr bwMode="auto">
            <a:xfrm>
              <a:off x="2946400" y="3388170"/>
              <a:ext cx="1270000" cy="49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4"/>
            <p:cNvSpPr>
              <a:spLocks noChangeArrowheads="1"/>
            </p:cNvSpPr>
            <p:nvPr/>
          </p:nvSpPr>
          <p:spPr bwMode="auto">
            <a:xfrm>
              <a:off x="2997200" y="2321370"/>
              <a:ext cx="1270000" cy="49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" name="Group 6"/>
            <p:cNvGrpSpPr>
              <a:grpSpLocks/>
            </p:cNvGrpSpPr>
            <p:nvPr/>
          </p:nvGrpSpPr>
          <p:grpSpPr bwMode="auto">
            <a:xfrm>
              <a:off x="3157538" y="2810320"/>
              <a:ext cx="3321050" cy="2339975"/>
              <a:chOff x="1989" y="1976"/>
              <a:chExt cx="2092" cy="1474"/>
            </a:xfrm>
          </p:grpSpPr>
          <p:grpSp>
            <p:nvGrpSpPr>
              <p:cNvPr id="86" name="Group 7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88" name="Rectangle 8"/>
                <p:cNvSpPr>
                  <a:spLocks noChangeArrowheads="1"/>
                </p:cNvSpPr>
                <p:nvPr/>
              </p:nvSpPr>
              <p:spPr bwMode="auto">
                <a:xfrm>
                  <a:off x="2819" y="2176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9" name="Group 9"/>
                <p:cNvGrpSpPr>
                  <a:grpSpLocks/>
                </p:cNvGrpSpPr>
                <p:nvPr/>
              </p:nvGrpSpPr>
              <p:grpSpPr bwMode="auto">
                <a:xfrm>
                  <a:off x="1989" y="1976"/>
                  <a:ext cx="2092" cy="1322"/>
                  <a:chOff x="1989" y="1976"/>
                  <a:chExt cx="2092" cy="1322"/>
                </a:xfrm>
              </p:grpSpPr>
              <p:sp>
                <p:nvSpPr>
                  <p:cNvPr id="92" name="Freeform 10"/>
                  <p:cNvSpPr>
                    <a:spLocks/>
                  </p:cNvSpPr>
                  <p:nvPr/>
                </p:nvSpPr>
                <p:spPr bwMode="auto">
                  <a:xfrm>
                    <a:off x="1989" y="2289"/>
                    <a:ext cx="832" cy="47"/>
                  </a:xfrm>
                  <a:custGeom>
                    <a:avLst/>
                    <a:gdLst>
                      <a:gd name="T0" fmla="*/ 0 w 817"/>
                      <a:gd name="T1" fmla="*/ 0 h 1"/>
                      <a:gd name="T2" fmla="*/ 816 w 81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03" y="2378"/>
                    <a:ext cx="0" cy="92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58" y="2162"/>
                    <a:ext cx="301" cy="22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Imm</a:t>
                    </a:r>
                  </a:p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Ext</a:t>
                    </a:r>
                  </a:p>
                </p:txBody>
              </p:sp>
              <p:sp>
                <p:nvSpPr>
                  <p:cNvPr id="95" name="Freeform 13"/>
                  <p:cNvSpPr>
                    <a:spLocks/>
                  </p:cNvSpPr>
                  <p:nvPr/>
                </p:nvSpPr>
                <p:spPr bwMode="auto">
                  <a:xfrm>
                    <a:off x="3192" y="1976"/>
                    <a:ext cx="889" cy="299"/>
                  </a:xfrm>
                  <a:custGeom>
                    <a:avLst/>
                    <a:gdLst>
                      <a:gd name="T0" fmla="*/ 0 w 889"/>
                      <a:gd name="T1" fmla="*/ 298 h 299"/>
                      <a:gd name="T2" fmla="*/ 277 w 889"/>
                      <a:gd name="T3" fmla="*/ 298 h 299"/>
                      <a:gd name="T4" fmla="*/ 277 w 889"/>
                      <a:gd name="T5" fmla="*/ 0 h 299"/>
                      <a:gd name="T6" fmla="*/ 888 w 889"/>
                      <a:gd name="T7" fmla="*/ 0 h 2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889" h="299">
                        <a:moveTo>
                          <a:pt x="0" y="298"/>
                        </a:moveTo>
                        <a:lnTo>
                          <a:pt x="277" y="298"/>
                        </a:lnTo>
                        <a:lnTo>
                          <a:pt x="277" y="0"/>
                        </a:lnTo>
                        <a:lnTo>
                          <a:pt x="8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" name="Rectangle 14"/>
              <p:cNvSpPr>
                <a:spLocks noChangeArrowheads="1"/>
              </p:cNvSpPr>
              <p:nvPr/>
            </p:nvSpPr>
            <p:spPr bwMode="auto">
              <a:xfrm>
                <a:off x="2842" y="3279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</p:grp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4064000" y="2524570"/>
              <a:ext cx="3459163" cy="206851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6"/>
            <p:cNvSpPr>
              <a:spLocks noChangeShapeType="1"/>
            </p:cNvSpPr>
            <p:nvPr/>
          </p:nvSpPr>
          <p:spPr bwMode="auto">
            <a:xfrm>
              <a:off x="2882900" y="2581720"/>
              <a:ext cx="254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7"/>
            <p:cNvSpPr>
              <a:spLocks noChangeShapeType="1"/>
            </p:cNvSpPr>
            <p:nvPr/>
          </p:nvSpPr>
          <p:spPr bwMode="auto">
            <a:xfrm>
              <a:off x="3149600" y="2130870"/>
              <a:ext cx="0" cy="280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18"/>
            <p:cNvSpPr>
              <a:spLocks noChangeArrowheads="1"/>
            </p:cNvSpPr>
            <p:nvPr/>
          </p:nvSpPr>
          <p:spPr bwMode="auto">
            <a:xfrm>
              <a:off x="2843213" y="4920108"/>
              <a:ext cx="7493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101" name="Rectangle 19"/>
            <p:cNvSpPr>
              <a:spLocks noChangeArrowheads="1"/>
            </p:cNvSpPr>
            <p:nvPr/>
          </p:nvSpPr>
          <p:spPr bwMode="auto">
            <a:xfrm>
              <a:off x="1700213" y="1372045"/>
              <a:ext cx="427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2120900" y="141332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>
              <a:off x="2051050" y="148952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22"/>
            <p:cNvSpPr>
              <a:spLocks noChangeArrowheads="1"/>
            </p:cNvSpPr>
            <p:nvPr/>
          </p:nvSpPr>
          <p:spPr bwMode="auto">
            <a:xfrm>
              <a:off x="2144713" y="162287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1484313" y="2794445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>
              <a:off x="1684338" y="2721420"/>
              <a:ext cx="0" cy="131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" name="Group 25"/>
            <p:cNvGrpSpPr>
              <a:grpSpLocks/>
            </p:cNvGrpSpPr>
            <p:nvPr/>
          </p:nvGrpSpPr>
          <p:grpSpPr bwMode="auto">
            <a:xfrm>
              <a:off x="1495425" y="2140395"/>
              <a:ext cx="1416050" cy="1060450"/>
              <a:chOff x="942" y="1554"/>
              <a:chExt cx="892" cy="668"/>
            </a:xfrm>
          </p:grpSpPr>
          <p:sp>
            <p:nvSpPr>
              <p:cNvPr id="108" name="Freeform 26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" name="Group 27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114" name="Rectangle 28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Rectangle 29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116" name="Rectangle 30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117" name="Rectangle 31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110" name="Rectangle 32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33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34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113" name="Freeform 35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" name="Group 36"/>
            <p:cNvGrpSpPr>
              <a:grpSpLocks/>
            </p:cNvGrpSpPr>
            <p:nvPr/>
          </p:nvGrpSpPr>
          <p:grpSpPr bwMode="auto">
            <a:xfrm>
              <a:off x="6450013" y="2261045"/>
              <a:ext cx="733425" cy="614363"/>
              <a:chOff x="4063" y="1630"/>
              <a:chExt cx="462" cy="387"/>
            </a:xfrm>
          </p:grpSpPr>
          <p:sp>
            <p:nvSpPr>
              <p:cNvPr id="119" name="Rectangle 37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120" name="Line 38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Freeform 39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40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123" name="Rectangle 41"/>
            <p:cNvSpPr>
              <a:spLocks noChangeArrowheads="1"/>
            </p:cNvSpPr>
            <p:nvPr/>
          </p:nvSpPr>
          <p:spPr bwMode="auto">
            <a:xfrm>
              <a:off x="4379913" y="119107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124" name="Group 42"/>
            <p:cNvGrpSpPr>
              <a:grpSpLocks/>
            </p:cNvGrpSpPr>
            <p:nvPr/>
          </p:nvGrpSpPr>
          <p:grpSpPr bwMode="auto">
            <a:xfrm>
              <a:off x="4356100" y="1514920"/>
              <a:ext cx="749300" cy="1531938"/>
              <a:chOff x="2744" y="1160"/>
              <a:chExt cx="472" cy="965"/>
            </a:xfrm>
          </p:grpSpPr>
          <p:sp>
            <p:nvSpPr>
              <p:cNvPr id="125" name="Rectangle 43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26" name="Line 44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45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46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47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130" name="Rectangle 48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131" name="Rectangle 49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132" name="Rectangle 50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133" name="Rectangle 51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134" name="Rectangle 52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135" name="Rectangle 53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136" name="Rectangle 54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137" name="Line 55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56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" name="Freeform 57"/>
            <p:cNvSpPr>
              <a:spLocks/>
            </p:cNvSpPr>
            <p:nvPr/>
          </p:nvSpPr>
          <p:spPr bwMode="auto">
            <a:xfrm>
              <a:off x="1854200" y="1911795"/>
              <a:ext cx="266700" cy="528638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Freeform 58"/>
            <p:cNvSpPr>
              <a:spLocks/>
            </p:cNvSpPr>
            <p:nvPr/>
          </p:nvSpPr>
          <p:spPr bwMode="auto">
            <a:xfrm>
              <a:off x="3141663" y="2586483"/>
              <a:ext cx="1296987" cy="158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59"/>
            <p:cNvSpPr>
              <a:spLocks noChangeArrowheads="1"/>
            </p:cNvSpPr>
            <p:nvPr/>
          </p:nvSpPr>
          <p:spPr bwMode="auto">
            <a:xfrm>
              <a:off x="3090863" y="1889570"/>
              <a:ext cx="9779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142" name="Rectangle 60"/>
            <p:cNvSpPr>
              <a:spLocks noChangeArrowheads="1"/>
            </p:cNvSpPr>
            <p:nvPr/>
          </p:nvSpPr>
          <p:spPr bwMode="auto">
            <a:xfrm>
              <a:off x="3100388" y="2334070"/>
              <a:ext cx="9779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143" name="Rectangle 61"/>
            <p:cNvSpPr>
              <a:spLocks noChangeArrowheads="1"/>
            </p:cNvSpPr>
            <p:nvPr/>
          </p:nvSpPr>
          <p:spPr bwMode="auto">
            <a:xfrm>
              <a:off x="3130550" y="3064320"/>
              <a:ext cx="892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inst&lt;15:0&gt;</a:t>
              </a:r>
            </a:p>
          </p:txBody>
        </p:sp>
        <p:sp>
          <p:nvSpPr>
            <p:cNvPr id="144" name="Rectangle 62"/>
            <p:cNvSpPr>
              <a:spLocks noChangeArrowheads="1"/>
            </p:cNvSpPr>
            <p:nvPr/>
          </p:nvSpPr>
          <p:spPr bwMode="auto">
            <a:xfrm>
              <a:off x="3130550" y="3426270"/>
              <a:ext cx="9779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inst&lt;31:26&gt;</a:t>
              </a: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>
              <a:off x="4500563" y="277698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64"/>
            <p:cNvSpPr>
              <a:spLocks/>
            </p:cNvSpPr>
            <p:nvPr/>
          </p:nvSpPr>
          <p:spPr bwMode="auto">
            <a:xfrm>
              <a:off x="3144838" y="2143570"/>
              <a:ext cx="1296987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65"/>
            <p:cNvSpPr>
              <a:spLocks noChangeArrowheads="1"/>
            </p:cNvSpPr>
            <p:nvPr/>
          </p:nvSpPr>
          <p:spPr bwMode="auto">
            <a:xfrm>
              <a:off x="5275263" y="3543745"/>
              <a:ext cx="584200" cy="3175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66"/>
            <p:cNvSpPr>
              <a:spLocks noChangeArrowheads="1"/>
            </p:cNvSpPr>
            <p:nvPr/>
          </p:nvSpPr>
          <p:spPr bwMode="auto">
            <a:xfrm>
              <a:off x="5233988" y="3529458"/>
              <a:ext cx="671512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149" name="Freeform 67"/>
            <p:cNvSpPr>
              <a:spLocks/>
            </p:cNvSpPr>
            <p:nvPr/>
          </p:nvSpPr>
          <p:spPr bwMode="auto">
            <a:xfrm>
              <a:off x="5064125" y="2354708"/>
              <a:ext cx="1423988" cy="1587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68"/>
            <p:cNvSpPr>
              <a:spLocks/>
            </p:cNvSpPr>
            <p:nvPr/>
          </p:nvSpPr>
          <p:spPr bwMode="auto">
            <a:xfrm>
              <a:off x="5851525" y="2788095"/>
              <a:ext cx="863600" cy="849313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69"/>
            <p:cNvSpPr>
              <a:spLocks/>
            </p:cNvSpPr>
            <p:nvPr/>
          </p:nvSpPr>
          <p:spPr bwMode="auto">
            <a:xfrm>
              <a:off x="3144838" y="3665983"/>
              <a:ext cx="2141537" cy="74612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70"/>
            <p:cNvSpPr>
              <a:spLocks/>
            </p:cNvSpPr>
            <p:nvPr/>
          </p:nvSpPr>
          <p:spPr bwMode="auto">
            <a:xfrm>
              <a:off x="1055688" y="1086295"/>
              <a:ext cx="1755775" cy="1341438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71"/>
            <p:cNvSpPr>
              <a:spLocks noChangeArrowheads="1"/>
            </p:cNvSpPr>
            <p:nvPr/>
          </p:nvSpPr>
          <p:spPr bwMode="auto">
            <a:xfrm>
              <a:off x="3094038" y="2532508"/>
              <a:ext cx="9779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inst&lt;15:11&gt;</a:t>
              </a:r>
            </a:p>
          </p:txBody>
        </p:sp>
        <p:sp>
          <p:nvSpPr>
            <p:cNvPr id="154" name="Rectangle 72"/>
            <p:cNvSpPr>
              <a:spLocks noChangeArrowheads="1"/>
            </p:cNvSpPr>
            <p:nvPr/>
          </p:nvSpPr>
          <p:spPr bwMode="auto">
            <a:xfrm>
              <a:off x="3122613" y="3626295"/>
              <a:ext cx="808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inst&lt;5:0&gt;</a:t>
              </a:r>
            </a:p>
          </p:txBody>
        </p:sp>
        <p:sp>
          <p:nvSpPr>
            <p:cNvPr id="155" name="Line 73"/>
            <p:cNvSpPr>
              <a:spLocks noChangeShapeType="1"/>
            </p:cNvSpPr>
            <p:nvPr/>
          </p:nvSpPr>
          <p:spPr bwMode="auto">
            <a:xfrm>
              <a:off x="5041900" y="2708720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6" name="Group 74"/>
            <p:cNvGrpSpPr>
              <a:grpSpLocks/>
            </p:cNvGrpSpPr>
            <p:nvPr/>
          </p:nvGrpSpPr>
          <p:grpSpPr bwMode="auto">
            <a:xfrm>
              <a:off x="992188" y="5199508"/>
              <a:ext cx="7805737" cy="1179512"/>
              <a:chOff x="625" y="3481"/>
              <a:chExt cx="4917" cy="743"/>
            </a:xfrm>
          </p:grpSpPr>
          <p:grpSp>
            <p:nvGrpSpPr>
              <p:cNvPr id="157" name="Group 75"/>
              <p:cNvGrpSpPr>
                <a:grpSpLocks/>
              </p:cNvGrpSpPr>
              <p:nvPr/>
            </p:nvGrpSpPr>
            <p:grpSpPr bwMode="auto">
              <a:xfrm>
                <a:off x="637" y="3925"/>
                <a:ext cx="3032" cy="200"/>
                <a:chOff x="674" y="3989"/>
                <a:chExt cx="3032" cy="200"/>
              </a:xfrm>
            </p:grpSpPr>
            <p:sp>
              <p:nvSpPr>
                <p:cNvPr id="171" name="Rectangle 76"/>
                <p:cNvSpPr>
                  <a:spLocks noChangeArrowheads="1"/>
                </p:cNvSpPr>
                <p:nvPr/>
              </p:nvSpPr>
              <p:spPr bwMode="auto">
                <a:xfrm>
                  <a:off x="674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Line 78"/>
                <p:cNvSpPr>
                  <a:spLocks noChangeShapeType="1"/>
                </p:cNvSpPr>
                <p:nvPr/>
              </p:nvSpPr>
              <p:spPr bwMode="auto">
                <a:xfrm>
                  <a:off x="1746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Line 79"/>
                <p:cNvSpPr>
                  <a:spLocks noChangeShapeType="1"/>
                </p:cNvSpPr>
                <p:nvPr/>
              </p:nvSpPr>
              <p:spPr bwMode="auto">
                <a:xfrm>
                  <a:off x="1242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8" name="Rectangle 80"/>
              <p:cNvSpPr>
                <a:spLocks noChangeArrowheads="1"/>
              </p:cNvSpPr>
              <p:nvPr/>
            </p:nvSpPr>
            <p:spPr bwMode="auto">
              <a:xfrm>
                <a:off x="625" y="3895"/>
                <a:ext cx="4917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pitchFamily="1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(rs) op immediate</a:t>
                </a:r>
              </a:p>
            </p:txBody>
          </p:sp>
          <p:sp>
            <p:nvSpPr>
              <p:cNvPr id="159" name="Rectangle 81"/>
              <p:cNvSpPr>
                <a:spLocks noChangeArrowheads="1"/>
              </p:cNvSpPr>
              <p:nvPr/>
            </p:nvSpPr>
            <p:spPr bwMode="auto">
              <a:xfrm>
                <a:off x="3736" y="3993"/>
                <a:ext cx="17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0" name="Group 82"/>
              <p:cNvGrpSpPr>
                <a:grpSpLocks/>
              </p:cNvGrpSpPr>
              <p:nvPr/>
            </p:nvGrpSpPr>
            <p:grpSpPr bwMode="auto">
              <a:xfrm>
                <a:off x="637" y="3481"/>
                <a:ext cx="4835" cy="471"/>
                <a:chOff x="621" y="3721"/>
                <a:chExt cx="4835" cy="471"/>
              </a:xfrm>
            </p:grpSpPr>
            <p:sp>
              <p:nvSpPr>
                <p:cNvPr id="161" name="Rectangle 83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2" name="Group 84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520" cy="407"/>
                  <a:chOff x="621" y="3721"/>
                  <a:chExt cx="4520" cy="407"/>
                </a:xfrm>
              </p:grpSpPr>
              <p:sp>
                <p:nvSpPr>
                  <p:cNvPr id="16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1"/>
                    <a:ext cx="4520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Verdana" pitchFamily="1" charset="0"/>
                      </a:rPr>
                      <a:t>6	   5	 5       5       5          6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0	   rs	rt       rd       0       func    rd 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Symbol" pitchFamily="1" charset="2"/>
                      </a:rPr>
                      <a:t>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(rs) func (rt)</a:t>
                    </a:r>
                  </a:p>
                </p:txBody>
              </p:sp>
              <p:sp>
                <p:nvSpPr>
                  <p:cNvPr id="164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75" name="Text Box 93"/>
            <p:cNvSpPr txBox="1">
              <a:spLocks noChangeArrowheads="1"/>
            </p:cNvSpPr>
            <p:nvPr/>
          </p:nvSpPr>
          <p:spPr bwMode="auto">
            <a:xfrm>
              <a:off x="7362825" y="1241870"/>
              <a:ext cx="141763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pitchFamily="1" charset="0"/>
                </a:rPr>
                <a:t>Introduce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pitchFamily="1" charset="0"/>
                </a:rPr>
                <a:t>muxes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86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Microprogramming in 1970’s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ROMs were faster than DRAMs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For complex instruction sets (CISC), datapath and controller were cheaper and simpler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New instructions (e.g., floating point) supported without datapath modifications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Compatibility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ISA compatibility across machine models were cheaper and simpler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Fixing bugs in the controller was easier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the 1970s , except for cheapest and fastest machines, all computers were </a:t>
            </a:r>
            <a:r>
              <a:rPr lang="en-US" dirty="0" err="1" smtClean="0">
                <a:solidFill>
                  <a:schemeClr val="tx1"/>
                </a:solidFill>
              </a:rPr>
              <a:t>microprogrammed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ALU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4690" y="1124700"/>
            <a:ext cx="7805737" cy="5292725"/>
            <a:chOff x="992188" y="1412875"/>
            <a:chExt cx="7805737" cy="5292725"/>
          </a:xfrm>
        </p:grpSpPr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3092450" y="3790950"/>
              <a:ext cx="12144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&lt;31:26&gt;, &lt;5:0&gt;</a:t>
              </a:r>
            </a:p>
          </p:txBody>
        </p:sp>
        <p:grpSp>
          <p:nvGrpSpPr>
            <p:cNvPr id="176" name="Group 4"/>
            <p:cNvGrpSpPr>
              <a:grpSpLocks/>
            </p:cNvGrpSpPr>
            <p:nvPr/>
          </p:nvGrpSpPr>
          <p:grpSpPr bwMode="auto">
            <a:xfrm>
              <a:off x="992188" y="5526088"/>
              <a:ext cx="7805737" cy="1179512"/>
              <a:chOff x="625" y="3481"/>
              <a:chExt cx="4917" cy="743"/>
            </a:xfrm>
          </p:grpSpPr>
          <p:grpSp>
            <p:nvGrpSpPr>
              <p:cNvPr id="177" name="Group 5"/>
              <p:cNvGrpSpPr>
                <a:grpSpLocks/>
              </p:cNvGrpSpPr>
              <p:nvPr/>
            </p:nvGrpSpPr>
            <p:grpSpPr bwMode="auto">
              <a:xfrm>
                <a:off x="637" y="3925"/>
                <a:ext cx="3032" cy="200"/>
                <a:chOff x="674" y="3989"/>
                <a:chExt cx="3032" cy="200"/>
              </a:xfrm>
            </p:grpSpPr>
            <p:sp>
              <p:nvSpPr>
                <p:cNvPr id="191" name="Rectangle 6"/>
                <p:cNvSpPr>
                  <a:spLocks noChangeArrowheads="1"/>
                </p:cNvSpPr>
                <p:nvPr/>
              </p:nvSpPr>
              <p:spPr bwMode="auto">
                <a:xfrm>
                  <a:off x="674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7"/>
                <p:cNvSpPr>
                  <a:spLocks noChangeArrowheads="1"/>
                </p:cNvSpPr>
                <p:nvPr/>
              </p:nvSpPr>
              <p:spPr bwMode="auto">
                <a:xfrm>
                  <a:off x="2186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Line 8"/>
                <p:cNvSpPr>
                  <a:spLocks noChangeShapeType="1"/>
                </p:cNvSpPr>
                <p:nvPr/>
              </p:nvSpPr>
              <p:spPr bwMode="auto">
                <a:xfrm>
                  <a:off x="1746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Line 9"/>
                <p:cNvSpPr>
                  <a:spLocks noChangeShapeType="1"/>
                </p:cNvSpPr>
                <p:nvPr/>
              </p:nvSpPr>
              <p:spPr bwMode="auto">
                <a:xfrm>
                  <a:off x="1242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8" name="Rectangle 10"/>
              <p:cNvSpPr>
                <a:spLocks noChangeArrowheads="1"/>
              </p:cNvSpPr>
              <p:nvPr/>
            </p:nvSpPr>
            <p:spPr bwMode="auto">
              <a:xfrm>
                <a:off x="625" y="3895"/>
                <a:ext cx="4917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pitchFamily="1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(rs) op immediate</a:t>
                </a:r>
              </a:p>
            </p:txBody>
          </p:sp>
          <p:sp>
            <p:nvSpPr>
              <p:cNvPr id="179" name="Rectangle 11"/>
              <p:cNvSpPr>
                <a:spLocks noChangeArrowheads="1"/>
              </p:cNvSpPr>
              <p:nvPr/>
            </p:nvSpPr>
            <p:spPr bwMode="auto">
              <a:xfrm>
                <a:off x="3736" y="3993"/>
                <a:ext cx="17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0" name="Group 12"/>
              <p:cNvGrpSpPr>
                <a:grpSpLocks/>
              </p:cNvGrpSpPr>
              <p:nvPr/>
            </p:nvGrpSpPr>
            <p:grpSpPr bwMode="auto">
              <a:xfrm>
                <a:off x="637" y="3481"/>
                <a:ext cx="4835" cy="471"/>
                <a:chOff x="621" y="3721"/>
                <a:chExt cx="4835" cy="471"/>
              </a:xfrm>
            </p:grpSpPr>
            <p:sp>
              <p:nvSpPr>
                <p:cNvPr id="181" name="Rectangle 13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2" name="Group 14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520" cy="407"/>
                  <a:chOff x="621" y="3721"/>
                  <a:chExt cx="4520" cy="407"/>
                </a:xfrm>
              </p:grpSpPr>
              <p:sp>
                <p:nvSpPr>
                  <p:cNvPr id="18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1"/>
                    <a:ext cx="4520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Verdana" pitchFamily="1" charset="0"/>
                      </a:rPr>
                      <a:t>6	   5	 5       5       5          6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0	   rs	rt       rd       0       func    rd 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Symbol" pitchFamily="1" charset="2"/>
                      </a:rPr>
                      <a:t>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(rs) func (rt)</a:t>
                    </a:r>
                  </a:p>
                </p:txBody>
              </p:sp>
              <p:sp>
                <p:nvSpPr>
                  <p:cNvPr id="18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95" name="Group 24"/>
            <p:cNvGrpSpPr>
              <a:grpSpLocks/>
            </p:cNvGrpSpPr>
            <p:nvPr/>
          </p:nvGrpSpPr>
          <p:grpSpPr bwMode="auto">
            <a:xfrm>
              <a:off x="6124575" y="2928938"/>
              <a:ext cx="355600" cy="2266950"/>
              <a:chOff x="3858" y="1845"/>
              <a:chExt cx="224" cy="1428"/>
            </a:xfrm>
          </p:grpSpPr>
          <p:sp>
            <p:nvSpPr>
              <p:cNvPr id="196" name="Freeform 25"/>
              <p:cNvSpPr>
                <a:spLocks/>
              </p:cNvSpPr>
              <p:nvPr/>
            </p:nvSpPr>
            <p:spPr bwMode="auto">
              <a:xfrm>
                <a:off x="3858" y="1845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Line 26"/>
              <p:cNvSpPr>
                <a:spLocks noChangeShapeType="1"/>
              </p:cNvSpPr>
              <p:nvPr/>
            </p:nvSpPr>
            <p:spPr bwMode="auto">
              <a:xfrm flipH="1">
                <a:off x="3994" y="1965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27"/>
              <p:cNvSpPr>
                <a:spLocks noChangeShapeType="1"/>
              </p:cNvSpPr>
              <p:nvPr/>
            </p:nvSpPr>
            <p:spPr bwMode="auto">
              <a:xfrm>
                <a:off x="3950" y="2121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" name="Group 28"/>
            <p:cNvGrpSpPr>
              <a:grpSpLocks/>
            </p:cNvGrpSpPr>
            <p:nvPr/>
          </p:nvGrpSpPr>
          <p:grpSpPr bwMode="auto">
            <a:xfrm>
              <a:off x="3790950" y="2670175"/>
              <a:ext cx="642938" cy="2565400"/>
              <a:chOff x="2388" y="1682"/>
              <a:chExt cx="405" cy="1616"/>
            </a:xfrm>
          </p:grpSpPr>
          <p:sp>
            <p:nvSpPr>
              <p:cNvPr id="200" name="Freeform 29"/>
              <p:cNvSpPr>
                <a:spLocks/>
              </p:cNvSpPr>
              <p:nvPr/>
            </p:nvSpPr>
            <p:spPr bwMode="auto">
              <a:xfrm>
                <a:off x="2388" y="1682"/>
                <a:ext cx="127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30"/>
              <p:cNvSpPr>
                <a:spLocks noChangeShapeType="1"/>
              </p:cNvSpPr>
              <p:nvPr/>
            </p:nvSpPr>
            <p:spPr bwMode="auto">
              <a:xfrm>
                <a:off x="2508" y="1817"/>
                <a:ext cx="2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31"/>
              <p:cNvSpPr>
                <a:spLocks noChangeShapeType="1"/>
              </p:cNvSpPr>
              <p:nvPr/>
            </p:nvSpPr>
            <p:spPr bwMode="auto">
              <a:xfrm>
                <a:off x="2455" y="1961"/>
                <a:ext cx="3" cy="13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" name="Rectangle 33"/>
            <p:cNvSpPr>
              <a:spLocks noChangeArrowheads="1"/>
            </p:cNvSpPr>
            <p:nvPr/>
          </p:nvSpPr>
          <p:spPr bwMode="auto">
            <a:xfrm>
              <a:off x="4475163" y="3454400"/>
              <a:ext cx="584200" cy="3175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Freeform 34"/>
            <p:cNvSpPr>
              <a:spLocks/>
            </p:cNvSpPr>
            <p:nvPr/>
          </p:nvSpPr>
          <p:spPr bwMode="auto">
            <a:xfrm>
              <a:off x="3157538" y="3633788"/>
              <a:ext cx="1320800" cy="74612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35"/>
            <p:cNvSpPr>
              <a:spLocks noChangeShapeType="1"/>
            </p:cNvSpPr>
            <p:nvPr/>
          </p:nvSpPr>
          <p:spPr bwMode="auto">
            <a:xfrm flipV="1">
              <a:off x="4767263" y="3775075"/>
              <a:ext cx="0" cy="14605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36"/>
            <p:cNvSpPr>
              <a:spLocks noChangeArrowheads="1"/>
            </p:cNvSpPr>
            <p:nvPr/>
          </p:nvSpPr>
          <p:spPr bwMode="auto">
            <a:xfrm>
              <a:off x="4537075" y="3432175"/>
              <a:ext cx="477838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  <p:sp>
          <p:nvSpPr>
            <p:cNvPr id="207" name="Freeform 38"/>
            <p:cNvSpPr>
              <a:spLocks/>
            </p:cNvSpPr>
            <p:nvPr/>
          </p:nvSpPr>
          <p:spPr bwMode="auto">
            <a:xfrm>
              <a:off x="4064000" y="2851150"/>
              <a:ext cx="3459163" cy="206851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39"/>
            <p:cNvSpPr>
              <a:spLocks noChangeShapeType="1"/>
            </p:cNvSpPr>
            <p:nvPr/>
          </p:nvSpPr>
          <p:spPr bwMode="auto">
            <a:xfrm>
              <a:off x="2882900" y="2908300"/>
              <a:ext cx="254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0"/>
            <p:cNvSpPr>
              <a:spLocks noChangeShapeType="1"/>
            </p:cNvSpPr>
            <p:nvPr/>
          </p:nvSpPr>
          <p:spPr bwMode="auto">
            <a:xfrm>
              <a:off x="3149600" y="2457450"/>
              <a:ext cx="0" cy="280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42"/>
            <p:cNvSpPr>
              <a:spLocks noChangeArrowheads="1"/>
            </p:cNvSpPr>
            <p:nvPr/>
          </p:nvSpPr>
          <p:spPr bwMode="auto">
            <a:xfrm>
              <a:off x="1700213" y="1698625"/>
              <a:ext cx="427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211" name="Freeform 43"/>
            <p:cNvSpPr>
              <a:spLocks/>
            </p:cNvSpPr>
            <p:nvPr/>
          </p:nvSpPr>
          <p:spPr bwMode="auto">
            <a:xfrm>
              <a:off x="2120900" y="17399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44"/>
            <p:cNvSpPr>
              <a:spLocks noChangeShapeType="1"/>
            </p:cNvSpPr>
            <p:nvPr/>
          </p:nvSpPr>
          <p:spPr bwMode="auto">
            <a:xfrm>
              <a:off x="2051050" y="18161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45"/>
            <p:cNvSpPr>
              <a:spLocks noChangeArrowheads="1"/>
            </p:cNvSpPr>
            <p:nvPr/>
          </p:nvSpPr>
          <p:spPr bwMode="auto">
            <a:xfrm>
              <a:off x="2144713" y="19494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14" name="Rectangle 46"/>
            <p:cNvSpPr>
              <a:spLocks noChangeArrowheads="1"/>
            </p:cNvSpPr>
            <p:nvPr/>
          </p:nvSpPr>
          <p:spPr bwMode="auto">
            <a:xfrm>
              <a:off x="1484313" y="3121025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215" name="Line 47"/>
            <p:cNvSpPr>
              <a:spLocks noChangeShapeType="1"/>
            </p:cNvSpPr>
            <p:nvPr/>
          </p:nvSpPr>
          <p:spPr bwMode="auto">
            <a:xfrm>
              <a:off x="1684338" y="3048000"/>
              <a:ext cx="0" cy="131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" name="Group 48"/>
            <p:cNvGrpSpPr>
              <a:grpSpLocks/>
            </p:cNvGrpSpPr>
            <p:nvPr/>
          </p:nvGrpSpPr>
          <p:grpSpPr bwMode="auto">
            <a:xfrm>
              <a:off x="1495425" y="2466975"/>
              <a:ext cx="1416050" cy="1060450"/>
              <a:chOff x="942" y="1554"/>
              <a:chExt cx="892" cy="668"/>
            </a:xfrm>
          </p:grpSpPr>
          <p:sp>
            <p:nvSpPr>
              <p:cNvPr id="217" name="Freeform 49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8" name="Group 50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223" name="Rectangle 51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52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225" name="Rectangle 53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226" name="Rectangle 54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219" name="Rectangle 55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Line 56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57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222" name="Freeform 58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" name="Group 59"/>
            <p:cNvGrpSpPr>
              <a:grpSpLocks/>
            </p:cNvGrpSpPr>
            <p:nvPr/>
          </p:nvGrpSpPr>
          <p:grpSpPr bwMode="auto">
            <a:xfrm>
              <a:off x="6450013" y="2587625"/>
              <a:ext cx="733425" cy="614363"/>
              <a:chOff x="4063" y="1630"/>
              <a:chExt cx="462" cy="387"/>
            </a:xfrm>
          </p:grpSpPr>
          <p:sp>
            <p:nvSpPr>
              <p:cNvPr id="228" name="Rectangle 60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229" name="Line 61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Freeform 62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Rectangle 63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232" name="Rectangle 64"/>
            <p:cNvSpPr>
              <a:spLocks noChangeArrowheads="1"/>
            </p:cNvSpPr>
            <p:nvPr/>
          </p:nvSpPr>
          <p:spPr bwMode="auto">
            <a:xfrm>
              <a:off x="4379913" y="1517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233" name="Group 65"/>
            <p:cNvGrpSpPr>
              <a:grpSpLocks/>
            </p:cNvGrpSpPr>
            <p:nvPr/>
          </p:nvGrpSpPr>
          <p:grpSpPr bwMode="auto">
            <a:xfrm>
              <a:off x="4356100" y="1841500"/>
              <a:ext cx="749300" cy="1531938"/>
              <a:chOff x="2744" y="1160"/>
              <a:chExt cx="472" cy="965"/>
            </a:xfrm>
          </p:grpSpPr>
          <p:sp>
            <p:nvSpPr>
              <p:cNvPr id="234" name="Rectangle 66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35" name="Line 67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Freeform 68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69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70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239" name="Rectangle 71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240" name="Rectangle 72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241" name="Rectangle 73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242" name="Rectangle 74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243" name="Rectangle 75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244" name="Rectangle 76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245" name="Rectangle 77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246" name="Line 78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Line 79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8" name="Freeform 80"/>
            <p:cNvSpPr>
              <a:spLocks/>
            </p:cNvSpPr>
            <p:nvPr/>
          </p:nvSpPr>
          <p:spPr bwMode="auto">
            <a:xfrm>
              <a:off x="1854200" y="2238375"/>
              <a:ext cx="266700" cy="528638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Freeform 81"/>
            <p:cNvSpPr>
              <a:spLocks/>
            </p:cNvSpPr>
            <p:nvPr/>
          </p:nvSpPr>
          <p:spPr bwMode="auto">
            <a:xfrm>
              <a:off x="3141663" y="2633663"/>
              <a:ext cx="1296987" cy="158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Rectangle 82"/>
            <p:cNvSpPr>
              <a:spLocks noChangeArrowheads="1"/>
            </p:cNvSpPr>
            <p:nvPr/>
          </p:nvSpPr>
          <p:spPr bwMode="auto">
            <a:xfrm>
              <a:off x="3090863" y="2216150"/>
              <a:ext cx="739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&lt;25:21&gt;</a:t>
              </a:r>
            </a:p>
          </p:txBody>
        </p:sp>
        <p:sp>
          <p:nvSpPr>
            <p:cNvPr id="251" name="Rectangle 83"/>
            <p:cNvSpPr>
              <a:spLocks noChangeArrowheads="1"/>
            </p:cNvSpPr>
            <p:nvPr/>
          </p:nvSpPr>
          <p:spPr bwMode="auto">
            <a:xfrm>
              <a:off x="3100388" y="2419350"/>
              <a:ext cx="739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&lt;20:16&gt;</a:t>
              </a:r>
            </a:p>
          </p:txBody>
        </p:sp>
        <p:sp>
          <p:nvSpPr>
            <p:cNvPr id="252" name="Rectangle 84"/>
            <p:cNvSpPr>
              <a:spLocks noChangeArrowheads="1"/>
            </p:cNvSpPr>
            <p:nvPr/>
          </p:nvSpPr>
          <p:spPr bwMode="auto">
            <a:xfrm>
              <a:off x="3092450" y="3390900"/>
              <a:ext cx="6556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&lt;15:0&gt;</a:t>
              </a:r>
            </a:p>
          </p:txBody>
        </p:sp>
        <p:sp>
          <p:nvSpPr>
            <p:cNvPr id="253" name="Line 85"/>
            <p:cNvSpPr>
              <a:spLocks noChangeShapeType="1"/>
            </p:cNvSpPr>
            <p:nvPr/>
          </p:nvSpPr>
          <p:spPr bwMode="auto">
            <a:xfrm>
              <a:off x="4500563" y="310356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Freeform 86"/>
            <p:cNvSpPr>
              <a:spLocks/>
            </p:cNvSpPr>
            <p:nvPr/>
          </p:nvSpPr>
          <p:spPr bwMode="auto">
            <a:xfrm>
              <a:off x="3144838" y="2444750"/>
              <a:ext cx="1296987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88"/>
            <p:cNvSpPr>
              <a:spLocks noChangeShapeType="1"/>
            </p:cNvSpPr>
            <p:nvPr/>
          </p:nvSpPr>
          <p:spPr bwMode="auto">
            <a:xfrm flipV="1">
              <a:off x="5567363" y="4189413"/>
              <a:ext cx="0" cy="10795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Rectangle 89"/>
            <p:cNvSpPr>
              <a:spLocks noChangeArrowheads="1"/>
            </p:cNvSpPr>
            <p:nvPr/>
          </p:nvSpPr>
          <p:spPr bwMode="auto">
            <a:xfrm>
              <a:off x="5275263" y="3870325"/>
              <a:ext cx="584200" cy="3175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Rectangle 90"/>
            <p:cNvSpPr>
              <a:spLocks noChangeArrowheads="1"/>
            </p:cNvSpPr>
            <p:nvPr/>
          </p:nvSpPr>
          <p:spPr bwMode="auto">
            <a:xfrm>
              <a:off x="5233988" y="3856038"/>
              <a:ext cx="671512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258" name="Freeform 91"/>
            <p:cNvSpPr>
              <a:spLocks/>
            </p:cNvSpPr>
            <p:nvPr/>
          </p:nvSpPr>
          <p:spPr bwMode="auto">
            <a:xfrm>
              <a:off x="5064125" y="2681288"/>
              <a:ext cx="1423988" cy="1587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92"/>
            <p:cNvSpPr>
              <a:spLocks/>
            </p:cNvSpPr>
            <p:nvPr/>
          </p:nvSpPr>
          <p:spPr bwMode="auto">
            <a:xfrm>
              <a:off x="5851525" y="3114675"/>
              <a:ext cx="863600" cy="849313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93"/>
            <p:cNvSpPr>
              <a:spLocks/>
            </p:cNvSpPr>
            <p:nvPr/>
          </p:nvSpPr>
          <p:spPr bwMode="auto">
            <a:xfrm>
              <a:off x="3144838" y="3992563"/>
              <a:ext cx="2141537" cy="74612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94"/>
            <p:cNvSpPr>
              <a:spLocks/>
            </p:cNvSpPr>
            <p:nvPr/>
          </p:nvSpPr>
          <p:spPr bwMode="auto">
            <a:xfrm>
              <a:off x="1055688" y="1412875"/>
              <a:ext cx="1755775" cy="1341438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95"/>
            <p:cNvSpPr>
              <a:spLocks/>
            </p:cNvSpPr>
            <p:nvPr/>
          </p:nvSpPr>
          <p:spPr bwMode="auto">
            <a:xfrm>
              <a:off x="5060950" y="3302000"/>
              <a:ext cx="1077913" cy="309563"/>
            </a:xfrm>
            <a:custGeom>
              <a:avLst/>
              <a:gdLst>
                <a:gd name="T0" fmla="*/ 0 w 889"/>
                <a:gd name="T1" fmla="*/ 298 h 299"/>
                <a:gd name="T2" fmla="*/ 277 w 889"/>
                <a:gd name="T3" fmla="*/ 298 h 299"/>
                <a:gd name="T4" fmla="*/ 277 w 889"/>
                <a:gd name="T5" fmla="*/ 0 h 299"/>
                <a:gd name="T6" fmla="*/ 888 w 889"/>
                <a:gd name="T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9" h="299">
                  <a:moveTo>
                    <a:pt x="0" y="298"/>
                  </a:moveTo>
                  <a:lnTo>
                    <a:pt x="277" y="298"/>
                  </a:lnTo>
                  <a:lnTo>
                    <a:pt x="277" y="0"/>
                  </a:lnTo>
                  <a:lnTo>
                    <a:pt x="8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96"/>
            <p:cNvSpPr>
              <a:spLocks noChangeShapeType="1"/>
            </p:cNvSpPr>
            <p:nvPr/>
          </p:nvSpPr>
          <p:spPr bwMode="auto">
            <a:xfrm>
              <a:off x="5041900" y="3035300"/>
              <a:ext cx="1104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Freeform 97"/>
            <p:cNvSpPr>
              <a:spLocks/>
            </p:cNvSpPr>
            <p:nvPr/>
          </p:nvSpPr>
          <p:spPr bwMode="auto">
            <a:xfrm>
              <a:off x="3167063" y="2978150"/>
              <a:ext cx="611187" cy="1588"/>
            </a:xfrm>
            <a:custGeom>
              <a:avLst/>
              <a:gdLst>
                <a:gd name="T0" fmla="*/ 0 w 436"/>
                <a:gd name="T1" fmla="*/ 0 h 1"/>
                <a:gd name="T2" fmla="*/ 435 w 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6" h="1">
                  <a:moveTo>
                    <a:pt x="0" y="0"/>
                  </a:moveTo>
                  <a:lnTo>
                    <a:pt x="435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98"/>
            <p:cNvSpPr>
              <a:spLocks/>
            </p:cNvSpPr>
            <p:nvPr/>
          </p:nvSpPr>
          <p:spPr bwMode="auto">
            <a:xfrm>
              <a:off x="3503613" y="2630488"/>
              <a:ext cx="274637" cy="198437"/>
            </a:xfrm>
            <a:custGeom>
              <a:avLst/>
              <a:gdLst>
                <a:gd name="T0" fmla="*/ 0 w 196"/>
                <a:gd name="T1" fmla="*/ 0 h 125"/>
                <a:gd name="T2" fmla="*/ 0 w 196"/>
                <a:gd name="T3" fmla="*/ 124 h 125"/>
                <a:gd name="T4" fmla="*/ 195 w 196"/>
                <a:gd name="T5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" h="125">
                  <a:moveTo>
                    <a:pt x="0" y="0"/>
                  </a:moveTo>
                  <a:lnTo>
                    <a:pt x="0" y="124"/>
                  </a:lnTo>
                  <a:lnTo>
                    <a:pt x="195" y="12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Rectangle 99"/>
            <p:cNvSpPr>
              <a:spLocks noChangeArrowheads="1"/>
            </p:cNvSpPr>
            <p:nvPr/>
          </p:nvSpPr>
          <p:spPr bwMode="auto">
            <a:xfrm>
              <a:off x="3074988" y="2965450"/>
              <a:ext cx="739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&lt;15:11&gt;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8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Load/Store Instructions (Harvard)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 2"/>
          <p:cNvSpPr>
            <a:spLocks/>
          </p:cNvSpPr>
          <p:nvPr/>
        </p:nvSpPr>
        <p:spPr bwMode="auto">
          <a:xfrm>
            <a:off x="7666860" y="2814777"/>
            <a:ext cx="1004887" cy="136525"/>
          </a:xfrm>
          <a:custGeom>
            <a:avLst/>
            <a:gdLst>
              <a:gd name="T0" fmla="*/ 0 w 633"/>
              <a:gd name="T1" fmla="*/ 0 h 86"/>
              <a:gd name="T2" fmla="*/ 432 w 633"/>
              <a:gd name="T3" fmla="*/ 0 h 86"/>
              <a:gd name="T4" fmla="*/ 468 w 633"/>
              <a:gd name="T5" fmla="*/ 86 h 86"/>
              <a:gd name="T6" fmla="*/ 633 w 633"/>
              <a:gd name="T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3" h="86">
                <a:moveTo>
                  <a:pt x="0" y="0"/>
                </a:moveTo>
                <a:lnTo>
                  <a:pt x="432" y="0"/>
                </a:lnTo>
                <a:lnTo>
                  <a:pt x="468" y="86"/>
                </a:lnTo>
                <a:lnTo>
                  <a:pt x="633" y="86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3"/>
          <p:cNvSpPr>
            <a:spLocks/>
          </p:cNvSpPr>
          <p:nvPr/>
        </p:nvSpPr>
        <p:spPr bwMode="auto">
          <a:xfrm>
            <a:off x="2205860" y="2725877"/>
            <a:ext cx="3384550" cy="481013"/>
          </a:xfrm>
          <a:custGeom>
            <a:avLst/>
            <a:gdLst>
              <a:gd name="T0" fmla="*/ 0 w 2132"/>
              <a:gd name="T1" fmla="*/ 284 h 303"/>
              <a:gd name="T2" fmla="*/ 344 w 2132"/>
              <a:gd name="T3" fmla="*/ 284 h 303"/>
              <a:gd name="T4" fmla="*/ 973 w 2132"/>
              <a:gd name="T5" fmla="*/ 289 h 303"/>
              <a:gd name="T6" fmla="*/ 1109 w 2132"/>
              <a:gd name="T7" fmla="*/ 303 h 303"/>
              <a:gd name="T8" fmla="*/ 1393 w 2132"/>
              <a:gd name="T9" fmla="*/ 303 h 303"/>
              <a:gd name="T10" fmla="*/ 1393 w 2132"/>
              <a:gd name="T11" fmla="*/ 48 h 303"/>
              <a:gd name="T12" fmla="*/ 1858 w 2132"/>
              <a:gd name="T13" fmla="*/ 48 h 303"/>
              <a:gd name="T14" fmla="*/ 1973 w 2132"/>
              <a:gd name="T15" fmla="*/ 0 h 303"/>
              <a:gd name="T16" fmla="*/ 2132 w 2132"/>
              <a:gd name="T17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2" h="303">
                <a:moveTo>
                  <a:pt x="0" y="284"/>
                </a:moveTo>
                <a:lnTo>
                  <a:pt x="344" y="284"/>
                </a:lnTo>
                <a:lnTo>
                  <a:pt x="973" y="289"/>
                </a:lnTo>
                <a:lnTo>
                  <a:pt x="1109" y="303"/>
                </a:lnTo>
                <a:lnTo>
                  <a:pt x="1393" y="303"/>
                </a:lnTo>
                <a:lnTo>
                  <a:pt x="1393" y="48"/>
                </a:lnTo>
                <a:lnTo>
                  <a:pt x="1858" y="48"/>
                </a:lnTo>
                <a:lnTo>
                  <a:pt x="1973" y="0"/>
                </a:lnTo>
                <a:lnTo>
                  <a:pt x="2132" y="0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"/>
          <p:cNvSpPr>
            <a:spLocks/>
          </p:cNvSpPr>
          <p:nvPr/>
        </p:nvSpPr>
        <p:spPr bwMode="auto">
          <a:xfrm>
            <a:off x="3098035" y="2581415"/>
            <a:ext cx="5570537" cy="1844675"/>
          </a:xfrm>
          <a:custGeom>
            <a:avLst/>
            <a:gdLst>
              <a:gd name="T0" fmla="*/ 3509 w 3509"/>
              <a:gd name="T1" fmla="*/ 235 h 1162"/>
              <a:gd name="T2" fmla="*/ 3504 w 3509"/>
              <a:gd name="T3" fmla="*/ 1162 h 1162"/>
              <a:gd name="T4" fmla="*/ 5 w 3509"/>
              <a:gd name="T5" fmla="*/ 1152 h 1162"/>
              <a:gd name="T6" fmla="*/ 0 w 3509"/>
              <a:gd name="T7" fmla="*/ 0 h 1162"/>
              <a:gd name="T8" fmla="*/ 250 w 3509"/>
              <a:gd name="T9" fmla="*/ 0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09" h="1162">
                <a:moveTo>
                  <a:pt x="3509" y="235"/>
                </a:moveTo>
                <a:lnTo>
                  <a:pt x="3504" y="1162"/>
                </a:lnTo>
                <a:lnTo>
                  <a:pt x="5" y="1152"/>
                </a:lnTo>
                <a:lnTo>
                  <a:pt x="0" y="0"/>
                </a:lnTo>
                <a:lnTo>
                  <a:pt x="250" y="0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2180460" y="1968640"/>
            <a:ext cx="4735512" cy="468312"/>
          </a:xfrm>
          <a:custGeom>
            <a:avLst/>
            <a:gdLst>
              <a:gd name="T0" fmla="*/ 0 w 2983"/>
              <a:gd name="T1" fmla="*/ 0 h 295"/>
              <a:gd name="T2" fmla="*/ 849 w 2983"/>
              <a:gd name="T3" fmla="*/ 0 h 295"/>
              <a:gd name="T4" fmla="*/ 1058 w 2983"/>
              <a:gd name="T5" fmla="*/ 187 h 295"/>
              <a:gd name="T6" fmla="*/ 2172 w 2983"/>
              <a:gd name="T7" fmla="*/ 194 h 295"/>
              <a:gd name="T8" fmla="*/ 2277 w 2983"/>
              <a:gd name="T9" fmla="*/ 295 h 295"/>
              <a:gd name="T10" fmla="*/ 2983 w 2983"/>
              <a:gd name="T11" fmla="*/ 295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83" h="295">
                <a:moveTo>
                  <a:pt x="0" y="0"/>
                </a:moveTo>
                <a:lnTo>
                  <a:pt x="849" y="0"/>
                </a:lnTo>
                <a:lnTo>
                  <a:pt x="1058" y="187"/>
                </a:lnTo>
                <a:lnTo>
                  <a:pt x="2172" y="194"/>
                </a:lnTo>
                <a:lnTo>
                  <a:pt x="2277" y="295"/>
                </a:lnTo>
                <a:lnTo>
                  <a:pt x="2983" y="295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2191572" y="2116277"/>
            <a:ext cx="4765675" cy="1171575"/>
          </a:xfrm>
          <a:custGeom>
            <a:avLst/>
            <a:gdLst>
              <a:gd name="T0" fmla="*/ 0 w 3002"/>
              <a:gd name="T1" fmla="*/ 0 h 738"/>
              <a:gd name="T2" fmla="*/ 878 w 3002"/>
              <a:gd name="T3" fmla="*/ 0 h 738"/>
              <a:gd name="T4" fmla="*/ 1080 w 3002"/>
              <a:gd name="T5" fmla="*/ 310 h 738"/>
              <a:gd name="T6" fmla="*/ 1534 w 3002"/>
              <a:gd name="T7" fmla="*/ 310 h 738"/>
              <a:gd name="T8" fmla="*/ 1536 w 3002"/>
              <a:gd name="T9" fmla="*/ 738 h 738"/>
              <a:gd name="T10" fmla="*/ 3002 w 3002"/>
              <a:gd name="T11" fmla="*/ 735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02" h="738">
                <a:moveTo>
                  <a:pt x="0" y="0"/>
                </a:moveTo>
                <a:lnTo>
                  <a:pt x="878" y="0"/>
                </a:lnTo>
                <a:lnTo>
                  <a:pt x="1080" y="310"/>
                </a:lnTo>
                <a:lnTo>
                  <a:pt x="1534" y="310"/>
                </a:lnTo>
                <a:lnTo>
                  <a:pt x="1536" y="738"/>
                </a:lnTo>
                <a:lnTo>
                  <a:pt x="3002" y="735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7904985" y="1293952"/>
            <a:ext cx="968375" cy="1981200"/>
            <a:chOff x="4895" y="936"/>
            <a:chExt cx="610" cy="1248"/>
          </a:xfrm>
        </p:grpSpPr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184" y="1220"/>
              <a:ext cx="1" cy="577"/>
            </a:xfrm>
            <a:custGeom>
              <a:avLst/>
              <a:gdLst>
                <a:gd name="T0" fmla="*/ 0 w 1"/>
                <a:gd name="T1" fmla="*/ 0 h 577"/>
                <a:gd name="T2" fmla="*/ 0 w 1"/>
                <a:gd name="T3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77">
                  <a:moveTo>
                    <a:pt x="0" y="0"/>
                  </a:moveTo>
                  <a:lnTo>
                    <a:pt x="0" y="57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895" y="936"/>
              <a:ext cx="6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ALU / Mem</a:t>
              </a: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127" y="1799"/>
              <a:ext cx="145" cy="385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932685" y="5831027"/>
            <a:ext cx="64912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chemeClr val="tx1"/>
                </a:solidFill>
                <a:latin typeface="Verdana" pitchFamily="1" charset="0"/>
              </a:rPr>
              <a:t>rs</a:t>
            </a:r>
            <a:r>
              <a:rPr lang="en-US" sz="1800" dirty="0">
                <a:solidFill>
                  <a:schemeClr val="tx1"/>
                </a:solidFill>
                <a:latin typeface="Verdana" pitchFamily="1" charset="0"/>
              </a:rPr>
              <a:t> is the base register</a:t>
            </a:r>
          </a:p>
          <a:p>
            <a:pPr>
              <a:spcBef>
                <a:spcPct val="0"/>
              </a:spcBef>
            </a:pPr>
            <a:r>
              <a:rPr lang="en-US" sz="1800" dirty="0" err="1">
                <a:solidFill>
                  <a:schemeClr val="tx1"/>
                </a:solidFill>
                <a:latin typeface="Verdana" pitchFamily="1" charset="0"/>
              </a:rPr>
              <a:t>rt</a:t>
            </a:r>
            <a:r>
              <a:rPr lang="en-US" sz="1800" dirty="0">
                <a:solidFill>
                  <a:schemeClr val="tx1"/>
                </a:solidFill>
                <a:latin typeface="Verdana" pitchFamily="1" charset="0"/>
              </a:rPr>
              <a:t> is the destination of a Load or the source for a Store</a:t>
            </a:r>
          </a:p>
        </p:txBody>
      </p: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945385" y="5086490"/>
            <a:ext cx="7502525" cy="892175"/>
            <a:chOff x="511" y="3325"/>
            <a:chExt cx="4726" cy="562"/>
          </a:xfrm>
        </p:grpSpPr>
        <p:grpSp>
          <p:nvGrpSpPr>
            <p:cNvPr id="19" name="Group 14"/>
            <p:cNvGrpSpPr>
              <a:grpSpLocks/>
            </p:cNvGrpSpPr>
            <p:nvPr/>
          </p:nvGrpSpPr>
          <p:grpSpPr bwMode="auto">
            <a:xfrm>
              <a:off x="546" y="3325"/>
              <a:ext cx="4691" cy="402"/>
              <a:chOff x="546" y="3325"/>
              <a:chExt cx="4691" cy="402"/>
            </a:xfrm>
          </p:grpSpPr>
          <p:grpSp>
            <p:nvGrpSpPr>
              <p:cNvPr id="21" name="Group 15"/>
              <p:cNvGrpSpPr>
                <a:grpSpLocks/>
              </p:cNvGrpSpPr>
              <p:nvPr/>
            </p:nvGrpSpPr>
            <p:grpSpPr bwMode="auto">
              <a:xfrm>
                <a:off x="555" y="3515"/>
                <a:ext cx="3032" cy="200"/>
                <a:chOff x="555" y="3515"/>
                <a:chExt cx="3032" cy="200"/>
              </a:xfrm>
            </p:grpSpPr>
            <p:sp>
              <p:nvSpPr>
                <p:cNvPr id="23" name="Rectangle 16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17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546" y="3325"/>
                <a:ext cx="469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pitchFamily="1" charset="0"/>
                  </a:rPr>
                  <a:t>      6	    5	5               16                   addressing mode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rs	rt         displacement         (rs) + displacement</a:t>
                </a:r>
              </a:p>
            </p:txBody>
          </p:sp>
        </p:grp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11" y="3716"/>
              <a:ext cx="308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31        26  25      21 20     16 15                                      0</a:t>
              </a:r>
            </a:p>
          </p:txBody>
        </p:sp>
      </p:grpSp>
      <p:grpSp>
        <p:nvGrpSpPr>
          <p:cNvPr id="27" name="Group 22"/>
          <p:cNvGrpSpPr>
            <a:grpSpLocks/>
          </p:cNvGrpSpPr>
          <p:nvPr/>
        </p:nvGrpSpPr>
        <p:grpSpPr bwMode="auto">
          <a:xfrm>
            <a:off x="464372" y="1047890"/>
            <a:ext cx="8208963" cy="3997325"/>
            <a:chOff x="208" y="781"/>
            <a:chExt cx="5171" cy="2518"/>
          </a:xfrm>
        </p:grpSpPr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2827" y="1774"/>
              <a:ext cx="1450" cy="414"/>
            </a:xfrm>
            <a:custGeom>
              <a:avLst/>
              <a:gdLst>
                <a:gd name="T0" fmla="*/ 0 w 1450"/>
                <a:gd name="T1" fmla="*/ 0 h 419"/>
                <a:gd name="T2" fmla="*/ 0 w 1450"/>
                <a:gd name="T3" fmla="*/ 418 h 419"/>
                <a:gd name="T4" fmla="*/ 1449 w 1450"/>
                <a:gd name="T5" fmla="*/ 41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0" h="419">
                  <a:moveTo>
                    <a:pt x="0" y="0"/>
                  </a:moveTo>
                  <a:lnTo>
                    <a:pt x="0" y="418"/>
                  </a:lnTo>
                  <a:lnTo>
                    <a:pt x="1449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686" y="1508"/>
              <a:ext cx="145" cy="289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3664" y="1668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479" y="1892"/>
              <a:ext cx="682" cy="255"/>
            </a:xfrm>
            <a:custGeom>
              <a:avLst/>
              <a:gdLst>
                <a:gd name="T0" fmla="*/ 0 w 657"/>
                <a:gd name="T1" fmla="*/ 256 h 257"/>
                <a:gd name="T2" fmla="*/ 208 w 657"/>
                <a:gd name="T3" fmla="*/ 256 h 257"/>
                <a:gd name="T4" fmla="*/ 208 w 657"/>
                <a:gd name="T5" fmla="*/ 0 h 257"/>
                <a:gd name="T6" fmla="*/ 656 w 657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7" h="257">
                  <a:moveTo>
                    <a:pt x="0" y="256"/>
                  </a:moveTo>
                  <a:lnTo>
                    <a:pt x="208" y="256"/>
                  </a:lnTo>
                  <a:lnTo>
                    <a:pt x="208" y="0"/>
                  </a:lnTo>
                  <a:lnTo>
                    <a:pt x="65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535" y="3125"/>
              <a:ext cx="43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1296" y="1364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1296" y="1460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1296" y="1556"/>
              <a:ext cx="385" cy="178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1294" y="1733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1440" y="1460"/>
              <a:ext cx="241" cy="141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1831" y="1652"/>
              <a:ext cx="282" cy="1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728" y="1796"/>
              <a:ext cx="1" cy="1345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2512" y="1556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1296" y="211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3008" y="1844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800" y="1892"/>
              <a:ext cx="337" cy="1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2488" y="1772"/>
              <a:ext cx="689" cy="1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4028" y="1664"/>
              <a:ext cx="1092" cy="809"/>
            </a:xfrm>
            <a:custGeom>
              <a:avLst/>
              <a:gdLst>
                <a:gd name="T0" fmla="*/ 0 w 1092"/>
                <a:gd name="T1" fmla="*/ 0 h 809"/>
                <a:gd name="T2" fmla="*/ 0 w 1092"/>
                <a:gd name="T3" fmla="*/ 809 h 809"/>
                <a:gd name="T4" fmla="*/ 855 w 1092"/>
                <a:gd name="T5" fmla="*/ 809 h 809"/>
                <a:gd name="T6" fmla="*/ 855 w 1092"/>
                <a:gd name="T7" fmla="*/ 444 h 809"/>
                <a:gd name="T8" fmla="*/ 1092 w 1092"/>
                <a:gd name="T9" fmla="*/ 444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809">
                  <a:moveTo>
                    <a:pt x="0" y="0"/>
                  </a:moveTo>
                  <a:lnTo>
                    <a:pt x="0" y="809"/>
                  </a:lnTo>
                  <a:lnTo>
                    <a:pt x="855" y="809"/>
                  </a:lnTo>
                  <a:lnTo>
                    <a:pt x="855" y="444"/>
                  </a:lnTo>
                  <a:lnTo>
                    <a:pt x="1092" y="4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872" y="1748"/>
              <a:ext cx="3507" cy="1153"/>
            </a:xfrm>
            <a:custGeom>
              <a:avLst/>
              <a:gdLst>
                <a:gd name="T0" fmla="*/ 3399 w 3507"/>
                <a:gd name="T1" fmla="*/ 234 h 1153"/>
                <a:gd name="T2" fmla="*/ 3506 w 3507"/>
                <a:gd name="T3" fmla="*/ 234 h 1153"/>
                <a:gd name="T4" fmla="*/ 3504 w 3507"/>
                <a:gd name="T5" fmla="*/ 1152 h 1153"/>
                <a:gd name="T6" fmla="*/ 0 w 3507"/>
                <a:gd name="T7" fmla="*/ 1152 h 1153"/>
                <a:gd name="T8" fmla="*/ 0 w 3507"/>
                <a:gd name="T9" fmla="*/ 0 h 1153"/>
                <a:gd name="T10" fmla="*/ 240 w 3507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7" h="1153">
                  <a:moveTo>
                    <a:pt x="3399" y="234"/>
                  </a:moveTo>
                  <a:lnTo>
                    <a:pt x="3506" y="234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3031" y="3128"/>
              <a:ext cx="32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273" y="1222"/>
              <a:ext cx="429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“base”</a:t>
              </a: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322" y="1976"/>
              <a:ext cx="31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disp</a:t>
              </a:r>
            </a:p>
          </p:txBody>
        </p:sp>
        <p:sp>
          <p:nvSpPr>
            <p:cNvPr id="50" name="Oval 45"/>
            <p:cNvSpPr>
              <a:spLocks noChangeArrowheads="1"/>
            </p:cNvSpPr>
            <p:nvPr/>
          </p:nvSpPr>
          <p:spPr bwMode="auto">
            <a:xfrm>
              <a:off x="2812" y="1752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4012" y="164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V="1">
              <a:off x="2304" y="2224"/>
              <a:ext cx="0" cy="9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111" y="3125"/>
              <a:ext cx="39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103" y="3125"/>
              <a:ext cx="4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 flipH="1">
              <a:off x="1634" y="174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3174" y="1700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 flipH="1">
              <a:off x="3310" y="1844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2623" y="3125"/>
              <a:ext cx="38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 flipV="1">
              <a:off x="2808" y="2464"/>
              <a:ext cx="0" cy="6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3240" y="1976"/>
              <a:ext cx="0" cy="115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1297" y="2359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" name="Group 57"/>
            <p:cNvGrpSpPr>
              <a:grpSpLocks/>
            </p:cNvGrpSpPr>
            <p:nvPr/>
          </p:nvGrpSpPr>
          <p:grpSpPr bwMode="auto">
            <a:xfrm>
              <a:off x="2609" y="2256"/>
              <a:ext cx="423" cy="228"/>
              <a:chOff x="2576" y="2405"/>
              <a:chExt cx="423" cy="228"/>
            </a:xfrm>
          </p:grpSpPr>
          <p:sp>
            <p:nvSpPr>
              <p:cNvPr id="107" name="Rectangle 58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59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grpSp>
          <p:nvGrpSpPr>
            <p:cNvPr id="63" name="Group 60"/>
            <p:cNvGrpSpPr>
              <a:grpSpLocks/>
            </p:cNvGrpSpPr>
            <p:nvPr/>
          </p:nvGrpSpPr>
          <p:grpSpPr bwMode="auto">
            <a:xfrm>
              <a:off x="3384" y="1500"/>
              <a:ext cx="456" cy="383"/>
              <a:chOff x="3384" y="1500"/>
              <a:chExt cx="456" cy="383"/>
            </a:xfrm>
          </p:grpSpPr>
          <p:sp>
            <p:nvSpPr>
              <p:cNvPr id="103" name="Rectangle 61"/>
              <p:cNvSpPr>
                <a:spLocks noChangeArrowheads="1"/>
              </p:cNvSpPr>
              <p:nvPr/>
            </p:nvSpPr>
            <p:spPr bwMode="auto">
              <a:xfrm>
                <a:off x="3678" y="171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104" name="Line 62"/>
              <p:cNvSpPr>
                <a:spLocks noChangeShapeType="1"/>
              </p:cNvSpPr>
              <p:nvPr/>
            </p:nvSpPr>
            <p:spPr bwMode="auto">
              <a:xfrm>
                <a:off x="3652" y="1750"/>
                <a:ext cx="3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Freeform 63"/>
              <p:cNvSpPr>
                <a:spLocks/>
              </p:cNvSpPr>
              <p:nvPr/>
            </p:nvSpPr>
            <p:spPr bwMode="auto">
              <a:xfrm>
                <a:off x="3407" y="1500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Rectangle 64"/>
              <p:cNvSpPr>
                <a:spLocks noChangeArrowheads="1"/>
              </p:cNvSpPr>
              <p:nvPr/>
            </p:nvSpPr>
            <p:spPr bwMode="auto">
              <a:xfrm>
                <a:off x="3384" y="1618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64" name="Line 65"/>
            <p:cNvSpPr>
              <a:spLocks noChangeShapeType="1"/>
            </p:cNvSpPr>
            <p:nvPr/>
          </p:nvSpPr>
          <p:spPr bwMode="auto">
            <a:xfrm>
              <a:off x="1199" y="1697"/>
              <a:ext cx="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467" y="956"/>
              <a:ext cx="269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732" y="98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688" y="103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732" y="1114"/>
              <a:ext cx="25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331" y="1852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>
              <a:off x="457" y="1806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" name="Group 72"/>
            <p:cNvGrpSpPr>
              <a:grpSpLocks/>
            </p:cNvGrpSpPr>
            <p:nvPr/>
          </p:nvGrpSpPr>
          <p:grpSpPr bwMode="auto">
            <a:xfrm>
              <a:off x="338" y="1440"/>
              <a:ext cx="892" cy="668"/>
              <a:chOff x="942" y="1554"/>
              <a:chExt cx="892" cy="668"/>
            </a:xfrm>
          </p:grpSpPr>
          <p:sp>
            <p:nvSpPr>
              <p:cNvPr id="93" name="Freeform 73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4" name="Group 74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76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101" name="Rectangle 77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95" name="Rectangle 79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80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81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98" name="Freeform 82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" name="Freeform 83"/>
            <p:cNvSpPr>
              <a:spLocks/>
            </p:cNvSpPr>
            <p:nvPr/>
          </p:nvSpPr>
          <p:spPr bwMode="auto">
            <a:xfrm>
              <a:off x="564" y="1296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84"/>
            <p:cNvSpPr>
              <a:spLocks/>
            </p:cNvSpPr>
            <p:nvPr/>
          </p:nvSpPr>
          <p:spPr bwMode="auto">
            <a:xfrm>
              <a:off x="208" y="800"/>
              <a:ext cx="917" cy="845"/>
            </a:xfrm>
            <a:custGeom>
              <a:avLst/>
              <a:gdLst>
                <a:gd name="T0" fmla="*/ 762 w 917"/>
                <a:gd name="T1" fmla="*/ 410 h 845"/>
                <a:gd name="T2" fmla="*/ 917 w 917"/>
                <a:gd name="T3" fmla="*/ 410 h 845"/>
                <a:gd name="T4" fmla="*/ 915 w 917"/>
                <a:gd name="T5" fmla="*/ 1 h 845"/>
                <a:gd name="T6" fmla="*/ 641 w 917"/>
                <a:gd name="T7" fmla="*/ 0 h 845"/>
                <a:gd name="T8" fmla="*/ 2 w 917"/>
                <a:gd name="T9" fmla="*/ 1 h 845"/>
                <a:gd name="T10" fmla="*/ 0 w 917"/>
                <a:gd name="T11" fmla="*/ 845 h 845"/>
                <a:gd name="T12" fmla="*/ 177 w 917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7" h="845">
                  <a:moveTo>
                    <a:pt x="762" y="410"/>
                  </a:moveTo>
                  <a:lnTo>
                    <a:pt x="917" y="410"/>
                  </a:lnTo>
                  <a:lnTo>
                    <a:pt x="915" y="1"/>
                  </a:lnTo>
                  <a:lnTo>
                    <a:pt x="641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177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85"/>
            <p:cNvSpPr>
              <a:spLocks noChangeArrowheads="1"/>
            </p:cNvSpPr>
            <p:nvPr/>
          </p:nvSpPr>
          <p:spPr bwMode="auto">
            <a:xfrm>
              <a:off x="2078" y="781"/>
              <a:ext cx="51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2063" y="985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6" name="Line 87"/>
            <p:cNvSpPr>
              <a:spLocks noChangeShapeType="1"/>
            </p:cNvSpPr>
            <p:nvPr/>
          </p:nvSpPr>
          <p:spPr bwMode="auto">
            <a:xfrm>
              <a:off x="2158" y="11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88"/>
            <p:cNvSpPr>
              <a:spLocks/>
            </p:cNvSpPr>
            <p:nvPr/>
          </p:nvSpPr>
          <p:spPr bwMode="auto">
            <a:xfrm>
              <a:off x="2328" y="1005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89"/>
            <p:cNvSpPr>
              <a:spLocks noChangeArrowheads="1"/>
            </p:cNvSpPr>
            <p:nvPr/>
          </p:nvSpPr>
          <p:spPr bwMode="auto">
            <a:xfrm>
              <a:off x="2118" y="1236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90"/>
            <p:cNvSpPr>
              <a:spLocks noChangeArrowheads="1"/>
            </p:cNvSpPr>
            <p:nvPr/>
          </p:nvSpPr>
          <p:spPr bwMode="auto">
            <a:xfrm>
              <a:off x="2277" y="1486"/>
              <a:ext cx="25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" name="Rectangle 91"/>
            <p:cNvSpPr>
              <a:spLocks noChangeArrowheads="1"/>
            </p:cNvSpPr>
            <p:nvPr/>
          </p:nvSpPr>
          <p:spPr bwMode="auto">
            <a:xfrm>
              <a:off x="2102" y="1760"/>
              <a:ext cx="41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1" name="Rectangle 92"/>
            <p:cNvSpPr>
              <a:spLocks noChangeArrowheads="1"/>
            </p:cNvSpPr>
            <p:nvPr/>
          </p:nvSpPr>
          <p:spPr bwMode="auto">
            <a:xfrm>
              <a:off x="2085" y="1290"/>
              <a:ext cx="24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2" name="Rectangle 93"/>
            <p:cNvSpPr>
              <a:spLocks noChangeArrowheads="1"/>
            </p:cNvSpPr>
            <p:nvPr/>
          </p:nvSpPr>
          <p:spPr bwMode="auto">
            <a:xfrm>
              <a:off x="2085" y="1386"/>
              <a:ext cx="24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3" name="Rectangle 94"/>
            <p:cNvSpPr>
              <a:spLocks noChangeArrowheads="1"/>
            </p:cNvSpPr>
            <p:nvPr/>
          </p:nvSpPr>
          <p:spPr bwMode="auto">
            <a:xfrm>
              <a:off x="2085" y="1570"/>
              <a:ext cx="23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4" name="Rectangle 95"/>
            <p:cNvSpPr>
              <a:spLocks noChangeArrowheads="1"/>
            </p:cNvSpPr>
            <p:nvPr/>
          </p:nvSpPr>
          <p:spPr bwMode="auto">
            <a:xfrm>
              <a:off x="2085" y="1664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5" name="Rectangle 96"/>
            <p:cNvSpPr>
              <a:spLocks noChangeArrowheads="1"/>
            </p:cNvSpPr>
            <p:nvPr/>
          </p:nvSpPr>
          <p:spPr bwMode="auto">
            <a:xfrm>
              <a:off x="2282" y="1665"/>
              <a:ext cx="25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6" name="Rectangle 97"/>
            <p:cNvSpPr>
              <a:spLocks noChangeArrowheads="1"/>
            </p:cNvSpPr>
            <p:nvPr/>
          </p:nvSpPr>
          <p:spPr bwMode="auto">
            <a:xfrm>
              <a:off x="2213" y="1186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2154" y="178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9"/>
            <p:cNvSpPr>
              <a:spLocks noChangeArrowheads="1"/>
            </p:cNvSpPr>
            <p:nvPr/>
          </p:nvSpPr>
          <p:spPr bwMode="auto">
            <a:xfrm>
              <a:off x="2111" y="2015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100"/>
            <p:cNvSpPr>
              <a:spLocks noChangeArrowheads="1"/>
            </p:cNvSpPr>
            <p:nvPr/>
          </p:nvSpPr>
          <p:spPr bwMode="auto">
            <a:xfrm>
              <a:off x="2127" y="2007"/>
              <a:ext cx="301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  <p:grpSp>
          <p:nvGrpSpPr>
            <p:cNvPr id="90" name="Group 101"/>
            <p:cNvGrpSpPr>
              <a:grpSpLocks/>
            </p:cNvGrpSpPr>
            <p:nvPr/>
          </p:nvGrpSpPr>
          <p:grpSpPr bwMode="auto">
            <a:xfrm>
              <a:off x="2132" y="1236"/>
              <a:ext cx="51" cy="55"/>
              <a:chOff x="2815" y="1407"/>
              <a:chExt cx="51" cy="55"/>
            </a:xfrm>
          </p:grpSpPr>
          <p:sp>
            <p:nvSpPr>
              <p:cNvPr id="91" name="Line 10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10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9" name="Group 104"/>
          <p:cNvGrpSpPr>
            <a:grpSpLocks/>
          </p:cNvGrpSpPr>
          <p:nvPr/>
        </p:nvGrpSpPr>
        <p:grpSpPr bwMode="auto">
          <a:xfrm>
            <a:off x="6812785" y="1078052"/>
            <a:ext cx="973137" cy="2349500"/>
            <a:chOff x="4207" y="800"/>
            <a:chExt cx="613" cy="1480"/>
          </a:xfrm>
        </p:grpSpPr>
        <p:sp>
          <p:nvSpPr>
            <p:cNvPr id="110" name="Rectangle 105"/>
            <p:cNvSpPr>
              <a:spLocks noChangeArrowheads="1"/>
            </p:cNvSpPr>
            <p:nvPr/>
          </p:nvSpPr>
          <p:spPr bwMode="auto">
            <a:xfrm>
              <a:off x="4207" y="1256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111" name="Line 106"/>
            <p:cNvSpPr>
              <a:spLocks noChangeShapeType="1"/>
            </p:cNvSpPr>
            <p:nvPr/>
          </p:nvSpPr>
          <p:spPr bwMode="auto">
            <a:xfrm>
              <a:off x="4340" y="14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07"/>
            <p:cNvSpPr>
              <a:spLocks noChangeArrowheads="1"/>
            </p:cNvSpPr>
            <p:nvPr/>
          </p:nvSpPr>
          <p:spPr bwMode="auto">
            <a:xfrm>
              <a:off x="4247" y="800"/>
              <a:ext cx="57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4496" y="972"/>
              <a:ext cx="1" cy="553"/>
            </a:xfrm>
            <a:custGeom>
              <a:avLst/>
              <a:gdLst>
                <a:gd name="T0" fmla="*/ 0 w 1"/>
                <a:gd name="T1" fmla="*/ 0 h 553"/>
                <a:gd name="T2" fmla="*/ 0 w 1"/>
                <a:gd name="T3" fmla="*/ 55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3">
                  <a:moveTo>
                    <a:pt x="0" y="0"/>
                  </a:moveTo>
                  <a:lnTo>
                    <a:pt x="0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09"/>
            <p:cNvSpPr>
              <a:spLocks noChangeArrowheads="1"/>
            </p:cNvSpPr>
            <p:nvPr/>
          </p:nvSpPr>
          <p:spPr bwMode="auto">
            <a:xfrm>
              <a:off x="4280" y="1528"/>
              <a:ext cx="488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10"/>
            <p:cNvSpPr>
              <a:spLocks noChangeArrowheads="1"/>
            </p:cNvSpPr>
            <p:nvPr/>
          </p:nvSpPr>
          <p:spPr bwMode="auto">
            <a:xfrm>
              <a:off x="4255" y="1574"/>
              <a:ext cx="30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/>
          </p:nvSpPr>
          <p:spPr bwMode="auto">
            <a:xfrm>
              <a:off x="4255" y="2103"/>
              <a:ext cx="37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4474" y="1772"/>
              <a:ext cx="33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118" name="Rectangle 113"/>
            <p:cNvSpPr>
              <a:spLocks noChangeArrowheads="1"/>
            </p:cNvSpPr>
            <p:nvPr/>
          </p:nvSpPr>
          <p:spPr bwMode="auto">
            <a:xfrm>
              <a:off x="4271" y="1836"/>
              <a:ext cx="51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4375" y="1478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120" name="Group 115"/>
            <p:cNvGrpSpPr>
              <a:grpSpLocks/>
            </p:cNvGrpSpPr>
            <p:nvPr/>
          </p:nvGrpSpPr>
          <p:grpSpPr bwMode="auto">
            <a:xfrm>
              <a:off x="4315" y="1526"/>
              <a:ext cx="51" cy="55"/>
              <a:chOff x="2815" y="1407"/>
              <a:chExt cx="51" cy="55"/>
            </a:xfrm>
          </p:grpSpPr>
          <p:sp>
            <p:nvSpPr>
              <p:cNvPr id="121" name="Line 11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1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526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Control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9913" y="1196975"/>
            <a:ext cx="8272462" cy="513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Conditional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PC-relative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branch</a:t>
            </a: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Unconditional register-indirect jumps</a:t>
            </a: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Unconditional absolute jumps</a:t>
            </a:r>
          </a:p>
          <a:p>
            <a:pPr marL="234950" indent="-234950"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>
                <a:latin typeface="+mj-lt"/>
              </a:rPr>
              <a:t>PC-relative branches add offset</a:t>
            </a:r>
            <a:r>
              <a:rPr lang="en-US" sz="1600" dirty="0">
                <a:latin typeface="+mj-lt"/>
                <a:sym typeface="Symbol" pitchFamily="1" charset="2"/>
              </a:rPr>
              <a:t></a:t>
            </a:r>
            <a:r>
              <a:rPr lang="en-US" sz="1600" dirty="0">
                <a:latin typeface="+mj-lt"/>
              </a:rPr>
              <a:t>4 to PC+4 to calculate the target address (offset is in words): </a:t>
            </a:r>
            <a:r>
              <a:rPr lang="en-US" sz="1600" dirty="0">
                <a:latin typeface="+mj-lt"/>
                <a:sym typeface="Symbol" pitchFamily="1" charset="2"/>
              </a:rPr>
              <a:t></a:t>
            </a:r>
            <a:r>
              <a:rPr lang="en-US" sz="1600" dirty="0">
                <a:latin typeface="+mj-lt"/>
              </a:rPr>
              <a:t>128 KB range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>
                <a:latin typeface="+mj-lt"/>
              </a:rPr>
              <a:t>Absolute jumps append target</a:t>
            </a:r>
            <a:r>
              <a:rPr lang="en-US" sz="1600" dirty="0">
                <a:latin typeface="+mj-lt"/>
                <a:sym typeface="Symbol" pitchFamily="1" charset="2"/>
              </a:rPr>
              <a:t></a:t>
            </a:r>
            <a:r>
              <a:rPr lang="en-US" sz="1600" dirty="0">
                <a:latin typeface="+mj-lt"/>
              </a:rPr>
              <a:t>4 to PC&lt;31:28&gt; to calculate the target address: 256 MB range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>
                <a:latin typeface="+mj-lt"/>
              </a:rPr>
              <a:t>jump-&amp;-link stores PC+4 into the link register (R31)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>
                <a:latin typeface="+mj-lt"/>
              </a:rPr>
              <a:t>All Control Transfers are delayed by 1 instruction</a:t>
            </a:r>
          </a:p>
          <a:p>
            <a:pPr lvl="1" indent="-58738">
              <a:spcBef>
                <a:spcPct val="0"/>
              </a:spcBef>
            </a:pPr>
            <a:r>
              <a:rPr lang="en-US" sz="1600" dirty="0">
                <a:latin typeface="+mj-lt"/>
              </a:rPr>
              <a:t>we will worry about the branch delay slot later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096963" y="1571625"/>
            <a:ext cx="6821488" cy="619125"/>
            <a:chOff x="827" y="953"/>
            <a:chExt cx="4297" cy="390"/>
          </a:xfrm>
        </p:grpSpPr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836" y="1143"/>
              <a:ext cx="3032" cy="200"/>
              <a:chOff x="836" y="1143"/>
              <a:chExt cx="3032" cy="200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836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348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908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1404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27" y="953"/>
              <a:ext cx="4297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    6	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5	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5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	     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 16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rs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             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            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offset 		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BEQZ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, BNEZ</a:t>
              </a:r>
            </a:p>
          </p:txBody>
        </p:sp>
      </p:grp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1101725" y="3705225"/>
            <a:ext cx="6281738" cy="619125"/>
            <a:chOff x="846" y="2753"/>
            <a:chExt cx="3957" cy="390"/>
          </a:xfrm>
        </p:grpSpPr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847" y="2753"/>
              <a:ext cx="395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    6                 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                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26</a:t>
              </a:r>
            </a:p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          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         target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			J, JAL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56" y="2943"/>
              <a:ext cx="3040" cy="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424" y="2951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846" y="2827"/>
              <a:ext cx="25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119188" y="2584455"/>
            <a:ext cx="6596062" cy="625476"/>
            <a:chOff x="841" y="1843"/>
            <a:chExt cx="4155" cy="394"/>
          </a:xfrm>
        </p:grpSpPr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850" y="2037"/>
              <a:ext cx="3032" cy="200"/>
              <a:chOff x="850" y="2037"/>
              <a:chExt cx="3032" cy="200"/>
            </a:xfrm>
          </p:grpSpPr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850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2362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1922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1418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841" y="1843"/>
              <a:ext cx="4155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    6	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5	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5                  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16</a:t>
              </a:r>
            </a:p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rs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					JR, JALR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51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Conditional Branches (BEQZ, BNEZ)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2235" y="1047890"/>
            <a:ext cx="8707437" cy="5233988"/>
            <a:chOff x="274638" y="1254125"/>
            <a:chExt cx="8707437" cy="5233988"/>
          </a:xfrm>
        </p:grpSpPr>
        <p:sp>
          <p:nvSpPr>
            <p:cNvPr id="327" name="Freeform 2"/>
            <p:cNvSpPr>
              <a:spLocks/>
            </p:cNvSpPr>
            <p:nvPr/>
          </p:nvSpPr>
          <p:spPr bwMode="auto">
            <a:xfrm>
              <a:off x="2187575" y="3665538"/>
              <a:ext cx="3359150" cy="312737"/>
            </a:xfrm>
            <a:custGeom>
              <a:avLst/>
              <a:gdLst>
                <a:gd name="T0" fmla="*/ 0 w 2116"/>
                <a:gd name="T1" fmla="*/ 0 h 197"/>
                <a:gd name="T2" fmla="*/ 945 w 2116"/>
                <a:gd name="T3" fmla="*/ 5 h 197"/>
                <a:gd name="T4" fmla="*/ 1132 w 2116"/>
                <a:gd name="T5" fmla="*/ 192 h 197"/>
                <a:gd name="T6" fmla="*/ 2116 w 2116"/>
                <a:gd name="T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6" h="197">
                  <a:moveTo>
                    <a:pt x="0" y="0"/>
                  </a:moveTo>
                  <a:lnTo>
                    <a:pt x="945" y="5"/>
                  </a:lnTo>
                  <a:lnTo>
                    <a:pt x="1132" y="192"/>
                  </a:lnTo>
                  <a:lnTo>
                    <a:pt x="2116" y="197"/>
                  </a:lnTo>
                </a:path>
              </a:pathLst>
            </a:custGeom>
            <a:noFill/>
            <a:ln w="76200">
              <a:solidFill>
                <a:srgbClr val="CFBD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Freeform 3"/>
            <p:cNvSpPr>
              <a:spLocks/>
            </p:cNvSpPr>
            <p:nvPr/>
          </p:nvSpPr>
          <p:spPr bwMode="auto">
            <a:xfrm>
              <a:off x="274638" y="1363663"/>
              <a:ext cx="1012825" cy="2620962"/>
            </a:xfrm>
            <a:custGeom>
              <a:avLst/>
              <a:gdLst>
                <a:gd name="T0" fmla="*/ 638 w 638"/>
                <a:gd name="T1" fmla="*/ 0 h 1651"/>
                <a:gd name="T2" fmla="*/ 638 w 638"/>
                <a:gd name="T3" fmla="*/ 360 h 1651"/>
                <a:gd name="T4" fmla="*/ 5 w 638"/>
                <a:gd name="T5" fmla="*/ 365 h 1651"/>
                <a:gd name="T6" fmla="*/ 0 w 638"/>
                <a:gd name="T7" fmla="*/ 1651 h 1651"/>
                <a:gd name="T8" fmla="*/ 197 w 638"/>
                <a:gd name="T9" fmla="*/ 1651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1651">
                  <a:moveTo>
                    <a:pt x="638" y="0"/>
                  </a:moveTo>
                  <a:lnTo>
                    <a:pt x="638" y="360"/>
                  </a:lnTo>
                  <a:lnTo>
                    <a:pt x="5" y="365"/>
                  </a:lnTo>
                  <a:lnTo>
                    <a:pt x="0" y="1651"/>
                  </a:lnTo>
                  <a:lnTo>
                    <a:pt x="197" y="1651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Line 4"/>
            <p:cNvSpPr>
              <a:spLocks noChangeShapeType="1"/>
            </p:cNvSpPr>
            <p:nvPr/>
          </p:nvSpPr>
          <p:spPr bwMode="auto">
            <a:xfrm>
              <a:off x="1169988" y="1943100"/>
              <a:ext cx="201612" cy="266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Freeform 5"/>
            <p:cNvSpPr>
              <a:spLocks/>
            </p:cNvSpPr>
            <p:nvPr/>
          </p:nvSpPr>
          <p:spPr bwMode="auto">
            <a:xfrm>
              <a:off x="1360488" y="2217738"/>
              <a:ext cx="319087" cy="547687"/>
            </a:xfrm>
            <a:custGeom>
              <a:avLst/>
              <a:gdLst>
                <a:gd name="T0" fmla="*/ 201 w 201"/>
                <a:gd name="T1" fmla="*/ 345 h 345"/>
                <a:gd name="T2" fmla="*/ 201 w 201"/>
                <a:gd name="T3" fmla="*/ 0 h 345"/>
                <a:gd name="T4" fmla="*/ 0 w 201"/>
                <a:gd name="T5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345">
                  <a:moveTo>
                    <a:pt x="201" y="345"/>
                  </a:moveTo>
                  <a:lnTo>
                    <a:pt x="201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Line 6"/>
            <p:cNvSpPr>
              <a:spLocks noChangeShapeType="1"/>
            </p:cNvSpPr>
            <p:nvPr/>
          </p:nvSpPr>
          <p:spPr bwMode="auto">
            <a:xfrm flipV="1">
              <a:off x="1600200" y="2768600"/>
              <a:ext cx="3949700" cy="12700"/>
            </a:xfrm>
            <a:prstGeom prst="line">
              <a:avLst/>
            </a:prstGeom>
            <a:noFill/>
            <a:ln w="76200">
              <a:solidFill>
                <a:srgbClr val="CFBD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Freeform 7"/>
            <p:cNvSpPr>
              <a:spLocks/>
            </p:cNvSpPr>
            <p:nvPr/>
          </p:nvSpPr>
          <p:spPr bwMode="auto">
            <a:xfrm>
              <a:off x="2182813" y="3136900"/>
              <a:ext cx="3328987" cy="1755775"/>
            </a:xfrm>
            <a:custGeom>
              <a:avLst/>
              <a:gdLst>
                <a:gd name="T0" fmla="*/ 0 w 2097"/>
                <a:gd name="T1" fmla="*/ 1106 h 1106"/>
                <a:gd name="T2" fmla="*/ 1419 w 2097"/>
                <a:gd name="T3" fmla="*/ 1098 h 1106"/>
                <a:gd name="T4" fmla="*/ 1401 w 2097"/>
                <a:gd name="T5" fmla="*/ 0 h 1106"/>
                <a:gd name="T6" fmla="*/ 2097 w 2097"/>
                <a:gd name="T7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7" h="1106">
                  <a:moveTo>
                    <a:pt x="0" y="1106"/>
                  </a:moveTo>
                  <a:lnTo>
                    <a:pt x="1419" y="1098"/>
                  </a:lnTo>
                  <a:lnTo>
                    <a:pt x="1401" y="0"/>
                  </a:lnTo>
                  <a:lnTo>
                    <a:pt x="2097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Freeform 8"/>
            <p:cNvSpPr>
              <a:spLocks/>
            </p:cNvSpPr>
            <p:nvPr/>
          </p:nvSpPr>
          <p:spPr bwMode="auto">
            <a:xfrm>
              <a:off x="1371600" y="1662113"/>
              <a:ext cx="5329238" cy="1309687"/>
            </a:xfrm>
            <a:custGeom>
              <a:avLst/>
              <a:gdLst>
                <a:gd name="T0" fmla="*/ 2872 w 3361"/>
                <a:gd name="T1" fmla="*/ 737 h 738"/>
                <a:gd name="T2" fmla="*/ 3360 w 3361"/>
                <a:gd name="T3" fmla="*/ 737 h 738"/>
                <a:gd name="T4" fmla="*/ 3360 w 3361"/>
                <a:gd name="T5" fmla="*/ 383 h 738"/>
                <a:gd name="T6" fmla="*/ 3360 w 3361"/>
                <a:gd name="T7" fmla="*/ 0 h 738"/>
                <a:gd name="T8" fmla="*/ 0 w 3361"/>
                <a:gd name="T9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1" h="738">
                  <a:moveTo>
                    <a:pt x="2872" y="737"/>
                  </a:moveTo>
                  <a:lnTo>
                    <a:pt x="3360" y="737"/>
                  </a:lnTo>
                  <a:lnTo>
                    <a:pt x="3360" y="383"/>
                  </a:lnTo>
                  <a:lnTo>
                    <a:pt x="3360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4" name="Group 10"/>
            <p:cNvGrpSpPr>
              <a:grpSpLocks/>
            </p:cNvGrpSpPr>
            <p:nvPr/>
          </p:nvGrpSpPr>
          <p:grpSpPr bwMode="auto">
            <a:xfrm>
              <a:off x="795338" y="2444750"/>
              <a:ext cx="777875" cy="630238"/>
              <a:chOff x="501" y="1596"/>
              <a:chExt cx="490" cy="397"/>
            </a:xfrm>
          </p:grpSpPr>
          <p:sp>
            <p:nvSpPr>
              <p:cNvPr id="335" name="Rectangle 11"/>
              <p:cNvSpPr>
                <a:spLocks noChangeArrowheads="1"/>
              </p:cNvSpPr>
              <p:nvPr/>
            </p:nvSpPr>
            <p:spPr bwMode="auto">
              <a:xfrm>
                <a:off x="501" y="1596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336" name="Freeform 12"/>
              <p:cNvSpPr>
                <a:spLocks/>
              </p:cNvSpPr>
              <p:nvPr/>
            </p:nvSpPr>
            <p:spPr bwMode="auto">
              <a:xfrm>
                <a:off x="750" y="1608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13"/>
              <p:cNvSpPr>
                <a:spLocks noChangeShapeType="1"/>
              </p:cNvSpPr>
              <p:nvPr/>
            </p:nvSpPr>
            <p:spPr bwMode="auto">
              <a:xfrm>
                <a:off x="706" y="165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Line 14"/>
              <p:cNvSpPr>
                <a:spLocks noChangeShapeType="1"/>
              </p:cNvSpPr>
              <p:nvPr/>
            </p:nvSpPr>
            <p:spPr bwMode="auto">
              <a:xfrm>
                <a:off x="706" y="194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9" name="Freeform 15"/>
            <p:cNvSpPr>
              <a:spLocks/>
            </p:cNvSpPr>
            <p:nvPr/>
          </p:nvSpPr>
          <p:spPr bwMode="auto">
            <a:xfrm>
              <a:off x="2762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16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17"/>
            <p:cNvSpPr>
              <a:spLocks/>
            </p:cNvSpPr>
            <p:nvPr/>
          </p:nvSpPr>
          <p:spPr bwMode="auto">
            <a:xfrm>
              <a:off x="65246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18"/>
            <p:cNvSpPr>
              <a:spLocks/>
            </p:cNvSpPr>
            <p:nvPr/>
          </p:nvSpPr>
          <p:spPr bwMode="auto">
            <a:xfrm>
              <a:off x="30956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Rectangle 19"/>
            <p:cNvSpPr>
              <a:spLocks noChangeArrowheads="1"/>
            </p:cNvSpPr>
            <p:nvPr/>
          </p:nvSpPr>
          <p:spPr bwMode="auto">
            <a:xfrm>
              <a:off x="12144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344" name="Freeform 20"/>
            <p:cNvSpPr>
              <a:spLocks/>
            </p:cNvSpPr>
            <p:nvPr/>
          </p:nvSpPr>
          <p:spPr bwMode="auto">
            <a:xfrm flipH="1">
              <a:off x="37639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5" name="Group 21"/>
            <p:cNvGrpSpPr>
              <a:grpSpLocks/>
            </p:cNvGrpSpPr>
            <p:nvPr/>
          </p:nvGrpSpPr>
          <p:grpSpPr bwMode="auto">
            <a:xfrm>
              <a:off x="1182688" y="1254125"/>
              <a:ext cx="674687" cy="1082675"/>
              <a:chOff x="745" y="790"/>
              <a:chExt cx="425" cy="682"/>
            </a:xfrm>
          </p:grpSpPr>
          <p:sp>
            <p:nvSpPr>
              <p:cNvPr id="346" name="Rectangle 22"/>
              <p:cNvSpPr>
                <a:spLocks noChangeArrowheads="1"/>
              </p:cNvSpPr>
              <p:nvPr/>
            </p:nvSpPr>
            <p:spPr bwMode="auto">
              <a:xfrm>
                <a:off x="768" y="790"/>
                <a:ext cx="40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PCSrc</a:t>
                </a:r>
              </a:p>
            </p:txBody>
          </p:sp>
          <p:sp>
            <p:nvSpPr>
              <p:cNvPr id="347" name="Freeform 23"/>
              <p:cNvSpPr>
                <a:spLocks/>
              </p:cNvSpPr>
              <p:nvPr/>
            </p:nvSpPr>
            <p:spPr bwMode="auto">
              <a:xfrm>
                <a:off x="745" y="1008"/>
                <a:ext cx="119" cy="464"/>
              </a:xfrm>
              <a:custGeom>
                <a:avLst/>
                <a:gdLst>
                  <a:gd name="T0" fmla="*/ 0 w 145"/>
                  <a:gd name="T1" fmla="*/ 48 h 377"/>
                  <a:gd name="T2" fmla="*/ 0 w 145"/>
                  <a:gd name="T3" fmla="*/ 328 h 377"/>
                  <a:gd name="T4" fmla="*/ 144 w 145"/>
                  <a:gd name="T5" fmla="*/ 376 h 377"/>
                  <a:gd name="T6" fmla="*/ 144 w 145"/>
                  <a:gd name="T7" fmla="*/ 0 h 377"/>
                  <a:gd name="T8" fmla="*/ 0 w 145"/>
                  <a:gd name="T9" fmla="*/ 48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377">
                    <a:moveTo>
                      <a:pt x="0" y="48"/>
                    </a:moveTo>
                    <a:lnTo>
                      <a:pt x="0" y="328"/>
                    </a:lnTo>
                    <a:lnTo>
                      <a:pt x="144" y="376"/>
                    </a:lnTo>
                    <a:lnTo>
                      <a:pt x="144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Freeform 24"/>
              <p:cNvSpPr>
                <a:spLocks/>
              </p:cNvSpPr>
              <p:nvPr/>
            </p:nvSpPr>
            <p:spPr bwMode="auto">
              <a:xfrm flipH="1">
                <a:off x="781" y="864"/>
                <a:ext cx="27" cy="167"/>
              </a:xfrm>
              <a:custGeom>
                <a:avLst/>
                <a:gdLst>
                  <a:gd name="T0" fmla="*/ 0 w 1"/>
                  <a:gd name="T1" fmla="*/ 0 h 380"/>
                  <a:gd name="T2" fmla="*/ 0 w 1"/>
                  <a:gd name="T3" fmla="*/ 379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80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9" name="Group 25"/>
            <p:cNvGrpSpPr>
              <a:grpSpLocks/>
            </p:cNvGrpSpPr>
            <p:nvPr/>
          </p:nvGrpSpPr>
          <p:grpSpPr bwMode="auto">
            <a:xfrm>
              <a:off x="6835775" y="1390650"/>
              <a:ext cx="2146300" cy="3740150"/>
              <a:chOff x="4306" y="932"/>
              <a:chExt cx="1352" cy="2356"/>
            </a:xfrm>
          </p:grpSpPr>
          <p:sp>
            <p:nvSpPr>
              <p:cNvPr id="350" name="Rectangle 26"/>
              <p:cNvSpPr>
                <a:spLocks noChangeArrowheads="1"/>
              </p:cNvSpPr>
              <p:nvPr/>
            </p:nvSpPr>
            <p:spPr bwMode="auto">
              <a:xfrm>
                <a:off x="4306" y="2268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351" name="Line 27"/>
              <p:cNvSpPr>
                <a:spLocks noChangeShapeType="1"/>
              </p:cNvSpPr>
              <p:nvPr/>
            </p:nvSpPr>
            <p:spPr bwMode="auto">
              <a:xfrm>
                <a:off x="4414" y="2448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Freeform 28"/>
              <p:cNvSpPr>
                <a:spLocks/>
              </p:cNvSpPr>
              <p:nvPr/>
            </p:nvSpPr>
            <p:spPr bwMode="auto">
              <a:xfrm>
                <a:off x="4848" y="2904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Rectangle 29"/>
              <p:cNvSpPr>
                <a:spLocks noChangeArrowheads="1"/>
              </p:cNvSpPr>
              <p:nvPr/>
            </p:nvSpPr>
            <p:spPr bwMode="auto">
              <a:xfrm>
                <a:off x="5245" y="932"/>
                <a:ext cx="41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354" name="Rectangle 30"/>
              <p:cNvSpPr>
                <a:spLocks noChangeArrowheads="1"/>
              </p:cNvSpPr>
              <p:nvPr/>
            </p:nvSpPr>
            <p:spPr bwMode="auto">
              <a:xfrm>
                <a:off x="4565" y="932"/>
                <a:ext cx="55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355" name="Freeform 31"/>
              <p:cNvSpPr>
                <a:spLocks/>
              </p:cNvSpPr>
              <p:nvPr/>
            </p:nvSpPr>
            <p:spPr bwMode="auto">
              <a:xfrm>
                <a:off x="5197" y="2805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Freeform 32"/>
              <p:cNvSpPr>
                <a:spLocks/>
              </p:cNvSpPr>
              <p:nvPr/>
            </p:nvSpPr>
            <p:spPr bwMode="auto">
              <a:xfrm>
                <a:off x="5263" y="992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Freeform 33"/>
              <p:cNvSpPr>
                <a:spLocks/>
              </p:cNvSpPr>
              <p:nvPr/>
            </p:nvSpPr>
            <p:spPr bwMode="auto">
              <a:xfrm>
                <a:off x="4574" y="992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Rectangle 34"/>
              <p:cNvSpPr>
                <a:spLocks noChangeArrowheads="1"/>
              </p:cNvSpPr>
              <p:nvPr/>
            </p:nvSpPr>
            <p:spPr bwMode="auto">
              <a:xfrm>
                <a:off x="4352" y="2536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35"/>
              <p:cNvSpPr>
                <a:spLocks noChangeArrowheads="1"/>
              </p:cNvSpPr>
              <p:nvPr/>
            </p:nvSpPr>
            <p:spPr bwMode="auto">
              <a:xfrm>
                <a:off x="4327" y="2582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360" name="Rectangle 36"/>
              <p:cNvSpPr>
                <a:spLocks noChangeArrowheads="1"/>
              </p:cNvSpPr>
              <p:nvPr/>
            </p:nvSpPr>
            <p:spPr bwMode="auto">
              <a:xfrm>
                <a:off x="4327" y="3111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361" name="Rectangle 37"/>
              <p:cNvSpPr>
                <a:spLocks noChangeArrowheads="1"/>
              </p:cNvSpPr>
              <p:nvPr/>
            </p:nvSpPr>
            <p:spPr bwMode="auto">
              <a:xfrm>
                <a:off x="4546" y="2780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362" name="Rectangle 38"/>
              <p:cNvSpPr>
                <a:spLocks noChangeArrowheads="1"/>
              </p:cNvSpPr>
              <p:nvPr/>
            </p:nvSpPr>
            <p:spPr bwMode="auto">
              <a:xfrm>
                <a:off x="4343" y="2844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363" name="Rectangle 39"/>
              <p:cNvSpPr>
                <a:spLocks noChangeArrowheads="1"/>
              </p:cNvSpPr>
              <p:nvPr/>
            </p:nvSpPr>
            <p:spPr bwMode="auto">
              <a:xfrm>
                <a:off x="4447" y="2486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364" name="Group 40"/>
              <p:cNvGrpSpPr>
                <a:grpSpLocks/>
              </p:cNvGrpSpPr>
              <p:nvPr/>
            </p:nvGrpSpPr>
            <p:grpSpPr bwMode="auto">
              <a:xfrm>
                <a:off x="4380" y="2537"/>
                <a:ext cx="51" cy="55"/>
                <a:chOff x="2815" y="1407"/>
                <a:chExt cx="51" cy="55"/>
              </a:xfrm>
            </p:grpSpPr>
            <p:sp>
              <p:nvSpPr>
                <p:cNvPr id="365" name="Line 41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7" name="Line 43"/>
            <p:cNvSpPr>
              <a:spLocks noChangeShapeType="1"/>
            </p:cNvSpPr>
            <p:nvPr/>
          </p:nvSpPr>
          <p:spPr bwMode="auto">
            <a:xfrm>
              <a:off x="6007100" y="4279900"/>
              <a:ext cx="12700" cy="1985963"/>
            </a:xfrm>
            <a:prstGeom prst="line">
              <a:avLst/>
            </a:prstGeom>
            <a:noFill/>
            <a:ln w="76200">
              <a:solidFill>
                <a:srgbClr val="CFBD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Line 44"/>
            <p:cNvSpPr>
              <a:spLocks noChangeShapeType="1"/>
            </p:cNvSpPr>
            <p:nvPr/>
          </p:nvSpPr>
          <p:spPr bwMode="auto">
            <a:xfrm>
              <a:off x="5940425" y="4165600"/>
              <a:ext cx="952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Freeform 45"/>
            <p:cNvSpPr>
              <a:spLocks/>
            </p:cNvSpPr>
            <p:nvPr/>
          </p:nvSpPr>
          <p:spPr bwMode="auto">
            <a:xfrm flipV="1">
              <a:off x="4098925" y="4572000"/>
              <a:ext cx="1081088" cy="306388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Rectangle 46"/>
            <p:cNvSpPr>
              <a:spLocks noChangeArrowheads="1"/>
            </p:cNvSpPr>
            <p:nvPr/>
          </p:nvSpPr>
          <p:spPr bwMode="auto">
            <a:xfrm>
              <a:off x="2560638" y="6211888"/>
              <a:ext cx="688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371" name="Freeform 47"/>
            <p:cNvSpPr>
              <a:spLocks/>
            </p:cNvSpPr>
            <p:nvPr/>
          </p:nvSpPr>
          <p:spPr bwMode="auto">
            <a:xfrm>
              <a:off x="863600" y="2984500"/>
              <a:ext cx="328613" cy="1004888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48"/>
            <p:cNvSpPr>
              <a:spLocks/>
            </p:cNvSpPr>
            <p:nvPr/>
          </p:nvSpPr>
          <p:spPr bwMode="auto">
            <a:xfrm>
              <a:off x="2181225" y="3683000"/>
              <a:ext cx="1296988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49"/>
            <p:cNvSpPr>
              <a:spLocks/>
            </p:cNvSpPr>
            <p:nvPr/>
          </p:nvSpPr>
          <p:spPr bwMode="auto">
            <a:xfrm>
              <a:off x="2181225" y="3835400"/>
              <a:ext cx="1296988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50"/>
            <p:cNvSpPr>
              <a:spLocks/>
            </p:cNvSpPr>
            <p:nvPr/>
          </p:nvSpPr>
          <p:spPr bwMode="auto">
            <a:xfrm>
              <a:off x="2181225" y="3987800"/>
              <a:ext cx="611188" cy="306388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51"/>
            <p:cNvSpPr>
              <a:spLocks/>
            </p:cNvSpPr>
            <p:nvPr/>
          </p:nvSpPr>
          <p:spPr bwMode="auto">
            <a:xfrm>
              <a:off x="2181225" y="4292600"/>
              <a:ext cx="1296988" cy="611188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52"/>
            <p:cNvSpPr>
              <a:spLocks/>
            </p:cNvSpPr>
            <p:nvPr/>
          </p:nvSpPr>
          <p:spPr bwMode="auto">
            <a:xfrm>
              <a:off x="3095625" y="4140200"/>
              <a:ext cx="382588" cy="1588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53"/>
            <p:cNvSpPr>
              <a:spLocks/>
            </p:cNvSpPr>
            <p:nvPr/>
          </p:nvSpPr>
          <p:spPr bwMode="auto">
            <a:xfrm>
              <a:off x="4073525" y="3987800"/>
              <a:ext cx="1423988" cy="1588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54"/>
            <p:cNvSpPr>
              <a:spLocks/>
            </p:cNvSpPr>
            <p:nvPr/>
          </p:nvSpPr>
          <p:spPr bwMode="auto">
            <a:xfrm>
              <a:off x="2181225" y="4902200"/>
              <a:ext cx="2135188" cy="382588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55"/>
            <p:cNvSpPr>
              <a:spLocks/>
            </p:cNvSpPr>
            <p:nvPr/>
          </p:nvSpPr>
          <p:spPr bwMode="auto">
            <a:xfrm>
              <a:off x="4899025" y="4445000"/>
              <a:ext cx="865188" cy="827088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56"/>
            <p:cNvSpPr>
              <a:spLocks/>
            </p:cNvSpPr>
            <p:nvPr/>
          </p:nvSpPr>
          <p:spPr bwMode="auto">
            <a:xfrm>
              <a:off x="4022725" y="4292600"/>
              <a:ext cx="1131888" cy="42863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Line 57"/>
            <p:cNvSpPr>
              <a:spLocks noChangeShapeType="1"/>
            </p:cNvSpPr>
            <p:nvPr/>
          </p:nvSpPr>
          <p:spPr bwMode="auto">
            <a:xfrm>
              <a:off x="1914525" y="4140200"/>
              <a:ext cx="254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58"/>
            <p:cNvSpPr>
              <a:spLocks noChangeArrowheads="1"/>
            </p:cNvSpPr>
            <p:nvPr/>
          </p:nvSpPr>
          <p:spPr bwMode="auto">
            <a:xfrm>
              <a:off x="4935538" y="6216650"/>
              <a:ext cx="511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383" name="Oval 59"/>
            <p:cNvSpPr>
              <a:spLocks noChangeArrowheads="1"/>
            </p:cNvSpPr>
            <p:nvPr/>
          </p:nvSpPr>
          <p:spPr bwMode="auto">
            <a:xfrm>
              <a:off x="4410075" y="45402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Oval 60"/>
            <p:cNvSpPr>
              <a:spLocks noChangeArrowheads="1"/>
            </p:cNvSpPr>
            <p:nvPr/>
          </p:nvSpPr>
          <p:spPr bwMode="auto">
            <a:xfrm>
              <a:off x="2162175" y="41211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Oval 61"/>
            <p:cNvSpPr>
              <a:spLocks noChangeArrowheads="1"/>
            </p:cNvSpPr>
            <p:nvPr/>
          </p:nvSpPr>
          <p:spPr bwMode="auto">
            <a:xfrm>
              <a:off x="6492875" y="4133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" name="Line 62"/>
            <p:cNvSpPr>
              <a:spLocks noChangeShapeType="1"/>
            </p:cNvSpPr>
            <p:nvPr/>
          </p:nvSpPr>
          <p:spPr bwMode="auto">
            <a:xfrm>
              <a:off x="2181225" y="5289550"/>
              <a:ext cx="0" cy="927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Rectangle 63"/>
            <p:cNvSpPr>
              <a:spLocks noChangeArrowheads="1"/>
            </p:cNvSpPr>
            <p:nvPr/>
          </p:nvSpPr>
          <p:spPr bwMode="auto">
            <a:xfrm>
              <a:off x="3475038" y="6211888"/>
              <a:ext cx="6207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388" name="Rectangle 64"/>
            <p:cNvSpPr>
              <a:spLocks noChangeArrowheads="1"/>
            </p:cNvSpPr>
            <p:nvPr/>
          </p:nvSpPr>
          <p:spPr bwMode="auto">
            <a:xfrm>
              <a:off x="1874838" y="6211888"/>
              <a:ext cx="7493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389" name="Line 65"/>
            <p:cNvSpPr>
              <a:spLocks noChangeShapeType="1"/>
            </p:cNvSpPr>
            <p:nvPr/>
          </p:nvSpPr>
          <p:spPr bwMode="auto">
            <a:xfrm flipH="1">
              <a:off x="2717800" y="42926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Line 66"/>
            <p:cNvSpPr>
              <a:spLocks noChangeShapeType="1"/>
            </p:cNvSpPr>
            <p:nvPr/>
          </p:nvSpPr>
          <p:spPr bwMode="auto">
            <a:xfrm flipH="1">
              <a:off x="3022600" y="41402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Line 67"/>
            <p:cNvSpPr>
              <a:spLocks noChangeShapeType="1"/>
            </p:cNvSpPr>
            <p:nvPr/>
          </p:nvSpPr>
          <p:spPr bwMode="auto">
            <a:xfrm>
              <a:off x="34067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Line 68"/>
            <p:cNvSpPr>
              <a:spLocks noChangeShapeType="1"/>
            </p:cNvSpPr>
            <p:nvPr/>
          </p:nvSpPr>
          <p:spPr bwMode="auto">
            <a:xfrm>
              <a:off x="3406775" y="41402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Line 69"/>
            <p:cNvSpPr>
              <a:spLocks noChangeShapeType="1"/>
            </p:cNvSpPr>
            <p:nvPr/>
          </p:nvSpPr>
          <p:spPr bwMode="auto">
            <a:xfrm>
              <a:off x="3406775" y="36830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Line 70"/>
            <p:cNvSpPr>
              <a:spLocks noChangeShapeType="1"/>
            </p:cNvSpPr>
            <p:nvPr/>
          </p:nvSpPr>
          <p:spPr bwMode="auto">
            <a:xfrm>
              <a:off x="3406775" y="38354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Rectangle 71"/>
            <p:cNvSpPr>
              <a:spLocks noChangeArrowheads="1"/>
            </p:cNvSpPr>
            <p:nvPr/>
          </p:nvSpPr>
          <p:spPr bwMode="auto">
            <a:xfrm>
              <a:off x="5951538" y="4289425"/>
              <a:ext cx="257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396" name="Line 72"/>
            <p:cNvSpPr>
              <a:spLocks noChangeShapeType="1"/>
            </p:cNvSpPr>
            <p:nvPr/>
          </p:nvSpPr>
          <p:spPr bwMode="auto">
            <a:xfrm>
              <a:off x="59213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Line 73"/>
            <p:cNvSpPr>
              <a:spLocks noChangeShapeType="1"/>
            </p:cNvSpPr>
            <p:nvPr/>
          </p:nvSpPr>
          <p:spPr bwMode="auto">
            <a:xfrm>
              <a:off x="5464175" y="39878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Line 74"/>
            <p:cNvSpPr>
              <a:spLocks noChangeShapeType="1"/>
            </p:cNvSpPr>
            <p:nvPr/>
          </p:nvSpPr>
          <p:spPr bwMode="auto">
            <a:xfrm>
              <a:off x="5762625" y="4451350"/>
              <a:ext cx="0" cy="6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Freeform 75"/>
            <p:cNvSpPr>
              <a:spLocks/>
            </p:cNvSpPr>
            <p:nvPr/>
          </p:nvSpPr>
          <p:spPr bwMode="auto">
            <a:xfrm>
              <a:off x="5162550" y="4216400"/>
              <a:ext cx="230188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Line 76"/>
            <p:cNvSpPr>
              <a:spLocks noChangeShapeType="1"/>
            </p:cNvSpPr>
            <p:nvPr/>
          </p:nvSpPr>
          <p:spPr bwMode="auto">
            <a:xfrm flipH="1">
              <a:off x="5073650" y="45974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Line 77"/>
            <p:cNvSpPr>
              <a:spLocks noChangeShapeType="1"/>
            </p:cNvSpPr>
            <p:nvPr/>
          </p:nvSpPr>
          <p:spPr bwMode="auto">
            <a:xfrm flipH="1">
              <a:off x="5073650" y="42926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Line 78"/>
            <p:cNvSpPr>
              <a:spLocks noChangeShapeType="1"/>
            </p:cNvSpPr>
            <p:nvPr/>
          </p:nvSpPr>
          <p:spPr bwMode="auto">
            <a:xfrm flipH="1">
              <a:off x="5378450" y="444500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Rectangle 79"/>
            <p:cNvSpPr>
              <a:spLocks noChangeArrowheads="1"/>
            </p:cNvSpPr>
            <p:nvPr/>
          </p:nvSpPr>
          <p:spPr bwMode="auto">
            <a:xfrm>
              <a:off x="4287838" y="6211888"/>
              <a:ext cx="6048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404" name="Line 80"/>
            <p:cNvSpPr>
              <a:spLocks noChangeShapeType="1"/>
            </p:cNvSpPr>
            <p:nvPr/>
          </p:nvSpPr>
          <p:spPr bwMode="auto">
            <a:xfrm>
              <a:off x="4213225" y="5283200"/>
              <a:ext cx="5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Rectangle 81"/>
            <p:cNvSpPr>
              <a:spLocks noChangeArrowheads="1"/>
            </p:cNvSpPr>
            <p:nvPr/>
          </p:nvSpPr>
          <p:spPr bwMode="auto">
            <a:xfrm>
              <a:off x="3386138" y="3111500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406" name="Line 82"/>
            <p:cNvSpPr>
              <a:spLocks noChangeShapeType="1"/>
            </p:cNvSpPr>
            <p:nvPr/>
          </p:nvSpPr>
          <p:spPr bwMode="auto">
            <a:xfrm>
              <a:off x="3565525" y="3352800"/>
              <a:ext cx="0" cy="127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Oval 83"/>
            <p:cNvSpPr>
              <a:spLocks noChangeArrowheads="1"/>
            </p:cNvSpPr>
            <p:nvPr/>
          </p:nvSpPr>
          <p:spPr bwMode="auto">
            <a:xfrm>
              <a:off x="4740275" y="4260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Freeform 84"/>
            <p:cNvSpPr>
              <a:spLocks/>
            </p:cNvSpPr>
            <p:nvPr/>
          </p:nvSpPr>
          <p:spPr bwMode="auto">
            <a:xfrm>
              <a:off x="2892425" y="4327525"/>
              <a:ext cx="1588" cy="1903413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Line 85"/>
            <p:cNvSpPr>
              <a:spLocks noChangeShapeType="1"/>
            </p:cNvSpPr>
            <p:nvPr/>
          </p:nvSpPr>
          <p:spPr bwMode="auto">
            <a:xfrm flipV="1">
              <a:off x="3768725" y="5056188"/>
              <a:ext cx="0" cy="12128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Line 86"/>
            <p:cNvSpPr>
              <a:spLocks noChangeShapeType="1"/>
            </p:cNvSpPr>
            <p:nvPr/>
          </p:nvSpPr>
          <p:spPr bwMode="auto">
            <a:xfrm flipV="1">
              <a:off x="4568825" y="5459413"/>
              <a:ext cx="0" cy="8096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87"/>
            <p:cNvSpPr>
              <a:spLocks noChangeShapeType="1"/>
            </p:cNvSpPr>
            <p:nvPr/>
          </p:nvSpPr>
          <p:spPr bwMode="auto">
            <a:xfrm>
              <a:off x="5267325" y="4616450"/>
              <a:ext cx="0" cy="163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Line 88"/>
            <p:cNvSpPr>
              <a:spLocks noChangeShapeType="1"/>
            </p:cNvSpPr>
            <p:nvPr/>
          </p:nvSpPr>
          <p:spPr bwMode="auto">
            <a:xfrm>
              <a:off x="6003925" y="4300538"/>
              <a:ext cx="3175" cy="1979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Rectangle 89"/>
            <p:cNvSpPr>
              <a:spLocks noChangeArrowheads="1"/>
            </p:cNvSpPr>
            <p:nvPr/>
          </p:nvSpPr>
          <p:spPr bwMode="auto">
            <a:xfrm>
              <a:off x="5753100" y="6208713"/>
              <a:ext cx="561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414" name="Freeform 90"/>
            <p:cNvSpPr>
              <a:spLocks/>
            </p:cNvSpPr>
            <p:nvPr/>
          </p:nvSpPr>
          <p:spPr bwMode="auto">
            <a:xfrm>
              <a:off x="2801938" y="3908425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Freeform 91"/>
            <p:cNvSpPr>
              <a:spLocks/>
            </p:cNvSpPr>
            <p:nvPr/>
          </p:nvSpPr>
          <p:spPr bwMode="auto">
            <a:xfrm>
              <a:off x="2427288" y="3833813"/>
              <a:ext cx="382587" cy="185737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6" name="Group 92"/>
            <p:cNvGrpSpPr>
              <a:grpSpLocks/>
            </p:cNvGrpSpPr>
            <p:nvPr/>
          </p:nvGrpSpPr>
          <p:grpSpPr bwMode="auto">
            <a:xfrm>
              <a:off x="517525" y="3698875"/>
              <a:ext cx="1412875" cy="1050925"/>
              <a:chOff x="326" y="2386"/>
              <a:chExt cx="890" cy="662"/>
            </a:xfrm>
          </p:grpSpPr>
          <p:sp>
            <p:nvSpPr>
              <p:cNvPr id="417" name="Rectangle 93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418" name="Line 94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9" name="Group 95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420" name="Freeform 96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1" name="Group 97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42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7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428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429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422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" name="Line 103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425" name="Freeform 105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" name="Rectangle 106"/>
            <p:cNvSpPr>
              <a:spLocks noChangeArrowheads="1"/>
            </p:cNvSpPr>
            <p:nvPr/>
          </p:nvSpPr>
          <p:spPr bwMode="auto">
            <a:xfrm>
              <a:off x="3481388" y="3468688"/>
              <a:ext cx="571500" cy="10636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" name="Rectangle 107"/>
            <p:cNvSpPr>
              <a:spLocks noChangeArrowheads="1"/>
            </p:cNvSpPr>
            <p:nvPr/>
          </p:nvSpPr>
          <p:spPr bwMode="auto">
            <a:xfrm>
              <a:off x="3725863" y="3871913"/>
              <a:ext cx="4016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432" name="Rectangle 108"/>
            <p:cNvSpPr>
              <a:spLocks noChangeArrowheads="1"/>
            </p:cNvSpPr>
            <p:nvPr/>
          </p:nvSpPr>
          <p:spPr bwMode="auto">
            <a:xfrm>
              <a:off x="3454400" y="4275138"/>
              <a:ext cx="655638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433" name="Rectangle 109"/>
            <p:cNvSpPr>
              <a:spLocks noChangeArrowheads="1"/>
            </p:cNvSpPr>
            <p:nvPr/>
          </p:nvSpPr>
          <p:spPr bwMode="auto">
            <a:xfrm>
              <a:off x="3429000" y="3565525"/>
              <a:ext cx="3921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434" name="Rectangle 110"/>
            <p:cNvSpPr>
              <a:spLocks noChangeArrowheads="1"/>
            </p:cNvSpPr>
            <p:nvPr/>
          </p:nvSpPr>
          <p:spPr bwMode="auto">
            <a:xfrm>
              <a:off x="3429000" y="3716338"/>
              <a:ext cx="3921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435" name="Rectangle 111"/>
            <p:cNvSpPr>
              <a:spLocks noChangeArrowheads="1"/>
            </p:cNvSpPr>
            <p:nvPr/>
          </p:nvSpPr>
          <p:spPr bwMode="auto">
            <a:xfrm>
              <a:off x="3429000" y="4003675"/>
              <a:ext cx="366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436" name="Rectangle 112"/>
            <p:cNvSpPr>
              <a:spLocks noChangeArrowheads="1"/>
            </p:cNvSpPr>
            <p:nvPr/>
          </p:nvSpPr>
          <p:spPr bwMode="auto">
            <a:xfrm>
              <a:off x="3429000" y="4149725"/>
              <a:ext cx="3762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437" name="Rectangle 113"/>
            <p:cNvSpPr>
              <a:spLocks noChangeArrowheads="1"/>
            </p:cNvSpPr>
            <p:nvPr/>
          </p:nvSpPr>
          <p:spPr bwMode="auto">
            <a:xfrm>
              <a:off x="3733800" y="4151313"/>
              <a:ext cx="401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438" name="Rectangle 114"/>
            <p:cNvSpPr>
              <a:spLocks noChangeArrowheads="1"/>
            </p:cNvSpPr>
            <p:nvPr/>
          </p:nvSpPr>
          <p:spPr bwMode="auto">
            <a:xfrm>
              <a:off x="3627438" y="3402013"/>
              <a:ext cx="3762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39" name="Group 115"/>
            <p:cNvGrpSpPr>
              <a:grpSpLocks/>
            </p:cNvGrpSpPr>
            <p:nvPr/>
          </p:nvGrpSpPr>
          <p:grpSpPr bwMode="auto">
            <a:xfrm>
              <a:off x="3479800" y="4667250"/>
              <a:ext cx="571500" cy="454025"/>
              <a:chOff x="2192" y="2996"/>
              <a:chExt cx="360" cy="286"/>
            </a:xfrm>
          </p:grpSpPr>
          <p:sp>
            <p:nvSpPr>
              <p:cNvPr id="440" name="Rectangle 116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Rectangle 117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442" name="Group 118"/>
            <p:cNvGrpSpPr>
              <a:grpSpLocks/>
            </p:cNvGrpSpPr>
            <p:nvPr/>
          </p:nvGrpSpPr>
          <p:grpSpPr bwMode="auto">
            <a:xfrm>
              <a:off x="5499100" y="3905250"/>
              <a:ext cx="477838" cy="603250"/>
              <a:chOff x="3464" y="2516"/>
              <a:chExt cx="301" cy="380"/>
            </a:xfrm>
          </p:grpSpPr>
          <p:sp>
            <p:nvSpPr>
              <p:cNvPr id="443" name="Freeform 119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Rectangle 120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445" name="Group 121"/>
            <p:cNvGrpSpPr>
              <a:grpSpLocks/>
            </p:cNvGrpSpPr>
            <p:nvPr/>
          </p:nvGrpSpPr>
          <p:grpSpPr bwMode="auto">
            <a:xfrm>
              <a:off x="3524250" y="3467100"/>
              <a:ext cx="80963" cy="87313"/>
              <a:chOff x="2815" y="1407"/>
              <a:chExt cx="51" cy="55"/>
            </a:xfrm>
          </p:grpSpPr>
          <p:sp>
            <p:nvSpPr>
              <p:cNvPr id="446" name="Line 12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Line 12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8" name="Group 124"/>
            <p:cNvGrpSpPr>
              <a:grpSpLocks/>
            </p:cNvGrpSpPr>
            <p:nvPr/>
          </p:nvGrpSpPr>
          <p:grpSpPr bwMode="auto">
            <a:xfrm>
              <a:off x="4291013" y="5121275"/>
              <a:ext cx="671512" cy="361950"/>
              <a:chOff x="2576" y="2405"/>
              <a:chExt cx="423" cy="228"/>
            </a:xfrm>
          </p:grpSpPr>
          <p:sp>
            <p:nvSpPr>
              <p:cNvPr id="449" name="Rectangle 125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Rectangle 126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451" name="Freeform 127"/>
            <p:cNvSpPr>
              <a:spLocks/>
            </p:cNvSpPr>
            <p:nvPr/>
          </p:nvSpPr>
          <p:spPr bwMode="auto">
            <a:xfrm flipV="1">
              <a:off x="4759325" y="4292600"/>
              <a:ext cx="2149475" cy="687388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2" name="Group 128"/>
            <p:cNvGrpSpPr>
              <a:grpSpLocks/>
            </p:cNvGrpSpPr>
            <p:nvPr/>
          </p:nvGrpSpPr>
          <p:grpSpPr bwMode="auto">
            <a:xfrm>
              <a:off x="1371600" y="1447800"/>
              <a:ext cx="5330825" cy="3111500"/>
              <a:chOff x="864" y="912"/>
              <a:chExt cx="3358" cy="1960"/>
            </a:xfrm>
          </p:grpSpPr>
          <p:grpSp>
            <p:nvGrpSpPr>
              <p:cNvPr id="453" name="Group 129"/>
              <p:cNvGrpSpPr>
                <a:grpSpLocks/>
              </p:cNvGrpSpPr>
              <p:nvPr/>
            </p:nvGrpSpPr>
            <p:grpSpPr bwMode="auto">
              <a:xfrm>
                <a:off x="3478" y="1672"/>
                <a:ext cx="263" cy="385"/>
                <a:chOff x="3478" y="1672"/>
                <a:chExt cx="263" cy="385"/>
              </a:xfrm>
            </p:grpSpPr>
            <p:sp>
              <p:nvSpPr>
                <p:cNvPr id="458" name="Freeform 130"/>
                <p:cNvSpPr>
                  <a:spLocks/>
                </p:cNvSpPr>
                <p:nvPr/>
              </p:nvSpPr>
              <p:spPr bwMode="auto">
                <a:xfrm>
                  <a:off x="3478" y="1672"/>
                  <a:ext cx="241" cy="38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" name="Rectangle 131"/>
                <p:cNvSpPr>
                  <a:spLocks noChangeArrowheads="1"/>
                </p:cNvSpPr>
                <p:nvPr/>
              </p:nvSpPr>
              <p:spPr bwMode="auto">
                <a:xfrm>
                  <a:off x="3485" y="1796"/>
                  <a:ext cx="256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Add</a:t>
                  </a:r>
                </a:p>
              </p:txBody>
            </p:sp>
          </p:grpSp>
          <p:sp>
            <p:nvSpPr>
              <p:cNvPr id="454" name="Freeform 132"/>
              <p:cNvSpPr>
                <a:spLocks/>
              </p:cNvSpPr>
              <p:nvPr/>
            </p:nvSpPr>
            <p:spPr bwMode="auto">
              <a:xfrm>
                <a:off x="1006" y="1744"/>
                <a:ext cx="2465" cy="1"/>
              </a:xfrm>
              <a:custGeom>
                <a:avLst/>
                <a:gdLst>
                  <a:gd name="T0" fmla="*/ 0 w 2465"/>
                  <a:gd name="T1" fmla="*/ 0 h 1"/>
                  <a:gd name="T2" fmla="*/ 370 w 2465"/>
                  <a:gd name="T3" fmla="*/ 0 h 1"/>
                  <a:gd name="T4" fmla="*/ 358 w 2465"/>
                  <a:gd name="T5" fmla="*/ 0 h 1"/>
                  <a:gd name="T6" fmla="*/ 2464 w 246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65" h="1">
                    <a:moveTo>
                      <a:pt x="0" y="0"/>
                    </a:moveTo>
                    <a:lnTo>
                      <a:pt x="370" y="0"/>
                    </a:lnTo>
                    <a:lnTo>
                      <a:pt x="358" y="0"/>
                    </a:lnTo>
                    <a:lnTo>
                      <a:pt x="246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Freeform 133"/>
              <p:cNvSpPr>
                <a:spLocks/>
              </p:cNvSpPr>
              <p:nvPr/>
            </p:nvSpPr>
            <p:spPr bwMode="auto">
              <a:xfrm>
                <a:off x="864" y="1047"/>
                <a:ext cx="3358" cy="825"/>
              </a:xfrm>
              <a:custGeom>
                <a:avLst/>
                <a:gdLst>
                  <a:gd name="T0" fmla="*/ 2857 w 3358"/>
                  <a:gd name="T1" fmla="*/ 825 h 825"/>
                  <a:gd name="T2" fmla="*/ 3358 w 3358"/>
                  <a:gd name="T3" fmla="*/ 825 h 825"/>
                  <a:gd name="T4" fmla="*/ 3358 w 3358"/>
                  <a:gd name="T5" fmla="*/ 429 h 825"/>
                  <a:gd name="T6" fmla="*/ 3358 w 3358"/>
                  <a:gd name="T7" fmla="*/ 0 h 825"/>
                  <a:gd name="T8" fmla="*/ 0 w 3358"/>
                  <a:gd name="T9" fmla="*/ 0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58" h="825">
                    <a:moveTo>
                      <a:pt x="2857" y="825"/>
                    </a:moveTo>
                    <a:lnTo>
                      <a:pt x="3358" y="825"/>
                    </a:lnTo>
                    <a:lnTo>
                      <a:pt x="3358" y="429"/>
                    </a:lnTo>
                    <a:lnTo>
                      <a:pt x="3358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Freeform 134"/>
              <p:cNvSpPr>
                <a:spLocks/>
              </p:cNvSpPr>
              <p:nvPr/>
            </p:nvSpPr>
            <p:spPr bwMode="auto">
              <a:xfrm>
                <a:off x="2792" y="1984"/>
                <a:ext cx="696" cy="888"/>
              </a:xfrm>
              <a:custGeom>
                <a:avLst/>
                <a:gdLst>
                  <a:gd name="T0" fmla="*/ 0 w 696"/>
                  <a:gd name="T1" fmla="*/ 888 h 888"/>
                  <a:gd name="T2" fmla="*/ 0 w 696"/>
                  <a:gd name="T3" fmla="*/ 0 h 888"/>
                  <a:gd name="T4" fmla="*/ 696 w 696"/>
                  <a:gd name="T5" fmla="*/ 0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888">
                    <a:moveTo>
                      <a:pt x="0" y="888"/>
                    </a:moveTo>
                    <a:lnTo>
                      <a:pt x="0" y="0"/>
                    </a:lnTo>
                    <a:lnTo>
                      <a:pt x="69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Rectangle 13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br</a:t>
                </a:r>
              </a:p>
            </p:txBody>
          </p:sp>
        </p:grpSp>
        <p:sp>
          <p:nvSpPr>
            <p:cNvPr id="460" name="Rectangle 136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461" name="Rectangle 137"/>
            <p:cNvSpPr>
              <a:spLocks noChangeArrowheads="1"/>
            </p:cNvSpPr>
            <p:nvPr/>
          </p:nvSpPr>
          <p:spPr bwMode="auto">
            <a:xfrm>
              <a:off x="37798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462" name="Line 138"/>
            <p:cNvSpPr>
              <a:spLocks noChangeShapeType="1"/>
            </p:cNvSpPr>
            <p:nvPr/>
          </p:nvSpPr>
          <p:spPr bwMode="auto">
            <a:xfrm>
              <a:off x="1570038" y="2757488"/>
              <a:ext cx="106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36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Register-Indirect Jumps (JR)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32235" y="1086295"/>
            <a:ext cx="8705850" cy="5233988"/>
            <a:chOff x="276225" y="1254125"/>
            <a:chExt cx="8705850" cy="5233988"/>
          </a:xfrm>
        </p:grpSpPr>
        <p:sp>
          <p:nvSpPr>
            <p:cNvPr id="100" name="Freeform 2"/>
            <p:cNvSpPr>
              <a:spLocks/>
            </p:cNvSpPr>
            <p:nvPr/>
          </p:nvSpPr>
          <p:spPr bwMode="auto">
            <a:xfrm>
              <a:off x="2181225" y="3676650"/>
              <a:ext cx="2809875" cy="315913"/>
            </a:xfrm>
            <a:custGeom>
              <a:avLst/>
              <a:gdLst>
                <a:gd name="T0" fmla="*/ 0 w 1770"/>
                <a:gd name="T1" fmla="*/ 0 h 199"/>
                <a:gd name="T2" fmla="*/ 876 w 1770"/>
                <a:gd name="T3" fmla="*/ 0 h 199"/>
                <a:gd name="T4" fmla="*/ 1074 w 1770"/>
                <a:gd name="T5" fmla="*/ 199 h 199"/>
                <a:gd name="T6" fmla="*/ 1770 w 1770"/>
                <a:gd name="T7" fmla="*/ 194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0" h="199">
                  <a:moveTo>
                    <a:pt x="0" y="0"/>
                  </a:moveTo>
                  <a:lnTo>
                    <a:pt x="876" y="0"/>
                  </a:lnTo>
                  <a:lnTo>
                    <a:pt x="1074" y="199"/>
                  </a:lnTo>
                  <a:lnTo>
                    <a:pt x="1770" y="194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"/>
            <p:cNvSpPr>
              <a:spLocks/>
            </p:cNvSpPr>
            <p:nvPr/>
          </p:nvSpPr>
          <p:spPr bwMode="auto">
            <a:xfrm>
              <a:off x="1368425" y="1836738"/>
              <a:ext cx="3624263" cy="2149475"/>
            </a:xfrm>
            <a:custGeom>
              <a:avLst/>
              <a:gdLst>
                <a:gd name="T0" fmla="*/ 2283 w 2283"/>
                <a:gd name="T1" fmla="*/ 1354 h 1354"/>
                <a:gd name="T2" fmla="*/ 2276 w 2283"/>
                <a:gd name="T3" fmla="*/ 0 h 1354"/>
                <a:gd name="T4" fmla="*/ 0 w 2283"/>
                <a:gd name="T5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3" h="1354">
                  <a:moveTo>
                    <a:pt x="2283" y="1354"/>
                  </a:moveTo>
                  <a:lnTo>
                    <a:pt x="2276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" name="Group 5"/>
            <p:cNvGrpSpPr>
              <a:grpSpLocks/>
            </p:cNvGrpSpPr>
            <p:nvPr/>
          </p:nvGrpSpPr>
          <p:grpSpPr bwMode="auto">
            <a:xfrm>
              <a:off x="795338" y="2444750"/>
              <a:ext cx="777875" cy="630238"/>
              <a:chOff x="501" y="1540"/>
              <a:chExt cx="490" cy="397"/>
            </a:xfrm>
          </p:grpSpPr>
          <p:sp>
            <p:nvSpPr>
              <p:cNvPr id="178" name="Rectangle 6"/>
              <p:cNvSpPr>
                <a:spLocks noChangeArrowheads="1"/>
              </p:cNvSpPr>
              <p:nvPr/>
            </p:nvSpPr>
            <p:spPr bwMode="auto">
              <a:xfrm>
                <a:off x="501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179" name="Freeform 7"/>
              <p:cNvSpPr>
                <a:spLocks/>
              </p:cNvSpPr>
              <p:nvPr/>
            </p:nvSpPr>
            <p:spPr bwMode="auto">
              <a:xfrm>
                <a:off x="750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8"/>
              <p:cNvSpPr>
                <a:spLocks noChangeShapeType="1"/>
              </p:cNvSpPr>
              <p:nvPr/>
            </p:nvSpPr>
            <p:spPr bwMode="auto">
              <a:xfrm>
                <a:off x="706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9"/>
              <p:cNvSpPr>
                <a:spLocks noChangeShapeType="1"/>
              </p:cNvSpPr>
              <p:nvPr/>
            </p:nvSpPr>
            <p:spPr bwMode="auto">
              <a:xfrm>
                <a:off x="706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2" name="Freeform 10"/>
            <p:cNvSpPr>
              <a:spLocks/>
            </p:cNvSpPr>
            <p:nvPr/>
          </p:nvSpPr>
          <p:spPr bwMode="auto">
            <a:xfrm>
              <a:off x="2762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1"/>
            <p:cNvSpPr>
              <a:spLocks/>
            </p:cNvSpPr>
            <p:nvPr/>
          </p:nvSpPr>
          <p:spPr bwMode="auto">
            <a:xfrm>
              <a:off x="65246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2"/>
            <p:cNvSpPr>
              <a:spLocks/>
            </p:cNvSpPr>
            <p:nvPr/>
          </p:nvSpPr>
          <p:spPr bwMode="auto">
            <a:xfrm>
              <a:off x="30956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13"/>
            <p:cNvSpPr>
              <a:spLocks noChangeArrowheads="1"/>
            </p:cNvSpPr>
            <p:nvPr/>
          </p:nvSpPr>
          <p:spPr bwMode="auto">
            <a:xfrm>
              <a:off x="37798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186" name="Rectangle 14"/>
            <p:cNvSpPr>
              <a:spLocks noChangeArrowheads="1"/>
            </p:cNvSpPr>
            <p:nvPr/>
          </p:nvSpPr>
          <p:spPr bwMode="auto">
            <a:xfrm>
              <a:off x="12144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87" name="Freeform 15"/>
            <p:cNvSpPr>
              <a:spLocks/>
            </p:cNvSpPr>
            <p:nvPr/>
          </p:nvSpPr>
          <p:spPr bwMode="auto">
            <a:xfrm>
              <a:off x="55213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16"/>
            <p:cNvSpPr>
              <a:spLocks noChangeArrowheads="1"/>
            </p:cNvSpPr>
            <p:nvPr/>
          </p:nvSpPr>
          <p:spPr bwMode="auto">
            <a:xfrm>
              <a:off x="55324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89" name="Freeform 17"/>
            <p:cNvSpPr>
              <a:spLocks/>
            </p:cNvSpPr>
            <p:nvPr/>
          </p:nvSpPr>
          <p:spPr bwMode="auto">
            <a:xfrm>
              <a:off x="15970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"/>
            <p:cNvSpPr>
              <a:spLocks/>
            </p:cNvSpPr>
            <p:nvPr/>
          </p:nvSpPr>
          <p:spPr bwMode="auto">
            <a:xfrm flipH="1">
              <a:off x="37639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19"/>
            <p:cNvGrpSpPr>
              <a:grpSpLocks/>
            </p:cNvGrpSpPr>
            <p:nvPr/>
          </p:nvGrpSpPr>
          <p:grpSpPr bwMode="auto">
            <a:xfrm>
              <a:off x="6835775" y="1390650"/>
              <a:ext cx="2146300" cy="3740150"/>
              <a:chOff x="4306" y="876"/>
              <a:chExt cx="1352" cy="2356"/>
            </a:xfrm>
          </p:grpSpPr>
          <p:sp>
            <p:nvSpPr>
              <p:cNvPr id="192" name="Rectangle 20"/>
              <p:cNvSpPr>
                <a:spLocks noChangeArrowheads="1"/>
              </p:cNvSpPr>
              <p:nvPr/>
            </p:nvSpPr>
            <p:spPr bwMode="auto">
              <a:xfrm>
                <a:off x="4306" y="2212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93" name="Line 21"/>
              <p:cNvSpPr>
                <a:spLocks noChangeShapeType="1"/>
              </p:cNvSpPr>
              <p:nvPr/>
            </p:nvSpPr>
            <p:spPr bwMode="auto">
              <a:xfrm>
                <a:off x="4414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Freeform 22"/>
              <p:cNvSpPr>
                <a:spLocks/>
              </p:cNvSpPr>
              <p:nvPr/>
            </p:nvSpPr>
            <p:spPr bwMode="auto">
              <a:xfrm>
                <a:off x="4848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3"/>
              <p:cNvSpPr>
                <a:spLocks noChangeArrowheads="1"/>
              </p:cNvSpPr>
              <p:nvPr/>
            </p:nvSpPr>
            <p:spPr bwMode="auto">
              <a:xfrm>
                <a:off x="5245" y="876"/>
                <a:ext cx="41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196" name="Rectangle 24"/>
              <p:cNvSpPr>
                <a:spLocks noChangeArrowheads="1"/>
              </p:cNvSpPr>
              <p:nvPr/>
            </p:nvSpPr>
            <p:spPr bwMode="auto">
              <a:xfrm>
                <a:off x="4565" y="876"/>
                <a:ext cx="55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197" name="Freeform 25"/>
              <p:cNvSpPr>
                <a:spLocks/>
              </p:cNvSpPr>
              <p:nvPr/>
            </p:nvSpPr>
            <p:spPr bwMode="auto">
              <a:xfrm>
                <a:off x="5197" y="2749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26"/>
              <p:cNvSpPr>
                <a:spLocks/>
              </p:cNvSpPr>
              <p:nvPr/>
            </p:nvSpPr>
            <p:spPr bwMode="auto">
              <a:xfrm>
                <a:off x="5263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27"/>
              <p:cNvSpPr>
                <a:spLocks/>
              </p:cNvSpPr>
              <p:nvPr/>
            </p:nvSpPr>
            <p:spPr bwMode="auto">
              <a:xfrm>
                <a:off x="4574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28"/>
              <p:cNvSpPr>
                <a:spLocks noChangeArrowheads="1"/>
              </p:cNvSpPr>
              <p:nvPr/>
            </p:nvSpPr>
            <p:spPr bwMode="auto">
              <a:xfrm>
                <a:off x="4352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Rectangle 29"/>
              <p:cNvSpPr>
                <a:spLocks noChangeArrowheads="1"/>
              </p:cNvSpPr>
              <p:nvPr/>
            </p:nvSpPr>
            <p:spPr bwMode="auto">
              <a:xfrm>
                <a:off x="4327" y="2526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202" name="Rectangle 30"/>
              <p:cNvSpPr>
                <a:spLocks noChangeArrowheads="1"/>
              </p:cNvSpPr>
              <p:nvPr/>
            </p:nvSpPr>
            <p:spPr bwMode="auto">
              <a:xfrm>
                <a:off x="4327" y="3055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203" name="Rectangle 31"/>
              <p:cNvSpPr>
                <a:spLocks noChangeArrowheads="1"/>
              </p:cNvSpPr>
              <p:nvPr/>
            </p:nvSpPr>
            <p:spPr bwMode="auto">
              <a:xfrm>
                <a:off x="4546" y="2724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204" name="Rectangle 32"/>
              <p:cNvSpPr>
                <a:spLocks noChangeArrowheads="1"/>
              </p:cNvSpPr>
              <p:nvPr/>
            </p:nvSpPr>
            <p:spPr bwMode="auto">
              <a:xfrm>
                <a:off x="4343" y="2788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205" name="Rectangle 33"/>
              <p:cNvSpPr>
                <a:spLocks noChangeArrowheads="1"/>
              </p:cNvSpPr>
              <p:nvPr/>
            </p:nvSpPr>
            <p:spPr bwMode="auto">
              <a:xfrm>
                <a:off x="4447" y="2430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206" name="Group 34"/>
              <p:cNvGrpSpPr>
                <a:grpSpLocks/>
              </p:cNvGrpSpPr>
              <p:nvPr/>
            </p:nvGrpSpPr>
            <p:grpSpPr bwMode="auto">
              <a:xfrm>
                <a:off x="4380" y="2481"/>
                <a:ext cx="51" cy="55"/>
                <a:chOff x="2815" y="1407"/>
                <a:chExt cx="51" cy="55"/>
              </a:xfrm>
            </p:grpSpPr>
            <p:sp>
              <p:nvSpPr>
                <p:cNvPr id="207" name="Line 35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9" name="Group 37"/>
            <p:cNvGrpSpPr>
              <a:grpSpLocks/>
            </p:cNvGrpSpPr>
            <p:nvPr/>
          </p:nvGrpSpPr>
          <p:grpSpPr bwMode="auto">
            <a:xfrm>
              <a:off x="517525" y="2984500"/>
              <a:ext cx="6391275" cy="3503613"/>
              <a:chOff x="326" y="1880"/>
              <a:chExt cx="4026" cy="2207"/>
            </a:xfrm>
          </p:grpSpPr>
          <p:sp>
            <p:nvSpPr>
              <p:cNvPr id="210" name="Line 38"/>
              <p:cNvSpPr>
                <a:spLocks noChangeShapeType="1"/>
              </p:cNvSpPr>
              <p:nvPr/>
            </p:nvSpPr>
            <p:spPr bwMode="auto">
              <a:xfrm>
                <a:off x="3742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Freeform 39"/>
              <p:cNvSpPr>
                <a:spLocks/>
              </p:cNvSpPr>
              <p:nvPr/>
            </p:nvSpPr>
            <p:spPr bwMode="auto">
              <a:xfrm flipV="1">
                <a:off x="2582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40"/>
              <p:cNvSpPr>
                <a:spLocks noChangeArrowheads="1"/>
              </p:cNvSpPr>
              <p:nvPr/>
            </p:nvSpPr>
            <p:spPr bwMode="auto">
              <a:xfrm>
                <a:off x="1613" y="3913"/>
                <a:ext cx="43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RegDst</a:t>
                </a:r>
              </a:p>
            </p:txBody>
          </p:sp>
          <p:sp>
            <p:nvSpPr>
              <p:cNvPr id="213" name="Freeform 41"/>
              <p:cNvSpPr>
                <a:spLocks/>
              </p:cNvSpPr>
              <p:nvPr/>
            </p:nvSpPr>
            <p:spPr bwMode="auto">
              <a:xfrm>
                <a:off x="544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42"/>
              <p:cNvSpPr>
                <a:spLocks/>
              </p:cNvSpPr>
              <p:nvPr/>
            </p:nvSpPr>
            <p:spPr bwMode="auto">
              <a:xfrm>
                <a:off x="1374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43"/>
              <p:cNvSpPr>
                <a:spLocks/>
              </p:cNvSpPr>
              <p:nvPr/>
            </p:nvSpPr>
            <p:spPr bwMode="auto">
              <a:xfrm>
                <a:off x="1374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44"/>
              <p:cNvSpPr>
                <a:spLocks/>
              </p:cNvSpPr>
              <p:nvPr/>
            </p:nvSpPr>
            <p:spPr bwMode="auto">
              <a:xfrm>
                <a:off x="1374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45"/>
              <p:cNvSpPr>
                <a:spLocks/>
              </p:cNvSpPr>
              <p:nvPr/>
            </p:nvSpPr>
            <p:spPr bwMode="auto">
              <a:xfrm>
                <a:off x="1374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46"/>
              <p:cNvSpPr>
                <a:spLocks/>
              </p:cNvSpPr>
              <p:nvPr/>
            </p:nvSpPr>
            <p:spPr bwMode="auto">
              <a:xfrm>
                <a:off x="1950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47"/>
              <p:cNvSpPr>
                <a:spLocks/>
              </p:cNvSpPr>
              <p:nvPr/>
            </p:nvSpPr>
            <p:spPr bwMode="auto">
              <a:xfrm>
                <a:off x="2566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48"/>
              <p:cNvSpPr>
                <a:spLocks/>
              </p:cNvSpPr>
              <p:nvPr/>
            </p:nvSpPr>
            <p:spPr bwMode="auto">
              <a:xfrm>
                <a:off x="1374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49"/>
              <p:cNvSpPr>
                <a:spLocks/>
              </p:cNvSpPr>
              <p:nvPr/>
            </p:nvSpPr>
            <p:spPr bwMode="auto">
              <a:xfrm>
                <a:off x="3086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50"/>
              <p:cNvSpPr>
                <a:spLocks/>
              </p:cNvSpPr>
              <p:nvPr/>
            </p:nvSpPr>
            <p:spPr bwMode="auto">
              <a:xfrm>
                <a:off x="2534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51"/>
              <p:cNvSpPr>
                <a:spLocks noChangeShapeType="1"/>
              </p:cNvSpPr>
              <p:nvPr/>
            </p:nvSpPr>
            <p:spPr bwMode="auto">
              <a:xfrm>
                <a:off x="1206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52"/>
              <p:cNvSpPr>
                <a:spLocks noChangeArrowheads="1"/>
              </p:cNvSpPr>
              <p:nvPr/>
            </p:nvSpPr>
            <p:spPr bwMode="auto">
              <a:xfrm>
                <a:off x="3109" y="3916"/>
                <a:ext cx="32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BSrc</a:t>
                </a:r>
              </a:p>
            </p:txBody>
          </p:sp>
          <p:sp>
            <p:nvSpPr>
              <p:cNvPr id="225" name="Oval 53"/>
              <p:cNvSpPr>
                <a:spLocks noChangeArrowheads="1"/>
              </p:cNvSpPr>
              <p:nvPr/>
            </p:nvSpPr>
            <p:spPr bwMode="auto">
              <a:xfrm>
                <a:off x="2778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Oval 54"/>
              <p:cNvSpPr>
                <a:spLocks noChangeArrowheads="1"/>
              </p:cNvSpPr>
              <p:nvPr/>
            </p:nvSpPr>
            <p:spPr bwMode="auto">
              <a:xfrm>
                <a:off x="1362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Oval 55"/>
              <p:cNvSpPr>
                <a:spLocks noChangeArrowheads="1"/>
              </p:cNvSpPr>
              <p:nvPr/>
            </p:nvSpPr>
            <p:spPr bwMode="auto">
              <a:xfrm>
                <a:off x="4090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Line 56"/>
              <p:cNvSpPr>
                <a:spLocks noChangeShapeType="1"/>
              </p:cNvSpPr>
              <p:nvPr/>
            </p:nvSpPr>
            <p:spPr bwMode="auto">
              <a:xfrm>
                <a:off x="1374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Rectangle 57"/>
              <p:cNvSpPr>
                <a:spLocks noChangeArrowheads="1"/>
              </p:cNvSpPr>
              <p:nvPr/>
            </p:nvSpPr>
            <p:spPr bwMode="auto">
              <a:xfrm>
                <a:off x="2189" y="3913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  <p:sp>
            <p:nvSpPr>
              <p:cNvPr id="230" name="Rectangle 58"/>
              <p:cNvSpPr>
                <a:spLocks noChangeArrowheads="1"/>
              </p:cNvSpPr>
              <p:nvPr/>
            </p:nvSpPr>
            <p:spPr bwMode="auto">
              <a:xfrm>
                <a:off x="1181" y="3913"/>
                <a:ext cx="47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231" name="Line 59"/>
              <p:cNvSpPr>
                <a:spLocks noChangeShapeType="1"/>
              </p:cNvSpPr>
              <p:nvPr/>
            </p:nvSpPr>
            <p:spPr bwMode="auto">
              <a:xfrm flipH="1">
                <a:off x="1712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60"/>
              <p:cNvSpPr>
                <a:spLocks noChangeShapeType="1"/>
              </p:cNvSpPr>
              <p:nvPr/>
            </p:nvSpPr>
            <p:spPr bwMode="auto">
              <a:xfrm flipH="1">
                <a:off x="1904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61"/>
              <p:cNvSpPr>
                <a:spLocks noChangeShapeType="1"/>
              </p:cNvSpPr>
              <p:nvPr/>
            </p:nvSpPr>
            <p:spPr bwMode="auto">
              <a:xfrm>
                <a:off x="2146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Line 62"/>
              <p:cNvSpPr>
                <a:spLocks noChangeShapeType="1"/>
              </p:cNvSpPr>
              <p:nvPr/>
            </p:nvSpPr>
            <p:spPr bwMode="auto">
              <a:xfrm>
                <a:off x="2146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63"/>
              <p:cNvSpPr>
                <a:spLocks noChangeShapeType="1"/>
              </p:cNvSpPr>
              <p:nvPr/>
            </p:nvSpPr>
            <p:spPr bwMode="auto">
              <a:xfrm>
                <a:off x="2146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Line 64"/>
              <p:cNvSpPr>
                <a:spLocks noChangeShapeType="1"/>
              </p:cNvSpPr>
              <p:nvPr/>
            </p:nvSpPr>
            <p:spPr bwMode="auto">
              <a:xfrm>
                <a:off x="2146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65"/>
              <p:cNvSpPr>
                <a:spLocks noChangeArrowheads="1"/>
              </p:cNvSpPr>
              <p:nvPr/>
            </p:nvSpPr>
            <p:spPr bwMode="auto">
              <a:xfrm>
                <a:off x="3749" y="270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238" name="Line 66"/>
              <p:cNvSpPr>
                <a:spLocks noChangeShapeType="1"/>
              </p:cNvSpPr>
              <p:nvPr/>
            </p:nvSpPr>
            <p:spPr bwMode="auto">
              <a:xfrm>
                <a:off x="3730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Line 67"/>
              <p:cNvSpPr>
                <a:spLocks noChangeShapeType="1"/>
              </p:cNvSpPr>
              <p:nvPr/>
            </p:nvSpPr>
            <p:spPr bwMode="auto">
              <a:xfrm>
                <a:off x="3442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Line 68"/>
              <p:cNvSpPr>
                <a:spLocks noChangeShapeType="1"/>
              </p:cNvSpPr>
              <p:nvPr/>
            </p:nvSpPr>
            <p:spPr bwMode="auto">
              <a:xfrm>
                <a:off x="3630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Freeform 69"/>
              <p:cNvSpPr>
                <a:spLocks/>
              </p:cNvSpPr>
              <p:nvPr/>
            </p:nvSpPr>
            <p:spPr bwMode="auto">
              <a:xfrm>
                <a:off x="3252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70"/>
              <p:cNvSpPr>
                <a:spLocks noChangeShapeType="1"/>
              </p:cNvSpPr>
              <p:nvPr/>
            </p:nvSpPr>
            <p:spPr bwMode="auto">
              <a:xfrm flipH="1">
                <a:off x="3196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Line 71"/>
              <p:cNvSpPr>
                <a:spLocks noChangeShapeType="1"/>
              </p:cNvSpPr>
              <p:nvPr/>
            </p:nvSpPr>
            <p:spPr bwMode="auto">
              <a:xfrm flipH="1">
                <a:off x="3196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Line 72"/>
              <p:cNvSpPr>
                <a:spLocks noChangeShapeType="1"/>
              </p:cNvSpPr>
              <p:nvPr/>
            </p:nvSpPr>
            <p:spPr bwMode="auto">
              <a:xfrm flipH="1">
                <a:off x="3388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73"/>
              <p:cNvSpPr>
                <a:spLocks noChangeArrowheads="1"/>
              </p:cNvSpPr>
              <p:nvPr/>
            </p:nvSpPr>
            <p:spPr bwMode="auto">
              <a:xfrm>
                <a:off x="2701" y="3913"/>
                <a:ext cx="38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OpSel</a:t>
                </a:r>
              </a:p>
            </p:txBody>
          </p:sp>
          <p:sp>
            <p:nvSpPr>
              <p:cNvPr id="246" name="Line 74"/>
              <p:cNvSpPr>
                <a:spLocks noChangeShapeType="1"/>
              </p:cNvSpPr>
              <p:nvPr/>
            </p:nvSpPr>
            <p:spPr bwMode="auto">
              <a:xfrm>
                <a:off x="2654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75"/>
              <p:cNvSpPr>
                <a:spLocks noChangeArrowheads="1"/>
              </p:cNvSpPr>
              <p:nvPr/>
            </p:nvSpPr>
            <p:spPr bwMode="auto">
              <a:xfrm>
                <a:off x="2133" y="19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48" name="Line 76"/>
              <p:cNvSpPr>
                <a:spLocks noChangeShapeType="1"/>
              </p:cNvSpPr>
              <p:nvPr/>
            </p:nvSpPr>
            <p:spPr bwMode="auto">
              <a:xfrm>
                <a:off x="2246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Oval 77"/>
              <p:cNvSpPr>
                <a:spLocks noChangeArrowheads="1"/>
              </p:cNvSpPr>
              <p:nvPr/>
            </p:nvSpPr>
            <p:spPr bwMode="auto">
              <a:xfrm>
                <a:off x="2986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Freeform 78"/>
              <p:cNvSpPr>
                <a:spLocks/>
              </p:cNvSpPr>
              <p:nvPr/>
            </p:nvSpPr>
            <p:spPr bwMode="auto">
              <a:xfrm>
                <a:off x="1822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79"/>
              <p:cNvSpPr>
                <a:spLocks noChangeShapeType="1"/>
              </p:cNvSpPr>
              <p:nvPr/>
            </p:nvSpPr>
            <p:spPr bwMode="auto">
              <a:xfrm flipV="1">
                <a:off x="2374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Line 80"/>
              <p:cNvSpPr>
                <a:spLocks noChangeShapeType="1"/>
              </p:cNvSpPr>
              <p:nvPr/>
            </p:nvSpPr>
            <p:spPr bwMode="auto">
              <a:xfrm flipV="1">
                <a:off x="2878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Line 81"/>
              <p:cNvSpPr>
                <a:spLocks noChangeShapeType="1"/>
              </p:cNvSpPr>
              <p:nvPr/>
            </p:nvSpPr>
            <p:spPr bwMode="auto">
              <a:xfrm>
                <a:off x="3318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Line 82"/>
              <p:cNvSpPr>
                <a:spLocks noChangeShapeType="1"/>
              </p:cNvSpPr>
              <p:nvPr/>
            </p:nvSpPr>
            <p:spPr bwMode="auto">
              <a:xfrm>
                <a:off x="3774" y="2709"/>
                <a:ext cx="2" cy="12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83"/>
              <p:cNvSpPr>
                <a:spLocks noChangeArrowheads="1"/>
              </p:cNvSpPr>
              <p:nvPr/>
            </p:nvSpPr>
            <p:spPr bwMode="auto">
              <a:xfrm>
                <a:off x="3624" y="3911"/>
                <a:ext cx="35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zero?</a:t>
                </a:r>
              </a:p>
            </p:txBody>
          </p:sp>
          <p:sp>
            <p:nvSpPr>
              <p:cNvPr id="256" name="Freeform 84"/>
              <p:cNvSpPr>
                <a:spLocks/>
              </p:cNvSpPr>
              <p:nvPr/>
            </p:nvSpPr>
            <p:spPr bwMode="auto">
              <a:xfrm>
                <a:off x="1765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85"/>
              <p:cNvSpPr>
                <a:spLocks/>
              </p:cNvSpPr>
              <p:nvPr/>
            </p:nvSpPr>
            <p:spPr bwMode="auto">
              <a:xfrm>
                <a:off x="1529" y="2415"/>
                <a:ext cx="241" cy="117"/>
              </a:xfrm>
              <a:custGeom>
                <a:avLst/>
                <a:gdLst>
                  <a:gd name="T0" fmla="*/ 0 w 241"/>
                  <a:gd name="T1" fmla="*/ 0 h 117"/>
                  <a:gd name="T2" fmla="*/ 0 w 241"/>
                  <a:gd name="T3" fmla="*/ 116 h 117"/>
                  <a:gd name="T4" fmla="*/ 240 w 241"/>
                  <a:gd name="T5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1" h="117">
                    <a:moveTo>
                      <a:pt x="0" y="0"/>
                    </a:moveTo>
                    <a:lnTo>
                      <a:pt x="0" y="116"/>
                    </a:lnTo>
                    <a:lnTo>
                      <a:pt x="240" y="11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8" name="Group 86"/>
              <p:cNvGrpSpPr>
                <a:grpSpLocks/>
              </p:cNvGrpSpPr>
              <p:nvPr/>
            </p:nvGrpSpPr>
            <p:grpSpPr bwMode="auto">
              <a:xfrm>
                <a:off x="326" y="2330"/>
                <a:ext cx="890" cy="662"/>
                <a:chOff x="326" y="2386"/>
                <a:chExt cx="890" cy="662"/>
              </a:xfrm>
            </p:grpSpPr>
            <p:sp>
              <p:nvSpPr>
                <p:cNvPr id="281" name="Rectangle 87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282" name="Line 88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3" name="Group 89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284" name="Freeform 90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85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290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292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293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28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289" name="Freeform 99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59" name="Rectangle 100"/>
              <p:cNvSpPr>
                <a:spLocks noChangeArrowheads="1"/>
              </p:cNvSpPr>
              <p:nvPr/>
            </p:nvSpPr>
            <p:spPr bwMode="auto">
              <a:xfrm>
                <a:off x="2193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101"/>
              <p:cNvSpPr>
                <a:spLocks noChangeArrowheads="1"/>
              </p:cNvSpPr>
              <p:nvPr/>
            </p:nvSpPr>
            <p:spPr bwMode="auto">
              <a:xfrm>
                <a:off x="2347" y="2439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261" name="Rectangle 102"/>
              <p:cNvSpPr>
                <a:spLocks noChangeArrowheads="1"/>
              </p:cNvSpPr>
              <p:nvPr/>
            </p:nvSpPr>
            <p:spPr bwMode="auto">
              <a:xfrm>
                <a:off x="2176" y="2693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262" name="Rectangle 103"/>
              <p:cNvSpPr>
                <a:spLocks noChangeArrowheads="1"/>
              </p:cNvSpPr>
              <p:nvPr/>
            </p:nvSpPr>
            <p:spPr bwMode="auto">
              <a:xfrm>
                <a:off x="2160" y="2246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263" name="Rectangle 104"/>
              <p:cNvSpPr>
                <a:spLocks noChangeArrowheads="1"/>
              </p:cNvSpPr>
              <p:nvPr/>
            </p:nvSpPr>
            <p:spPr bwMode="auto">
              <a:xfrm>
                <a:off x="2160" y="234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264" name="Rectangle 105"/>
              <p:cNvSpPr>
                <a:spLocks noChangeArrowheads="1"/>
              </p:cNvSpPr>
              <p:nvPr/>
            </p:nvSpPr>
            <p:spPr bwMode="auto">
              <a:xfrm>
                <a:off x="2160" y="2522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265" name="Rectangle 106"/>
              <p:cNvSpPr>
                <a:spLocks noChangeArrowheads="1"/>
              </p:cNvSpPr>
              <p:nvPr/>
            </p:nvSpPr>
            <p:spPr bwMode="auto">
              <a:xfrm>
                <a:off x="2160" y="2614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266" name="Rectangle 107"/>
              <p:cNvSpPr>
                <a:spLocks noChangeArrowheads="1"/>
              </p:cNvSpPr>
              <p:nvPr/>
            </p:nvSpPr>
            <p:spPr bwMode="auto">
              <a:xfrm>
                <a:off x="2352" y="2615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267" name="Rectangle 108"/>
              <p:cNvSpPr>
                <a:spLocks noChangeArrowheads="1"/>
              </p:cNvSpPr>
              <p:nvPr/>
            </p:nvSpPr>
            <p:spPr bwMode="auto">
              <a:xfrm>
                <a:off x="2285" y="2143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268" name="Group 109"/>
              <p:cNvGrpSpPr>
                <a:grpSpLocks/>
              </p:cNvGrpSpPr>
              <p:nvPr/>
            </p:nvGrpSpPr>
            <p:grpSpPr bwMode="auto">
              <a:xfrm>
                <a:off x="2192" y="2940"/>
                <a:ext cx="360" cy="286"/>
                <a:chOff x="2192" y="2996"/>
                <a:chExt cx="360" cy="286"/>
              </a:xfrm>
            </p:grpSpPr>
            <p:sp>
              <p:nvSpPr>
                <p:cNvPr id="279" name="Rectangle 110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</p:grpSp>
          <p:grpSp>
            <p:nvGrpSpPr>
              <p:cNvPr id="269" name="Group 112"/>
              <p:cNvGrpSpPr>
                <a:grpSpLocks/>
              </p:cNvGrpSpPr>
              <p:nvPr/>
            </p:nvGrpSpPr>
            <p:grpSpPr bwMode="auto">
              <a:xfrm>
                <a:off x="3464" y="2460"/>
                <a:ext cx="301" cy="380"/>
                <a:chOff x="3464" y="2516"/>
                <a:chExt cx="301" cy="380"/>
              </a:xfrm>
            </p:grpSpPr>
            <p:sp>
              <p:nvSpPr>
                <p:cNvPr id="277" name="Freeform 113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Rectangle 114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270" name="Group 115"/>
              <p:cNvGrpSpPr>
                <a:grpSpLocks/>
              </p:cNvGrpSpPr>
              <p:nvPr/>
            </p:nvGrpSpPr>
            <p:grpSpPr bwMode="auto">
              <a:xfrm>
                <a:off x="2220" y="2184"/>
                <a:ext cx="51" cy="55"/>
                <a:chOff x="2815" y="1407"/>
                <a:chExt cx="51" cy="55"/>
              </a:xfrm>
            </p:grpSpPr>
            <p:sp>
              <p:nvSpPr>
                <p:cNvPr id="275" name="Line 116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1" name="Group 118"/>
              <p:cNvGrpSpPr>
                <a:grpSpLocks/>
              </p:cNvGrpSpPr>
              <p:nvPr/>
            </p:nvGrpSpPr>
            <p:grpSpPr bwMode="auto">
              <a:xfrm>
                <a:off x="2703" y="3226"/>
                <a:ext cx="423" cy="228"/>
                <a:chOff x="2576" y="2405"/>
                <a:chExt cx="423" cy="228"/>
              </a:xfrm>
            </p:grpSpPr>
            <p:sp>
              <p:nvSpPr>
                <p:cNvPr id="273" name="Rectangle 119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272" name="Freeform 121"/>
              <p:cNvSpPr>
                <a:spLocks/>
              </p:cNvSpPr>
              <p:nvPr/>
            </p:nvSpPr>
            <p:spPr bwMode="auto">
              <a:xfrm flipV="1">
                <a:off x="2998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4" name="Freeform 122"/>
            <p:cNvSpPr>
              <a:spLocks/>
            </p:cNvSpPr>
            <p:nvPr/>
          </p:nvSpPr>
          <p:spPr bwMode="auto">
            <a:xfrm>
              <a:off x="44323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Rectangle 123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296" name="Rectangle 124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297" name="Rectangle 125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298" name="Freeform 126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127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128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129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2" name="Group 130"/>
            <p:cNvGrpSpPr>
              <a:grpSpLocks/>
            </p:cNvGrpSpPr>
            <p:nvPr/>
          </p:nvGrpSpPr>
          <p:grpSpPr bwMode="auto">
            <a:xfrm>
              <a:off x="1371600" y="1630363"/>
              <a:ext cx="3625850" cy="2359025"/>
              <a:chOff x="864" y="1027"/>
              <a:chExt cx="2284" cy="1486"/>
            </a:xfrm>
          </p:grpSpPr>
          <p:sp>
            <p:nvSpPr>
              <p:cNvPr id="303" name="Freeform 131"/>
              <p:cNvSpPr>
                <a:spLocks/>
              </p:cNvSpPr>
              <p:nvPr/>
            </p:nvSpPr>
            <p:spPr bwMode="auto">
              <a:xfrm>
                <a:off x="864" y="1157"/>
                <a:ext cx="2284" cy="1356"/>
              </a:xfrm>
              <a:custGeom>
                <a:avLst/>
                <a:gdLst>
                  <a:gd name="T0" fmla="*/ 2284 w 2284"/>
                  <a:gd name="T1" fmla="*/ 1356 h 1356"/>
                  <a:gd name="T2" fmla="*/ 2280 w 2284"/>
                  <a:gd name="T3" fmla="*/ 0 h 1356"/>
                  <a:gd name="T4" fmla="*/ 0 w 2284"/>
                  <a:gd name="T5" fmla="*/ 1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4" h="1356">
                    <a:moveTo>
                      <a:pt x="2284" y="1356"/>
                    </a:moveTo>
                    <a:lnTo>
                      <a:pt x="2280" y="0"/>
                    </a:lnTo>
                    <a:lnTo>
                      <a:pt x="0" y="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Rectangle 132"/>
              <p:cNvSpPr>
                <a:spLocks noChangeArrowheads="1"/>
              </p:cNvSpPr>
              <p:nvPr/>
            </p:nvSpPr>
            <p:spPr bwMode="auto">
              <a:xfrm>
                <a:off x="864" y="1027"/>
                <a:ext cx="29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rind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28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Jump &amp; Link (JALR)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8920" y="1086295"/>
            <a:ext cx="8731250" cy="5233988"/>
            <a:chOff x="288925" y="1254125"/>
            <a:chExt cx="8731250" cy="5233988"/>
          </a:xfrm>
        </p:grpSpPr>
        <p:sp>
          <p:nvSpPr>
            <p:cNvPr id="399" name="Freeform 2"/>
            <p:cNvSpPr>
              <a:spLocks/>
            </p:cNvSpPr>
            <p:nvPr/>
          </p:nvSpPr>
          <p:spPr bwMode="auto">
            <a:xfrm>
              <a:off x="3116263" y="4294188"/>
              <a:ext cx="5562600" cy="1816100"/>
            </a:xfrm>
            <a:custGeom>
              <a:avLst/>
              <a:gdLst>
                <a:gd name="T0" fmla="*/ 3504 w 3504"/>
                <a:gd name="T1" fmla="*/ 200 h 1144"/>
                <a:gd name="T2" fmla="*/ 3504 w 3504"/>
                <a:gd name="T3" fmla="*/ 1144 h 1144"/>
                <a:gd name="T4" fmla="*/ 0 w 3504"/>
                <a:gd name="T5" fmla="*/ 1144 h 1144"/>
                <a:gd name="T6" fmla="*/ 0 w 3504"/>
                <a:gd name="T7" fmla="*/ 0 h 1144"/>
                <a:gd name="T8" fmla="*/ 224 w 3504"/>
                <a:gd name="T9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144">
                  <a:moveTo>
                    <a:pt x="3504" y="200"/>
                  </a:moveTo>
                  <a:lnTo>
                    <a:pt x="3504" y="1144"/>
                  </a:lnTo>
                  <a:lnTo>
                    <a:pt x="0" y="1144"/>
                  </a:lnTo>
                  <a:lnTo>
                    <a:pt x="0" y="0"/>
                  </a:lnTo>
                  <a:lnTo>
                    <a:pt x="224" y="0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Freeform 3"/>
            <p:cNvSpPr>
              <a:spLocks/>
            </p:cNvSpPr>
            <p:nvPr/>
          </p:nvSpPr>
          <p:spPr bwMode="auto">
            <a:xfrm>
              <a:off x="2568575" y="4016375"/>
              <a:ext cx="936625" cy="120650"/>
            </a:xfrm>
            <a:custGeom>
              <a:avLst/>
              <a:gdLst>
                <a:gd name="T0" fmla="*/ 0 w 590"/>
                <a:gd name="T1" fmla="*/ 4 h 76"/>
                <a:gd name="T2" fmla="*/ 182 w 590"/>
                <a:gd name="T3" fmla="*/ 0 h 76"/>
                <a:gd name="T4" fmla="*/ 288 w 590"/>
                <a:gd name="T5" fmla="*/ 76 h 76"/>
                <a:gd name="T6" fmla="*/ 590 w 590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76">
                  <a:moveTo>
                    <a:pt x="0" y="4"/>
                  </a:moveTo>
                  <a:lnTo>
                    <a:pt x="182" y="0"/>
                  </a:lnTo>
                  <a:lnTo>
                    <a:pt x="288" y="76"/>
                  </a:lnTo>
                  <a:lnTo>
                    <a:pt x="590" y="76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4"/>
            <p:cNvSpPr>
              <a:spLocks/>
            </p:cNvSpPr>
            <p:nvPr/>
          </p:nvSpPr>
          <p:spPr bwMode="auto">
            <a:xfrm>
              <a:off x="1368425" y="1836738"/>
              <a:ext cx="3624263" cy="2149475"/>
            </a:xfrm>
            <a:custGeom>
              <a:avLst/>
              <a:gdLst>
                <a:gd name="T0" fmla="*/ 1690 w 2283"/>
                <a:gd name="T1" fmla="*/ 1354 h 1354"/>
                <a:gd name="T2" fmla="*/ 2283 w 2283"/>
                <a:gd name="T3" fmla="*/ 1354 h 1354"/>
                <a:gd name="T4" fmla="*/ 2276 w 2283"/>
                <a:gd name="T5" fmla="*/ 0 h 1354"/>
                <a:gd name="T6" fmla="*/ 0 w 2283"/>
                <a:gd name="T7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3" h="1354">
                  <a:moveTo>
                    <a:pt x="1690" y="1354"/>
                  </a:moveTo>
                  <a:lnTo>
                    <a:pt x="2283" y="1354"/>
                  </a:lnTo>
                  <a:lnTo>
                    <a:pt x="2276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5"/>
            <p:cNvSpPr>
              <a:spLocks/>
            </p:cNvSpPr>
            <p:nvPr/>
          </p:nvSpPr>
          <p:spPr bwMode="auto">
            <a:xfrm>
              <a:off x="1600200" y="2336800"/>
              <a:ext cx="7086600" cy="2514600"/>
            </a:xfrm>
            <a:custGeom>
              <a:avLst/>
              <a:gdLst>
                <a:gd name="T0" fmla="*/ 0 w 4464"/>
                <a:gd name="T1" fmla="*/ 272 h 1584"/>
                <a:gd name="T2" fmla="*/ 1776 w 4464"/>
                <a:gd name="T3" fmla="*/ 272 h 1584"/>
                <a:gd name="T4" fmla="*/ 1776 w 4464"/>
                <a:gd name="T5" fmla="*/ 0 h 1584"/>
                <a:gd name="T6" fmla="*/ 4000 w 4464"/>
                <a:gd name="T7" fmla="*/ 8 h 1584"/>
                <a:gd name="T8" fmla="*/ 4008 w 4464"/>
                <a:gd name="T9" fmla="*/ 1584 h 1584"/>
                <a:gd name="T10" fmla="*/ 4248 w 4464"/>
                <a:gd name="T11" fmla="*/ 1584 h 1584"/>
                <a:gd name="T12" fmla="*/ 4301 w 4464"/>
                <a:gd name="T13" fmla="*/ 1432 h 1584"/>
                <a:gd name="T14" fmla="*/ 4464 w 4464"/>
                <a:gd name="T15" fmla="*/ 1432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64" h="1584">
                  <a:moveTo>
                    <a:pt x="0" y="272"/>
                  </a:moveTo>
                  <a:lnTo>
                    <a:pt x="1776" y="272"/>
                  </a:lnTo>
                  <a:lnTo>
                    <a:pt x="1776" y="0"/>
                  </a:lnTo>
                  <a:lnTo>
                    <a:pt x="4000" y="8"/>
                  </a:lnTo>
                  <a:lnTo>
                    <a:pt x="4008" y="1584"/>
                  </a:lnTo>
                  <a:lnTo>
                    <a:pt x="4248" y="1584"/>
                  </a:lnTo>
                  <a:lnTo>
                    <a:pt x="4301" y="1432"/>
                  </a:lnTo>
                  <a:lnTo>
                    <a:pt x="4464" y="1432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3" name="Group 7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404" name="Rectangle 8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405" name="Freeform 9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10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Line 11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8" name="Freeform 12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13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14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Rectangle 15"/>
            <p:cNvSpPr>
              <a:spLocks noChangeArrowheads="1"/>
            </p:cNvSpPr>
            <p:nvPr/>
          </p:nvSpPr>
          <p:spPr bwMode="auto">
            <a:xfrm>
              <a:off x="37925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412" name="Rectangle 16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413" name="Freeform 17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18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415" name="Freeform 19"/>
            <p:cNvSpPr>
              <a:spLocks/>
            </p:cNvSpPr>
            <p:nvPr/>
          </p:nvSpPr>
          <p:spPr bwMode="auto">
            <a:xfrm>
              <a:off x="16097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Freeform 20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Rectangle 21"/>
            <p:cNvSpPr>
              <a:spLocks noChangeArrowheads="1"/>
            </p:cNvSpPr>
            <p:nvPr/>
          </p:nvSpPr>
          <p:spPr bwMode="auto">
            <a:xfrm>
              <a:off x="6848475" y="3511550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418" name="Line 22"/>
            <p:cNvSpPr>
              <a:spLocks noChangeShapeType="1"/>
            </p:cNvSpPr>
            <p:nvPr/>
          </p:nvSpPr>
          <p:spPr bwMode="auto">
            <a:xfrm>
              <a:off x="7019925" y="3797300"/>
              <a:ext cx="0" cy="127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Freeform 23"/>
            <p:cNvSpPr>
              <a:spLocks/>
            </p:cNvSpPr>
            <p:nvPr/>
          </p:nvSpPr>
          <p:spPr bwMode="auto">
            <a:xfrm>
              <a:off x="7708900" y="4521200"/>
              <a:ext cx="582613" cy="1588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Rectangle 24"/>
            <p:cNvSpPr>
              <a:spLocks noChangeArrowheads="1"/>
            </p:cNvSpPr>
            <p:nvPr/>
          </p:nvSpPr>
          <p:spPr bwMode="auto">
            <a:xfrm>
              <a:off x="8339138" y="1390650"/>
              <a:ext cx="681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421" name="Rectangle 25"/>
            <p:cNvSpPr>
              <a:spLocks noChangeArrowheads="1"/>
            </p:cNvSpPr>
            <p:nvPr/>
          </p:nvSpPr>
          <p:spPr bwMode="auto">
            <a:xfrm>
              <a:off x="7259638" y="1390650"/>
              <a:ext cx="8747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422" name="Freeform 26"/>
            <p:cNvSpPr>
              <a:spLocks/>
            </p:cNvSpPr>
            <p:nvPr/>
          </p:nvSpPr>
          <p:spPr bwMode="auto">
            <a:xfrm>
              <a:off x="8291513" y="4364038"/>
              <a:ext cx="188912" cy="636587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Freeform 27"/>
            <p:cNvSpPr>
              <a:spLocks/>
            </p:cNvSpPr>
            <p:nvPr/>
          </p:nvSpPr>
          <p:spPr bwMode="auto">
            <a:xfrm>
              <a:off x="8367713" y="1485900"/>
              <a:ext cx="76200" cy="2881313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Freeform 28"/>
            <p:cNvSpPr>
              <a:spLocks/>
            </p:cNvSpPr>
            <p:nvPr/>
          </p:nvSpPr>
          <p:spPr bwMode="auto">
            <a:xfrm>
              <a:off x="7273925" y="1485900"/>
              <a:ext cx="1588" cy="2447925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Rectangle 29"/>
            <p:cNvSpPr>
              <a:spLocks noChangeArrowheads="1"/>
            </p:cNvSpPr>
            <p:nvPr/>
          </p:nvSpPr>
          <p:spPr bwMode="auto">
            <a:xfrm>
              <a:off x="6921500" y="3937000"/>
              <a:ext cx="774700" cy="1193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Rectangle 30"/>
            <p:cNvSpPr>
              <a:spLocks noChangeArrowheads="1"/>
            </p:cNvSpPr>
            <p:nvPr/>
          </p:nvSpPr>
          <p:spPr bwMode="auto">
            <a:xfrm>
              <a:off x="6881813" y="4010025"/>
              <a:ext cx="485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427" name="Rectangle 31"/>
            <p:cNvSpPr>
              <a:spLocks noChangeArrowheads="1"/>
            </p:cNvSpPr>
            <p:nvPr/>
          </p:nvSpPr>
          <p:spPr bwMode="auto">
            <a:xfrm>
              <a:off x="6881813" y="4849813"/>
              <a:ext cx="5873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428" name="Rectangle 32"/>
            <p:cNvSpPr>
              <a:spLocks noChangeArrowheads="1"/>
            </p:cNvSpPr>
            <p:nvPr/>
          </p:nvSpPr>
          <p:spPr bwMode="auto">
            <a:xfrm>
              <a:off x="7229475" y="4324350"/>
              <a:ext cx="5286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429" name="Rectangle 33"/>
            <p:cNvSpPr>
              <a:spLocks noChangeArrowheads="1"/>
            </p:cNvSpPr>
            <p:nvPr/>
          </p:nvSpPr>
          <p:spPr bwMode="auto">
            <a:xfrm>
              <a:off x="6907213" y="4425950"/>
              <a:ext cx="8223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430" name="Rectangle 34"/>
            <p:cNvSpPr>
              <a:spLocks noChangeArrowheads="1"/>
            </p:cNvSpPr>
            <p:nvPr/>
          </p:nvSpPr>
          <p:spPr bwMode="auto">
            <a:xfrm>
              <a:off x="7072313" y="3857625"/>
              <a:ext cx="3762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31" name="Group 35"/>
            <p:cNvGrpSpPr>
              <a:grpSpLocks/>
            </p:cNvGrpSpPr>
            <p:nvPr/>
          </p:nvGrpSpPr>
          <p:grpSpPr bwMode="auto">
            <a:xfrm>
              <a:off x="6965950" y="3938588"/>
              <a:ext cx="80963" cy="87312"/>
              <a:chOff x="2815" y="1407"/>
              <a:chExt cx="51" cy="55"/>
            </a:xfrm>
          </p:grpSpPr>
          <p:sp>
            <p:nvSpPr>
              <p:cNvPr id="432" name="Line 3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Line 3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" name="Group 38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3613"/>
              <a:chOff x="334" y="1880"/>
              <a:chExt cx="4026" cy="2207"/>
            </a:xfrm>
          </p:grpSpPr>
          <p:sp>
            <p:nvSpPr>
              <p:cNvPr id="435" name="Line 39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Freeform 40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Rectangle 41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5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RegDst</a:t>
                </a:r>
              </a:p>
            </p:txBody>
          </p:sp>
          <p:sp>
            <p:nvSpPr>
              <p:cNvPr id="438" name="Freeform 42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Freeform 43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Freeform 44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Freeform 45"/>
              <p:cNvSpPr>
                <a:spLocks/>
              </p:cNvSpPr>
              <p:nvPr/>
            </p:nvSpPr>
            <p:spPr bwMode="auto">
              <a:xfrm>
                <a:off x="1382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Freeform 46"/>
              <p:cNvSpPr>
                <a:spLocks/>
              </p:cNvSpPr>
              <p:nvPr/>
            </p:nvSpPr>
            <p:spPr bwMode="auto">
              <a:xfrm>
                <a:off x="1382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Freeform 47"/>
              <p:cNvSpPr>
                <a:spLocks/>
              </p:cNvSpPr>
              <p:nvPr/>
            </p:nvSpPr>
            <p:spPr bwMode="auto">
              <a:xfrm>
                <a:off x="1958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Freeform 48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Freeform 49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Freeform 50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Freeform 51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52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Rectangle 53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32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BSrc</a:t>
                </a:r>
              </a:p>
            </p:txBody>
          </p:sp>
          <p:sp>
            <p:nvSpPr>
              <p:cNvPr id="450" name="Oval 54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Oval 55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Oval 56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Line 57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58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  <p:sp>
            <p:nvSpPr>
              <p:cNvPr id="455" name="Rectangle 59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7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456" name="Line 60"/>
              <p:cNvSpPr>
                <a:spLocks noChangeShapeType="1"/>
              </p:cNvSpPr>
              <p:nvPr/>
            </p:nvSpPr>
            <p:spPr bwMode="auto">
              <a:xfrm flipH="1">
                <a:off x="1720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Line 61"/>
              <p:cNvSpPr>
                <a:spLocks noChangeShapeType="1"/>
              </p:cNvSpPr>
              <p:nvPr/>
            </p:nvSpPr>
            <p:spPr bwMode="auto">
              <a:xfrm flipH="1">
                <a:off x="1912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" name="Line 62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" name="Line 63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" name="Line 64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" name="Line 65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" name="Rectangle 66"/>
              <p:cNvSpPr>
                <a:spLocks noChangeArrowheads="1"/>
              </p:cNvSpPr>
              <p:nvPr/>
            </p:nvSpPr>
            <p:spPr bwMode="auto">
              <a:xfrm>
                <a:off x="3757" y="270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463" name="Line 67"/>
              <p:cNvSpPr>
                <a:spLocks noChangeShapeType="1"/>
              </p:cNvSpPr>
              <p:nvPr/>
            </p:nvSpPr>
            <p:spPr bwMode="auto">
              <a:xfrm>
                <a:off x="3738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Line 68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Line 69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Freeform 70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Line 71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" name="Line 72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" name="Line 73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" name="Rectangle 74"/>
              <p:cNvSpPr>
                <a:spLocks noChangeArrowheads="1"/>
              </p:cNvSpPr>
              <p:nvPr/>
            </p:nvSpPr>
            <p:spPr bwMode="auto">
              <a:xfrm>
                <a:off x="2709" y="3913"/>
                <a:ext cx="38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OpSel</a:t>
                </a:r>
              </a:p>
            </p:txBody>
          </p:sp>
          <p:sp>
            <p:nvSpPr>
              <p:cNvPr id="471" name="Line 75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76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473" name="Line 77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Oval 78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Freeform 79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Line 80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" name="Line 81"/>
              <p:cNvSpPr>
                <a:spLocks noChangeShapeType="1"/>
              </p:cNvSpPr>
              <p:nvPr/>
            </p:nvSpPr>
            <p:spPr bwMode="auto">
              <a:xfrm flipV="1">
                <a:off x="2886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" name="Line 82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" name="Line 83"/>
              <p:cNvSpPr>
                <a:spLocks noChangeShapeType="1"/>
              </p:cNvSpPr>
              <p:nvPr/>
            </p:nvSpPr>
            <p:spPr bwMode="auto">
              <a:xfrm>
                <a:off x="3766" y="2709"/>
                <a:ext cx="2" cy="12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" name="Rectangle 84"/>
              <p:cNvSpPr>
                <a:spLocks noChangeArrowheads="1"/>
              </p:cNvSpPr>
              <p:nvPr/>
            </p:nvSpPr>
            <p:spPr bwMode="auto">
              <a:xfrm>
                <a:off x="3632" y="3911"/>
                <a:ext cx="35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zero?</a:t>
                </a:r>
              </a:p>
            </p:txBody>
          </p:sp>
          <p:sp>
            <p:nvSpPr>
              <p:cNvPr id="481" name="Freeform 85"/>
              <p:cNvSpPr>
                <a:spLocks/>
              </p:cNvSpPr>
              <p:nvPr/>
            </p:nvSpPr>
            <p:spPr bwMode="auto">
              <a:xfrm>
                <a:off x="1773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Freeform 86"/>
              <p:cNvSpPr>
                <a:spLocks/>
              </p:cNvSpPr>
              <p:nvPr/>
            </p:nvSpPr>
            <p:spPr bwMode="auto">
              <a:xfrm>
                <a:off x="1537" y="2415"/>
                <a:ext cx="241" cy="213"/>
              </a:xfrm>
              <a:custGeom>
                <a:avLst/>
                <a:gdLst>
                  <a:gd name="T0" fmla="*/ 0 w 241"/>
                  <a:gd name="T1" fmla="*/ 0 h 117"/>
                  <a:gd name="T2" fmla="*/ 0 w 241"/>
                  <a:gd name="T3" fmla="*/ 116 h 117"/>
                  <a:gd name="T4" fmla="*/ 240 w 241"/>
                  <a:gd name="T5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1" h="117">
                    <a:moveTo>
                      <a:pt x="0" y="0"/>
                    </a:moveTo>
                    <a:lnTo>
                      <a:pt x="0" y="116"/>
                    </a:lnTo>
                    <a:lnTo>
                      <a:pt x="240" y="11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3" name="Group 87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506" name="Rectangle 88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507" name="Line 89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08" name="Group 90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509" name="Freeform 91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10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51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517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51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51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514" name="Freeform 100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84" name="Rectangle 101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Rectangle 102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486" name="Rectangle 103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487" name="Rectangle 104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488" name="Rectangle 105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489" name="Rectangle 106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490" name="Rectangle 107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491" name="Rectangle 108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492" name="Rectangle 109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493" name="Group 110"/>
              <p:cNvGrpSpPr>
                <a:grpSpLocks/>
              </p:cNvGrpSpPr>
              <p:nvPr/>
            </p:nvGrpSpPr>
            <p:grpSpPr bwMode="auto">
              <a:xfrm>
                <a:off x="2200" y="2940"/>
                <a:ext cx="360" cy="286"/>
                <a:chOff x="2192" y="2996"/>
                <a:chExt cx="360" cy="286"/>
              </a:xfrm>
            </p:grpSpPr>
            <p:sp>
              <p:nvSpPr>
                <p:cNvPr id="504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5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</p:grpSp>
          <p:grpSp>
            <p:nvGrpSpPr>
              <p:cNvPr id="494" name="Group 113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502" name="Freeform 114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495" name="Group 116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500" name="Line 117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1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6" name="Group 119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49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497" name="Freeform 122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9" name="Freeform 123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" name="Freeform 124"/>
            <p:cNvSpPr>
              <a:spLocks/>
            </p:cNvSpPr>
            <p:nvPr/>
          </p:nvSpPr>
          <p:spPr bwMode="auto">
            <a:xfrm>
              <a:off x="4432300" y="2324100"/>
              <a:ext cx="3873500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" name="Line 125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" name="Text Box 126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3667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  <a:latin typeface="Courier New" pitchFamily="1" charset="0"/>
                </a:rPr>
                <a:t>31</a:t>
              </a:r>
            </a:p>
          </p:txBody>
        </p:sp>
        <p:sp>
          <p:nvSpPr>
            <p:cNvPr id="523" name="Freeform 127"/>
            <p:cNvSpPr>
              <a:spLocks/>
            </p:cNvSpPr>
            <p:nvPr/>
          </p:nvSpPr>
          <p:spPr bwMode="auto">
            <a:xfrm>
              <a:off x="1371600" y="1836738"/>
              <a:ext cx="3625850" cy="2152650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Rectangle 128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525" name="Rectangle 129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526" name="Rectangle 130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527" name="Freeform 131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Freeform 132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Freeform 133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Freeform 134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Rectangle 135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75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Absolute Jumps (J, JAL)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3830" y="1086295"/>
            <a:ext cx="8731250" cy="5233988"/>
            <a:chOff x="288925" y="1254125"/>
            <a:chExt cx="8731250" cy="5233988"/>
          </a:xfrm>
        </p:grpSpPr>
        <p:sp>
          <p:nvSpPr>
            <p:cNvPr id="140" name="Freeform 2"/>
            <p:cNvSpPr>
              <a:spLocks/>
            </p:cNvSpPr>
            <p:nvPr/>
          </p:nvSpPr>
          <p:spPr bwMode="auto">
            <a:xfrm>
              <a:off x="3116263" y="4294188"/>
              <a:ext cx="5562600" cy="1816100"/>
            </a:xfrm>
            <a:custGeom>
              <a:avLst/>
              <a:gdLst>
                <a:gd name="T0" fmla="*/ 3504 w 3504"/>
                <a:gd name="T1" fmla="*/ 200 h 1144"/>
                <a:gd name="T2" fmla="*/ 3504 w 3504"/>
                <a:gd name="T3" fmla="*/ 1144 h 1144"/>
                <a:gd name="T4" fmla="*/ 0 w 3504"/>
                <a:gd name="T5" fmla="*/ 1144 h 1144"/>
                <a:gd name="T6" fmla="*/ 0 w 3504"/>
                <a:gd name="T7" fmla="*/ 0 h 1144"/>
                <a:gd name="T8" fmla="*/ 224 w 3504"/>
                <a:gd name="T9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144">
                  <a:moveTo>
                    <a:pt x="3504" y="200"/>
                  </a:moveTo>
                  <a:lnTo>
                    <a:pt x="3504" y="1144"/>
                  </a:lnTo>
                  <a:lnTo>
                    <a:pt x="0" y="1144"/>
                  </a:lnTo>
                  <a:lnTo>
                    <a:pt x="0" y="0"/>
                  </a:lnTo>
                  <a:lnTo>
                    <a:pt x="224" y="0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Freeform 3"/>
            <p:cNvSpPr>
              <a:spLocks/>
            </p:cNvSpPr>
            <p:nvPr/>
          </p:nvSpPr>
          <p:spPr bwMode="auto">
            <a:xfrm>
              <a:off x="1600200" y="2336800"/>
              <a:ext cx="7086600" cy="2514600"/>
            </a:xfrm>
            <a:custGeom>
              <a:avLst/>
              <a:gdLst>
                <a:gd name="T0" fmla="*/ 0 w 4464"/>
                <a:gd name="T1" fmla="*/ 272 h 1584"/>
                <a:gd name="T2" fmla="*/ 1776 w 4464"/>
                <a:gd name="T3" fmla="*/ 272 h 1584"/>
                <a:gd name="T4" fmla="*/ 1776 w 4464"/>
                <a:gd name="T5" fmla="*/ 0 h 1584"/>
                <a:gd name="T6" fmla="*/ 4000 w 4464"/>
                <a:gd name="T7" fmla="*/ 8 h 1584"/>
                <a:gd name="T8" fmla="*/ 4008 w 4464"/>
                <a:gd name="T9" fmla="*/ 1584 h 1584"/>
                <a:gd name="T10" fmla="*/ 4248 w 4464"/>
                <a:gd name="T11" fmla="*/ 1584 h 1584"/>
                <a:gd name="T12" fmla="*/ 4301 w 4464"/>
                <a:gd name="T13" fmla="*/ 1432 h 1584"/>
                <a:gd name="T14" fmla="*/ 4464 w 4464"/>
                <a:gd name="T15" fmla="*/ 1432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64" h="1584">
                  <a:moveTo>
                    <a:pt x="0" y="272"/>
                  </a:moveTo>
                  <a:lnTo>
                    <a:pt x="1776" y="272"/>
                  </a:lnTo>
                  <a:lnTo>
                    <a:pt x="1776" y="0"/>
                  </a:lnTo>
                  <a:lnTo>
                    <a:pt x="4000" y="8"/>
                  </a:lnTo>
                  <a:lnTo>
                    <a:pt x="4008" y="1584"/>
                  </a:lnTo>
                  <a:lnTo>
                    <a:pt x="4248" y="1584"/>
                  </a:lnTo>
                  <a:lnTo>
                    <a:pt x="4301" y="1432"/>
                  </a:lnTo>
                  <a:lnTo>
                    <a:pt x="4464" y="1432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Freeform 4"/>
            <p:cNvSpPr>
              <a:spLocks/>
            </p:cNvSpPr>
            <p:nvPr/>
          </p:nvSpPr>
          <p:spPr bwMode="auto">
            <a:xfrm>
              <a:off x="1349375" y="2043113"/>
              <a:ext cx="708025" cy="166687"/>
            </a:xfrm>
            <a:custGeom>
              <a:avLst/>
              <a:gdLst>
                <a:gd name="T0" fmla="*/ 2283 w 2283"/>
                <a:gd name="T1" fmla="*/ 1354 h 1354"/>
                <a:gd name="T2" fmla="*/ 2276 w 2283"/>
                <a:gd name="T3" fmla="*/ 0 h 1354"/>
                <a:gd name="T4" fmla="*/ 0 w 2283"/>
                <a:gd name="T5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3" h="1354">
                  <a:moveTo>
                    <a:pt x="2283" y="1354"/>
                  </a:moveTo>
                  <a:lnTo>
                    <a:pt x="2276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5"/>
            <p:cNvSpPr>
              <a:spLocks/>
            </p:cNvSpPr>
            <p:nvPr/>
          </p:nvSpPr>
          <p:spPr bwMode="auto">
            <a:xfrm>
              <a:off x="2181225" y="2438400"/>
              <a:ext cx="104775" cy="1235075"/>
            </a:xfrm>
            <a:custGeom>
              <a:avLst/>
              <a:gdLst>
                <a:gd name="T0" fmla="*/ 0 w 1"/>
                <a:gd name="T1" fmla="*/ 0 h 221"/>
                <a:gd name="T2" fmla="*/ 0 w 1"/>
                <a:gd name="T3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1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6"/>
            <p:cNvSpPr>
              <a:spLocks/>
            </p:cNvSpPr>
            <p:nvPr/>
          </p:nvSpPr>
          <p:spPr bwMode="auto">
            <a:xfrm>
              <a:off x="1951038" y="2408238"/>
              <a:ext cx="1587" cy="350837"/>
            </a:xfrm>
            <a:custGeom>
              <a:avLst/>
              <a:gdLst>
                <a:gd name="T0" fmla="*/ 0 w 1"/>
                <a:gd name="T1" fmla="*/ 0 h 221"/>
                <a:gd name="T2" fmla="*/ 0 w 1"/>
                <a:gd name="T3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1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7"/>
            <p:cNvSpPr>
              <a:spLocks/>
            </p:cNvSpPr>
            <p:nvPr/>
          </p:nvSpPr>
          <p:spPr bwMode="auto">
            <a:xfrm>
              <a:off x="2568575" y="4022725"/>
              <a:ext cx="928688" cy="107950"/>
            </a:xfrm>
            <a:custGeom>
              <a:avLst/>
              <a:gdLst>
                <a:gd name="T0" fmla="*/ 0 w 585"/>
                <a:gd name="T1" fmla="*/ 0 h 68"/>
                <a:gd name="T2" fmla="*/ 187 w 585"/>
                <a:gd name="T3" fmla="*/ 5 h 68"/>
                <a:gd name="T4" fmla="*/ 273 w 585"/>
                <a:gd name="T5" fmla="*/ 68 h 68"/>
                <a:gd name="T6" fmla="*/ 585 w 585"/>
                <a:gd name="T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5" h="68">
                  <a:moveTo>
                    <a:pt x="0" y="0"/>
                  </a:moveTo>
                  <a:lnTo>
                    <a:pt x="187" y="5"/>
                  </a:lnTo>
                  <a:lnTo>
                    <a:pt x="273" y="68"/>
                  </a:lnTo>
                  <a:lnTo>
                    <a:pt x="585" y="68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6" name="Group 9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147" name="Rectangle 10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148" name="Freeform 11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2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3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1" name="Freeform 14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6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7"/>
            <p:cNvSpPr>
              <a:spLocks noChangeArrowheads="1"/>
            </p:cNvSpPr>
            <p:nvPr/>
          </p:nvSpPr>
          <p:spPr bwMode="auto">
            <a:xfrm>
              <a:off x="37925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155" name="Rectangle 18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56" name="Freeform 19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20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16097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22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0" name="Group 23"/>
            <p:cNvGrpSpPr>
              <a:grpSpLocks/>
            </p:cNvGrpSpPr>
            <p:nvPr/>
          </p:nvGrpSpPr>
          <p:grpSpPr bwMode="auto">
            <a:xfrm>
              <a:off x="6848475" y="1390650"/>
              <a:ext cx="2171700" cy="3740150"/>
              <a:chOff x="4314" y="876"/>
              <a:chExt cx="1368" cy="2356"/>
            </a:xfrm>
          </p:grpSpPr>
          <p:sp>
            <p:nvSpPr>
              <p:cNvPr id="161" name="Rectangle 24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62" name="Line 25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Freeform 26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Rectangle 27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2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165" name="Rectangle 28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5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166" name="Freeform 29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30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31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Rectangle 32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33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171" name="Rectangle 34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172" name="Rectangle 35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173" name="Rectangle 36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174" name="Rectangle 37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175" name="Group 38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176" name="Line 39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8" name="Line 41"/>
            <p:cNvSpPr>
              <a:spLocks noChangeShapeType="1"/>
            </p:cNvSpPr>
            <p:nvPr/>
          </p:nvSpPr>
          <p:spPr bwMode="auto">
            <a:xfrm>
              <a:off x="5953125" y="4165600"/>
              <a:ext cx="952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Freeform 42"/>
            <p:cNvSpPr>
              <a:spLocks/>
            </p:cNvSpPr>
            <p:nvPr/>
          </p:nvSpPr>
          <p:spPr bwMode="auto">
            <a:xfrm flipV="1">
              <a:off x="4111625" y="4572000"/>
              <a:ext cx="1081088" cy="306388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43"/>
            <p:cNvSpPr>
              <a:spLocks noChangeArrowheads="1"/>
            </p:cNvSpPr>
            <p:nvPr/>
          </p:nvSpPr>
          <p:spPr bwMode="auto">
            <a:xfrm>
              <a:off x="2573338" y="6211888"/>
              <a:ext cx="7143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181" name="Freeform 44"/>
            <p:cNvSpPr>
              <a:spLocks/>
            </p:cNvSpPr>
            <p:nvPr/>
          </p:nvSpPr>
          <p:spPr bwMode="auto">
            <a:xfrm>
              <a:off x="876300" y="2984500"/>
              <a:ext cx="328613" cy="1004888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45"/>
            <p:cNvSpPr>
              <a:spLocks/>
            </p:cNvSpPr>
            <p:nvPr/>
          </p:nvSpPr>
          <p:spPr bwMode="auto">
            <a:xfrm>
              <a:off x="2193925" y="3683000"/>
              <a:ext cx="1296988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46"/>
            <p:cNvSpPr>
              <a:spLocks/>
            </p:cNvSpPr>
            <p:nvPr/>
          </p:nvSpPr>
          <p:spPr bwMode="auto">
            <a:xfrm>
              <a:off x="2193925" y="3835400"/>
              <a:ext cx="1296988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47"/>
            <p:cNvSpPr>
              <a:spLocks/>
            </p:cNvSpPr>
            <p:nvPr/>
          </p:nvSpPr>
          <p:spPr bwMode="auto">
            <a:xfrm>
              <a:off x="2193925" y="3987800"/>
              <a:ext cx="611188" cy="306388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48"/>
            <p:cNvSpPr>
              <a:spLocks/>
            </p:cNvSpPr>
            <p:nvPr/>
          </p:nvSpPr>
          <p:spPr bwMode="auto">
            <a:xfrm>
              <a:off x="2193925" y="4292600"/>
              <a:ext cx="1296988" cy="611188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9"/>
            <p:cNvSpPr>
              <a:spLocks/>
            </p:cNvSpPr>
            <p:nvPr/>
          </p:nvSpPr>
          <p:spPr bwMode="auto">
            <a:xfrm>
              <a:off x="3108325" y="4140200"/>
              <a:ext cx="382588" cy="1588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>
              <a:off x="4086225" y="3987800"/>
              <a:ext cx="1423988" cy="1588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51"/>
            <p:cNvSpPr>
              <a:spLocks/>
            </p:cNvSpPr>
            <p:nvPr/>
          </p:nvSpPr>
          <p:spPr bwMode="auto">
            <a:xfrm>
              <a:off x="2193925" y="4902200"/>
              <a:ext cx="2135188" cy="382588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52"/>
            <p:cNvSpPr>
              <a:spLocks/>
            </p:cNvSpPr>
            <p:nvPr/>
          </p:nvSpPr>
          <p:spPr bwMode="auto">
            <a:xfrm>
              <a:off x="4911725" y="4445000"/>
              <a:ext cx="865188" cy="827088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53"/>
            <p:cNvSpPr>
              <a:spLocks/>
            </p:cNvSpPr>
            <p:nvPr/>
          </p:nvSpPr>
          <p:spPr bwMode="auto">
            <a:xfrm>
              <a:off x="4035425" y="4292600"/>
              <a:ext cx="1131888" cy="42863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54"/>
            <p:cNvSpPr>
              <a:spLocks noChangeShapeType="1"/>
            </p:cNvSpPr>
            <p:nvPr/>
          </p:nvSpPr>
          <p:spPr bwMode="auto">
            <a:xfrm flipV="1">
              <a:off x="1887538" y="4140200"/>
              <a:ext cx="293687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55"/>
            <p:cNvSpPr>
              <a:spLocks noChangeArrowheads="1"/>
            </p:cNvSpPr>
            <p:nvPr/>
          </p:nvSpPr>
          <p:spPr bwMode="auto">
            <a:xfrm>
              <a:off x="4948238" y="6216650"/>
              <a:ext cx="511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193" name="Oval 56"/>
            <p:cNvSpPr>
              <a:spLocks noChangeArrowheads="1"/>
            </p:cNvSpPr>
            <p:nvPr/>
          </p:nvSpPr>
          <p:spPr bwMode="auto">
            <a:xfrm>
              <a:off x="4422775" y="45402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Oval 57"/>
            <p:cNvSpPr>
              <a:spLocks noChangeArrowheads="1"/>
            </p:cNvSpPr>
            <p:nvPr/>
          </p:nvSpPr>
          <p:spPr bwMode="auto">
            <a:xfrm>
              <a:off x="2174875" y="41211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Oval 58"/>
            <p:cNvSpPr>
              <a:spLocks noChangeArrowheads="1"/>
            </p:cNvSpPr>
            <p:nvPr/>
          </p:nvSpPr>
          <p:spPr bwMode="auto">
            <a:xfrm>
              <a:off x="6505575" y="4133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59"/>
            <p:cNvSpPr>
              <a:spLocks noChangeShapeType="1"/>
            </p:cNvSpPr>
            <p:nvPr/>
          </p:nvSpPr>
          <p:spPr bwMode="auto">
            <a:xfrm>
              <a:off x="2193925" y="5289550"/>
              <a:ext cx="0" cy="927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60"/>
            <p:cNvSpPr>
              <a:spLocks noChangeArrowheads="1"/>
            </p:cNvSpPr>
            <p:nvPr/>
          </p:nvSpPr>
          <p:spPr bwMode="auto">
            <a:xfrm>
              <a:off x="3487738" y="6211888"/>
              <a:ext cx="6207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198" name="Rectangle 61"/>
            <p:cNvSpPr>
              <a:spLocks noChangeArrowheads="1"/>
            </p:cNvSpPr>
            <p:nvPr/>
          </p:nvSpPr>
          <p:spPr bwMode="auto">
            <a:xfrm>
              <a:off x="1887538" y="6211888"/>
              <a:ext cx="7493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199" name="Line 62"/>
            <p:cNvSpPr>
              <a:spLocks noChangeShapeType="1"/>
            </p:cNvSpPr>
            <p:nvPr/>
          </p:nvSpPr>
          <p:spPr bwMode="auto">
            <a:xfrm flipH="1">
              <a:off x="2730500" y="42926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63"/>
            <p:cNvSpPr>
              <a:spLocks noChangeShapeType="1"/>
            </p:cNvSpPr>
            <p:nvPr/>
          </p:nvSpPr>
          <p:spPr bwMode="auto">
            <a:xfrm flipH="1">
              <a:off x="3035300" y="41402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Line 64"/>
            <p:cNvSpPr>
              <a:spLocks noChangeShapeType="1"/>
            </p:cNvSpPr>
            <p:nvPr/>
          </p:nvSpPr>
          <p:spPr bwMode="auto">
            <a:xfrm>
              <a:off x="34194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65"/>
            <p:cNvSpPr>
              <a:spLocks noChangeShapeType="1"/>
            </p:cNvSpPr>
            <p:nvPr/>
          </p:nvSpPr>
          <p:spPr bwMode="auto">
            <a:xfrm>
              <a:off x="3419475" y="41402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66"/>
            <p:cNvSpPr>
              <a:spLocks noChangeShapeType="1"/>
            </p:cNvSpPr>
            <p:nvPr/>
          </p:nvSpPr>
          <p:spPr bwMode="auto">
            <a:xfrm>
              <a:off x="3419475" y="36830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67"/>
            <p:cNvSpPr>
              <a:spLocks noChangeShapeType="1"/>
            </p:cNvSpPr>
            <p:nvPr/>
          </p:nvSpPr>
          <p:spPr bwMode="auto">
            <a:xfrm>
              <a:off x="3419475" y="38354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68"/>
            <p:cNvSpPr>
              <a:spLocks noChangeArrowheads="1"/>
            </p:cNvSpPr>
            <p:nvPr/>
          </p:nvSpPr>
          <p:spPr bwMode="auto">
            <a:xfrm>
              <a:off x="5964238" y="4289425"/>
              <a:ext cx="257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206" name="Line 69"/>
            <p:cNvSpPr>
              <a:spLocks noChangeShapeType="1"/>
            </p:cNvSpPr>
            <p:nvPr/>
          </p:nvSpPr>
          <p:spPr bwMode="auto">
            <a:xfrm>
              <a:off x="59340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70"/>
            <p:cNvSpPr>
              <a:spLocks noChangeShapeType="1"/>
            </p:cNvSpPr>
            <p:nvPr/>
          </p:nvSpPr>
          <p:spPr bwMode="auto">
            <a:xfrm>
              <a:off x="5476875" y="39878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71"/>
            <p:cNvSpPr>
              <a:spLocks noChangeShapeType="1"/>
            </p:cNvSpPr>
            <p:nvPr/>
          </p:nvSpPr>
          <p:spPr bwMode="auto">
            <a:xfrm>
              <a:off x="5775325" y="4451350"/>
              <a:ext cx="0" cy="6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Freeform 72"/>
            <p:cNvSpPr>
              <a:spLocks/>
            </p:cNvSpPr>
            <p:nvPr/>
          </p:nvSpPr>
          <p:spPr bwMode="auto">
            <a:xfrm>
              <a:off x="5175250" y="4216400"/>
              <a:ext cx="230188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73"/>
            <p:cNvSpPr>
              <a:spLocks noChangeShapeType="1"/>
            </p:cNvSpPr>
            <p:nvPr/>
          </p:nvSpPr>
          <p:spPr bwMode="auto">
            <a:xfrm flipH="1">
              <a:off x="5086350" y="45974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74"/>
            <p:cNvSpPr>
              <a:spLocks noChangeShapeType="1"/>
            </p:cNvSpPr>
            <p:nvPr/>
          </p:nvSpPr>
          <p:spPr bwMode="auto">
            <a:xfrm flipH="1">
              <a:off x="5086350" y="42926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75"/>
            <p:cNvSpPr>
              <a:spLocks noChangeShapeType="1"/>
            </p:cNvSpPr>
            <p:nvPr/>
          </p:nvSpPr>
          <p:spPr bwMode="auto">
            <a:xfrm flipH="1">
              <a:off x="5391150" y="444500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76"/>
            <p:cNvSpPr>
              <a:spLocks noChangeArrowheads="1"/>
            </p:cNvSpPr>
            <p:nvPr/>
          </p:nvSpPr>
          <p:spPr bwMode="auto">
            <a:xfrm>
              <a:off x="4300538" y="6211888"/>
              <a:ext cx="6048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214" name="Line 77"/>
            <p:cNvSpPr>
              <a:spLocks noChangeShapeType="1"/>
            </p:cNvSpPr>
            <p:nvPr/>
          </p:nvSpPr>
          <p:spPr bwMode="auto">
            <a:xfrm>
              <a:off x="4225925" y="5283200"/>
              <a:ext cx="5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Rectangle 78"/>
            <p:cNvSpPr>
              <a:spLocks noChangeArrowheads="1"/>
            </p:cNvSpPr>
            <p:nvPr/>
          </p:nvSpPr>
          <p:spPr bwMode="auto">
            <a:xfrm>
              <a:off x="3398838" y="3111500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216" name="Line 79"/>
            <p:cNvSpPr>
              <a:spLocks noChangeShapeType="1"/>
            </p:cNvSpPr>
            <p:nvPr/>
          </p:nvSpPr>
          <p:spPr bwMode="auto">
            <a:xfrm>
              <a:off x="3578225" y="3352800"/>
              <a:ext cx="0" cy="127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Oval 80"/>
            <p:cNvSpPr>
              <a:spLocks noChangeArrowheads="1"/>
            </p:cNvSpPr>
            <p:nvPr/>
          </p:nvSpPr>
          <p:spPr bwMode="auto">
            <a:xfrm>
              <a:off x="4752975" y="4260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Freeform 81"/>
            <p:cNvSpPr>
              <a:spLocks/>
            </p:cNvSpPr>
            <p:nvPr/>
          </p:nvSpPr>
          <p:spPr bwMode="auto">
            <a:xfrm>
              <a:off x="2905125" y="4327525"/>
              <a:ext cx="1588" cy="1903413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82"/>
            <p:cNvSpPr>
              <a:spLocks noChangeShapeType="1"/>
            </p:cNvSpPr>
            <p:nvPr/>
          </p:nvSpPr>
          <p:spPr bwMode="auto">
            <a:xfrm flipV="1">
              <a:off x="3781425" y="5056188"/>
              <a:ext cx="0" cy="12128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83"/>
            <p:cNvSpPr>
              <a:spLocks noChangeShapeType="1"/>
            </p:cNvSpPr>
            <p:nvPr/>
          </p:nvSpPr>
          <p:spPr bwMode="auto">
            <a:xfrm flipV="1">
              <a:off x="4581525" y="5459413"/>
              <a:ext cx="0" cy="8096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84"/>
            <p:cNvSpPr>
              <a:spLocks noChangeShapeType="1"/>
            </p:cNvSpPr>
            <p:nvPr/>
          </p:nvSpPr>
          <p:spPr bwMode="auto">
            <a:xfrm>
              <a:off x="5280025" y="4616450"/>
              <a:ext cx="0" cy="163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85"/>
            <p:cNvSpPr>
              <a:spLocks noChangeShapeType="1"/>
            </p:cNvSpPr>
            <p:nvPr/>
          </p:nvSpPr>
          <p:spPr bwMode="auto">
            <a:xfrm>
              <a:off x="5978525" y="4300538"/>
              <a:ext cx="3175" cy="1979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Rectangle 86"/>
            <p:cNvSpPr>
              <a:spLocks noChangeArrowheads="1"/>
            </p:cNvSpPr>
            <p:nvPr/>
          </p:nvSpPr>
          <p:spPr bwMode="auto">
            <a:xfrm>
              <a:off x="5765800" y="6208713"/>
              <a:ext cx="561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224" name="Freeform 87"/>
            <p:cNvSpPr>
              <a:spLocks/>
            </p:cNvSpPr>
            <p:nvPr/>
          </p:nvSpPr>
          <p:spPr bwMode="auto">
            <a:xfrm>
              <a:off x="2814638" y="3908425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88"/>
            <p:cNvSpPr>
              <a:spLocks/>
            </p:cNvSpPr>
            <p:nvPr/>
          </p:nvSpPr>
          <p:spPr bwMode="auto">
            <a:xfrm>
              <a:off x="2439988" y="3833813"/>
              <a:ext cx="382587" cy="338137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" name="Group 89"/>
            <p:cNvGrpSpPr>
              <a:grpSpLocks/>
            </p:cNvGrpSpPr>
            <p:nvPr/>
          </p:nvGrpSpPr>
          <p:grpSpPr bwMode="auto">
            <a:xfrm>
              <a:off x="530225" y="3698875"/>
              <a:ext cx="1412875" cy="1050925"/>
              <a:chOff x="326" y="2386"/>
              <a:chExt cx="890" cy="662"/>
            </a:xfrm>
          </p:grpSpPr>
          <p:sp>
            <p:nvSpPr>
              <p:cNvPr id="227" name="Rectangle 90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28" name="Line 91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9" name="Group 92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230" name="Freeform 93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1" name="Group 94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23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23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239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232" name="Rectangle 99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Line 100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Rectangle 101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235" name="Freeform 102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40" name="Rectangle 103"/>
            <p:cNvSpPr>
              <a:spLocks noChangeArrowheads="1"/>
            </p:cNvSpPr>
            <p:nvPr/>
          </p:nvSpPr>
          <p:spPr bwMode="auto">
            <a:xfrm>
              <a:off x="3494088" y="3468688"/>
              <a:ext cx="571500" cy="10636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104"/>
            <p:cNvSpPr>
              <a:spLocks noChangeArrowheads="1"/>
            </p:cNvSpPr>
            <p:nvPr/>
          </p:nvSpPr>
          <p:spPr bwMode="auto">
            <a:xfrm>
              <a:off x="3738563" y="3871913"/>
              <a:ext cx="4016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242" name="Rectangle 105"/>
            <p:cNvSpPr>
              <a:spLocks noChangeArrowheads="1"/>
            </p:cNvSpPr>
            <p:nvPr/>
          </p:nvSpPr>
          <p:spPr bwMode="auto">
            <a:xfrm>
              <a:off x="3467100" y="4275138"/>
              <a:ext cx="655638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243" name="Rectangle 106"/>
            <p:cNvSpPr>
              <a:spLocks noChangeArrowheads="1"/>
            </p:cNvSpPr>
            <p:nvPr/>
          </p:nvSpPr>
          <p:spPr bwMode="auto">
            <a:xfrm>
              <a:off x="3441700" y="3565525"/>
              <a:ext cx="3921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244" name="Rectangle 107"/>
            <p:cNvSpPr>
              <a:spLocks noChangeArrowheads="1"/>
            </p:cNvSpPr>
            <p:nvPr/>
          </p:nvSpPr>
          <p:spPr bwMode="auto">
            <a:xfrm>
              <a:off x="3441700" y="3716338"/>
              <a:ext cx="3921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245" name="Rectangle 108"/>
            <p:cNvSpPr>
              <a:spLocks noChangeArrowheads="1"/>
            </p:cNvSpPr>
            <p:nvPr/>
          </p:nvSpPr>
          <p:spPr bwMode="auto">
            <a:xfrm>
              <a:off x="3441700" y="4003675"/>
              <a:ext cx="366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246" name="Rectangle 109"/>
            <p:cNvSpPr>
              <a:spLocks noChangeArrowheads="1"/>
            </p:cNvSpPr>
            <p:nvPr/>
          </p:nvSpPr>
          <p:spPr bwMode="auto">
            <a:xfrm>
              <a:off x="3441700" y="4149725"/>
              <a:ext cx="3762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247" name="Rectangle 110"/>
            <p:cNvSpPr>
              <a:spLocks noChangeArrowheads="1"/>
            </p:cNvSpPr>
            <p:nvPr/>
          </p:nvSpPr>
          <p:spPr bwMode="auto">
            <a:xfrm>
              <a:off x="3746500" y="4151313"/>
              <a:ext cx="401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248" name="Rectangle 111"/>
            <p:cNvSpPr>
              <a:spLocks noChangeArrowheads="1"/>
            </p:cNvSpPr>
            <p:nvPr/>
          </p:nvSpPr>
          <p:spPr bwMode="auto">
            <a:xfrm>
              <a:off x="3640138" y="3402013"/>
              <a:ext cx="3762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249" name="Group 112"/>
            <p:cNvGrpSpPr>
              <a:grpSpLocks/>
            </p:cNvGrpSpPr>
            <p:nvPr/>
          </p:nvGrpSpPr>
          <p:grpSpPr bwMode="auto">
            <a:xfrm>
              <a:off x="3492500" y="4667250"/>
              <a:ext cx="571500" cy="454025"/>
              <a:chOff x="2192" y="2996"/>
              <a:chExt cx="360" cy="286"/>
            </a:xfrm>
          </p:grpSpPr>
          <p:sp>
            <p:nvSpPr>
              <p:cNvPr id="250" name="Rectangle 113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Rectangle 114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252" name="Group 115"/>
            <p:cNvGrpSpPr>
              <a:grpSpLocks/>
            </p:cNvGrpSpPr>
            <p:nvPr/>
          </p:nvGrpSpPr>
          <p:grpSpPr bwMode="auto">
            <a:xfrm>
              <a:off x="5511800" y="3905250"/>
              <a:ext cx="477838" cy="603250"/>
              <a:chOff x="3464" y="2516"/>
              <a:chExt cx="301" cy="380"/>
            </a:xfrm>
          </p:grpSpPr>
          <p:sp>
            <p:nvSpPr>
              <p:cNvPr id="253" name="Freeform 116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Rectangle 117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255" name="Group 118"/>
            <p:cNvGrpSpPr>
              <a:grpSpLocks/>
            </p:cNvGrpSpPr>
            <p:nvPr/>
          </p:nvGrpSpPr>
          <p:grpSpPr bwMode="auto">
            <a:xfrm>
              <a:off x="3536950" y="3467100"/>
              <a:ext cx="80963" cy="87313"/>
              <a:chOff x="2815" y="1407"/>
              <a:chExt cx="51" cy="55"/>
            </a:xfrm>
          </p:grpSpPr>
          <p:sp>
            <p:nvSpPr>
              <p:cNvPr id="256" name="Line 119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20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" name="Group 121"/>
            <p:cNvGrpSpPr>
              <a:grpSpLocks/>
            </p:cNvGrpSpPr>
            <p:nvPr/>
          </p:nvGrpSpPr>
          <p:grpSpPr bwMode="auto">
            <a:xfrm>
              <a:off x="4303713" y="5121275"/>
              <a:ext cx="671512" cy="361950"/>
              <a:chOff x="2576" y="2405"/>
              <a:chExt cx="423" cy="228"/>
            </a:xfrm>
          </p:grpSpPr>
          <p:sp>
            <p:nvSpPr>
              <p:cNvPr id="259" name="Rectangle 122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123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261" name="Freeform 124"/>
            <p:cNvSpPr>
              <a:spLocks/>
            </p:cNvSpPr>
            <p:nvPr/>
          </p:nvSpPr>
          <p:spPr bwMode="auto">
            <a:xfrm flipV="1">
              <a:off x="4772025" y="4292600"/>
              <a:ext cx="2149475" cy="687388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125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Freeform 126"/>
            <p:cNvSpPr>
              <a:spLocks/>
            </p:cNvSpPr>
            <p:nvPr/>
          </p:nvSpPr>
          <p:spPr bwMode="auto">
            <a:xfrm>
              <a:off x="4432300" y="2324100"/>
              <a:ext cx="3873500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Line 127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Text Box 128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3667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  <a:latin typeface="Courier New" pitchFamily="1" charset="0"/>
                </a:rPr>
                <a:t>31</a:t>
              </a:r>
            </a:p>
          </p:txBody>
        </p:sp>
        <p:sp>
          <p:nvSpPr>
            <p:cNvPr id="266" name="Freeform 129"/>
            <p:cNvSpPr>
              <a:spLocks/>
            </p:cNvSpPr>
            <p:nvPr/>
          </p:nvSpPr>
          <p:spPr bwMode="auto">
            <a:xfrm>
              <a:off x="1371600" y="1836738"/>
              <a:ext cx="3625850" cy="2152650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Rectangle 130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268" name="Rectangle 131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269" name="Rectangle 132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270" name="Freeform 133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134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135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136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Rectangle 137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275" name="Freeform 138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Rectangle 139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277" name="Oval 140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Line 141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Line 142"/>
            <p:cNvSpPr>
              <a:spLocks noChangeShapeType="1"/>
            </p:cNvSpPr>
            <p:nvPr/>
          </p:nvSpPr>
          <p:spPr bwMode="auto">
            <a:xfrm flipH="1" flipV="1">
              <a:off x="1943100" y="2403475"/>
              <a:ext cx="0" cy="354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07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Harvard Datapath for MIPS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8920" y="1047890"/>
            <a:ext cx="8731250" cy="5233988"/>
            <a:chOff x="288925" y="1254125"/>
            <a:chExt cx="8731250" cy="5233988"/>
          </a:xfrm>
        </p:grpSpPr>
        <p:grpSp>
          <p:nvGrpSpPr>
            <p:cNvPr id="280" name="Group 3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281" name="Rectangle 4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282" name="Freeform 5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6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Line 7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5" name="Freeform 8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9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10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11"/>
            <p:cNvSpPr>
              <a:spLocks noChangeArrowheads="1"/>
            </p:cNvSpPr>
            <p:nvPr/>
          </p:nvSpPr>
          <p:spPr bwMode="auto">
            <a:xfrm>
              <a:off x="3792538" y="1390650"/>
              <a:ext cx="8493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289" name="Rectangle 12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90" name="Freeform 13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Rectangle 14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92" name="Freeform 15"/>
            <p:cNvSpPr>
              <a:spLocks/>
            </p:cNvSpPr>
            <p:nvPr/>
          </p:nvSpPr>
          <p:spPr bwMode="auto">
            <a:xfrm>
              <a:off x="16097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16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4" name="Group 17"/>
            <p:cNvGrpSpPr>
              <a:grpSpLocks/>
            </p:cNvGrpSpPr>
            <p:nvPr/>
          </p:nvGrpSpPr>
          <p:grpSpPr bwMode="auto">
            <a:xfrm>
              <a:off x="6848475" y="1390650"/>
              <a:ext cx="2171700" cy="3740150"/>
              <a:chOff x="4314" y="876"/>
              <a:chExt cx="1368" cy="2356"/>
            </a:xfrm>
          </p:grpSpPr>
          <p:sp>
            <p:nvSpPr>
              <p:cNvPr id="295" name="Rectangle 18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96" name="Line 19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" name="Freeform 20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Rectangle 21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2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299" name="Rectangle 22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7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300" name="Freeform 23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Freeform 24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Freeform 25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Rectangle 26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Rectangle 27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305" name="Rectangle 28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306" name="Rectangle 29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307" name="Rectangle 30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308" name="Rectangle 31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309" name="Group 32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310" name="Line 33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2" name="Group 35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3613"/>
              <a:chOff x="334" y="1880"/>
              <a:chExt cx="4026" cy="2207"/>
            </a:xfrm>
          </p:grpSpPr>
          <p:sp>
            <p:nvSpPr>
              <p:cNvPr id="313" name="Line 36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Freeform 37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Rectangle 38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5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RegDst</a:t>
                </a:r>
              </a:p>
            </p:txBody>
          </p:sp>
          <p:sp>
            <p:nvSpPr>
              <p:cNvPr id="316" name="Freeform 39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Freeform 40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Freeform 41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Freeform 42"/>
              <p:cNvSpPr>
                <a:spLocks/>
              </p:cNvSpPr>
              <p:nvPr/>
            </p:nvSpPr>
            <p:spPr bwMode="auto">
              <a:xfrm>
                <a:off x="1382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Freeform 43"/>
              <p:cNvSpPr>
                <a:spLocks/>
              </p:cNvSpPr>
              <p:nvPr/>
            </p:nvSpPr>
            <p:spPr bwMode="auto">
              <a:xfrm>
                <a:off x="1382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Freeform 44"/>
              <p:cNvSpPr>
                <a:spLocks/>
              </p:cNvSpPr>
              <p:nvPr/>
            </p:nvSpPr>
            <p:spPr bwMode="auto">
              <a:xfrm>
                <a:off x="1958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Freeform 45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Freeform 46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Freeform 47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Freeform 48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Line 49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Rectangle 50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338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BSrc</a:t>
                </a:r>
              </a:p>
            </p:txBody>
          </p:sp>
          <p:sp>
            <p:nvSpPr>
              <p:cNvPr id="328" name="Oval 51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Oval 52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" name="Oval 53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Line 54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Rectangle 55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40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ExtSel</a:t>
                </a:r>
              </a:p>
            </p:txBody>
          </p:sp>
          <p:sp>
            <p:nvSpPr>
              <p:cNvPr id="333" name="Rectangle 56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8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334" name="Line 57"/>
              <p:cNvSpPr>
                <a:spLocks noChangeShapeType="1"/>
              </p:cNvSpPr>
              <p:nvPr/>
            </p:nvSpPr>
            <p:spPr bwMode="auto">
              <a:xfrm flipH="1">
                <a:off x="1720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Line 58"/>
              <p:cNvSpPr>
                <a:spLocks noChangeShapeType="1"/>
              </p:cNvSpPr>
              <p:nvPr/>
            </p:nvSpPr>
            <p:spPr bwMode="auto">
              <a:xfrm flipH="1">
                <a:off x="1912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Line 59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Line 60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Line 61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Line 62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" name="Rectangle 63"/>
              <p:cNvSpPr>
                <a:spLocks noChangeArrowheads="1"/>
              </p:cNvSpPr>
              <p:nvPr/>
            </p:nvSpPr>
            <p:spPr bwMode="auto">
              <a:xfrm>
                <a:off x="3757" y="270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341" name="Line 64"/>
              <p:cNvSpPr>
                <a:spLocks noChangeShapeType="1"/>
              </p:cNvSpPr>
              <p:nvPr/>
            </p:nvSpPr>
            <p:spPr bwMode="auto">
              <a:xfrm>
                <a:off x="3738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Line 65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" name="Line 66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4" name="Freeform 67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68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Line 69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Line 70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71"/>
              <p:cNvSpPr>
                <a:spLocks noChangeArrowheads="1"/>
              </p:cNvSpPr>
              <p:nvPr/>
            </p:nvSpPr>
            <p:spPr bwMode="auto">
              <a:xfrm>
                <a:off x="2709" y="3913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OpSel</a:t>
                </a:r>
              </a:p>
            </p:txBody>
          </p:sp>
          <p:sp>
            <p:nvSpPr>
              <p:cNvPr id="349" name="Line 72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Rectangle 73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351" name="Line 74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Oval 75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Freeform 76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77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5" name="Line 78"/>
              <p:cNvSpPr>
                <a:spLocks noChangeShapeType="1"/>
              </p:cNvSpPr>
              <p:nvPr/>
            </p:nvSpPr>
            <p:spPr bwMode="auto">
              <a:xfrm flipV="1">
                <a:off x="2886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" name="Line 79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" name="Line 80"/>
              <p:cNvSpPr>
                <a:spLocks noChangeShapeType="1"/>
              </p:cNvSpPr>
              <p:nvPr/>
            </p:nvSpPr>
            <p:spPr bwMode="auto">
              <a:xfrm>
                <a:off x="3766" y="2709"/>
                <a:ext cx="2" cy="12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81"/>
              <p:cNvSpPr>
                <a:spLocks noChangeArrowheads="1"/>
              </p:cNvSpPr>
              <p:nvPr/>
            </p:nvSpPr>
            <p:spPr bwMode="auto">
              <a:xfrm>
                <a:off x="3632" y="3911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zero?</a:t>
                </a:r>
              </a:p>
            </p:txBody>
          </p:sp>
          <p:sp>
            <p:nvSpPr>
              <p:cNvPr id="359" name="Freeform 82"/>
              <p:cNvSpPr>
                <a:spLocks/>
              </p:cNvSpPr>
              <p:nvPr/>
            </p:nvSpPr>
            <p:spPr bwMode="auto">
              <a:xfrm>
                <a:off x="1773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Freeform 83"/>
              <p:cNvSpPr>
                <a:spLocks/>
              </p:cNvSpPr>
              <p:nvPr/>
            </p:nvSpPr>
            <p:spPr bwMode="auto">
              <a:xfrm>
                <a:off x="1537" y="2415"/>
                <a:ext cx="241" cy="213"/>
              </a:xfrm>
              <a:custGeom>
                <a:avLst/>
                <a:gdLst>
                  <a:gd name="T0" fmla="*/ 0 w 241"/>
                  <a:gd name="T1" fmla="*/ 0 h 117"/>
                  <a:gd name="T2" fmla="*/ 0 w 241"/>
                  <a:gd name="T3" fmla="*/ 116 h 117"/>
                  <a:gd name="T4" fmla="*/ 240 w 241"/>
                  <a:gd name="T5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1" h="117">
                    <a:moveTo>
                      <a:pt x="0" y="0"/>
                    </a:moveTo>
                    <a:lnTo>
                      <a:pt x="0" y="116"/>
                    </a:lnTo>
                    <a:lnTo>
                      <a:pt x="240" y="11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1" name="Group 84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384" name="Rectangle 85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385" name="Line 86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86" name="Group 87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387" name="Freeform 88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88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393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4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395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396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38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392" name="Freeform 97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2" name="Rectangle 98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Rectangle 99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364" name="Rectangle 100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365" name="Rectangle 101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366" name="Rectangle 102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367" name="Rectangle 103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368" name="Rectangle 104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369" name="Rectangle 105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370" name="Rectangle 106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371" name="Group 107"/>
              <p:cNvGrpSpPr>
                <a:grpSpLocks/>
              </p:cNvGrpSpPr>
              <p:nvPr/>
            </p:nvGrpSpPr>
            <p:grpSpPr bwMode="auto">
              <a:xfrm>
                <a:off x="2200" y="2940"/>
                <a:ext cx="360" cy="286"/>
                <a:chOff x="2192" y="2996"/>
                <a:chExt cx="360" cy="286"/>
              </a:xfrm>
            </p:grpSpPr>
            <p:sp>
              <p:nvSpPr>
                <p:cNvPr id="382" name="Rectangle 108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3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</p:grpSp>
          <p:grpSp>
            <p:nvGrpSpPr>
              <p:cNvPr id="372" name="Group 110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380" name="Freeform 111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373" name="Group 113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378" name="Line 114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" name="Group 116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376" name="Rectangle 117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375" name="Freeform 119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7" name="Freeform 120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Freeform 121"/>
            <p:cNvSpPr>
              <a:spLocks/>
            </p:cNvSpPr>
            <p:nvPr/>
          </p:nvSpPr>
          <p:spPr bwMode="auto">
            <a:xfrm>
              <a:off x="4432300" y="2349500"/>
              <a:ext cx="3859213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Line 122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Text Box 123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3667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  <a:latin typeface="Courier New" pitchFamily="1" charset="0"/>
                </a:rPr>
                <a:t>31</a:t>
              </a:r>
            </a:p>
          </p:txBody>
        </p:sp>
        <p:sp>
          <p:nvSpPr>
            <p:cNvPr id="401" name="Freeform 124"/>
            <p:cNvSpPr>
              <a:spLocks/>
            </p:cNvSpPr>
            <p:nvPr/>
          </p:nvSpPr>
          <p:spPr bwMode="auto">
            <a:xfrm>
              <a:off x="1371600" y="1836738"/>
              <a:ext cx="3625850" cy="2152650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Rectangle 125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403" name="Rectangle 126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404" name="Freeform 127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128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129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130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Rectangle 131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409" name="Rectangle 132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410" name="Oval 133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134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Line 135"/>
            <p:cNvSpPr>
              <a:spLocks noChangeShapeType="1"/>
            </p:cNvSpPr>
            <p:nvPr/>
          </p:nvSpPr>
          <p:spPr bwMode="auto">
            <a:xfrm flipH="1" flipV="1">
              <a:off x="1943100" y="2403475"/>
              <a:ext cx="0" cy="354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Freeform 136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137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0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Hardwired Control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36067" y="1316725"/>
            <a:ext cx="6677168" cy="3019425"/>
            <a:chOff x="990457" y="1316725"/>
            <a:chExt cx="6677168" cy="3019425"/>
          </a:xfrm>
        </p:grpSpPr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3124200" y="1351650"/>
              <a:ext cx="2336800" cy="29845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combinational 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logic</a:t>
              </a:r>
            </a:p>
          </p:txBody>
        </p:sp>
        <p:sp>
          <p:nvSpPr>
            <p:cNvPr id="176" name="Line 4"/>
            <p:cNvSpPr>
              <a:spLocks noChangeShapeType="1"/>
            </p:cNvSpPr>
            <p:nvPr/>
          </p:nvSpPr>
          <p:spPr bwMode="auto">
            <a:xfrm>
              <a:off x="2171700" y="2399400"/>
              <a:ext cx="939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7" name="Line 5"/>
            <p:cNvSpPr>
              <a:spLocks noChangeShapeType="1"/>
            </p:cNvSpPr>
            <p:nvPr/>
          </p:nvSpPr>
          <p:spPr bwMode="auto">
            <a:xfrm>
              <a:off x="2159000" y="3047100"/>
              <a:ext cx="939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8" name="Rectangle 6"/>
            <p:cNvSpPr>
              <a:spLocks noChangeArrowheads="1"/>
            </p:cNvSpPr>
            <p:nvPr/>
          </p:nvSpPr>
          <p:spPr bwMode="auto">
            <a:xfrm>
              <a:off x="990457" y="2199375"/>
              <a:ext cx="1163781" cy="366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op code</a:t>
              </a:r>
            </a:p>
          </p:txBody>
        </p:sp>
        <p:sp>
          <p:nvSpPr>
            <p:cNvPr id="179" name="Rectangle 7"/>
            <p:cNvSpPr>
              <a:spLocks noChangeArrowheads="1"/>
            </p:cNvSpPr>
            <p:nvPr/>
          </p:nvSpPr>
          <p:spPr bwMode="auto">
            <a:xfrm>
              <a:off x="1304925" y="2910575"/>
              <a:ext cx="798513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zero?</a:t>
              </a:r>
            </a:p>
          </p:txBody>
        </p:sp>
        <p:grpSp>
          <p:nvGrpSpPr>
            <p:cNvPr id="180" name="Group 8"/>
            <p:cNvGrpSpPr>
              <a:grpSpLocks/>
            </p:cNvGrpSpPr>
            <p:nvPr/>
          </p:nvGrpSpPr>
          <p:grpSpPr bwMode="auto">
            <a:xfrm>
              <a:off x="5480050" y="1316725"/>
              <a:ext cx="2187575" cy="2894013"/>
              <a:chOff x="3452" y="1194"/>
              <a:chExt cx="1378" cy="1665"/>
            </a:xfrm>
          </p:grpSpPr>
          <p:sp>
            <p:nvSpPr>
              <p:cNvPr id="181" name="Line 9"/>
              <p:cNvSpPr>
                <a:spLocks noChangeShapeType="1"/>
              </p:cNvSpPr>
              <p:nvPr/>
            </p:nvSpPr>
            <p:spPr bwMode="auto">
              <a:xfrm>
                <a:off x="3460" y="1328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2" name="Line 10"/>
              <p:cNvSpPr>
                <a:spLocks noChangeShapeType="1"/>
              </p:cNvSpPr>
              <p:nvPr/>
            </p:nvSpPr>
            <p:spPr bwMode="auto">
              <a:xfrm>
                <a:off x="3460" y="1520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3" name="Line 11"/>
              <p:cNvSpPr>
                <a:spLocks noChangeShapeType="1"/>
              </p:cNvSpPr>
              <p:nvPr/>
            </p:nvSpPr>
            <p:spPr bwMode="auto">
              <a:xfrm>
                <a:off x="3460" y="173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" name="Line 12"/>
              <p:cNvSpPr>
                <a:spLocks noChangeShapeType="1"/>
              </p:cNvSpPr>
              <p:nvPr/>
            </p:nvSpPr>
            <p:spPr bwMode="auto">
              <a:xfrm>
                <a:off x="3452" y="193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5" name="Line 13"/>
              <p:cNvSpPr>
                <a:spLocks noChangeShapeType="1"/>
              </p:cNvSpPr>
              <p:nvPr/>
            </p:nvSpPr>
            <p:spPr bwMode="auto">
              <a:xfrm>
                <a:off x="3460" y="213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6" name="Line 14"/>
              <p:cNvSpPr>
                <a:spLocks noChangeShapeType="1"/>
              </p:cNvSpPr>
              <p:nvPr/>
            </p:nvSpPr>
            <p:spPr bwMode="auto">
              <a:xfrm>
                <a:off x="3460" y="2360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7" name="Rectangle 15"/>
              <p:cNvSpPr>
                <a:spLocks noChangeArrowheads="1"/>
              </p:cNvSpPr>
              <p:nvPr/>
            </p:nvSpPr>
            <p:spPr bwMode="auto">
              <a:xfrm>
                <a:off x="3959" y="1194"/>
                <a:ext cx="509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ExtSel</a:t>
                </a:r>
              </a:p>
            </p:txBody>
          </p:sp>
          <p:sp>
            <p:nvSpPr>
              <p:cNvPr id="188" name="Rectangle 16"/>
              <p:cNvSpPr>
                <a:spLocks noChangeArrowheads="1"/>
              </p:cNvSpPr>
              <p:nvPr/>
            </p:nvSpPr>
            <p:spPr bwMode="auto">
              <a:xfrm>
                <a:off x="3967" y="1402"/>
                <a:ext cx="409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BSrc</a:t>
                </a:r>
              </a:p>
            </p:txBody>
          </p:sp>
          <p:sp>
            <p:nvSpPr>
              <p:cNvPr id="189" name="Rectangle 17"/>
              <p:cNvSpPr>
                <a:spLocks noChangeArrowheads="1"/>
              </p:cNvSpPr>
              <p:nvPr/>
            </p:nvSpPr>
            <p:spPr bwMode="auto">
              <a:xfrm>
                <a:off x="3975" y="1610"/>
                <a:ext cx="541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OpSel</a:t>
                </a:r>
              </a:p>
            </p:txBody>
          </p:sp>
          <p:sp>
            <p:nvSpPr>
              <p:cNvPr id="190" name="Rectangle 18"/>
              <p:cNvSpPr>
                <a:spLocks noChangeArrowheads="1"/>
              </p:cNvSpPr>
              <p:nvPr/>
            </p:nvSpPr>
            <p:spPr bwMode="auto">
              <a:xfrm>
                <a:off x="3983" y="1818"/>
                <a:ext cx="84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MemWrite</a:t>
                </a:r>
              </a:p>
            </p:txBody>
          </p:sp>
          <p:sp>
            <p:nvSpPr>
              <p:cNvPr id="191" name="Rectangle 19"/>
              <p:cNvSpPr>
                <a:spLocks noChangeArrowheads="1"/>
              </p:cNvSpPr>
              <p:nvPr/>
            </p:nvSpPr>
            <p:spPr bwMode="auto">
              <a:xfrm>
                <a:off x="3991" y="2026"/>
                <a:ext cx="548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WBSrc</a:t>
                </a:r>
              </a:p>
            </p:txBody>
          </p:sp>
          <p:sp>
            <p:nvSpPr>
              <p:cNvPr id="192" name="Rectangle 20"/>
              <p:cNvSpPr>
                <a:spLocks noChangeArrowheads="1"/>
              </p:cNvSpPr>
              <p:nvPr/>
            </p:nvSpPr>
            <p:spPr bwMode="auto">
              <a:xfrm>
                <a:off x="3999" y="2234"/>
                <a:ext cx="632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RegDst</a:t>
                </a:r>
              </a:p>
            </p:txBody>
          </p:sp>
          <p:sp>
            <p:nvSpPr>
              <p:cNvPr id="193" name="Line 21"/>
              <p:cNvSpPr>
                <a:spLocks noChangeShapeType="1"/>
              </p:cNvSpPr>
              <p:nvPr/>
            </p:nvSpPr>
            <p:spPr bwMode="auto">
              <a:xfrm>
                <a:off x="3460" y="2568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94" name="Rectangle 22"/>
              <p:cNvSpPr>
                <a:spLocks noChangeArrowheads="1"/>
              </p:cNvSpPr>
              <p:nvPr/>
            </p:nvSpPr>
            <p:spPr bwMode="auto">
              <a:xfrm>
                <a:off x="3999" y="2442"/>
                <a:ext cx="776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RegWrite</a:t>
                </a:r>
              </a:p>
            </p:txBody>
          </p:sp>
          <p:sp>
            <p:nvSpPr>
              <p:cNvPr id="195" name="Line 23"/>
              <p:cNvSpPr>
                <a:spLocks noChangeShapeType="1"/>
              </p:cNvSpPr>
              <p:nvPr/>
            </p:nvSpPr>
            <p:spPr bwMode="auto">
              <a:xfrm>
                <a:off x="3460" y="277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96" name="Rectangle 24"/>
              <p:cNvSpPr>
                <a:spLocks noChangeArrowheads="1"/>
              </p:cNvSpPr>
              <p:nvPr/>
            </p:nvSpPr>
            <p:spPr bwMode="auto">
              <a:xfrm>
                <a:off x="3999" y="2650"/>
                <a:ext cx="536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PCSrc</a:t>
                </a:r>
              </a:p>
            </p:txBody>
          </p:sp>
        </p:grpSp>
      </p:grpSp>
      <p:sp>
        <p:nvSpPr>
          <p:cNvPr id="197" name="Rectangle 18"/>
          <p:cNvSpPr>
            <a:spLocks noChangeArrowheads="1"/>
          </p:cNvSpPr>
          <p:nvPr/>
        </p:nvSpPr>
        <p:spPr bwMode="auto">
          <a:xfrm>
            <a:off x="769905" y="4888390"/>
            <a:ext cx="734218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Hardware control is pure combinational logic</a:t>
            </a:r>
            <a:endParaRPr lang="en-US" sz="2000" i="1" dirty="0">
              <a:solidFill>
                <a:srgbClr val="56127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8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ALU Control, Immediate Extension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5855" y="1125272"/>
            <a:ext cx="8358187" cy="5068888"/>
            <a:chOff x="506413" y="1163105"/>
            <a:chExt cx="8358187" cy="5068888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984500" y="1163105"/>
              <a:ext cx="4089400" cy="2349500"/>
            </a:xfrm>
            <a:prstGeom prst="rect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698500" y="1696505"/>
              <a:ext cx="530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1660525" y="1367893"/>
              <a:ext cx="1441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698500" y="2153705"/>
              <a:ext cx="530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506413" y="1826680"/>
              <a:ext cx="2468562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Inst&lt;31:26&gt; </a:t>
              </a:r>
              <a:r>
                <a:rPr lang="en-US" sz="1800" i="1">
                  <a:solidFill>
                    <a:srgbClr val="56127A"/>
                  </a:solidFill>
                </a:rPr>
                <a:t>(Opcode) </a:t>
              </a:r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6007100" y="1442505"/>
              <a:ext cx="687388" cy="1830388"/>
            </a:xfrm>
            <a:custGeom>
              <a:avLst/>
              <a:gdLst>
                <a:gd name="T0" fmla="*/ 0 w 433"/>
                <a:gd name="T1" fmla="*/ 0 h 1153"/>
                <a:gd name="T2" fmla="*/ 432 w 433"/>
                <a:gd name="T3" fmla="*/ 240 h 1153"/>
                <a:gd name="T4" fmla="*/ 432 w 433"/>
                <a:gd name="T5" fmla="*/ 912 h 1153"/>
                <a:gd name="T6" fmla="*/ 0 w 433"/>
                <a:gd name="T7" fmla="*/ 1152 h 1153"/>
                <a:gd name="T8" fmla="*/ 0 w 433"/>
                <a:gd name="T9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1153">
                  <a:moveTo>
                    <a:pt x="0" y="0"/>
                  </a:moveTo>
                  <a:lnTo>
                    <a:pt x="432" y="240"/>
                  </a:lnTo>
                  <a:lnTo>
                    <a:pt x="432" y="912"/>
                  </a:lnTo>
                  <a:lnTo>
                    <a:pt x="0" y="115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6540500" y="4187293"/>
              <a:ext cx="23241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6705600" y="2395005"/>
              <a:ext cx="1346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2603500" y="4147605"/>
              <a:ext cx="3403600" cy="1498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</a:rPr>
                <a:t>Decode Map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519113" y="1369480"/>
              <a:ext cx="1858962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Inst&lt;5:0&gt;</a:t>
              </a:r>
              <a:r>
                <a:rPr lang="en-US" sz="1800" i="1">
                  <a:solidFill>
                    <a:srgbClr val="56127A"/>
                  </a:solidFill>
                </a:rPr>
                <a:t> (Func)</a:t>
              </a: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2057400" y="2166405"/>
              <a:ext cx="534988" cy="2732088"/>
            </a:xfrm>
            <a:custGeom>
              <a:avLst/>
              <a:gdLst>
                <a:gd name="T0" fmla="*/ 0 w 337"/>
                <a:gd name="T1" fmla="*/ 0 h 1721"/>
                <a:gd name="T2" fmla="*/ 0 w 337"/>
                <a:gd name="T3" fmla="*/ 1720 h 1721"/>
                <a:gd name="T4" fmla="*/ 336 w 337"/>
                <a:gd name="T5" fmla="*/ 1720 h 1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7" h="1721">
                  <a:moveTo>
                    <a:pt x="0" y="0"/>
                  </a:moveTo>
                  <a:lnTo>
                    <a:pt x="0" y="1720"/>
                  </a:lnTo>
                  <a:lnTo>
                    <a:pt x="336" y="1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7326313" y="1991780"/>
              <a:ext cx="8794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ALUop</a:t>
              </a:r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5359400" y="2572805"/>
              <a:ext cx="647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5359400" y="2991905"/>
              <a:ext cx="647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"/>
            <p:cNvSpPr>
              <a:spLocks noChangeArrowheads="1"/>
            </p:cNvSpPr>
            <p:nvPr/>
          </p:nvSpPr>
          <p:spPr bwMode="auto">
            <a:xfrm>
              <a:off x="4786313" y="2766480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0?</a:t>
              </a: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4849813" y="2360080"/>
              <a:ext cx="31432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+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6577013" y="3655480"/>
              <a:ext cx="204152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OpSel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( Func, Op, +, 0? )</a:t>
              </a:r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6007100" y="5277905"/>
              <a:ext cx="241300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6589713" y="5319180"/>
              <a:ext cx="1752600" cy="912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ExtSel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( 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r>
                <a:rPr lang="en-US" sz="1800">
                  <a:solidFill>
                    <a:srgbClr val="56127A"/>
                  </a:solidFill>
                </a:rPr>
                <a:t>, uExt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r>
                <a:rPr lang="en-US" sz="1800">
                  <a:solidFill>
                    <a:srgbClr val="56127A"/>
                  </a:solidFill>
                </a:rPr>
                <a:t>,</a:t>
              </a:r>
              <a:endParaRPr lang="en-US" sz="1800" baseline="-25000">
                <a:solidFill>
                  <a:srgbClr val="56127A"/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  High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r>
                <a:rPr lang="en-US" sz="1800">
                  <a:solidFill>
                    <a:srgbClr val="56127A"/>
                  </a:solidFill>
                </a:rPr>
                <a:t>)</a:t>
              </a: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6007100" y="3071280"/>
              <a:ext cx="368300" cy="1828800"/>
            </a:xfrm>
            <a:custGeom>
              <a:avLst/>
              <a:gdLst>
                <a:gd name="T0" fmla="*/ 0 w 232"/>
                <a:gd name="T1" fmla="*/ 1152 h 1152"/>
                <a:gd name="T2" fmla="*/ 232 w 232"/>
                <a:gd name="T3" fmla="*/ 1152 h 1152"/>
                <a:gd name="T4" fmla="*/ 232 w 232"/>
                <a:gd name="T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" h="1152">
                  <a:moveTo>
                    <a:pt x="0" y="1152"/>
                  </a:moveTo>
                  <a:lnTo>
                    <a:pt x="232" y="1152"/>
                  </a:lnTo>
                  <a:lnTo>
                    <a:pt x="232" y="0"/>
                  </a:lnTo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85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Microprogramming in 1980’s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Increasing Complexity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CISC ISAs led to subroutine and call stacks in microcode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Fixing bugs in control conflicts with read-only nature of ROMs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Advent of VLSI technology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Assumptions about ROM </a:t>
            </a:r>
            <a:r>
              <a:rPr lang="en-US" sz="1600" dirty="0" err="1" smtClean="0">
                <a:solidFill>
                  <a:schemeClr val="tx1"/>
                </a:solidFill>
              </a:rPr>
              <a:t>vs</a:t>
            </a:r>
            <a:r>
              <a:rPr lang="en-US" sz="1600" dirty="0" smtClean="0">
                <a:solidFill>
                  <a:schemeClr val="tx1"/>
                </a:solidFill>
              </a:rPr>
              <a:t> RAM speed became invalid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Instructions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Better compilers made complex instructions less important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Compilers had difficulty using complex instructions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Microarchitecture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Microarchitectural innovations: pipelining, caches and buffers, etc.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Make multiple-cycle execution of </a:t>
            </a:r>
            <a:r>
              <a:rPr lang="en-US" sz="1600" dirty="0" err="1" smtClean="0">
                <a:solidFill>
                  <a:schemeClr val="tx1"/>
                </a:solidFill>
              </a:rPr>
              <a:t>reg-reg</a:t>
            </a:r>
            <a:r>
              <a:rPr lang="en-US" sz="1600" dirty="0" smtClean="0">
                <a:solidFill>
                  <a:schemeClr val="tx1"/>
                </a:solidFill>
              </a:rPr>
              <a:t> instructions unattractive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Hardwired Control Table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65735"/>
              </p:ext>
            </p:extLst>
          </p:nvPr>
        </p:nvGraphicFramePr>
        <p:xfrm>
          <a:off x="533400" y="1192190"/>
          <a:ext cx="8280400" cy="4105276"/>
        </p:xfrm>
        <a:graphic>
          <a:graphicData uri="http://schemas.openxmlformats.org/drawingml/2006/table">
            <a:tbl>
              <a:tblPr/>
              <a:tblGrid>
                <a:gridCol w="1038225"/>
                <a:gridCol w="900113"/>
                <a:gridCol w="765175"/>
                <a:gridCol w="860425"/>
                <a:gridCol w="950912"/>
                <a:gridCol w="852488"/>
                <a:gridCol w="887412"/>
                <a:gridCol w="963613"/>
                <a:gridCol w="106203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ExtSel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BSrc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WBSrc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z=1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135"/>
          <p:cNvSpPr>
            <a:spLocks noChangeArrowheads="1"/>
          </p:cNvSpPr>
          <p:nvPr/>
        </p:nvSpPr>
        <p:spPr bwMode="auto">
          <a:xfrm>
            <a:off x="923525" y="5517580"/>
            <a:ext cx="687848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latin typeface="+mj-lt"/>
              </a:rPr>
              <a:t>BSrc</a:t>
            </a:r>
            <a:r>
              <a:rPr lang="en-US" sz="1800" dirty="0">
                <a:latin typeface="+mj-lt"/>
              </a:rPr>
              <a:t> = </a:t>
            </a:r>
            <a:r>
              <a:rPr lang="en-US" sz="1800" dirty="0" err="1">
                <a:latin typeface="+mj-lt"/>
              </a:rPr>
              <a:t>Reg</a:t>
            </a:r>
            <a:r>
              <a:rPr lang="en-US" sz="1800" dirty="0">
                <a:latin typeface="+mj-lt"/>
              </a:rPr>
              <a:t> / </a:t>
            </a:r>
            <a:r>
              <a:rPr lang="en-US" sz="1800" dirty="0" err="1" smtClean="0">
                <a:latin typeface="+mj-lt"/>
              </a:rPr>
              <a:t>Imm</a:t>
            </a:r>
            <a:r>
              <a:rPr lang="en-US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WBSrc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= ALU / </a:t>
            </a:r>
            <a:r>
              <a:rPr lang="en-US" sz="1800" dirty="0" err="1">
                <a:latin typeface="+mj-lt"/>
              </a:rPr>
              <a:t>Mem</a:t>
            </a:r>
            <a:r>
              <a:rPr lang="en-US" sz="1800" dirty="0">
                <a:latin typeface="+mj-lt"/>
              </a:rPr>
              <a:t> / PC    </a:t>
            </a:r>
          </a:p>
          <a:p>
            <a:pPr>
              <a:spcBef>
                <a:spcPct val="0"/>
              </a:spcBef>
            </a:pPr>
            <a:r>
              <a:rPr lang="en-US" sz="1800" dirty="0" err="1">
                <a:latin typeface="+mj-lt"/>
              </a:rPr>
              <a:t>RegDst</a:t>
            </a:r>
            <a:r>
              <a:rPr lang="en-US" sz="1800" dirty="0">
                <a:latin typeface="+mj-lt"/>
              </a:rPr>
              <a:t> = </a:t>
            </a:r>
            <a:r>
              <a:rPr lang="en-US" sz="1800" dirty="0" err="1">
                <a:latin typeface="+mj-lt"/>
              </a:rPr>
              <a:t>rt</a:t>
            </a:r>
            <a:r>
              <a:rPr lang="en-US" sz="1800" dirty="0">
                <a:latin typeface="+mj-lt"/>
              </a:rPr>
              <a:t> / </a:t>
            </a:r>
            <a:r>
              <a:rPr lang="en-US" sz="1800" dirty="0" err="1">
                <a:latin typeface="+mj-lt"/>
              </a:rPr>
              <a:t>rd</a:t>
            </a:r>
            <a:r>
              <a:rPr lang="en-US" sz="1800" dirty="0">
                <a:latin typeface="+mj-lt"/>
              </a:rPr>
              <a:t> / R31	</a:t>
            </a:r>
            <a:r>
              <a:rPr lang="en-US" sz="1800" dirty="0" err="1">
                <a:latin typeface="+mj-lt"/>
              </a:rPr>
              <a:t>PCSrc</a:t>
            </a:r>
            <a:r>
              <a:rPr lang="en-US" sz="1800" dirty="0">
                <a:latin typeface="+mj-lt"/>
              </a:rPr>
              <a:t> = pc+4 / </a:t>
            </a:r>
            <a:r>
              <a:rPr lang="en-US" sz="1800" dirty="0" err="1">
                <a:latin typeface="+mj-lt"/>
              </a:rPr>
              <a:t>br</a:t>
            </a:r>
            <a:r>
              <a:rPr lang="en-US" sz="1800" dirty="0">
                <a:latin typeface="+mj-lt"/>
              </a:rPr>
              <a:t> / rind / jabs	</a:t>
            </a:r>
          </a:p>
        </p:txBody>
      </p:sp>
      <p:grpSp>
        <p:nvGrpSpPr>
          <p:cNvPr id="52" name="Group 136"/>
          <p:cNvGrpSpPr>
            <a:grpSpLocks/>
          </p:cNvGrpSpPr>
          <p:nvPr/>
        </p:nvGrpSpPr>
        <p:grpSpPr bwMode="auto">
          <a:xfrm>
            <a:off x="1943100" y="4913290"/>
            <a:ext cx="6607175" cy="368300"/>
            <a:chOff x="1224" y="3176"/>
            <a:chExt cx="4162" cy="232"/>
          </a:xfrm>
        </p:grpSpPr>
        <p:grpSp>
          <p:nvGrpSpPr>
            <p:cNvPr id="53" name="Group 137"/>
            <p:cNvGrpSpPr>
              <a:grpSpLocks/>
            </p:cNvGrpSpPr>
            <p:nvPr/>
          </p:nvGrpSpPr>
          <p:grpSpPr bwMode="auto">
            <a:xfrm>
              <a:off x="1224" y="3176"/>
              <a:ext cx="1764" cy="231"/>
              <a:chOff x="1248" y="4032"/>
              <a:chExt cx="1764" cy="277"/>
            </a:xfrm>
          </p:grpSpPr>
          <p:sp>
            <p:nvSpPr>
              <p:cNvPr id="58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4032"/>
                <a:ext cx="17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59" name="Text Box 139"/>
              <p:cNvSpPr txBox="1">
                <a:spLocks noChangeArrowheads="1"/>
              </p:cNvSpPr>
              <p:nvPr/>
            </p:nvSpPr>
            <p:spPr bwMode="auto">
              <a:xfrm>
                <a:off x="1728" y="4032"/>
                <a:ext cx="17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60" name="Text Box 140"/>
              <p:cNvSpPr txBox="1">
                <a:spLocks noChangeArrowheads="1"/>
              </p:cNvSpPr>
              <p:nvPr/>
            </p:nvSpPr>
            <p:spPr bwMode="auto">
              <a:xfrm>
                <a:off x="2256" y="4032"/>
                <a:ext cx="17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61" name="Text Box 141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6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no</a:t>
                </a:r>
              </a:p>
            </p:txBody>
          </p:sp>
        </p:grpSp>
        <p:sp>
          <p:nvSpPr>
            <p:cNvPr id="54" name="Text Box 142"/>
            <p:cNvSpPr txBox="1">
              <a:spLocks noChangeArrowheads="1"/>
            </p:cNvSpPr>
            <p:nvPr/>
          </p:nvSpPr>
          <p:spPr bwMode="auto">
            <a:xfrm>
              <a:off x="3308" y="3176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55" name="Text Box 14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56" name="Text Box 144"/>
            <p:cNvSpPr txBox="1">
              <a:spLocks noChangeArrowheads="1"/>
            </p:cNvSpPr>
            <p:nvPr/>
          </p:nvSpPr>
          <p:spPr bwMode="auto">
            <a:xfrm>
              <a:off x="3852" y="317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57" name="Text Box 145"/>
            <p:cNvSpPr txBox="1">
              <a:spLocks noChangeArrowheads="1"/>
            </p:cNvSpPr>
            <p:nvPr/>
          </p:nvSpPr>
          <p:spPr bwMode="auto">
            <a:xfrm>
              <a:off x="4372" y="3177"/>
              <a:ext cx="3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R31</a:t>
              </a:r>
            </a:p>
          </p:txBody>
        </p:sp>
      </p:grpSp>
      <p:sp>
        <p:nvSpPr>
          <p:cNvPr id="62" name="Text Box 146"/>
          <p:cNvSpPr txBox="1">
            <a:spLocks noChangeArrowheads="1"/>
          </p:cNvSpPr>
          <p:nvPr/>
        </p:nvSpPr>
        <p:spPr bwMode="auto">
          <a:xfrm>
            <a:off x="7985125" y="459261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rind</a:t>
            </a:r>
          </a:p>
        </p:txBody>
      </p:sp>
      <p:grpSp>
        <p:nvGrpSpPr>
          <p:cNvPr id="63" name="Group 147"/>
          <p:cNvGrpSpPr>
            <a:grpSpLocks/>
          </p:cNvGrpSpPr>
          <p:nvPr/>
        </p:nvGrpSpPr>
        <p:grpSpPr bwMode="auto">
          <a:xfrm>
            <a:off x="1928813" y="4592615"/>
            <a:ext cx="1906587" cy="366713"/>
            <a:chOff x="1215" y="2974"/>
            <a:chExt cx="1201" cy="231"/>
          </a:xfrm>
        </p:grpSpPr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1215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65" name="Text Box 149"/>
            <p:cNvSpPr txBox="1">
              <a:spLocks noChangeArrowheads="1"/>
            </p:cNvSpPr>
            <p:nvPr/>
          </p:nvSpPr>
          <p:spPr bwMode="auto">
            <a:xfrm>
              <a:off x="1736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66" name="Text Box 150"/>
            <p:cNvSpPr txBox="1">
              <a:spLocks noChangeArrowheads="1"/>
            </p:cNvSpPr>
            <p:nvPr/>
          </p:nvSpPr>
          <p:spPr bwMode="auto">
            <a:xfrm>
              <a:off x="2244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67" name="Group 151"/>
          <p:cNvGrpSpPr>
            <a:grpSpLocks/>
          </p:cNvGrpSpPr>
          <p:nvPr/>
        </p:nvGrpSpPr>
        <p:grpSpPr bwMode="auto">
          <a:xfrm>
            <a:off x="4318000" y="4592615"/>
            <a:ext cx="3060700" cy="366713"/>
            <a:chOff x="2720" y="2974"/>
            <a:chExt cx="1928" cy="231"/>
          </a:xfrm>
        </p:grpSpPr>
        <p:sp>
          <p:nvSpPr>
            <p:cNvPr id="68" name="Text Box 152"/>
            <p:cNvSpPr txBox="1">
              <a:spLocks noChangeArrowheads="1"/>
            </p:cNvSpPr>
            <p:nvPr/>
          </p:nvSpPr>
          <p:spPr bwMode="auto">
            <a:xfrm>
              <a:off x="2720" y="297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69" name="Text Box 153"/>
            <p:cNvSpPr txBox="1">
              <a:spLocks noChangeArrowheads="1"/>
            </p:cNvSpPr>
            <p:nvPr/>
          </p:nvSpPr>
          <p:spPr bwMode="auto">
            <a:xfrm>
              <a:off x="3340" y="297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70" name="Text Box 154"/>
            <p:cNvSpPr txBox="1">
              <a:spLocks noChangeArrowheads="1"/>
            </p:cNvSpPr>
            <p:nvPr/>
          </p:nvSpPr>
          <p:spPr bwMode="auto">
            <a:xfrm>
              <a:off x="3924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1" name="Text Box 155"/>
            <p:cNvSpPr txBox="1">
              <a:spLocks noChangeArrowheads="1"/>
            </p:cNvSpPr>
            <p:nvPr/>
          </p:nvSpPr>
          <p:spPr bwMode="auto">
            <a:xfrm>
              <a:off x="4476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72" name="Text Box 156"/>
          <p:cNvSpPr txBox="1">
            <a:spLocks noChangeArrowheads="1"/>
          </p:cNvSpPr>
          <p:nvPr/>
        </p:nvSpPr>
        <p:spPr bwMode="auto">
          <a:xfrm>
            <a:off x="7972425" y="429099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73" name="Group 157"/>
          <p:cNvGrpSpPr>
            <a:grpSpLocks/>
          </p:cNvGrpSpPr>
          <p:nvPr/>
        </p:nvGrpSpPr>
        <p:grpSpPr bwMode="auto">
          <a:xfrm>
            <a:off x="1928813" y="4227490"/>
            <a:ext cx="2828925" cy="393700"/>
            <a:chOff x="1215" y="2744"/>
            <a:chExt cx="1782" cy="248"/>
          </a:xfrm>
        </p:grpSpPr>
        <p:sp>
          <p:nvSpPr>
            <p:cNvPr id="74" name="Text Box 158"/>
            <p:cNvSpPr txBox="1">
              <a:spLocks noChangeArrowheads="1"/>
            </p:cNvSpPr>
            <p:nvPr/>
          </p:nvSpPr>
          <p:spPr bwMode="auto">
            <a:xfrm>
              <a:off x="1215" y="274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5" name="Text Box 159"/>
            <p:cNvSpPr txBox="1">
              <a:spLocks noChangeArrowheads="1"/>
            </p:cNvSpPr>
            <p:nvPr/>
          </p:nvSpPr>
          <p:spPr bwMode="auto">
            <a:xfrm>
              <a:off x="1736" y="274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6" name="Text Box 160"/>
            <p:cNvSpPr txBox="1">
              <a:spLocks noChangeArrowheads="1"/>
            </p:cNvSpPr>
            <p:nvPr/>
          </p:nvSpPr>
          <p:spPr bwMode="auto">
            <a:xfrm>
              <a:off x="2244" y="2761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7" name="Text Box 161"/>
            <p:cNvSpPr txBox="1">
              <a:spLocks noChangeArrowheads="1"/>
            </p:cNvSpPr>
            <p:nvPr/>
          </p:nvSpPr>
          <p:spPr bwMode="auto">
            <a:xfrm>
              <a:off x="2721" y="274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</p:grpSp>
      <p:sp>
        <p:nvSpPr>
          <p:cNvPr id="78" name="Text Box 162"/>
          <p:cNvSpPr txBox="1">
            <a:spLocks noChangeArrowheads="1"/>
          </p:cNvSpPr>
          <p:nvPr/>
        </p:nvSpPr>
        <p:spPr bwMode="auto">
          <a:xfrm>
            <a:off x="5257800" y="429099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79" name="Text Box 163"/>
          <p:cNvSpPr txBox="1">
            <a:spLocks noChangeArrowheads="1"/>
          </p:cNvSpPr>
          <p:nvPr/>
        </p:nvSpPr>
        <p:spPr bwMode="auto">
          <a:xfrm>
            <a:off x="6121400" y="429099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</a:t>
            </a:r>
          </a:p>
        </p:txBody>
      </p:sp>
      <p:sp>
        <p:nvSpPr>
          <p:cNvPr id="80" name="Text Box 164"/>
          <p:cNvSpPr txBox="1">
            <a:spLocks noChangeArrowheads="1"/>
          </p:cNvSpPr>
          <p:nvPr/>
        </p:nvSpPr>
        <p:spPr bwMode="auto">
          <a:xfrm>
            <a:off x="6946900" y="429099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R31</a:t>
            </a:r>
          </a:p>
        </p:txBody>
      </p:sp>
      <p:sp>
        <p:nvSpPr>
          <p:cNvPr id="81" name="Text Box 165"/>
          <p:cNvSpPr txBox="1">
            <a:spLocks noChangeArrowheads="1"/>
          </p:cNvSpPr>
          <p:nvPr/>
        </p:nvSpPr>
        <p:spPr bwMode="auto">
          <a:xfrm>
            <a:off x="7966075" y="389411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82" name="Group 166"/>
          <p:cNvGrpSpPr>
            <a:grpSpLocks/>
          </p:cNvGrpSpPr>
          <p:nvPr/>
        </p:nvGrpSpPr>
        <p:grpSpPr bwMode="auto">
          <a:xfrm>
            <a:off x="1928813" y="3887765"/>
            <a:ext cx="1906587" cy="392113"/>
            <a:chOff x="1215" y="2530"/>
            <a:chExt cx="1201" cy="247"/>
          </a:xfrm>
        </p:grpSpPr>
        <p:sp>
          <p:nvSpPr>
            <p:cNvPr id="83" name="Text Box 167"/>
            <p:cNvSpPr txBox="1">
              <a:spLocks noChangeArrowheads="1"/>
            </p:cNvSpPr>
            <p:nvPr/>
          </p:nvSpPr>
          <p:spPr bwMode="auto">
            <a:xfrm>
              <a:off x="1215" y="2530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4" name="Text Box 168"/>
            <p:cNvSpPr txBox="1">
              <a:spLocks noChangeArrowheads="1"/>
            </p:cNvSpPr>
            <p:nvPr/>
          </p:nvSpPr>
          <p:spPr bwMode="auto">
            <a:xfrm>
              <a:off x="1736" y="253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5" name="Text Box 169"/>
            <p:cNvSpPr txBox="1">
              <a:spLocks noChangeArrowheads="1"/>
            </p:cNvSpPr>
            <p:nvPr/>
          </p:nvSpPr>
          <p:spPr bwMode="auto">
            <a:xfrm>
              <a:off x="2244" y="2546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86" name="Group 170"/>
          <p:cNvGrpSpPr>
            <a:grpSpLocks/>
          </p:cNvGrpSpPr>
          <p:nvPr/>
        </p:nvGrpSpPr>
        <p:grpSpPr bwMode="auto">
          <a:xfrm>
            <a:off x="4319588" y="3894115"/>
            <a:ext cx="3059112" cy="366713"/>
            <a:chOff x="2721" y="2534"/>
            <a:chExt cx="1927" cy="231"/>
          </a:xfrm>
        </p:grpSpPr>
        <p:sp>
          <p:nvSpPr>
            <p:cNvPr id="87" name="Text Box 171"/>
            <p:cNvSpPr txBox="1">
              <a:spLocks noChangeArrowheads="1"/>
            </p:cNvSpPr>
            <p:nvPr/>
          </p:nvSpPr>
          <p:spPr bwMode="auto">
            <a:xfrm>
              <a:off x="2721" y="253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8" name="Text Box 172"/>
            <p:cNvSpPr txBox="1">
              <a:spLocks noChangeArrowheads="1"/>
            </p:cNvSpPr>
            <p:nvPr/>
          </p:nvSpPr>
          <p:spPr bwMode="auto">
            <a:xfrm>
              <a:off x="3340" y="253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9" name="Text Box 173"/>
            <p:cNvSpPr txBox="1">
              <a:spLocks noChangeArrowheads="1"/>
            </p:cNvSpPr>
            <p:nvPr/>
          </p:nvSpPr>
          <p:spPr bwMode="auto">
            <a:xfrm>
              <a:off x="3924" y="253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90" name="Text Box 174"/>
            <p:cNvSpPr txBox="1">
              <a:spLocks noChangeArrowheads="1"/>
            </p:cNvSpPr>
            <p:nvPr/>
          </p:nvSpPr>
          <p:spPr bwMode="auto">
            <a:xfrm>
              <a:off x="4476" y="253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91" name="Text Box 175"/>
          <p:cNvSpPr txBox="1">
            <a:spLocks noChangeArrowheads="1"/>
          </p:cNvSpPr>
          <p:nvPr/>
        </p:nvSpPr>
        <p:spPr bwMode="auto">
          <a:xfrm>
            <a:off x="7924800" y="36051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grpSp>
        <p:nvGrpSpPr>
          <p:cNvPr id="92" name="Group 176"/>
          <p:cNvGrpSpPr>
            <a:grpSpLocks/>
          </p:cNvGrpSpPr>
          <p:nvPr/>
        </p:nvGrpSpPr>
        <p:grpSpPr bwMode="auto">
          <a:xfrm>
            <a:off x="1693863" y="3605190"/>
            <a:ext cx="5703887" cy="366713"/>
            <a:chOff x="1091" y="2976"/>
            <a:chExt cx="3593" cy="277"/>
          </a:xfrm>
        </p:grpSpPr>
        <p:sp>
          <p:nvSpPr>
            <p:cNvPr id="93" name="Text Box 177"/>
            <p:cNvSpPr txBox="1">
              <a:spLocks noChangeArrowheads="1"/>
            </p:cNvSpPr>
            <p:nvPr/>
          </p:nvSpPr>
          <p:spPr bwMode="auto">
            <a:xfrm>
              <a:off x="1091" y="2976"/>
              <a:ext cx="503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endParaRPr lang="en-US" sz="1800">
                <a:solidFill>
                  <a:srgbClr val="56127A"/>
                </a:solidFill>
              </a:endParaRPr>
            </a:p>
          </p:txBody>
        </p:sp>
        <p:sp>
          <p:nvSpPr>
            <p:cNvPr id="94" name="Text Box 178"/>
            <p:cNvSpPr txBox="1">
              <a:spLocks noChangeArrowheads="1"/>
            </p:cNvSpPr>
            <p:nvPr/>
          </p:nvSpPr>
          <p:spPr bwMode="auto">
            <a:xfrm>
              <a:off x="1728" y="2976"/>
              <a:ext cx="1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95" name="Text Box 179"/>
            <p:cNvSpPr txBox="1">
              <a:spLocks noChangeArrowheads="1"/>
            </p:cNvSpPr>
            <p:nvPr/>
          </p:nvSpPr>
          <p:spPr bwMode="auto">
            <a:xfrm>
              <a:off x="2180" y="2976"/>
              <a:ext cx="276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0?</a:t>
              </a:r>
            </a:p>
          </p:txBody>
        </p:sp>
        <p:sp>
          <p:nvSpPr>
            <p:cNvPr id="96" name="Text Box 180"/>
            <p:cNvSpPr txBox="1">
              <a:spLocks noChangeArrowheads="1"/>
            </p:cNvSpPr>
            <p:nvPr/>
          </p:nvSpPr>
          <p:spPr bwMode="auto">
            <a:xfrm>
              <a:off x="2768" y="2976"/>
              <a:ext cx="276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97" name="Text Box 181"/>
            <p:cNvSpPr txBox="1">
              <a:spLocks noChangeArrowheads="1"/>
            </p:cNvSpPr>
            <p:nvPr/>
          </p:nvSpPr>
          <p:spPr bwMode="auto">
            <a:xfrm>
              <a:off x="3344" y="2976"/>
              <a:ext cx="276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98" name="Text Box 182"/>
            <p:cNvSpPr txBox="1">
              <a:spLocks noChangeArrowheads="1"/>
            </p:cNvSpPr>
            <p:nvPr/>
          </p:nvSpPr>
          <p:spPr bwMode="auto">
            <a:xfrm>
              <a:off x="3984" y="2976"/>
              <a:ext cx="1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99" name="Text Box 183"/>
            <p:cNvSpPr txBox="1">
              <a:spLocks noChangeArrowheads="1"/>
            </p:cNvSpPr>
            <p:nvPr/>
          </p:nvSpPr>
          <p:spPr bwMode="auto">
            <a:xfrm>
              <a:off x="4512" y="2976"/>
              <a:ext cx="1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00" name="Text Box 184"/>
          <p:cNvSpPr txBox="1">
            <a:spLocks noChangeArrowheads="1"/>
          </p:cNvSpPr>
          <p:nvPr/>
        </p:nvSpPr>
        <p:spPr bwMode="auto">
          <a:xfrm>
            <a:off x="8074025" y="323847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101" name="Text Box 185"/>
          <p:cNvSpPr txBox="1">
            <a:spLocks noChangeArrowheads="1"/>
          </p:cNvSpPr>
          <p:nvPr/>
        </p:nvSpPr>
        <p:spPr bwMode="auto">
          <a:xfrm>
            <a:off x="1684338" y="3238478"/>
            <a:ext cx="798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  <a:endParaRPr lang="en-US" sz="1800">
              <a:solidFill>
                <a:srgbClr val="56127A"/>
              </a:solidFill>
            </a:endParaRPr>
          </a:p>
        </p:txBody>
      </p:sp>
      <p:sp>
        <p:nvSpPr>
          <p:cNvPr id="102" name="Text Box 186"/>
          <p:cNvSpPr txBox="1">
            <a:spLocks noChangeArrowheads="1"/>
          </p:cNvSpPr>
          <p:nvPr/>
        </p:nvSpPr>
        <p:spPr bwMode="auto">
          <a:xfrm>
            <a:off x="2755900" y="3238478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03" name="Text Box 187"/>
          <p:cNvSpPr txBox="1">
            <a:spLocks noChangeArrowheads="1"/>
          </p:cNvSpPr>
          <p:nvPr/>
        </p:nvSpPr>
        <p:spPr bwMode="auto">
          <a:xfrm>
            <a:off x="3479800" y="323847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0?</a:t>
            </a:r>
          </a:p>
        </p:txBody>
      </p:sp>
      <p:grpSp>
        <p:nvGrpSpPr>
          <p:cNvPr id="104" name="Group 188"/>
          <p:cNvGrpSpPr>
            <a:grpSpLocks/>
          </p:cNvGrpSpPr>
          <p:nvPr/>
        </p:nvGrpSpPr>
        <p:grpSpPr bwMode="auto">
          <a:xfrm>
            <a:off x="4319588" y="3238478"/>
            <a:ext cx="3059112" cy="366712"/>
            <a:chOff x="2721" y="2121"/>
            <a:chExt cx="1927" cy="231"/>
          </a:xfrm>
        </p:grpSpPr>
        <p:sp>
          <p:nvSpPr>
            <p:cNvPr id="105" name="Text Box 189"/>
            <p:cNvSpPr txBox="1">
              <a:spLocks noChangeArrowheads="1"/>
            </p:cNvSpPr>
            <p:nvPr/>
          </p:nvSpPr>
          <p:spPr bwMode="auto">
            <a:xfrm>
              <a:off x="2721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06" name="Text Box 190"/>
            <p:cNvSpPr txBox="1">
              <a:spLocks noChangeArrowheads="1"/>
            </p:cNvSpPr>
            <p:nvPr/>
          </p:nvSpPr>
          <p:spPr bwMode="auto">
            <a:xfrm>
              <a:off x="3340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07" name="Text Box 191"/>
            <p:cNvSpPr txBox="1">
              <a:spLocks noChangeArrowheads="1"/>
            </p:cNvSpPr>
            <p:nvPr/>
          </p:nvSpPr>
          <p:spPr bwMode="auto">
            <a:xfrm>
              <a:off x="3924" y="2121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108" name="Text Box 192"/>
            <p:cNvSpPr txBox="1">
              <a:spLocks noChangeArrowheads="1"/>
            </p:cNvSpPr>
            <p:nvPr/>
          </p:nvSpPr>
          <p:spPr bwMode="auto">
            <a:xfrm>
              <a:off x="4476" y="2121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109" name="Group 193"/>
          <p:cNvGrpSpPr>
            <a:grpSpLocks/>
          </p:cNvGrpSpPr>
          <p:nvPr/>
        </p:nvGrpSpPr>
        <p:grpSpPr bwMode="auto">
          <a:xfrm>
            <a:off x="1684338" y="2876528"/>
            <a:ext cx="6926262" cy="366712"/>
            <a:chOff x="1061" y="1893"/>
            <a:chExt cx="4363" cy="231"/>
          </a:xfrm>
        </p:grpSpPr>
        <p:sp>
          <p:nvSpPr>
            <p:cNvPr id="110" name="Text Box 194"/>
            <p:cNvSpPr txBox="1">
              <a:spLocks noChangeArrowheads="1"/>
            </p:cNvSpPr>
            <p:nvPr/>
          </p:nvSpPr>
          <p:spPr bwMode="auto">
            <a:xfrm>
              <a:off x="4992" y="1893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111" name="Text Box 195"/>
            <p:cNvSpPr txBox="1">
              <a:spLocks noChangeArrowheads="1"/>
            </p:cNvSpPr>
            <p:nvPr/>
          </p:nvSpPr>
          <p:spPr bwMode="auto">
            <a:xfrm>
              <a:off x="1061" y="1893"/>
              <a:ext cx="5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endParaRPr lang="en-US" sz="1800">
                <a:solidFill>
                  <a:srgbClr val="56127A"/>
                </a:solidFill>
              </a:endParaRPr>
            </a:p>
          </p:txBody>
        </p:sp>
        <p:sp>
          <p:nvSpPr>
            <p:cNvPr id="112" name="Text Box 196"/>
            <p:cNvSpPr txBox="1">
              <a:spLocks noChangeArrowheads="1"/>
            </p:cNvSpPr>
            <p:nvPr/>
          </p:nvSpPr>
          <p:spPr bwMode="auto">
            <a:xfrm>
              <a:off x="1636" y="1893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113" name="Text Box 197"/>
            <p:cNvSpPr txBox="1">
              <a:spLocks noChangeArrowheads="1"/>
            </p:cNvSpPr>
            <p:nvPr/>
          </p:nvSpPr>
          <p:spPr bwMode="auto">
            <a:xfrm>
              <a:off x="2230" y="1893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+</a:t>
              </a:r>
            </a:p>
          </p:txBody>
        </p:sp>
        <p:sp>
          <p:nvSpPr>
            <p:cNvPr id="114" name="Text Box 198"/>
            <p:cNvSpPr txBox="1">
              <a:spLocks noChangeArrowheads="1"/>
            </p:cNvSpPr>
            <p:nvPr/>
          </p:nvSpPr>
          <p:spPr bwMode="auto">
            <a:xfrm>
              <a:off x="2688" y="1893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115" name="Text Box 199"/>
            <p:cNvSpPr txBox="1">
              <a:spLocks noChangeArrowheads="1"/>
            </p:cNvSpPr>
            <p:nvPr/>
          </p:nvSpPr>
          <p:spPr bwMode="auto">
            <a:xfrm>
              <a:off x="3340" y="189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16" name="Text Box 200"/>
            <p:cNvSpPr txBox="1">
              <a:spLocks noChangeArrowheads="1"/>
            </p:cNvSpPr>
            <p:nvPr/>
          </p:nvSpPr>
          <p:spPr bwMode="auto">
            <a:xfrm>
              <a:off x="3924" y="1893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117" name="Text Box 201"/>
            <p:cNvSpPr txBox="1">
              <a:spLocks noChangeArrowheads="1"/>
            </p:cNvSpPr>
            <p:nvPr/>
          </p:nvSpPr>
          <p:spPr bwMode="auto">
            <a:xfrm>
              <a:off x="4476" y="1893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118" name="Group 202"/>
          <p:cNvGrpSpPr>
            <a:grpSpLocks/>
          </p:cNvGrpSpPr>
          <p:nvPr/>
        </p:nvGrpSpPr>
        <p:grpSpPr bwMode="auto">
          <a:xfrm>
            <a:off x="2597150" y="2239940"/>
            <a:ext cx="6013450" cy="366713"/>
            <a:chOff x="1636" y="1492"/>
            <a:chExt cx="3788" cy="231"/>
          </a:xfrm>
        </p:grpSpPr>
        <p:sp>
          <p:nvSpPr>
            <p:cNvPr id="119" name="Text Box 203"/>
            <p:cNvSpPr txBox="1">
              <a:spLocks noChangeArrowheads="1"/>
            </p:cNvSpPr>
            <p:nvPr/>
          </p:nvSpPr>
          <p:spPr bwMode="auto">
            <a:xfrm>
              <a:off x="4992" y="149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120" name="Text Box 204"/>
            <p:cNvSpPr txBox="1">
              <a:spLocks noChangeArrowheads="1"/>
            </p:cNvSpPr>
            <p:nvPr/>
          </p:nvSpPr>
          <p:spPr bwMode="auto">
            <a:xfrm>
              <a:off x="1636" y="1492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121" name="Text Box 205"/>
            <p:cNvSpPr txBox="1">
              <a:spLocks noChangeArrowheads="1"/>
            </p:cNvSpPr>
            <p:nvPr/>
          </p:nvSpPr>
          <p:spPr bwMode="auto">
            <a:xfrm>
              <a:off x="2176" y="1492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Op</a:t>
              </a:r>
            </a:p>
          </p:txBody>
        </p:sp>
        <p:sp>
          <p:nvSpPr>
            <p:cNvPr id="122" name="Text Box 206"/>
            <p:cNvSpPr txBox="1">
              <a:spLocks noChangeArrowheads="1"/>
            </p:cNvSpPr>
            <p:nvPr/>
          </p:nvSpPr>
          <p:spPr bwMode="auto">
            <a:xfrm>
              <a:off x="2721" y="149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23" name="Text Box 207"/>
            <p:cNvSpPr txBox="1">
              <a:spLocks noChangeArrowheads="1"/>
            </p:cNvSpPr>
            <p:nvPr/>
          </p:nvSpPr>
          <p:spPr bwMode="auto">
            <a:xfrm>
              <a:off x="3308" y="149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124" name="Text Box 208"/>
            <p:cNvSpPr txBox="1">
              <a:spLocks noChangeArrowheads="1"/>
            </p:cNvSpPr>
            <p:nvPr/>
          </p:nvSpPr>
          <p:spPr bwMode="auto">
            <a:xfrm>
              <a:off x="3812" y="1492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  <p:sp>
          <p:nvSpPr>
            <p:cNvPr id="125" name="Text Box 209"/>
            <p:cNvSpPr txBox="1">
              <a:spLocks noChangeArrowheads="1"/>
            </p:cNvSpPr>
            <p:nvPr/>
          </p:nvSpPr>
          <p:spPr bwMode="auto">
            <a:xfrm>
              <a:off x="4472" y="149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rt</a:t>
              </a:r>
            </a:p>
          </p:txBody>
        </p:sp>
      </p:grpSp>
      <p:sp>
        <p:nvSpPr>
          <p:cNvPr id="126" name="Text Box 210"/>
          <p:cNvSpPr txBox="1">
            <a:spLocks noChangeArrowheads="1"/>
          </p:cNvSpPr>
          <p:nvPr/>
        </p:nvSpPr>
        <p:spPr bwMode="auto">
          <a:xfrm>
            <a:off x="7924800" y="15985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27" name="Text Box 211"/>
          <p:cNvSpPr txBox="1">
            <a:spLocks noChangeArrowheads="1"/>
          </p:cNvSpPr>
          <p:nvPr/>
        </p:nvSpPr>
        <p:spPr bwMode="auto">
          <a:xfrm>
            <a:off x="1928813" y="159859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28" name="Text Box 212"/>
          <p:cNvSpPr txBox="1">
            <a:spLocks noChangeArrowheads="1"/>
          </p:cNvSpPr>
          <p:nvPr/>
        </p:nvSpPr>
        <p:spPr bwMode="auto">
          <a:xfrm>
            <a:off x="2590800" y="159859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Reg</a:t>
            </a:r>
          </a:p>
        </p:txBody>
      </p:sp>
      <p:sp>
        <p:nvSpPr>
          <p:cNvPr id="129" name="Text Box 213"/>
          <p:cNvSpPr txBox="1">
            <a:spLocks noChangeArrowheads="1"/>
          </p:cNvSpPr>
          <p:nvPr/>
        </p:nvSpPr>
        <p:spPr bwMode="auto">
          <a:xfrm>
            <a:off x="3352800" y="159859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Func</a:t>
            </a:r>
          </a:p>
        </p:txBody>
      </p:sp>
      <p:sp>
        <p:nvSpPr>
          <p:cNvPr id="130" name="Text Box 214"/>
          <p:cNvSpPr txBox="1">
            <a:spLocks noChangeArrowheads="1"/>
          </p:cNvSpPr>
          <p:nvPr/>
        </p:nvSpPr>
        <p:spPr bwMode="auto">
          <a:xfrm>
            <a:off x="4319588" y="159859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31" name="Text Box 215"/>
          <p:cNvSpPr txBox="1">
            <a:spLocks noChangeArrowheads="1"/>
          </p:cNvSpPr>
          <p:nvPr/>
        </p:nvSpPr>
        <p:spPr bwMode="auto">
          <a:xfrm>
            <a:off x="5251450" y="159859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32" name="Text Box 216"/>
          <p:cNvSpPr txBox="1">
            <a:spLocks noChangeArrowheads="1"/>
          </p:cNvSpPr>
          <p:nvPr/>
        </p:nvSpPr>
        <p:spPr bwMode="auto">
          <a:xfrm>
            <a:off x="6051550" y="159859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ALU</a:t>
            </a:r>
          </a:p>
        </p:txBody>
      </p:sp>
      <p:sp>
        <p:nvSpPr>
          <p:cNvPr id="133" name="Text Box 217"/>
          <p:cNvSpPr txBox="1">
            <a:spLocks noChangeArrowheads="1"/>
          </p:cNvSpPr>
          <p:nvPr/>
        </p:nvSpPr>
        <p:spPr bwMode="auto">
          <a:xfrm>
            <a:off x="7048500" y="159859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rd</a:t>
            </a:r>
          </a:p>
        </p:txBody>
      </p:sp>
      <p:sp>
        <p:nvSpPr>
          <p:cNvPr id="134" name="Text Box 218"/>
          <p:cNvSpPr txBox="1">
            <a:spLocks noChangeArrowheads="1"/>
          </p:cNvSpPr>
          <p:nvPr/>
        </p:nvSpPr>
        <p:spPr bwMode="auto">
          <a:xfrm>
            <a:off x="1666875" y="1928790"/>
            <a:ext cx="798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</a:p>
        </p:txBody>
      </p:sp>
      <p:sp>
        <p:nvSpPr>
          <p:cNvPr id="135" name="Text Box 219"/>
          <p:cNvSpPr txBox="1">
            <a:spLocks noChangeArrowheads="1"/>
          </p:cNvSpPr>
          <p:nvPr/>
        </p:nvSpPr>
        <p:spPr bwMode="auto">
          <a:xfrm>
            <a:off x="2597150" y="192879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36" name="Text Box 220"/>
          <p:cNvSpPr txBox="1">
            <a:spLocks noChangeArrowheads="1"/>
          </p:cNvSpPr>
          <p:nvPr/>
        </p:nvSpPr>
        <p:spPr bwMode="auto">
          <a:xfrm>
            <a:off x="3454400" y="192879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Op</a:t>
            </a:r>
          </a:p>
        </p:txBody>
      </p:sp>
      <p:grpSp>
        <p:nvGrpSpPr>
          <p:cNvPr id="137" name="Group 221"/>
          <p:cNvGrpSpPr>
            <a:grpSpLocks/>
          </p:cNvGrpSpPr>
          <p:nvPr/>
        </p:nvGrpSpPr>
        <p:grpSpPr bwMode="auto">
          <a:xfrm>
            <a:off x="4319588" y="1928790"/>
            <a:ext cx="4291012" cy="366713"/>
            <a:chOff x="2721" y="1296"/>
            <a:chExt cx="2703" cy="231"/>
          </a:xfrm>
        </p:grpSpPr>
        <p:sp>
          <p:nvSpPr>
            <p:cNvPr id="138" name="Text Box 222"/>
            <p:cNvSpPr txBox="1">
              <a:spLocks noChangeArrowheads="1"/>
            </p:cNvSpPr>
            <p:nvPr/>
          </p:nvSpPr>
          <p:spPr bwMode="auto">
            <a:xfrm>
              <a:off x="4992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139" name="Text Box 223"/>
            <p:cNvSpPr txBox="1">
              <a:spLocks noChangeArrowheads="1"/>
            </p:cNvSpPr>
            <p:nvPr/>
          </p:nvSpPr>
          <p:spPr bwMode="auto">
            <a:xfrm>
              <a:off x="2721" y="129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40" name="Text Box 224"/>
            <p:cNvSpPr txBox="1">
              <a:spLocks noChangeArrowheads="1"/>
            </p:cNvSpPr>
            <p:nvPr/>
          </p:nvSpPr>
          <p:spPr bwMode="auto">
            <a:xfrm>
              <a:off x="3308" y="1296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141" name="Text Box 225"/>
            <p:cNvSpPr txBox="1">
              <a:spLocks noChangeArrowheads="1"/>
            </p:cNvSpPr>
            <p:nvPr/>
          </p:nvSpPr>
          <p:spPr bwMode="auto">
            <a:xfrm>
              <a:off x="3812" y="1296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142" name="Text Box 226"/>
          <p:cNvSpPr txBox="1">
            <a:spLocks noChangeArrowheads="1"/>
          </p:cNvSpPr>
          <p:nvPr/>
        </p:nvSpPr>
        <p:spPr bwMode="auto">
          <a:xfrm>
            <a:off x="7099300" y="192879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rt</a:t>
            </a:r>
          </a:p>
        </p:txBody>
      </p:sp>
      <p:sp>
        <p:nvSpPr>
          <p:cNvPr id="143" name="Text Box 227"/>
          <p:cNvSpPr txBox="1">
            <a:spLocks noChangeArrowheads="1"/>
          </p:cNvSpPr>
          <p:nvPr/>
        </p:nvSpPr>
        <p:spPr bwMode="auto">
          <a:xfrm>
            <a:off x="7924800" y="255744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44" name="Text Box 228"/>
          <p:cNvSpPr txBox="1">
            <a:spLocks noChangeArrowheads="1"/>
          </p:cNvSpPr>
          <p:nvPr/>
        </p:nvSpPr>
        <p:spPr bwMode="auto">
          <a:xfrm>
            <a:off x="1684338" y="2557440"/>
            <a:ext cx="798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  <a:endParaRPr lang="en-US" sz="1800">
              <a:solidFill>
                <a:srgbClr val="56127A"/>
              </a:solidFill>
            </a:endParaRPr>
          </a:p>
        </p:txBody>
      </p:sp>
      <p:sp>
        <p:nvSpPr>
          <p:cNvPr id="145" name="Text Box 229"/>
          <p:cNvSpPr txBox="1">
            <a:spLocks noChangeArrowheads="1"/>
          </p:cNvSpPr>
          <p:nvPr/>
        </p:nvSpPr>
        <p:spPr bwMode="auto">
          <a:xfrm>
            <a:off x="2597150" y="255744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46" name="Text Box 230"/>
          <p:cNvSpPr txBox="1">
            <a:spLocks noChangeArrowheads="1"/>
          </p:cNvSpPr>
          <p:nvPr/>
        </p:nvSpPr>
        <p:spPr bwMode="auto">
          <a:xfrm>
            <a:off x="3540125" y="255744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+</a:t>
            </a:r>
          </a:p>
        </p:txBody>
      </p:sp>
      <p:sp>
        <p:nvSpPr>
          <p:cNvPr id="147" name="Text Box 231"/>
          <p:cNvSpPr txBox="1">
            <a:spLocks noChangeArrowheads="1"/>
          </p:cNvSpPr>
          <p:nvPr/>
        </p:nvSpPr>
        <p:spPr bwMode="auto">
          <a:xfrm>
            <a:off x="4319588" y="255744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48" name="Text Box 232"/>
          <p:cNvSpPr txBox="1">
            <a:spLocks noChangeArrowheads="1"/>
          </p:cNvSpPr>
          <p:nvPr/>
        </p:nvSpPr>
        <p:spPr bwMode="auto">
          <a:xfrm>
            <a:off x="5251450" y="255744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49" name="Text Box 233"/>
          <p:cNvSpPr txBox="1">
            <a:spLocks noChangeArrowheads="1"/>
          </p:cNvSpPr>
          <p:nvPr/>
        </p:nvSpPr>
        <p:spPr bwMode="auto">
          <a:xfrm>
            <a:off x="6038850" y="255744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Mem</a:t>
            </a:r>
          </a:p>
        </p:txBody>
      </p:sp>
      <p:sp>
        <p:nvSpPr>
          <p:cNvPr id="150" name="Text Box 234"/>
          <p:cNvSpPr txBox="1">
            <a:spLocks noChangeArrowheads="1"/>
          </p:cNvSpPr>
          <p:nvPr/>
        </p:nvSpPr>
        <p:spPr bwMode="auto">
          <a:xfrm>
            <a:off x="7099300" y="255744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rt</a:t>
            </a:r>
          </a:p>
        </p:txBody>
      </p:sp>
      <p:sp>
        <p:nvSpPr>
          <p:cNvPr id="151" name="Text Box 235"/>
          <p:cNvSpPr txBox="1">
            <a:spLocks noChangeArrowheads="1"/>
          </p:cNvSpPr>
          <p:nvPr/>
        </p:nvSpPr>
        <p:spPr bwMode="auto">
          <a:xfrm>
            <a:off x="1660525" y="2239940"/>
            <a:ext cx="811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uExt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92165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utoUpdateAnimBg="0"/>
      <p:bldP spid="72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91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42" grpId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Harvard Control for MIPS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Assumptions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Clock period is sufficiently long to complete: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1. instruction fetch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2. decode and register access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3. ALU operation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4. data fetch if required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5. register write-back setup time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0" dirty="0" smtClean="0">
                <a:solidFill>
                  <a:schemeClr val="tx1"/>
                </a:solidFill>
              </a:rPr>
              <a:t> &gt; 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IFetch</a:t>
            </a:r>
            <a:r>
              <a:rPr lang="en-US" sz="1600" b="0" dirty="0" smtClean="0">
                <a:solidFill>
                  <a:schemeClr val="tx1"/>
                </a:solidFill>
              </a:rPr>
              <a:t> 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RFetch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ALU</a:t>
            </a:r>
            <a:r>
              <a:rPr lang="en-US" sz="1600" b="0" dirty="0" smtClean="0">
                <a:solidFill>
                  <a:schemeClr val="tx1"/>
                </a:solidFill>
              </a:rPr>
              <a:t>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DMem</a:t>
            </a:r>
            <a:r>
              <a:rPr lang="en-US" sz="1600" b="0" dirty="0" smtClean="0">
                <a:solidFill>
                  <a:schemeClr val="tx1"/>
                </a:solidFill>
              </a:rPr>
              <a:t>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RWB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Update at end of Cycle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Updates occur on rising edge of following clock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Update architectural state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Program counter (PC), register file, memory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An Ideal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All objects go through the same stages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No sharing of resources between any two stages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Propagation delay through all pipeline stages is equal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Scheduling of an object entering the pipeline is not affected by objects in other stages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These conditions hold for industrial assembly lines but do they hold for an instruction pipeline?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85855" y="1569005"/>
            <a:ext cx="8366125" cy="1130300"/>
            <a:chOff x="321" y="837"/>
            <a:chExt cx="5270" cy="71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1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2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3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4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68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for MIPS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Strategy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First, build MIPS without pipelining, CPI = 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Then, add pipeline registers to reduce cycle time, maintaining CPI=1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Clock period reduced by dividing the execution of an instruction into multiple cycles,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</a:rPr>
              <a:t>&gt; max {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IM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RF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ALU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DM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RW</a:t>
            </a:r>
            <a:r>
              <a:rPr lang="en-US" sz="1600" b="0" dirty="0" smtClean="0">
                <a:solidFill>
                  <a:schemeClr val="tx1"/>
                </a:solidFill>
              </a:rPr>
              <a:t>} ( </a:t>
            </a:r>
            <a:r>
              <a:rPr lang="en-US" sz="1600" b="0" dirty="0">
                <a:solidFill>
                  <a:schemeClr val="tx1"/>
                </a:solidFill>
              </a:rPr>
              <a:t>=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DM</a:t>
            </a:r>
            <a:r>
              <a:rPr lang="en-US" sz="1600" b="0" baseline="-25000" dirty="0">
                <a:solidFill>
                  <a:schemeClr val="tx1"/>
                </a:solidFill>
              </a:rPr>
              <a:t>  </a:t>
            </a:r>
            <a:r>
              <a:rPr lang="en-US" sz="1600" b="0" i="1" dirty="0">
                <a:solidFill>
                  <a:schemeClr val="tx1"/>
                </a:solidFill>
              </a:rPr>
              <a:t>probably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However, CPI will increase unless instructions are pipelined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78615" y="2737710"/>
            <a:ext cx="8934450" cy="3708400"/>
            <a:chOff x="207963" y="1295400"/>
            <a:chExt cx="8934450" cy="3708400"/>
          </a:xfrm>
        </p:grpSpPr>
        <p:sp>
          <p:nvSpPr>
            <p:cNvPr id="7" name="Freeform 2"/>
            <p:cNvSpPr>
              <a:spLocks/>
            </p:cNvSpPr>
            <p:nvPr/>
          </p:nvSpPr>
          <p:spPr bwMode="auto">
            <a:xfrm>
              <a:off x="207963" y="1295400"/>
              <a:ext cx="1566862" cy="1216025"/>
            </a:xfrm>
            <a:custGeom>
              <a:avLst/>
              <a:gdLst>
                <a:gd name="T0" fmla="*/ 800 w 987"/>
                <a:gd name="T1" fmla="*/ 311 h 766"/>
                <a:gd name="T2" fmla="*/ 987 w 987"/>
                <a:gd name="T3" fmla="*/ 311 h 766"/>
                <a:gd name="T4" fmla="*/ 987 w 987"/>
                <a:gd name="T5" fmla="*/ 0 h 766"/>
                <a:gd name="T6" fmla="*/ 0 w 987"/>
                <a:gd name="T7" fmla="*/ 0 h 766"/>
                <a:gd name="T8" fmla="*/ 0 w 987"/>
                <a:gd name="T9" fmla="*/ 765 h 766"/>
                <a:gd name="T10" fmla="*/ 541 w 987"/>
                <a:gd name="T11" fmla="*/ 76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827088" y="4000500"/>
              <a:ext cx="8315325" cy="1003300"/>
              <a:chOff x="521" y="2520"/>
              <a:chExt cx="5238" cy="632"/>
            </a:xfrm>
          </p:grpSpPr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5169" y="2520"/>
                <a:ext cx="590" cy="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-back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521" y="2638"/>
                <a:ext cx="633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3134" y="2638"/>
                <a:ext cx="80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execute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1310" y="2638"/>
                <a:ext cx="172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decode &amp; Reg-fetch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139" y="2638"/>
                <a:ext cx="881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memory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</p:grp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191000" y="2819400"/>
              <a:ext cx="2593975" cy="654050"/>
            </a:xfrm>
            <a:custGeom>
              <a:avLst/>
              <a:gdLst>
                <a:gd name="T0" fmla="*/ 0 w 1238"/>
                <a:gd name="T1" fmla="*/ 0 h 419"/>
                <a:gd name="T2" fmla="*/ 0 w 1238"/>
                <a:gd name="T3" fmla="*/ 418 h 419"/>
                <a:gd name="T4" fmla="*/ 1237 w 1238"/>
                <a:gd name="T5" fmla="*/ 41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5715000" y="2667000"/>
              <a:ext cx="10699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 flipV="1">
              <a:off x="7559675" y="2862263"/>
              <a:ext cx="287338" cy="103187"/>
            </a:xfrm>
            <a:custGeom>
              <a:avLst/>
              <a:gdLst>
                <a:gd name="T0" fmla="*/ 0 w 358"/>
                <a:gd name="T1" fmla="*/ 0 h 1"/>
                <a:gd name="T2" fmla="*/ 357 w 35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152775" y="2759075"/>
              <a:ext cx="5367338" cy="1355725"/>
            </a:xfrm>
            <a:custGeom>
              <a:avLst/>
              <a:gdLst>
                <a:gd name="T0" fmla="*/ 3097 w 3381"/>
                <a:gd name="T1" fmla="*/ 244 h 854"/>
                <a:gd name="T2" fmla="*/ 3381 w 3381"/>
                <a:gd name="T3" fmla="*/ 240 h 854"/>
                <a:gd name="T4" fmla="*/ 3379 w 3381"/>
                <a:gd name="T5" fmla="*/ 854 h 854"/>
                <a:gd name="T6" fmla="*/ 0 w 3381"/>
                <a:gd name="T7" fmla="*/ 853 h 854"/>
                <a:gd name="T8" fmla="*/ 1 w 3381"/>
                <a:gd name="T9" fmla="*/ 0 h 854"/>
                <a:gd name="T10" fmla="*/ 131 w 3381"/>
                <a:gd name="T11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7847013" y="2855913"/>
              <a:ext cx="230187" cy="611187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6777038" y="2444750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11950" y="2517775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724650" y="3327400"/>
              <a:ext cx="64452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wdata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7061200" y="2771775"/>
              <a:ext cx="5842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723063" y="290512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927850" y="23653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6815138" y="2457450"/>
              <a:ext cx="50800" cy="762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6865938" y="2432050"/>
              <a:ext cx="38100" cy="889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671763" y="2393950"/>
              <a:ext cx="230187" cy="458788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970338" y="2994025"/>
              <a:ext cx="449262" cy="419100"/>
            </a:xfrm>
            <a:custGeom>
              <a:avLst/>
              <a:gdLst>
                <a:gd name="T0" fmla="*/ 0 w 283"/>
                <a:gd name="T1" fmla="*/ 262 h 264"/>
                <a:gd name="T2" fmla="*/ 72 w 283"/>
                <a:gd name="T3" fmla="*/ 264 h 264"/>
                <a:gd name="T4" fmla="*/ 72 w 283"/>
                <a:gd name="T5" fmla="*/ 0 h 264"/>
                <a:gd name="T6" fmla="*/ 283 w 283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378075" y="2165350"/>
              <a:ext cx="968375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378075" y="2317750"/>
              <a:ext cx="971550" cy="76200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378075" y="2470150"/>
              <a:ext cx="293688" cy="282575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378075" y="2746375"/>
              <a:ext cx="984250" cy="639763"/>
            </a:xfrm>
            <a:custGeom>
              <a:avLst/>
              <a:gdLst>
                <a:gd name="T0" fmla="*/ 0 w 817"/>
                <a:gd name="T1" fmla="*/ 0 h 403"/>
                <a:gd name="T2" fmla="*/ 0 w 817"/>
                <a:gd name="T3" fmla="*/ 402 h 403"/>
                <a:gd name="T4" fmla="*/ 816 w 817"/>
                <a:gd name="T5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530475" y="2317750"/>
              <a:ext cx="136525" cy="223838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901950" y="2622550"/>
              <a:ext cx="447675" cy="1588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956050" y="2478088"/>
              <a:ext cx="1362075" cy="104775"/>
            </a:xfrm>
            <a:custGeom>
              <a:avLst/>
              <a:gdLst>
                <a:gd name="T0" fmla="*/ 0 w 916"/>
                <a:gd name="T1" fmla="*/ 0 h 1"/>
                <a:gd name="T2" fmla="*/ 915 w 91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 flipV="1">
              <a:off x="3944938" y="2724150"/>
              <a:ext cx="473075" cy="95250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339975" y="2003425"/>
              <a:ext cx="812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2352675" y="2613025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5318125" y="2393950"/>
              <a:ext cx="411163" cy="611188"/>
            </a:xfrm>
            <a:custGeom>
              <a:avLst/>
              <a:gdLst>
                <a:gd name="T0" fmla="*/ 0 w 259"/>
                <a:gd name="T1" fmla="*/ 0 h 385"/>
                <a:gd name="T2" fmla="*/ 0 w 259"/>
                <a:gd name="T3" fmla="*/ 160 h 385"/>
                <a:gd name="T4" fmla="*/ 52 w 259"/>
                <a:gd name="T5" fmla="*/ 192 h 385"/>
                <a:gd name="T6" fmla="*/ 0 w 259"/>
                <a:gd name="T7" fmla="*/ 224 h 385"/>
                <a:gd name="T8" fmla="*/ 0 w 259"/>
                <a:gd name="T9" fmla="*/ 384 h 385"/>
                <a:gd name="T10" fmla="*/ 258 w 259"/>
                <a:gd name="T11" fmla="*/ 288 h 385"/>
                <a:gd name="T12" fmla="*/ 258 w 259"/>
                <a:gd name="T13" fmla="*/ 96 h 385"/>
                <a:gd name="T14" fmla="*/ 0 w 259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310188" y="2582863"/>
              <a:ext cx="481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418013" y="2698750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>
              <a:off x="4648200" y="2903538"/>
              <a:ext cx="669925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3360738" y="3244850"/>
              <a:ext cx="584200" cy="330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3346450" y="3190875"/>
              <a:ext cx="541338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Ext</a:t>
              </a: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1841500" y="2641600"/>
              <a:ext cx="527050" cy="317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25475" y="1439863"/>
              <a:ext cx="4651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0x4</a:t>
              </a:r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103313" y="1497013"/>
              <a:ext cx="382587" cy="611187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1033463" y="157321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084263" y="1684338"/>
              <a:ext cx="47466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Add</a:t>
              </a: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1058863" y="2314575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000125" y="2387600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341438" y="2528888"/>
              <a:ext cx="5842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031875" y="297497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360738" y="1949450"/>
              <a:ext cx="584200" cy="10795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3559175" y="2328863"/>
              <a:ext cx="4810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rd1</a:t>
              </a: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3362325" y="2824163"/>
              <a:ext cx="57626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GPRs</a:t>
              </a: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3289300" y="20351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rs1</a:t>
              </a: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292475" y="21875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rs2</a:t>
              </a: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298825" y="2476500"/>
              <a:ext cx="38576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ws</a:t>
              </a: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298825" y="2632075"/>
              <a:ext cx="400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</a:t>
              </a: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575050" y="2654300"/>
              <a:ext cx="4683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rd2</a:t>
              </a: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511550" y="18700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812800" y="1954213"/>
              <a:ext cx="280988" cy="560387"/>
            </a:xfrm>
            <a:custGeom>
              <a:avLst/>
              <a:gdLst>
                <a:gd name="T0" fmla="*/ 0 w 177"/>
                <a:gd name="T1" fmla="*/ 352 h 353"/>
                <a:gd name="T2" fmla="*/ 0 w 177"/>
                <a:gd name="T3" fmla="*/ 0 h 353"/>
                <a:gd name="T4" fmla="*/ 176 w 177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 flipV="1">
              <a:off x="6843713" y="2449513"/>
              <a:ext cx="77787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 flipV="1">
              <a:off x="3413125" y="1951038"/>
              <a:ext cx="77788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6570663" y="2667000"/>
              <a:ext cx="1277937" cy="1246188"/>
            </a:xfrm>
            <a:custGeom>
              <a:avLst/>
              <a:gdLst>
                <a:gd name="T0" fmla="*/ 0 w 805"/>
                <a:gd name="T1" fmla="*/ 0 h 785"/>
                <a:gd name="T2" fmla="*/ 1 w 805"/>
                <a:gd name="T3" fmla="*/ 785 h 785"/>
                <a:gd name="T4" fmla="*/ 701 w 805"/>
                <a:gd name="T5" fmla="*/ 784 h 785"/>
                <a:gd name="T6" fmla="*/ 701 w 805"/>
                <a:gd name="T7" fmla="*/ 394 h 785"/>
                <a:gd name="T8" fmla="*/ 805 w 805"/>
                <a:gd name="T9" fmla="*/ 39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" name="Group 64"/>
            <p:cNvGrpSpPr>
              <a:grpSpLocks/>
            </p:cNvGrpSpPr>
            <p:nvPr/>
          </p:nvGrpSpPr>
          <p:grpSpPr bwMode="auto">
            <a:xfrm>
              <a:off x="466725" y="1649413"/>
              <a:ext cx="7915275" cy="3041650"/>
              <a:chOff x="294" y="1039"/>
              <a:chExt cx="4986" cy="1916"/>
            </a:xfrm>
          </p:grpSpPr>
          <p:grpSp>
            <p:nvGrpSpPr>
              <p:cNvPr id="68" name="Group 65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95" name="Line 66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67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68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69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70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71"/>
              <p:cNvGrpSpPr>
                <a:grpSpLocks/>
              </p:cNvGrpSpPr>
              <p:nvPr/>
            </p:nvGrpSpPr>
            <p:grpSpPr bwMode="auto">
              <a:xfrm>
                <a:off x="1206" y="1463"/>
                <a:ext cx="221" cy="369"/>
                <a:chOff x="1206" y="1463"/>
                <a:chExt cx="221" cy="369"/>
              </a:xfrm>
            </p:grpSpPr>
            <p:sp>
              <p:nvSpPr>
                <p:cNvPr id="92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73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94" name="Freeform 74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75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90" name="Rectangle 76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77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78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88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81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86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84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84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87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82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" name="Group 90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80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6" name="Group 93"/>
              <p:cNvGrpSpPr>
                <a:grpSpLocks/>
              </p:cNvGrpSpPr>
              <p:nvPr/>
            </p:nvGrpSpPr>
            <p:grpSpPr bwMode="auto">
              <a:xfrm>
                <a:off x="294" y="1399"/>
                <a:ext cx="239" cy="369"/>
                <a:chOff x="294" y="1399"/>
                <a:chExt cx="239" cy="369"/>
              </a:xfrm>
            </p:grpSpPr>
            <p:sp>
              <p:nvSpPr>
                <p:cNvPr id="77" name="Rectangle 94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95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Rectangle 96"/>
                <p:cNvSpPr>
                  <a:spLocks noChangeArrowheads="1"/>
                </p:cNvSpPr>
                <p:nvPr/>
              </p:nvSpPr>
              <p:spPr bwMode="auto">
                <a:xfrm>
                  <a:off x="294" y="1509"/>
                  <a:ext cx="239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PC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678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Dividing Datapath into Stages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Suppose memory is slower than other stages.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Since slowest stage determines the clock, it may be possible to combine stages without loss of performance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920364"/>
              </p:ext>
            </p:extLst>
          </p:nvPr>
        </p:nvGraphicFramePr>
        <p:xfrm>
          <a:off x="2805370" y="3467405"/>
          <a:ext cx="2963862" cy="1497014"/>
        </p:xfrm>
        <a:graphic>
          <a:graphicData uri="http://schemas.openxmlformats.org/drawingml/2006/table">
            <a:tbl>
              <a:tblPr/>
              <a:tblGrid>
                <a:gridCol w="593725"/>
                <a:gridCol w="2370137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10 units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DM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10 units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ALU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5 units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RF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 unit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RW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 unit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349250"/>
            <a:ext cx="7916896" cy="1036935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- Write-back requires much less time, combine with memory access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>
                <a:solidFill>
                  <a:schemeClr val="tx1"/>
                </a:solidFill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</a:rPr>
              <a:t>C</a:t>
            </a:r>
            <a:r>
              <a:rPr lang="en-US" sz="1600" dirty="0">
                <a:solidFill>
                  <a:schemeClr val="tx1"/>
                </a:solidFill>
              </a:rPr>
              <a:t> &gt; max {</a:t>
            </a:r>
            <a:r>
              <a:rPr lang="en-US" sz="1600" dirty="0" err="1">
                <a:solidFill>
                  <a:schemeClr val="tx1"/>
                </a:solidFill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</a:rPr>
              <a:t>IM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RF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ALU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DM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RW</a:t>
            </a:r>
            <a:r>
              <a:rPr lang="en-US" sz="1600" dirty="0">
                <a:solidFill>
                  <a:schemeClr val="tx1"/>
                </a:solidFill>
              </a:rPr>
              <a:t>}   </a:t>
            </a:r>
            <a:r>
              <a:rPr lang="en-US" sz="1600" dirty="0" smtClean="0">
                <a:solidFill>
                  <a:schemeClr val="tx1"/>
                </a:solidFill>
              </a:rPr>
              <a:t>=  </a:t>
            </a:r>
            <a:r>
              <a:rPr lang="en-US" sz="1600" dirty="0" err="1">
                <a:solidFill>
                  <a:schemeClr val="tx1"/>
                </a:solidFill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</a:rPr>
              <a:t>DM</a:t>
            </a:r>
            <a:r>
              <a:rPr lang="en-US" sz="1600" dirty="0">
                <a:solidFill>
                  <a:schemeClr val="tx1"/>
                </a:solidFill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17020" y="1163105"/>
            <a:ext cx="8934450" cy="3708400"/>
            <a:chOff x="207963" y="1295400"/>
            <a:chExt cx="8934450" cy="3708400"/>
          </a:xfrm>
        </p:grpSpPr>
        <p:sp>
          <p:nvSpPr>
            <p:cNvPr id="9" name="Line 2"/>
            <p:cNvSpPr>
              <a:spLocks noChangeShapeType="1"/>
            </p:cNvSpPr>
            <p:nvPr/>
          </p:nvSpPr>
          <p:spPr bwMode="auto">
            <a:xfrm flipH="1">
              <a:off x="4648200" y="2903538"/>
              <a:ext cx="669925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3"/>
            <p:cNvSpPr>
              <a:spLocks/>
            </p:cNvSpPr>
            <p:nvPr/>
          </p:nvSpPr>
          <p:spPr bwMode="auto">
            <a:xfrm>
              <a:off x="3956050" y="2478088"/>
              <a:ext cx="1362075" cy="104775"/>
            </a:xfrm>
            <a:custGeom>
              <a:avLst/>
              <a:gdLst>
                <a:gd name="T0" fmla="*/ 0 w 916"/>
                <a:gd name="T1" fmla="*/ 0 h 1"/>
                <a:gd name="T2" fmla="*/ 915 w 91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07963" y="1295400"/>
              <a:ext cx="1566862" cy="1216025"/>
            </a:xfrm>
            <a:custGeom>
              <a:avLst/>
              <a:gdLst>
                <a:gd name="T0" fmla="*/ 800 w 987"/>
                <a:gd name="T1" fmla="*/ 311 h 766"/>
                <a:gd name="T2" fmla="*/ 987 w 987"/>
                <a:gd name="T3" fmla="*/ 311 h 766"/>
                <a:gd name="T4" fmla="*/ 987 w 987"/>
                <a:gd name="T5" fmla="*/ 0 h 766"/>
                <a:gd name="T6" fmla="*/ 0 w 987"/>
                <a:gd name="T7" fmla="*/ 0 h 766"/>
                <a:gd name="T8" fmla="*/ 0 w 987"/>
                <a:gd name="T9" fmla="*/ 765 h 766"/>
                <a:gd name="T10" fmla="*/ 541 w 987"/>
                <a:gd name="T11" fmla="*/ 76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827088" y="4000500"/>
              <a:ext cx="8315325" cy="1003300"/>
              <a:chOff x="521" y="2520"/>
              <a:chExt cx="5238" cy="632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2520"/>
                <a:ext cx="590" cy="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-back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521" y="2638"/>
                <a:ext cx="633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134" y="2638"/>
                <a:ext cx="80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execute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1310" y="2638"/>
                <a:ext cx="172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decode &amp; Reg-fetch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139" y="2638"/>
                <a:ext cx="881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memory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</p:grp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5715000" y="2667000"/>
              <a:ext cx="10699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 flipV="1">
              <a:off x="7559675" y="2862263"/>
              <a:ext cx="287338" cy="103187"/>
            </a:xfrm>
            <a:custGeom>
              <a:avLst/>
              <a:gdLst>
                <a:gd name="T0" fmla="*/ 0 w 358"/>
                <a:gd name="T1" fmla="*/ 0 h 1"/>
                <a:gd name="T2" fmla="*/ 357 w 35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7847013" y="2855913"/>
              <a:ext cx="230187" cy="611187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777038" y="2444750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711950" y="2517775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724650" y="3327400"/>
              <a:ext cx="64452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wdata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061200" y="2771775"/>
              <a:ext cx="5842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723063" y="290512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927850" y="23653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815138" y="2457450"/>
              <a:ext cx="50800" cy="762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6865938" y="2432050"/>
              <a:ext cx="38100" cy="889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71763" y="2393950"/>
              <a:ext cx="230187" cy="458788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970338" y="2994025"/>
              <a:ext cx="449262" cy="419100"/>
            </a:xfrm>
            <a:custGeom>
              <a:avLst/>
              <a:gdLst>
                <a:gd name="T0" fmla="*/ 0 w 283"/>
                <a:gd name="T1" fmla="*/ 262 h 264"/>
                <a:gd name="T2" fmla="*/ 72 w 283"/>
                <a:gd name="T3" fmla="*/ 264 h 264"/>
                <a:gd name="T4" fmla="*/ 72 w 283"/>
                <a:gd name="T5" fmla="*/ 0 h 264"/>
                <a:gd name="T6" fmla="*/ 283 w 283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378075" y="2165350"/>
              <a:ext cx="968375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378075" y="2317750"/>
              <a:ext cx="971550" cy="76200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378075" y="2470150"/>
              <a:ext cx="293688" cy="282575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378075" y="2746375"/>
              <a:ext cx="984250" cy="639763"/>
            </a:xfrm>
            <a:custGeom>
              <a:avLst/>
              <a:gdLst>
                <a:gd name="T0" fmla="*/ 0 w 817"/>
                <a:gd name="T1" fmla="*/ 0 h 403"/>
                <a:gd name="T2" fmla="*/ 0 w 817"/>
                <a:gd name="T3" fmla="*/ 402 h 403"/>
                <a:gd name="T4" fmla="*/ 816 w 817"/>
                <a:gd name="T5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530475" y="2317750"/>
              <a:ext cx="136525" cy="223838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01950" y="2622550"/>
              <a:ext cx="447675" cy="1588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 flipV="1">
              <a:off x="3944938" y="2724150"/>
              <a:ext cx="473075" cy="95250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39975" y="2003425"/>
              <a:ext cx="812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2352675" y="2613025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5318125" y="2393950"/>
              <a:ext cx="411163" cy="611188"/>
            </a:xfrm>
            <a:custGeom>
              <a:avLst/>
              <a:gdLst>
                <a:gd name="T0" fmla="*/ 0 w 259"/>
                <a:gd name="T1" fmla="*/ 0 h 385"/>
                <a:gd name="T2" fmla="*/ 0 w 259"/>
                <a:gd name="T3" fmla="*/ 160 h 385"/>
                <a:gd name="T4" fmla="*/ 52 w 259"/>
                <a:gd name="T5" fmla="*/ 192 h 385"/>
                <a:gd name="T6" fmla="*/ 0 w 259"/>
                <a:gd name="T7" fmla="*/ 224 h 385"/>
                <a:gd name="T8" fmla="*/ 0 w 259"/>
                <a:gd name="T9" fmla="*/ 384 h 385"/>
                <a:gd name="T10" fmla="*/ 258 w 259"/>
                <a:gd name="T11" fmla="*/ 288 h 385"/>
                <a:gd name="T12" fmla="*/ 258 w 259"/>
                <a:gd name="T13" fmla="*/ 96 h 385"/>
                <a:gd name="T14" fmla="*/ 0 w 259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5310188" y="2582863"/>
              <a:ext cx="481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4418013" y="2698750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360738" y="3244850"/>
              <a:ext cx="584200" cy="330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346450" y="3190875"/>
              <a:ext cx="541338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Ext</a:t>
              </a: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841500" y="2641600"/>
              <a:ext cx="527050" cy="317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25475" y="1439863"/>
              <a:ext cx="4651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0x4</a:t>
              </a: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1103313" y="1497013"/>
              <a:ext cx="382587" cy="611187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1033463" y="157321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084263" y="1684338"/>
              <a:ext cx="47466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Add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058863" y="2314575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000125" y="2387600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341438" y="2528888"/>
              <a:ext cx="5842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031875" y="297497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360738" y="1949450"/>
              <a:ext cx="584200" cy="10795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559175" y="2328863"/>
              <a:ext cx="4810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rd1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362325" y="2824163"/>
              <a:ext cx="57626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GPRs</a:t>
              </a: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289300" y="20351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rs1</a:t>
              </a: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292475" y="21875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rs2</a:t>
              </a: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98825" y="2476500"/>
              <a:ext cx="38576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ws</a:t>
              </a: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298825" y="2632075"/>
              <a:ext cx="400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</a:t>
              </a: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575050" y="2654300"/>
              <a:ext cx="4683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rd2</a:t>
              </a: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511550" y="18700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12800" y="1954213"/>
              <a:ext cx="280988" cy="560387"/>
            </a:xfrm>
            <a:custGeom>
              <a:avLst/>
              <a:gdLst>
                <a:gd name="T0" fmla="*/ 0 w 177"/>
                <a:gd name="T1" fmla="*/ 352 h 353"/>
                <a:gd name="T2" fmla="*/ 0 w 177"/>
                <a:gd name="T3" fmla="*/ 0 h 353"/>
                <a:gd name="T4" fmla="*/ 176 w 177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 flipV="1">
              <a:off x="6843713" y="2449513"/>
              <a:ext cx="77787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flipV="1">
              <a:off x="3413125" y="1951038"/>
              <a:ext cx="77788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570663" y="2667000"/>
              <a:ext cx="1277937" cy="1246188"/>
            </a:xfrm>
            <a:custGeom>
              <a:avLst/>
              <a:gdLst>
                <a:gd name="T0" fmla="*/ 0 w 805"/>
                <a:gd name="T1" fmla="*/ 0 h 785"/>
                <a:gd name="T2" fmla="*/ 1 w 805"/>
                <a:gd name="T3" fmla="*/ 785 h 785"/>
                <a:gd name="T4" fmla="*/ 701 w 805"/>
                <a:gd name="T5" fmla="*/ 784 h 785"/>
                <a:gd name="T6" fmla="*/ 701 w 805"/>
                <a:gd name="T7" fmla="*/ 394 h 785"/>
                <a:gd name="T8" fmla="*/ 805 w 805"/>
                <a:gd name="T9" fmla="*/ 39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152775" y="2759075"/>
              <a:ext cx="5367338" cy="1355725"/>
            </a:xfrm>
            <a:custGeom>
              <a:avLst/>
              <a:gdLst>
                <a:gd name="T0" fmla="*/ 3097 w 3381"/>
                <a:gd name="T1" fmla="*/ 244 h 854"/>
                <a:gd name="T2" fmla="*/ 3381 w 3381"/>
                <a:gd name="T3" fmla="*/ 240 h 854"/>
                <a:gd name="T4" fmla="*/ 3379 w 3381"/>
                <a:gd name="T5" fmla="*/ 854 h 854"/>
                <a:gd name="T6" fmla="*/ 0 w 3381"/>
                <a:gd name="T7" fmla="*/ 853 h 854"/>
                <a:gd name="T8" fmla="*/ 1 w 3381"/>
                <a:gd name="T9" fmla="*/ 0 h 854"/>
                <a:gd name="T10" fmla="*/ 131 w 3381"/>
                <a:gd name="T11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191000" y="2819400"/>
              <a:ext cx="2593975" cy="654050"/>
            </a:xfrm>
            <a:custGeom>
              <a:avLst/>
              <a:gdLst>
                <a:gd name="T0" fmla="*/ 0 w 1238"/>
                <a:gd name="T1" fmla="*/ 0 h 419"/>
                <a:gd name="T2" fmla="*/ 0 w 1238"/>
                <a:gd name="T3" fmla="*/ 418 h 419"/>
                <a:gd name="T4" fmla="*/ 1237 w 1238"/>
                <a:gd name="T5" fmla="*/ 41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" name="Group 68"/>
            <p:cNvGrpSpPr>
              <a:grpSpLocks/>
            </p:cNvGrpSpPr>
            <p:nvPr/>
          </p:nvGrpSpPr>
          <p:grpSpPr bwMode="auto">
            <a:xfrm>
              <a:off x="466725" y="1649413"/>
              <a:ext cx="7915275" cy="3041650"/>
              <a:chOff x="294" y="1039"/>
              <a:chExt cx="4986" cy="1916"/>
            </a:xfrm>
          </p:grpSpPr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97" name="Line 70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71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72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73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74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75"/>
              <p:cNvGrpSpPr>
                <a:grpSpLocks/>
              </p:cNvGrpSpPr>
              <p:nvPr/>
            </p:nvGrpSpPr>
            <p:grpSpPr bwMode="auto">
              <a:xfrm>
                <a:off x="1206" y="1463"/>
                <a:ext cx="221" cy="369"/>
                <a:chOff x="1206" y="1463"/>
                <a:chExt cx="221" cy="369"/>
              </a:xfrm>
            </p:grpSpPr>
            <p:sp>
              <p:nvSpPr>
                <p:cNvPr id="94" name="Rectangle 76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77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96" name="Freeform 78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79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92" name="Rectangle 8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8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82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90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8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85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88" name="Rectangle 86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87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" name="Group 88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9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6" name="Group 91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84" name="Rectangle 9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9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7" name="Group 94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82" name="Rectangle 9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9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8" name="Group 97"/>
              <p:cNvGrpSpPr>
                <a:grpSpLocks/>
              </p:cNvGrpSpPr>
              <p:nvPr/>
            </p:nvGrpSpPr>
            <p:grpSpPr bwMode="auto">
              <a:xfrm>
                <a:off x="294" y="1399"/>
                <a:ext cx="239" cy="369"/>
                <a:chOff x="294" y="1399"/>
                <a:chExt cx="239" cy="369"/>
              </a:xfrm>
            </p:grpSpPr>
            <p:sp>
              <p:nvSpPr>
                <p:cNvPr id="79" name="Rectangle 98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99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Rectangle 100"/>
                <p:cNvSpPr>
                  <a:spLocks noChangeArrowheads="1"/>
                </p:cNvSpPr>
                <p:nvPr/>
              </p:nvSpPr>
              <p:spPr bwMode="auto">
                <a:xfrm>
                  <a:off x="294" y="1509"/>
                  <a:ext cx="239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PC</a:t>
                  </a:r>
                </a:p>
              </p:txBody>
            </p:sp>
          </p:grpSp>
        </p:grpSp>
        <p:grpSp>
          <p:nvGrpSpPr>
            <p:cNvPr id="102" name="Group 101"/>
            <p:cNvGrpSpPr>
              <a:grpSpLocks/>
            </p:cNvGrpSpPr>
            <p:nvPr/>
          </p:nvGrpSpPr>
          <p:grpSpPr bwMode="auto">
            <a:xfrm>
              <a:off x="8020050" y="1573213"/>
              <a:ext cx="485775" cy="3117850"/>
              <a:chOff x="5052" y="991"/>
              <a:chExt cx="306" cy="1964"/>
            </a:xfrm>
          </p:grpSpPr>
          <p:sp>
            <p:nvSpPr>
              <p:cNvPr id="103" name="Line 102"/>
              <p:cNvSpPr>
                <a:spLocks noChangeShapeType="1"/>
              </p:cNvSpPr>
              <p:nvPr/>
            </p:nvSpPr>
            <p:spPr bwMode="auto">
              <a:xfrm>
                <a:off x="5205" y="991"/>
                <a:ext cx="0" cy="1964"/>
              </a:xfrm>
              <a:prstGeom prst="line">
                <a:avLst/>
              </a:prstGeom>
              <a:noFill/>
              <a:ln w="2540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3"/>
              <p:cNvSpPr>
                <a:spLocks noChangeShapeType="1"/>
              </p:cNvSpPr>
              <p:nvPr/>
            </p:nvSpPr>
            <p:spPr bwMode="auto">
              <a:xfrm>
                <a:off x="5052" y="2592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4"/>
              <p:cNvSpPr>
                <a:spLocks noChangeShapeType="1"/>
              </p:cNvSpPr>
              <p:nvPr/>
            </p:nvSpPr>
            <p:spPr bwMode="auto">
              <a:xfrm>
                <a:off x="5094" y="1984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5"/>
            <p:cNvGrpSpPr>
              <a:grpSpLocks/>
            </p:cNvGrpSpPr>
            <p:nvPr/>
          </p:nvGrpSpPr>
          <p:grpSpPr bwMode="auto">
            <a:xfrm>
              <a:off x="4687888" y="1649413"/>
              <a:ext cx="522287" cy="3016250"/>
              <a:chOff x="2953" y="1039"/>
              <a:chExt cx="329" cy="1900"/>
            </a:xfrm>
          </p:grpSpPr>
          <p:sp>
            <p:nvSpPr>
              <p:cNvPr id="107" name="Line 106"/>
              <p:cNvSpPr>
                <a:spLocks noChangeShapeType="1"/>
              </p:cNvSpPr>
              <p:nvPr/>
            </p:nvSpPr>
            <p:spPr bwMode="auto">
              <a:xfrm>
                <a:off x="3134" y="1039"/>
                <a:ext cx="0" cy="1900"/>
              </a:xfrm>
              <a:prstGeom prst="line">
                <a:avLst/>
              </a:prstGeom>
              <a:noFill/>
              <a:ln w="2540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7"/>
              <p:cNvSpPr>
                <a:spLocks noChangeShapeType="1"/>
              </p:cNvSpPr>
              <p:nvPr/>
            </p:nvSpPr>
            <p:spPr bwMode="auto">
              <a:xfrm>
                <a:off x="2958" y="2592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108"/>
              <p:cNvSpPr>
                <a:spLocks noChangeShapeType="1"/>
              </p:cNvSpPr>
              <p:nvPr/>
            </p:nvSpPr>
            <p:spPr bwMode="auto">
              <a:xfrm>
                <a:off x="2976" y="2188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109"/>
              <p:cNvSpPr>
                <a:spLocks noChangeShapeType="1"/>
              </p:cNvSpPr>
              <p:nvPr/>
            </p:nvSpPr>
            <p:spPr bwMode="auto">
              <a:xfrm>
                <a:off x="2959" y="1833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10"/>
              <p:cNvSpPr>
                <a:spLocks noChangeShapeType="1"/>
              </p:cNvSpPr>
              <p:nvPr/>
            </p:nvSpPr>
            <p:spPr bwMode="auto">
              <a:xfrm>
                <a:off x="2953" y="1560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01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Speedup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Assumptions		</a:t>
            </a:r>
            <a:r>
              <a:rPr lang="en-US" sz="1600" b="1" dirty="0" err="1" smtClean="0">
                <a:solidFill>
                  <a:schemeClr val="tx1"/>
                </a:solidFill>
              </a:rPr>
              <a:t>Unpipelined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 	</a:t>
            </a:r>
            <a:r>
              <a:rPr lang="en-US" sz="1600" b="1" dirty="0" err="1" smtClean="0">
                <a:solidFill>
                  <a:schemeClr val="tx1"/>
                </a:solidFill>
              </a:rPr>
              <a:t>Unpipelined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</a:rPr>
              <a:t> 	Speedup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IM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Symbol" pitchFamily="1" charset="2"/>
              </a:rPr>
              <a:t>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DM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= 10; 			27		10	2.7</a:t>
            </a: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ALU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5, 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RF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RW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1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4-stage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pipeline </a:t>
            </a: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IM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DM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ALU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RF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RW</a:t>
            </a:r>
            <a:r>
              <a:rPr lang="en-US" sz="1600" baseline="-25000" dirty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5	25		10	2.5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4-stage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pipeline 		</a:t>
            </a: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IM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DM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ALU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RF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RW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5	25		5	5.0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5-stage pipeline</a:t>
            </a:r>
            <a:endParaRPr lang="en-US" sz="18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Verdana" pitchFamily="1" charset="0"/>
              </a:rPr>
              <a:t>Higher speedup possible w/ more pipeline stages</a:t>
            </a:r>
            <a:endParaRPr lang="en-US" dirty="0">
              <a:solidFill>
                <a:schemeClr val="tx1"/>
              </a:solidFill>
              <a:latin typeface="Verdana" pitchFamily="1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Microcoding</a:t>
            </a:r>
            <a:r>
              <a:rPr lang="en-US" dirty="0" smtClean="0">
                <a:solidFill>
                  <a:schemeClr val="tx1"/>
                </a:solidFill>
              </a:rPr>
              <a:t> became less attractive as gap between RAM and ROM speeds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Complex instruction sets difficult to pipeline, so it was difficult to increase performance as gate count grew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Processor performance depends on (a) instructions per program, (b) cycles per instruction and (c) time per cycle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Load/Store RISC instruction sets designed for efficient, pipelined implementations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Modern Microprogramming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Microprogramming is far from extinct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Played crucial role in microprocessors of 1980’s (e.g., Intel 386, 486)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Plays assisting role in modern microprocessors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Example: AMD </a:t>
            </a:r>
            <a:r>
              <a:rPr lang="en-US" b="0" dirty="0" err="1" smtClean="0">
                <a:solidFill>
                  <a:schemeClr val="tx1"/>
                </a:solidFill>
              </a:rPr>
              <a:t>Athlon</a:t>
            </a:r>
            <a:r>
              <a:rPr lang="en-US" b="0" dirty="0" smtClean="0">
                <a:solidFill>
                  <a:schemeClr val="tx1"/>
                </a:solidFill>
              </a:rPr>
              <a:t>, Intel Core 2 Duo, IBM Power PC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Most instructions executed directly (hardwired control)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Infrequently-used, complicated instructions invoke microcode engine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Patchable microcode common for post-fabrication bug  fixes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Example: Intel Pentiums load microcode patches at </a:t>
            </a:r>
            <a:r>
              <a:rPr lang="en-US" sz="1600" b="0" dirty="0" err="1" smtClean="0">
                <a:solidFill>
                  <a:schemeClr val="tx1"/>
                </a:solidFill>
              </a:rPr>
              <a:t>bootup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CISC to RISC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Management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Shift away from fixed hardware microcode, </a:t>
            </a:r>
            <a:r>
              <a:rPr lang="en-US" sz="1600" dirty="0" err="1" smtClean="0">
                <a:solidFill>
                  <a:schemeClr val="tx1"/>
                </a:solidFill>
              </a:rPr>
              <a:t>microroutines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Exploit fast RAM to build instruction cache of user-visible instructions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Adapt contents of fast instruction memory to fit what application needs at the moment. 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Simple Instruction Set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Shift away from complex CISC instructions, which are rarely used	- Enable hardwired, pipelined implementation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Greater Integration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In early 1980s, able to fit 32-bit datapath and small cache on die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Allow faster operation by avoiding chip crossings in common case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Seymore</a:t>
            </a:r>
            <a:r>
              <a:rPr lang="en-US" dirty="0" smtClean="0">
                <a:solidFill>
                  <a:schemeClr val="tx1"/>
                </a:solidFill>
              </a:rPr>
              <a:t> Cray, 1964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Fast, pipelined machine with 60-bit words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Ten functional units (floating-point, integer, etc.)</a:t>
            </a:r>
          </a:p>
          <a:p>
            <a:pPr lvl="2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Hardwired control, no </a:t>
            </a:r>
            <a:r>
              <a:rPr lang="en-US" sz="1600" dirty="0" err="1" smtClean="0">
                <a:solidFill>
                  <a:schemeClr val="tx1"/>
                </a:solidFill>
              </a:rPr>
              <a:t>microcoding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Dynamic instruction scheduling with a scoreboard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System Organization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Ten peripheral processors for input/output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Fast time-shared 12-bit integer ALU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Very fast clock, 10MHz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Novel Freon-based technology for cooling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6600: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2" descr="80%"/>
          <p:cNvSpPr>
            <a:spLocks noChangeArrowheads="1"/>
          </p:cNvSpPr>
          <p:nvPr/>
        </p:nvSpPr>
        <p:spPr bwMode="auto">
          <a:xfrm>
            <a:off x="3095625" y="5148263"/>
            <a:ext cx="787400" cy="3048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3" descr="80%"/>
          <p:cNvSpPr>
            <a:spLocks noChangeArrowheads="1"/>
          </p:cNvSpPr>
          <p:nvPr/>
        </p:nvSpPr>
        <p:spPr bwMode="auto">
          <a:xfrm>
            <a:off x="4849813" y="2779713"/>
            <a:ext cx="787400" cy="2794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427288" y="3511550"/>
            <a:ext cx="346088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Address Regs         Index Regs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  8 x 18-bit                8 x 18-bit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379067" y="1209675"/>
            <a:ext cx="181620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Operand Regs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8 x 60-bit</a:t>
            </a: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4767263" y="4240213"/>
            <a:ext cx="812800" cy="1193800"/>
            <a:chOff x="3003" y="2671"/>
            <a:chExt cx="512" cy="752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003" y="2671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3003" y="27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3003" y="28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3003" y="29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3003" y="314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3003" y="30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3003" y="333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3003" y="323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443663" y="39354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6700955" y="4030663"/>
            <a:ext cx="1288816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Inst. Stack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8 x 60-bit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443663" y="3402013"/>
            <a:ext cx="1270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810375" y="3355975"/>
            <a:ext cx="37510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IR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6443663" y="22590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6436394" y="2354263"/>
            <a:ext cx="16671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10 Functional</a:t>
            </a:r>
          </a:p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Units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33400" y="1649413"/>
            <a:ext cx="1543050" cy="3997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557139" y="2895600"/>
            <a:ext cx="1492397" cy="14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Central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Memory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128K words,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32 banks,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1ms cycle</a:t>
            </a:r>
          </a:p>
        </p:txBody>
      </p:sp>
      <p:grpSp>
        <p:nvGrpSpPr>
          <p:cNvPr id="33" name="Group 24"/>
          <p:cNvGrpSpPr>
            <a:grpSpLocks/>
          </p:cNvGrpSpPr>
          <p:nvPr/>
        </p:nvGrpSpPr>
        <p:grpSpPr bwMode="auto">
          <a:xfrm>
            <a:off x="4754563" y="1878013"/>
            <a:ext cx="901700" cy="1193800"/>
            <a:chOff x="2995" y="1183"/>
            <a:chExt cx="568" cy="752"/>
          </a:xfrm>
        </p:grpSpPr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3051" y="1183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>
              <a:off x="3051" y="127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3051" y="136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>
              <a:off x="3051" y="146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3051" y="16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051" y="15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3051" y="18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3051" y="17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2995" y="1799"/>
              <a:ext cx="49" cy="97"/>
            </a:xfrm>
            <a:custGeom>
              <a:avLst/>
              <a:gdLst>
                <a:gd name="T0" fmla="*/ 48 w 49"/>
                <a:gd name="T1" fmla="*/ 0 h 97"/>
                <a:gd name="T2" fmla="*/ 0 w 49"/>
                <a:gd name="T3" fmla="*/ 0 h 97"/>
                <a:gd name="T4" fmla="*/ 0 w 49"/>
                <a:gd name="T5" fmla="*/ 96 h 97"/>
                <a:gd name="T6" fmla="*/ 48 w 49"/>
                <a:gd name="T7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7">
                  <a:moveTo>
                    <a:pt x="48" y="0"/>
                  </a:moveTo>
                  <a:lnTo>
                    <a:pt x="0" y="0"/>
                  </a:lnTo>
                  <a:lnTo>
                    <a:pt x="0" y="96"/>
                  </a:lnTo>
                  <a:lnTo>
                    <a:pt x="48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43" name="Freeform 34"/>
          <p:cNvSpPr>
            <a:spLocks/>
          </p:cNvSpPr>
          <p:nvPr/>
        </p:nvSpPr>
        <p:spPr bwMode="auto">
          <a:xfrm>
            <a:off x="2087563" y="2932113"/>
            <a:ext cx="2668587" cy="1587"/>
          </a:xfrm>
          <a:custGeom>
            <a:avLst/>
            <a:gdLst>
              <a:gd name="T0" fmla="*/ 1680 w 1681"/>
              <a:gd name="T1" fmla="*/ 0 h 1"/>
              <a:gd name="T2" fmla="*/ 0 w 1681"/>
              <a:gd name="T3" fmla="*/ 0 h 1"/>
              <a:gd name="T4" fmla="*/ 0 w 168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1" h="1">
                <a:moveTo>
                  <a:pt x="168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>
            <a:off x="3001963" y="5210175"/>
            <a:ext cx="77787" cy="153988"/>
          </a:xfrm>
          <a:custGeom>
            <a:avLst/>
            <a:gdLst>
              <a:gd name="T0" fmla="*/ 48 w 49"/>
              <a:gd name="T1" fmla="*/ 0 h 97"/>
              <a:gd name="T2" fmla="*/ 0 w 49"/>
              <a:gd name="T3" fmla="*/ 0 h 97"/>
              <a:gd name="T4" fmla="*/ 0 w 49"/>
              <a:gd name="T5" fmla="*/ 96 h 97"/>
              <a:gd name="T6" fmla="*/ 48 w 49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7">
                <a:moveTo>
                  <a:pt x="48" y="0"/>
                </a:moveTo>
                <a:lnTo>
                  <a:pt x="0" y="0"/>
                </a:lnTo>
                <a:lnTo>
                  <a:pt x="0" y="96"/>
                </a:lnTo>
                <a:lnTo>
                  <a:pt x="48" y="9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5" name="Freeform 36"/>
          <p:cNvSpPr>
            <a:spLocks/>
          </p:cNvSpPr>
          <p:nvPr/>
        </p:nvSpPr>
        <p:spPr bwMode="auto">
          <a:xfrm>
            <a:off x="2087563" y="5286375"/>
            <a:ext cx="915987" cy="1588"/>
          </a:xfrm>
          <a:custGeom>
            <a:avLst/>
            <a:gdLst>
              <a:gd name="T0" fmla="*/ 576 w 577"/>
              <a:gd name="T1" fmla="*/ 0 h 1"/>
              <a:gd name="T2" fmla="*/ 0 w 577"/>
              <a:gd name="T3" fmla="*/ 0 h 1"/>
              <a:gd name="T4" fmla="*/ 0 w 57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">
                <a:moveTo>
                  <a:pt x="576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6" name="Rectangle 37"/>
          <p:cNvSpPr>
            <a:spLocks noChangeArrowheads="1"/>
          </p:cNvSpPr>
          <p:nvPr/>
        </p:nvSpPr>
        <p:spPr bwMode="auto">
          <a:xfrm>
            <a:off x="2200577" y="4953000"/>
            <a:ext cx="7582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result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addr</a:t>
            </a:r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3021315" y="2582863"/>
            <a:ext cx="75822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result</a:t>
            </a:r>
          </a:p>
        </p:txBody>
      </p:sp>
      <p:grpSp>
        <p:nvGrpSpPr>
          <p:cNvPr id="48" name="Group 39"/>
          <p:cNvGrpSpPr>
            <a:grpSpLocks/>
          </p:cNvGrpSpPr>
          <p:nvPr/>
        </p:nvGrpSpPr>
        <p:grpSpPr bwMode="auto">
          <a:xfrm>
            <a:off x="2992438" y="4251325"/>
            <a:ext cx="896937" cy="1193800"/>
            <a:chOff x="1885" y="2678"/>
            <a:chExt cx="565" cy="752"/>
          </a:xfrm>
        </p:grpSpPr>
        <p:sp>
          <p:nvSpPr>
            <p:cNvPr id="49" name="Rectangle 40"/>
            <p:cNvSpPr>
              <a:spLocks noChangeArrowheads="1"/>
            </p:cNvSpPr>
            <p:nvPr/>
          </p:nvSpPr>
          <p:spPr bwMode="auto">
            <a:xfrm>
              <a:off x="1938" y="2678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938" y="276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938" y="286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938" y="2958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>
              <a:off x="1938" y="315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1938" y="3054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>
              <a:off x="1938" y="334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1938" y="324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1885" y="2731"/>
              <a:ext cx="55" cy="461"/>
            </a:xfrm>
            <a:custGeom>
              <a:avLst/>
              <a:gdLst>
                <a:gd name="T0" fmla="*/ 54 w 55"/>
                <a:gd name="T1" fmla="*/ 0 h 461"/>
                <a:gd name="T2" fmla="*/ 0 w 55"/>
                <a:gd name="T3" fmla="*/ 0 h 461"/>
                <a:gd name="T4" fmla="*/ 0 w 55"/>
                <a:gd name="T5" fmla="*/ 460 h 461"/>
                <a:gd name="T6" fmla="*/ 54 w 55"/>
                <a:gd name="T7" fmla="*/ 46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61">
                  <a:moveTo>
                    <a:pt x="54" y="0"/>
                  </a:moveTo>
                  <a:lnTo>
                    <a:pt x="0" y="0"/>
                  </a:lnTo>
                  <a:lnTo>
                    <a:pt x="0" y="460"/>
                  </a:lnTo>
                  <a:lnTo>
                    <a:pt x="54" y="4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8" name="Line 49"/>
          <p:cNvSpPr>
            <a:spLocks noChangeShapeType="1"/>
          </p:cNvSpPr>
          <p:nvPr/>
        </p:nvSpPr>
        <p:spPr bwMode="auto">
          <a:xfrm flipH="1">
            <a:off x="2060575" y="4695825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9" name="Freeform 50"/>
          <p:cNvSpPr>
            <a:spLocks/>
          </p:cNvSpPr>
          <p:nvPr/>
        </p:nvSpPr>
        <p:spPr bwMode="auto">
          <a:xfrm>
            <a:off x="4487863" y="2093913"/>
            <a:ext cx="344487" cy="611187"/>
          </a:xfrm>
          <a:custGeom>
            <a:avLst/>
            <a:gdLst>
              <a:gd name="T0" fmla="*/ 216 w 217"/>
              <a:gd name="T1" fmla="*/ 0 h 385"/>
              <a:gd name="T2" fmla="*/ 0 w 217"/>
              <a:gd name="T3" fmla="*/ 0 h 385"/>
              <a:gd name="T4" fmla="*/ 0 w 217"/>
              <a:gd name="T5" fmla="*/ 384 h 385"/>
              <a:gd name="T6" fmla="*/ 216 w 217"/>
              <a:gd name="T7" fmla="*/ 384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" h="385">
                <a:moveTo>
                  <a:pt x="216" y="0"/>
                </a:moveTo>
                <a:lnTo>
                  <a:pt x="0" y="0"/>
                </a:lnTo>
                <a:lnTo>
                  <a:pt x="0" y="384"/>
                </a:lnTo>
                <a:lnTo>
                  <a:pt x="216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 flipH="1">
            <a:off x="2074863" y="2398713"/>
            <a:ext cx="2411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" name="Freeform 52"/>
          <p:cNvSpPr>
            <a:spLocks/>
          </p:cNvSpPr>
          <p:nvPr/>
        </p:nvSpPr>
        <p:spPr bwMode="auto">
          <a:xfrm>
            <a:off x="5668963" y="2474913"/>
            <a:ext cx="763587" cy="1587"/>
          </a:xfrm>
          <a:custGeom>
            <a:avLst/>
            <a:gdLst>
              <a:gd name="T0" fmla="*/ 0 w 481"/>
              <a:gd name="T1" fmla="*/ 0 h 1"/>
              <a:gd name="T2" fmla="*/ 480 w 48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1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2" name="Freeform 53"/>
          <p:cNvSpPr>
            <a:spLocks/>
          </p:cNvSpPr>
          <p:nvPr/>
        </p:nvSpPr>
        <p:spPr bwMode="auto">
          <a:xfrm>
            <a:off x="3916363" y="2779713"/>
            <a:ext cx="2514600" cy="2114550"/>
          </a:xfrm>
          <a:custGeom>
            <a:avLst/>
            <a:gdLst>
              <a:gd name="T0" fmla="*/ 0 w 1584"/>
              <a:gd name="T1" fmla="*/ 1332 h 1332"/>
              <a:gd name="T2" fmla="*/ 264 w 1584"/>
              <a:gd name="T3" fmla="*/ 1332 h 1332"/>
              <a:gd name="T4" fmla="*/ 264 w 1584"/>
              <a:gd name="T5" fmla="*/ 432 h 1332"/>
              <a:gd name="T6" fmla="*/ 1248 w 1584"/>
              <a:gd name="T7" fmla="*/ 432 h 1332"/>
              <a:gd name="T8" fmla="*/ 1248 w 1584"/>
              <a:gd name="T9" fmla="*/ 0 h 1332"/>
              <a:gd name="T10" fmla="*/ 1584 w 1584"/>
              <a:gd name="T11" fmla="*/ 0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4" h="1332">
                <a:moveTo>
                  <a:pt x="0" y="1332"/>
                </a:moveTo>
                <a:lnTo>
                  <a:pt x="264" y="1332"/>
                </a:lnTo>
                <a:lnTo>
                  <a:pt x="264" y="432"/>
                </a:lnTo>
                <a:lnTo>
                  <a:pt x="1248" y="432"/>
                </a:lnTo>
                <a:lnTo>
                  <a:pt x="1248" y="0"/>
                </a:lnTo>
                <a:lnTo>
                  <a:pt x="15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3" name="Freeform 54"/>
          <p:cNvSpPr>
            <a:spLocks/>
          </p:cNvSpPr>
          <p:nvPr/>
        </p:nvSpPr>
        <p:spPr bwMode="auto">
          <a:xfrm>
            <a:off x="5592763" y="3008313"/>
            <a:ext cx="839787" cy="1830387"/>
          </a:xfrm>
          <a:custGeom>
            <a:avLst/>
            <a:gdLst>
              <a:gd name="T0" fmla="*/ 0 w 529"/>
              <a:gd name="T1" fmla="*/ 1152 h 1153"/>
              <a:gd name="T2" fmla="*/ 336 w 529"/>
              <a:gd name="T3" fmla="*/ 1152 h 1153"/>
              <a:gd name="T4" fmla="*/ 336 w 529"/>
              <a:gd name="T5" fmla="*/ 0 h 1153"/>
              <a:gd name="T6" fmla="*/ 528 w 529"/>
              <a:gd name="T7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9" h="1153">
                <a:moveTo>
                  <a:pt x="0" y="1152"/>
                </a:moveTo>
                <a:lnTo>
                  <a:pt x="336" y="1152"/>
                </a:lnTo>
                <a:lnTo>
                  <a:pt x="336" y="0"/>
                </a:lnTo>
                <a:lnTo>
                  <a:pt x="52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4" name="Freeform 55"/>
          <p:cNvSpPr>
            <a:spLocks/>
          </p:cNvSpPr>
          <p:nvPr/>
        </p:nvSpPr>
        <p:spPr bwMode="auto">
          <a:xfrm>
            <a:off x="1481138" y="4811713"/>
            <a:ext cx="5872162" cy="1260475"/>
          </a:xfrm>
          <a:custGeom>
            <a:avLst/>
            <a:gdLst>
              <a:gd name="T0" fmla="*/ 0 w 3699"/>
              <a:gd name="T1" fmla="*/ 549 h 794"/>
              <a:gd name="T2" fmla="*/ 0 w 3699"/>
              <a:gd name="T3" fmla="*/ 793 h 794"/>
              <a:gd name="T4" fmla="*/ 3698 w 3699"/>
              <a:gd name="T5" fmla="*/ 793 h 794"/>
              <a:gd name="T6" fmla="*/ 3698 w 3699"/>
              <a:gd name="T7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9" h="794">
                <a:moveTo>
                  <a:pt x="0" y="549"/>
                </a:moveTo>
                <a:lnTo>
                  <a:pt x="0" y="793"/>
                </a:lnTo>
                <a:lnTo>
                  <a:pt x="3698" y="793"/>
                </a:lnTo>
                <a:lnTo>
                  <a:pt x="369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5" name="Freeform 56"/>
          <p:cNvSpPr>
            <a:spLocks/>
          </p:cNvSpPr>
          <p:nvPr/>
        </p:nvSpPr>
        <p:spPr bwMode="auto">
          <a:xfrm>
            <a:off x="7726363" y="3541713"/>
            <a:ext cx="611187" cy="839787"/>
          </a:xfrm>
          <a:custGeom>
            <a:avLst/>
            <a:gdLst>
              <a:gd name="T0" fmla="*/ 288 w 385"/>
              <a:gd name="T1" fmla="*/ 528 h 529"/>
              <a:gd name="T2" fmla="*/ 384 w 385"/>
              <a:gd name="T3" fmla="*/ 528 h 529"/>
              <a:gd name="T4" fmla="*/ 384 w 385"/>
              <a:gd name="T5" fmla="*/ 0 h 529"/>
              <a:gd name="T6" fmla="*/ 0 w 385"/>
              <a:gd name="T7" fmla="*/ 0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" h="529">
                <a:moveTo>
                  <a:pt x="288" y="528"/>
                </a:moveTo>
                <a:lnTo>
                  <a:pt x="384" y="52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6" name="Rectangle 57"/>
          <p:cNvSpPr>
            <a:spLocks noChangeArrowheads="1"/>
          </p:cNvSpPr>
          <p:nvPr/>
        </p:nvSpPr>
        <p:spPr bwMode="auto">
          <a:xfrm>
            <a:off x="2889957" y="2035175"/>
            <a:ext cx="116698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operand</a:t>
            </a:r>
          </a:p>
        </p:txBody>
      </p:sp>
      <p:sp>
        <p:nvSpPr>
          <p:cNvPr id="67" name="Rectangle 58"/>
          <p:cNvSpPr>
            <a:spLocks noChangeArrowheads="1"/>
          </p:cNvSpPr>
          <p:nvPr/>
        </p:nvSpPr>
        <p:spPr bwMode="auto">
          <a:xfrm>
            <a:off x="1996194" y="4343400"/>
            <a:ext cx="1166988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operand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addr</a:t>
            </a:r>
          </a:p>
        </p:txBody>
      </p:sp>
    </p:spTree>
    <p:extLst>
      <p:ext uri="{BB962C8B-B14F-4D97-AF65-F5344CB8AC3E}">
        <p14:creationId xmlns:p14="http://schemas.microsoft.com/office/powerpoint/2010/main" val="21275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6600: Load/Store Architecture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Separate instructions manipulate three register types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- 8, 60-bit data registers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- 8, 18-bit address registers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- 8, 18-bit index registers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Arithmetic and logic instructions are </a:t>
            </a:r>
            <a:r>
              <a:rPr lang="en-US" dirty="0" err="1" smtClean="0">
                <a:solidFill>
                  <a:schemeClr val="tx1"/>
                </a:solidFill>
              </a:rPr>
              <a:t>reg</a:t>
            </a:r>
            <a:r>
              <a:rPr lang="en-US" dirty="0" smtClean="0">
                <a:solidFill>
                  <a:schemeClr val="tx1"/>
                </a:solidFill>
              </a:rPr>
              <a:t>-to-</a:t>
            </a:r>
            <a:r>
              <a:rPr lang="en-US" dirty="0" err="1" smtClean="0">
                <a:solidFill>
                  <a:schemeClr val="tx1"/>
                </a:solidFill>
              </a:rPr>
              <a:t>reg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Hardwired control, no </a:t>
            </a:r>
            <a:r>
              <a:rPr lang="en-US" sz="1600" dirty="0" err="1" smtClean="0">
                <a:solidFill>
                  <a:schemeClr val="tx1"/>
                </a:solidFill>
              </a:rPr>
              <a:t>microcoding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Dynamic instruction scheduling with a scoreboard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Only load and store instructions refer to memory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85510" y="3759200"/>
            <a:ext cx="6892914" cy="1043876"/>
            <a:chOff x="1485510" y="3759200"/>
            <a:chExt cx="6892914" cy="1043876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1485510" y="3759200"/>
              <a:ext cx="6892914" cy="1043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      6	   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   3        3       </a:t>
              </a:r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3 </a:t>
              </a:r>
              <a:endParaRPr lang="en-US" sz="20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  i        j       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k  		 </a:t>
              </a:r>
              <a:r>
                <a:rPr lang="en-US" sz="2000" dirty="0" err="1" smtClean="0">
                  <a:solidFill>
                    <a:srgbClr val="56127A"/>
                  </a:solidFill>
                  <a:latin typeface="+mj-lt"/>
                </a:rPr>
                <a:t>Ri</a:t>
              </a: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 </a:t>
              </a:r>
              <a:r>
                <a:rPr lang="en-US" sz="2400" dirty="0" smtClean="0">
                  <a:solidFill>
                    <a:srgbClr val="56127A"/>
                  </a:solidFill>
                  <a:latin typeface="+mj-lt"/>
                  <a:sym typeface="Wingdings" pitchFamily="2" charset="2"/>
                </a:rPr>
                <a:t></a:t>
              </a: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(</a:t>
              </a:r>
              <a:r>
                <a:rPr lang="en-US" sz="2000" dirty="0" err="1">
                  <a:solidFill>
                    <a:srgbClr val="56127A"/>
                  </a:solidFill>
                  <a:latin typeface="+mj-lt"/>
                </a:rPr>
                <a:t>Rj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) op (</a:t>
              </a:r>
              <a:r>
                <a:rPr lang="en-US" sz="2000" dirty="0" err="1">
                  <a:solidFill>
                    <a:srgbClr val="56127A"/>
                  </a:solidFill>
                  <a:latin typeface="+mj-lt"/>
                </a:rPr>
                <a:t>Rk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)</a:t>
              </a:r>
            </a:p>
            <a:p>
              <a:pPr latinLnBrk="1"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504560" y="4070350"/>
              <a:ext cx="2952225" cy="4159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2651750" y="4095750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266230" y="4094162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3842305" y="4097635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55595" y="5314317"/>
            <a:ext cx="7933263" cy="104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6     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3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3                 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     18 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+mj-lt"/>
              </a:rPr>
              <a:t>opcode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   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 i     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j                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     </a:t>
            </a:r>
            <a:r>
              <a:rPr lang="en-US" sz="2000" dirty="0" err="1" smtClean="0">
                <a:solidFill>
                  <a:srgbClr val="56127A"/>
                </a:solidFill>
                <a:latin typeface="+mj-lt"/>
              </a:rPr>
              <a:t>disp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                 	</a:t>
            </a:r>
            <a:r>
              <a:rPr lang="en-US" sz="2000" dirty="0" err="1" smtClean="0">
                <a:solidFill>
                  <a:srgbClr val="56127A"/>
                </a:solidFill>
                <a:latin typeface="+mj-lt"/>
              </a:rPr>
              <a:t>Ri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 M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[(</a:t>
            </a:r>
            <a:r>
              <a:rPr lang="en-US" sz="2000" dirty="0" err="1">
                <a:solidFill>
                  <a:srgbClr val="56127A"/>
                </a:solidFill>
                <a:latin typeface="+mj-lt"/>
              </a:rPr>
              <a:t>Rj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) + </a:t>
            </a:r>
            <a:r>
              <a:rPr lang="en-US" sz="2000" dirty="0" err="1">
                <a:solidFill>
                  <a:srgbClr val="56127A"/>
                </a:solidFill>
                <a:latin typeface="+mj-lt"/>
              </a:rPr>
              <a:t>disp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]</a:t>
            </a:r>
            <a:endParaRPr lang="en-US" sz="1800" dirty="0">
              <a:solidFill>
                <a:srgbClr val="56127A"/>
              </a:solidFill>
              <a:latin typeface="+mj-lt"/>
            </a:endParaRPr>
          </a:p>
          <a:p>
            <a:pPr latinLnBrk="1"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60358" y="5695317"/>
            <a:ext cx="5353050" cy="403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1806840" y="5694895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229295" y="5694895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2651750" y="5694895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6600: Instruction Set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Simplified Pipeline Implementation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Three-address, register-register ALU instructions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No implicit dependencies between inputs and outputs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Multiple Outstanding Memory Accesses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Decouple (a) setting of address register from (b) </a:t>
            </a:r>
            <a:r>
              <a:rPr lang="en-US" sz="1600" b="0" dirty="0" smtClean="0">
                <a:solidFill>
                  <a:schemeClr val="tx1"/>
                </a:solidFill>
              </a:rPr>
              <a:t>retrieving value </a:t>
            </a:r>
            <a:r>
              <a:rPr lang="en-US" sz="1600" b="0" dirty="0" smtClean="0">
                <a:solidFill>
                  <a:schemeClr val="tx1"/>
                </a:solidFill>
              </a:rPr>
              <a:t>from data register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SW can schedule load for address register before use of loaded value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SW can interleave independent instructions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Superscalar: multiple </a:t>
            </a:r>
            <a:r>
              <a:rPr lang="en-US" dirty="0" smtClean="0">
                <a:solidFill>
                  <a:schemeClr val="tx1"/>
                </a:solidFill>
              </a:rPr>
              <a:t>parallel functional units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Example: two separate multipliers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Functional units initially </a:t>
            </a:r>
            <a:r>
              <a:rPr lang="en-US" b="0" dirty="0" err="1" smtClean="0">
                <a:solidFill>
                  <a:schemeClr val="tx1"/>
                </a:solidFill>
              </a:rPr>
              <a:t>unpipelined</a:t>
            </a:r>
            <a:endParaRPr lang="en-US" b="0" dirty="0" smtClean="0">
              <a:solidFill>
                <a:schemeClr val="tx1"/>
              </a:solidFill>
            </a:endParaRP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CDC7600 pipelines functional units (foreshadowing later RISC machines)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4938</TotalTime>
  <Words>2231</Words>
  <Application>Microsoft Office PowerPoint</Application>
  <PresentationFormat>On-screen Show (4:3)</PresentationFormat>
  <Paragraphs>1134</Paragraphs>
  <Slides>38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Executive</vt:lpstr>
      <vt:lpstr>ECE 252 / CPS 220  Advanced Computer Architecture I  Lecture 4 Reduced Instruction Set Computers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323</cp:revision>
  <dcterms:created xsi:type="dcterms:W3CDTF">2011-07-23T19:26:49Z</dcterms:created>
  <dcterms:modified xsi:type="dcterms:W3CDTF">2011-09-07T23:24:02Z</dcterms:modified>
</cp:coreProperties>
</file>