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7"/>
  </p:notesMasterIdLst>
  <p:sldIdLst>
    <p:sldId id="256" r:id="rId2"/>
    <p:sldId id="447" r:id="rId3"/>
    <p:sldId id="311" r:id="rId4"/>
    <p:sldId id="396" r:id="rId5"/>
    <p:sldId id="427" r:id="rId6"/>
    <p:sldId id="428" r:id="rId7"/>
    <p:sldId id="398" r:id="rId8"/>
    <p:sldId id="395" r:id="rId9"/>
    <p:sldId id="399" r:id="rId10"/>
    <p:sldId id="400" r:id="rId11"/>
    <p:sldId id="402" r:id="rId12"/>
    <p:sldId id="405" r:id="rId13"/>
    <p:sldId id="406" r:id="rId14"/>
    <p:sldId id="407" r:id="rId15"/>
    <p:sldId id="429" r:id="rId16"/>
    <p:sldId id="430" r:id="rId17"/>
    <p:sldId id="433" r:id="rId18"/>
    <p:sldId id="431" r:id="rId19"/>
    <p:sldId id="434" r:id="rId20"/>
    <p:sldId id="435" r:id="rId21"/>
    <p:sldId id="436" r:id="rId22"/>
    <p:sldId id="438" r:id="rId23"/>
    <p:sldId id="437" r:id="rId24"/>
    <p:sldId id="439" r:id="rId25"/>
    <p:sldId id="440" r:id="rId26"/>
    <p:sldId id="441" r:id="rId27"/>
    <p:sldId id="443" r:id="rId28"/>
    <p:sldId id="444" r:id="rId29"/>
    <p:sldId id="442" r:id="rId30"/>
    <p:sldId id="445" r:id="rId31"/>
    <p:sldId id="446" r:id="rId32"/>
    <p:sldId id="412" r:id="rId33"/>
    <p:sldId id="411" r:id="rId34"/>
    <p:sldId id="413" r:id="rId35"/>
    <p:sldId id="3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50" autoAdjust="0"/>
    <p:restoredTop sz="94660"/>
  </p:normalViewPr>
  <p:slideViewPr>
    <p:cSldViewPr>
      <p:cViewPr>
        <p:scale>
          <a:sx n="125" d="100"/>
          <a:sy n="125" d="100"/>
        </p:scale>
        <p:origin x="-90" y="-10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A35EA-C037-45D3-B35E-9D3052388077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99DB1-8047-40EE-AE51-59C93E005A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777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F3BD-F9E5-44C5-BDEB-9262A5EB1EA0}" type="datetime1">
              <a:rPr lang="en-US" smtClean="0"/>
              <a:pPr/>
              <a:t>9/15/2011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6ED3-5ABC-4D6E-86EF-CD23EB2889C1}" type="datetime1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0AE8-6911-480C-87C4-6FABE681EE7E}" type="datetime1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331C-D5AD-4A2A-99C4-69DCE02D2660}" type="datetime1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001F-0619-4BA5-990D-3AA75F9FAA96}" type="datetime1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0E9D-3745-47EE-B2A3-174F35C4F8DD}" type="datetime1">
              <a:rPr lang="en-US" smtClean="0"/>
              <a:pPr/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91AC-FBEE-440C-8C18-6E1CAC2283D5}" type="datetime1">
              <a:rPr lang="en-US" smtClean="0"/>
              <a:pPr/>
              <a:t>9/15/2011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9C29-19E2-471A-9DE6-3E3283970BDA}" type="datetime1">
              <a:rPr lang="en-US" smtClean="0"/>
              <a:pPr/>
              <a:t>9/15/2011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FCED-B1D0-453C-9968-77CBFD2771F7}" type="datetime1">
              <a:rPr lang="en-US" smtClean="0"/>
              <a:pPr/>
              <a:t>9/15/2011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950-BC96-4A6B-AECA-CA5803027B9C}" type="datetime1">
              <a:rPr lang="en-US" smtClean="0"/>
              <a:pPr/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F635-8199-4D8D-B465-C3A20F49DD29}" type="datetime1">
              <a:rPr lang="en-US" smtClean="0"/>
              <a:pPr/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35EA6ED-ECFF-42D1-88F6-221D97FCC494}" type="datetime1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ECE 252 / CPS 220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355849"/>
          </a:xfrm>
        </p:spPr>
        <p:txBody>
          <a:bodyPr/>
          <a:lstStyle/>
          <a:p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>ECE 252 / CPS 220</a:t>
            </a:r>
            <a:br>
              <a:rPr lang="en-US" sz="3000" b="1" dirty="0" smtClean="0">
                <a:solidFill>
                  <a:srgbClr val="00009C"/>
                </a:solidFill>
                <a:latin typeface="+mj-lt"/>
              </a:rPr>
            </a:b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> Advanced Computer Architecture I</a:t>
            </a:r>
            <a:br>
              <a:rPr lang="en-US" sz="3000" b="1" dirty="0" smtClean="0">
                <a:solidFill>
                  <a:srgbClr val="00009C"/>
                </a:solidFill>
                <a:latin typeface="+mj-lt"/>
              </a:rPr>
            </a:b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/>
            </a:r>
            <a:br>
              <a:rPr lang="en-US" sz="3000" b="1" dirty="0" smtClean="0">
                <a:solidFill>
                  <a:srgbClr val="00009C"/>
                </a:solidFill>
                <a:latin typeface="+mj-lt"/>
              </a:rPr>
            </a:b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>Lecture 6</a:t>
            </a:r>
            <a:br>
              <a:rPr lang="en-US" sz="3000" b="1" dirty="0" smtClean="0">
                <a:solidFill>
                  <a:srgbClr val="00009C"/>
                </a:solidFill>
                <a:latin typeface="+mj-lt"/>
              </a:rPr>
            </a:b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>Pipelining – Part 1</a:t>
            </a:r>
            <a:endParaRPr lang="en-US" sz="3000" b="1" dirty="0">
              <a:solidFill>
                <a:srgbClr val="00009C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Benjamin Lee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Electrical and Computer Engineering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Duke University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www.duke.edu/~bcl15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www.duke.edu/~bcl15/class/class_ece252fall11.html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5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Hazards and Limits to Pipelining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Hazards prevent next instruction from executing during its designated </a:t>
            </a:r>
            <a:r>
              <a:rPr lang="en-US" dirty="0">
                <a:solidFill>
                  <a:schemeClr val="tx1"/>
                </a:solidFill>
              </a:rPr>
              <a:t>clock </a:t>
            </a:r>
            <a:r>
              <a:rPr lang="en-US" dirty="0" smtClean="0">
                <a:solidFill>
                  <a:schemeClr val="tx1"/>
                </a:solidFill>
              </a:rPr>
              <a:t>cycle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Structural Hazards</a:t>
            </a:r>
          </a:p>
          <a:p>
            <a:pPr marL="628650" lvl="1" indent="-1714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Hardware cannot support this combination of instructions. </a:t>
            </a:r>
          </a:p>
          <a:p>
            <a:pPr marL="628650" lvl="1" indent="-1714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Example: Limited resources required by multiple instructions (e.g. FPU)</a:t>
            </a:r>
          </a:p>
          <a:p>
            <a:pPr marL="628650" lvl="1" indent="-171450">
              <a:buFontTx/>
              <a:buChar char="-"/>
            </a:pPr>
            <a:endParaRPr lang="en-US" sz="16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Data Hazards</a:t>
            </a:r>
          </a:p>
          <a:p>
            <a:pPr marL="628650" lvl="1" indent="-1714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Instruction depends on result of prior instruction still in pipeline</a:t>
            </a:r>
            <a:endParaRPr lang="en-US" sz="1600" b="0" dirty="0">
              <a:solidFill>
                <a:schemeClr val="tx1"/>
              </a:solidFill>
            </a:endParaRPr>
          </a:p>
          <a:p>
            <a:pPr marL="628650" lvl="1" indent="-171450">
              <a:buFontTx/>
              <a:buChar char="-"/>
            </a:pPr>
            <a:r>
              <a:rPr lang="en-US" sz="1600" b="0" dirty="0">
                <a:solidFill>
                  <a:schemeClr val="tx1"/>
                </a:solidFill>
              </a:rPr>
              <a:t>Example</a:t>
            </a:r>
            <a:r>
              <a:rPr lang="en-US" sz="1600" b="0" dirty="0" smtClean="0">
                <a:solidFill>
                  <a:schemeClr val="tx1"/>
                </a:solidFill>
              </a:rPr>
              <a:t>: An integer operation is waiting for value loaded from memory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Control Hazards</a:t>
            </a:r>
            <a:endParaRPr lang="en-US" dirty="0">
              <a:solidFill>
                <a:schemeClr val="tx1"/>
              </a:solidFill>
            </a:endParaRPr>
          </a:p>
          <a:p>
            <a:pPr marL="628650" lvl="1" indent="-1714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Instruction fetch depends on decision about control flow</a:t>
            </a:r>
            <a:endParaRPr lang="en-US" sz="1600" b="0" dirty="0">
              <a:solidFill>
                <a:schemeClr val="tx1"/>
              </a:solidFill>
            </a:endParaRPr>
          </a:p>
          <a:p>
            <a:pPr marL="628650" lvl="1" indent="-1714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Example: Branches and jumps change PC</a:t>
            </a:r>
            <a:endParaRPr lang="en-US" sz="1600" b="0" dirty="0">
              <a:solidFill>
                <a:schemeClr val="tx1"/>
              </a:solidFill>
            </a:endParaRP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49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Structural Hazards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4" name="Text Placeholder 1"/>
          <p:cNvSpPr>
            <a:spLocks noGrp="1"/>
          </p:cNvSpPr>
          <p:nvPr>
            <p:ph type="body" idx="1"/>
          </p:nvPr>
        </p:nvSpPr>
        <p:spPr>
          <a:xfrm>
            <a:off x="1077145" y="817778"/>
            <a:ext cx="7450570" cy="345644"/>
          </a:xfrm>
        </p:spPr>
        <p:txBody>
          <a:bodyPr anchor="t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Figure A.4, A-14</a:t>
            </a:r>
          </a:p>
        </p:txBody>
      </p:sp>
      <p:sp>
        <p:nvSpPr>
          <p:cNvPr id="25" name="Text Placeholder 1"/>
          <p:cNvSpPr>
            <a:spLocks noGrp="1"/>
          </p:cNvSpPr>
          <p:nvPr>
            <p:ph type="body" idx="1"/>
          </p:nvPr>
        </p:nvSpPr>
        <p:spPr>
          <a:xfrm>
            <a:off x="609599" y="5694895"/>
            <a:ext cx="8147325" cy="651664"/>
          </a:xfrm>
        </p:spPr>
        <p:txBody>
          <a:bodyPr anchor="t"/>
          <a:lstStyle/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A single memory port causes structural hazard during data load, </a:t>
            </a:r>
            <a:r>
              <a:rPr lang="en-US" sz="1600" dirty="0" err="1" smtClean="0">
                <a:solidFill>
                  <a:schemeClr val="tx1"/>
                </a:solidFill>
              </a:rPr>
              <a:t>instr</a:t>
            </a:r>
            <a:r>
              <a:rPr lang="en-US" sz="1600" dirty="0" smtClean="0">
                <a:solidFill>
                  <a:schemeClr val="tx1"/>
                </a:solidFill>
              </a:rPr>
              <a:t> fetch</a:t>
            </a:r>
          </a:p>
        </p:txBody>
      </p:sp>
      <p:pic>
        <p:nvPicPr>
          <p:cNvPr id="5122" name="Picture 2" descr="C:\Users\Benjamin C. Lee\Desktop\Appendix A\AppA-fig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4385" y="1132381"/>
            <a:ext cx="6336824" cy="45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39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Structural Hazards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4" name="Text Placeholder 1"/>
          <p:cNvSpPr>
            <a:spLocks noGrp="1"/>
          </p:cNvSpPr>
          <p:nvPr>
            <p:ph type="body" idx="1"/>
          </p:nvPr>
        </p:nvSpPr>
        <p:spPr>
          <a:xfrm>
            <a:off x="1077145" y="817778"/>
            <a:ext cx="7450570" cy="345644"/>
          </a:xfrm>
        </p:spPr>
        <p:txBody>
          <a:bodyPr anchor="t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Figure A.4, A-14</a:t>
            </a:r>
          </a:p>
        </p:txBody>
      </p:sp>
      <p:sp>
        <p:nvSpPr>
          <p:cNvPr id="25" name="Text Placeholder 1"/>
          <p:cNvSpPr>
            <a:spLocks noGrp="1"/>
          </p:cNvSpPr>
          <p:nvPr>
            <p:ph type="body" idx="1"/>
          </p:nvPr>
        </p:nvSpPr>
        <p:spPr>
          <a:xfrm>
            <a:off x="609599" y="5694895"/>
            <a:ext cx="8147325" cy="651664"/>
          </a:xfrm>
        </p:spPr>
        <p:txBody>
          <a:bodyPr anchor="t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Stall the pipeline, creating bubbles, by freezing earlier stages 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 interlocks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Use Harvard Architecture (separate instruction, data memories)</a:t>
            </a:r>
          </a:p>
        </p:txBody>
      </p:sp>
      <p:pic>
        <p:nvPicPr>
          <p:cNvPr id="6146" name="Picture 2" descr="C:\Users\Benjamin C. Lee\Documents\My Dropbox\Current\004-teaching\fall11-ece252\pipelineSt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8057" y="1201510"/>
            <a:ext cx="6104748" cy="452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01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Data Hazards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4" name="Text Placeholder 1"/>
          <p:cNvSpPr>
            <a:spLocks noGrp="1"/>
          </p:cNvSpPr>
          <p:nvPr>
            <p:ph type="body" idx="1"/>
          </p:nvPr>
        </p:nvSpPr>
        <p:spPr>
          <a:xfrm>
            <a:off x="1077145" y="817778"/>
            <a:ext cx="7450570" cy="345644"/>
          </a:xfrm>
        </p:spPr>
        <p:txBody>
          <a:bodyPr anchor="t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Figure A.6, A-16</a:t>
            </a:r>
          </a:p>
        </p:txBody>
      </p:sp>
      <p:sp>
        <p:nvSpPr>
          <p:cNvPr id="25" name="Text Placeholder 1"/>
          <p:cNvSpPr>
            <a:spLocks noGrp="1"/>
          </p:cNvSpPr>
          <p:nvPr>
            <p:ph type="body" idx="1"/>
          </p:nvPr>
        </p:nvSpPr>
        <p:spPr>
          <a:xfrm>
            <a:off x="609599" y="5694895"/>
            <a:ext cx="8147325" cy="651664"/>
          </a:xfrm>
        </p:spPr>
        <p:txBody>
          <a:bodyPr anchor="t"/>
          <a:lstStyle/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Instruction depends on result of prior instruction still in pipeline</a:t>
            </a:r>
          </a:p>
        </p:txBody>
      </p:sp>
      <p:pic>
        <p:nvPicPr>
          <p:cNvPr id="7170" name="Picture 2" descr="C:\Users\Benjamin C. Lee\Desktop\Appendix A\AppA-fig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4385" y="1187459"/>
            <a:ext cx="6317154" cy="473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4495190" y="2161635"/>
            <a:ext cx="1805035" cy="53767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397707" y="2161635"/>
            <a:ext cx="902518" cy="142098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300225" y="2161635"/>
            <a:ext cx="0" cy="23043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300225" y="2161635"/>
            <a:ext cx="921720" cy="311080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0713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Data Hazards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Read After Write (RAW)</a:t>
            </a:r>
          </a:p>
          <a:p>
            <a:pPr marL="628650" lvl="1" indent="-1714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Caused by a dependence, need for communication</a:t>
            </a:r>
          </a:p>
          <a:p>
            <a:pPr marL="628650" lvl="1" indent="-171450"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Instr</a:t>
            </a:r>
            <a:r>
              <a:rPr lang="en-US" sz="1600" b="0" dirty="0" smtClean="0">
                <a:solidFill>
                  <a:schemeClr val="tx1"/>
                </a:solidFill>
              </a:rPr>
              <a:t>-j tries to read operand before </a:t>
            </a:r>
            <a:r>
              <a:rPr lang="en-US" sz="1600" b="0" dirty="0" err="1" smtClean="0">
                <a:solidFill>
                  <a:schemeClr val="tx1"/>
                </a:solidFill>
              </a:rPr>
              <a:t>Instr</a:t>
            </a:r>
            <a:r>
              <a:rPr lang="en-US" sz="1600" b="0" dirty="0" smtClean="0">
                <a:solidFill>
                  <a:schemeClr val="tx1"/>
                </a:solidFill>
              </a:rPr>
              <a:t>-I writes it</a:t>
            </a:r>
          </a:p>
          <a:p>
            <a:pPr lvl="1"/>
            <a:r>
              <a:rPr lang="en-US" sz="1600" b="0" dirty="0" smtClean="0">
                <a:solidFill>
                  <a:schemeClr val="tx1"/>
                </a:solidFill>
              </a:rPr>
              <a:t>		i: add r1, r2, r3</a:t>
            </a:r>
          </a:p>
          <a:p>
            <a:pPr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	j: sub r4, r1, 43</a:t>
            </a:r>
          </a:p>
          <a:p>
            <a:pPr marL="628650" lvl="1" indent="-171450">
              <a:buFontTx/>
              <a:buChar char="-"/>
            </a:pPr>
            <a:endParaRPr lang="en-US" sz="1000" b="0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Write After Read (WAR)</a:t>
            </a:r>
          </a:p>
          <a:p>
            <a:pPr marL="628650" lvl="1" indent="-1714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Caused by an anti-dependence and the re-use of the name “r1”</a:t>
            </a:r>
            <a:endParaRPr lang="en-US" sz="1600" b="0" dirty="0">
              <a:solidFill>
                <a:schemeClr val="tx1"/>
              </a:solidFill>
            </a:endParaRPr>
          </a:p>
          <a:p>
            <a:pPr marL="628650" lvl="1" indent="-171450"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Instr</a:t>
            </a:r>
            <a:r>
              <a:rPr lang="en-US" sz="1600" b="0" dirty="0" smtClean="0">
                <a:solidFill>
                  <a:schemeClr val="tx1"/>
                </a:solidFill>
              </a:rPr>
              <a:t>-j writes operand (r1) before </a:t>
            </a:r>
            <a:r>
              <a:rPr lang="en-US" sz="1600" b="0" dirty="0" err="1" smtClean="0">
                <a:solidFill>
                  <a:schemeClr val="tx1"/>
                </a:solidFill>
              </a:rPr>
              <a:t>Instr</a:t>
            </a:r>
            <a:r>
              <a:rPr lang="en-US" sz="1600" b="0" dirty="0" smtClean="0">
                <a:solidFill>
                  <a:schemeClr val="tx1"/>
                </a:solidFill>
              </a:rPr>
              <a:t>-I reads it</a:t>
            </a:r>
            <a:endParaRPr lang="en-US" sz="1600" b="0" dirty="0">
              <a:solidFill>
                <a:schemeClr val="tx1"/>
              </a:solidFill>
            </a:endParaRPr>
          </a:p>
          <a:p>
            <a:pPr lvl="1"/>
            <a:r>
              <a:rPr lang="en-US" sz="1600" b="0" dirty="0">
                <a:solidFill>
                  <a:schemeClr val="tx1"/>
                </a:solidFill>
              </a:rPr>
              <a:t>		i: add </a:t>
            </a:r>
            <a:r>
              <a:rPr lang="en-US" sz="1600" b="0" dirty="0" smtClean="0">
                <a:solidFill>
                  <a:schemeClr val="tx1"/>
                </a:solidFill>
              </a:rPr>
              <a:t>r4, r1, r3</a:t>
            </a:r>
          </a:p>
          <a:p>
            <a:pPr lvl="1"/>
            <a:r>
              <a:rPr lang="en-US" sz="1600" b="0" dirty="0" smtClean="0">
                <a:solidFill>
                  <a:schemeClr val="tx1"/>
                </a:solidFill>
              </a:rPr>
              <a:t>		j: add r1, r2, r3</a:t>
            </a:r>
          </a:p>
          <a:p>
            <a:pPr lvl="1"/>
            <a:r>
              <a:rPr lang="en-US" sz="1600" b="0" dirty="0">
                <a:solidFill>
                  <a:schemeClr val="tx1"/>
                </a:solidFill>
              </a:rPr>
              <a:t>		</a:t>
            </a:r>
            <a:r>
              <a:rPr lang="en-US" sz="1600" b="0" dirty="0" smtClean="0">
                <a:solidFill>
                  <a:schemeClr val="tx1"/>
                </a:solidFill>
              </a:rPr>
              <a:t>k: </a:t>
            </a:r>
            <a:r>
              <a:rPr lang="en-US" sz="1600" b="0" dirty="0" err="1" smtClean="0">
                <a:solidFill>
                  <a:schemeClr val="tx1"/>
                </a:solidFill>
              </a:rPr>
              <a:t>mul</a:t>
            </a:r>
            <a:r>
              <a:rPr lang="en-US" sz="1600" b="0" dirty="0" smtClean="0">
                <a:solidFill>
                  <a:schemeClr val="tx1"/>
                </a:solidFill>
              </a:rPr>
              <a:t> r6, r1, r7</a:t>
            </a:r>
            <a:endParaRPr lang="en-US" sz="1600" b="0" dirty="0">
              <a:solidFill>
                <a:schemeClr val="tx1"/>
              </a:solidFill>
            </a:endParaRP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Write After Write (WAW)</a:t>
            </a:r>
          </a:p>
          <a:p>
            <a:pPr marL="628650" lvl="1" indent="-1714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Caused by an output dependence and the re-use of the name “r1”</a:t>
            </a:r>
          </a:p>
          <a:p>
            <a:pPr marL="628650" lvl="1" indent="-171450"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Instr</a:t>
            </a:r>
            <a:r>
              <a:rPr lang="en-US" sz="1600" b="0" dirty="0" smtClean="0">
                <a:solidFill>
                  <a:schemeClr val="tx1"/>
                </a:solidFill>
              </a:rPr>
              <a:t>-j writes operand (r1) before </a:t>
            </a:r>
            <a:r>
              <a:rPr lang="en-US" sz="1600" b="0" dirty="0" err="1" smtClean="0">
                <a:solidFill>
                  <a:schemeClr val="tx1"/>
                </a:solidFill>
              </a:rPr>
              <a:t>Instr</a:t>
            </a:r>
            <a:r>
              <a:rPr lang="en-US" sz="1600" b="0" dirty="0" smtClean="0">
                <a:solidFill>
                  <a:schemeClr val="tx1"/>
                </a:solidFill>
              </a:rPr>
              <a:t>-I writes it</a:t>
            </a:r>
          </a:p>
          <a:p>
            <a:pPr lvl="1"/>
            <a:r>
              <a:rPr lang="en-US" sz="1600" b="0" dirty="0" smtClean="0">
                <a:solidFill>
                  <a:schemeClr val="tx1"/>
                </a:solidFill>
              </a:rPr>
              <a:t>		i</a:t>
            </a:r>
            <a:r>
              <a:rPr lang="en-US" sz="1600" b="0" dirty="0">
                <a:solidFill>
                  <a:schemeClr val="tx1"/>
                </a:solidFill>
              </a:rPr>
              <a:t>: </a:t>
            </a:r>
            <a:r>
              <a:rPr lang="en-US" sz="1600" b="0" dirty="0" smtClean="0">
                <a:solidFill>
                  <a:schemeClr val="tx1"/>
                </a:solidFill>
              </a:rPr>
              <a:t>sub r1, r4, r3</a:t>
            </a:r>
            <a:endParaRPr lang="en-US" sz="1600" b="0" dirty="0">
              <a:solidFill>
                <a:schemeClr val="tx1"/>
              </a:solidFill>
            </a:endParaRPr>
          </a:p>
          <a:p>
            <a:pPr lvl="1"/>
            <a:r>
              <a:rPr lang="en-US" sz="1600" b="0" dirty="0">
                <a:solidFill>
                  <a:schemeClr val="tx1"/>
                </a:solidFill>
              </a:rPr>
              <a:t>		j: </a:t>
            </a:r>
            <a:r>
              <a:rPr lang="en-US" sz="1600" b="0" dirty="0" smtClean="0">
                <a:solidFill>
                  <a:schemeClr val="tx1"/>
                </a:solidFill>
              </a:rPr>
              <a:t>add r1, r2, r3</a:t>
            </a:r>
            <a:endParaRPr lang="en-US" sz="1600" b="0" dirty="0">
              <a:solidFill>
                <a:schemeClr val="tx1"/>
              </a:solidFill>
            </a:endParaRPr>
          </a:p>
          <a:p>
            <a:pPr lvl="1"/>
            <a:r>
              <a:rPr lang="en-US" sz="1600" b="0" dirty="0">
                <a:solidFill>
                  <a:schemeClr val="tx1"/>
                </a:solidFill>
              </a:rPr>
              <a:t>		k: </a:t>
            </a:r>
            <a:r>
              <a:rPr lang="en-US" sz="1600" b="0" dirty="0" err="1">
                <a:solidFill>
                  <a:schemeClr val="tx1"/>
                </a:solidFill>
              </a:rPr>
              <a:t>mul</a:t>
            </a:r>
            <a:r>
              <a:rPr lang="en-US" sz="1600" b="0" dirty="0">
                <a:solidFill>
                  <a:schemeClr val="tx1"/>
                </a:solidFill>
              </a:rPr>
              <a:t> r6, r1, r7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1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  <a:noFill/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Resolving Data Hazards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  <a:noFill/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4273910"/>
            <a:ext cx="8147325" cy="1920249"/>
          </a:xfrm>
          <a:noFill/>
        </p:spPr>
        <p:txBody>
          <a:bodyPr anchor="t"/>
          <a:lstStyle/>
          <a:p>
            <a:pPr marL="285750" indent="-285750" algn="l"/>
            <a:r>
              <a:rPr lang="en-US" sz="2600" dirty="0" smtClean="0">
                <a:solidFill>
                  <a:schemeClr val="tx1"/>
                </a:solidFill>
              </a:rPr>
              <a:t>Strategy 1 – Interlocks and Pipeline Stalls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Later stages provide dependence information to earlier stages, which can stall or kill instructions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Works as long as instruction at stage i+1 can complete without any interference from instructions In stages 1 through I (otherwise, deadlocks may occur)</a:t>
            </a:r>
          </a:p>
        </p:txBody>
      </p:sp>
      <p:sp>
        <p:nvSpPr>
          <p:cNvPr id="8" name="Freeform 4"/>
          <p:cNvSpPr>
            <a:spLocks/>
          </p:cNvSpPr>
          <p:nvPr/>
        </p:nvSpPr>
        <p:spPr bwMode="auto">
          <a:xfrm>
            <a:off x="1893888" y="2126453"/>
            <a:ext cx="2046287" cy="446087"/>
          </a:xfrm>
          <a:custGeom>
            <a:avLst/>
            <a:gdLst>
              <a:gd name="T0" fmla="*/ 1288 w 1289"/>
              <a:gd name="T1" fmla="*/ 280 h 281"/>
              <a:gd name="T2" fmla="*/ 1288 w 1289"/>
              <a:gd name="T3" fmla="*/ 0 h 281"/>
              <a:gd name="T4" fmla="*/ 0 w 1289"/>
              <a:gd name="T5" fmla="*/ 0 h 281"/>
              <a:gd name="T6" fmla="*/ 0 w 1289"/>
              <a:gd name="T7" fmla="*/ 192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9" h="281">
                <a:moveTo>
                  <a:pt x="1288" y="280"/>
                </a:moveTo>
                <a:lnTo>
                  <a:pt x="1288" y="0"/>
                </a:lnTo>
                <a:lnTo>
                  <a:pt x="0" y="0"/>
                </a:lnTo>
                <a:lnTo>
                  <a:pt x="0" y="192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728788" y="1948653"/>
            <a:ext cx="3836987" cy="611187"/>
            <a:chOff x="1089" y="1029"/>
            <a:chExt cx="2417" cy="385"/>
          </a:xfrm>
          <a:noFill/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2225" y="1029"/>
              <a:ext cx="1281" cy="385"/>
            </a:xfrm>
            <a:custGeom>
              <a:avLst/>
              <a:gdLst>
                <a:gd name="T0" fmla="*/ 1280 w 1281"/>
                <a:gd name="T1" fmla="*/ 384 h 385"/>
                <a:gd name="T2" fmla="*/ 1280 w 1281"/>
                <a:gd name="T3" fmla="*/ 0 h 385"/>
                <a:gd name="T4" fmla="*/ 0 w 1281"/>
                <a:gd name="T5" fmla="*/ 0 h 385"/>
                <a:gd name="T6" fmla="*/ 0 w 1281"/>
                <a:gd name="T7" fmla="*/ 304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1" h="385">
                  <a:moveTo>
                    <a:pt x="1280" y="384"/>
                  </a:moveTo>
                  <a:lnTo>
                    <a:pt x="1280" y="0"/>
                  </a:lnTo>
                  <a:lnTo>
                    <a:pt x="0" y="0"/>
                  </a:lnTo>
                  <a:lnTo>
                    <a:pt x="0" y="304"/>
                  </a:lnTo>
                </a:path>
              </a:pathLst>
            </a:custGeom>
            <a:grp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089" y="1029"/>
              <a:ext cx="1137" cy="273"/>
            </a:xfrm>
            <a:custGeom>
              <a:avLst/>
              <a:gdLst>
                <a:gd name="T0" fmla="*/ 1136 w 1137"/>
                <a:gd name="T1" fmla="*/ 0 h 273"/>
                <a:gd name="T2" fmla="*/ 0 w 1137"/>
                <a:gd name="T3" fmla="*/ 0 h 273"/>
                <a:gd name="T4" fmla="*/ 0 w 1137"/>
                <a:gd name="T5" fmla="*/ 27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273">
                  <a:moveTo>
                    <a:pt x="1136" y="0"/>
                  </a:moveTo>
                  <a:lnTo>
                    <a:pt x="0" y="0"/>
                  </a:lnTo>
                  <a:lnTo>
                    <a:pt x="0" y="272"/>
                  </a:lnTo>
                </a:path>
              </a:pathLst>
            </a:custGeom>
            <a:grp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1576388" y="1758153"/>
            <a:ext cx="5602287" cy="801687"/>
            <a:chOff x="993" y="909"/>
            <a:chExt cx="3529" cy="505"/>
          </a:xfrm>
          <a:noFill/>
        </p:grpSpPr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993" y="909"/>
              <a:ext cx="3529" cy="505"/>
            </a:xfrm>
            <a:custGeom>
              <a:avLst/>
              <a:gdLst>
                <a:gd name="T0" fmla="*/ 3528 w 3529"/>
                <a:gd name="T1" fmla="*/ 504 h 505"/>
                <a:gd name="T2" fmla="*/ 3528 w 3529"/>
                <a:gd name="T3" fmla="*/ 0 h 505"/>
                <a:gd name="T4" fmla="*/ 0 w 3529"/>
                <a:gd name="T5" fmla="*/ 0 h 505"/>
                <a:gd name="T6" fmla="*/ 0 w 3529"/>
                <a:gd name="T7" fmla="*/ 408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29" h="505">
                  <a:moveTo>
                    <a:pt x="3528" y="504"/>
                  </a:moveTo>
                  <a:lnTo>
                    <a:pt x="3528" y="0"/>
                  </a:lnTo>
                  <a:lnTo>
                    <a:pt x="0" y="0"/>
                  </a:lnTo>
                  <a:lnTo>
                    <a:pt x="0" y="408"/>
                  </a:lnTo>
                </a:path>
              </a:pathLst>
            </a:custGeom>
            <a:grp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2113" y="917"/>
              <a:ext cx="1" cy="385"/>
            </a:xfrm>
            <a:custGeom>
              <a:avLst/>
              <a:gdLst>
                <a:gd name="T0" fmla="*/ 0 w 1"/>
                <a:gd name="T1" fmla="*/ 0 h 385"/>
                <a:gd name="T2" fmla="*/ 0 w 1"/>
                <a:gd name="T3" fmla="*/ 384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85">
                  <a:moveTo>
                    <a:pt x="0" y="0"/>
                  </a:moveTo>
                  <a:lnTo>
                    <a:pt x="0" y="384"/>
                  </a:lnTo>
                </a:path>
              </a:pathLst>
            </a:custGeom>
            <a:grp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 flipH="1">
              <a:off x="3118" y="917"/>
              <a:ext cx="27" cy="385"/>
            </a:xfrm>
            <a:custGeom>
              <a:avLst/>
              <a:gdLst>
                <a:gd name="T0" fmla="*/ 0 w 1"/>
                <a:gd name="T1" fmla="*/ 0 h 417"/>
                <a:gd name="T2" fmla="*/ 0 w 1"/>
                <a:gd name="T3" fmla="*/ 41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417">
                  <a:moveTo>
                    <a:pt x="0" y="0"/>
                  </a:moveTo>
                  <a:lnTo>
                    <a:pt x="0" y="416"/>
                  </a:lnTo>
                </a:path>
              </a:pathLst>
            </a:custGeom>
            <a:grp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1457325" y="2397915"/>
            <a:ext cx="844550" cy="682625"/>
            <a:chOff x="918" y="1312"/>
            <a:chExt cx="532" cy="430"/>
          </a:xfrm>
          <a:noFill/>
        </p:grpSpPr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265" y="1421"/>
              <a:ext cx="185" cy="289"/>
            </a:xfrm>
            <a:custGeom>
              <a:avLst/>
              <a:gdLst>
                <a:gd name="T0" fmla="*/ 184 w 185"/>
                <a:gd name="T1" fmla="*/ 288 h 289"/>
                <a:gd name="T2" fmla="*/ 184 w 185"/>
                <a:gd name="T3" fmla="*/ 0 h 289"/>
                <a:gd name="T4" fmla="*/ 0 w 185"/>
                <a:gd name="T5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" h="289">
                  <a:moveTo>
                    <a:pt x="184" y="288"/>
                  </a:moveTo>
                  <a:lnTo>
                    <a:pt x="184" y="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089" y="1549"/>
              <a:ext cx="1" cy="193"/>
            </a:xfrm>
            <a:custGeom>
              <a:avLst/>
              <a:gdLst>
                <a:gd name="T0" fmla="*/ 0 w 1"/>
                <a:gd name="T1" fmla="*/ 0 h 193"/>
                <a:gd name="T2" fmla="*/ 0 w 1"/>
                <a:gd name="T3" fmla="*/ 19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93">
                  <a:moveTo>
                    <a:pt x="0" y="0"/>
                  </a:moveTo>
                  <a:lnTo>
                    <a:pt x="0" y="192"/>
                  </a:lnTo>
                </a:path>
              </a:pathLst>
            </a:custGeom>
            <a:grp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14" name="Group 15"/>
            <p:cNvGrpSpPr>
              <a:grpSpLocks/>
            </p:cNvGrpSpPr>
            <p:nvPr/>
          </p:nvGrpSpPr>
          <p:grpSpPr bwMode="auto">
            <a:xfrm>
              <a:off x="918" y="1312"/>
              <a:ext cx="339" cy="231"/>
              <a:chOff x="502" y="1656"/>
              <a:chExt cx="339" cy="231"/>
            </a:xfrm>
            <a:grpFill/>
          </p:grpSpPr>
          <p:sp>
            <p:nvSpPr>
              <p:cNvPr id="22" name="Oval 16"/>
              <p:cNvSpPr>
                <a:spLocks noChangeArrowheads="1"/>
              </p:cNvSpPr>
              <p:nvPr/>
            </p:nvSpPr>
            <p:spPr bwMode="auto">
              <a:xfrm>
                <a:off x="505" y="1661"/>
                <a:ext cx="336" cy="224"/>
              </a:xfrm>
              <a:prstGeom prst="ellipse">
                <a:avLst/>
              </a:prstGeom>
              <a:grpFill/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3" name="Rectangle 17"/>
              <p:cNvSpPr>
                <a:spLocks noChangeArrowheads="1"/>
              </p:cNvSpPr>
              <p:nvPr/>
            </p:nvSpPr>
            <p:spPr bwMode="auto">
              <a:xfrm>
                <a:off x="502" y="1656"/>
                <a:ext cx="323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+mj-lt"/>
                  </a:rPr>
                  <a:t>FB</a:t>
                </a:r>
                <a:r>
                  <a:rPr lang="en-US" sz="1800" baseline="-2500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</p:grpSp>
      </p:grpSp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1338263" y="3029740"/>
            <a:ext cx="6851650" cy="898525"/>
            <a:chOff x="843" y="1710"/>
            <a:chExt cx="4316" cy="566"/>
          </a:xfrm>
          <a:noFill/>
        </p:grpSpPr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1386" y="1716"/>
              <a:ext cx="483" cy="56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2032" y="1755"/>
              <a:ext cx="157" cy="476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>
              <a:off x="1885" y="1996"/>
              <a:ext cx="138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2410" y="1710"/>
              <a:ext cx="483" cy="56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9" name="Rectangle 23"/>
            <p:cNvSpPr>
              <a:spLocks noChangeArrowheads="1"/>
            </p:cNvSpPr>
            <p:nvPr/>
          </p:nvSpPr>
          <p:spPr bwMode="auto">
            <a:xfrm>
              <a:off x="3057" y="1748"/>
              <a:ext cx="156" cy="477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>
              <a:off x="2909" y="1996"/>
              <a:ext cx="138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3434" y="1710"/>
              <a:ext cx="483" cy="56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4081" y="1748"/>
              <a:ext cx="156" cy="477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3910" y="1996"/>
              <a:ext cx="169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" name="Rectangle 28"/>
            <p:cNvSpPr>
              <a:spLocks noChangeArrowheads="1"/>
            </p:cNvSpPr>
            <p:nvPr/>
          </p:nvSpPr>
          <p:spPr bwMode="auto">
            <a:xfrm>
              <a:off x="4458" y="1710"/>
              <a:ext cx="483" cy="56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>
              <a:off x="4957" y="1996"/>
              <a:ext cx="202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1021" y="1752"/>
              <a:ext cx="157" cy="476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" name="Rectangle 31"/>
            <p:cNvSpPr>
              <a:spLocks noChangeArrowheads="1"/>
            </p:cNvSpPr>
            <p:nvPr/>
          </p:nvSpPr>
          <p:spPr bwMode="auto">
            <a:xfrm>
              <a:off x="1367" y="1797"/>
              <a:ext cx="530" cy="4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3025" tIns="36512" rIns="73025" bIns="36512">
              <a:spAutoFit/>
            </a:bodyPr>
            <a:lstStyle/>
            <a:p>
              <a:pPr algn="ctr" defTabSz="585788"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+mj-lt"/>
                </a:rPr>
                <a:t>stage</a:t>
              </a:r>
            </a:p>
            <a:p>
              <a:pPr algn="ctr" defTabSz="585788"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+mj-lt"/>
                </a:rPr>
                <a:t>1</a:t>
              </a:r>
            </a:p>
          </p:txBody>
        </p:sp>
        <p:sp>
          <p:nvSpPr>
            <p:cNvPr id="38" name="Rectangle 32"/>
            <p:cNvSpPr>
              <a:spLocks noChangeArrowheads="1"/>
            </p:cNvSpPr>
            <p:nvPr/>
          </p:nvSpPr>
          <p:spPr bwMode="auto">
            <a:xfrm>
              <a:off x="2397" y="1792"/>
              <a:ext cx="530" cy="4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3025" tIns="36512" rIns="73025" bIns="36512">
              <a:spAutoFit/>
            </a:bodyPr>
            <a:lstStyle/>
            <a:p>
              <a:pPr algn="ctr" defTabSz="585788"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+mj-lt"/>
                </a:rPr>
                <a:t>stage</a:t>
              </a:r>
            </a:p>
            <a:p>
              <a:pPr algn="ctr" defTabSz="585788"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+mj-lt"/>
                </a:rPr>
                <a:t>2</a:t>
              </a:r>
            </a:p>
          </p:txBody>
        </p:sp>
        <p:sp>
          <p:nvSpPr>
            <p:cNvPr id="39" name="Rectangle 33"/>
            <p:cNvSpPr>
              <a:spLocks noChangeArrowheads="1"/>
            </p:cNvSpPr>
            <p:nvPr/>
          </p:nvSpPr>
          <p:spPr bwMode="auto">
            <a:xfrm>
              <a:off x="3421" y="1772"/>
              <a:ext cx="530" cy="4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3025" tIns="36512" rIns="73025" bIns="36512">
              <a:spAutoFit/>
            </a:bodyPr>
            <a:lstStyle/>
            <a:p>
              <a:pPr algn="ctr" defTabSz="585788"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+mj-lt"/>
                </a:rPr>
                <a:t>stage</a:t>
              </a:r>
            </a:p>
            <a:p>
              <a:pPr algn="ctr" defTabSz="585788"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+mj-lt"/>
                </a:rPr>
                <a:t>3</a:t>
              </a:r>
            </a:p>
          </p:txBody>
        </p:sp>
        <p:sp>
          <p:nvSpPr>
            <p:cNvPr id="40" name="Rectangle 34"/>
            <p:cNvSpPr>
              <a:spLocks noChangeArrowheads="1"/>
            </p:cNvSpPr>
            <p:nvPr/>
          </p:nvSpPr>
          <p:spPr bwMode="auto">
            <a:xfrm>
              <a:off x="4452" y="1778"/>
              <a:ext cx="530" cy="4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3025" tIns="36512" rIns="73025" bIns="36512">
              <a:spAutoFit/>
            </a:bodyPr>
            <a:lstStyle/>
            <a:p>
              <a:pPr algn="ctr" defTabSz="585788"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+mj-lt"/>
                </a:rPr>
                <a:t>stage</a:t>
              </a:r>
            </a:p>
            <a:p>
              <a:pPr algn="ctr" defTabSz="585788"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+mj-lt"/>
                </a:rPr>
                <a:t>4</a:t>
              </a:r>
            </a:p>
          </p:txBody>
        </p:sp>
        <p:sp>
          <p:nvSpPr>
            <p:cNvPr id="41" name="Line 35"/>
            <p:cNvSpPr>
              <a:spLocks noChangeShapeType="1"/>
            </p:cNvSpPr>
            <p:nvPr/>
          </p:nvSpPr>
          <p:spPr bwMode="auto">
            <a:xfrm flipV="1">
              <a:off x="1178" y="1994"/>
              <a:ext cx="225" cy="2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2" name="Line 36"/>
            <p:cNvSpPr>
              <a:spLocks noChangeShapeType="1"/>
            </p:cNvSpPr>
            <p:nvPr/>
          </p:nvSpPr>
          <p:spPr bwMode="auto">
            <a:xfrm flipV="1">
              <a:off x="4241" y="1994"/>
              <a:ext cx="219" cy="2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3" name="Line 37"/>
            <p:cNvSpPr>
              <a:spLocks noChangeShapeType="1"/>
            </p:cNvSpPr>
            <p:nvPr/>
          </p:nvSpPr>
          <p:spPr bwMode="auto">
            <a:xfrm flipV="1">
              <a:off x="3218" y="1994"/>
              <a:ext cx="208" cy="2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 flipV="1">
              <a:off x="2186" y="1994"/>
              <a:ext cx="224" cy="2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5" name="Line 39"/>
            <p:cNvSpPr>
              <a:spLocks noChangeShapeType="1"/>
            </p:cNvSpPr>
            <p:nvPr/>
          </p:nvSpPr>
          <p:spPr bwMode="auto">
            <a:xfrm>
              <a:off x="843" y="1996"/>
              <a:ext cx="176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1" name="Group 40"/>
          <p:cNvGrpSpPr>
            <a:grpSpLocks/>
          </p:cNvGrpSpPr>
          <p:nvPr/>
        </p:nvGrpSpPr>
        <p:grpSpPr bwMode="auto">
          <a:xfrm>
            <a:off x="2909888" y="2397915"/>
            <a:ext cx="1030287" cy="695325"/>
            <a:chOff x="1833" y="1312"/>
            <a:chExt cx="649" cy="438"/>
          </a:xfrm>
          <a:noFill/>
        </p:grpSpPr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833" y="1421"/>
              <a:ext cx="105" cy="289"/>
            </a:xfrm>
            <a:custGeom>
              <a:avLst/>
              <a:gdLst>
                <a:gd name="T0" fmla="*/ 104 w 105"/>
                <a:gd name="T1" fmla="*/ 0 h 289"/>
                <a:gd name="T2" fmla="*/ 0 w 105"/>
                <a:gd name="T3" fmla="*/ 0 h 289"/>
                <a:gd name="T4" fmla="*/ 0 w 105"/>
                <a:gd name="T5" fmla="*/ 28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" h="289">
                  <a:moveTo>
                    <a:pt x="104" y="0"/>
                  </a:moveTo>
                  <a:lnTo>
                    <a:pt x="0" y="0"/>
                  </a:lnTo>
                  <a:lnTo>
                    <a:pt x="0" y="288"/>
                  </a:lnTo>
                </a:path>
              </a:pathLst>
            </a:custGeom>
            <a:grp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24" name="Group 42"/>
            <p:cNvGrpSpPr>
              <a:grpSpLocks/>
            </p:cNvGrpSpPr>
            <p:nvPr/>
          </p:nvGrpSpPr>
          <p:grpSpPr bwMode="auto">
            <a:xfrm>
              <a:off x="1966" y="1312"/>
              <a:ext cx="516" cy="438"/>
              <a:chOff x="1966" y="1312"/>
              <a:chExt cx="516" cy="438"/>
            </a:xfrm>
            <a:grpFill/>
          </p:grpSpPr>
          <p:sp>
            <p:nvSpPr>
              <p:cNvPr id="49" name="Freeform 43"/>
              <p:cNvSpPr>
                <a:spLocks/>
              </p:cNvSpPr>
              <p:nvPr/>
            </p:nvSpPr>
            <p:spPr bwMode="auto">
              <a:xfrm>
                <a:off x="2297" y="1421"/>
                <a:ext cx="185" cy="289"/>
              </a:xfrm>
              <a:custGeom>
                <a:avLst/>
                <a:gdLst>
                  <a:gd name="T0" fmla="*/ 184 w 185"/>
                  <a:gd name="T1" fmla="*/ 288 h 289"/>
                  <a:gd name="T2" fmla="*/ 184 w 185"/>
                  <a:gd name="T3" fmla="*/ 0 h 289"/>
                  <a:gd name="T4" fmla="*/ 0 w 185"/>
                  <a:gd name="T5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5" h="289">
                    <a:moveTo>
                      <a:pt x="184" y="288"/>
                    </a:moveTo>
                    <a:lnTo>
                      <a:pt x="184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0" name="Freeform 44"/>
              <p:cNvSpPr>
                <a:spLocks/>
              </p:cNvSpPr>
              <p:nvPr/>
            </p:nvSpPr>
            <p:spPr bwMode="auto">
              <a:xfrm>
                <a:off x="2113" y="1549"/>
                <a:ext cx="1" cy="201"/>
              </a:xfrm>
              <a:custGeom>
                <a:avLst/>
                <a:gdLst>
                  <a:gd name="T0" fmla="*/ 0 w 1"/>
                  <a:gd name="T1" fmla="*/ 0 h 201"/>
                  <a:gd name="T2" fmla="*/ 0 w 1"/>
                  <a:gd name="T3" fmla="*/ 20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01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grp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46" name="Group 45"/>
              <p:cNvGrpSpPr>
                <a:grpSpLocks/>
              </p:cNvGrpSpPr>
              <p:nvPr/>
            </p:nvGrpSpPr>
            <p:grpSpPr bwMode="auto">
              <a:xfrm>
                <a:off x="1966" y="1312"/>
                <a:ext cx="339" cy="231"/>
                <a:chOff x="502" y="1656"/>
                <a:chExt cx="339" cy="231"/>
              </a:xfrm>
              <a:grpFill/>
            </p:grpSpPr>
            <p:sp>
              <p:nvSpPr>
                <p:cNvPr id="52" name="Oval 46"/>
                <p:cNvSpPr>
                  <a:spLocks noChangeArrowheads="1"/>
                </p:cNvSpPr>
                <p:nvPr/>
              </p:nvSpPr>
              <p:spPr bwMode="auto">
                <a:xfrm>
                  <a:off x="505" y="1661"/>
                  <a:ext cx="336" cy="224"/>
                </a:xfrm>
                <a:prstGeom prst="ellipse">
                  <a:avLst/>
                </a:prstGeom>
                <a:grpFill/>
                <a:ln w="254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3" name="Rectangle 47"/>
                <p:cNvSpPr>
                  <a:spLocks noChangeArrowheads="1"/>
                </p:cNvSpPr>
                <p:nvPr/>
              </p:nvSpPr>
              <p:spPr bwMode="auto">
                <a:xfrm>
                  <a:off x="502" y="1656"/>
                  <a:ext cx="323" cy="23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bg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800">
                      <a:solidFill>
                        <a:schemeClr val="tx1"/>
                      </a:solidFill>
                      <a:latin typeface="+mj-lt"/>
                    </a:rPr>
                    <a:t>FB</a:t>
                  </a:r>
                  <a:r>
                    <a:rPr lang="en-US" sz="1800" baseline="-25000">
                      <a:solidFill>
                        <a:schemeClr val="tx1"/>
                      </a:solidFill>
                      <a:latin typeface="+mj-lt"/>
                    </a:rPr>
                    <a:t>2</a:t>
                  </a:r>
                </a:p>
              </p:txBody>
            </p:sp>
          </p:grpSp>
        </p:grpSp>
      </p:grpSp>
      <p:grpSp>
        <p:nvGrpSpPr>
          <p:cNvPr id="48" name="Group 48"/>
          <p:cNvGrpSpPr>
            <a:grpSpLocks/>
          </p:cNvGrpSpPr>
          <p:nvPr/>
        </p:nvGrpSpPr>
        <p:grpSpPr bwMode="auto">
          <a:xfrm>
            <a:off x="4535488" y="2397915"/>
            <a:ext cx="1030287" cy="695325"/>
            <a:chOff x="2857" y="1312"/>
            <a:chExt cx="649" cy="438"/>
          </a:xfrm>
          <a:noFill/>
        </p:grpSpPr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2857" y="1421"/>
              <a:ext cx="105" cy="289"/>
            </a:xfrm>
            <a:custGeom>
              <a:avLst/>
              <a:gdLst>
                <a:gd name="T0" fmla="*/ 104 w 105"/>
                <a:gd name="T1" fmla="*/ 0 h 289"/>
                <a:gd name="T2" fmla="*/ 0 w 105"/>
                <a:gd name="T3" fmla="*/ 0 h 289"/>
                <a:gd name="T4" fmla="*/ 0 w 105"/>
                <a:gd name="T5" fmla="*/ 28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" h="289">
                  <a:moveTo>
                    <a:pt x="104" y="0"/>
                  </a:moveTo>
                  <a:lnTo>
                    <a:pt x="0" y="0"/>
                  </a:lnTo>
                  <a:lnTo>
                    <a:pt x="0" y="288"/>
                  </a:lnTo>
                </a:path>
              </a:pathLst>
            </a:custGeom>
            <a:grp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51" name="Group 50"/>
            <p:cNvGrpSpPr>
              <a:grpSpLocks/>
            </p:cNvGrpSpPr>
            <p:nvPr/>
          </p:nvGrpSpPr>
          <p:grpSpPr bwMode="auto">
            <a:xfrm>
              <a:off x="2998" y="1312"/>
              <a:ext cx="508" cy="438"/>
              <a:chOff x="2998" y="1312"/>
              <a:chExt cx="508" cy="438"/>
            </a:xfrm>
            <a:grpFill/>
          </p:grpSpPr>
          <p:sp>
            <p:nvSpPr>
              <p:cNvPr id="57" name="Freeform 51"/>
              <p:cNvSpPr>
                <a:spLocks/>
              </p:cNvSpPr>
              <p:nvPr/>
            </p:nvSpPr>
            <p:spPr bwMode="auto">
              <a:xfrm>
                <a:off x="3321" y="1413"/>
                <a:ext cx="185" cy="289"/>
              </a:xfrm>
              <a:custGeom>
                <a:avLst/>
                <a:gdLst>
                  <a:gd name="T0" fmla="*/ 184 w 185"/>
                  <a:gd name="T1" fmla="*/ 288 h 289"/>
                  <a:gd name="T2" fmla="*/ 184 w 185"/>
                  <a:gd name="T3" fmla="*/ 0 h 289"/>
                  <a:gd name="T4" fmla="*/ 0 w 185"/>
                  <a:gd name="T5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5" h="289">
                    <a:moveTo>
                      <a:pt x="184" y="288"/>
                    </a:moveTo>
                    <a:lnTo>
                      <a:pt x="184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8" name="Freeform 52"/>
              <p:cNvSpPr>
                <a:spLocks/>
              </p:cNvSpPr>
              <p:nvPr/>
            </p:nvSpPr>
            <p:spPr bwMode="auto">
              <a:xfrm>
                <a:off x="3137" y="1549"/>
                <a:ext cx="1" cy="201"/>
              </a:xfrm>
              <a:custGeom>
                <a:avLst/>
                <a:gdLst>
                  <a:gd name="T0" fmla="*/ 0 w 1"/>
                  <a:gd name="T1" fmla="*/ 0 h 201"/>
                  <a:gd name="T2" fmla="*/ 0 w 1"/>
                  <a:gd name="T3" fmla="*/ 20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01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grp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54" name="Group 53"/>
              <p:cNvGrpSpPr>
                <a:grpSpLocks/>
              </p:cNvGrpSpPr>
              <p:nvPr/>
            </p:nvGrpSpPr>
            <p:grpSpPr bwMode="auto">
              <a:xfrm>
                <a:off x="2998" y="1312"/>
                <a:ext cx="339" cy="231"/>
                <a:chOff x="502" y="1656"/>
                <a:chExt cx="339" cy="231"/>
              </a:xfrm>
              <a:grpFill/>
            </p:grpSpPr>
            <p:sp>
              <p:nvSpPr>
                <p:cNvPr id="60" name="Oval 54"/>
                <p:cNvSpPr>
                  <a:spLocks noChangeArrowheads="1"/>
                </p:cNvSpPr>
                <p:nvPr/>
              </p:nvSpPr>
              <p:spPr bwMode="auto">
                <a:xfrm>
                  <a:off x="505" y="1661"/>
                  <a:ext cx="336" cy="224"/>
                </a:xfrm>
                <a:prstGeom prst="ellipse">
                  <a:avLst/>
                </a:prstGeom>
                <a:grpFill/>
                <a:ln w="254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61" name="Rectangle 55"/>
                <p:cNvSpPr>
                  <a:spLocks noChangeArrowheads="1"/>
                </p:cNvSpPr>
                <p:nvPr/>
              </p:nvSpPr>
              <p:spPr bwMode="auto">
                <a:xfrm>
                  <a:off x="502" y="1656"/>
                  <a:ext cx="323" cy="23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bg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800">
                      <a:solidFill>
                        <a:schemeClr val="tx1"/>
                      </a:solidFill>
                      <a:latin typeface="+mj-lt"/>
                    </a:rPr>
                    <a:t>FB</a:t>
                  </a:r>
                  <a:r>
                    <a:rPr lang="en-US" sz="1800" baseline="-25000">
                      <a:solidFill>
                        <a:schemeClr val="tx1"/>
                      </a:solidFill>
                      <a:latin typeface="+mj-lt"/>
                    </a:rPr>
                    <a:t>3</a:t>
                  </a:r>
                </a:p>
              </p:txBody>
            </p:sp>
          </p:grpSp>
        </p:grpSp>
      </p:grpSp>
      <p:grpSp>
        <p:nvGrpSpPr>
          <p:cNvPr id="56" name="Group 56"/>
          <p:cNvGrpSpPr>
            <a:grpSpLocks/>
          </p:cNvGrpSpPr>
          <p:nvPr/>
        </p:nvGrpSpPr>
        <p:grpSpPr bwMode="auto">
          <a:xfrm>
            <a:off x="6148388" y="2397915"/>
            <a:ext cx="1030287" cy="682625"/>
            <a:chOff x="3873" y="1312"/>
            <a:chExt cx="649" cy="430"/>
          </a:xfrm>
          <a:noFill/>
        </p:grpSpPr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3873" y="1421"/>
              <a:ext cx="105" cy="289"/>
            </a:xfrm>
            <a:custGeom>
              <a:avLst/>
              <a:gdLst>
                <a:gd name="T0" fmla="*/ 104 w 105"/>
                <a:gd name="T1" fmla="*/ 0 h 289"/>
                <a:gd name="T2" fmla="*/ 0 w 105"/>
                <a:gd name="T3" fmla="*/ 0 h 289"/>
                <a:gd name="T4" fmla="*/ 0 w 105"/>
                <a:gd name="T5" fmla="*/ 28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" h="289">
                  <a:moveTo>
                    <a:pt x="104" y="0"/>
                  </a:moveTo>
                  <a:lnTo>
                    <a:pt x="0" y="0"/>
                  </a:lnTo>
                  <a:lnTo>
                    <a:pt x="0" y="288"/>
                  </a:lnTo>
                </a:path>
              </a:pathLst>
            </a:custGeom>
            <a:grp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59" name="Group 58"/>
            <p:cNvGrpSpPr>
              <a:grpSpLocks/>
            </p:cNvGrpSpPr>
            <p:nvPr/>
          </p:nvGrpSpPr>
          <p:grpSpPr bwMode="auto">
            <a:xfrm>
              <a:off x="3998" y="1312"/>
              <a:ext cx="524" cy="430"/>
              <a:chOff x="3998" y="1312"/>
              <a:chExt cx="524" cy="430"/>
            </a:xfrm>
            <a:grpFill/>
          </p:grpSpPr>
          <p:sp>
            <p:nvSpPr>
              <p:cNvPr id="65" name="Freeform 59"/>
              <p:cNvSpPr>
                <a:spLocks/>
              </p:cNvSpPr>
              <p:nvPr/>
            </p:nvSpPr>
            <p:spPr bwMode="auto">
              <a:xfrm>
                <a:off x="4337" y="1421"/>
                <a:ext cx="185" cy="289"/>
              </a:xfrm>
              <a:custGeom>
                <a:avLst/>
                <a:gdLst>
                  <a:gd name="T0" fmla="*/ 184 w 185"/>
                  <a:gd name="T1" fmla="*/ 288 h 289"/>
                  <a:gd name="T2" fmla="*/ 184 w 185"/>
                  <a:gd name="T3" fmla="*/ 0 h 289"/>
                  <a:gd name="T4" fmla="*/ 0 w 185"/>
                  <a:gd name="T5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5" h="289">
                    <a:moveTo>
                      <a:pt x="184" y="288"/>
                    </a:moveTo>
                    <a:lnTo>
                      <a:pt x="184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6" name="Freeform 60"/>
              <p:cNvSpPr>
                <a:spLocks/>
              </p:cNvSpPr>
              <p:nvPr/>
            </p:nvSpPr>
            <p:spPr bwMode="auto">
              <a:xfrm>
                <a:off x="4161" y="1541"/>
                <a:ext cx="1" cy="201"/>
              </a:xfrm>
              <a:custGeom>
                <a:avLst/>
                <a:gdLst>
                  <a:gd name="T0" fmla="*/ 0 w 1"/>
                  <a:gd name="T1" fmla="*/ 0 h 201"/>
                  <a:gd name="T2" fmla="*/ 0 w 1"/>
                  <a:gd name="T3" fmla="*/ 20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01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grp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62" name="Group 61"/>
              <p:cNvGrpSpPr>
                <a:grpSpLocks/>
              </p:cNvGrpSpPr>
              <p:nvPr/>
            </p:nvGrpSpPr>
            <p:grpSpPr bwMode="auto">
              <a:xfrm>
                <a:off x="3998" y="1312"/>
                <a:ext cx="339" cy="231"/>
                <a:chOff x="502" y="1656"/>
                <a:chExt cx="339" cy="231"/>
              </a:xfrm>
              <a:grpFill/>
            </p:grpSpPr>
            <p:sp>
              <p:nvSpPr>
                <p:cNvPr id="68" name="Oval 62"/>
                <p:cNvSpPr>
                  <a:spLocks noChangeArrowheads="1"/>
                </p:cNvSpPr>
                <p:nvPr/>
              </p:nvSpPr>
              <p:spPr bwMode="auto">
                <a:xfrm>
                  <a:off x="505" y="1661"/>
                  <a:ext cx="336" cy="224"/>
                </a:xfrm>
                <a:prstGeom prst="ellipse">
                  <a:avLst/>
                </a:prstGeom>
                <a:grpFill/>
                <a:ln w="254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69" name="Rectangle 63"/>
                <p:cNvSpPr>
                  <a:spLocks noChangeArrowheads="1"/>
                </p:cNvSpPr>
                <p:nvPr/>
              </p:nvSpPr>
              <p:spPr bwMode="auto">
                <a:xfrm>
                  <a:off x="502" y="1656"/>
                  <a:ext cx="323" cy="23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bg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800">
                      <a:solidFill>
                        <a:schemeClr val="tx1"/>
                      </a:solidFill>
                      <a:latin typeface="+mj-lt"/>
                    </a:rPr>
                    <a:t>FB</a:t>
                  </a:r>
                  <a:r>
                    <a:rPr lang="en-US" sz="1800" baseline="-25000">
                      <a:solidFill>
                        <a:schemeClr val="tx1"/>
                      </a:solidFill>
                      <a:latin typeface="+mj-lt"/>
                    </a:rPr>
                    <a:t>4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14828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ECE 252 / CPS 220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16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Interlocks &amp; Pipeline Stalls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  <a:noFill/>
        </p:spPr>
      </p:pic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3363913" y="2351088"/>
            <a:ext cx="1768475" cy="957262"/>
            <a:chOff x="2119" y="1481"/>
            <a:chExt cx="1114" cy="603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2119" y="1481"/>
              <a:ext cx="1108" cy="368"/>
            </a:xfrm>
            <a:prstGeom prst="rect">
              <a:avLst/>
            </a:prstGeom>
            <a:solidFill>
              <a:srgbClr val="CFBDC8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2125" y="1853"/>
              <a:ext cx="11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 i="1">
                  <a:latin typeface="+mj-lt"/>
                </a:rPr>
                <a:t>stalled stages</a:t>
              </a:r>
            </a:p>
          </p:txBody>
        </p:sp>
      </p:grp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378200" y="4622800"/>
            <a:ext cx="1676400" cy="495300"/>
          </a:xfrm>
          <a:prstGeom prst="rect">
            <a:avLst/>
          </a:prstGeom>
          <a:solidFill>
            <a:srgbClr val="CFBDC8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712913" y="3998913"/>
            <a:ext cx="7231062" cy="20113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571500" lvl="1" defTabSz="571500">
              <a:spcBef>
                <a:spcPct val="0"/>
              </a:spcBef>
            </a:pPr>
            <a:r>
              <a:rPr lang="en-US" sz="1800" u="sng" dirty="0">
                <a:latin typeface="+mj-lt"/>
              </a:rPr>
              <a:t>time</a:t>
            </a:r>
          </a:p>
          <a:p>
            <a:pPr marL="571500" lvl="1" defTabSz="571500">
              <a:spcBef>
                <a:spcPct val="0"/>
              </a:spcBef>
            </a:pPr>
            <a:r>
              <a:rPr lang="en-US" sz="1800" dirty="0">
                <a:latin typeface="+mj-lt"/>
              </a:rPr>
              <a:t>t0	t1	t2	t3	t4	t5	t6	t7	. . . .</a:t>
            </a:r>
          </a:p>
          <a:p>
            <a:pPr defTabSz="571500">
              <a:spcBef>
                <a:spcPct val="0"/>
              </a:spcBef>
            </a:pPr>
            <a:r>
              <a:rPr lang="en-US" sz="1800" dirty="0">
                <a:latin typeface="+mj-lt"/>
              </a:rPr>
              <a:t>IF	I</a:t>
            </a:r>
            <a:r>
              <a:rPr lang="en-US" sz="1800" baseline="-25000" dirty="0">
                <a:latin typeface="+mj-lt"/>
              </a:rPr>
              <a:t>1</a:t>
            </a:r>
            <a:r>
              <a:rPr lang="en-US" sz="1800" dirty="0">
                <a:latin typeface="+mj-lt"/>
              </a:rPr>
              <a:t>	I</a:t>
            </a:r>
            <a:r>
              <a:rPr lang="en-US" sz="1800" baseline="-25000" dirty="0">
                <a:latin typeface="+mj-lt"/>
              </a:rPr>
              <a:t>2	</a:t>
            </a:r>
            <a:r>
              <a:rPr lang="en-US" sz="1800" dirty="0">
                <a:latin typeface="+mj-lt"/>
              </a:rPr>
              <a:t>I</a:t>
            </a:r>
            <a:r>
              <a:rPr lang="en-US" sz="1800" baseline="-25000" dirty="0">
                <a:latin typeface="+mj-lt"/>
              </a:rPr>
              <a:t>3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I</a:t>
            </a:r>
            <a:r>
              <a:rPr lang="en-US" sz="1800" baseline="-25000" dirty="0" err="1">
                <a:latin typeface="+mj-lt"/>
              </a:rPr>
              <a:t>3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I</a:t>
            </a:r>
            <a:r>
              <a:rPr lang="en-US" sz="1800" baseline="-25000" dirty="0" err="1">
                <a:latin typeface="+mj-lt"/>
              </a:rPr>
              <a:t>3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I</a:t>
            </a:r>
            <a:r>
              <a:rPr lang="en-US" sz="1800" baseline="-25000" dirty="0" err="1">
                <a:latin typeface="+mj-lt"/>
              </a:rPr>
              <a:t>3</a:t>
            </a:r>
            <a:r>
              <a:rPr lang="en-US" sz="1800" dirty="0">
                <a:latin typeface="+mj-lt"/>
              </a:rPr>
              <a:t>	I</a:t>
            </a:r>
            <a:r>
              <a:rPr lang="en-US" sz="1800" baseline="-25000" dirty="0">
                <a:latin typeface="+mj-lt"/>
              </a:rPr>
              <a:t>4</a:t>
            </a:r>
            <a:r>
              <a:rPr lang="en-US" sz="1800" dirty="0">
                <a:latin typeface="+mj-lt"/>
              </a:rPr>
              <a:t>	I</a:t>
            </a:r>
            <a:r>
              <a:rPr lang="en-US" sz="1800" baseline="-25000" dirty="0">
                <a:latin typeface="+mj-lt"/>
              </a:rPr>
              <a:t>5</a:t>
            </a:r>
            <a:r>
              <a:rPr lang="en-US" sz="1800" dirty="0">
                <a:latin typeface="+mj-lt"/>
              </a:rPr>
              <a:t>	</a:t>
            </a:r>
          </a:p>
          <a:p>
            <a:pPr defTabSz="571500">
              <a:spcBef>
                <a:spcPct val="0"/>
              </a:spcBef>
            </a:pPr>
            <a:r>
              <a:rPr lang="en-US" sz="1800" dirty="0">
                <a:latin typeface="+mj-lt"/>
              </a:rPr>
              <a:t>ID		I</a:t>
            </a:r>
            <a:r>
              <a:rPr lang="en-US" sz="1800" baseline="-25000" dirty="0">
                <a:latin typeface="+mj-lt"/>
              </a:rPr>
              <a:t>1</a:t>
            </a:r>
            <a:r>
              <a:rPr lang="en-US" sz="1800" dirty="0">
                <a:latin typeface="+mj-lt"/>
              </a:rPr>
              <a:t>	I</a:t>
            </a:r>
            <a:r>
              <a:rPr lang="en-US" sz="1800" baseline="-25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I</a:t>
            </a:r>
            <a:r>
              <a:rPr lang="en-US" sz="1800" baseline="-25000" dirty="0" err="1">
                <a:latin typeface="+mj-lt"/>
              </a:rPr>
              <a:t>2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I</a:t>
            </a:r>
            <a:r>
              <a:rPr lang="en-US" sz="1800" baseline="-25000" dirty="0" err="1">
                <a:latin typeface="+mj-lt"/>
              </a:rPr>
              <a:t>2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I</a:t>
            </a:r>
            <a:r>
              <a:rPr lang="en-US" sz="1800" baseline="-25000" dirty="0" err="1">
                <a:latin typeface="+mj-lt"/>
              </a:rPr>
              <a:t>2</a:t>
            </a:r>
            <a:r>
              <a:rPr lang="en-US" sz="1800" dirty="0">
                <a:latin typeface="+mj-lt"/>
              </a:rPr>
              <a:t>	I</a:t>
            </a:r>
            <a:r>
              <a:rPr lang="en-US" sz="1800" baseline="-25000" dirty="0">
                <a:latin typeface="+mj-lt"/>
              </a:rPr>
              <a:t>3	</a:t>
            </a:r>
            <a:r>
              <a:rPr lang="en-US" sz="1800" dirty="0">
                <a:latin typeface="+mj-lt"/>
              </a:rPr>
              <a:t>I</a:t>
            </a:r>
            <a:r>
              <a:rPr lang="en-US" sz="1800" baseline="-25000" dirty="0">
                <a:latin typeface="+mj-lt"/>
              </a:rPr>
              <a:t>4</a:t>
            </a:r>
            <a:r>
              <a:rPr lang="en-US" sz="1800" dirty="0">
                <a:latin typeface="+mj-lt"/>
              </a:rPr>
              <a:t>	I</a:t>
            </a:r>
            <a:r>
              <a:rPr lang="en-US" sz="1800" baseline="-25000" dirty="0">
                <a:latin typeface="+mj-lt"/>
              </a:rPr>
              <a:t>5</a:t>
            </a:r>
            <a:endParaRPr lang="en-US" sz="1800" dirty="0">
              <a:latin typeface="+mj-lt"/>
            </a:endParaRPr>
          </a:p>
          <a:p>
            <a:pPr defTabSz="571500">
              <a:spcBef>
                <a:spcPct val="0"/>
              </a:spcBef>
            </a:pPr>
            <a:r>
              <a:rPr lang="en-US" sz="1800" dirty="0">
                <a:latin typeface="+mj-lt"/>
              </a:rPr>
              <a:t>EX		       I</a:t>
            </a:r>
            <a:r>
              <a:rPr lang="en-US" sz="1800" baseline="-25000" dirty="0">
                <a:latin typeface="+mj-lt"/>
              </a:rPr>
              <a:t>1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nop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nop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nop</a:t>
            </a:r>
            <a:r>
              <a:rPr lang="en-US" sz="1800" dirty="0">
                <a:latin typeface="+mj-lt"/>
              </a:rPr>
              <a:t>	I</a:t>
            </a:r>
            <a:r>
              <a:rPr lang="en-US" sz="1800" baseline="-25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	I</a:t>
            </a:r>
            <a:r>
              <a:rPr lang="en-US" sz="1800" baseline="-25000" dirty="0">
                <a:latin typeface="+mj-lt"/>
              </a:rPr>
              <a:t>3	</a:t>
            </a:r>
            <a:r>
              <a:rPr lang="en-US" sz="1800" dirty="0">
                <a:latin typeface="+mj-lt"/>
              </a:rPr>
              <a:t>I</a:t>
            </a:r>
            <a:r>
              <a:rPr lang="en-US" sz="1800" baseline="-25000" dirty="0">
                <a:latin typeface="+mj-lt"/>
              </a:rPr>
              <a:t>4</a:t>
            </a:r>
            <a:r>
              <a:rPr lang="en-US" sz="1800" dirty="0">
                <a:latin typeface="+mj-lt"/>
              </a:rPr>
              <a:t>	I</a:t>
            </a:r>
            <a:r>
              <a:rPr lang="en-US" sz="1800" baseline="-25000" dirty="0">
                <a:latin typeface="+mj-lt"/>
              </a:rPr>
              <a:t>5</a:t>
            </a:r>
          </a:p>
          <a:p>
            <a:pPr defTabSz="571500">
              <a:spcBef>
                <a:spcPct val="0"/>
              </a:spcBef>
            </a:pPr>
            <a:r>
              <a:rPr lang="en-US" sz="1800" dirty="0">
                <a:latin typeface="+mj-lt"/>
              </a:rPr>
              <a:t>MA      			I</a:t>
            </a:r>
            <a:r>
              <a:rPr lang="en-US" sz="1800" baseline="-25000" dirty="0">
                <a:latin typeface="+mj-lt"/>
              </a:rPr>
              <a:t>1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nop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nop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nop</a:t>
            </a:r>
            <a:r>
              <a:rPr lang="en-US" sz="1800" dirty="0">
                <a:latin typeface="+mj-lt"/>
              </a:rPr>
              <a:t>	I</a:t>
            </a:r>
            <a:r>
              <a:rPr lang="en-US" sz="1800" baseline="-25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	I</a:t>
            </a:r>
            <a:r>
              <a:rPr lang="en-US" sz="1800" baseline="-25000" dirty="0">
                <a:latin typeface="+mj-lt"/>
              </a:rPr>
              <a:t>3	</a:t>
            </a:r>
            <a:r>
              <a:rPr lang="en-US" sz="1800" dirty="0">
                <a:latin typeface="+mj-lt"/>
              </a:rPr>
              <a:t>I</a:t>
            </a:r>
            <a:r>
              <a:rPr lang="en-US" sz="1800" baseline="-25000" dirty="0">
                <a:latin typeface="+mj-lt"/>
              </a:rPr>
              <a:t>4</a:t>
            </a:r>
            <a:r>
              <a:rPr lang="en-US" sz="1800" dirty="0">
                <a:latin typeface="+mj-lt"/>
              </a:rPr>
              <a:t>	I</a:t>
            </a:r>
            <a:r>
              <a:rPr lang="en-US" sz="1800" baseline="-25000" dirty="0">
                <a:latin typeface="+mj-lt"/>
              </a:rPr>
              <a:t>5</a:t>
            </a:r>
          </a:p>
          <a:p>
            <a:pPr defTabSz="571500">
              <a:spcBef>
                <a:spcPct val="0"/>
              </a:spcBef>
            </a:pPr>
            <a:r>
              <a:rPr lang="en-US" sz="1800" dirty="0">
                <a:latin typeface="+mj-lt"/>
              </a:rPr>
              <a:t>WB     				I</a:t>
            </a:r>
            <a:r>
              <a:rPr lang="en-US" sz="1800" baseline="-25000" dirty="0">
                <a:latin typeface="+mj-lt"/>
              </a:rPr>
              <a:t>1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nop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nop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nop</a:t>
            </a:r>
            <a:r>
              <a:rPr lang="en-US" sz="1800" dirty="0">
                <a:latin typeface="+mj-lt"/>
              </a:rPr>
              <a:t>	I</a:t>
            </a:r>
            <a:r>
              <a:rPr lang="en-US" sz="1800" baseline="-25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	I</a:t>
            </a:r>
            <a:r>
              <a:rPr lang="en-US" sz="1800" baseline="-25000" dirty="0">
                <a:latin typeface="+mj-lt"/>
              </a:rPr>
              <a:t>3	</a:t>
            </a:r>
            <a:r>
              <a:rPr lang="en-US" sz="1800" dirty="0">
                <a:latin typeface="+mj-lt"/>
              </a:rPr>
              <a:t>I</a:t>
            </a:r>
            <a:r>
              <a:rPr lang="en-US" sz="1800" baseline="-25000" dirty="0">
                <a:latin typeface="+mj-lt"/>
              </a:rPr>
              <a:t>4</a:t>
            </a:r>
            <a:r>
              <a:rPr lang="en-US" sz="1800" dirty="0">
                <a:latin typeface="+mj-lt"/>
              </a:rPr>
              <a:t>	I</a:t>
            </a:r>
            <a:r>
              <a:rPr lang="en-US" sz="1800" baseline="-25000" dirty="0">
                <a:latin typeface="+mj-lt"/>
              </a:rPr>
              <a:t>5</a:t>
            </a:r>
            <a:endParaRPr lang="en-US" sz="1800" i="1" dirty="0">
              <a:latin typeface="+mj-lt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-11113" y="1214438"/>
            <a:ext cx="9232901" cy="2286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1714500" lvl="3" defTabSz="571500">
              <a:spcBef>
                <a:spcPct val="0"/>
              </a:spcBef>
            </a:pPr>
            <a:endParaRPr lang="en-US" sz="1800" i="1" dirty="0">
              <a:latin typeface="+mj-lt"/>
            </a:endParaRPr>
          </a:p>
          <a:p>
            <a:pPr marL="1714500" lvl="3" defTabSz="571500">
              <a:spcBef>
                <a:spcPct val="0"/>
              </a:spcBef>
            </a:pPr>
            <a:r>
              <a:rPr lang="en-US" sz="1800" i="1" dirty="0">
                <a:latin typeface="+mj-lt"/>
              </a:rPr>
              <a:t>	</a:t>
            </a:r>
            <a:r>
              <a:rPr lang="en-US" sz="1800" u="sng" dirty="0">
                <a:latin typeface="+mj-lt"/>
              </a:rPr>
              <a:t>time</a:t>
            </a:r>
          </a:p>
          <a:p>
            <a:pPr marL="1714500" lvl="3" defTabSz="571500">
              <a:spcBef>
                <a:spcPct val="0"/>
              </a:spcBef>
            </a:pPr>
            <a:r>
              <a:rPr lang="en-US" sz="1800" dirty="0">
                <a:latin typeface="+mj-lt"/>
              </a:rPr>
              <a:t>	t0	t1	t2	t3	t4	t5	t6	t7	. . . .</a:t>
            </a:r>
          </a:p>
          <a:p>
            <a:pPr defTabSz="571500">
              <a:spcBef>
                <a:spcPct val="0"/>
              </a:spcBef>
            </a:pPr>
            <a:r>
              <a:rPr lang="en-US" sz="1800" dirty="0">
                <a:latin typeface="+mj-lt"/>
              </a:rPr>
              <a:t>(I</a:t>
            </a:r>
            <a:r>
              <a:rPr lang="en-US" sz="1800" baseline="-25000" dirty="0">
                <a:latin typeface="+mj-lt"/>
              </a:rPr>
              <a:t>1</a:t>
            </a:r>
            <a:r>
              <a:rPr lang="en-US" sz="1800" dirty="0">
                <a:latin typeface="+mj-lt"/>
              </a:rPr>
              <a:t>) r1 </a:t>
            </a:r>
            <a:r>
              <a:rPr lang="en-US" dirty="0" smtClean="0">
                <a:latin typeface="+mj-lt"/>
                <a:sym typeface="Wingdings" pitchFamily="2" charset="2"/>
              </a:rPr>
              <a:t> </a:t>
            </a:r>
            <a:r>
              <a:rPr lang="en-US" sz="1800" dirty="0" smtClean="0">
                <a:latin typeface="+mj-lt"/>
              </a:rPr>
              <a:t>(</a:t>
            </a:r>
            <a:r>
              <a:rPr lang="en-US" sz="1800" dirty="0">
                <a:latin typeface="+mj-lt"/>
              </a:rPr>
              <a:t>r0) + 10	IF</a:t>
            </a:r>
            <a:r>
              <a:rPr lang="en-US" sz="1800" baseline="-25000" dirty="0">
                <a:latin typeface="+mj-lt"/>
              </a:rPr>
              <a:t>1</a:t>
            </a:r>
            <a:r>
              <a:rPr lang="en-US" sz="1800" dirty="0">
                <a:latin typeface="+mj-lt"/>
              </a:rPr>
              <a:t>	ID</a:t>
            </a:r>
            <a:r>
              <a:rPr lang="en-US" sz="1800" baseline="-25000" dirty="0">
                <a:latin typeface="+mj-lt"/>
              </a:rPr>
              <a:t>1</a:t>
            </a:r>
            <a:r>
              <a:rPr lang="en-US" sz="1800" dirty="0">
                <a:latin typeface="+mj-lt"/>
              </a:rPr>
              <a:t>	EX</a:t>
            </a:r>
            <a:r>
              <a:rPr lang="en-US" sz="1800" baseline="-25000" dirty="0">
                <a:latin typeface="+mj-lt"/>
              </a:rPr>
              <a:t>1	</a:t>
            </a:r>
            <a:r>
              <a:rPr lang="en-US" sz="1800" dirty="0">
                <a:latin typeface="+mj-lt"/>
              </a:rPr>
              <a:t>MA</a:t>
            </a:r>
            <a:r>
              <a:rPr lang="en-US" sz="1800" baseline="-25000" dirty="0">
                <a:latin typeface="+mj-lt"/>
              </a:rPr>
              <a:t>1	</a:t>
            </a:r>
            <a:r>
              <a:rPr lang="en-US" sz="1800" dirty="0">
                <a:latin typeface="+mj-lt"/>
              </a:rPr>
              <a:t>WB</a:t>
            </a:r>
            <a:r>
              <a:rPr lang="en-US" sz="1800" baseline="-25000" dirty="0">
                <a:latin typeface="+mj-lt"/>
              </a:rPr>
              <a:t>1</a:t>
            </a:r>
          </a:p>
          <a:p>
            <a:pPr defTabSz="571500">
              <a:spcBef>
                <a:spcPct val="0"/>
              </a:spcBef>
            </a:pPr>
            <a:r>
              <a:rPr lang="en-US" sz="1800" dirty="0">
                <a:latin typeface="+mj-lt"/>
              </a:rPr>
              <a:t>(I</a:t>
            </a:r>
            <a:r>
              <a:rPr lang="en-US" sz="1800" baseline="-25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) </a:t>
            </a:r>
            <a:r>
              <a:rPr lang="en-US" sz="1800" dirty="0" smtClean="0">
                <a:latin typeface="+mj-lt"/>
              </a:rPr>
              <a:t>r4 </a:t>
            </a:r>
            <a:r>
              <a:rPr lang="en-US" sz="1800" dirty="0" smtClean="0">
                <a:latin typeface="+mj-lt"/>
                <a:sym typeface="Wingdings" pitchFamily="2" charset="2"/>
              </a:rPr>
              <a:t> (</a:t>
            </a:r>
            <a:r>
              <a:rPr lang="en-US" sz="1800" dirty="0" smtClean="0">
                <a:latin typeface="+mj-lt"/>
              </a:rPr>
              <a:t>r1</a:t>
            </a:r>
            <a:r>
              <a:rPr lang="en-US" sz="1800" dirty="0">
                <a:latin typeface="+mj-lt"/>
              </a:rPr>
              <a:t>) + 17		IF</a:t>
            </a:r>
            <a:r>
              <a:rPr lang="en-US" sz="1800" baseline="-25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	ID</a:t>
            </a:r>
            <a:r>
              <a:rPr lang="en-US" sz="1800" baseline="-25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ID</a:t>
            </a:r>
            <a:r>
              <a:rPr lang="en-US" sz="1800" baseline="-25000" dirty="0" err="1">
                <a:latin typeface="+mj-lt"/>
              </a:rPr>
              <a:t>2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ID</a:t>
            </a:r>
            <a:r>
              <a:rPr lang="en-US" sz="1800" baseline="-25000" dirty="0" err="1">
                <a:latin typeface="+mj-lt"/>
              </a:rPr>
              <a:t>2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ID</a:t>
            </a:r>
            <a:r>
              <a:rPr lang="en-US" sz="1800" baseline="-25000" dirty="0" err="1">
                <a:latin typeface="+mj-lt"/>
              </a:rPr>
              <a:t>2</a:t>
            </a:r>
            <a:r>
              <a:rPr lang="en-US" sz="1800" dirty="0">
                <a:latin typeface="+mj-lt"/>
              </a:rPr>
              <a:t>	EX</a:t>
            </a:r>
            <a:r>
              <a:rPr lang="en-US" sz="1800" baseline="-25000" dirty="0">
                <a:latin typeface="+mj-lt"/>
              </a:rPr>
              <a:t>2	</a:t>
            </a:r>
            <a:r>
              <a:rPr lang="en-US" sz="1800" dirty="0">
                <a:latin typeface="+mj-lt"/>
              </a:rPr>
              <a:t>MA</a:t>
            </a:r>
            <a:r>
              <a:rPr lang="en-US" sz="1800" baseline="-25000" dirty="0">
                <a:latin typeface="+mj-lt"/>
              </a:rPr>
              <a:t>2	</a:t>
            </a:r>
            <a:r>
              <a:rPr lang="en-US" sz="1800" dirty="0">
                <a:latin typeface="+mj-lt"/>
              </a:rPr>
              <a:t>WB</a:t>
            </a:r>
            <a:r>
              <a:rPr lang="en-US" sz="1800" baseline="-25000" dirty="0">
                <a:latin typeface="+mj-lt"/>
              </a:rPr>
              <a:t>2</a:t>
            </a:r>
          </a:p>
          <a:p>
            <a:pPr defTabSz="571500">
              <a:spcBef>
                <a:spcPct val="0"/>
              </a:spcBef>
            </a:pPr>
            <a:r>
              <a:rPr lang="en-US" sz="1800" dirty="0">
                <a:latin typeface="+mj-lt"/>
              </a:rPr>
              <a:t>(I</a:t>
            </a:r>
            <a:r>
              <a:rPr lang="en-US" sz="1800" baseline="-25000" dirty="0">
                <a:latin typeface="+mj-lt"/>
              </a:rPr>
              <a:t>3</a:t>
            </a:r>
            <a:r>
              <a:rPr lang="en-US" sz="1800" dirty="0">
                <a:latin typeface="+mj-lt"/>
              </a:rPr>
              <a:t>)						IF</a:t>
            </a:r>
            <a:r>
              <a:rPr lang="en-US" sz="1800" baseline="-25000" dirty="0">
                <a:latin typeface="+mj-lt"/>
              </a:rPr>
              <a:t>3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IF</a:t>
            </a:r>
            <a:r>
              <a:rPr lang="en-US" sz="1800" baseline="-25000" dirty="0" err="1">
                <a:latin typeface="+mj-lt"/>
              </a:rPr>
              <a:t>3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IF</a:t>
            </a:r>
            <a:r>
              <a:rPr lang="en-US" sz="1800" baseline="-25000" dirty="0" err="1">
                <a:latin typeface="+mj-lt"/>
              </a:rPr>
              <a:t>3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IF</a:t>
            </a:r>
            <a:r>
              <a:rPr lang="en-US" sz="1800" baseline="-25000" dirty="0" err="1">
                <a:latin typeface="+mj-lt"/>
              </a:rPr>
              <a:t>3</a:t>
            </a:r>
            <a:r>
              <a:rPr lang="en-US" sz="1800" dirty="0">
                <a:latin typeface="+mj-lt"/>
              </a:rPr>
              <a:t>	ID</a:t>
            </a:r>
            <a:r>
              <a:rPr lang="en-US" sz="1800" baseline="-25000" dirty="0">
                <a:latin typeface="+mj-lt"/>
              </a:rPr>
              <a:t>3</a:t>
            </a:r>
            <a:r>
              <a:rPr lang="en-US" sz="1800" dirty="0">
                <a:latin typeface="+mj-lt"/>
              </a:rPr>
              <a:t>	EX</a:t>
            </a:r>
            <a:r>
              <a:rPr lang="en-US" sz="1800" baseline="-25000" dirty="0">
                <a:latin typeface="+mj-lt"/>
              </a:rPr>
              <a:t>3	</a:t>
            </a:r>
            <a:r>
              <a:rPr lang="en-US" sz="1800" dirty="0">
                <a:latin typeface="+mj-lt"/>
              </a:rPr>
              <a:t>MA</a:t>
            </a:r>
            <a:r>
              <a:rPr lang="en-US" sz="1800" baseline="-25000" dirty="0">
                <a:latin typeface="+mj-lt"/>
              </a:rPr>
              <a:t>3	</a:t>
            </a:r>
            <a:r>
              <a:rPr lang="en-US" sz="1800" dirty="0">
                <a:latin typeface="+mj-lt"/>
              </a:rPr>
              <a:t>WB</a:t>
            </a:r>
            <a:r>
              <a:rPr lang="en-US" sz="1800" baseline="-25000" dirty="0">
                <a:latin typeface="+mj-lt"/>
              </a:rPr>
              <a:t>3</a:t>
            </a:r>
          </a:p>
          <a:p>
            <a:pPr defTabSz="571500">
              <a:spcBef>
                <a:spcPct val="0"/>
              </a:spcBef>
            </a:pPr>
            <a:r>
              <a:rPr lang="en-US" sz="1800" dirty="0">
                <a:latin typeface="+mj-lt"/>
              </a:rPr>
              <a:t>(I</a:t>
            </a:r>
            <a:r>
              <a:rPr lang="en-US" sz="1800" baseline="-25000" dirty="0">
                <a:latin typeface="+mj-lt"/>
              </a:rPr>
              <a:t>4</a:t>
            </a:r>
            <a:r>
              <a:rPr lang="en-US" sz="1800" dirty="0">
                <a:latin typeface="+mj-lt"/>
              </a:rPr>
              <a:t>)		          	      		  		</a:t>
            </a:r>
            <a:r>
              <a:rPr lang="en-US" sz="1800" i="1" dirty="0">
                <a:latin typeface="+mj-lt"/>
              </a:rPr>
              <a:t>		</a:t>
            </a:r>
            <a:r>
              <a:rPr lang="en-US" sz="1800" dirty="0">
                <a:latin typeface="+mj-lt"/>
              </a:rPr>
              <a:t>IF</a:t>
            </a:r>
            <a:r>
              <a:rPr lang="en-US" sz="1800" baseline="-25000" dirty="0">
                <a:latin typeface="+mj-lt"/>
              </a:rPr>
              <a:t>4</a:t>
            </a:r>
            <a:r>
              <a:rPr lang="en-US" sz="1800" dirty="0">
                <a:latin typeface="+mj-lt"/>
              </a:rPr>
              <a:t>	ID</a:t>
            </a:r>
            <a:r>
              <a:rPr lang="en-US" sz="1800" baseline="-25000" dirty="0">
                <a:latin typeface="+mj-lt"/>
              </a:rPr>
              <a:t>4</a:t>
            </a:r>
            <a:r>
              <a:rPr lang="en-US" sz="1800" dirty="0">
                <a:latin typeface="+mj-lt"/>
              </a:rPr>
              <a:t>	EX</a:t>
            </a:r>
            <a:r>
              <a:rPr lang="en-US" sz="1800" baseline="-25000" dirty="0">
                <a:latin typeface="+mj-lt"/>
              </a:rPr>
              <a:t>4	</a:t>
            </a:r>
            <a:r>
              <a:rPr lang="en-US" sz="1800" dirty="0">
                <a:latin typeface="+mj-lt"/>
              </a:rPr>
              <a:t>MA</a:t>
            </a:r>
            <a:r>
              <a:rPr lang="en-US" sz="1800" baseline="-25000" dirty="0">
                <a:latin typeface="+mj-lt"/>
              </a:rPr>
              <a:t>4	</a:t>
            </a:r>
            <a:r>
              <a:rPr lang="en-US" sz="1800" dirty="0">
                <a:latin typeface="+mj-lt"/>
              </a:rPr>
              <a:t>WB</a:t>
            </a:r>
            <a:r>
              <a:rPr lang="en-US" sz="1800" baseline="-25000" dirty="0">
                <a:latin typeface="+mj-lt"/>
              </a:rPr>
              <a:t>4</a:t>
            </a:r>
          </a:p>
          <a:p>
            <a:pPr defTabSz="571500">
              <a:spcBef>
                <a:spcPct val="0"/>
              </a:spcBef>
            </a:pPr>
            <a:r>
              <a:rPr lang="en-US" sz="1800" dirty="0">
                <a:latin typeface="+mj-lt"/>
              </a:rPr>
              <a:t>(I</a:t>
            </a:r>
            <a:r>
              <a:rPr lang="en-US" sz="1800" baseline="-25000" dirty="0">
                <a:latin typeface="+mj-lt"/>
              </a:rPr>
              <a:t>5</a:t>
            </a:r>
            <a:r>
              <a:rPr lang="en-US" sz="1800" dirty="0">
                <a:latin typeface="+mj-lt"/>
              </a:rPr>
              <a:t>)		          	           						IF</a:t>
            </a:r>
            <a:r>
              <a:rPr lang="en-US" sz="1800" baseline="-25000" dirty="0">
                <a:latin typeface="+mj-lt"/>
              </a:rPr>
              <a:t>5</a:t>
            </a:r>
            <a:r>
              <a:rPr lang="en-US" sz="1800" dirty="0">
                <a:latin typeface="+mj-lt"/>
              </a:rPr>
              <a:t>	ID</a:t>
            </a:r>
            <a:r>
              <a:rPr lang="en-US" sz="1800" baseline="-25000" dirty="0">
                <a:latin typeface="+mj-lt"/>
              </a:rPr>
              <a:t>5</a:t>
            </a:r>
            <a:r>
              <a:rPr lang="en-US" sz="1800" dirty="0">
                <a:latin typeface="+mj-lt"/>
              </a:rPr>
              <a:t>	EX</a:t>
            </a:r>
            <a:r>
              <a:rPr lang="en-US" sz="1800" baseline="-25000" dirty="0">
                <a:latin typeface="+mj-lt"/>
              </a:rPr>
              <a:t>5	</a:t>
            </a:r>
            <a:r>
              <a:rPr lang="en-US" sz="1800" dirty="0">
                <a:latin typeface="+mj-lt"/>
              </a:rPr>
              <a:t>MA</a:t>
            </a:r>
            <a:r>
              <a:rPr lang="en-US" sz="1800" baseline="-25000" dirty="0">
                <a:latin typeface="+mj-lt"/>
              </a:rPr>
              <a:t>5	</a:t>
            </a:r>
            <a:r>
              <a:rPr lang="en-US" sz="1800" dirty="0">
                <a:latin typeface="+mj-lt"/>
              </a:rPr>
              <a:t>WB</a:t>
            </a:r>
            <a:r>
              <a:rPr lang="en-US" sz="1800" baseline="-25000" dirty="0">
                <a:latin typeface="+mj-lt"/>
              </a:rPr>
              <a:t>5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175496" y="4981575"/>
            <a:ext cx="1223092" cy="643766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 dirty="0" smtClean="0">
                <a:latin typeface="+mj-lt"/>
              </a:rPr>
              <a:t>Resource</a:t>
            </a:r>
            <a:endParaRPr lang="en-US" sz="1800" dirty="0">
              <a:latin typeface="+mj-lt"/>
            </a:endParaRPr>
          </a:p>
          <a:p>
            <a:pPr algn="r">
              <a:spcBef>
                <a:spcPct val="0"/>
              </a:spcBef>
            </a:pPr>
            <a:r>
              <a:rPr lang="en-US" sz="1800" dirty="0">
                <a:latin typeface="+mj-lt"/>
              </a:rPr>
              <a:t>Usage</a:t>
            </a:r>
          </a:p>
        </p:txBody>
      </p:sp>
    </p:spTree>
    <p:extLst>
      <p:ext uri="{BB962C8B-B14F-4D97-AF65-F5344CB8AC3E}">
        <p14:creationId xmlns:p14="http://schemas.microsoft.com/office/powerpoint/2010/main" xmlns="" val="14828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p" autoUpdateAnimBg="0"/>
      <p:bldP spid="17" grpId="0" build="p" autoUpdateAnimBg="0"/>
      <p:bldP spid="2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ECE 252 / CPS 220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17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Interlocks &amp; Pipeline Stalls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  <a:noFill/>
        </p:spPr>
      </p:pic>
      <p:sp>
        <p:nvSpPr>
          <p:cNvPr id="10" name="Oval 2"/>
          <p:cNvSpPr>
            <a:spLocks noChangeArrowheads="1"/>
          </p:cNvSpPr>
          <p:nvPr/>
        </p:nvSpPr>
        <p:spPr bwMode="auto">
          <a:xfrm>
            <a:off x="4337050" y="2419350"/>
            <a:ext cx="690563" cy="944563"/>
          </a:xfrm>
          <a:prstGeom prst="ellipse">
            <a:avLst/>
          </a:prstGeom>
          <a:solidFill>
            <a:srgbClr val="CFBDC8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303213" y="2260600"/>
            <a:ext cx="8675687" cy="3481388"/>
            <a:chOff x="240" y="920"/>
            <a:chExt cx="5465" cy="2193"/>
          </a:xfrm>
        </p:grpSpPr>
        <p:grpSp>
          <p:nvGrpSpPr>
            <p:cNvPr id="14" name="Group 4"/>
            <p:cNvGrpSpPr>
              <a:grpSpLocks/>
            </p:cNvGrpSpPr>
            <p:nvPr/>
          </p:nvGrpSpPr>
          <p:grpSpPr bwMode="auto">
            <a:xfrm>
              <a:off x="240" y="920"/>
              <a:ext cx="5423" cy="2193"/>
              <a:chOff x="240" y="920"/>
              <a:chExt cx="5423" cy="2193"/>
            </a:xfrm>
          </p:grpSpPr>
          <p:grpSp>
            <p:nvGrpSpPr>
              <p:cNvPr id="21" name="Group 5"/>
              <p:cNvGrpSpPr>
                <a:grpSpLocks/>
              </p:cNvGrpSpPr>
              <p:nvPr/>
            </p:nvGrpSpPr>
            <p:grpSpPr bwMode="auto">
              <a:xfrm>
                <a:off x="1438" y="1144"/>
                <a:ext cx="4187" cy="1545"/>
                <a:chOff x="1438" y="1144"/>
                <a:chExt cx="4187" cy="1545"/>
              </a:xfrm>
            </p:grpSpPr>
            <p:grpSp>
              <p:nvGrpSpPr>
                <p:cNvPr id="128" name="Group 6"/>
                <p:cNvGrpSpPr>
                  <a:grpSpLocks/>
                </p:cNvGrpSpPr>
                <p:nvPr/>
              </p:nvGrpSpPr>
              <p:grpSpPr bwMode="auto">
                <a:xfrm>
                  <a:off x="3909" y="1144"/>
                  <a:ext cx="196" cy="304"/>
                  <a:chOff x="3909" y="1144"/>
                  <a:chExt cx="196" cy="304"/>
                </a:xfrm>
              </p:grpSpPr>
              <p:sp>
                <p:nvSpPr>
                  <p:cNvPr id="140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3965" y="1144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41" name="Freeform 8"/>
                  <p:cNvSpPr>
                    <a:spLocks/>
                  </p:cNvSpPr>
                  <p:nvPr/>
                </p:nvSpPr>
                <p:spPr bwMode="auto">
                  <a:xfrm>
                    <a:off x="3998" y="1398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42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909" y="1207"/>
                    <a:ext cx="196" cy="173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IR</a:t>
                    </a:r>
                  </a:p>
                </p:txBody>
              </p:sp>
            </p:grpSp>
            <p:sp>
              <p:nvSpPr>
                <p:cNvPr id="129" name="Freeform 10"/>
                <p:cNvSpPr>
                  <a:spLocks/>
                </p:cNvSpPr>
                <p:nvPr/>
              </p:nvSpPr>
              <p:spPr bwMode="auto">
                <a:xfrm>
                  <a:off x="1438" y="1312"/>
                  <a:ext cx="1905" cy="1377"/>
                </a:xfrm>
                <a:custGeom>
                  <a:avLst/>
                  <a:gdLst/>
                  <a:ahLst/>
                  <a:cxnLst>
                    <a:cxn ang="0">
                      <a:pos x="0" y="1376"/>
                    </a:cxn>
                    <a:cxn ang="0">
                      <a:pos x="0" y="0"/>
                    </a:cxn>
                    <a:cxn ang="0">
                      <a:pos x="520" y="0"/>
                    </a:cxn>
                    <a:cxn ang="0">
                      <a:pos x="1904" y="0"/>
                    </a:cxn>
                  </a:cxnLst>
                  <a:rect l="0" t="0" r="r" b="b"/>
                  <a:pathLst>
                    <a:path w="1905" h="1377">
                      <a:moveTo>
                        <a:pt x="0" y="1376"/>
                      </a:moveTo>
                      <a:lnTo>
                        <a:pt x="0" y="0"/>
                      </a:lnTo>
                      <a:lnTo>
                        <a:pt x="520" y="0"/>
                      </a:lnTo>
                      <a:lnTo>
                        <a:pt x="1904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30" name="Line 11"/>
                <p:cNvSpPr>
                  <a:spLocks noChangeShapeType="1"/>
                </p:cNvSpPr>
                <p:nvPr/>
              </p:nvSpPr>
              <p:spPr bwMode="auto">
                <a:xfrm>
                  <a:off x="3470" y="1312"/>
                  <a:ext cx="48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31" name="Line 12"/>
                <p:cNvSpPr>
                  <a:spLocks noChangeShapeType="1"/>
                </p:cNvSpPr>
                <p:nvPr/>
              </p:nvSpPr>
              <p:spPr bwMode="auto">
                <a:xfrm>
                  <a:off x="4094" y="1304"/>
                  <a:ext cx="136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grpSp>
              <p:nvGrpSpPr>
                <p:cNvPr id="132" name="Group 13"/>
                <p:cNvGrpSpPr>
                  <a:grpSpLocks/>
                </p:cNvGrpSpPr>
                <p:nvPr/>
              </p:nvGrpSpPr>
              <p:grpSpPr bwMode="auto">
                <a:xfrm>
                  <a:off x="3293" y="1144"/>
                  <a:ext cx="196" cy="304"/>
                  <a:chOff x="3293" y="1144"/>
                  <a:chExt cx="196" cy="304"/>
                </a:xfrm>
              </p:grpSpPr>
              <p:sp>
                <p:nvSpPr>
                  <p:cNvPr id="137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3341" y="1144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38" name="Freeform 15"/>
                  <p:cNvSpPr>
                    <a:spLocks/>
                  </p:cNvSpPr>
                  <p:nvPr/>
                </p:nvSpPr>
                <p:spPr bwMode="auto">
                  <a:xfrm>
                    <a:off x="3374" y="1398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39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3293" y="1207"/>
                    <a:ext cx="196" cy="173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IR</a:t>
                    </a:r>
                  </a:p>
                </p:txBody>
              </p:sp>
            </p:grpSp>
            <p:grpSp>
              <p:nvGrpSpPr>
                <p:cNvPr id="133" name="Group 17"/>
                <p:cNvGrpSpPr>
                  <a:grpSpLocks/>
                </p:cNvGrpSpPr>
                <p:nvPr/>
              </p:nvGrpSpPr>
              <p:grpSpPr bwMode="auto">
                <a:xfrm>
                  <a:off x="5429" y="1144"/>
                  <a:ext cx="196" cy="304"/>
                  <a:chOff x="5429" y="1144"/>
                  <a:chExt cx="196" cy="304"/>
                </a:xfrm>
              </p:grpSpPr>
              <p:sp>
                <p:nvSpPr>
                  <p:cNvPr id="134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5477" y="1144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35" name="Freeform 19"/>
                  <p:cNvSpPr>
                    <a:spLocks/>
                  </p:cNvSpPr>
                  <p:nvPr/>
                </p:nvSpPr>
                <p:spPr bwMode="auto">
                  <a:xfrm>
                    <a:off x="5510" y="1398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3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5429" y="1191"/>
                    <a:ext cx="196" cy="173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IR</a:t>
                    </a:r>
                  </a:p>
                </p:txBody>
              </p:sp>
            </p:grpSp>
          </p:grpSp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>
                <a:off x="1838" y="1304"/>
                <a:ext cx="3825" cy="905"/>
                <a:chOff x="1838" y="1304"/>
                <a:chExt cx="3825" cy="905"/>
              </a:xfrm>
            </p:grpSpPr>
            <p:sp>
              <p:nvSpPr>
                <p:cNvPr id="121" name="Freeform 22"/>
                <p:cNvSpPr>
                  <a:spLocks/>
                </p:cNvSpPr>
                <p:nvPr/>
              </p:nvSpPr>
              <p:spPr bwMode="auto">
                <a:xfrm>
                  <a:off x="1838" y="1496"/>
                  <a:ext cx="2977" cy="713"/>
                </a:xfrm>
                <a:custGeom>
                  <a:avLst/>
                  <a:gdLst/>
                  <a:ahLst/>
                  <a:cxnLst>
                    <a:cxn ang="0">
                      <a:pos x="2976" y="0"/>
                    </a:cxn>
                    <a:cxn ang="0">
                      <a:pos x="0" y="0"/>
                    </a:cxn>
                    <a:cxn ang="0">
                      <a:pos x="0" y="712"/>
                    </a:cxn>
                    <a:cxn ang="0">
                      <a:pos x="432" y="712"/>
                    </a:cxn>
                  </a:cxnLst>
                  <a:rect l="0" t="0" r="r" b="b"/>
                  <a:pathLst>
                    <a:path w="2977" h="713">
                      <a:moveTo>
                        <a:pt x="2976" y="0"/>
                      </a:moveTo>
                      <a:lnTo>
                        <a:pt x="0" y="0"/>
                      </a:lnTo>
                      <a:lnTo>
                        <a:pt x="0" y="712"/>
                      </a:lnTo>
                      <a:lnTo>
                        <a:pt x="432" y="712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grpSp>
              <p:nvGrpSpPr>
                <p:cNvPr id="122" name="Group 23"/>
                <p:cNvGrpSpPr>
                  <a:grpSpLocks/>
                </p:cNvGrpSpPr>
                <p:nvPr/>
              </p:nvGrpSpPr>
              <p:grpSpPr bwMode="auto">
                <a:xfrm>
                  <a:off x="4812" y="1304"/>
                  <a:ext cx="851" cy="345"/>
                  <a:chOff x="4812" y="1304"/>
                  <a:chExt cx="851" cy="345"/>
                </a:xfrm>
              </p:grpSpPr>
              <p:sp>
                <p:nvSpPr>
                  <p:cNvPr id="123" name="Freeform 24"/>
                  <p:cNvSpPr>
                    <a:spLocks/>
                  </p:cNvSpPr>
                  <p:nvPr/>
                </p:nvSpPr>
                <p:spPr bwMode="auto">
                  <a:xfrm>
                    <a:off x="4958" y="1304"/>
                    <a:ext cx="705" cy="313"/>
                  </a:xfrm>
                  <a:custGeom>
                    <a:avLst/>
                    <a:gdLst/>
                    <a:ahLst/>
                    <a:cxnLst>
                      <a:cxn ang="0">
                        <a:pos x="640" y="0"/>
                      </a:cxn>
                      <a:cxn ang="0">
                        <a:pos x="704" y="0"/>
                      </a:cxn>
                      <a:cxn ang="0">
                        <a:pos x="704" y="312"/>
                      </a:cxn>
                      <a:cxn ang="0">
                        <a:pos x="0" y="312"/>
                      </a:cxn>
                    </a:cxnLst>
                    <a:rect l="0" t="0" r="r" b="b"/>
                    <a:pathLst>
                      <a:path w="705" h="313">
                        <a:moveTo>
                          <a:pt x="640" y="0"/>
                        </a:moveTo>
                        <a:lnTo>
                          <a:pt x="704" y="0"/>
                        </a:lnTo>
                        <a:lnTo>
                          <a:pt x="704" y="312"/>
                        </a:lnTo>
                        <a:lnTo>
                          <a:pt x="0" y="312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24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46" y="1504"/>
                    <a:ext cx="71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grpSp>
                <p:nvGrpSpPr>
                  <p:cNvPr id="125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4812" y="1348"/>
                    <a:ext cx="309" cy="301"/>
                    <a:chOff x="4812" y="1348"/>
                    <a:chExt cx="309" cy="301"/>
                  </a:xfrm>
                </p:grpSpPr>
                <p:sp>
                  <p:nvSpPr>
                    <p:cNvPr id="126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17" y="1348"/>
                      <a:ext cx="204" cy="153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0488" tIns="44450" rIns="90488" bIns="44450">
                      <a:spAutoFit/>
                    </a:bodyPr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+mj-lt"/>
                        </a:rPr>
                        <a:t>31</a:t>
                      </a:r>
                    </a:p>
                  </p:txBody>
                </p:sp>
                <p:sp>
                  <p:nvSpPr>
                    <p:cNvPr id="127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4812" y="1360"/>
                      <a:ext cx="145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40"/>
                        </a:cxn>
                        <a:cxn ang="0">
                          <a:pos x="0" y="48"/>
                        </a:cxn>
                        <a:cxn ang="0">
                          <a:pos x="144" y="0"/>
                        </a:cxn>
                        <a:cxn ang="0">
                          <a:pos x="144" y="288"/>
                        </a:cxn>
                        <a:cxn ang="0">
                          <a:pos x="0" y="240"/>
                        </a:cxn>
                      </a:cxnLst>
                      <a:rect l="0" t="0" r="r" b="b"/>
                      <a:pathLst>
                        <a:path w="145" h="289">
                          <a:moveTo>
                            <a:pt x="0" y="240"/>
                          </a:moveTo>
                          <a:lnTo>
                            <a:pt x="0" y="48"/>
                          </a:lnTo>
                          <a:lnTo>
                            <a:pt x="144" y="0"/>
                          </a:lnTo>
                          <a:lnTo>
                            <a:pt x="144" y="288"/>
                          </a:lnTo>
                          <a:lnTo>
                            <a:pt x="0" y="24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29"/>
              <p:cNvGrpSpPr>
                <a:grpSpLocks/>
              </p:cNvGrpSpPr>
              <p:nvPr/>
            </p:nvGrpSpPr>
            <p:grpSpPr bwMode="auto">
              <a:xfrm>
                <a:off x="240" y="920"/>
                <a:ext cx="5393" cy="2193"/>
                <a:chOff x="240" y="920"/>
                <a:chExt cx="5393" cy="2193"/>
              </a:xfrm>
            </p:grpSpPr>
            <p:sp>
              <p:nvSpPr>
                <p:cNvPr id="24" name="Freeform 30"/>
                <p:cNvSpPr>
                  <a:spLocks/>
                </p:cNvSpPr>
                <p:nvPr/>
              </p:nvSpPr>
              <p:spPr bwMode="auto">
                <a:xfrm>
                  <a:off x="2916" y="2325"/>
                  <a:ext cx="1520" cy="4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84"/>
                    </a:cxn>
                    <a:cxn ang="0">
                      <a:pos x="816" y="384"/>
                    </a:cxn>
                  </a:cxnLst>
                  <a:rect l="0" t="0" r="r" b="b"/>
                  <a:pathLst>
                    <a:path w="817" h="385">
                      <a:moveTo>
                        <a:pt x="0" y="0"/>
                      </a:moveTo>
                      <a:lnTo>
                        <a:pt x="0" y="384"/>
                      </a:lnTo>
                      <a:lnTo>
                        <a:pt x="816" y="384"/>
                      </a:ln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5" name="Line 31"/>
                <p:cNvSpPr>
                  <a:spLocks noChangeShapeType="1"/>
                </p:cNvSpPr>
                <p:nvPr/>
              </p:nvSpPr>
              <p:spPr bwMode="auto">
                <a:xfrm>
                  <a:off x="3280" y="2392"/>
                  <a:ext cx="3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6" name="Line 32"/>
                <p:cNvSpPr>
                  <a:spLocks noChangeShapeType="1"/>
                </p:cNvSpPr>
                <p:nvPr/>
              </p:nvSpPr>
              <p:spPr bwMode="auto">
                <a:xfrm>
                  <a:off x="3808" y="2232"/>
                  <a:ext cx="61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7" name="Freeform 33"/>
                <p:cNvSpPr>
                  <a:spLocks/>
                </p:cNvSpPr>
                <p:nvPr/>
              </p:nvSpPr>
              <p:spPr bwMode="auto">
                <a:xfrm>
                  <a:off x="240" y="920"/>
                  <a:ext cx="481" cy="1201"/>
                </a:xfrm>
                <a:custGeom>
                  <a:avLst/>
                  <a:gdLst/>
                  <a:ahLst/>
                  <a:cxnLst>
                    <a:cxn ang="0">
                      <a:pos x="480" y="0"/>
                    </a:cxn>
                    <a:cxn ang="0">
                      <a:pos x="0" y="0"/>
                    </a:cxn>
                    <a:cxn ang="0">
                      <a:pos x="0" y="1200"/>
                    </a:cxn>
                    <a:cxn ang="0">
                      <a:pos x="192" y="1200"/>
                    </a:cxn>
                  </a:cxnLst>
                  <a:rect l="0" t="0" r="r" b="b"/>
                  <a:pathLst>
                    <a:path w="481" h="1201">
                      <a:moveTo>
                        <a:pt x="480" y="0"/>
                      </a:moveTo>
                      <a:lnTo>
                        <a:pt x="0" y="0"/>
                      </a:lnTo>
                      <a:lnTo>
                        <a:pt x="0" y="1200"/>
                      </a:lnTo>
                      <a:lnTo>
                        <a:pt x="192" y="120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8" name="Freeform 34"/>
                <p:cNvSpPr>
                  <a:spLocks/>
                </p:cNvSpPr>
                <p:nvPr/>
              </p:nvSpPr>
              <p:spPr bwMode="auto">
                <a:xfrm>
                  <a:off x="600" y="1488"/>
                  <a:ext cx="217" cy="633"/>
                </a:xfrm>
                <a:custGeom>
                  <a:avLst/>
                  <a:gdLst/>
                  <a:ahLst/>
                  <a:cxnLst>
                    <a:cxn ang="0">
                      <a:pos x="0" y="632"/>
                    </a:cxn>
                    <a:cxn ang="0">
                      <a:pos x="0" y="56"/>
                    </a:cxn>
                    <a:cxn ang="0">
                      <a:pos x="0" y="0"/>
                    </a:cxn>
                    <a:cxn ang="0">
                      <a:pos x="216" y="0"/>
                    </a:cxn>
                  </a:cxnLst>
                  <a:rect l="0" t="0" r="r" b="b"/>
                  <a:pathLst>
                    <a:path w="217" h="633">
                      <a:moveTo>
                        <a:pt x="0" y="632"/>
                      </a:moveTo>
                      <a:lnTo>
                        <a:pt x="0" y="56"/>
                      </a:lnTo>
                      <a:lnTo>
                        <a:pt x="0" y="0"/>
                      </a:lnTo>
                      <a:lnTo>
                        <a:pt x="216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9" name="Freeform 35"/>
                <p:cNvSpPr>
                  <a:spLocks/>
                </p:cNvSpPr>
                <p:nvPr/>
              </p:nvSpPr>
              <p:spPr bwMode="auto">
                <a:xfrm>
                  <a:off x="576" y="2120"/>
                  <a:ext cx="19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4" y="0"/>
                    </a:cxn>
                    <a:cxn ang="0">
                      <a:pos x="192" y="0"/>
                    </a:cxn>
                  </a:cxnLst>
                  <a:rect l="0" t="0" r="r" b="b"/>
                  <a:pathLst>
                    <a:path w="193" h="1">
                      <a:moveTo>
                        <a:pt x="0" y="0"/>
                      </a:moveTo>
                      <a:lnTo>
                        <a:pt x="144" y="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" name="Freeform 36"/>
                <p:cNvSpPr>
                  <a:spLocks/>
                </p:cNvSpPr>
                <p:nvPr/>
              </p:nvSpPr>
              <p:spPr bwMode="auto">
                <a:xfrm>
                  <a:off x="704" y="920"/>
                  <a:ext cx="433" cy="425"/>
                </a:xfrm>
                <a:custGeom>
                  <a:avLst/>
                  <a:gdLst/>
                  <a:ahLst/>
                  <a:cxnLst>
                    <a:cxn ang="0">
                      <a:pos x="432" y="424"/>
                    </a:cxn>
                    <a:cxn ang="0">
                      <a:pos x="43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33" h="425">
                      <a:moveTo>
                        <a:pt x="432" y="424"/>
                      </a:moveTo>
                      <a:lnTo>
                        <a:pt x="43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1" name="Freeform 37"/>
                <p:cNvSpPr>
                  <a:spLocks/>
                </p:cNvSpPr>
                <p:nvPr/>
              </p:nvSpPr>
              <p:spPr bwMode="auto">
                <a:xfrm>
                  <a:off x="1440" y="1928"/>
                  <a:ext cx="817" cy="193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0" y="0"/>
                    </a:cxn>
                    <a:cxn ang="0">
                      <a:pos x="816" y="0"/>
                    </a:cxn>
                  </a:cxnLst>
                  <a:rect l="0" t="0" r="r" b="b"/>
                  <a:pathLst>
                    <a:path w="817" h="193">
                      <a:moveTo>
                        <a:pt x="0" y="192"/>
                      </a:moveTo>
                      <a:lnTo>
                        <a:pt x="0" y="0"/>
                      </a:lnTo>
                      <a:lnTo>
                        <a:pt x="816" y="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2" name="Freeform 38"/>
                <p:cNvSpPr>
                  <a:spLocks/>
                </p:cNvSpPr>
                <p:nvPr/>
              </p:nvSpPr>
              <p:spPr bwMode="auto">
                <a:xfrm>
                  <a:off x="1440" y="2024"/>
                  <a:ext cx="8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16" y="0"/>
                    </a:cxn>
                  </a:cxnLst>
                  <a:rect l="0" t="0" r="r" b="b"/>
                  <a:pathLst>
                    <a:path w="817" h="1">
                      <a:moveTo>
                        <a:pt x="0" y="0"/>
                      </a:moveTo>
                      <a:lnTo>
                        <a:pt x="816" y="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3" name="Freeform 39"/>
                <p:cNvSpPr>
                  <a:spLocks/>
                </p:cNvSpPr>
                <p:nvPr/>
              </p:nvSpPr>
              <p:spPr bwMode="auto">
                <a:xfrm>
                  <a:off x="1440" y="2120"/>
                  <a:ext cx="817" cy="5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84"/>
                    </a:cxn>
                    <a:cxn ang="0">
                      <a:pos x="816" y="384"/>
                    </a:cxn>
                  </a:cxnLst>
                  <a:rect l="0" t="0" r="r" b="b"/>
                  <a:pathLst>
                    <a:path w="817" h="385">
                      <a:moveTo>
                        <a:pt x="0" y="0"/>
                      </a:moveTo>
                      <a:lnTo>
                        <a:pt x="0" y="384"/>
                      </a:lnTo>
                      <a:lnTo>
                        <a:pt x="816" y="384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4" name="Freeform 40"/>
                <p:cNvSpPr>
                  <a:spLocks/>
                </p:cNvSpPr>
                <p:nvPr/>
              </p:nvSpPr>
              <p:spPr bwMode="auto">
                <a:xfrm>
                  <a:off x="2646" y="2490"/>
                  <a:ext cx="469" cy="247"/>
                </a:xfrm>
                <a:custGeom>
                  <a:avLst/>
                  <a:gdLst/>
                  <a:ahLst/>
                  <a:cxnLst>
                    <a:cxn ang="0">
                      <a:pos x="0" y="246"/>
                    </a:cxn>
                    <a:cxn ang="0">
                      <a:pos x="123" y="246"/>
                    </a:cxn>
                    <a:cxn ang="0">
                      <a:pos x="123" y="0"/>
                    </a:cxn>
                    <a:cxn ang="0">
                      <a:pos x="468" y="0"/>
                    </a:cxn>
                  </a:cxnLst>
                  <a:rect l="0" t="0" r="r" b="b"/>
                  <a:pathLst>
                    <a:path w="469" h="247">
                      <a:moveTo>
                        <a:pt x="0" y="246"/>
                      </a:moveTo>
                      <a:lnTo>
                        <a:pt x="123" y="246"/>
                      </a:lnTo>
                      <a:lnTo>
                        <a:pt x="123" y="0"/>
                      </a:lnTo>
                      <a:lnTo>
                        <a:pt x="468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5" name="Freeform 41"/>
                <p:cNvSpPr>
                  <a:spLocks/>
                </p:cNvSpPr>
                <p:nvPr/>
              </p:nvSpPr>
              <p:spPr bwMode="auto">
                <a:xfrm>
                  <a:off x="2642" y="2120"/>
                  <a:ext cx="99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90" y="0"/>
                    </a:cxn>
                  </a:cxnLst>
                  <a:rect l="0" t="0" r="r" b="b"/>
                  <a:pathLst>
                    <a:path w="991" h="1">
                      <a:moveTo>
                        <a:pt x="0" y="0"/>
                      </a:moveTo>
                      <a:lnTo>
                        <a:pt x="990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6" name="Freeform 42"/>
                <p:cNvSpPr>
                  <a:spLocks/>
                </p:cNvSpPr>
                <p:nvPr/>
              </p:nvSpPr>
              <p:spPr bwMode="auto">
                <a:xfrm flipV="1">
                  <a:off x="4929" y="2400"/>
                  <a:ext cx="358" cy="4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6" y="0"/>
                    </a:cxn>
                  </a:cxnLst>
                  <a:rect l="0" t="0" r="r" b="b"/>
                  <a:pathLst>
                    <a:path w="337" h="1">
                      <a:moveTo>
                        <a:pt x="0" y="0"/>
                      </a:moveTo>
                      <a:lnTo>
                        <a:pt x="336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7" name="Freeform 43"/>
                <p:cNvSpPr>
                  <a:spLocks/>
                </p:cNvSpPr>
                <p:nvPr/>
              </p:nvSpPr>
              <p:spPr bwMode="auto">
                <a:xfrm>
                  <a:off x="4186" y="2241"/>
                  <a:ext cx="1100" cy="7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28"/>
                    </a:cxn>
                    <a:cxn ang="0">
                      <a:pos x="843" y="728"/>
                    </a:cxn>
                    <a:cxn ang="0">
                      <a:pos x="841" y="399"/>
                    </a:cxn>
                    <a:cxn ang="0">
                      <a:pos x="1100" y="399"/>
                    </a:cxn>
                  </a:cxnLst>
                  <a:rect l="0" t="0" r="r" b="b"/>
                  <a:pathLst>
                    <a:path w="1100" h="728">
                      <a:moveTo>
                        <a:pt x="0" y="0"/>
                      </a:moveTo>
                      <a:lnTo>
                        <a:pt x="0" y="728"/>
                      </a:lnTo>
                      <a:lnTo>
                        <a:pt x="843" y="728"/>
                      </a:lnTo>
                      <a:lnTo>
                        <a:pt x="841" y="399"/>
                      </a:lnTo>
                      <a:lnTo>
                        <a:pt x="1100" y="399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8" name="Freeform 44"/>
                <p:cNvSpPr>
                  <a:spLocks/>
                </p:cNvSpPr>
                <p:nvPr/>
              </p:nvSpPr>
              <p:spPr bwMode="auto">
                <a:xfrm>
                  <a:off x="2016" y="2312"/>
                  <a:ext cx="3617" cy="801"/>
                </a:xfrm>
                <a:custGeom>
                  <a:avLst/>
                  <a:gdLst/>
                  <a:ahLst/>
                  <a:cxnLst>
                    <a:cxn ang="0">
                      <a:pos x="3408" y="288"/>
                    </a:cxn>
                    <a:cxn ang="0">
                      <a:pos x="3616" y="288"/>
                    </a:cxn>
                    <a:cxn ang="0">
                      <a:pos x="3616" y="800"/>
                    </a:cxn>
                    <a:cxn ang="0">
                      <a:pos x="0" y="800"/>
                    </a:cxn>
                    <a:cxn ang="0">
                      <a:pos x="0" y="0"/>
                    </a:cxn>
                    <a:cxn ang="0">
                      <a:pos x="240" y="0"/>
                    </a:cxn>
                  </a:cxnLst>
                  <a:rect l="0" t="0" r="r" b="b"/>
                  <a:pathLst>
                    <a:path w="3617" h="801">
                      <a:moveTo>
                        <a:pt x="3408" y="288"/>
                      </a:moveTo>
                      <a:lnTo>
                        <a:pt x="3616" y="288"/>
                      </a:lnTo>
                      <a:lnTo>
                        <a:pt x="3616" y="800"/>
                      </a:lnTo>
                      <a:lnTo>
                        <a:pt x="0" y="800"/>
                      </a:lnTo>
                      <a:lnTo>
                        <a:pt x="0" y="0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9" name="Oval 45"/>
                <p:cNvSpPr>
                  <a:spLocks noChangeArrowheads="1"/>
                </p:cNvSpPr>
                <p:nvPr/>
              </p:nvSpPr>
              <p:spPr bwMode="auto">
                <a:xfrm>
                  <a:off x="2900" y="2284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0" name="Oval 46"/>
                <p:cNvSpPr>
                  <a:spLocks noChangeArrowheads="1"/>
                </p:cNvSpPr>
                <p:nvPr/>
              </p:nvSpPr>
              <p:spPr bwMode="auto">
                <a:xfrm>
                  <a:off x="4162" y="2216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1" name="Freeform 47"/>
                <p:cNvSpPr>
                  <a:spLocks/>
                </p:cNvSpPr>
                <p:nvPr/>
              </p:nvSpPr>
              <p:spPr bwMode="auto">
                <a:xfrm>
                  <a:off x="3118" y="2248"/>
                  <a:ext cx="145" cy="289"/>
                </a:xfrm>
                <a:custGeom>
                  <a:avLst/>
                  <a:gdLst/>
                  <a:ahLst/>
                  <a:cxnLst>
                    <a:cxn ang="0">
                      <a:pos x="144" y="48"/>
                    </a:cxn>
                    <a:cxn ang="0">
                      <a:pos x="144" y="240"/>
                    </a:cxn>
                    <a:cxn ang="0">
                      <a:pos x="0" y="288"/>
                    </a:cxn>
                    <a:cxn ang="0">
                      <a:pos x="0" y="0"/>
                    </a:cxn>
                    <a:cxn ang="0">
                      <a:pos x="144" y="48"/>
                    </a:cxn>
                  </a:cxnLst>
                  <a:rect l="0" t="0" r="r" b="b"/>
                  <a:pathLst>
                    <a:path w="145" h="289">
                      <a:moveTo>
                        <a:pt x="144" y="48"/>
                      </a:moveTo>
                      <a:lnTo>
                        <a:pt x="144" y="240"/>
                      </a:lnTo>
                      <a:lnTo>
                        <a:pt x="0" y="288"/>
                      </a:lnTo>
                      <a:lnTo>
                        <a:pt x="0" y="0"/>
                      </a:lnTo>
                      <a:lnTo>
                        <a:pt x="144" y="48"/>
                      </a:lnTo>
                    </a:path>
                  </a:pathLst>
                </a:custGeom>
                <a:solidFill>
                  <a:schemeClr val="bg1"/>
                </a:solidFill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grpSp>
              <p:nvGrpSpPr>
                <p:cNvPr id="42" name="Group 48"/>
                <p:cNvGrpSpPr>
                  <a:grpSpLocks/>
                </p:cNvGrpSpPr>
                <p:nvPr/>
              </p:nvGrpSpPr>
              <p:grpSpPr bwMode="auto">
                <a:xfrm>
                  <a:off x="391" y="1936"/>
                  <a:ext cx="251" cy="369"/>
                  <a:chOff x="391" y="2136"/>
                  <a:chExt cx="251" cy="369"/>
                </a:xfrm>
              </p:grpSpPr>
              <p:sp>
                <p:nvSpPr>
                  <p:cNvPr id="116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440" y="2136"/>
                    <a:ext cx="128" cy="36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17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584" y="2320"/>
                    <a:ext cx="32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18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391" y="2260"/>
                    <a:ext cx="251" cy="173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PC</a:t>
                    </a:r>
                  </a:p>
                </p:txBody>
              </p:sp>
              <p:sp>
                <p:nvSpPr>
                  <p:cNvPr id="119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92" y="2320"/>
                    <a:ext cx="32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20" name="Freeform 53"/>
                  <p:cNvSpPr>
                    <a:spLocks/>
                  </p:cNvSpPr>
                  <p:nvPr/>
                </p:nvSpPr>
                <p:spPr bwMode="auto">
                  <a:xfrm>
                    <a:off x="480" y="2456"/>
                    <a:ext cx="49" cy="49"/>
                  </a:xfrm>
                  <a:custGeom>
                    <a:avLst/>
                    <a:gdLst/>
                    <a:ahLst/>
                    <a:cxnLst>
                      <a:cxn ang="0">
                        <a:pos x="0" y="48"/>
                      </a:cxn>
                      <a:cxn ang="0">
                        <a:pos x="24" y="0"/>
                      </a:cxn>
                      <a:cxn ang="0">
                        <a:pos x="48" y="48"/>
                      </a:cxn>
                    </a:cxnLst>
                    <a:rect l="0" t="0" r="r" b="b"/>
                    <a:pathLst>
                      <a:path w="49" h="49">
                        <a:moveTo>
                          <a:pt x="0" y="48"/>
                        </a:moveTo>
                        <a:lnTo>
                          <a:pt x="24" y="0"/>
                        </a:lnTo>
                        <a:lnTo>
                          <a:pt x="48" y="48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  <p:sp>
              <p:nvSpPr>
                <p:cNvPr id="43" name="Line 54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47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grpSp>
              <p:nvGrpSpPr>
                <p:cNvPr id="44" name="Group 55"/>
                <p:cNvGrpSpPr>
                  <a:grpSpLocks/>
                </p:cNvGrpSpPr>
                <p:nvPr/>
              </p:nvGrpSpPr>
              <p:grpSpPr bwMode="auto">
                <a:xfrm>
                  <a:off x="3311" y="1920"/>
                  <a:ext cx="187" cy="306"/>
                  <a:chOff x="3311" y="2120"/>
                  <a:chExt cx="187" cy="306"/>
                </a:xfrm>
              </p:grpSpPr>
              <p:sp>
                <p:nvSpPr>
                  <p:cNvPr id="113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3335" y="2120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14" name="Freeform 57"/>
                  <p:cNvSpPr>
                    <a:spLocks/>
                  </p:cNvSpPr>
                  <p:nvPr/>
                </p:nvSpPr>
                <p:spPr bwMode="auto">
                  <a:xfrm>
                    <a:off x="3368" y="2382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solidFill>
                    <a:schemeClr val="accent1"/>
                  </a:solidFill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15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3311" y="2195"/>
                    <a:ext cx="187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A</a:t>
                    </a:r>
                  </a:p>
                </p:txBody>
              </p:sp>
            </p:grpSp>
            <p:grpSp>
              <p:nvGrpSpPr>
                <p:cNvPr id="45" name="Group 59"/>
                <p:cNvGrpSpPr>
                  <a:grpSpLocks/>
                </p:cNvGrpSpPr>
                <p:nvPr/>
              </p:nvGrpSpPr>
              <p:grpSpPr bwMode="auto">
                <a:xfrm>
                  <a:off x="3311" y="2256"/>
                  <a:ext cx="171" cy="306"/>
                  <a:chOff x="3311" y="2456"/>
                  <a:chExt cx="171" cy="306"/>
                </a:xfrm>
              </p:grpSpPr>
              <p:sp>
                <p:nvSpPr>
                  <p:cNvPr id="110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3335" y="2456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11" name="Freeform 61"/>
                  <p:cNvSpPr>
                    <a:spLocks/>
                  </p:cNvSpPr>
                  <p:nvPr/>
                </p:nvSpPr>
                <p:spPr bwMode="auto">
                  <a:xfrm>
                    <a:off x="3368" y="2718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solidFill>
                    <a:schemeClr val="accent1"/>
                  </a:solidFill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12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3311" y="2539"/>
                    <a:ext cx="171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B</a:t>
                    </a:r>
                  </a:p>
                </p:txBody>
              </p:sp>
            </p:grpSp>
            <p:grpSp>
              <p:nvGrpSpPr>
                <p:cNvPr id="46" name="Group 63"/>
                <p:cNvGrpSpPr>
                  <a:grpSpLocks/>
                </p:cNvGrpSpPr>
                <p:nvPr/>
              </p:nvGrpSpPr>
              <p:grpSpPr bwMode="auto">
                <a:xfrm>
                  <a:off x="3335" y="2592"/>
                  <a:ext cx="109" cy="304"/>
                  <a:chOff x="3335" y="2792"/>
                  <a:chExt cx="109" cy="304"/>
                </a:xfrm>
              </p:grpSpPr>
              <p:sp>
                <p:nvSpPr>
                  <p:cNvPr id="108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3335" y="2792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09" name="Freeform 65"/>
                  <p:cNvSpPr>
                    <a:spLocks/>
                  </p:cNvSpPr>
                  <p:nvPr/>
                </p:nvSpPr>
                <p:spPr bwMode="auto">
                  <a:xfrm>
                    <a:off x="3368" y="3046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solidFill>
                    <a:schemeClr val="accent1"/>
                  </a:solidFill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  <p:grpSp>
              <p:nvGrpSpPr>
                <p:cNvPr id="47" name="Group 66"/>
                <p:cNvGrpSpPr>
                  <a:grpSpLocks/>
                </p:cNvGrpSpPr>
                <p:nvPr/>
              </p:nvGrpSpPr>
              <p:grpSpPr bwMode="auto">
                <a:xfrm>
                  <a:off x="3935" y="2088"/>
                  <a:ext cx="173" cy="306"/>
                  <a:chOff x="3935" y="2288"/>
                  <a:chExt cx="173" cy="306"/>
                </a:xfrm>
              </p:grpSpPr>
              <p:sp>
                <p:nvSpPr>
                  <p:cNvPr id="105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3959" y="2288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06" name="Freeform 68"/>
                  <p:cNvSpPr>
                    <a:spLocks/>
                  </p:cNvSpPr>
                  <p:nvPr/>
                </p:nvSpPr>
                <p:spPr bwMode="auto">
                  <a:xfrm>
                    <a:off x="3992" y="2550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07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3935" y="2363"/>
                    <a:ext cx="173" cy="173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Y</a:t>
                    </a:r>
                  </a:p>
                </p:txBody>
              </p:sp>
            </p:grpSp>
            <p:grpSp>
              <p:nvGrpSpPr>
                <p:cNvPr id="48" name="Group 70"/>
                <p:cNvGrpSpPr>
                  <a:grpSpLocks/>
                </p:cNvGrpSpPr>
                <p:nvPr/>
              </p:nvGrpSpPr>
              <p:grpSpPr bwMode="auto">
                <a:xfrm>
                  <a:off x="3951" y="2592"/>
                  <a:ext cx="109" cy="304"/>
                  <a:chOff x="3951" y="2792"/>
                  <a:chExt cx="109" cy="304"/>
                </a:xfrm>
              </p:grpSpPr>
              <p:sp>
                <p:nvSpPr>
                  <p:cNvPr id="103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3951" y="2792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04" name="Freeform 72"/>
                  <p:cNvSpPr>
                    <a:spLocks/>
                  </p:cNvSpPr>
                  <p:nvPr/>
                </p:nvSpPr>
                <p:spPr bwMode="auto">
                  <a:xfrm>
                    <a:off x="3984" y="3046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solidFill>
                    <a:schemeClr val="accent1"/>
                  </a:solidFill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  <p:grpSp>
              <p:nvGrpSpPr>
                <p:cNvPr id="49" name="Group 73"/>
                <p:cNvGrpSpPr>
                  <a:grpSpLocks/>
                </p:cNvGrpSpPr>
                <p:nvPr/>
              </p:nvGrpSpPr>
              <p:grpSpPr bwMode="auto">
                <a:xfrm>
                  <a:off x="5420" y="2456"/>
                  <a:ext cx="185" cy="306"/>
                  <a:chOff x="5420" y="2656"/>
                  <a:chExt cx="185" cy="306"/>
                </a:xfrm>
              </p:grpSpPr>
              <p:sp>
                <p:nvSpPr>
                  <p:cNvPr id="99" name="Line 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20" y="2800"/>
                    <a:ext cx="5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00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5471" y="2656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01" name="Freeform 76"/>
                  <p:cNvSpPr>
                    <a:spLocks/>
                  </p:cNvSpPr>
                  <p:nvPr/>
                </p:nvSpPr>
                <p:spPr bwMode="auto">
                  <a:xfrm>
                    <a:off x="5504" y="2918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solidFill>
                    <a:schemeClr val="accent1"/>
                  </a:solidFill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02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5431" y="2723"/>
                    <a:ext cx="174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R</a:t>
                    </a:r>
                  </a:p>
                </p:txBody>
              </p:sp>
            </p:grpSp>
            <p:sp>
              <p:nvSpPr>
                <p:cNvPr id="50" name="Rectangle 78"/>
                <p:cNvSpPr>
                  <a:spLocks noChangeArrowheads="1"/>
                </p:cNvSpPr>
                <p:nvPr/>
              </p:nvSpPr>
              <p:spPr bwMode="auto">
                <a:xfrm>
                  <a:off x="3247" y="2875"/>
                  <a:ext cx="329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MD1</a:t>
                  </a:r>
                </a:p>
              </p:txBody>
            </p:sp>
            <p:sp>
              <p:nvSpPr>
                <p:cNvPr id="51" name="Rectangle 79"/>
                <p:cNvSpPr>
                  <a:spLocks noChangeArrowheads="1"/>
                </p:cNvSpPr>
                <p:nvPr/>
              </p:nvSpPr>
              <p:spPr bwMode="auto">
                <a:xfrm>
                  <a:off x="3863" y="2883"/>
                  <a:ext cx="329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MD2</a:t>
                  </a:r>
                </a:p>
              </p:txBody>
            </p:sp>
            <p:sp>
              <p:nvSpPr>
                <p:cNvPr id="52" name="Line 80"/>
                <p:cNvSpPr>
                  <a:spLocks noChangeShapeType="1"/>
                </p:cNvSpPr>
                <p:nvPr/>
              </p:nvSpPr>
              <p:spPr bwMode="auto">
                <a:xfrm>
                  <a:off x="3192" y="251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grpSp>
              <p:nvGrpSpPr>
                <p:cNvPr id="53" name="Group 81"/>
                <p:cNvGrpSpPr>
                  <a:grpSpLocks/>
                </p:cNvGrpSpPr>
                <p:nvPr/>
              </p:nvGrpSpPr>
              <p:grpSpPr bwMode="auto">
                <a:xfrm>
                  <a:off x="733" y="2021"/>
                  <a:ext cx="567" cy="600"/>
                  <a:chOff x="733" y="2221"/>
                  <a:chExt cx="567" cy="600"/>
                </a:xfrm>
              </p:grpSpPr>
              <p:sp>
                <p:nvSpPr>
                  <p:cNvPr id="95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775" y="2223"/>
                    <a:ext cx="472" cy="584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96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734" y="2221"/>
                    <a:ext cx="344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addr</a:t>
                    </a:r>
                  </a:p>
                </p:txBody>
              </p:sp>
              <p:sp>
                <p:nvSpPr>
                  <p:cNvPr id="97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992" y="2335"/>
                    <a:ext cx="265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inst</a:t>
                    </a:r>
                  </a:p>
                </p:txBody>
              </p:sp>
              <p:sp>
                <p:nvSpPr>
                  <p:cNvPr id="98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33" y="2493"/>
                    <a:ext cx="567" cy="328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400">
                        <a:solidFill>
                          <a:schemeClr val="tx1"/>
                        </a:solidFill>
                        <a:latin typeface="+mj-lt"/>
                      </a:rPr>
                      <a:t>Inst</a:t>
                    </a:r>
                  </a:p>
                  <a:p>
                    <a:pPr>
                      <a:spcBef>
                        <a:spcPct val="0"/>
                      </a:spcBef>
                    </a:pPr>
                    <a:r>
                      <a:rPr lang="en-US" sz="1400">
                        <a:solidFill>
                          <a:schemeClr val="tx1"/>
                        </a:solidFill>
                        <a:latin typeface="+mj-lt"/>
                      </a:rPr>
                      <a:t>Memory</a:t>
                    </a:r>
                  </a:p>
                </p:txBody>
              </p:sp>
            </p:grpSp>
            <p:grpSp>
              <p:nvGrpSpPr>
                <p:cNvPr id="54" name="Group 86"/>
                <p:cNvGrpSpPr>
                  <a:grpSpLocks/>
                </p:cNvGrpSpPr>
                <p:nvPr/>
              </p:nvGrpSpPr>
              <p:grpSpPr bwMode="auto">
                <a:xfrm>
                  <a:off x="526" y="1125"/>
                  <a:ext cx="601" cy="411"/>
                  <a:chOff x="526" y="1325"/>
                  <a:chExt cx="601" cy="411"/>
                </a:xfrm>
              </p:grpSpPr>
              <p:sp>
                <p:nvSpPr>
                  <p:cNvPr id="89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526" y="1325"/>
                    <a:ext cx="269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0x4</a:t>
                    </a:r>
                  </a:p>
                </p:txBody>
              </p:sp>
              <p:sp>
                <p:nvSpPr>
                  <p:cNvPr id="90" name="Freeform 88"/>
                  <p:cNvSpPr>
                    <a:spLocks/>
                  </p:cNvSpPr>
                  <p:nvPr/>
                </p:nvSpPr>
                <p:spPr bwMode="auto">
                  <a:xfrm>
                    <a:off x="823" y="1351"/>
                    <a:ext cx="241" cy="3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60"/>
                      </a:cxn>
                      <a:cxn ang="0">
                        <a:pos x="48" y="192"/>
                      </a:cxn>
                      <a:cxn ang="0">
                        <a:pos x="0" y="224"/>
                      </a:cxn>
                      <a:cxn ang="0">
                        <a:pos x="0" y="384"/>
                      </a:cxn>
                      <a:cxn ang="0">
                        <a:pos x="240" y="288"/>
                      </a:cxn>
                      <a:cxn ang="0">
                        <a:pos x="240" y="9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1" h="385">
                        <a:moveTo>
                          <a:pt x="0" y="0"/>
                        </a:moveTo>
                        <a:lnTo>
                          <a:pt x="0" y="160"/>
                        </a:lnTo>
                        <a:lnTo>
                          <a:pt x="48" y="192"/>
                        </a:lnTo>
                        <a:lnTo>
                          <a:pt x="0" y="224"/>
                        </a:lnTo>
                        <a:lnTo>
                          <a:pt x="0" y="384"/>
                        </a:lnTo>
                        <a:lnTo>
                          <a:pt x="240" y="288"/>
                        </a:lnTo>
                        <a:lnTo>
                          <a:pt x="240" y="9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bg1"/>
                  </a:solidFill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91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779" y="1399"/>
                    <a:ext cx="4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92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829" y="1469"/>
                    <a:ext cx="286" cy="15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+mj-lt"/>
                      </a:rPr>
                      <a:t>Add</a:t>
                    </a:r>
                  </a:p>
                </p:txBody>
              </p:sp>
              <p:sp>
                <p:nvSpPr>
                  <p:cNvPr id="94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1071" y="1551"/>
                    <a:ext cx="5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  <p:grpSp>
              <p:nvGrpSpPr>
                <p:cNvPr id="55" name="Group 92"/>
                <p:cNvGrpSpPr>
                  <a:grpSpLocks/>
                </p:cNvGrpSpPr>
                <p:nvPr/>
              </p:nvGrpSpPr>
              <p:grpSpPr bwMode="auto">
                <a:xfrm>
                  <a:off x="1238" y="2063"/>
                  <a:ext cx="200" cy="304"/>
                  <a:chOff x="1238" y="2263"/>
                  <a:chExt cx="200" cy="304"/>
                </a:xfrm>
              </p:grpSpPr>
              <p:sp>
                <p:nvSpPr>
                  <p:cNvPr id="85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2424"/>
                    <a:ext cx="182" cy="1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86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1293" y="2263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87" name="Freeform 95"/>
                  <p:cNvSpPr>
                    <a:spLocks/>
                  </p:cNvSpPr>
                  <p:nvPr/>
                </p:nvSpPr>
                <p:spPr bwMode="auto">
                  <a:xfrm>
                    <a:off x="1326" y="2517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88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1238" y="2330"/>
                    <a:ext cx="196" cy="173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IR</a:t>
                    </a:r>
                  </a:p>
                </p:txBody>
              </p:sp>
            </p:grpSp>
            <p:sp>
              <p:nvSpPr>
                <p:cNvPr id="56" name="Rectangle 97"/>
                <p:cNvSpPr>
                  <a:spLocks noChangeArrowheads="1"/>
                </p:cNvSpPr>
                <p:nvPr/>
              </p:nvSpPr>
              <p:spPr bwMode="auto">
                <a:xfrm>
                  <a:off x="2265" y="2603"/>
                  <a:ext cx="369" cy="215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7" name="Rectangle 98"/>
                <p:cNvSpPr>
                  <a:spLocks noChangeArrowheads="1"/>
                </p:cNvSpPr>
                <p:nvPr/>
              </p:nvSpPr>
              <p:spPr bwMode="auto">
                <a:xfrm>
                  <a:off x="2283" y="2569"/>
                  <a:ext cx="319" cy="28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Imm</a:t>
                  </a:r>
                </a:p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Ext</a:t>
                  </a:r>
                </a:p>
              </p:txBody>
            </p:sp>
            <p:sp>
              <p:nvSpPr>
                <p:cNvPr id="58" name="Freeform 99"/>
                <p:cNvSpPr>
                  <a:spLocks/>
                </p:cNvSpPr>
                <p:nvPr/>
              </p:nvSpPr>
              <p:spPr bwMode="auto">
                <a:xfrm>
                  <a:off x="3619" y="2063"/>
                  <a:ext cx="250" cy="3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0"/>
                    </a:cxn>
                    <a:cxn ang="0">
                      <a:pos x="50" y="192"/>
                    </a:cxn>
                    <a:cxn ang="0">
                      <a:pos x="0" y="224"/>
                    </a:cxn>
                    <a:cxn ang="0">
                      <a:pos x="0" y="384"/>
                    </a:cxn>
                    <a:cxn ang="0">
                      <a:pos x="249" y="288"/>
                    </a:cxn>
                    <a:cxn ang="0">
                      <a:pos x="249" y="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0" h="385">
                      <a:moveTo>
                        <a:pt x="0" y="0"/>
                      </a:moveTo>
                      <a:lnTo>
                        <a:pt x="0" y="160"/>
                      </a:lnTo>
                      <a:lnTo>
                        <a:pt x="50" y="192"/>
                      </a:lnTo>
                      <a:lnTo>
                        <a:pt x="0" y="224"/>
                      </a:lnTo>
                      <a:lnTo>
                        <a:pt x="0" y="384"/>
                      </a:lnTo>
                      <a:lnTo>
                        <a:pt x="249" y="288"/>
                      </a:lnTo>
                      <a:lnTo>
                        <a:pt x="249" y="9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9" name="Rectangle 100"/>
                <p:cNvSpPr>
                  <a:spLocks noChangeArrowheads="1"/>
                </p:cNvSpPr>
                <p:nvPr/>
              </p:nvSpPr>
              <p:spPr bwMode="auto">
                <a:xfrm>
                  <a:off x="3627" y="2173"/>
                  <a:ext cx="272" cy="15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ALU</a:t>
                  </a:r>
                </a:p>
              </p:txBody>
            </p:sp>
            <p:sp>
              <p:nvSpPr>
                <p:cNvPr id="60" name="Freeform 101"/>
                <p:cNvSpPr>
                  <a:spLocks/>
                </p:cNvSpPr>
                <p:nvPr/>
              </p:nvSpPr>
              <p:spPr bwMode="auto">
                <a:xfrm>
                  <a:off x="5280" y="2393"/>
                  <a:ext cx="145" cy="326"/>
                </a:xfrm>
                <a:custGeom>
                  <a:avLst/>
                  <a:gdLst/>
                  <a:ahLst/>
                  <a:cxnLst>
                    <a:cxn ang="0">
                      <a:pos x="144" y="41"/>
                    </a:cxn>
                    <a:cxn ang="0">
                      <a:pos x="144" y="284"/>
                    </a:cxn>
                    <a:cxn ang="0">
                      <a:pos x="0" y="325"/>
                    </a:cxn>
                    <a:cxn ang="0">
                      <a:pos x="0" y="0"/>
                    </a:cxn>
                    <a:cxn ang="0">
                      <a:pos x="144" y="41"/>
                    </a:cxn>
                  </a:cxnLst>
                  <a:rect l="0" t="0" r="r" b="b"/>
                  <a:pathLst>
                    <a:path w="145" h="326">
                      <a:moveTo>
                        <a:pt x="144" y="41"/>
                      </a:moveTo>
                      <a:lnTo>
                        <a:pt x="144" y="284"/>
                      </a:lnTo>
                      <a:lnTo>
                        <a:pt x="0" y="325"/>
                      </a:lnTo>
                      <a:lnTo>
                        <a:pt x="0" y="0"/>
                      </a:lnTo>
                      <a:lnTo>
                        <a:pt x="144" y="41"/>
                      </a:lnTo>
                    </a:path>
                  </a:pathLst>
                </a:custGeom>
                <a:solidFill>
                  <a:schemeClr val="bg1"/>
                </a:solidFill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grpSp>
              <p:nvGrpSpPr>
                <p:cNvPr id="61" name="Group 102"/>
                <p:cNvGrpSpPr>
                  <a:grpSpLocks/>
                </p:cNvGrpSpPr>
                <p:nvPr/>
              </p:nvGrpSpPr>
              <p:grpSpPr bwMode="auto">
                <a:xfrm>
                  <a:off x="2224" y="1737"/>
                  <a:ext cx="433" cy="750"/>
                  <a:chOff x="2224" y="1737"/>
                  <a:chExt cx="433" cy="750"/>
                </a:xfrm>
              </p:grpSpPr>
              <p:sp>
                <p:nvSpPr>
                  <p:cNvPr id="72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2265" y="1787"/>
                    <a:ext cx="368" cy="68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73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2392" y="2037"/>
                    <a:ext cx="265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rd1</a:t>
                    </a:r>
                  </a:p>
                </p:txBody>
              </p:sp>
              <p:sp>
                <p:nvSpPr>
                  <p:cNvPr id="74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2249" y="2295"/>
                    <a:ext cx="393" cy="192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400">
                        <a:solidFill>
                          <a:schemeClr val="tx1"/>
                        </a:solidFill>
                        <a:latin typeface="+mj-lt"/>
                      </a:rPr>
                      <a:t>GPRs</a:t>
                    </a:r>
                  </a:p>
                </p:txBody>
              </p:sp>
              <p:sp>
                <p:nvSpPr>
                  <p:cNvPr id="7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2224" y="1841"/>
                    <a:ext cx="235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rs1</a:t>
                    </a:r>
                  </a:p>
                </p:txBody>
              </p:sp>
              <p:sp>
                <p:nvSpPr>
                  <p:cNvPr id="7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2224" y="1937"/>
                    <a:ext cx="235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rs2</a:t>
                    </a:r>
                  </a:p>
                </p:txBody>
              </p:sp>
              <p:sp>
                <p:nvSpPr>
                  <p:cNvPr id="7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2224" y="2121"/>
                    <a:ext cx="233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ws</a:t>
                    </a:r>
                  </a:p>
                </p:txBody>
              </p:sp>
              <p:sp>
                <p:nvSpPr>
                  <p:cNvPr id="8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2224" y="2215"/>
                    <a:ext cx="263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wd</a:t>
                    </a:r>
                  </a:p>
                </p:txBody>
              </p:sp>
              <p:sp>
                <p:nvSpPr>
                  <p:cNvPr id="82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2387" y="2216"/>
                    <a:ext cx="265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rd2</a:t>
                    </a:r>
                  </a:p>
                </p:txBody>
              </p:sp>
              <p:sp>
                <p:nvSpPr>
                  <p:cNvPr id="83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2360" y="1737"/>
                    <a:ext cx="259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we</a:t>
                    </a:r>
                  </a:p>
                </p:txBody>
              </p:sp>
              <p:sp>
                <p:nvSpPr>
                  <p:cNvPr id="84" name="Freeform 112"/>
                  <p:cNvSpPr>
                    <a:spLocks/>
                  </p:cNvSpPr>
                  <p:nvPr/>
                </p:nvSpPr>
                <p:spPr bwMode="auto">
                  <a:xfrm flipV="1">
                    <a:off x="2295" y="1789"/>
                    <a:ext cx="54" cy="47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  <p:grpSp>
              <p:nvGrpSpPr>
                <p:cNvPr id="62" name="Group 113"/>
                <p:cNvGrpSpPr>
                  <a:grpSpLocks/>
                </p:cNvGrpSpPr>
                <p:nvPr/>
              </p:nvGrpSpPr>
              <p:grpSpPr bwMode="auto">
                <a:xfrm>
                  <a:off x="4391" y="1988"/>
                  <a:ext cx="587" cy="868"/>
                  <a:chOff x="4391" y="2188"/>
                  <a:chExt cx="587" cy="868"/>
                </a:xfrm>
              </p:grpSpPr>
              <p:sp>
                <p:nvSpPr>
                  <p:cNvPr id="63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4391" y="2865"/>
                    <a:ext cx="348" cy="14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900">
                        <a:solidFill>
                          <a:schemeClr val="tx1"/>
                        </a:solidFill>
                        <a:latin typeface="+mj-lt"/>
                      </a:rPr>
                      <a:t>wdata</a:t>
                    </a:r>
                  </a:p>
                </p:txBody>
              </p:sp>
              <p:sp>
                <p:nvSpPr>
                  <p:cNvPr id="64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188"/>
                    <a:ext cx="0" cy="104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65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4432" y="2304"/>
                    <a:ext cx="488" cy="752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66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2350"/>
                    <a:ext cx="344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addr</a:t>
                    </a:r>
                  </a:p>
                </p:txBody>
              </p:sp>
              <p:sp>
                <p:nvSpPr>
                  <p:cNvPr id="67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4391" y="2879"/>
                    <a:ext cx="429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wdata</a:t>
                    </a:r>
                  </a:p>
                </p:txBody>
              </p:sp>
              <p:sp>
                <p:nvSpPr>
                  <p:cNvPr id="68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4586" y="2548"/>
                    <a:ext cx="378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rdata</a:t>
                    </a:r>
                  </a:p>
                </p:txBody>
              </p:sp>
              <p:sp>
                <p:nvSpPr>
                  <p:cNvPr id="69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4411" y="2648"/>
                    <a:ext cx="567" cy="28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lnSpc>
                        <a:spcPct val="85000"/>
                      </a:lnSpc>
                      <a:spcBef>
                        <a:spcPct val="0"/>
                      </a:spcBef>
                    </a:pPr>
                    <a:r>
                      <a:rPr lang="en-US" sz="1400">
                        <a:solidFill>
                          <a:schemeClr val="tx1"/>
                        </a:solidFill>
                        <a:latin typeface="+mj-lt"/>
                      </a:rPr>
                      <a:t>Data </a:t>
                    </a:r>
                  </a:p>
                  <a:p>
                    <a:pPr>
                      <a:lnSpc>
                        <a:spcPct val="85000"/>
                      </a:lnSpc>
                      <a:spcBef>
                        <a:spcPct val="0"/>
                      </a:spcBef>
                    </a:pPr>
                    <a:r>
                      <a:rPr lang="en-US" sz="1400">
                        <a:solidFill>
                          <a:schemeClr val="tx1"/>
                        </a:solidFill>
                        <a:latin typeface="+mj-lt"/>
                      </a:rPr>
                      <a:t>Memory</a:t>
                    </a:r>
                  </a:p>
                </p:txBody>
              </p:sp>
              <p:sp>
                <p:nvSpPr>
                  <p:cNvPr id="70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4527" y="2254"/>
                    <a:ext cx="259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we</a:t>
                    </a:r>
                  </a:p>
                </p:txBody>
              </p:sp>
              <p:sp>
                <p:nvSpPr>
                  <p:cNvPr id="71" name="Freeform 122"/>
                  <p:cNvSpPr>
                    <a:spLocks/>
                  </p:cNvSpPr>
                  <p:nvPr/>
                </p:nvSpPr>
                <p:spPr bwMode="auto">
                  <a:xfrm flipV="1">
                    <a:off x="4468" y="2313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</p:grpSp>
        </p:grpSp>
        <p:sp>
          <p:nvSpPr>
            <p:cNvPr id="15" name="Freeform 123"/>
            <p:cNvSpPr>
              <a:spLocks/>
            </p:cNvSpPr>
            <p:nvPr/>
          </p:nvSpPr>
          <p:spPr bwMode="auto">
            <a:xfrm>
              <a:off x="1434" y="2514"/>
              <a:ext cx="1761" cy="481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0" y="480"/>
                </a:cxn>
                <a:cxn ang="0">
                  <a:pos x="1760" y="480"/>
                </a:cxn>
                <a:cxn ang="0">
                  <a:pos x="1760" y="0"/>
                </a:cxn>
              </a:cxnLst>
              <a:rect l="0" t="0" r="r" b="b"/>
              <a:pathLst>
                <a:path w="1761" h="481">
                  <a:moveTo>
                    <a:pt x="0" y="160"/>
                  </a:moveTo>
                  <a:lnTo>
                    <a:pt x="0" y="480"/>
                  </a:lnTo>
                  <a:lnTo>
                    <a:pt x="1760" y="480"/>
                  </a:lnTo>
                  <a:lnTo>
                    <a:pt x="1760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" name="Freeform 124"/>
            <p:cNvSpPr>
              <a:spLocks/>
            </p:cNvSpPr>
            <p:nvPr/>
          </p:nvSpPr>
          <p:spPr bwMode="auto">
            <a:xfrm>
              <a:off x="3441" y="1384"/>
              <a:ext cx="321" cy="7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0" y="0"/>
                </a:cxn>
                <a:cxn ang="0">
                  <a:pos x="320" y="744"/>
                </a:cxn>
              </a:cxnLst>
              <a:rect l="0" t="0" r="r" b="b"/>
              <a:pathLst>
                <a:path w="321" h="745">
                  <a:moveTo>
                    <a:pt x="0" y="0"/>
                  </a:moveTo>
                  <a:lnTo>
                    <a:pt x="320" y="0"/>
                  </a:lnTo>
                  <a:lnTo>
                    <a:pt x="320" y="744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" name="Freeform 125"/>
            <p:cNvSpPr>
              <a:spLocks/>
            </p:cNvSpPr>
            <p:nvPr/>
          </p:nvSpPr>
          <p:spPr bwMode="auto">
            <a:xfrm>
              <a:off x="4856" y="1418"/>
              <a:ext cx="849" cy="400"/>
            </a:xfrm>
            <a:custGeom>
              <a:avLst/>
              <a:gdLst/>
              <a:ahLst/>
              <a:cxnLst>
                <a:cxn ang="0">
                  <a:pos x="729" y="0"/>
                </a:cxn>
                <a:cxn ang="0">
                  <a:pos x="849" y="0"/>
                </a:cxn>
                <a:cxn ang="0">
                  <a:pos x="849" y="400"/>
                </a:cxn>
                <a:cxn ang="0">
                  <a:pos x="9" y="400"/>
                </a:cxn>
                <a:cxn ang="0">
                  <a:pos x="0" y="202"/>
                </a:cxn>
              </a:cxnLst>
              <a:rect l="0" t="0" r="r" b="b"/>
              <a:pathLst>
                <a:path w="849" h="400">
                  <a:moveTo>
                    <a:pt x="729" y="0"/>
                  </a:moveTo>
                  <a:lnTo>
                    <a:pt x="849" y="0"/>
                  </a:lnTo>
                  <a:lnTo>
                    <a:pt x="849" y="400"/>
                  </a:lnTo>
                  <a:lnTo>
                    <a:pt x="9" y="400"/>
                  </a:lnTo>
                  <a:lnTo>
                    <a:pt x="0" y="202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" name="Freeform 126"/>
            <p:cNvSpPr>
              <a:spLocks/>
            </p:cNvSpPr>
            <p:nvPr/>
          </p:nvSpPr>
          <p:spPr bwMode="auto">
            <a:xfrm>
              <a:off x="2460" y="1546"/>
              <a:ext cx="2457" cy="273"/>
            </a:xfrm>
            <a:custGeom>
              <a:avLst/>
              <a:gdLst/>
              <a:ahLst/>
              <a:cxnLst>
                <a:cxn ang="0">
                  <a:pos x="2456" y="272"/>
                </a:cxn>
                <a:cxn ang="0">
                  <a:pos x="360" y="272"/>
                </a:cxn>
                <a:cxn ang="0">
                  <a:pos x="360" y="0"/>
                </a:cxn>
                <a:cxn ang="0">
                  <a:pos x="0" y="0"/>
                </a:cxn>
                <a:cxn ang="0">
                  <a:pos x="0" y="240"/>
                </a:cxn>
              </a:cxnLst>
              <a:rect l="0" t="0" r="r" b="b"/>
              <a:pathLst>
                <a:path w="2457" h="273">
                  <a:moveTo>
                    <a:pt x="2456" y="272"/>
                  </a:moveTo>
                  <a:lnTo>
                    <a:pt x="360" y="272"/>
                  </a:lnTo>
                  <a:lnTo>
                    <a:pt x="360" y="0"/>
                  </a:lnTo>
                  <a:lnTo>
                    <a:pt x="0" y="0"/>
                  </a:lnTo>
                  <a:lnTo>
                    <a:pt x="0" y="24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" name="Freeform 127"/>
            <p:cNvSpPr>
              <a:spLocks/>
            </p:cNvSpPr>
            <p:nvPr/>
          </p:nvSpPr>
          <p:spPr bwMode="auto">
            <a:xfrm>
              <a:off x="4089" y="1418"/>
              <a:ext cx="521" cy="6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0" y="0"/>
                </a:cxn>
                <a:cxn ang="0">
                  <a:pos x="520" y="680"/>
                </a:cxn>
              </a:cxnLst>
              <a:rect l="0" t="0" r="r" b="b"/>
              <a:pathLst>
                <a:path w="521" h="681">
                  <a:moveTo>
                    <a:pt x="0" y="0"/>
                  </a:moveTo>
                  <a:lnTo>
                    <a:pt x="520" y="0"/>
                  </a:lnTo>
                  <a:lnTo>
                    <a:pt x="520" y="68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" name="Freeform 128"/>
            <p:cNvSpPr>
              <a:spLocks/>
            </p:cNvSpPr>
            <p:nvPr/>
          </p:nvSpPr>
          <p:spPr bwMode="auto">
            <a:xfrm>
              <a:off x="4605" y="1938"/>
              <a:ext cx="763" cy="4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0" y="0"/>
                </a:cxn>
                <a:cxn ang="0">
                  <a:pos x="763" y="470"/>
                </a:cxn>
              </a:cxnLst>
              <a:rect l="0" t="0" r="r" b="b"/>
              <a:pathLst>
                <a:path w="763" h="470">
                  <a:moveTo>
                    <a:pt x="0" y="0"/>
                  </a:moveTo>
                  <a:lnTo>
                    <a:pt x="760" y="0"/>
                  </a:lnTo>
                  <a:lnTo>
                    <a:pt x="763" y="47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43" name="Group 129"/>
          <p:cNvGrpSpPr>
            <a:grpSpLocks/>
          </p:cNvGrpSpPr>
          <p:nvPr/>
        </p:nvGrpSpPr>
        <p:grpSpPr bwMode="auto">
          <a:xfrm>
            <a:off x="3917950" y="2606675"/>
            <a:ext cx="868363" cy="523875"/>
            <a:chOff x="2980" y="1242"/>
            <a:chExt cx="547" cy="330"/>
          </a:xfrm>
        </p:grpSpPr>
        <p:sp>
          <p:nvSpPr>
            <p:cNvPr id="144" name="Freeform 130"/>
            <p:cNvSpPr>
              <a:spLocks/>
            </p:cNvSpPr>
            <p:nvPr/>
          </p:nvSpPr>
          <p:spPr bwMode="auto">
            <a:xfrm>
              <a:off x="3382" y="1283"/>
              <a:ext cx="145" cy="289"/>
            </a:xfrm>
            <a:custGeom>
              <a:avLst/>
              <a:gdLst/>
              <a:ahLst/>
              <a:cxnLst>
                <a:cxn ang="0">
                  <a:pos x="144" y="48"/>
                </a:cxn>
                <a:cxn ang="0">
                  <a:pos x="144" y="240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144" y="48"/>
                </a:cxn>
              </a:cxnLst>
              <a:rect l="0" t="0" r="r" b="b"/>
              <a:pathLst>
                <a:path w="145" h="289">
                  <a:moveTo>
                    <a:pt x="144" y="48"/>
                  </a:moveTo>
                  <a:lnTo>
                    <a:pt x="144" y="240"/>
                  </a:lnTo>
                  <a:lnTo>
                    <a:pt x="0" y="288"/>
                  </a:lnTo>
                  <a:lnTo>
                    <a:pt x="0" y="0"/>
                  </a:lnTo>
                  <a:lnTo>
                    <a:pt x="144" y="48"/>
                  </a:lnTo>
                </a:path>
              </a:pathLst>
            </a:custGeom>
            <a:solidFill>
              <a:schemeClr val="bg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5" name="Rectangle 131"/>
            <p:cNvSpPr>
              <a:spLocks noChangeArrowheads="1"/>
            </p:cNvSpPr>
            <p:nvPr/>
          </p:nvSpPr>
          <p:spPr bwMode="auto">
            <a:xfrm>
              <a:off x="2980" y="1242"/>
              <a:ext cx="334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  <a:latin typeface="+mj-lt"/>
                </a:rPr>
                <a:t>nop</a:t>
              </a:r>
            </a:p>
          </p:txBody>
        </p:sp>
        <p:sp>
          <p:nvSpPr>
            <p:cNvPr id="146" name="Line 132"/>
            <p:cNvSpPr>
              <a:spLocks noChangeShapeType="1"/>
            </p:cNvSpPr>
            <p:nvPr/>
          </p:nvSpPr>
          <p:spPr bwMode="auto">
            <a:xfrm>
              <a:off x="3304" y="1347"/>
              <a:ext cx="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47" name="Rectangle 134"/>
          <p:cNvSpPr>
            <a:spLocks noChangeArrowheads="1"/>
          </p:cNvSpPr>
          <p:nvPr/>
        </p:nvSpPr>
        <p:spPr bwMode="auto">
          <a:xfrm>
            <a:off x="6031390" y="932674"/>
            <a:ext cx="311261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u="sng" dirty="0" smtClean="0">
                <a:solidFill>
                  <a:srgbClr val="56127A"/>
                </a:solidFill>
                <a:latin typeface="+mj-lt"/>
              </a:rPr>
              <a:t>Example Dependence</a:t>
            </a:r>
            <a:endParaRPr lang="en-US" sz="2000" u="sng" dirty="0">
              <a:solidFill>
                <a:srgbClr val="56127A"/>
              </a:solidFill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+mj-lt"/>
              </a:rPr>
              <a:t>r1 </a:t>
            </a:r>
            <a:r>
              <a:rPr lang="en-US" sz="2000" dirty="0" smtClean="0">
                <a:solidFill>
                  <a:srgbClr val="56127A"/>
                </a:solidFill>
                <a:latin typeface="+mj-lt"/>
                <a:sym typeface="Wingdings" pitchFamily="2" charset="2"/>
              </a:rPr>
              <a:t> </a:t>
            </a:r>
            <a:r>
              <a:rPr lang="en-US" sz="2000" dirty="0" smtClean="0">
                <a:solidFill>
                  <a:srgbClr val="56127A"/>
                </a:solidFill>
                <a:latin typeface="+mj-lt"/>
              </a:rPr>
              <a:t>r0 </a:t>
            </a:r>
            <a:r>
              <a:rPr lang="en-US" sz="2000" dirty="0">
                <a:solidFill>
                  <a:srgbClr val="56127A"/>
                </a:solidFill>
                <a:latin typeface="+mj-lt"/>
              </a:rPr>
              <a:t>+ 10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+mj-lt"/>
              </a:rPr>
              <a:t>r4 </a:t>
            </a:r>
            <a:r>
              <a:rPr lang="en-US" sz="2000" dirty="0" smtClean="0">
                <a:solidFill>
                  <a:srgbClr val="56127A"/>
                </a:solidFill>
                <a:latin typeface="+mj-lt"/>
                <a:sym typeface="Wingdings" pitchFamily="2" charset="2"/>
              </a:rPr>
              <a:t> </a:t>
            </a:r>
            <a:r>
              <a:rPr lang="en-US" sz="2000" dirty="0" smtClean="0">
                <a:solidFill>
                  <a:srgbClr val="56127A"/>
                </a:solidFill>
                <a:latin typeface="+mj-lt"/>
              </a:rPr>
              <a:t>r1 </a:t>
            </a:r>
            <a:r>
              <a:rPr lang="en-US" sz="2000" dirty="0">
                <a:solidFill>
                  <a:srgbClr val="56127A"/>
                </a:solidFill>
                <a:latin typeface="+mj-lt"/>
              </a:rPr>
              <a:t>+ </a:t>
            </a:r>
            <a:r>
              <a:rPr lang="en-US" sz="2000" dirty="0" smtClean="0">
                <a:solidFill>
                  <a:srgbClr val="56127A"/>
                </a:solidFill>
                <a:latin typeface="+mj-lt"/>
              </a:rPr>
              <a:t>17</a:t>
            </a:r>
            <a:endParaRPr lang="en-US" sz="2000" dirty="0">
              <a:solidFill>
                <a:srgbClr val="56127A"/>
              </a:solidFill>
              <a:latin typeface="+mj-lt"/>
            </a:endParaRPr>
          </a:p>
        </p:txBody>
      </p:sp>
      <p:grpSp>
        <p:nvGrpSpPr>
          <p:cNvPr id="148" name="Group 135"/>
          <p:cNvGrpSpPr>
            <a:grpSpLocks/>
          </p:cNvGrpSpPr>
          <p:nvPr/>
        </p:nvGrpSpPr>
        <p:grpSpPr bwMode="auto">
          <a:xfrm>
            <a:off x="723900" y="1271588"/>
            <a:ext cx="3963988" cy="2824162"/>
            <a:chOff x="496" y="801"/>
            <a:chExt cx="2545" cy="1779"/>
          </a:xfrm>
        </p:grpSpPr>
        <p:grpSp>
          <p:nvGrpSpPr>
            <p:cNvPr id="149" name="Group 136"/>
            <p:cNvGrpSpPr>
              <a:grpSpLocks/>
            </p:cNvGrpSpPr>
            <p:nvPr/>
          </p:nvGrpSpPr>
          <p:grpSpPr bwMode="auto">
            <a:xfrm>
              <a:off x="496" y="995"/>
              <a:ext cx="857" cy="1585"/>
              <a:chOff x="448" y="763"/>
              <a:chExt cx="857" cy="1585"/>
            </a:xfrm>
          </p:grpSpPr>
          <p:sp>
            <p:nvSpPr>
              <p:cNvPr id="152" name="Freeform 137"/>
              <p:cNvSpPr>
                <a:spLocks/>
              </p:cNvSpPr>
              <p:nvPr/>
            </p:nvSpPr>
            <p:spPr bwMode="auto">
              <a:xfrm>
                <a:off x="1304" y="763"/>
                <a:ext cx="1" cy="15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584"/>
                  </a:cxn>
                </a:cxnLst>
                <a:rect l="0" t="0" r="r" b="b"/>
                <a:pathLst>
                  <a:path w="1" h="1585">
                    <a:moveTo>
                      <a:pt x="0" y="0"/>
                    </a:moveTo>
                    <a:lnTo>
                      <a:pt x="0" y="1584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53" name="Freeform 138"/>
              <p:cNvSpPr>
                <a:spLocks/>
              </p:cNvSpPr>
              <p:nvPr/>
            </p:nvSpPr>
            <p:spPr bwMode="auto">
              <a:xfrm>
                <a:off x="448" y="915"/>
                <a:ext cx="857" cy="1297"/>
              </a:xfrm>
              <a:custGeom>
                <a:avLst/>
                <a:gdLst/>
                <a:ahLst/>
                <a:cxnLst>
                  <a:cxn ang="0">
                    <a:pos x="856" y="0"/>
                  </a:cxn>
                  <a:cxn ang="0">
                    <a:pos x="0" y="0"/>
                  </a:cxn>
                  <a:cxn ang="0">
                    <a:pos x="0" y="1296"/>
                  </a:cxn>
                </a:cxnLst>
                <a:rect l="0" t="0" r="r" b="b"/>
                <a:pathLst>
                  <a:path w="857" h="1297">
                    <a:moveTo>
                      <a:pt x="856" y="0"/>
                    </a:moveTo>
                    <a:lnTo>
                      <a:pt x="0" y="0"/>
                    </a:lnTo>
                    <a:lnTo>
                      <a:pt x="0" y="1296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150" name="Freeform 139"/>
            <p:cNvSpPr>
              <a:spLocks/>
            </p:cNvSpPr>
            <p:nvPr/>
          </p:nvSpPr>
          <p:spPr bwMode="auto">
            <a:xfrm>
              <a:off x="1352" y="1147"/>
              <a:ext cx="1689" cy="5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8" y="0"/>
                </a:cxn>
                <a:cxn ang="0">
                  <a:pos x="1688" y="552"/>
                </a:cxn>
              </a:cxnLst>
              <a:rect l="0" t="0" r="r" b="b"/>
              <a:pathLst>
                <a:path w="1689" h="553">
                  <a:moveTo>
                    <a:pt x="0" y="0"/>
                  </a:moveTo>
                  <a:lnTo>
                    <a:pt x="1688" y="0"/>
                  </a:lnTo>
                  <a:lnTo>
                    <a:pt x="1688" y="552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1" name="Rectangle 140"/>
            <p:cNvSpPr>
              <a:spLocks noChangeArrowheads="1"/>
            </p:cNvSpPr>
            <p:nvPr/>
          </p:nvSpPr>
          <p:spPr bwMode="auto">
            <a:xfrm>
              <a:off x="664" y="801"/>
              <a:ext cx="1311" cy="248"/>
            </a:xfrm>
            <a:prstGeom prst="rect">
              <a:avLst/>
            </a:prstGeom>
            <a:solidFill>
              <a:srgbClr val="CFBDC8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i="1">
                  <a:solidFill>
                    <a:schemeClr val="tx1"/>
                  </a:solidFill>
                  <a:latin typeface="+mj-lt"/>
                </a:rPr>
                <a:t>Stall Condition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4828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  <a:noFill/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Interlock Control Logic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  <a:noFill/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6"/>
            <a:ext cx="8147325" cy="5031054"/>
          </a:xfrm>
          <a:noFill/>
        </p:spPr>
        <p:txBody>
          <a:bodyPr anchor="t"/>
          <a:lstStyle/>
          <a:p>
            <a:pPr marL="285750" indent="-285750" algn="l">
              <a:buFontTx/>
              <a:buChar char="-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Compare the </a:t>
            </a:r>
            <a:r>
              <a:rPr lang="en-US" u="sng" dirty="0" smtClean="0">
                <a:solidFill>
                  <a:schemeClr val="tx1"/>
                </a:solidFill>
              </a:rPr>
              <a:t>source registers</a:t>
            </a:r>
            <a:r>
              <a:rPr lang="en-US" dirty="0" smtClean="0">
                <a:solidFill>
                  <a:schemeClr val="tx1"/>
                </a:solidFill>
              </a:rPr>
              <a:t> of instruction in decode stage with the </a:t>
            </a:r>
            <a:r>
              <a:rPr lang="en-US" u="sng" dirty="0" smtClean="0">
                <a:solidFill>
                  <a:schemeClr val="tx1"/>
                </a:solidFill>
              </a:rPr>
              <a:t>destination registers</a:t>
            </a:r>
            <a:r>
              <a:rPr lang="en-US" dirty="0" smtClean="0">
                <a:solidFill>
                  <a:schemeClr val="tx1"/>
                </a:solidFill>
              </a:rPr>
              <a:t> of uncommitted instructions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Stall if a source register in decode matches some destination register?</a:t>
            </a:r>
          </a:p>
          <a:p>
            <a:pPr marL="285750" indent="-285750"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No, not every instruction writes to a register</a:t>
            </a:r>
          </a:p>
          <a:p>
            <a:pPr marL="285750" indent="-285750"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No, not every instruction reads from a register</a:t>
            </a:r>
          </a:p>
          <a:p>
            <a:pPr marL="285750" indent="-285750" algn="l"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Derive stall signal from conditions in the pipeline</a:t>
            </a:r>
          </a:p>
        </p:txBody>
      </p:sp>
    </p:spTree>
    <p:extLst>
      <p:ext uri="{BB962C8B-B14F-4D97-AF65-F5344CB8AC3E}">
        <p14:creationId xmlns:p14="http://schemas.microsoft.com/office/powerpoint/2010/main" xmlns="" val="37427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  <a:noFill/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Interlock Control Logic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  <a:noFill/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290513" y="2021482"/>
            <a:ext cx="8675687" cy="3481388"/>
            <a:chOff x="240" y="920"/>
            <a:chExt cx="5465" cy="2193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240" y="920"/>
              <a:ext cx="5423" cy="2193"/>
              <a:chOff x="240" y="920"/>
              <a:chExt cx="5423" cy="2193"/>
            </a:xfrm>
          </p:grpSpPr>
          <p:grpSp>
            <p:nvGrpSpPr>
              <p:cNvPr id="19" name="Group 4"/>
              <p:cNvGrpSpPr>
                <a:grpSpLocks/>
              </p:cNvGrpSpPr>
              <p:nvPr/>
            </p:nvGrpSpPr>
            <p:grpSpPr bwMode="auto">
              <a:xfrm>
                <a:off x="1438" y="1144"/>
                <a:ext cx="4200" cy="1545"/>
                <a:chOff x="1438" y="1144"/>
                <a:chExt cx="4200" cy="1545"/>
              </a:xfrm>
            </p:grpSpPr>
            <p:grpSp>
              <p:nvGrpSpPr>
                <p:cNvPr id="122" name="Group 5"/>
                <p:cNvGrpSpPr>
                  <a:grpSpLocks/>
                </p:cNvGrpSpPr>
                <p:nvPr/>
              </p:nvGrpSpPr>
              <p:grpSpPr bwMode="auto">
                <a:xfrm>
                  <a:off x="3909" y="1144"/>
                  <a:ext cx="209" cy="304"/>
                  <a:chOff x="3909" y="1144"/>
                  <a:chExt cx="209" cy="304"/>
                </a:xfrm>
              </p:grpSpPr>
              <p:sp>
                <p:nvSpPr>
                  <p:cNvPr id="134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3965" y="1144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35" name="Freeform 7"/>
                  <p:cNvSpPr>
                    <a:spLocks/>
                  </p:cNvSpPr>
                  <p:nvPr/>
                </p:nvSpPr>
                <p:spPr bwMode="auto">
                  <a:xfrm>
                    <a:off x="3998" y="1398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36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3909" y="1207"/>
                    <a:ext cx="209" cy="192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400">
                        <a:solidFill>
                          <a:schemeClr val="tx1"/>
                        </a:solidFill>
                        <a:latin typeface="+mj-lt"/>
                      </a:rPr>
                      <a:t>IR</a:t>
                    </a:r>
                  </a:p>
                </p:txBody>
              </p:sp>
            </p:grpSp>
            <p:sp>
              <p:nvSpPr>
                <p:cNvPr id="123" name="Freeform 9"/>
                <p:cNvSpPr>
                  <a:spLocks/>
                </p:cNvSpPr>
                <p:nvPr/>
              </p:nvSpPr>
              <p:spPr bwMode="auto">
                <a:xfrm>
                  <a:off x="1438" y="1312"/>
                  <a:ext cx="1905" cy="1377"/>
                </a:xfrm>
                <a:custGeom>
                  <a:avLst/>
                  <a:gdLst/>
                  <a:ahLst/>
                  <a:cxnLst>
                    <a:cxn ang="0">
                      <a:pos x="0" y="1376"/>
                    </a:cxn>
                    <a:cxn ang="0">
                      <a:pos x="0" y="0"/>
                    </a:cxn>
                    <a:cxn ang="0">
                      <a:pos x="520" y="0"/>
                    </a:cxn>
                    <a:cxn ang="0">
                      <a:pos x="1904" y="0"/>
                    </a:cxn>
                  </a:cxnLst>
                  <a:rect l="0" t="0" r="r" b="b"/>
                  <a:pathLst>
                    <a:path w="1905" h="1377">
                      <a:moveTo>
                        <a:pt x="0" y="1376"/>
                      </a:moveTo>
                      <a:lnTo>
                        <a:pt x="0" y="0"/>
                      </a:lnTo>
                      <a:lnTo>
                        <a:pt x="520" y="0"/>
                      </a:lnTo>
                      <a:lnTo>
                        <a:pt x="1904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24" name="Line 10"/>
                <p:cNvSpPr>
                  <a:spLocks noChangeShapeType="1"/>
                </p:cNvSpPr>
                <p:nvPr/>
              </p:nvSpPr>
              <p:spPr bwMode="auto">
                <a:xfrm>
                  <a:off x="3470" y="1312"/>
                  <a:ext cx="48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25" name="Line 11"/>
                <p:cNvSpPr>
                  <a:spLocks noChangeShapeType="1"/>
                </p:cNvSpPr>
                <p:nvPr/>
              </p:nvSpPr>
              <p:spPr bwMode="auto">
                <a:xfrm>
                  <a:off x="4094" y="1304"/>
                  <a:ext cx="136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grpSp>
              <p:nvGrpSpPr>
                <p:cNvPr id="126" name="Group 12"/>
                <p:cNvGrpSpPr>
                  <a:grpSpLocks/>
                </p:cNvGrpSpPr>
                <p:nvPr/>
              </p:nvGrpSpPr>
              <p:grpSpPr bwMode="auto">
                <a:xfrm>
                  <a:off x="3293" y="1144"/>
                  <a:ext cx="209" cy="304"/>
                  <a:chOff x="3293" y="1144"/>
                  <a:chExt cx="209" cy="304"/>
                </a:xfrm>
              </p:grpSpPr>
              <p:sp>
                <p:nvSpPr>
                  <p:cNvPr id="131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3341" y="1144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32" name="Freeform 14"/>
                  <p:cNvSpPr>
                    <a:spLocks/>
                  </p:cNvSpPr>
                  <p:nvPr/>
                </p:nvSpPr>
                <p:spPr bwMode="auto">
                  <a:xfrm>
                    <a:off x="3374" y="1398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33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3293" y="1207"/>
                    <a:ext cx="209" cy="192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400">
                        <a:solidFill>
                          <a:schemeClr val="tx1"/>
                        </a:solidFill>
                        <a:latin typeface="+mj-lt"/>
                      </a:rPr>
                      <a:t>IR</a:t>
                    </a:r>
                  </a:p>
                </p:txBody>
              </p:sp>
            </p:grpSp>
            <p:grpSp>
              <p:nvGrpSpPr>
                <p:cNvPr id="127" name="Group 16"/>
                <p:cNvGrpSpPr>
                  <a:grpSpLocks/>
                </p:cNvGrpSpPr>
                <p:nvPr/>
              </p:nvGrpSpPr>
              <p:grpSpPr bwMode="auto">
                <a:xfrm>
                  <a:off x="5429" y="1144"/>
                  <a:ext cx="209" cy="304"/>
                  <a:chOff x="5429" y="1144"/>
                  <a:chExt cx="209" cy="304"/>
                </a:xfrm>
              </p:grpSpPr>
              <p:sp>
                <p:nvSpPr>
                  <p:cNvPr id="12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5477" y="1144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29" name="Freeform 18"/>
                  <p:cNvSpPr>
                    <a:spLocks/>
                  </p:cNvSpPr>
                  <p:nvPr/>
                </p:nvSpPr>
                <p:spPr bwMode="auto">
                  <a:xfrm>
                    <a:off x="5510" y="1398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3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5429" y="1191"/>
                    <a:ext cx="209" cy="192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400">
                        <a:solidFill>
                          <a:schemeClr val="tx1"/>
                        </a:solidFill>
                        <a:latin typeface="+mj-lt"/>
                      </a:rPr>
                      <a:t>IR</a:t>
                    </a:r>
                  </a:p>
                </p:txBody>
              </p:sp>
            </p:grpSp>
          </p:grpSp>
          <p:grpSp>
            <p:nvGrpSpPr>
              <p:cNvPr id="20" name="Group 20"/>
              <p:cNvGrpSpPr>
                <a:grpSpLocks/>
              </p:cNvGrpSpPr>
              <p:nvPr/>
            </p:nvGrpSpPr>
            <p:grpSpPr bwMode="auto">
              <a:xfrm>
                <a:off x="1838" y="1304"/>
                <a:ext cx="3825" cy="905"/>
                <a:chOff x="1838" y="1304"/>
                <a:chExt cx="3825" cy="905"/>
              </a:xfrm>
            </p:grpSpPr>
            <p:sp>
              <p:nvSpPr>
                <p:cNvPr id="115" name="Freeform 21"/>
                <p:cNvSpPr>
                  <a:spLocks/>
                </p:cNvSpPr>
                <p:nvPr/>
              </p:nvSpPr>
              <p:spPr bwMode="auto">
                <a:xfrm>
                  <a:off x="1838" y="1496"/>
                  <a:ext cx="2977" cy="713"/>
                </a:xfrm>
                <a:custGeom>
                  <a:avLst/>
                  <a:gdLst/>
                  <a:ahLst/>
                  <a:cxnLst>
                    <a:cxn ang="0">
                      <a:pos x="2976" y="0"/>
                    </a:cxn>
                    <a:cxn ang="0">
                      <a:pos x="0" y="0"/>
                    </a:cxn>
                    <a:cxn ang="0">
                      <a:pos x="0" y="712"/>
                    </a:cxn>
                    <a:cxn ang="0">
                      <a:pos x="432" y="712"/>
                    </a:cxn>
                  </a:cxnLst>
                  <a:rect l="0" t="0" r="r" b="b"/>
                  <a:pathLst>
                    <a:path w="2977" h="713">
                      <a:moveTo>
                        <a:pt x="2976" y="0"/>
                      </a:moveTo>
                      <a:lnTo>
                        <a:pt x="0" y="0"/>
                      </a:lnTo>
                      <a:lnTo>
                        <a:pt x="0" y="712"/>
                      </a:lnTo>
                      <a:lnTo>
                        <a:pt x="432" y="712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grpSp>
              <p:nvGrpSpPr>
                <p:cNvPr id="116" name="Group 22"/>
                <p:cNvGrpSpPr>
                  <a:grpSpLocks/>
                </p:cNvGrpSpPr>
                <p:nvPr/>
              </p:nvGrpSpPr>
              <p:grpSpPr bwMode="auto">
                <a:xfrm>
                  <a:off x="4812" y="1304"/>
                  <a:ext cx="851" cy="345"/>
                  <a:chOff x="4812" y="1304"/>
                  <a:chExt cx="851" cy="345"/>
                </a:xfrm>
              </p:grpSpPr>
              <p:sp>
                <p:nvSpPr>
                  <p:cNvPr id="117" name="Freeform 23"/>
                  <p:cNvSpPr>
                    <a:spLocks/>
                  </p:cNvSpPr>
                  <p:nvPr/>
                </p:nvSpPr>
                <p:spPr bwMode="auto">
                  <a:xfrm>
                    <a:off x="4958" y="1304"/>
                    <a:ext cx="705" cy="313"/>
                  </a:xfrm>
                  <a:custGeom>
                    <a:avLst/>
                    <a:gdLst/>
                    <a:ahLst/>
                    <a:cxnLst>
                      <a:cxn ang="0">
                        <a:pos x="640" y="0"/>
                      </a:cxn>
                      <a:cxn ang="0">
                        <a:pos x="704" y="0"/>
                      </a:cxn>
                      <a:cxn ang="0">
                        <a:pos x="704" y="312"/>
                      </a:cxn>
                      <a:cxn ang="0">
                        <a:pos x="0" y="312"/>
                      </a:cxn>
                    </a:cxnLst>
                    <a:rect l="0" t="0" r="r" b="b"/>
                    <a:pathLst>
                      <a:path w="705" h="313">
                        <a:moveTo>
                          <a:pt x="640" y="0"/>
                        </a:moveTo>
                        <a:lnTo>
                          <a:pt x="704" y="0"/>
                        </a:lnTo>
                        <a:lnTo>
                          <a:pt x="704" y="312"/>
                        </a:lnTo>
                        <a:lnTo>
                          <a:pt x="0" y="312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18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46" y="1504"/>
                    <a:ext cx="71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grpSp>
                <p:nvGrpSpPr>
                  <p:cNvPr id="119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4812" y="1348"/>
                    <a:ext cx="309" cy="301"/>
                    <a:chOff x="4812" y="1348"/>
                    <a:chExt cx="309" cy="301"/>
                  </a:xfrm>
                </p:grpSpPr>
                <p:sp>
                  <p:nvSpPr>
                    <p:cNvPr id="120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17" y="1348"/>
                      <a:ext cx="204" cy="153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0488" tIns="44450" rIns="90488" bIns="44450">
                      <a:spAutoFit/>
                    </a:bodyPr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+mj-lt"/>
                        </a:rPr>
                        <a:t>31</a:t>
                      </a:r>
                    </a:p>
                  </p:txBody>
                </p:sp>
                <p:sp>
                  <p:nvSpPr>
                    <p:cNvPr id="12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4812" y="1360"/>
                      <a:ext cx="145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40"/>
                        </a:cxn>
                        <a:cxn ang="0">
                          <a:pos x="0" y="48"/>
                        </a:cxn>
                        <a:cxn ang="0">
                          <a:pos x="144" y="0"/>
                        </a:cxn>
                        <a:cxn ang="0">
                          <a:pos x="144" y="288"/>
                        </a:cxn>
                        <a:cxn ang="0">
                          <a:pos x="0" y="240"/>
                        </a:cxn>
                      </a:cxnLst>
                      <a:rect l="0" t="0" r="r" b="b"/>
                      <a:pathLst>
                        <a:path w="145" h="289">
                          <a:moveTo>
                            <a:pt x="0" y="240"/>
                          </a:moveTo>
                          <a:lnTo>
                            <a:pt x="0" y="48"/>
                          </a:lnTo>
                          <a:lnTo>
                            <a:pt x="144" y="0"/>
                          </a:lnTo>
                          <a:lnTo>
                            <a:pt x="144" y="288"/>
                          </a:lnTo>
                          <a:lnTo>
                            <a:pt x="0" y="24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</p:grpSp>
            </p:grp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240" y="920"/>
                <a:ext cx="5393" cy="2193"/>
                <a:chOff x="240" y="920"/>
                <a:chExt cx="5393" cy="2193"/>
              </a:xfrm>
            </p:grpSpPr>
            <p:sp>
              <p:nvSpPr>
                <p:cNvPr id="22" name="Freeform 29"/>
                <p:cNvSpPr>
                  <a:spLocks/>
                </p:cNvSpPr>
                <p:nvPr/>
              </p:nvSpPr>
              <p:spPr bwMode="auto">
                <a:xfrm>
                  <a:off x="2916" y="2325"/>
                  <a:ext cx="1520" cy="4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84"/>
                    </a:cxn>
                    <a:cxn ang="0">
                      <a:pos x="816" y="384"/>
                    </a:cxn>
                  </a:cxnLst>
                  <a:rect l="0" t="0" r="r" b="b"/>
                  <a:pathLst>
                    <a:path w="817" h="385">
                      <a:moveTo>
                        <a:pt x="0" y="0"/>
                      </a:moveTo>
                      <a:lnTo>
                        <a:pt x="0" y="384"/>
                      </a:lnTo>
                      <a:lnTo>
                        <a:pt x="816" y="384"/>
                      </a:ln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3" name="Line 30"/>
                <p:cNvSpPr>
                  <a:spLocks noChangeShapeType="1"/>
                </p:cNvSpPr>
                <p:nvPr/>
              </p:nvSpPr>
              <p:spPr bwMode="auto">
                <a:xfrm>
                  <a:off x="3280" y="2392"/>
                  <a:ext cx="3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4" name="Line 31"/>
                <p:cNvSpPr>
                  <a:spLocks noChangeShapeType="1"/>
                </p:cNvSpPr>
                <p:nvPr/>
              </p:nvSpPr>
              <p:spPr bwMode="auto">
                <a:xfrm>
                  <a:off x="3808" y="2232"/>
                  <a:ext cx="61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5" name="Freeform 32"/>
                <p:cNvSpPr>
                  <a:spLocks/>
                </p:cNvSpPr>
                <p:nvPr/>
              </p:nvSpPr>
              <p:spPr bwMode="auto">
                <a:xfrm>
                  <a:off x="240" y="920"/>
                  <a:ext cx="481" cy="1201"/>
                </a:xfrm>
                <a:custGeom>
                  <a:avLst/>
                  <a:gdLst/>
                  <a:ahLst/>
                  <a:cxnLst>
                    <a:cxn ang="0">
                      <a:pos x="480" y="0"/>
                    </a:cxn>
                    <a:cxn ang="0">
                      <a:pos x="0" y="0"/>
                    </a:cxn>
                    <a:cxn ang="0">
                      <a:pos x="0" y="1200"/>
                    </a:cxn>
                    <a:cxn ang="0">
                      <a:pos x="192" y="1200"/>
                    </a:cxn>
                  </a:cxnLst>
                  <a:rect l="0" t="0" r="r" b="b"/>
                  <a:pathLst>
                    <a:path w="481" h="1201">
                      <a:moveTo>
                        <a:pt x="480" y="0"/>
                      </a:moveTo>
                      <a:lnTo>
                        <a:pt x="0" y="0"/>
                      </a:lnTo>
                      <a:lnTo>
                        <a:pt x="0" y="1200"/>
                      </a:lnTo>
                      <a:lnTo>
                        <a:pt x="192" y="120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6" name="Freeform 33"/>
                <p:cNvSpPr>
                  <a:spLocks/>
                </p:cNvSpPr>
                <p:nvPr/>
              </p:nvSpPr>
              <p:spPr bwMode="auto">
                <a:xfrm>
                  <a:off x="600" y="1488"/>
                  <a:ext cx="217" cy="633"/>
                </a:xfrm>
                <a:custGeom>
                  <a:avLst/>
                  <a:gdLst/>
                  <a:ahLst/>
                  <a:cxnLst>
                    <a:cxn ang="0">
                      <a:pos x="0" y="632"/>
                    </a:cxn>
                    <a:cxn ang="0">
                      <a:pos x="0" y="56"/>
                    </a:cxn>
                    <a:cxn ang="0">
                      <a:pos x="0" y="0"/>
                    </a:cxn>
                    <a:cxn ang="0">
                      <a:pos x="216" y="0"/>
                    </a:cxn>
                  </a:cxnLst>
                  <a:rect l="0" t="0" r="r" b="b"/>
                  <a:pathLst>
                    <a:path w="217" h="633">
                      <a:moveTo>
                        <a:pt x="0" y="632"/>
                      </a:moveTo>
                      <a:lnTo>
                        <a:pt x="0" y="56"/>
                      </a:lnTo>
                      <a:lnTo>
                        <a:pt x="0" y="0"/>
                      </a:lnTo>
                      <a:lnTo>
                        <a:pt x="216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7" name="Freeform 34"/>
                <p:cNvSpPr>
                  <a:spLocks/>
                </p:cNvSpPr>
                <p:nvPr/>
              </p:nvSpPr>
              <p:spPr bwMode="auto">
                <a:xfrm>
                  <a:off x="576" y="2120"/>
                  <a:ext cx="19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4" y="0"/>
                    </a:cxn>
                    <a:cxn ang="0">
                      <a:pos x="192" y="0"/>
                    </a:cxn>
                  </a:cxnLst>
                  <a:rect l="0" t="0" r="r" b="b"/>
                  <a:pathLst>
                    <a:path w="193" h="1">
                      <a:moveTo>
                        <a:pt x="0" y="0"/>
                      </a:moveTo>
                      <a:lnTo>
                        <a:pt x="144" y="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8" name="Freeform 35"/>
                <p:cNvSpPr>
                  <a:spLocks/>
                </p:cNvSpPr>
                <p:nvPr/>
              </p:nvSpPr>
              <p:spPr bwMode="auto">
                <a:xfrm>
                  <a:off x="704" y="920"/>
                  <a:ext cx="433" cy="425"/>
                </a:xfrm>
                <a:custGeom>
                  <a:avLst/>
                  <a:gdLst/>
                  <a:ahLst/>
                  <a:cxnLst>
                    <a:cxn ang="0">
                      <a:pos x="432" y="424"/>
                    </a:cxn>
                    <a:cxn ang="0">
                      <a:pos x="43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33" h="425">
                      <a:moveTo>
                        <a:pt x="432" y="424"/>
                      </a:moveTo>
                      <a:lnTo>
                        <a:pt x="43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9" name="Freeform 36"/>
                <p:cNvSpPr>
                  <a:spLocks/>
                </p:cNvSpPr>
                <p:nvPr/>
              </p:nvSpPr>
              <p:spPr bwMode="auto">
                <a:xfrm>
                  <a:off x="1440" y="1928"/>
                  <a:ext cx="817" cy="193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0" y="0"/>
                    </a:cxn>
                    <a:cxn ang="0">
                      <a:pos x="816" y="0"/>
                    </a:cxn>
                  </a:cxnLst>
                  <a:rect l="0" t="0" r="r" b="b"/>
                  <a:pathLst>
                    <a:path w="817" h="193">
                      <a:moveTo>
                        <a:pt x="0" y="192"/>
                      </a:moveTo>
                      <a:lnTo>
                        <a:pt x="0" y="0"/>
                      </a:lnTo>
                      <a:lnTo>
                        <a:pt x="816" y="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" name="Freeform 37"/>
                <p:cNvSpPr>
                  <a:spLocks/>
                </p:cNvSpPr>
                <p:nvPr/>
              </p:nvSpPr>
              <p:spPr bwMode="auto">
                <a:xfrm>
                  <a:off x="1440" y="2024"/>
                  <a:ext cx="8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16" y="0"/>
                    </a:cxn>
                  </a:cxnLst>
                  <a:rect l="0" t="0" r="r" b="b"/>
                  <a:pathLst>
                    <a:path w="817" h="1">
                      <a:moveTo>
                        <a:pt x="0" y="0"/>
                      </a:moveTo>
                      <a:lnTo>
                        <a:pt x="816" y="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1" name="Freeform 38"/>
                <p:cNvSpPr>
                  <a:spLocks/>
                </p:cNvSpPr>
                <p:nvPr/>
              </p:nvSpPr>
              <p:spPr bwMode="auto">
                <a:xfrm>
                  <a:off x="1440" y="2120"/>
                  <a:ext cx="817" cy="5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84"/>
                    </a:cxn>
                    <a:cxn ang="0">
                      <a:pos x="816" y="384"/>
                    </a:cxn>
                  </a:cxnLst>
                  <a:rect l="0" t="0" r="r" b="b"/>
                  <a:pathLst>
                    <a:path w="817" h="385">
                      <a:moveTo>
                        <a:pt x="0" y="0"/>
                      </a:moveTo>
                      <a:lnTo>
                        <a:pt x="0" y="384"/>
                      </a:lnTo>
                      <a:lnTo>
                        <a:pt x="816" y="384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2" name="Freeform 39"/>
                <p:cNvSpPr>
                  <a:spLocks/>
                </p:cNvSpPr>
                <p:nvPr/>
              </p:nvSpPr>
              <p:spPr bwMode="auto">
                <a:xfrm>
                  <a:off x="2646" y="2490"/>
                  <a:ext cx="469" cy="247"/>
                </a:xfrm>
                <a:custGeom>
                  <a:avLst/>
                  <a:gdLst/>
                  <a:ahLst/>
                  <a:cxnLst>
                    <a:cxn ang="0">
                      <a:pos x="0" y="246"/>
                    </a:cxn>
                    <a:cxn ang="0">
                      <a:pos x="123" y="246"/>
                    </a:cxn>
                    <a:cxn ang="0">
                      <a:pos x="123" y="0"/>
                    </a:cxn>
                    <a:cxn ang="0">
                      <a:pos x="468" y="0"/>
                    </a:cxn>
                  </a:cxnLst>
                  <a:rect l="0" t="0" r="r" b="b"/>
                  <a:pathLst>
                    <a:path w="469" h="247">
                      <a:moveTo>
                        <a:pt x="0" y="246"/>
                      </a:moveTo>
                      <a:lnTo>
                        <a:pt x="123" y="246"/>
                      </a:lnTo>
                      <a:lnTo>
                        <a:pt x="123" y="0"/>
                      </a:lnTo>
                      <a:lnTo>
                        <a:pt x="468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3" name="Freeform 40"/>
                <p:cNvSpPr>
                  <a:spLocks/>
                </p:cNvSpPr>
                <p:nvPr/>
              </p:nvSpPr>
              <p:spPr bwMode="auto">
                <a:xfrm>
                  <a:off x="2642" y="2120"/>
                  <a:ext cx="99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90" y="0"/>
                    </a:cxn>
                  </a:cxnLst>
                  <a:rect l="0" t="0" r="r" b="b"/>
                  <a:pathLst>
                    <a:path w="991" h="1">
                      <a:moveTo>
                        <a:pt x="0" y="0"/>
                      </a:moveTo>
                      <a:lnTo>
                        <a:pt x="990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4" name="Freeform 41"/>
                <p:cNvSpPr>
                  <a:spLocks/>
                </p:cNvSpPr>
                <p:nvPr/>
              </p:nvSpPr>
              <p:spPr bwMode="auto">
                <a:xfrm flipV="1">
                  <a:off x="4929" y="2400"/>
                  <a:ext cx="358" cy="4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6" y="0"/>
                    </a:cxn>
                  </a:cxnLst>
                  <a:rect l="0" t="0" r="r" b="b"/>
                  <a:pathLst>
                    <a:path w="337" h="1">
                      <a:moveTo>
                        <a:pt x="0" y="0"/>
                      </a:moveTo>
                      <a:lnTo>
                        <a:pt x="336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5" name="Freeform 42"/>
                <p:cNvSpPr>
                  <a:spLocks/>
                </p:cNvSpPr>
                <p:nvPr/>
              </p:nvSpPr>
              <p:spPr bwMode="auto">
                <a:xfrm>
                  <a:off x="4186" y="2241"/>
                  <a:ext cx="1100" cy="7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28"/>
                    </a:cxn>
                    <a:cxn ang="0">
                      <a:pos x="843" y="728"/>
                    </a:cxn>
                    <a:cxn ang="0">
                      <a:pos x="841" y="399"/>
                    </a:cxn>
                    <a:cxn ang="0">
                      <a:pos x="1100" y="399"/>
                    </a:cxn>
                  </a:cxnLst>
                  <a:rect l="0" t="0" r="r" b="b"/>
                  <a:pathLst>
                    <a:path w="1100" h="728">
                      <a:moveTo>
                        <a:pt x="0" y="0"/>
                      </a:moveTo>
                      <a:lnTo>
                        <a:pt x="0" y="728"/>
                      </a:lnTo>
                      <a:lnTo>
                        <a:pt x="843" y="728"/>
                      </a:lnTo>
                      <a:lnTo>
                        <a:pt x="841" y="399"/>
                      </a:lnTo>
                      <a:lnTo>
                        <a:pt x="1100" y="399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6" name="Freeform 43"/>
                <p:cNvSpPr>
                  <a:spLocks/>
                </p:cNvSpPr>
                <p:nvPr/>
              </p:nvSpPr>
              <p:spPr bwMode="auto">
                <a:xfrm>
                  <a:off x="2016" y="2312"/>
                  <a:ext cx="3617" cy="801"/>
                </a:xfrm>
                <a:custGeom>
                  <a:avLst/>
                  <a:gdLst/>
                  <a:ahLst/>
                  <a:cxnLst>
                    <a:cxn ang="0">
                      <a:pos x="3408" y="288"/>
                    </a:cxn>
                    <a:cxn ang="0">
                      <a:pos x="3616" y="288"/>
                    </a:cxn>
                    <a:cxn ang="0">
                      <a:pos x="3616" y="800"/>
                    </a:cxn>
                    <a:cxn ang="0">
                      <a:pos x="0" y="800"/>
                    </a:cxn>
                    <a:cxn ang="0">
                      <a:pos x="0" y="0"/>
                    </a:cxn>
                    <a:cxn ang="0">
                      <a:pos x="240" y="0"/>
                    </a:cxn>
                  </a:cxnLst>
                  <a:rect l="0" t="0" r="r" b="b"/>
                  <a:pathLst>
                    <a:path w="3617" h="801">
                      <a:moveTo>
                        <a:pt x="3408" y="288"/>
                      </a:moveTo>
                      <a:lnTo>
                        <a:pt x="3616" y="288"/>
                      </a:lnTo>
                      <a:lnTo>
                        <a:pt x="3616" y="800"/>
                      </a:lnTo>
                      <a:lnTo>
                        <a:pt x="0" y="800"/>
                      </a:lnTo>
                      <a:lnTo>
                        <a:pt x="0" y="0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7" name="Oval 44"/>
                <p:cNvSpPr>
                  <a:spLocks noChangeArrowheads="1"/>
                </p:cNvSpPr>
                <p:nvPr/>
              </p:nvSpPr>
              <p:spPr bwMode="auto">
                <a:xfrm>
                  <a:off x="2900" y="2284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8" name="Oval 45"/>
                <p:cNvSpPr>
                  <a:spLocks noChangeArrowheads="1"/>
                </p:cNvSpPr>
                <p:nvPr/>
              </p:nvSpPr>
              <p:spPr bwMode="auto">
                <a:xfrm>
                  <a:off x="4162" y="2216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9" name="Freeform 46"/>
                <p:cNvSpPr>
                  <a:spLocks/>
                </p:cNvSpPr>
                <p:nvPr/>
              </p:nvSpPr>
              <p:spPr bwMode="auto">
                <a:xfrm>
                  <a:off x="3118" y="2248"/>
                  <a:ext cx="145" cy="289"/>
                </a:xfrm>
                <a:custGeom>
                  <a:avLst/>
                  <a:gdLst/>
                  <a:ahLst/>
                  <a:cxnLst>
                    <a:cxn ang="0">
                      <a:pos x="144" y="48"/>
                    </a:cxn>
                    <a:cxn ang="0">
                      <a:pos x="144" y="240"/>
                    </a:cxn>
                    <a:cxn ang="0">
                      <a:pos x="0" y="288"/>
                    </a:cxn>
                    <a:cxn ang="0">
                      <a:pos x="0" y="0"/>
                    </a:cxn>
                    <a:cxn ang="0">
                      <a:pos x="144" y="48"/>
                    </a:cxn>
                  </a:cxnLst>
                  <a:rect l="0" t="0" r="r" b="b"/>
                  <a:pathLst>
                    <a:path w="145" h="289">
                      <a:moveTo>
                        <a:pt x="144" y="48"/>
                      </a:moveTo>
                      <a:lnTo>
                        <a:pt x="144" y="240"/>
                      </a:lnTo>
                      <a:lnTo>
                        <a:pt x="0" y="288"/>
                      </a:lnTo>
                      <a:lnTo>
                        <a:pt x="0" y="0"/>
                      </a:lnTo>
                      <a:lnTo>
                        <a:pt x="144" y="48"/>
                      </a:lnTo>
                    </a:path>
                  </a:pathLst>
                </a:custGeom>
                <a:solidFill>
                  <a:schemeClr val="bg1"/>
                </a:solidFill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grpSp>
              <p:nvGrpSpPr>
                <p:cNvPr id="40" name="Group 47"/>
                <p:cNvGrpSpPr>
                  <a:grpSpLocks/>
                </p:cNvGrpSpPr>
                <p:nvPr/>
              </p:nvGrpSpPr>
              <p:grpSpPr bwMode="auto">
                <a:xfrm>
                  <a:off x="391" y="1936"/>
                  <a:ext cx="251" cy="369"/>
                  <a:chOff x="391" y="2136"/>
                  <a:chExt cx="251" cy="369"/>
                </a:xfrm>
              </p:grpSpPr>
              <p:sp>
                <p:nvSpPr>
                  <p:cNvPr id="110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440" y="2136"/>
                    <a:ext cx="128" cy="36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11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584" y="2320"/>
                    <a:ext cx="32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12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391" y="2260"/>
                    <a:ext cx="251" cy="173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PC</a:t>
                    </a:r>
                  </a:p>
                </p:txBody>
              </p:sp>
              <p:sp>
                <p:nvSpPr>
                  <p:cNvPr id="113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92" y="2320"/>
                    <a:ext cx="32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14" name="Freeform 52"/>
                  <p:cNvSpPr>
                    <a:spLocks/>
                  </p:cNvSpPr>
                  <p:nvPr/>
                </p:nvSpPr>
                <p:spPr bwMode="auto">
                  <a:xfrm>
                    <a:off x="480" y="2456"/>
                    <a:ext cx="49" cy="49"/>
                  </a:xfrm>
                  <a:custGeom>
                    <a:avLst/>
                    <a:gdLst/>
                    <a:ahLst/>
                    <a:cxnLst>
                      <a:cxn ang="0">
                        <a:pos x="0" y="48"/>
                      </a:cxn>
                      <a:cxn ang="0">
                        <a:pos x="24" y="0"/>
                      </a:cxn>
                      <a:cxn ang="0">
                        <a:pos x="48" y="48"/>
                      </a:cxn>
                    </a:cxnLst>
                    <a:rect l="0" t="0" r="r" b="b"/>
                    <a:pathLst>
                      <a:path w="49" h="49">
                        <a:moveTo>
                          <a:pt x="0" y="48"/>
                        </a:moveTo>
                        <a:lnTo>
                          <a:pt x="24" y="0"/>
                        </a:lnTo>
                        <a:lnTo>
                          <a:pt x="48" y="48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  <p:sp>
              <p:nvSpPr>
                <p:cNvPr id="41" name="Line 53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47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grpSp>
              <p:nvGrpSpPr>
                <p:cNvPr id="42" name="Group 54"/>
                <p:cNvGrpSpPr>
                  <a:grpSpLocks/>
                </p:cNvGrpSpPr>
                <p:nvPr/>
              </p:nvGrpSpPr>
              <p:grpSpPr bwMode="auto">
                <a:xfrm>
                  <a:off x="3311" y="1920"/>
                  <a:ext cx="187" cy="306"/>
                  <a:chOff x="3311" y="2120"/>
                  <a:chExt cx="187" cy="306"/>
                </a:xfrm>
              </p:grpSpPr>
              <p:sp>
                <p:nvSpPr>
                  <p:cNvPr id="107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3335" y="2120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08" name="Freeform 56"/>
                  <p:cNvSpPr>
                    <a:spLocks/>
                  </p:cNvSpPr>
                  <p:nvPr/>
                </p:nvSpPr>
                <p:spPr bwMode="auto">
                  <a:xfrm>
                    <a:off x="3368" y="2382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solidFill>
                    <a:schemeClr val="accent1"/>
                  </a:solidFill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09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3311" y="2195"/>
                    <a:ext cx="187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A</a:t>
                    </a:r>
                  </a:p>
                </p:txBody>
              </p:sp>
            </p:grpSp>
            <p:grpSp>
              <p:nvGrpSpPr>
                <p:cNvPr id="43" name="Group 58"/>
                <p:cNvGrpSpPr>
                  <a:grpSpLocks/>
                </p:cNvGrpSpPr>
                <p:nvPr/>
              </p:nvGrpSpPr>
              <p:grpSpPr bwMode="auto">
                <a:xfrm>
                  <a:off x="3311" y="2256"/>
                  <a:ext cx="171" cy="306"/>
                  <a:chOff x="3311" y="2456"/>
                  <a:chExt cx="171" cy="306"/>
                </a:xfrm>
              </p:grpSpPr>
              <p:sp>
                <p:nvSpPr>
                  <p:cNvPr id="104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3335" y="2456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05" name="Freeform 60"/>
                  <p:cNvSpPr>
                    <a:spLocks/>
                  </p:cNvSpPr>
                  <p:nvPr/>
                </p:nvSpPr>
                <p:spPr bwMode="auto">
                  <a:xfrm>
                    <a:off x="3368" y="2718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solidFill>
                    <a:schemeClr val="accent1"/>
                  </a:solidFill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06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3311" y="2539"/>
                    <a:ext cx="171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B</a:t>
                    </a:r>
                  </a:p>
                </p:txBody>
              </p:sp>
            </p:grpSp>
            <p:grpSp>
              <p:nvGrpSpPr>
                <p:cNvPr id="44" name="Group 62"/>
                <p:cNvGrpSpPr>
                  <a:grpSpLocks/>
                </p:cNvGrpSpPr>
                <p:nvPr/>
              </p:nvGrpSpPr>
              <p:grpSpPr bwMode="auto">
                <a:xfrm>
                  <a:off x="3335" y="2592"/>
                  <a:ext cx="109" cy="304"/>
                  <a:chOff x="3335" y="2792"/>
                  <a:chExt cx="109" cy="304"/>
                </a:xfrm>
              </p:grpSpPr>
              <p:sp>
                <p:nvSpPr>
                  <p:cNvPr id="102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3335" y="2792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03" name="Freeform 64"/>
                  <p:cNvSpPr>
                    <a:spLocks/>
                  </p:cNvSpPr>
                  <p:nvPr/>
                </p:nvSpPr>
                <p:spPr bwMode="auto">
                  <a:xfrm>
                    <a:off x="3368" y="3046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solidFill>
                    <a:schemeClr val="accent1"/>
                  </a:solidFill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  <p:grpSp>
              <p:nvGrpSpPr>
                <p:cNvPr id="45" name="Group 65"/>
                <p:cNvGrpSpPr>
                  <a:grpSpLocks/>
                </p:cNvGrpSpPr>
                <p:nvPr/>
              </p:nvGrpSpPr>
              <p:grpSpPr bwMode="auto">
                <a:xfrm>
                  <a:off x="3935" y="2088"/>
                  <a:ext cx="173" cy="306"/>
                  <a:chOff x="3935" y="2288"/>
                  <a:chExt cx="173" cy="306"/>
                </a:xfrm>
              </p:grpSpPr>
              <p:sp>
                <p:nvSpPr>
                  <p:cNvPr id="99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3959" y="2288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00" name="Freeform 67"/>
                  <p:cNvSpPr>
                    <a:spLocks/>
                  </p:cNvSpPr>
                  <p:nvPr/>
                </p:nvSpPr>
                <p:spPr bwMode="auto">
                  <a:xfrm>
                    <a:off x="3992" y="2550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01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3935" y="2363"/>
                    <a:ext cx="173" cy="173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Y</a:t>
                    </a:r>
                  </a:p>
                </p:txBody>
              </p:sp>
            </p:grpSp>
            <p:grpSp>
              <p:nvGrpSpPr>
                <p:cNvPr id="46" name="Group 69"/>
                <p:cNvGrpSpPr>
                  <a:grpSpLocks/>
                </p:cNvGrpSpPr>
                <p:nvPr/>
              </p:nvGrpSpPr>
              <p:grpSpPr bwMode="auto">
                <a:xfrm>
                  <a:off x="3951" y="2592"/>
                  <a:ext cx="109" cy="304"/>
                  <a:chOff x="3951" y="2792"/>
                  <a:chExt cx="109" cy="304"/>
                </a:xfrm>
              </p:grpSpPr>
              <p:sp>
                <p:nvSpPr>
                  <p:cNvPr id="97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3951" y="2792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98" name="Freeform 71"/>
                  <p:cNvSpPr>
                    <a:spLocks/>
                  </p:cNvSpPr>
                  <p:nvPr/>
                </p:nvSpPr>
                <p:spPr bwMode="auto">
                  <a:xfrm>
                    <a:off x="3984" y="3046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solidFill>
                    <a:schemeClr val="accent1"/>
                  </a:solidFill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  <p:grpSp>
              <p:nvGrpSpPr>
                <p:cNvPr id="47" name="Group 72"/>
                <p:cNvGrpSpPr>
                  <a:grpSpLocks/>
                </p:cNvGrpSpPr>
                <p:nvPr/>
              </p:nvGrpSpPr>
              <p:grpSpPr bwMode="auto">
                <a:xfrm>
                  <a:off x="5420" y="2456"/>
                  <a:ext cx="185" cy="306"/>
                  <a:chOff x="5420" y="2656"/>
                  <a:chExt cx="185" cy="306"/>
                </a:xfrm>
              </p:grpSpPr>
              <p:sp>
                <p:nvSpPr>
                  <p:cNvPr id="93" name="Line 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20" y="2800"/>
                    <a:ext cx="5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94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5471" y="2656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95" name="Freeform 75"/>
                  <p:cNvSpPr>
                    <a:spLocks/>
                  </p:cNvSpPr>
                  <p:nvPr/>
                </p:nvSpPr>
                <p:spPr bwMode="auto">
                  <a:xfrm>
                    <a:off x="5504" y="2918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solidFill>
                    <a:schemeClr val="accent1"/>
                  </a:solidFill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96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5431" y="2723"/>
                    <a:ext cx="174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R</a:t>
                    </a:r>
                  </a:p>
                </p:txBody>
              </p:sp>
            </p:grpSp>
            <p:sp>
              <p:nvSpPr>
                <p:cNvPr id="48" name="Rectangle 77"/>
                <p:cNvSpPr>
                  <a:spLocks noChangeArrowheads="1"/>
                </p:cNvSpPr>
                <p:nvPr/>
              </p:nvSpPr>
              <p:spPr bwMode="auto">
                <a:xfrm>
                  <a:off x="3247" y="2875"/>
                  <a:ext cx="329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MD1</a:t>
                  </a:r>
                </a:p>
              </p:txBody>
            </p:sp>
            <p:sp>
              <p:nvSpPr>
                <p:cNvPr id="49" name="Rectangle 78"/>
                <p:cNvSpPr>
                  <a:spLocks noChangeArrowheads="1"/>
                </p:cNvSpPr>
                <p:nvPr/>
              </p:nvSpPr>
              <p:spPr bwMode="auto">
                <a:xfrm>
                  <a:off x="3863" y="2883"/>
                  <a:ext cx="329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MD2</a:t>
                  </a:r>
                </a:p>
              </p:txBody>
            </p:sp>
            <p:sp>
              <p:nvSpPr>
                <p:cNvPr id="50" name="Line 79"/>
                <p:cNvSpPr>
                  <a:spLocks noChangeShapeType="1"/>
                </p:cNvSpPr>
                <p:nvPr/>
              </p:nvSpPr>
              <p:spPr bwMode="auto">
                <a:xfrm>
                  <a:off x="3192" y="251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grpSp>
              <p:nvGrpSpPr>
                <p:cNvPr id="51" name="Group 80"/>
                <p:cNvGrpSpPr>
                  <a:grpSpLocks/>
                </p:cNvGrpSpPr>
                <p:nvPr/>
              </p:nvGrpSpPr>
              <p:grpSpPr bwMode="auto">
                <a:xfrm>
                  <a:off x="733" y="2021"/>
                  <a:ext cx="567" cy="600"/>
                  <a:chOff x="733" y="2221"/>
                  <a:chExt cx="567" cy="600"/>
                </a:xfrm>
              </p:grpSpPr>
              <p:sp>
                <p:nvSpPr>
                  <p:cNvPr id="89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775" y="2223"/>
                    <a:ext cx="472" cy="584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90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734" y="2221"/>
                    <a:ext cx="344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addr</a:t>
                    </a:r>
                  </a:p>
                </p:txBody>
              </p:sp>
              <p:sp>
                <p:nvSpPr>
                  <p:cNvPr id="91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992" y="2335"/>
                    <a:ext cx="265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inst</a:t>
                    </a:r>
                  </a:p>
                </p:txBody>
              </p:sp>
              <p:sp>
                <p:nvSpPr>
                  <p:cNvPr id="92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3" y="2493"/>
                    <a:ext cx="567" cy="328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400">
                        <a:solidFill>
                          <a:schemeClr val="tx1"/>
                        </a:solidFill>
                        <a:latin typeface="+mj-lt"/>
                      </a:rPr>
                      <a:t>Inst</a:t>
                    </a:r>
                  </a:p>
                  <a:p>
                    <a:pPr>
                      <a:spcBef>
                        <a:spcPct val="0"/>
                      </a:spcBef>
                    </a:pPr>
                    <a:r>
                      <a:rPr lang="en-US" sz="1400">
                        <a:solidFill>
                          <a:schemeClr val="tx1"/>
                        </a:solidFill>
                        <a:latin typeface="+mj-lt"/>
                      </a:rPr>
                      <a:t>Memory</a:t>
                    </a:r>
                  </a:p>
                </p:txBody>
              </p:sp>
            </p:grpSp>
            <p:grpSp>
              <p:nvGrpSpPr>
                <p:cNvPr id="52" name="Group 85"/>
                <p:cNvGrpSpPr>
                  <a:grpSpLocks/>
                </p:cNvGrpSpPr>
                <p:nvPr/>
              </p:nvGrpSpPr>
              <p:grpSpPr bwMode="auto">
                <a:xfrm>
                  <a:off x="526" y="1125"/>
                  <a:ext cx="601" cy="411"/>
                  <a:chOff x="526" y="1325"/>
                  <a:chExt cx="601" cy="411"/>
                </a:xfrm>
              </p:grpSpPr>
              <p:sp>
                <p:nvSpPr>
                  <p:cNvPr id="84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26" y="1325"/>
                    <a:ext cx="269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0x4</a:t>
                    </a:r>
                  </a:p>
                </p:txBody>
              </p:sp>
              <p:sp>
                <p:nvSpPr>
                  <p:cNvPr id="85" name="Freeform 87"/>
                  <p:cNvSpPr>
                    <a:spLocks/>
                  </p:cNvSpPr>
                  <p:nvPr/>
                </p:nvSpPr>
                <p:spPr bwMode="auto">
                  <a:xfrm>
                    <a:off x="823" y="1351"/>
                    <a:ext cx="241" cy="3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60"/>
                      </a:cxn>
                      <a:cxn ang="0">
                        <a:pos x="48" y="192"/>
                      </a:cxn>
                      <a:cxn ang="0">
                        <a:pos x="0" y="224"/>
                      </a:cxn>
                      <a:cxn ang="0">
                        <a:pos x="0" y="384"/>
                      </a:cxn>
                      <a:cxn ang="0">
                        <a:pos x="240" y="288"/>
                      </a:cxn>
                      <a:cxn ang="0">
                        <a:pos x="240" y="9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1" h="385">
                        <a:moveTo>
                          <a:pt x="0" y="0"/>
                        </a:moveTo>
                        <a:lnTo>
                          <a:pt x="0" y="160"/>
                        </a:lnTo>
                        <a:lnTo>
                          <a:pt x="48" y="192"/>
                        </a:lnTo>
                        <a:lnTo>
                          <a:pt x="0" y="224"/>
                        </a:lnTo>
                        <a:lnTo>
                          <a:pt x="0" y="384"/>
                        </a:lnTo>
                        <a:lnTo>
                          <a:pt x="240" y="288"/>
                        </a:lnTo>
                        <a:lnTo>
                          <a:pt x="240" y="9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bg1"/>
                  </a:solidFill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86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779" y="1399"/>
                    <a:ext cx="4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87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829" y="1469"/>
                    <a:ext cx="286" cy="15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+mj-lt"/>
                      </a:rPr>
                      <a:t>Add</a:t>
                    </a:r>
                  </a:p>
                </p:txBody>
              </p:sp>
              <p:sp>
                <p:nvSpPr>
                  <p:cNvPr id="88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1071" y="1551"/>
                    <a:ext cx="5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  <p:grpSp>
              <p:nvGrpSpPr>
                <p:cNvPr id="53" name="Group 91"/>
                <p:cNvGrpSpPr>
                  <a:grpSpLocks/>
                </p:cNvGrpSpPr>
                <p:nvPr/>
              </p:nvGrpSpPr>
              <p:grpSpPr bwMode="auto">
                <a:xfrm>
                  <a:off x="1238" y="2063"/>
                  <a:ext cx="200" cy="304"/>
                  <a:chOff x="1238" y="2263"/>
                  <a:chExt cx="200" cy="304"/>
                </a:xfrm>
              </p:grpSpPr>
              <p:sp>
                <p:nvSpPr>
                  <p:cNvPr id="80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2424"/>
                    <a:ext cx="182" cy="1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81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1293" y="2263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82" name="Freeform 94"/>
                  <p:cNvSpPr>
                    <a:spLocks/>
                  </p:cNvSpPr>
                  <p:nvPr/>
                </p:nvSpPr>
                <p:spPr bwMode="auto">
                  <a:xfrm>
                    <a:off x="1326" y="2517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83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1238" y="2330"/>
                    <a:ext cx="196" cy="173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IR</a:t>
                    </a:r>
                  </a:p>
                </p:txBody>
              </p:sp>
            </p:grpSp>
            <p:sp>
              <p:nvSpPr>
                <p:cNvPr id="54" name="Rectangle 96"/>
                <p:cNvSpPr>
                  <a:spLocks noChangeArrowheads="1"/>
                </p:cNvSpPr>
                <p:nvPr/>
              </p:nvSpPr>
              <p:spPr bwMode="auto">
                <a:xfrm>
                  <a:off x="2265" y="2603"/>
                  <a:ext cx="369" cy="215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5" name="Rectangle 97"/>
                <p:cNvSpPr>
                  <a:spLocks noChangeArrowheads="1"/>
                </p:cNvSpPr>
                <p:nvPr/>
              </p:nvSpPr>
              <p:spPr bwMode="auto">
                <a:xfrm>
                  <a:off x="2283" y="2569"/>
                  <a:ext cx="319" cy="28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Imm</a:t>
                  </a:r>
                </a:p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Ext</a:t>
                  </a:r>
                </a:p>
              </p:txBody>
            </p:sp>
            <p:sp>
              <p:nvSpPr>
                <p:cNvPr id="56" name="Freeform 98"/>
                <p:cNvSpPr>
                  <a:spLocks/>
                </p:cNvSpPr>
                <p:nvPr/>
              </p:nvSpPr>
              <p:spPr bwMode="auto">
                <a:xfrm>
                  <a:off x="3619" y="2063"/>
                  <a:ext cx="250" cy="3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0"/>
                    </a:cxn>
                    <a:cxn ang="0">
                      <a:pos x="50" y="192"/>
                    </a:cxn>
                    <a:cxn ang="0">
                      <a:pos x="0" y="224"/>
                    </a:cxn>
                    <a:cxn ang="0">
                      <a:pos x="0" y="384"/>
                    </a:cxn>
                    <a:cxn ang="0">
                      <a:pos x="249" y="288"/>
                    </a:cxn>
                    <a:cxn ang="0">
                      <a:pos x="249" y="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0" h="385">
                      <a:moveTo>
                        <a:pt x="0" y="0"/>
                      </a:moveTo>
                      <a:lnTo>
                        <a:pt x="0" y="160"/>
                      </a:lnTo>
                      <a:lnTo>
                        <a:pt x="50" y="192"/>
                      </a:lnTo>
                      <a:lnTo>
                        <a:pt x="0" y="224"/>
                      </a:lnTo>
                      <a:lnTo>
                        <a:pt x="0" y="384"/>
                      </a:lnTo>
                      <a:lnTo>
                        <a:pt x="249" y="288"/>
                      </a:lnTo>
                      <a:lnTo>
                        <a:pt x="249" y="9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7" name="Rectangle 99"/>
                <p:cNvSpPr>
                  <a:spLocks noChangeArrowheads="1"/>
                </p:cNvSpPr>
                <p:nvPr/>
              </p:nvSpPr>
              <p:spPr bwMode="auto">
                <a:xfrm>
                  <a:off x="3627" y="2173"/>
                  <a:ext cx="272" cy="15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ALU</a:t>
                  </a:r>
                </a:p>
              </p:txBody>
            </p:sp>
            <p:sp>
              <p:nvSpPr>
                <p:cNvPr id="58" name="Freeform 100"/>
                <p:cNvSpPr>
                  <a:spLocks/>
                </p:cNvSpPr>
                <p:nvPr/>
              </p:nvSpPr>
              <p:spPr bwMode="auto">
                <a:xfrm>
                  <a:off x="5280" y="2393"/>
                  <a:ext cx="145" cy="326"/>
                </a:xfrm>
                <a:custGeom>
                  <a:avLst/>
                  <a:gdLst/>
                  <a:ahLst/>
                  <a:cxnLst>
                    <a:cxn ang="0">
                      <a:pos x="144" y="41"/>
                    </a:cxn>
                    <a:cxn ang="0">
                      <a:pos x="144" y="284"/>
                    </a:cxn>
                    <a:cxn ang="0">
                      <a:pos x="0" y="325"/>
                    </a:cxn>
                    <a:cxn ang="0">
                      <a:pos x="0" y="0"/>
                    </a:cxn>
                    <a:cxn ang="0">
                      <a:pos x="144" y="41"/>
                    </a:cxn>
                  </a:cxnLst>
                  <a:rect l="0" t="0" r="r" b="b"/>
                  <a:pathLst>
                    <a:path w="145" h="326">
                      <a:moveTo>
                        <a:pt x="144" y="41"/>
                      </a:moveTo>
                      <a:lnTo>
                        <a:pt x="144" y="284"/>
                      </a:lnTo>
                      <a:lnTo>
                        <a:pt x="0" y="325"/>
                      </a:lnTo>
                      <a:lnTo>
                        <a:pt x="0" y="0"/>
                      </a:lnTo>
                      <a:lnTo>
                        <a:pt x="144" y="41"/>
                      </a:lnTo>
                    </a:path>
                  </a:pathLst>
                </a:custGeom>
                <a:solidFill>
                  <a:schemeClr val="bg1"/>
                </a:solidFill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grpSp>
              <p:nvGrpSpPr>
                <p:cNvPr id="59" name="Group 101"/>
                <p:cNvGrpSpPr>
                  <a:grpSpLocks/>
                </p:cNvGrpSpPr>
                <p:nvPr/>
              </p:nvGrpSpPr>
              <p:grpSpPr bwMode="auto">
                <a:xfrm>
                  <a:off x="2224" y="1737"/>
                  <a:ext cx="433" cy="750"/>
                  <a:chOff x="2224" y="1737"/>
                  <a:chExt cx="433" cy="750"/>
                </a:xfrm>
              </p:grpSpPr>
              <p:sp>
                <p:nvSpPr>
                  <p:cNvPr id="70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2265" y="1787"/>
                    <a:ext cx="368" cy="68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71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2392" y="2037"/>
                    <a:ext cx="265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rd1</a:t>
                    </a:r>
                  </a:p>
                </p:txBody>
              </p:sp>
              <p:sp>
                <p:nvSpPr>
                  <p:cNvPr id="72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2249" y="2295"/>
                    <a:ext cx="393" cy="192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400">
                        <a:solidFill>
                          <a:schemeClr val="tx1"/>
                        </a:solidFill>
                        <a:latin typeface="+mj-lt"/>
                      </a:rPr>
                      <a:t>GPRs</a:t>
                    </a:r>
                  </a:p>
                </p:txBody>
              </p:sp>
              <p:sp>
                <p:nvSpPr>
                  <p:cNvPr id="73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2224" y="1841"/>
                    <a:ext cx="235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rs1</a:t>
                    </a:r>
                  </a:p>
                </p:txBody>
              </p:sp>
              <p:sp>
                <p:nvSpPr>
                  <p:cNvPr id="74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2224" y="1937"/>
                    <a:ext cx="235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rs2</a:t>
                    </a:r>
                  </a:p>
                </p:txBody>
              </p:sp>
              <p:sp>
                <p:nvSpPr>
                  <p:cNvPr id="75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2224" y="2121"/>
                    <a:ext cx="233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ws</a:t>
                    </a:r>
                  </a:p>
                </p:txBody>
              </p:sp>
              <p:sp>
                <p:nvSpPr>
                  <p:cNvPr id="76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2224" y="2215"/>
                    <a:ext cx="263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wd</a:t>
                    </a:r>
                  </a:p>
                </p:txBody>
              </p:sp>
              <p:sp>
                <p:nvSpPr>
                  <p:cNvPr id="77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2387" y="2216"/>
                    <a:ext cx="265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rd2</a:t>
                    </a:r>
                  </a:p>
                </p:txBody>
              </p:sp>
              <p:sp>
                <p:nvSpPr>
                  <p:cNvPr id="78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2360" y="1737"/>
                    <a:ext cx="259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we</a:t>
                    </a:r>
                  </a:p>
                </p:txBody>
              </p:sp>
              <p:sp>
                <p:nvSpPr>
                  <p:cNvPr id="79" name="Freeform 111"/>
                  <p:cNvSpPr>
                    <a:spLocks/>
                  </p:cNvSpPr>
                  <p:nvPr/>
                </p:nvSpPr>
                <p:spPr bwMode="auto">
                  <a:xfrm flipV="1">
                    <a:off x="2295" y="1789"/>
                    <a:ext cx="54" cy="47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  <p:grpSp>
              <p:nvGrpSpPr>
                <p:cNvPr id="60" name="Group 112"/>
                <p:cNvGrpSpPr>
                  <a:grpSpLocks/>
                </p:cNvGrpSpPr>
                <p:nvPr/>
              </p:nvGrpSpPr>
              <p:grpSpPr bwMode="auto">
                <a:xfrm>
                  <a:off x="4391" y="1988"/>
                  <a:ext cx="587" cy="868"/>
                  <a:chOff x="4391" y="2188"/>
                  <a:chExt cx="587" cy="868"/>
                </a:xfrm>
              </p:grpSpPr>
              <p:sp>
                <p:nvSpPr>
                  <p:cNvPr id="61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4391" y="2865"/>
                    <a:ext cx="348" cy="14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900">
                        <a:solidFill>
                          <a:schemeClr val="tx1"/>
                        </a:solidFill>
                        <a:latin typeface="+mj-lt"/>
                      </a:rPr>
                      <a:t>wdata</a:t>
                    </a:r>
                  </a:p>
                </p:txBody>
              </p:sp>
              <p:sp>
                <p:nvSpPr>
                  <p:cNvPr id="62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188"/>
                    <a:ext cx="0" cy="104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63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4432" y="2304"/>
                    <a:ext cx="488" cy="752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64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2350"/>
                    <a:ext cx="344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addr</a:t>
                    </a:r>
                  </a:p>
                </p:txBody>
              </p:sp>
              <p:sp>
                <p:nvSpPr>
                  <p:cNvPr id="65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391" y="2879"/>
                    <a:ext cx="429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wdata</a:t>
                    </a:r>
                  </a:p>
                </p:txBody>
              </p:sp>
              <p:sp>
                <p:nvSpPr>
                  <p:cNvPr id="66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4586" y="2548"/>
                    <a:ext cx="378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rdata</a:t>
                    </a:r>
                  </a:p>
                </p:txBody>
              </p:sp>
              <p:sp>
                <p:nvSpPr>
                  <p:cNvPr id="67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4411" y="2648"/>
                    <a:ext cx="567" cy="28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lnSpc>
                        <a:spcPct val="85000"/>
                      </a:lnSpc>
                      <a:spcBef>
                        <a:spcPct val="0"/>
                      </a:spcBef>
                    </a:pPr>
                    <a:r>
                      <a:rPr lang="en-US" sz="1400">
                        <a:solidFill>
                          <a:schemeClr val="tx1"/>
                        </a:solidFill>
                        <a:latin typeface="+mj-lt"/>
                      </a:rPr>
                      <a:t>Data </a:t>
                    </a:r>
                  </a:p>
                  <a:p>
                    <a:pPr>
                      <a:lnSpc>
                        <a:spcPct val="85000"/>
                      </a:lnSpc>
                      <a:spcBef>
                        <a:spcPct val="0"/>
                      </a:spcBef>
                    </a:pPr>
                    <a:r>
                      <a:rPr lang="en-US" sz="1400">
                        <a:solidFill>
                          <a:schemeClr val="tx1"/>
                        </a:solidFill>
                        <a:latin typeface="+mj-lt"/>
                      </a:rPr>
                      <a:t>Memory</a:t>
                    </a:r>
                  </a:p>
                </p:txBody>
              </p:sp>
              <p:sp>
                <p:nvSpPr>
                  <p:cNvPr id="68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4527" y="2254"/>
                    <a:ext cx="259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we</a:t>
                    </a:r>
                  </a:p>
                </p:txBody>
              </p:sp>
              <p:sp>
                <p:nvSpPr>
                  <p:cNvPr id="69" name="Freeform 121"/>
                  <p:cNvSpPr>
                    <a:spLocks/>
                  </p:cNvSpPr>
                  <p:nvPr/>
                </p:nvSpPr>
                <p:spPr bwMode="auto">
                  <a:xfrm flipV="1">
                    <a:off x="4468" y="2313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</p:grpSp>
        </p:grpSp>
        <p:sp>
          <p:nvSpPr>
            <p:cNvPr id="13" name="Freeform 122"/>
            <p:cNvSpPr>
              <a:spLocks/>
            </p:cNvSpPr>
            <p:nvPr/>
          </p:nvSpPr>
          <p:spPr bwMode="auto">
            <a:xfrm>
              <a:off x="1434" y="2514"/>
              <a:ext cx="1761" cy="481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0" y="480"/>
                </a:cxn>
                <a:cxn ang="0">
                  <a:pos x="1760" y="480"/>
                </a:cxn>
                <a:cxn ang="0">
                  <a:pos x="1760" y="0"/>
                </a:cxn>
              </a:cxnLst>
              <a:rect l="0" t="0" r="r" b="b"/>
              <a:pathLst>
                <a:path w="1761" h="481">
                  <a:moveTo>
                    <a:pt x="0" y="160"/>
                  </a:moveTo>
                  <a:lnTo>
                    <a:pt x="0" y="480"/>
                  </a:lnTo>
                  <a:lnTo>
                    <a:pt x="1760" y="480"/>
                  </a:lnTo>
                  <a:lnTo>
                    <a:pt x="1760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" name="Freeform 123"/>
            <p:cNvSpPr>
              <a:spLocks/>
            </p:cNvSpPr>
            <p:nvPr/>
          </p:nvSpPr>
          <p:spPr bwMode="auto">
            <a:xfrm>
              <a:off x="3441" y="1384"/>
              <a:ext cx="321" cy="7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0" y="0"/>
                </a:cxn>
                <a:cxn ang="0">
                  <a:pos x="320" y="744"/>
                </a:cxn>
              </a:cxnLst>
              <a:rect l="0" t="0" r="r" b="b"/>
              <a:pathLst>
                <a:path w="321" h="745">
                  <a:moveTo>
                    <a:pt x="0" y="0"/>
                  </a:moveTo>
                  <a:lnTo>
                    <a:pt x="320" y="0"/>
                  </a:lnTo>
                  <a:lnTo>
                    <a:pt x="320" y="744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" name="Freeform 124"/>
            <p:cNvSpPr>
              <a:spLocks/>
            </p:cNvSpPr>
            <p:nvPr/>
          </p:nvSpPr>
          <p:spPr bwMode="auto">
            <a:xfrm>
              <a:off x="4856" y="1418"/>
              <a:ext cx="849" cy="400"/>
            </a:xfrm>
            <a:custGeom>
              <a:avLst/>
              <a:gdLst/>
              <a:ahLst/>
              <a:cxnLst>
                <a:cxn ang="0">
                  <a:pos x="729" y="0"/>
                </a:cxn>
                <a:cxn ang="0">
                  <a:pos x="849" y="0"/>
                </a:cxn>
                <a:cxn ang="0">
                  <a:pos x="849" y="400"/>
                </a:cxn>
                <a:cxn ang="0">
                  <a:pos x="9" y="400"/>
                </a:cxn>
                <a:cxn ang="0">
                  <a:pos x="0" y="202"/>
                </a:cxn>
              </a:cxnLst>
              <a:rect l="0" t="0" r="r" b="b"/>
              <a:pathLst>
                <a:path w="849" h="400">
                  <a:moveTo>
                    <a:pt x="729" y="0"/>
                  </a:moveTo>
                  <a:lnTo>
                    <a:pt x="849" y="0"/>
                  </a:lnTo>
                  <a:lnTo>
                    <a:pt x="849" y="400"/>
                  </a:lnTo>
                  <a:lnTo>
                    <a:pt x="9" y="400"/>
                  </a:lnTo>
                  <a:lnTo>
                    <a:pt x="0" y="202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" name="Freeform 125"/>
            <p:cNvSpPr>
              <a:spLocks/>
            </p:cNvSpPr>
            <p:nvPr/>
          </p:nvSpPr>
          <p:spPr bwMode="auto">
            <a:xfrm>
              <a:off x="2460" y="1546"/>
              <a:ext cx="2457" cy="273"/>
            </a:xfrm>
            <a:custGeom>
              <a:avLst/>
              <a:gdLst/>
              <a:ahLst/>
              <a:cxnLst>
                <a:cxn ang="0">
                  <a:pos x="2456" y="272"/>
                </a:cxn>
                <a:cxn ang="0">
                  <a:pos x="360" y="272"/>
                </a:cxn>
                <a:cxn ang="0">
                  <a:pos x="360" y="0"/>
                </a:cxn>
                <a:cxn ang="0">
                  <a:pos x="0" y="0"/>
                </a:cxn>
                <a:cxn ang="0">
                  <a:pos x="0" y="240"/>
                </a:cxn>
              </a:cxnLst>
              <a:rect l="0" t="0" r="r" b="b"/>
              <a:pathLst>
                <a:path w="2457" h="273">
                  <a:moveTo>
                    <a:pt x="2456" y="272"/>
                  </a:moveTo>
                  <a:lnTo>
                    <a:pt x="360" y="272"/>
                  </a:lnTo>
                  <a:lnTo>
                    <a:pt x="360" y="0"/>
                  </a:lnTo>
                  <a:lnTo>
                    <a:pt x="0" y="0"/>
                  </a:lnTo>
                  <a:lnTo>
                    <a:pt x="0" y="24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" name="Freeform 126"/>
            <p:cNvSpPr>
              <a:spLocks/>
            </p:cNvSpPr>
            <p:nvPr/>
          </p:nvSpPr>
          <p:spPr bwMode="auto">
            <a:xfrm>
              <a:off x="4089" y="1418"/>
              <a:ext cx="521" cy="6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0" y="0"/>
                </a:cxn>
                <a:cxn ang="0">
                  <a:pos x="520" y="680"/>
                </a:cxn>
              </a:cxnLst>
              <a:rect l="0" t="0" r="r" b="b"/>
              <a:pathLst>
                <a:path w="521" h="681">
                  <a:moveTo>
                    <a:pt x="0" y="0"/>
                  </a:moveTo>
                  <a:lnTo>
                    <a:pt x="520" y="0"/>
                  </a:lnTo>
                  <a:lnTo>
                    <a:pt x="520" y="68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" name="Freeform 127"/>
            <p:cNvSpPr>
              <a:spLocks/>
            </p:cNvSpPr>
            <p:nvPr/>
          </p:nvSpPr>
          <p:spPr bwMode="auto">
            <a:xfrm>
              <a:off x="4605" y="1938"/>
              <a:ext cx="763" cy="4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0" y="0"/>
                </a:cxn>
                <a:cxn ang="0">
                  <a:pos x="763" y="470"/>
                </a:cxn>
              </a:cxnLst>
              <a:rect l="0" t="0" r="r" b="b"/>
              <a:pathLst>
                <a:path w="763" h="470">
                  <a:moveTo>
                    <a:pt x="0" y="0"/>
                  </a:moveTo>
                  <a:lnTo>
                    <a:pt x="760" y="0"/>
                  </a:lnTo>
                  <a:lnTo>
                    <a:pt x="763" y="47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37" name="Group 128"/>
          <p:cNvGrpSpPr>
            <a:grpSpLocks/>
          </p:cNvGrpSpPr>
          <p:nvPr/>
        </p:nvGrpSpPr>
        <p:grpSpPr bwMode="auto">
          <a:xfrm>
            <a:off x="3905250" y="2367557"/>
            <a:ext cx="868363" cy="523875"/>
            <a:chOff x="2980" y="1242"/>
            <a:chExt cx="547" cy="330"/>
          </a:xfrm>
        </p:grpSpPr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3382" y="1283"/>
              <a:ext cx="145" cy="289"/>
            </a:xfrm>
            <a:custGeom>
              <a:avLst/>
              <a:gdLst/>
              <a:ahLst/>
              <a:cxnLst>
                <a:cxn ang="0">
                  <a:pos x="144" y="48"/>
                </a:cxn>
                <a:cxn ang="0">
                  <a:pos x="144" y="240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144" y="48"/>
                </a:cxn>
              </a:cxnLst>
              <a:rect l="0" t="0" r="r" b="b"/>
              <a:pathLst>
                <a:path w="145" h="289">
                  <a:moveTo>
                    <a:pt x="144" y="48"/>
                  </a:moveTo>
                  <a:lnTo>
                    <a:pt x="144" y="240"/>
                  </a:lnTo>
                  <a:lnTo>
                    <a:pt x="0" y="288"/>
                  </a:lnTo>
                  <a:lnTo>
                    <a:pt x="0" y="0"/>
                  </a:lnTo>
                  <a:lnTo>
                    <a:pt x="144" y="48"/>
                  </a:lnTo>
                </a:path>
              </a:pathLst>
            </a:custGeom>
            <a:solidFill>
              <a:schemeClr val="bg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9" name="Rectangle 130"/>
            <p:cNvSpPr>
              <a:spLocks noChangeArrowheads="1"/>
            </p:cNvSpPr>
            <p:nvPr/>
          </p:nvSpPr>
          <p:spPr bwMode="auto">
            <a:xfrm>
              <a:off x="2980" y="1242"/>
              <a:ext cx="334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  <a:latin typeface="+mj-lt"/>
                </a:rPr>
                <a:t>nop</a:t>
              </a:r>
            </a:p>
          </p:txBody>
        </p:sp>
        <p:sp>
          <p:nvSpPr>
            <p:cNvPr id="140" name="Line 131"/>
            <p:cNvSpPr>
              <a:spLocks noChangeShapeType="1"/>
            </p:cNvSpPr>
            <p:nvPr/>
          </p:nvSpPr>
          <p:spPr bwMode="auto">
            <a:xfrm>
              <a:off x="3304" y="1347"/>
              <a:ext cx="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41" name="Rectangle 133"/>
          <p:cNvSpPr>
            <a:spLocks noChangeArrowheads="1"/>
          </p:cNvSpPr>
          <p:nvPr/>
        </p:nvSpPr>
        <p:spPr bwMode="auto">
          <a:xfrm>
            <a:off x="457200" y="5688759"/>
            <a:ext cx="821055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dirty="0">
                <a:solidFill>
                  <a:srgbClr val="56127A"/>
                </a:solidFill>
                <a:latin typeface="+mj-lt"/>
              </a:rPr>
              <a:t>Compare the </a:t>
            </a:r>
            <a:r>
              <a:rPr lang="en-US" sz="1600" i="1" dirty="0">
                <a:solidFill>
                  <a:srgbClr val="56127A"/>
                </a:solidFill>
                <a:latin typeface="+mj-lt"/>
              </a:rPr>
              <a:t>source registers</a:t>
            </a:r>
            <a:r>
              <a:rPr lang="en-US" sz="1600" dirty="0">
                <a:solidFill>
                  <a:srgbClr val="56127A"/>
                </a:solidFill>
                <a:latin typeface="+mj-lt"/>
              </a:rPr>
              <a:t> of the instruction in the decode stage with the </a:t>
            </a:r>
            <a:r>
              <a:rPr lang="en-US" sz="1600" i="1" dirty="0">
                <a:solidFill>
                  <a:srgbClr val="56127A"/>
                </a:solidFill>
                <a:latin typeface="+mj-lt"/>
              </a:rPr>
              <a:t>destination register</a:t>
            </a:r>
            <a:r>
              <a:rPr lang="en-US" sz="1600" dirty="0">
                <a:solidFill>
                  <a:srgbClr val="56127A"/>
                </a:solidFill>
                <a:latin typeface="+mj-lt"/>
              </a:rPr>
              <a:t> of the </a:t>
            </a:r>
            <a:r>
              <a:rPr lang="en-US" sz="1600" i="1" dirty="0">
                <a:solidFill>
                  <a:srgbClr val="56127A"/>
                </a:solidFill>
                <a:latin typeface="+mj-lt"/>
              </a:rPr>
              <a:t>uncommitted </a:t>
            </a:r>
            <a:r>
              <a:rPr lang="en-US" sz="1600" dirty="0">
                <a:solidFill>
                  <a:srgbClr val="56127A"/>
                </a:solidFill>
                <a:latin typeface="+mj-lt"/>
              </a:rPr>
              <a:t>instructions.</a:t>
            </a:r>
          </a:p>
        </p:txBody>
      </p:sp>
      <p:sp>
        <p:nvSpPr>
          <p:cNvPr id="142" name="Freeform 134"/>
          <p:cNvSpPr>
            <a:spLocks/>
          </p:cNvSpPr>
          <p:nvPr/>
        </p:nvSpPr>
        <p:spPr bwMode="auto">
          <a:xfrm>
            <a:off x="3497263" y="1145182"/>
            <a:ext cx="3910012" cy="1778000"/>
          </a:xfrm>
          <a:custGeom>
            <a:avLst/>
            <a:gdLst/>
            <a:ahLst/>
            <a:cxnLst>
              <a:cxn ang="0">
                <a:pos x="2495" y="1063"/>
              </a:cxn>
              <a:cxn ang="0">
                <a:pos x="2495" y="0"/>
              </a:cxn>
              <a:cxn ang="0">
                <a:pos x="0" y="0"/>
              </a:cxn>
            </a:cxnLst>
            <a:rect l="0" t="0" r="r" b="b"/>
            <a:pathLst>
              <a:path w="2496" h="1064">
                <a:moveTo>
                  <a:pt x="2495" y="1063"/>
                </a:moveTo>
                <a:lnTo>
                  <a:pt x="2495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grpSp>
        <p:nvGrpSpPr>
          <p:cNvPr id="143" name="Group 135"/>
          <p:cNvGrpSpPr>
            <a:grpSpLocks/>
          </p:cNvGrpSpPr>
          <p:nvPr/>
        </p:nvGrpSpPr>
        <p:grpSpPr bwMode="auto">
          <a:xfrm>
            <a:off x="2327275" y="1678582"/>
            <a:ext cx="649288" cy="2084388"/>
            <a:chOff x="1578" y="1208"/>
            <a:chExt cx="409" cy="1313"/>
          </a:xfrm>
        </p:grpSpPr>
        <p:sp>
          <p:nvSpPr>
            <p:cNvPr id="144" name="Freeform 136"/>
            <p:cNvSpPr>
              <a:spLocks/>
            </p:cNvSpPr>
            <p:nvPr/>
          </p:nvSpPr>
          <p:spPr bwMode="auto">
            <a:xfrm>
              <a:off x="1578" y="1208"/>
              <a:ext cx="345" cy="1217"/>
            </a:xfrm>
            <a:custGeom>
              <a:avLst/>
              <a:gdLst/>
              <a:ahLst/>
              <a:cxnLst>
                <a:cxn ang="0">
                  <a:pos x="0" y="1216"/>
                </a:cxn>
                <a:cxn ang="0">
                  <a:pos x="0" y="154"/>
                </a:cxn>
                <a:cxn ang="0">
                  <a:pos x="344" y="0"/>
                </a:cxn>
                <a:cxn ang="0">
                  <a:pos x="344" y="0"/>
                </a:cxn>
                <a:cxn ang="0">
                  <a:pos x="344" y="0"/>
                </a:cxn>
              </a:cxnLst>
              <a:rect l="0" t="0" r="r" b="b"/>
              <a:pathLst>
                <a:path w="345" h="1217">
                  <a:moveTo>
                    <a:pt x="0" y="1216"/>
                  </a:moveTo>
                  <a:lnTo>
                    <a:pt x="0" y="154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44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5" name="Freeform 137"/>
            <p:cNvSpPr>
              <a:spLocks/>
            </p:cNvSpPr>
            <p:nvPr/>
          </p:nvSpPr>
          <p:spPr bwMode="auto">
            <a:xfrm>
              <a:off x="1674" y="1352"/>
              <a:ext cx="313" cy="1169"/>
            </a:xfrm>
            <a:custGeom>
              <a:avLst/>
              <a:gdLst/>
              <a:ahLst/>
              <a:cxnLst>
                <a:cxn ang="0">
                  <a:pos x="0" y="1168"/>
                </a:cxn>
                <a:cxn ang="0">
                  <a:pos x="0" y="140"/>
                </a:cxn>
                <a:cxn ang="0">
                  <a:pos x="312" y="0"/>
                </a:cxn>
                <a:cxn ang="0">
                  <a:pos x="312" y="0"/>
                </a:cxn>
                <a:cxn ang="0">
                  <a:pos x="312" y="0"/>
                </a:cxn>
              </a:cxnLst>
              <a:rect l="0" t="0" r="r" b="b"/>
              <a:pathLst>
                <a:path w="313" h="1169">
                  <a:moveTo>
                    <a:pt x="0" y="1168"/>
                  </a:moveTo>
                  <a:lnTo>
                    <a:pt x="0" y="14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2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46" name="Group 138"/>
          <p:cNvGrpSpPr>
            <a:grpSpLocks/>
          </p:cNvGrpSpPr>
          <p:nvPr/>
        </p:nvGrpSpPr>
        <p:grpSpPr bwMode="auto">
          <a:xfrm>
            <a:off x="693738" y="1122957"/>
            <a:ext cx="3976687" cy="2701925"/>
            <a:chOff x="549" y="858"/>
            <a:chExt cx="2505" cy="1702"/>
          </a:xfrm>
        </p:grpSpPr>
        <p:sp>
          <p:nvSpPr>
            <p:cNvPr id="147" name="Freeform 139"/>
            <p:cNvSpPr>
              <a:spLocks/>
            </p:cNvSpPr>
            <p:nvPr/>
          </p:nvSpPr>
          <p:spPr bwMode="auto">
            <a:xfrm>
              <a:off x="549" y="1532"/>
              <a:ext cx="848" cy="903"/>
            </a:xfrm>
            <a:custGeom>
              <a:avLst/>
              <a:gdLst/>
              <a:ahLst/>
              <a:cxnLst>
                <a:cxn ang="0">
                  <a:pos x="859" y="0"/>
                </a:cxn>
                <a:cxn ang="0">
                  <a:pos x="3" y="0"/>
                </a:cxn>
                <a:cxn ang="0">
                  <a:pos x="0" y="903"/>
                </a:cxn>
              </a:cxnLst>
              <a:rect l="0" t="0" r="r" b="b"/>
              <a:pathLst>
                <a:path w="859" h="903">
                  <a:moveTo>
                    <a:pt x="859" y="0"/>
                  </a:moveTo>
                  <a:lnTo>
                    <a:pt x="3" y="0"/>
                  </a:lnTo>
                  <a:lnTo>
                    <a:pt x="0" y="903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8" name="Freeform 140"/>
            <p:cNvSpPr>
              <a:spLocks/>
            </p:cNvSpPr>
            <p:nvPr/>
          </p:nvSpPr>
          <p:spPr bwMode="auto">
            <a:xfrm>
              <a:off x="1397" y="1532"/>
              <a:ext cx="1657" cy="1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8" y="0"/>
                </a:cxn>
                <a:cxn ang="0">
                  <a:pos x="1688" y="552"/>
                </a:cxn>
              </a:cxnLst>
              <a:rect l="0" t="0" r="r" b="b"/>
              <a:pathLst>
                <a:path w="1689" h="553">
                  <a:moveTo>
                    <a:pt x="0" y="0"/>
                  </a:moveTo>
                  <a:lnTo>
                    <a:pt x="1688" y="0"/>
                  </a:lnTo>
                  <a:lnTo>
                    <a:pt x="1688" y="552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9" name="Freeform 141"/>
            <p:cNvSpPr>
              <a:spLocks/>
            </p:cNvSpPr>
            <p:nvPr/>
          </p:nvSpPr>
          <p:spPr bwMode="auto">
            <a:xfrm>
              <a:off x="1416" y="1026"/>
              <a:ext cx="482" cy="1534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3" y="0"/>
                </a:cxn>
                <a:cxn ang="0">
                  <a:pos x="0" y="1534"/>
                </a:cxn>
              </a:cxnLst>
              <a:rect l="0" t="0" r="r" b="b"/>
              <a:pathLst>
                <a:path w="482" h="1534">
                  <a:moveTo>
                    <a:pt x="482" y="0"/>
                  </a:moveTo>
                  <a:lnTo>
                    <a:pt x="3" y="0"/>
                  </a:lnTo>
                  <a:lnTo>
                    <a:pt x="0" y="1534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0" name="Oval 142"/>
            <p:cNvSpPr>
              <a:spLocks noChangeArrowheads="1"/>
            </p:cNvSpPr>
            <p:nvPr/>
          </p:nvSpPr>
          <p:spPr bwMode="auto">
            <a:xfrm>
              <a:off x="1399" y="1518"/>
              <a:ext cx="32" cy="32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1" name="Rectangle 143"/>
            <p:cNvSpPr>
              <a:spLocks noChangeArrowheads="1"/>
            </p:cNvSpPr>
            <p:nvPr/>
          </p:nvSpPr>
          <p:spPr bwMode="auto">
            <a:xfrm>
              <a:off x="1567" y="858"/>
              <a:ext cx="291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stall</a:t>
              </a:r>
            </a:p>
          </p:txBody>
        </p:sp>
      </p:grpSp>
      <p:grpSp>
        <p:nvGrpSpPr>
          <p:cNvPr id="152" name="Group 144"/>
          <p:cNvGrpSpPr>
            <a:grpSpLocks/>
          </p:cNvGrpSpPr>
          <p:nvPr/>
        </p:nvGrpSpPr>
        <p:grpSpPr bwMode="auto">
          <a:xfrm>
            <a:off x="2773363" y="1059457"/>
            <a:ext cx="887412" cy="949325"/>
            <a:chOff x="1859" y="818"/>
            <a:chExt cx="559" cy="598"/>
          </a:xfrm>
        </p:grpSpPr>
        <p:sp>
          <p:nvSpPr>
            <p:cNvPr id="153" name="Oval 145"/>
            <p:cNvSpPr>
              <a:spLocks noChangeArrowheads="1"/>
            </p:cNvSpPr>
            <p:nvPr/>
          </p:nvSpPr>
          <p:spPr bwMode="auto">
            <a:xfrm>
              <a:off x="1906" y="824"/>
              <a:ext cx="512" cy="592"/>
            </a:xfrm>
            <a:prstGeom prst="ellipse">
              <a:avLst/>
            </a:prstGeom>
            <a:solidFill>
              <a:srgbClr val="CFBDC8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4" name="Rectangle 146"/>
            <p:cNvSpPr>
              <a:spLocks noChangeArrowheads="1"/>
            </p:cNvSpPr>
            <p:nvPr/>
          </p:nvSpPr>
          <p:spPr bwMode="auto">
            <a:xfrm>
              <a:off x="1889" y="966"/>
              <a:ext cx="3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C</a:t>
              </a:r>
              <a:r>
                <a:rPr lang="en-US" sz="1200" baseline="-25000">
                  <a:solidFill>
                    <a:schemeClr val="tx1"/>
                  </a:solidFill>
                  <a:latin typeface="+mj-lt"/>
                </a:rPr>
                <a:t>stall</a:t>
              </a:r>
            </a:p>
          </p:txBody>
        </p:sp>
        <p:sp>
          <p:nvSpPr>
            <p:cNvPr id="155" name="Rectangle 147"/>
            <p:cNvSpPr>
              <a:spLocks noChangeArrowheads="1"/>
            </p:cNvSpPr>
            <p:nvPr/>
          </p:nvSpPr>
          <p:spPr bwMode="auto">
            <a:xfrm>
              <a:off x="2115" y="818"/>
              <a:ext cx="233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ws</a:t>
              </a:r>
            </a:p>
          </p:txBody>
        </p:sp>
        <p:sp>
          <p:nvSpPr>
            <p:cNvPr id="156" name="Rectangle 148"/>
            <p:cNvSpPr>
              <a:spLocks noChangeArrowheads="1"/>
            </p:cNvSpPr>
            <p:nvPr/>
          </p:nvSpPr>
          <p:spPr bwMode="auto">
            <a:xfrm>
              <a:off x="1859" y="1114"/>
              <a:ext cx="18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rs</a:t>
              </a:r>
            </a:p>
          </p:txBody>
        </p:sp>
        <p:sp>
          <p:nvSpPr>
            <p:cNvPr id="157" name="Rectangle 149"/>
            <p:cNvSpPr>
              <a:spLocks noChangeArrowheads="1"/>
            </p:cNvSpPr>
            <p:nvPr/>
          </p:nvSpPr>
          <p:spPr bwMode="auto">
            <a:xfrm>
              <a:off x="1939" y="1202"/>
              <a:ext cx="178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rt</a:t>
              </a:r>
            </a:p>
          </p:txBody>
        </p:sp>
        <p:sp>
          <p:nvSpPr>
            <p:cNvPr id="158" name="Rectangle 150"/>
            <p:cNvSpPr>
              <a:spLocks noChangeArrowheads="1"/>
            </p:cNvSpPr>
            <p:nvPr/>
          </p:nvSpPr>
          <p:spPr bwMode="auto">
            <a:xfrm>
              <a:off x="2121" y="1150"/>
              <a:ext cx="173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74273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ECE252 </a:t>
            </a:r>
            <a:r>
              <a:rPr lang="en-US" sz="3600" b="1" dirty="0" err="1" smtClean="0">
                <a:solidFill>
                  <a:srgbClr val="00009C"/>
                </a:solidFill>
                <a:latin typeface="+mj-lt"/>
              </a:rPr>
              <a:t>Administrivia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29 September – Homework #2 Due</a:t>
            </a:r>
          </a:p>
          <a:p>
            <a:pPr marL="628650" lvl="1" indent="-1714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Use blackboard forum for questions</a:t>
            </a:r>
            <a:endParaRPr lang="en-US" sz="1600" b="0" dirty="0">
              <a:solidFill>
                <a:schemeClr val="tx1"/>
              </a:solidFill>
            </a:endParaRPr>
          </a:p>
          <a:p>
            <a:pPr marL="628650" lvl="1" indent="-1714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Attend office hours with questions</a:t>
            </a:r>
          </a:p>
          <a:p>
            <a:pPr marL="628650" lvl="1" indent="-1714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Email for separate meetings</a:t>
            </a:r>
          </a:p>
          <a:p>
            <a:pPr marL="628650" lvl="1" indent="-171450">
              <a:buFontTx/>
              <a:buChar char="-"/>
            </a:pPr>
            <a:endParaRPr lang="en-US" sz="16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4 October </a:t>
            </a:r>
            <a:r>
              <a:rPr lang="en-US" dirty="0" smtClean="0">
                <a:solidFill>
                  <a:schemeClr val="tx1"/>
                </a:solidFill>
              </a:rPr>
              <a:t>– Class Discussion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Roughly one reading per class. Do not wait until the day before!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marL="800100" lvl="1" indent="-342900">
              <a:buAutoNum type="arabicPeriod"/>
            </a:pPr>
            <a:r>
              <a:rPr lang="en-US" sz="1600" b="0" dirty="0" err="1" smtClean="0">
                <a:solidFill>
                  <a:schemeClr val="tx1"/>
                </a:solidFill>
              </a:rPr>
              <a:t>Srinivasan</a:t>
            </a:r>
            <a:r>
              <a:rPr lang="en-US" sz="1600" b="0" dirty="0" smtClean="0">
                <a:solidFill>
                  <a:schemeClr val="tx1"/>
                </a:solidFill>
              </a:rPr>
              <a:t> et al. “Optimizing pipelines for power and performance”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800100" lvl="1" indent="-342900">
              <a:buAutoNum type="arabicPeriod"/>
            </a:pPr>
            <a:r>
              <a:rPr lang="en-US" sz="1600" b="0" dirty="0" err="1" smtClean="0">
                <a:solidFill>
                  <a:schemeClr val="tx1"/>
                </a:solidFill>
              </a:rPr>
              <a:t>Mahlke</a:t>
            </a:r>
            <a:r>
              <a:rPr lang="en-US" sz="1600" b="0" dirty="0" smtClean="0">
                <a:solidFill>
                  <a:schemeClr val="tx1"/>
                </a:solidFill>
              </a:rPr>
              <a:t> et al. “A comparison of full and partial predicated execution support for ILP processors”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800100" lvl="1" indent="-342900">
              <a:buAutoNum type="arabicPeriod"/>
            </a:pPr>
            <a:r>
              <a:rPr lang="en-US" sz="1600" b="0" dirty="0" err="1" smtClean="0">
                <a:solidFill>
                  <a:schemeClr val="tx1"/>
                </a:solidFill>
              </a:rPr>
              <a:t>Palacharla</a:t>
            </a:r>
            <a:r>
              <a:rPr lang="en-US" sz="1600" b="0" dirty="0" smtClean="0">
                <a:solidFill>
                  <a:schemeClr val="tx1"/>
                </a:solidFill>
              </a:rPr>
              <a:t> et al. “Complexity-effective superscalar processors”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800100" lvl="1" indent="-342900">
              <a:buAutoNum type="arabicPeriod"/>
            </a:pPr>
            <a:r>
              <a:rPr lang="en-US" sz="1600" b="0" dirty="0" err="1" smtClean="0">
                <a:solidFill>
                  <a:schemeClr val="tx1"/>
                </a:solidFill>
              </a:rPr>
              <a:t>Yeh</a:t>
            </a:r>
            <a:r>
              <a:rPr lang="en-US" sz="1600" b="0" dirty="0" smtClean="0">
                <a:solidFill>
                  <a:schemeClr val="tx1"/>
                </a:solidFill>
              </a:rPr>
              <a:t> et al. “Two-level adaptive training branch prediction”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628650" lvl="1" indent="-171450">
              <a:buFontTx/>
              <a:buChar char="-"/>
            </a:pPr>
            <a:endParaRPr lang="en-US" sz="1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27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  <a:noFill/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Interlock Control Logic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  <a:noFill/>
        </p:spPr>
      </p:pic>
      <p:sp>
        <p:nvSpPr>
          <p:cNvPr id="141" name="Rectangle 133"/>
          <p:cNvSpPr>
            <a:spLocks noChangeArrowheads="1"/>
          </p:cNvSpPr>
          <p:nvPr/>
        </p:nvSpPr>
        <p:spPr bwMode="auto">
          <a:xfrm>
            <a:off x="457200" y="5688759"/>
            <a:ext cx="821055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rgbClr val="56127A"/>
                </a:solidFill>
                <a:latin typeface="+mj-lt"/>
              </a:rPr>
              <a:t>Should we always stall if RS/RT matches some RD? No, because not every instruction writes/reads a register. Introduce write/read enable signals (we/re)</a:t>
            </a:r>
            <a:endParaRPr lang="en-US" sz="1600" dirty="0">
              <a:solidFill>
                <a:srgbClr val="56127A"/>
              </a:solidFill>
              <a:latin typeface="+mj-lt"/>
            </a:endParaRPr>
          </a:p>
        </p:txBody>
      </p:sp>
      <p:grpSp>
        <p:nvGrpSpPr>
          <p:cNvPr id="159" name="Group 2"/>
          <p:cNvGrpSpPr>
            <a:grpSpLocks/>
          </p:cNvGrpSpPr>
          <p:nvPr/>
        </p:nvGrpSpPr>
        <p:grpSpPr bwMode="auto">
          <a:xfrm>
            <a:off x="7641765" y="2743950"/>
            <a:ext cx="1206500" cy="846138"/>
            <a:chOff x="4848" y="1798"/>
            <a:chExt cx="760" cy="533"/>
          </a:xfrm>
        </p:grpSpPr>
        <p:sp>
          <p:nvSpPr>
            <p:cNvPr id="160" name="Oval 3"/>
            <p:cNvSpPr>
              <a:spLocks noChangeArrowheads="1"/>
            </p:cNvSpPr>
            <p:nvPr/>
          </p:nvSpPr>
          <p:spPr bwMode="auto">
            <a:xfrm>
              <a:off x="4848" y="1798"/>
              <a:ext cx="466" cy="533"/>
            </a:xfrm>
            <a:prstGeom prst="ellipse">
              <a:avLst/>
            </a:prstGeom>
            <a:solidFill>
              <a:srgbClr val="CFBDC8"/>
            </a:solidFill>
            <a:ln w="25400">
              <a:solidFill>
                <a:srgbClr val="B69CA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endParaRPr lang="en-US" sz="2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61" name="Rectangle 4"/>
            <p:cNvSpPr>
              <a:spLocks noChangeArrowheads="1"/>
            </p:cNvSpPr>
            <p:nvPr/>
          </p:nvSpPr>
          <p:spPr bwMode="auto">
            <a:xfrm>
              <a:off x="5280" y="2078"/>
              <a:ext cx="328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C</a:t>
              </a:r>
              <a:r>
                <a:rPr lang="en-US" sz="1200" baseline="-25000">
                  <a:solidFill>
                    <a:schemeClr val="tx1"/>
                  </a:solidFill>
                  <a:latin typeface="+mj-lt"/>
                </a:rPr>
                <a:t>dest</a:t>
              </a:r>
            </a:p>
          </p:txBody>
        </p:sp>
      </p:grpSp>
      <p:grpSp>
        <p:nvGrpSpPr>
          <p:cNvPr id="162" name="Group 7"/>
          <p:cNvGrpSpPr>
            <a:grpSpLocks/>
          </p:cNvGrpSpPr>
          <p:nvPr/>
        </p:nvGrpSpPr>
        <p:grpSpPr bwMode="auto">
          <a:xfrm>
            <a:off x="236078" y="1124700"/>
            <a:ext cx="8675687" cy="4443413"/>
            <a:chOff x="183" y="778"/>
            <a:chExt cx="5465" cy="2799"/>
          </a:xfrm>
        </p:grpSpPr>
        <p:grpSp>
          <p:nvGrpSpPr>
            <p:cNvPr id="163" name="Group 8"/>
            <p:cNvGrpSpPr>
              <a:grpSpLocks/>
            </p:cNvGrpSpPr>
            <p:nvPr/>
          </p:nvGrpSpPr>
          <p:grpSpPr bwMode="auto">
            <a:xfrm>
              <a:off x="1381" y="1608"/>
              <a:ext cx="4187" cy="1545"/>
              <a:chOff x="1438" y="1144"/>
              <a:chExt cx="4187" cy="1545"/>
            </a:xfrm>
          </p:grpSpPr>
          <p:grpSp>
            <p:nvGrpSpPr>
              <p:cNvPr id="293" name="Group 9"/>
              <p:cNvGrpSpPr>
                <a:grpSpLocks/>
              </p:cNvGrpSpPr>
              <p:nvPr/>
            </p:nvGrpSpPr>
            <p:grpSpPr bwMode="auto">
              <a:xfrm>
                <a:off x="3909" y="1144"/>
                <a:ext cx="196" cy="304"/>
                <a:chOff x="3909" y="1144"/>
                <a:chExt cx="196" cy="304"/>
              </a:xfrm>
            </p:grpSpPr>
            <p:sp>
              <p:nvSpPr>
                <p:cNvPr id="305" name="Rectangle 10"/>
                <p:cNvSpPr>
                  <a:spLocks noChangeArrowheads="1"/>
                </p:cNvSpPr>
                <p:nvPr/>
              </p:nvSpPr>
              <p:spPr bwMode="auto">
                <a:xfrm>
                  <a:off x="3965" y="1144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6" name="Freeform 11"/>
                <p:cNvSpPr>
                  <a:spLocks/>
                </p:cNvSpPr>
                <p:nvPr/>
              </p:nvSpPr>
              <p:spPr bwMode="auto">
                <a:xfrm>
                  <a:off x="3998" y="1398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7" name="Rectangle 12"/>
                <p:cNvSpPr>
                  <a:spLocks noChangeArrowheads="1"/>
                </p:cNvSpPr>
                <p:nvPr/>
              </p:nvSpPr>
              <p:spPr bwMode="auto">
                <a:xfrm>
                  <a:off x="3909" y="1207"/>
                  <a:ext cx="196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IR</a:t>
                  </a:r>
                </a:p>
              </p:txBody>
            </p:sp>
          </p:grpSp>
          <p:sp>
            <p:nvSpPr>
              <p:cNvPr id="294" name="Freeform 13"/>
              <p:cNvSpPr>
                <a:spLocks/>
              </p:cNvSpPr>
              <p:nvPr/>
            </p:nvSpPr>
            <p:spPr bwMode="auto">
              <a:xfrm>
                <a:off x="1438" y="1312"/>
                <a:ext cx="1905" cy="1377"/>
              </a:xfrm>
              <a:custGeom>
                <a:avLst/>
                <a:gdLst/>
                <a:ahLst/>
                <a:cxnLst>
                  <a:cxn ang="0">
                    <a:pos x="0" y="1376"/>
                  </a:cxn>
                  <a:cxn ang="0">
                    <a:pos x="0" y="0"/>
                  </a:cxn>
                  <a:cxn ang="0">
                    <a:pos x="520" y="0"/>
                  </a:cxn>
                  <a:cxn ang="0">
                    <a:pos x="1904" y="0"/>
                  </a:cxn>
                </a:cxnLst>
                <a:rect l="0" t="0" r="r" b="b"/>
                <a:pathLst>
                  <a:path w="1905" h="1377">
                    <a:moveTo>
                      <a:pt x="0" y="1376"/>
                    </a:moveTo>
                    <a:lnTo>
                      <a:pt x="0" y="0"/>
                    </a:lnTo>
                    <a:lnTo>
                      <a:pt x="520" y="0"/>
                    </a:lnTo>
                    <a:lnTo>
                      <a:pt x="1904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95" name="Line 14"/>
              <p:cNvSpPr>
                <a:spLocks noChangeShapeType="1"/>
              </p:cNvSpPr>
              <p:nvPr/>
            </p:nvSpPr>
            <p:spPr bwMode="auto">
              <a:xfrm>
                <a:off x="3470" y="1312"/>
                <a:ext cx="4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96" name="Line 15"/>
              <p:cNvSpPr>
                <a:spLocks noChangeShapeType="1"/>
              </p:cNvSpPr>
              <p:nvPr/>
            </p:nvSpPr>
            <p:spPr bwMode="auto">
              <a:xfrm>
                <a:off x="4094" y="1304"/>
                <a:ext cx="136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297" name="Group 16"/>
              <p:cNvGrpSpPr>
                <a:grpSpLocks/>
              </p:cNvGrpSpPr>
              <p:nvPr/>
            </p:nvGrpSpPr>
            <p:grpSpPr bwMode="auto">
              <a:xfrm>
                <a:off x="3293" y="1144"/>
                <a:ext cx="196" cy="304"/>
                <a:chOff x="3293" y="1144"/>
                <a:chExt cx="196" cy="304"/>
              </a:xfrm>
            </p:grpSpPr>
            <p:sp>
              <p:nvSpPr>
                <p:cNvPr id="302" name="Rectangle 17"/>
                <p:cNvSpPr>
                  <a:spLocks noChangeArrowheads="1"/>
                </p:cNvSpPr>
                <p:nvPr/>
              </p:nvSpPr>
              <p:spPr bwMode="auto">
                <a:xfrm>
                  <a:off x="3341" y="1144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3" name="Freeform 18"/>
                <p:cNvSpPr>
                  <a:spLocks/>
                </p:cNvSpPr>
                <p:nvPr/>
              </p:nvSpPr>
              <p:spPr bwMode="auto">
                <a:xfrm>
                  <a:off x="3374" y="1398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4" name="Rectangle 19"/>
                <p:cNvSpPr>
                  <a:spLocks noChangeArrowheads="1"/>
                </p:cNvSpPr>
                <p:nvPr/>
              </p:nvSpPr>
              <p:spPr bwMode="auto">
                <a:xfrm>
                  <a:off x="3293" y="1207"/>
                  <a:ext cx="196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IR</a:t>
                  </a:r>
                </a:p>
              </p:txBody>
            </p:sp>
          </p:grpSp>
          <p:grpSp>
            <p:nvGrpSpPr>
              <p:cNvPr id="298" name="Group 20"/>
              <p:cNvGrpSpPr>
                <a:grpSpLocks/>
              </p:cNvGrpSpPr>
              <p:nvPr/>
            </p:nvGrpSpPr>
            <p:grpSpPr bwMode="auto">
              <a:xfrm>
                <a:off x="5429" y="1144"/>
                <a:ext cx="196" cy="304"/>
                <a:chOff x="5429" y="1144"/>
                <a:chExt cx="196" cy="304"/>
              </a:xfrm>
            </p:grpSpPr>
            <p:sp>
              <p:nvSpPr>
                <p:cNvPr id="299" name="Rectangle 21"/>
                <p:cNvSpPr>
                  <a:spLocks noChangeArrowheads="1"/>
                </p:cNvSpPr>
                <p:nvPr/>
              </p:nvSpPr>
              <p:spPr bwMode="auto">
                <a:xfrm>
                  <a:off x="5477" y="1144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0" name="Freeform 22"/>
                <p:cNvSpPr>
                  <a:spLocks/>
                </p:cNvSpPr>
                <p:nvPr/>
              </p:nvSpPr>
              <p:spPr bwMode="auto">
                <a:xfrm>
                  <a:off x="5510" y="1398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1" name="Rectangle 23"/>
                <p:cNvSpPr>
                  <a:spLocks noChangeArrowheads="1"/>
                </p:cNvSpPr>
                <p:nvPr/>
              </p:nvSpPr>
              <p:spPr bwMode="auto">
                <a:xfrm>
                  <a:off x="5429" y="1191"/>
                  <a:ext cx="196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IR</a:t>
                  </a:r>
                </a:p>
              </p:txBody>
            </p:sp>
          </p:grpSp>
        </p:grpSp>
        <p:sp>
          <p:nvSpPr>
            <p:cNvPr id="164" name="Freeform 24"/>
            <p:cNvSpPr>
              <a:spLocks/>
            </p:cNvSpPr>
            <p:nvPr/>
          </p:nvSpPr>
          <p:spPr bwMode="auto">
            <a:xfrm>
              <a:off x="1765" y="1960"/>
              <a:ext cx="3192" cy="712"/>
            </a:xfrm>
            <a:custGeom>
              <a:avLst/>
              <a:gdLst/>
              <a:ahLst/>
              <a:cxnLst>
                <a:cxn ang="0">
                  <a:pos x="3192" y="0"/>
                </a:cxn>
                <a:cxn ang="0">
                  <a:pos x="0" y="0"/>
                </a:cxn>
                <a:cxn ang="0">
                  <a:pos x="0" y="712"/>
                </a:cxn>
                <a:cxn ang="0">
                  <a:pos x="427" y="712"/>
                </a:cxn>
              </a:cxnLst>
              <a:rect l="0" t="0" r="r" b="b"/>
              <a:pathLst>
                <a:path w="3192" h="712">
                  <a:moveTo>
                    <a:pt x="3192" y="0"/>
                  </a:moveTo>
                  <a:lnTo>
                    <a:pt x="0" y="0"/>
                  </a:lnTo>
                  <a:lnTo>
                    <a:pt x="0" y="712"/>
                  </a:lnTo>
                  <a:lnTo>
                    <a:pt x="427" y="712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165" name="Group 25"/>
            <p:cNvGrpSpPr>
              <a:grpSpLocks/>
            </p:cNvGrpSpPr>
            <p:nvPr/>
          </p:nvGrpSpPr>
          <p:grpSpPr bwMode="auto">
            <a:xfrm>
              <a:off x="183" y="1384"/>
              <a:ext cx="5393" cy="2193"/>
              <a:chOff x="240" y="920"/>
              <a:chExt cx="5393" cy="2193"/>
            </a:xfrm>
          </p:grpSpPr>
          <p:sp>
            <p:nvSpPr>
              <p:cNvPr id="200" name="Freeform 26"/>
              <p:cNvSpPr>
                <a:spLocks/>
              </p:cNvSpPr>
              <p:nvPr/>
            </p:nvSpPr>
            <p:spPr bwMode="auto">
              <a:xfrm>
                <a:off x="2916" y="2325"/>
                <a:ext cx="1520" cy="4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4"/>
                  </a:cxn>
                  <a:cxn ang="0">
                    <a:pos x="816" y="384"/>
                  </a:cxn>
                </a:cxnLst>
                <a:rect l="0" t="0" r="r" b="b"/>
                <a:pathLst>
                  <a:path w="817" h="385">
                    <a:moveTo>
                      <a:pt x="0" y="0"/>
                    </a:moveTo>
                    <a:lnTo>
                      <a:pt x="0" y="384"/>
                    </a:lnTo>
                    <a:lnTo>
                      <a:pt x="816" y="384"/>
                    </a:ln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1" name="Line 27"/>
              <p:cNvSpPr>
                <a:spLocks noChangeShapeType="1"/>
              </p:cNvSpPr>
              <p:nvPr/>
            </p:nvSpPr>
            <p:spPr bwMode="auto">
              <a:xfrm>
                <a:off x="3280" y="2392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2" name="Line 28"/>
              <p:cNvSpPr>
                <a:spLocks noChangeShapeType="1"/>
              </p:cNvSpPr>
              <p:nvPr/>
            </p:nvSpPr>
            <p:spPr bwMode="auto">
              <a:xfrm>
                <a:off x="3808" y="2232"/>
                <a:ext cx="61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3" name="Freeform 29"/>
              <p:cNvSpPr>
                <a:spLocks/>
              </p:cNvSpPr>
              <p:nvPr/>
            </p:nvSpPr>
            <p:spPr bwMode="auto">
              <a:xfrm>
                <a:off x="240" y="920"/>
                <a:ext cx="481" cy="1201"/>
              </a:xfrm>
              <a:custGeom>
                <a:avLst/>
                <a:gdLst/>
                <a:ahLst/>
                <a:cxnLst>
                  <a:cxn ang="0">
                    <a:pos x="480" y="0"/>
                  </a:cxn>
                  <a:cxn ang="0">
                    <a:pos x="0" y="0"/>
                  </a:cxn>
                  <a:cxn ang="0">
                    <a:pos x="0" y="1200"/>
                  </a:cxn>
                  <a:cxn ang="0">
                    <a:pos x="192" y="1200"/>
                  </a:cxn>
                </a:cxnLst>
                <a:rect l="0" t="0" r="r" b="b"/>
                <a:pathLst>
                  <a:path w="481" h="1201">
                    <a:moveTo>
                      <a:pt x="480" y="0"/>
                    </a:moveTo>
                    <a:lnTo>
                      <a:pt x="0" y="0"/>
                    </a:lnTo>
                    <a:lnTo>
                      <a:pt x="0" y="1200"/>
                    </a:lnTo>
                    <a:lnTo>
                      <a:pt x="192" y="120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4" name="Freeform 30"/>
              <p:cNvSpPr>
                <a:spLocks/>
              </p:cNvSpPr>
              <p:nvPr/>
            </p:nvSpPr>
            <p:spPr bwMode="auto">
              <a:xfrm>
                <a:off x="600" y="1488"/>
                <a:ext cx="217" cy="633"/>
              </a:xfrm>
              <a:custGeom>
                <a:avLst/>
                <a:gdLst/>
                <a:ahLst/>
                <a:cxnLst>
                  <a:cxn ang="0">
                    <a:pos x="0" y="632"/>
                  </a:cxn>
                  <a:cxn ang="0">
                    <a:pos x="0" y="56"/>
                  </a:cxn>
                  <a:cxn ang="0">
                    <a:pos x="0" y="0"/>
                  </a:cxn>
                  <a:cxn ang="0">
                    <a:pos x="216" y="0"/>
                  </a:cxn>
                </a:cxnLst>
                <a:rect l="0" t="0" r="r" b="b"/>
                <a:pathLst>
                  <a:path w="217" h="633">
                    <a:moveTo>
                      <a:pt x="0" y="632"/>
                    </a:moveTo>
                    <a:lnTo>
                      <a:pt x="0" y="56"/>
                    </a:lnTo>
                    <a:lnTo>
                      <a:pt x="0" y="0"/>
                    </a:lnTo>
                    <a:lnTo>
                      <a:pt x="21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5" name="Freeform 31"/>
              <p:cNvSpPr>
                <a:spLocks/>
              </p:cNvSpPr>
              <p:nvPr/>
            </p:nvSpPr>
            <p:spPr bwMode="auto">
              <a:xfrm>
                <a:off x="576" y="2120"/>
                <a:ext cx="19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0"/>
                  </a:cxn>
                  <a:cxn ang="0">
                    <a:pos x="192" y="0"/>
                  </a:cxn>
                </a:cxnLst>
                <a:rect l="0" t="0" r="r" b="b"/>
                <a:pathLst>
                  <a:path w="193" h="1">
                    <a:moveTo>
                      <a:pt x="0" y="0"/>
                    </a:moveTo>
                    <a:lnTo>
                      <a:pt x="144" y="0"/>
                    </a:lnTo>
                    <a:lnTo>
                      <a:pt x="192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6" name="Freeform 32"/>
              <p:cNvSpPr>
                <a:spLocks/>
              </p:cNvSpPr>
              <p:nvPr/>
            </p:nvSpPr>
            <p:spPr bwMode="auto">
              <a:xfrm>
                <a:off x="704" y="920"/>
                <a:ext cx="433" cy="425"/>
              </a:xfrm>
              <a:custGeom>
                <a:avLst/>
                <a:gdLst/>
                <a:ahLst/>
                <a:cxnLst>
                  <a:cxn ang="0">
                    <a:pos x="432" y="424"/>
                  </a:cxn>
                  <a:cxn ang="0">
                    <a:pos x="432" y="0"/>
                  </a:cxn>
                  <a:cxn ang="0">
                    <a:pos x="0" y="0"/>
                  </a:cxn>
                </a:cxnLst>
                <a:rect l="0" t="0" r="r" b="b"/>
                <a:pathLst>
                  <a:path w="433" h="425">
                    <a:moveTo>
                      <a:pt x="432" y="424"/>
                    </a:moveTo>
                    <a:lnTo>
                      <a:pt x="432" y="0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7" name="Freeform 33"/>
              <p:cNvSpPr>
                <a:spLocks/>
              </p:cNvSpPr>
              <p:nvPr/>
            </p:nvSpPr>
            <p:spPr bwMode="auto">
              <a:xfrm>
                <a:off x="1440" y="1928"/>
                <a:ext cx="817" cy="193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0" y="0"/>
                  </a:cxn>
                  <a:cxn ang="0">
                    <a:pos x="816" y="0"/>
                  </a:cxn>
                </a:cxnLst>
                <a:rect l="0" t="0" r="r" b="b"/>
                <a:pathLst>
                  <a:path w="817" h="193">
                    <a:moveTo>
                      <a:pt x="0" y="192"/>
                    </a:moveTo>
                    <a:lnTo>
                      <a:pt x="0" y="0"/>
                    </a:lnTo>
                    <a:lnTo>
                      <a:pt x="816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8" name="Freeform 34"/>
              <p:cNvSpPr>
                <a:spLocks/>
              </p:cNvSpPr>
              <p:nvPr/>
            </p:nvSpPr>
            <p:spPr bwMode="auto">
              <a:xfrm>
                <a:off x="1440" y="2024"/>
                <a:ext cx="81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16" y="0"/>
                  </a:cxn>
                </a:cxnLst>
                <a:rect l="0" t="0" r="r" b="b"/>
                <a:pathLst>
                  <a:path w="817" h="1">
                    <a:moveTo>
                      <a:pt x="0" y="0"/>
                    </a:moveTo>
                    <a:lnTo>
                      <a:pt x="816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9" name="Freeform 35"/>
              <p:cNvSpPr>
                <a:spLocks/>
              </p:cNvSpPr>
              <p:nvPr/>
            </p:nvSpPr>
            <p:spPr bwMode="auto">
              <a:xfrm>
                <a:off x="1440" y="2120"/>
                <a:ext cx="817" cy="5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4"/>
                  </a:cxn>
                  <a:cxn ang="0">
                    <a:pos x="816" y="384"/>
                  </a:cxn>
                </a:cxnLst>
                <a:rect l="0" t="0" r="r" b="b"/>
                <a:pathLst>
                  <a:path w="817" h="385">
                    <a:moveTo>
                      <a:pt x="0" y="0"/>
                    </a:moveTo>
                    <a:lnTo>
                      <a:pt x="0" y="384"/>
                    </a:lnTo>
                    <a:lnTo>
                      <a:pt x="816" y="384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0" name="Freeform 36"/>
              <p:cNvSpPr>
                <a:spLocks/>
              </p:cNvSpPr>
              <p:nvPr/>
            </p:nvSpPr>
            <p:spPr bwMode="auto">
              <a:xfrm>
                <a:off x="2646" y="2490"/>
                <a:ext cx="469" cy="247"/>
              </a:xfrm>
              <a:custGeom>
                <a:avLst/>
                <a:gdLst/>
                <a:ahLst/>
                <a:cxnLst>
                  <a:cxn ang="0">
                    <a:pos x="0" y="246"/>
                  </a:cxn>
                  <a:cxn ang="0">
                    <a:pos x="123" y="246"/>
                  </a:cxn>
                  <a:cxn ang="0">
                    <a:pos x="123" y="0"/>
                  </a:cxn>
                  <a:cxn ang="0">
                    <a:pos x="468" y="0"/>
                  </a:cxn>
                </a:cxnLst>
                <a:rect l="0" t="0" r="r" b="b"/>
                <a:pathLst>
                  <a:path w="469" h="247">
                    <a:moveTo>
                      <a:pt x="0" y="246"/>
                    </a:moveTo>
                    <a:lnTo>
                      <a:pt x="123" y="246"/>
                    </a:lnTo>
                    <a:lnTo>
                      <a:pt x="123" y="0"/>
                    </a:lnTo>
                    <a:lnTo>
                      <a:pt x="468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1" name="Freeform 37"/>
              <p:cNvSpPr>
                <a:spLocks/>
              </p:cNvSpPr>
              <p:nvPr/>
            </p:nvSpPr>
            <p:spPr bwMode="auto">
              <a:xfrm>
                <a:off x="2642" y="2120"/>
                <a:ext cx="99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0" y="0"/>
                  </a:cxn>
                </a:cxnLst>
                <a:rect l="0" t="0" r="r" b="b"/>
                <a:pathLst>
                  <a:path w="991" h="1">
                    <a:moveTo>
                      <a:pt x="0" y="0"/>
                    </a:moveTo>
                    <a:lnTo>
                      <a:pt x="99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2" name="Freeform 38"/>
              <p:cNvSpPr>
                <a:spLocks/>
              </p:cNvSpPr>
              <p:nvPr/>
            </p:nvSpPr>
            <p:spPr bwMode="auto">
              <a:xfrm flipV="1">
                <a:off x="4929" y="2400"/>
                <a:ext cx="358" cy="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6" y="0"/>
                  </a:cxn>
                </a:cxnLst>
                <a:rect l="0" t="0" r="r" b="b"/>
                <a:pathLst>
                  <a:path w="337" h="1">
                    <a:moveTo>
                      <a:pt x="0" y="0"/>
                    </a:move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3" name="Freeform 39"/>
              <p:cNvSpPr>
                <a:spLocks/>
              </p:cNvSpPr>
              <p:nvPr/>
            </p:nvSpPr>
            <p:spPr bwMode="auto">
              <a:xfrm>
                <a:off x="4186" y="2241"/>
                <a:ext cx="1100" cy="7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8"/>
                  </a:cxn>
                  <a:cxn ang="0">
                    <a:pos x="843" y="728"/>
                  </a:cxn>
                  <a:cxn ang="0">
                    <a:pos x="841" y="399"/>
                  </a:cxn>
                  <a:cxn ang="0">
                    <a:pos x="1100" y="399"/>
                  </a:cxn>
                </a:cxnLst>
                <a:rect l="0" t="0" r="r" b="b"/>
                <a:pathLst>
                  <a:path w="1100" h="728">
                    <a:moveTo>
                      <a:pt x="0" y="0"/>
                    </a:moveTo>
                    <a:lnTo>
                      <a:pt x="0" y="728"/>
                    </a:lnTo>
                    <a:lnTo>
                      <a:pt x="843" y="728"/>
                    </a:lnTo>
                    <a:lnTo>
                      <a:pt x="841" y="399"/>
                    </a:lnTo>
                    <a:lnTo>
                      <a:pt x="1100" y="399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4" name="Freeform 40"/>
              <p:cNvSpPr>
                <a:spLocks/>
              </p:cNvSpPr>
              <p:nvPr/>
            </p:nvSpPr>
            <p:spPr bwMode="auto">
              <a:xfrm>
                <a:off x="2016" y="2312"/>
                <a:ext cx="3617" cy="801"/>
              </a:xfrm>
              <a:custGeom>
                <a:avLst/>
                <a:gdLst/>
                <a:ahLst/>
                <a:cxnLst>
                  <a:cxn ang="0">
                    <a:pos x="3408" y="288"/>
                  </a:cxn>
                  <a:cxn ang="0">
                    <a:pos x="3616" y="288"/>
                  </a:cxn>
                  <a:cxn ang="0">
                    <a:pos x="3616" y="800"/>
                  </a:cxn>
                  <a:cxn ang="0">
                    <a:pos x="0" y="800"/>
                  </a:cxn>
                  <a:cxn ang="0">
                    <a:pos x="0" y="0"/>
                  </a:cxn>
                  <a:cxn ang="0">
                    <a:pos x="240" y="0"/>
                  </a:cxn>
                </a:cxnLst>
                <a:rect l="0" t="0" r="r" b="b"/>
                <a:pathLst>
                  <a:path w="3617" h="801">
                    <a:moveTo>
                      <a:pt x="3408" y="288"/>
                    </a:moveTo>
                    <a:lnTo>
                      <a:pt x="3616" y="288"/>
                    </a:lnTo>
                    <a:lnTo>
                      <a:pt x="3616" y="800"/>
                    </a:lnTo>
                    <a:lnTo>
                      <a:pt x="0" y="800"/>
                    </a:lnTo>
                    <a:lnTo>
                      <a:pt x="0" y="0"/>
                    </a:lnTo>
                    <a:lnTo>
                      <a:pt x="24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5" name="Oval 41"/>
              <p:cNvSpPr>
                <a:spLocks noChangeArrowheads="1"/>
              </p:cNvSpPr>
              <p:nvPr/>
            </p:nvSpPr>
            <p:spPr bwMode="auto">
              <a:xfrm>
                <a:off x="2900" y="2284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6" name="Oval 42"/>
              <p:cNvSpPr>
                <a:spLocks noChangeArrowheads="1"/>
              </p:cNvSpPr>
              <p:nvPr/>
            </p:nvSpPr>
            <p:spPr bwMode="auto">
              <a:xfrm>
                <a:off x="4162" y="2216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7" name="Freeform 43"/>
              <p:cNvSpPr>
                <a:spLocks/>
              </p:cNvSpPr>
              <p:nvPr/>
            </p:nvSpPr>
            <p:spPr bwMode="auto">
              <a:xfrm>
                <a:off x="3118" y="2248"/>
                <a:ext cx="145" cy="289"/>
              </a:xfrm>
              <a:custGeom>
                <a:avLst/>
                <a:gdLst/>
                <a:ahLst/>
                <a:cxnLst>
                  <a:cxn ang="0">
                    <a:pos x="144" y="48"/>
                  </a:cxn>
                  <a:cxn ang="0">
                    <a:pos x="144" y="240"/>
                  </a:cxn>
                  <a:cxn ang="0">
                    <a:pos x="0" y="288"/>
                  </a:cxn>
                  <a:cxn ang="0">
                    <a:pos x="0" y="0"/>
                  </a:cxn>
                  <a:cxn ang="0">
                    <a:pos x="144" y="48"/>
                  </a:cxn>
                </a:cxnLst>
                <a:rect l="0" t="0" r="r" b="b"/>
                <a:pathLst>
                  <a:path w="145" h="289">
                    <a:moveTo>
                      <a:pt x="144" y="48"/>
                    </a:moveTo>
                    <a:lnTo>
                      <a:pt x="144" y="240"/>
                    </a:lnTo>
                    <a:lnTo>
                      <a:pt x="0" y="288"/>
                    </a:lnTo>
                    <a:lnTo>
                      <a:pt x="0" y="0"/>
                    </a:lnTo>
                    <a:lnTo>
                      <a:pt x="144" y="48"/>
                    </a:lnTo>
                  </a:path>
                </a:pathLst>
              </a:custGeom>
              <a:solidFill>
                <a:schemeClr val="bg1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218" name="Group 44"/>
              <p:cNvGrpSpPr>
                <a:grpSpLocks/>
              </p:cNvGrpSpPr>
              <p:nvPr/>
            </p:nvGrpSpPr>
            <p:grpSpPr bwMode="auto">
              <a:xfrm>
                <a:off x="391" y="1936"/>
                <a:ext cx="251" cy="369"/>
                <a:chOff x="391" y="2136"/>
                <a:chExt cx="251" cy="369"/>
              </a:xfrm>
            </p:grpSpPr>
            <p:sp>
              <p:nvSpPr>
                <p:cNvPr id="288" name="Rectangle 45"/>
                <p:cNvSpPr>
                  <a:spLocks noChangeArrowheads="1"/>
                </p:cNvSpPr>
                <p:nvPr/>
              </p:nvSpPr>
              <p:spPr bwMode="auto">
                <a:xfrm>
                  <a:off x="440" y="2136"/>
                  <a:ext cx="128" cy="3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89" name="Line 46"/>
                <p:cNvSpPr>
                  <a:spLocks noChangeShapeType="1"/>
                </p:cNvSpPr>
                <p:nvPr/>
              </p:nvSpPr>
              <p:spPr bwMode="auto">
                <a:xfrm>
                  <a:off x="584" y="2320"/>
                  <a:ext cx="3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90" name="Rectangle 47"/>
                <p:cNvSpPr>
                  <a:spLocks noChangeArrowheads="1"/>
                </p:cNvSpPr>
                <p:nvPr/>
              </p:nvSpPr>
              <p:spPr bwMode="auto">
                <a:xfrm>
                  <a:off x="391" y="2260"/>
                  <a:ext cx="251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PC</a:t>
                  </a:r>
                </a:p>
              </p:txBody>
            </p:sp>
            <p:sp>
              <p:nvSpPr>
                <p:cNvPr id="291" name="Line 48"/>
                <p:cNvSpPr>
                  <a:spLocks noChangeShapeType="1"/>
                </p:cNvSpPr>
                <p:nvPr/>
              </p:nvSpPr>
              <p:spPr bwMode="auto">
                <a:xfrm>
                  <a:off x="392" y="2320"/>
                  <a:ext cx="3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92" name="Freeform 49"/>
                <p:cNvSpPr>
                  <a:spLocks/>
                </p:cNvSpPr>
                <p:nvPr/>
              </p:nvSpPr>
              <p:spPr bwMode="auto">
                <a:xfrm>
                  <a:off x="480" y="2456"/>
                  <a:ext cx="49" cy="49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24" y="0"/>
                    </a:cxn>
                    <a:cxn ang="0">
                      <a:pos x="48" y="48"/>
                    </a:cxn>
                  </a:cxnLst>
                  <a:rect l="0" t="0" r="r" b="b"/>
                  <a:pathLst>
                    <a:path w="49" h="49">
                      <a:moveTo>
                        <a:pt x="0" y="48"/>
                      </a:moveTo>
                      <a:lnTo>
                        <a:pt x="24" y="0"/>
                      </a:lnTo>
                      <a:lnTo>
                        <a:pt x="48" y="48"/>
                      </a:lnTo>
                    </a:path>
                  </a:pathLst>
                </a:custGeom>
                <a:noFill/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sp>
            <p:nvSpPr>
              <p:cNvPr id="219" name="Line 50"/>
              <p:cNvSpPr>
                <a:spLocks noChangeShapeType="1"/>
              </p:cNvSpPr>
              <p:nvPr/>
            </p:nvSpPr>
            <p:spPr bwMode="auto">
              <a:xfrm>
                <a:off x="2640" y="2304"/>
                <a:ext cx="4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220" name="Group 51"/>
              <p:cNvGrpSpPr>
                <a:grpSpLocks/>
              </p:cNvGrpSpPr>
              <p:nvPr/>
            </p:nvGrpSpPr>
            <p:grpSpPr bwMode="auto">
              <a:xfrm>
                <a:off x="3311" y="1920"/>
                <a:ext cx="187" cy="306"/>
                <a:chOff x="3311" y="2120"/>
                <a:chExt cx="187" cy="306"/>
              </a:xfrm>
            </p:grpSpPr>
            <p:sp>
              <p:nvSpPr>
                <p:cNvPr id="285" name="Rectangle 52"/>
                <p:cNvSpPr>
                  <a:spLocks noChangeArrowheads="1"/>
                </p:cNvSpPr>
                <p:nvPr/>
              </p:nvSpPr>
              <p:spPr bwMode="auto">
                <a:xfrm>
                  <a:off x="3335" y="2120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86" name="Freeform 53"/>
                <p:cNvSpPr>
                  <a:spLocks/>
                </p:cNvSpPr>
                <p:nvPr/>
              </p:nvSpPr>
              <p:spPr bwMode="auto">
                <a:xfrm>
                  <a:off x="3368" y="2382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solidFill>
                  <a:schemeClr val="accent1"/>
                </a:solidFill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87" name="Rectangle 54"/>
                <p:cNvSpPr>
                  <a:spLocks noChangeArrowheads="1"/>
                </p:cNvSpPr>
                <p:nvPr/>
              </p:nvSpPr>
              <p:spPr bwMode="auto">
                <a:xfrm>
                  <a:off x="3311" y="2195"/>
                  <a:ext cx="187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A</a:t>
                  </a:r>
                </a:p>
              </p:txBody>
            </p:sp>
          </p:grpSp>
          <p:grpSp>
            <p:nvGrpSpPr>
              <p:cNvPr id="221" name="Group 55"/>
              <p:cNvGrpSpPr>
                <a:grpSpLocks/>
              </p:cNvGrpSpPr>
              <p:nvPr/>
            </p:nvGrpSpPr>
            <p:grpSpPr bwMode="auto">
              <a:xfrm>
                <a:off x="3311" y="2256"/>
                <a:ext cx="171" cy="306"/>
                <a:chOff x="3311" y="2456"/>
                <a:chExt cx="171" cy="306"/>
              </a:xfrm>
            </p:grpSpPr>
            <p:sp>
              <p:nvSpPr>
                <p:cNvPr id="282" name="Rectangle 56"/>
                <p:cNvSpPr>
                  <a:spLocks noChangeArrowheads="1"/>
                </p:cNvSpPr>
                <p:nvPr/>
              </p:nvSpPr>
              <p:spPr bwMode="auto">
                <a:xfrm>
                  <a:off x="3335" y="2456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83" name="Freeform 57"/>
                <p:cNvSpPr>
                  <a:spLocks/>
                </p:cNvSpPr>
                <p:nvPr/>
              </p:nvSpPr>
              <p:spPr bwMode="auto">
                <a:xfrm>
                  <a:off x="3368" y="2718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solidFill>
                  <a:schemeClr val="accent1"/>
                </a:solidFill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84" name="Rectangle 58"/>
                <p:cNvSpPr>
                  <a:spLocks noChangeArrowheads="1"/>
                </p:cNvSpPr>
                <p:nvPr/>
              </p:nvSpPr>
              <p:spPr bwMode="auto">
                <a:xfrm>
                  <a:off x="3311" y="2539"/>
                  <a:ext cx="17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B</a:t>
                  </a:r>
                </a:p>
              </p:txBody>
            </p:sp>
          </p:grpSp>
          <p:grpSp>
            <p:nvGrpSpPr>
              <p:cNvPr id="222" name="Group 59"/>
              <p:cNvGrpSpPr>
                <a:grpSpLocks/>
              </p:cNvGrpSpPr>
              <p:nvPr/>
            </p:nvGrpSpPr>
            <p:grpSpPr bwMode="auto">
              <a:xfrm>
                <a:off x="3335" y="2592"/>
                <a:ext cx="109" cy="304"/>
                <a:chOff x="3335" y="2792"/>
                <a:chExt cx="109" cy="304"/>
              </a:xfrm>
            </p:grpSpPr>
            <p:sp>
              <p:nvSpPr>
                <p:cNvPr id="280" name="Rectangle 60"/>
                <p:cNvSpPr>
                  <a:spLocks noChangeArrowheads="1"/>
                </p:cNvSpPr>
                <p:nvPr/>
              </p:nvSpPr>
              <p:spPr bwMode="auto">
                <a:xfrm>
                  <a:off x="3335" y="2792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81" name="Freeform 61"/>
                <p:cNvSpPr>
                  <a:spLocks/>
                </p:cNvSpPr>
                <p:nvPr/>
              </p:nvSpPr>
              <p:spPr bwMode="auto">
                <a:xfrm>
                  <a:off x="3368" y="3046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solidFill>
                  <a:schemeClr val="accent1"/>
                </a:solidFill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23" name="Group 62"/>
              <p:cNvGrpSpPr>
                <a:grpSpLocks/>
              </p:cNvGrpSpPr>
              <p:nvPr/>
            </p:nvGrpSpPr>
            <p:grpSpPr bwMode="auto">
              <a:xfrm>
                <a:off x="3935" y="2088"/>
                <a:ext cx="173" cy="306"/>
                <a:chOff x="3935" y="2288"/>
                <a:chExt cx="173" cy="306"/>
              </a:xfrm>
            </p:grpSpPr>
            <p:sp>
              <p:nvSpPr>
                <p:cNvPr id="277" name="Rectangle 63"/>
                <p:cNvSpPr>
                  <a:spLocks noChangeArrowheads="1"/>
                </p:cNvSpPr>
                <p:nvPr/>
              </p:nvSpPr>
              <p:spPr bwMode="auto">
                <a:xfrm>
                  <a:off x="3959" y="2288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78" name="Freeform 64"/>
                <p:cNvSpPr>
                  <a:spLocks/>
                </p:cNvSpPr>
                <p:nvPr/>
              </p:nvSpPr>
              <p:spPr bwMode="auto">
                <a:xfrm>
                  <a:off x="3992" y="2550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79" name="Rectangle 65"/>
                <p:cNvSpPr>
                  <a:spLocks noChangeArrowheads="1"/>
                </p:cNvSpPr>
                <p:nvPr/>
              </p:nvSpPr>
              <p:spPr bwMode="auto">
                <a:xfrm>
                  <a:off x="3935" y="2363"/>
                  <a:ext cx="173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Y</a:t>
                  </a:r>
                </a:p>
              </p:txBody>
            </p:sp>
          </p:grpSp>
          <p:grpSp>
            <p:nvGrpSpPr>
              <p:cNvPr id="224" name="Group 223"/>
              <p:cNvGrpSpPr>
                <a:grpSpLocks/>
              </p:cNvGrpSpPr>
              <p:nvPr/>
            </p:nvGrpSpPr>
            <p:grpSpPr bwMode="auto">
              <a:xfrm>
                <a:off x="3951" y="2592"/>
                <a:ext cx="109" cy="304"/>
                <a:chOff x="3951" y="2792"/>
                <a:chExt cx="109" cy="304"/>
              </a:xfrm>
            </p:grpSpPr>
            <p:sp>
              <p:nvSpPr>
                <p:cNvPr id="275" name="Rectangle 67"/>
                <p:cNvSpPr>
                  <a:spLocks noChangeArrowheads="1"/>
                </p:cNvSpPr>
                <p:nvPr/>
              </p:nvSpPr>
              <p:spPr bwMode="auto">
                <a:xfrm>
                  <a:off x="3951" y="2792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76" name="Freeform 68"/>
                <p:cNvSpPr>
                  <a:spLocks/>
                </p:cNvSpPr>
                <p:nvPr/>
              </p:nvSpPr>
              <p:spPr bwMode="auto">
                <a:xfrm>
                  <a:off x="3984" y="3046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solidFill>
                  <a:schemeClr val="accent1"/>
                </a:solidFill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25" name="Group 69"/>
              <p:cNvGrpSpPr>
                <a:grpSpLocks/>
              </p:cNvGrpSpPr>
              <p:nvPr/>
            </p:nvGrpSpPr>
            <p:grpSpPr bwMode="auto">
              <a:xfrm>
                <a:off x="5420" y="2456"/>
                <a:ext cx="185" cy="306"/>
                <a:chOff x="5420" y="2656"/>
                <a:chExt cx="185" cy="306"/>
              </a:xfrm>
            </p:grpSpPr>
            <p:sp>
              <p:nvSpPr>
                <p:cNvPr id="271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5420" y="2800"/>
                  <a:ext cx="5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72" name="Rectangle 71"/>
                <p:cNvSpPr>
                  <a:spLocks noChangeArrowheads="1"/>
                </p:cNvSpPr>
                <p:nvPr/>
              </p:nvSpPr>
              <p:spPr bwMode="auto">
                <a:xfrm>
                  <a:off x="5471" y="2656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73" name="Freeform 72"/>
                <p:cNvSpPr>
                  <a:spLocks/>
                </p:cNvSpPr>
                <p:nvPr/>
              </p:nvSpPr>
              <p:spPr bwMode="auto">
                <a:xfrm>
                  <a:off x="5504" y="2918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solidFill>
                  <a:schemeClr val="accent1"/>
                </a:solidFill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74" name="Rectangle 73"/>
                <p:cNvSpPr>
                  <a:spLocks noChangeArrowheads="1"/>
                </p:cNvSpPr>
                <p:nvPr/>
              </p:nvSpPr>
              <p:spPr bwMode="auto">
                <a:xfrm>
                  <a:off x="5431" y="2723"/>
                  <a:ext cx="17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R</a:t>
                  </a:r>
                </a:p>
              </p:txBody>
            </p:sp>
          </p:grpSp>
          <p:sp>
            <p:nvSpPr>
              <p:cNvPr id="226" name="Rectangle 74"/>
              <p:cNvSpPr>
                <a:spLocks noChangeArrowheads="1"/>
              </p:cNvSpPr>
              <p:nvPr/>
            </p:nvSpPr>
            <p:spPr bwMode="auto">
              <a:xfrm>
                <a:off x="3247" y="2875"/>
                <a:ext cx="329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MD1</a:t>
                </a:r>
              </a:p>
            </p:txBody>
          </p:sp>
          <p:sp>
            <p:nvSpPr>
              <p:cNvPr id="227" name="Rectangle 75"/>
              <p:cNvSpPr>
                <a:spLocks noChangeArrowheads="1"/>
              </p:cNvSpPr>
              <p:nvPr/>
            </p:nvSpPr>
            <p:spPr bwMode="auto">
              <a:xfrm>
                <a:off x="3863" y="2883"/>
                <a:ext cx="329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MD2</a:t>
                </a:r>
              </a:p>
            </p:txBody>
          </p:sp>
          <p:sp>
            <p:nvSpPr>
              <p:cNvPr id="228" name="Line 76"/>
              <p:cNvSpPr>
                <a:spLocks noChangeShapeType="1"/>
              </p:cNvSpPr>
              <p:nvPr/>
            </p:nvSpPr>
            <p:spPr bwMode="auto">
              <a:xfrm>
                <a:off x="3192" y="2516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229" name="Group 77"/>
              <p:cNvGrpSpPr>
                <a:grpSpLocks/>
              </p:cNvGrpSpPr>
              <p:nvPr/>
            </p:nvGrpSpPr>
            <p:grpSpPr bwMode="auto">
              <a:xfrm>
                <a:off x="733" y="2021"/>
                <a:ext cx="567" cy="600"/>
                <a:chOff x="733" y="2221"/>
                <a:chExt cx="567" cy="600"/>
              </a:xfrm>
            </p:grpSpPr>
            <p:sp>
              <p:nvSpPr>
                <p:cNvPr id="267" name="Rectangle 78"/>
                <p:cNvSpPr>
                  <a:spLocks noChangeArrowheads="1"/>
                </p:cNvSpPr>
                <p:nvPr/>
              </p:nvSpPr>
              <p:spPr bwMode="auto">
                <a:xfrm>
                  <a:off x="775" y="2223"/>
                  <a:ext cx="472" cy="584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68" name="Rectangle 79"/>
                <p:cNvSpPr>
                  <a:spLocks noChangeArrowheads="1"/>
                </p:cNvSpPr>
                <p:nvPr/>
              </p:nvSpPr>
              <p:spPr bwMode="auto">
                <a:xfrm>
                  <a:off x="734" y="2221"/>
                  <a:ext cx="344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addr</a:t>
                  </a:r>
                </a:p>
              </p:txBody>
            </p:sp>
            <p:sp>
              <p:nvSpPr>
                <p:cNvPr id="269" name="Rectangle 80"/>
                <p:cNvSpPr>
                  <a:spLocks noChangeArrowheads="1"/>
                </p:cNvSpPr>
                <p:nvPr/>
              </p:nvSpPr>
              <p:spPr bwMode="auto">
                <a:xfrm>
                  <a:off x="992" y="2335"/>
                  <a:ext cx="265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inst</a:t>
                  </a:r>
                </a:p>
              </p:txBody>
            </p:sp>
            <p:sp>
              <p:nvSpPr>
                <p:cNvPr id="270" name="Rectangle 81"/>
                <p:cNvSpPr>
                  <a:spLocks noChangeArrowheads="1"/>
                </p:cNvSpPr>
                <p:nvPr/>
              </p:nvSpPr>
              <p:spPr bwMode="auto">
                <a:xfrm>
                  <a:off x="733" y="2493"/>
                  <a:ext cx="567" cy="328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400">
                      <a:solidFill>
                        <a:schemeClr val="tx1"/>
                      </a:solidFill>
                      <a:latin typeface="+mj-lt"/>
                    </a:rPr>
                    <a:t>Inst</a:t>
                  </a:r>
                </a:p>
                <a:p>
                  <a:pPr>
                    <a:spcBef>
                      <a:spcPct val="0"/>
                    </a:spcBef>
                  </a:pPr>
                  <a:r>
                    <a:rPr lang="en-US" sz="1400">
                      <a:solidFill>
                        <a:schemeClr val="tx1"/>
                      </a:solidFill>
                      <a:latin typeface="+mj-lt"/>
                    </a:rPr>
                    <a:t>Memory</a:t>
                  </a:r>
                </a:p>
              </p:txBody>
            </p:sp>
          </p:grpSp>
          <p:grpSp>
            <p:nvGrpSpPr>
              <p:cNvPr id="230" name="Group 82"/>
              <p:cNvGrpSpPr>
                <a:grpSpLocks/>
              </p:cNvGrpSpPr>
              <p:nvPr/>
            </p:nvGrpSpPr>
            <p:grpSpPr bwMode="auto">
              <a:xfrm>
                <a:off x="526" y="1125"/>
                <a:ext cx="601" cy="411"/>
                <a:chOff x="526" y="1325"/>
                <a:chExt cx="601" cy="411"/>
              </a:xfrm>
            </p:grpSpPr>
            <p:sp>
              <p:nvSpPr>
                <p:cNvPr id="262" name="Rectangle 83"/>
                <p:cNvSpPr>
                  <a:spLocks noChangeArrowheads="1"/>
                </p:cNvSpPr>
                <p:nvPr/>
              </p:nvSpPr>
              <p:spPr bwMode="auto">
                <a:xfrm>
                  <a:off x="526" y="1325"/>
                  <a:ext cx="269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0x4</a:t>
                  </a:r>
                </a:p>
              </p:txBody>
            </p:sp>
            <p:sp>
              <p:nvSpPr>
                <p:cNvPr id="263" name="Freeform 84"/>
                <p:cNvSpPr>
                  <a:spLocks/>
                </p:cNvSpPr>
                <p:nvPr/>
              </p:nvSpPr>
              <p:spPr bwMode="auto">
                <a:xfrm>
                  <a:off x="823" y="1351"/>
                  <a:ext cx="241" cy="3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0"/>
                    </a:cxn>
                    <a:cxn ang="0">
                      <a:pos x="48" y="192"/>
                    </a:cxn>
                    <a:cxn ang="0">
                      <a:pos x="0" y="224"/>
                    </a:cxn>
                    <a:cxn ang="0">
                      <a:pos x="0" y="384"/>
                    </a:cxn>
                    <a:cxn ang="0">
                      <a:pos x="240" y="288"/>
                    </a:cxn>
                    <a:cxn ang="0">
                      <a:pos x="240" y="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1" h="385">
                      <a:moveTo>
                        <a:pt x="0" y="0"/>
                      </a:moveTo>
                      <a:lnTo>
                        <a:pt x="0" y="160"/>
                      </a:lnTo>
                      <a:lnTo>
                        <a:pt x="48" y="192"/>
                      </a:lnTo>
                      <a:lnTo>
                        <a:pt x="0" y="224"/>
                      </a:lnTo>
                      <a:lnTo>
                        <a:pt x="0" y="384"/>
                      </a:lnTo>
                      <a:lnTo>
                        <a:pt x="240" y="288"/>
                      </a:lnTo>
                      <a:lnTo>
                        <a:pt x="240" y="9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64" name="Line 85"/>
                <p:cNvSpPr>
                  <a:spLocks noChangeShapeType="1"/>
                </p:cNvSpPr>
                <p:nvPr/>
              </p:nvSpPr>
              <p:spPr bwMode="auto">
                <a:xfrm>
                  <a:off x="779" y="1399"/>
                  <a:ext cx="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65" name="Rectangle 86"/>
                <p:cNvSpPr>
                  <a:spLocks noChangeArrowheads="1"/>
                </p:cNvSpPr>
                <p:nvPr/>
              </p:nvSpPr>
              <p:spPr bwMode="auto">
                <a:xfrm>
                  <a:off x="829" y="1469"/>
                  <a:ext cx="286" cy="15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Add</a:t>
                  </a:r>
                </a:p>
              </p:txBody>
            </p:sp>
            <p:sp>
              <p:nvSpPr>
                <p:cNvPr id="266" name="Line 87"/>
                <p:cNvSpPr>
                  <a:spLocks noChangeShapeType="1"/>
                </p:cNvSpPr>
                <p:nvPr/>
              </p:nvSpPr>
              <p:spPr bwMode="auto">
                <a:xfrm>
                  <a:off x="1071" y="1551"/>
                  <a:ext cx="5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31" name="Group 88"/>
              <p:cNvGrpSpPr>
                <a:grpSpLocks/>
              </p:cNvGrpSpPr>
              <p:nvPr/>
            </p:nvGrpSpPr>
            <p:grpSpPr bwMode="auto">
              <a:xfrm>
                <a:off x="1238" y="2063"/>
                <a:ext cx="200" cy="304"/>
                <a:chOff x="1238" y="2263"/>
                <a:chExt cx="200" cy="304"/>
              </a:xfrm>
            </p:grpSpPr>
            <p:sp>
              <p:nvSpPr>
                <p:cNvPr id="258" name="Line 89"/>
                <p:cNvSpPr>
                  <a:spLocks noChangeShapeType="1"/>
                </p:cNvSpPr>
                <p:nvPr/>
              </p:nvSpPr>
              <p:spPr bwMode="auto">
                <a:xfrm>
                  <a:off x="1256" y="2424"/>
                  <a:ext cx="182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59" name="Rectangle 90"/>
                <p:cNvSpPr>
                  <a:spLocks noChangeArrowheads="1"/>
                </p:cNvSpPr>
                <p:nvPr/>
              </p:nvSpPr>
              <p:spPr bwMode="auto">
                <a:xfrm>
                  <a:off x="1293" y="2263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60" name="Freeform 91"/>
                <p:cNvSpPr>
                  <a:spLocks/>
                </p:cNvSpPr>
                <p:nvPr/>
              </p:nvSpPr>
              <p:spPr bwMode="auto">
                <a:xfrm>
                  <a:off x="1326" y="2517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61" name="Rectangle 92"/>
                <p:cNvSpPr>
                  <a:spLocks noChangeArrowheads="1"/>
                </p:cNvSpPr>
                <p:nvPr/>
              </p:nvSpPr>
              <p:spPr bwMode="auto">
                <a:xfrm>
                  <a:off x="1238" y="2330"/>
                  <a:ext cx="196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IR</a:t>
                  </a:r>
                </a:p>
              </p:txBody>
            </p:sp>
          </p:grpSp>
          <p:sp>
            <p:nvSpPr>
              <p:cNvPr id="232" name="Rectangle 93"/>
              <p:cNvSpPr>
                <a:spLocks noChangeArrowheads="1"/>
              </p:cNvSpPr>
              <p:nvPr/>
            </p:nvSpPr>
            <p:spPr bwMode="auto">
              <a:xfrm>
                <a:off x="2265" y="2603"/>
                <a:ext cx="369" cy="2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33" name="Rectangle 94"/>
              <p:cNvSpPr>
                <a:spLocks noChangeArrowheads="1"/>
              </p:cNvSpPr>
              <p:nvPr/>
            </p:nvSpPr>
            <p:spPr bwMode="auto">
              <a:xfrm>
                <a:off x="2283" y="2569"/>
                <a:ext cx="319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Imm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Ext</a:t>
                </a:r>
              </a:p>
            </p:txBody>
          </p:sp>
          <p:sp>
            <p:nvSpPr>
              <p:cNvPr id="234" name="Freeform 95"/>
              <p:cNvSpPr>
                <a:spLocks/>
              </p:cNvSpPr>
              <p:nvPr/>
            </p:nvSpPr>
            <p:spPr bwMode="auto">
              <a:xfrm>
                <a:off x="3619" y="2063"/>
                <a:ext cx="250" cy="3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0"/>
                  </a:cxn>
                  <a:cxn ang="0">
                    <a:pos x="50" y="192"/>
                  </a:cxn>
                  <a:cxn ang="0">
                    <a:pos x="0" y="224"/>
                  </a:cxn>
                  <a:cxn ang="0">
                    <a:pos x="0" y="384"/>
                  </a:cxn>
                  <a:cxn ang="0">
                    <a:pos x="249" y="288"/>
                  </a:cxn>
                  <a:cxn ang="0">
                    <a:pos x="249" y="96"/>
                  </a:cxn>
                  <a:cxn ang="0">
                    <a:pos x="0" y="0"/>
                  </a:cxn>
                </a:cxnLst>
                <a:rect l="0" t="0" r="r" b="b"/>
                <a:pathLst>
                  <a:path w="250" h="385">
                    <a:moveTo>
                      <a:pt x="0" y="0"/>
                    </a:moveTo>
                    <a:lnTo>
                      <a:pt x="0" y="160"/>
                    </a:lnTo>
                    <a:lnTo>
                      <a:pt x="50" y="192"/>
                    </a:lnTo>
                    <a:lnTo>
                      <a:pt x="0" y="224"/>
                    </a:lnTo>
                    <a:lnTo>
                      <a:pt x="0" y="384"/>
                    </a:lnTo>
                    <a:lnTo>
                      <a:pt x="249" y="288"/>
                    </a:lnTo>
                    <a:lnTo>
                      <a:pt x="249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35" name="Rectangle 96"/>
              <p:cNvSpPr>
                <a:spLocks noChangeArrowheads="1"/>
              </p:cNvSpPr>
              <p:nvPr/>
            </p:nvSpPr>
            <p:spPr bwMode="auto">
              <a:xfrm>
                <a:off x="3627" y="2173"/>
                <a:ext cx="272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ALU</a:t>
                </a:r>
              </a:p>
            </p:txBody>
          </p:sp>
          <p:sp>
            <p:nvSpPr>
              <p:cNvPr id="236" name="Freeform 97"/>
              <p:cNvSpPr>
                <a:spLocks/>
              </p:cNvSpPr>
              <p:nvPr/>
            </p:nvSpPr>
            <p:spPr bwMode="auto">
              <a:xfrm>
                <a:off x="5280" y="2393"/>
                <a:ext cx="145" cy="326"/>
              </a:xfrm>
              <a:custGeom>
                <a:avLst/>
                <a:gdLst/>
                <a:ahLst/>
                <a:cxnLst>
                  <a:cxn ang="0">
                    <a:pos x="144" y="41"/>
                  </a:cxn>
                  <a:cxn ang="0">
                    <a:pos x="144" y="284"/>
                  </a:cxn>
                  <a:cxn ang="0">
                    <a:pos x="0" y="325"/>
                  </a:cxn>
                  <a:cxn ang="0">
                    <a:pos x="0" y="0"/>
                  </a:cxn>
                  <a:cxn ang="0">
                    <a:pos x="144" y="41"/>
                  </a:cxn>
                </a:cxnLst>
                <a:rect l="0" t="0" r="r" b="b"/>
                <a:pathLst>
                  <a:path w="145" h="326">
                    <a:moveTo>
                      <a:pt x="144" y="41"/>
                    </a:moveTo>
                    <a:lnTo>
                      <a:pt x="144" y="284"/>
                    </a:lnTo>
                    <a:lnTo>
                      <a:pt x="0" y="325"/>
                    </a:lnTo>
                    <a:lnTo>
                      <a:pt x="0" y="0"/>
                    </a:lnTo>
                    <a:lnTo>
                      <a:pt x="144" y="41"/>
                    </a:lnTo>
                  </a:path>
                </a:pathLst>
              </a:custGeom>
              <a:solidFill>
                <a:schemeClr val="bg1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237" name="Group 98"/>
              <p:cNvGrpSpPr>
                <a:grpSpLocks/>
              </p:cNvGrpSpPr>
              <p:nvPr/>
            </p:nvGrpSpPr>
            <p:grpSpPr bwMode="auto">
              <a:xfrm>
                <a:off x="2224" y="1737"/>
                <a:ext cx="433" cy="750"/>
                <a:chOff x="2224" y="1737"/>
                <a:chExt cx="433" cy="750"/>
              </a:xfrm>
            </p:grpSpPr>
            <p:sp>
              <p:nvSpPr>
                <p:cNvPr id="248" name="Rectangle 99"/>
                <p:cNvSpPr>
                  <a:spLocks noChangeArrowheads="1"/>
                </p:cNvSpPr>
                <p:nvPr/>
              </p:nvSpPr>
              <p:spPr bwMode="auto">
                <a:xfrm>
                  <a:off x="2265" y="1787"/>
                  <a:ext cx="368" cy="680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49" name="Rectangle 100"/>
                <p:cNvSpPr>
                  <a:spLocks noChangeArrowheads="1"/>
                </p:cNvSpPr>
                <p:nvPr/>
              </p:nvSpPr>
              <p:spPr bwMode="auto">
                <a:xfrm>
                  <a:off x="2392" y="2037"/>
                  <a:ext cx="265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rd1</a:t>
                  </a:r>
                </a:p>
              </p:txBody>
            </p:sp>
            <p:sp>
              <p:nvSpPr>
                <p:cNvPr id="250" name="Rectangle 101"/>
                <p:cNvSpPr>
                  <a:spLocks noChangeArrowheads="1"/>
                </p:cNvSpPr>
                <p:nvPr/>
              </p:nvSpPr>
              <p:spPr bwMode="auto">
                <a:xfrm>
                  <a:off x="2249" y="2295"/>
                  <a:ext cx="393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400">
                      <a:solidFill>
                        <a:schemeClr val="tx1"/>
                      </a:solidFill>
                      <a:latin typeface="+mj-lt"/>
                    </a:rPr>
                    <a:t>GPRs</a:t>
                  </a:r>
                </a:p>
              </p:txBody>
            </p:sp>
            <p:sp>
              <p:nvSpPr>
                <p:cNvPr id="251" name="Rectangle 102"/>
                <p:cNvSpPr>
                  <a:spLocks noChangeArrowheads="1"/>
                </p:cNvSpPr>
                <p:nvPr/>
              </p:nvSpPr>
              <p:spPr bwMode="auto">
                <a:xfrm>
                  <a:off x="2224" y="1841"/>
                  <a:ext cx="235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rs1</a:t>
                  </a:r>
                </a:p>
              </p:txBody>
            </p:sp>
            <p:sp>
              <p:nvSpPr>
                <p:cNvPr id="252" name="Rectangle 103"/>
                <p:cNvSpPr>
                  <a:spLocks noChangeArrowheads="1"/>
                </p:cNvSpPr>
                <p:nvPr/>
              </p:nvSpPr>
              <p:spPr bwMode="auto">
                <a:xfrm>
                  <a:off x="2224" y="1937"/>
                  <a:ext cx="235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rs2</a:t>
                  </a:r>
                </a:p>
              </p:txBody>
            </p:sp>
            <p:sp>
              <p:nvSpPr>
                <p:cNvPr id="253" name="Rectangle 104"/>
                <p:cNvSpPr>
                  <a:spLocks noChangeArrowheads="1"/>
                </p:cNvSpPr>
                <p:nvPr/>
              </p:nvSpPr>
              <p:spPr bwMode="auto">
                <a:xfrm>
                  <a:off x="2224" y="2121"/>
                  <a:ext cx="233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ws</a:t>
                  </a:r>
                </a:p>
              </p:txBody>
            </p:sp>
            <p:sp>
              <p:nvSpPr>
                <p:cNvPr id="254" name="Rectangle 105"/>
                <p:cNvSpPr>
                  <a:spLocks noChangeArrowheads="1"/>
                </p:cNvSpPr>
                <p:nvPr/>
              </p:nvSpPr>
              <p:spPr bwMode="auto">
                <a:xfrm>
                  <a:off x="2224" y="2215"/>
                  <a:ext cx="263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wd</a:t>
                  </a:r>
                </a:p>
              </p:txBody>
            </p:sp>
            <p:sp>
              <p:nvSpPr>
                <p:cNvPr id="255" name="Rectangle 106"/>
                <p:cNvSpPr>
                  <a:spLocks noChangeArrowheads="1"/>
                </p:cNvSpPr>
                <p:nvPr/>
              </p:nvSpPr>
              <p:spPr bwMode="auto">
                <a:xfrm>
                  <a:off x="2387" y="2216"/>
                  <a:ext cx="265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rd2</a:t>
                  </a:r>
                </a:p>
              </p:txBody>
            </p:sp>
            <p:sp>
              <p:nvSpPr>
                <p:cNvPr id="256" name="Rectangle 107"/>
                <p:cNvSpPr>
                  <a:spLocks noChangeArrowheads="1"/>
                </p:cNvSpPr>
                <p:nvPr/>
              </p:nvSpPr>
              <p:spPr bwMode="auto">
                <a:xfrm>
                  <a:off x="2360" y="1737"/>
                  <a:ext cx="259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we</a:t>
                  </a:r>
                </a:p>
              </p:txBody>
            </p:sp>
            <p:sp>
              <p:nvSpPr>
                <p:cNvPr id="257" name="Freeform 108"/>
                <p:cNvSpPr>
                  <a:spLocks/>
                </p:cNvSpPr>
                <p:nvPr/>
              </p:nvSpPr>
              <p:spPr bwMode="auto">
                <a:xfrm flipV="1">
                  <a:off x="2295" y="1789"/>
                  <a:ext cx="54" cy="47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38" name="Group 109"/>
              <p:cNvGrpSpPr>
                <a:grpSpLocks/>
              </p:cNvGrpSpPr>
              <p:nvPr/>
            </p:nvGrpSpPr>
            <p:grpSpPr bwMode="auto">
              <a:xfrm>
                <a:off x="4391" y="1988"/>
                <a:ext cx="587" cy="868"/>
                <a:chOff x="4391" y="2188"/>
                <a:chExt cx="587" cy="868"/>
              </a:xfrm>
            </p:grpSpPr>
            <p:sp>
              <p:nvSpPr>
                <p:cNvPr id="239" name="Rectangle 110"/>
                <p:cNvSpPr>
                  <a:spLocks noChangeArrowheads="1"/>
                </p:cNvSpPr>
                <p:nvPr/>
              </p:nvSpPr>
              <p:spPr bwMode="auto">
                <a:xfrm>
                  <a:off x="4391" y="2865"/>
                  <a:ext cx="348" cy="14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900">
                      <a:solidFill>
                        <a:schemeClr val="tx1"/>
                      </a:solidFill>
                      <a:latin typeface="+mj-lt"/>
                    </a:rPr>
                    <a:t>wdata</a:t>
                  </a:r>
                </a:p>
              </p:txBody>
            </p:sp>
            <p:sp>
              <p:nvSpPr>
                <p:cNvPr id="240" name="Line 111"/>
                <p:cNvSpPr>
                  <a:spLocks noChangeShapeType="1"/>
                </p:cNvSpPr>
                <p:nvPr/>
              </p:nvSpPr>
              <p:spPr bwMode="auto">
                <a:xfrm>
                  <a:off x="4608" y="2188"/>
                  <a:ext cx="0" cy="104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41" name="Rectangle 112"/>
                <p:cNvSpPr>
                  <a:spLocks noChangeArrowheads="1"/>
                </p:cNvSpPr>
                <p:nvPr/>
              </p:nvSpPr>
              <p:spPr bwMode="auto">
                <a:xfrm>
                  <a:off x="4432" y="2304"/>
                  <a:ext cx="488" cy="752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42" name="Rectangle 113"/>
                <p:cNvSpPr>
                  <a:spLocks noChangeArrowheads="1"/>
                </p:cNvSpPr>
                <p:nvPr/>
              </p:nvSpPr>
              <p:spPr bwMode="auto">
                <a:xfrm>
                  <a:off x="4399" y="2350"/>
                  <a:ext cx="344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addr</a:t>
                  </a:r>
                </a:p>
              </p:txBody>
            </p:sp>
            <p:sp>
              <p:nvSpPr>
                <p:cNvPr id="243" name="Rectangle 114"/>
                <p:cNvSpPr>
                  <a:spLocks noChangeArrowheads="1"/>
                </p:cNvSpPr>
                <p:nvPr/>
              </p:nvSpPr>
              <p:spPr bwMode="auto">
                <a:xfrm>
                  <a:off x="4391" y="2879"/>
                  <a:ext cx="429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wdata</a:t>
                  </a:r>
                </a:p>
              </p:txBody>
            </p:sp>
            <p:sp>
              <p:nvSpPr>
                <p:cNvPr id="244" name="Rectangle 115"/>
                <p:cNvSpPr>
                  <a:spLocks noChangeArrowheads="1"/>
                </p:cNvSpPr>
                <p:nvPr/>
              </p:nvSpPr>
              <p:spPr bwMode="auto">
                <a:xfrm>
                  <a:off x="4586" y="2548"/>
                  <a:ext cx="378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rdata</a:t>
                  </a:r>
                </a:p>
              </p:txBody>
            </p:sp>
            <p:sp>
              <p:nvSpPr>
                <p:cNvPr id="245" name="Rectangle 116"/>
                <p:cNvSpPr>
                  <a:spLocks noChangeArrowheads="1"/>
                </p:cNvSpPr>
                <p:nvPr/>
              </p:nvSpPr>
              <p:spPr bwMode="auto">
                <a:xfrm>
                  <a:off x="4411" y="2648"/>
                  <a:ext cx="567" cy="28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lnSpc>
                      <a:spcPct val="85000"/>
                    </a:lnSpc>
                    <a:spcBef>
                      <a:spcPct val="0"/>
                    </a:spcBef>
                  </a:pPr>
                  <a:r>
                    <a:rPr lang="en-US" sz="1400">
                      <a:solidFill>
                        <a:schemeClr val="tx1"/>
                      </a:solidFill>
                      <a:latin typeface="+mj-lt"/>
                    </a:rPr>
                    <a:t>Data </a:t>
                  </a:r>
                </a:p>
                <a:p>
                  <a:pPr>
                    <a:lnSpc>
                      <a:spcPct val="85000"/>
                    </a:lnSpc>
                    <a:spcBef>
                      <a:spcPct val="0"/>
                    </a:spcBef>
                  </a:pPr>
                  <a:r>
                    <a:rPr lang="en-US" sz="1400">
                      <a:solidFill>
                        <a:schemeClr val="tx1"/>
                      </a:solidFill>
                      <a:latin typeface="+mj-lt"/>
                    </a:rPr>
                    <a:t>Memory</a:t>
                  </a:r>
                </a:p>
              </p:txBody>
            </p:sp>
            <p:sp>
              <p:nvSpPr>
                <p:cNvPr id="246" name="Rectangle 117"/>
                <p:cNvSpPr>
                  <a:spLocks noChangeArrowheads="1"/>
                </p:cNvSpPr>
                <p:nvPr/>
              </p:nvSpPr>
              <p:spPr bwMode="auto">
                <a:xfrm>
                  <a:off x="4527" y="2254"/>
                  <a:ext cx="259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we</a:t>
                  </a:r>
                </a:p>
              </p:txBody>
            </p:sp>
            <p:sp>
              <p:nvSpPr>
                <p:cNvPr id="247" name="Freeform 118"/>
                <p:cNvSpPr>
                  <a:spLocks/>
                </p:cNvSpPr>
                <p:nvPr/>
              </p:nvSpPr>
              <p:spPr bwMode="auto">
                <a:xfrm flipV="1">
                  <a:off x="4468" y="2313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</p:grpSp>
        <p:sp>
          <p:nvSpPr>
            <p:cNvPr id="166" name="Freeform 119"/>
            <p:cNvSpPr>
              <a:spLocks/>
            </p:cNvSpPr>
            <p:nvPr/>
          </p:nvSpPr>
          <p:spPr bwMode="auto">
            <a:xfrm>
              <a:off x="1377" y="2978"/>
              <a:ext cx="1761" cy="481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0" y="480"/>
                </a:cxn>
                <a:cxn ang="0">
                  <a:pos x="1760" y="480"/>
                </a:cxn>
                <a:cxn ang="0">
                  <a:pos x="1760" y="0"/>
                </a:cxn>
              </a:cxnLst>
              <a:rect l="0" t="0" r="r" b="b"/>
              <a:pathLst>
                <a:path w="1761" h="481">
                  <a:moveTo>
                    <a:pt x="0" y="160"/>
                  </a:moveTo>
                  <a:lnTo>
                    <a:pt x="0" y="480"/>
                  </a:lnTo>
                  <a:lnTo>
                    <a:pt x="1760" y="480"/>
                  </a:lnTo>
                  <a:lnTo>
                    <a:pt x="1760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7" name="Freeform 120"/>
            <p:cNvSpPr>
              <a:spLocks/>
            </p:cNvSpPr>
            <p:nvPr/>
          </p:nvSpPr>
          <p:spPr bwMode="auto">
            <a:xfrm>
              <a:off x="3384" y="1848"/>
              <a:ext cx="321" cy="7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0" y="0"/>
                </a:cxn>
                <a:cxn ang="0">
                  <a:pos x="320" y="744"/>
                </a:cxn>
              </a:cxnLst>
              <a:rect l="0" t="0" r="r" b="b"/>
              <a:pathLst>
                <a:path w="321" h="745">
                  <a:moveTo>
                    <a:pt x="0" y="0"/>
                  </a:moveTo>
                  <a:lnTo>
                    <a:pt x="320" y="0"/>
                  </a:lnTo>
                  <a:lnTo>
                    <a:pt x="320" y="744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168" name="Group 121"/>
            <p:cNvGrpSpPr>
              <a:grpSpLocks/>
            </p:cNvGrpSpPr>
            <p:nvPr/>
          </p:nvGrpSpPr>
          <p:grpSpPr bwMode="auto">
            <a:xfrm>
              <a:off x="4979" y="1768"/>
              <a:ext cx="669" cy="514"/>
              <a:chOff x="4755" y="1768"/>
              <a:chExt cx="893" cy="514"/>
            </a:xfrm>
          </p:grpSpPr>
          <p:grpSp>
            <p:nvGrpSpPr>
              <p:cNvPr id="193" name="Group 122"/>
              <p:cNvGrpSpPr>
                <a:grpSpLocks/>
              </p:cNvGrpSpPr>
              <p:nvPr/>
            </p:nvGrpSpPr>
            <p:grpSpPr bwMode="auto">
              <a:xfrm>
                <a:off x="4755" y="1768"/>
                <a:ext cx="851" cy="345"/>
                <a:chOff x="4812" y="1304"/>
                <a:chExt cx="851" cy="345"/>
              </a:xfrm>
            </p:grpSpPr>
            <p:sp>
              <p:nvSpPr>
                <p:cNvPr id="195" name="Freeform 123"/>
                <p:cNvSpPr>
                  <a:spLocks/>
                </p:cNvSpPr>
                <p:nvPr/>
              </p:nvSpPr>
              <p:spPr bwMode="auto">
                <a:xfrm>
                  <a:off x="4958" y="1304"/>
                  <a:ext cx="705" cy="313"/>
                </a:xfrm>
                <a:custGeom>
                  <a:avLst/>
                  <a:gdLst/>
                  <a:ahLst/>
                  <a:cxnLst>
                    <a:cxn ang="0">
                      <a:pos x="640" y="0"/>
                    </a:cxn>
                    <a:cxn ang="0">
                      <a:pos x="704" y="0"/>
                    </a:cxn>
                    <a:cxn ang="0">
                      <a:pos x="704" y="312"/>
                    </a:cxn>
                    <a:cxn ang="0">
                      <a:pos x="0" y="312"/>
                    </a:cxn>
                  </a:cxnLst>
                  <a:rect l="0" t="0" r="r" b="b"/>
                  <a:pathLst>
                    <a:path w="705" h="313">
                      <a:moveTo>
                        <a:pt x="640" y="0"/>
                      </a:moveTo>
                      <a:lnTo>
                        <a:pt x="704" y="0"/>
                      </a:lnTo>
                      <a:lnTo>
                        <a:pt x="704" y="312"/>
                      </a:lnTo>
                      <a:lnTo>
                        <a:pt x="0" y="312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96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4946" y="1504"/>
                  <a:ext cx="7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grpSp>
              <p:nvGrpSpPr>
                <p:cNvPr id="197" name="Group 125"/>
                <p:cNvGrpSpPr>
                  <a:grpSpLocks/>
                </p:cNvGrpSpPr>
                <p:nvPr/>
              </p:nvGrpSpPr>
              <p:grpSpPr bwMode="auto">
                <a:xfrm>
                  <a:off x="4812" y="1348"/>
                  <a:ext cx="377" cy="301"/>
                  <a:chOff x="4812" y="1348"/>
                  <a:chExt cx="377" cy="301"/>
                </a:xfrm>
              </p:grpSpPr>
              <p:sp>
                <p:nvSpPr>
                  <p:cNvPr id="198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4917" y="1348"/>
                    <a:ext cx="272" cy="15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+mj-lt"/>
                      </a:rPr>
                      <a:t>31</a:t>
                    </a:r>
                  </a:p>
                </p:txBody>
              </p:sp>
              <p:sp>
                <p:nvSpPr>
                  <p:cNvPr id="199" name="Freeform 127"/>
                  <p:cNvSpPr>
                    <a:spLocks/>
                  </p:cNvSpPr>
                  <p:nvPr/>
                </p:nvSpPr>
                <p:spPr bwMode="auto">
                  <a:xfrm>
                    <a:off x="4812" y="1360"/>
                    <a:ext cx="145" cy="289"/>
                  </a:xfrm>
                  <a:custGeom>
                    <a:avLst/>
                    <a:gdLst/>
                    <a:ahLst/>
                    <a:cxnLst>
                      <a:cxn ang="0">
                        <a:pos x="0" y="240"/>
                      </a:cxn>
                      <a:cxn ang="0">
                        <a:pos x="0" y="48"/>
                      </a:cxn>
                      <a:cxn ang="0">
                        <a:pos x="144" y="0"/>
                      </a:cxn>
                      <a:cxn ang="0">
                        <a:pos x="144" y="288"/>
                      </a:cxn>
                      <a:cxn ang="0">
                        <a:pos x="0" y="240"/>
                      </a:cxn>
                    </a:cxnLst>
                    <a:rect l="0" t="0" r="r" b="b"/>
                    <a:pathLst>
                      <a:path w="145" h="289">
                        <a:moveTo>
                          <a:pt x="0" y="240"/>
                        </a:moveTo>
                        <a:lnTo>
                          <a:pt x="0" y="48"/>
                        </a:lnTo>
                        <a:lnTo>
                          <a:pt x="144" y="0"/>
                        </a:lnTo>
                        <a:lnTo>
                          <a:pt x="144" y="288"/>
                        </a:lnTo>
                        <a:lnTo>
                          <a:pt x="0" y="240"/>
                        </a:lnTo>
                      </a:path>
                    </a:pathLst>
                  </a:custGeom>
                  <a:solidFill>
                    <a:schemeClr val="bg1"/>
                  </a:solidFill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</p:grpSp>
          <p:sp>
            <p:nvSpPr>
              <p:cNvPr id="194" name="Freeform 128"/>
              <p:cNvSpPr>
                <a:spLocks/>
              </p:cNvSpPr>
              <p:nvPr/>
            </p:nvSpPr>
            <p:spPr bwMode="auto">
              <a:xfrm>
                <a:off x="4799" y="1882"/>
                <a:ext cx="849" cy="400"/>
              </a:xfrm>
              <a:custGeom>
                <a:avLst/>
                <a:gdLst/>
                <a:ahLst/>
                <a:cxnLst>
                  <a:cxn ang="0">
                    <a:pos x="729" y="0"/>
                  </a:cxn>
                  <a:cxn ang="0">
                    <a:pos x="849" y="0"/>
                  </a:cxn>
                  <a:cxn ang="0">
                    <a:pos x="849" y="400"/>
                  </a:cxn>
                  <a:cxn ang="0">
                    <a:pos x="9" y="400"/>
                  </a:cxn>
                  <a:cxn ang="0">
                    <a:pos x="0" y="202"/>
                  </a:cxn>
                </a:cxnLst>
                <a:rect l="0" t="0" r="r" b="b"/>
                <a:pathLst>
                  <a:path w="849" h="400">
                    <a:moveTo>
                      <a:pt x="729" y="0"/>
                    </a:moveTo>
                    <a:lnTo>
                      <a:pt x="849" y="0"/>
                    </a:lnTo>
                    <a:lnTo>
                      <a:pt x="849" y="400"/>
                    </a:lnTo>
                    <a:lnTo>
                      <a:pt x="9" y="400"/>
                    </a:lnTo>
                    <a:lnTo>
                      <a:pt x="0" y="202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169" name="Freeform 129"/>
            <p:cNvSpPr>
              <a:spLocks/>
            </p:cNvSpPr>
            <p:nvPr/>
          </p:nvSpPr>
          <p:spPr bwMode="auto">
            <a:xfrm>
              <a:off x="2403" y="2010"/>
              <a:ext cx="2625" cy="273"/>
            </a:xfrm>
            <a:custGeom>
              <a:avLst/>
              <a:gdLst/>
              <a:ahLst/>
              <a:cxnLst>
                <a:cxn ang="0">
                  <a:pos x="2456" y="272"/>
                </a:cxn>
                <a:cxn ang="0">
                  <a:pos x="360" y="272"/>
                </a:cxn>
                <a:cxn ang="0">
                  <a:pos x="360" y="0"/>
                </a:cxn>
                <a:cxn ang="0">
                  <a:pos x="0" y="0"/>
                </a:cxn>
                <a:cxn ang="0">
                  <a:pos x="0" y="240"/>
                </a:cxn>
              </a:cxnLst>
              <a:rect l="0" t="0" r="r" b="b"/>
              <a:pathLst>
                <a:path w="2457" h="273">
                  <a:moveTo>
                    <a:pt x="2456" y="272"/>
                  </a:moveTo>
                  <a:lnTo>
                    <a:pt x="360" y="272"/>
                  </a:lnTo>
                  <a:lnTo>
                    <a:pt x="360" y="0"/>
                  </a:lnTo>
                  <a:lnTo>
                    <a:pt x="0" y="0"/>
                  </a:lnTo>
                  <a:lnTo>
                    <a:pt x="0" y="24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0" name="Freeform 130"/>
            <p:cNvSpPr>
              <a:spLocks/>
            </p:cNvSpPr>
            <p:nvPr/>
          </p:nvSpPr>
          <p:spPr bwMode="auto">
            <a:xfrm>
              <a:off x="4032" y="1882"/>
              <a:ext cx="521" cy="6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0" y="0"/>
                </a:cxn>
                <a:cxn ang="0">
                  <a:pos x="520" y="680"/>
                </a:cxn>
              </a:cxnLst>
              <a:rect l="0" t="0" r="r" b="b"/>
              <a:pathLst>
                <a:path w="521" h="681">
                  <a:moveTo>
                    <a:pt x="0" y="0"/>
                  </a:moveTo>
                  <a:lnTo>
                    <a:pt x="520" y="0"/>
                  </a:lnTo>
                  <a:lnTo>
                    <a:pt x="520" y="68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1" name="Freeform 131"/>
            <p:cNvSpPr>
              <a:spLocks/>
            </p:cNvSpPr>
            <p:nvPr/>
          </p:nvSpPr>
          <p:spPr bwMode="auto">
            <a:xfrm>
              <a:off x="4548" y="2402"/>
              <a:ext cx="763" cy="4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0" y="0"/>
                </a:cxn>
                <a:cxn ang="0">
                  <a:pos x="763" y="470"/>
                </a:cxn>
              </a:cxnLst>
              <a:rect l="0" t="0" r="r" b="b"/>
              <a:pathLst>
                <a:path w="763" h="470">
                  <a:moveTo>
                    <a:pt x="0" y="0"/>
                  </a:moveTo>
                  <a:lnTo>
                    <a:pt x="760" y="0"/>
                  </a:lnTo>
                  <a:lnTo>
                    <a:pt x="763" y="47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172" name="Group 132"/>
            <p:cNvGrpSpPr>
              <a:grpSpLocks/>
            </p:cNvGrpSpPr>
            <p:nvPr/>
          </p:nvGrpSpPr>
          <p:grpSpPr bwMode="auto">
            <a:xfrm>
              <a:off x="2460" y="1602"/>
              <a:ext cx="547" cy="330"/>
              <a:chOff x="2980" y="1242"/>
              <a:chExt cx="547" cy="330"/>
            </a:xfrm>
          </p:grpSpPr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3382" y="1283"/>
                <a:ext cx="145" cy="289"/>
              </a:xfrm>
              <a:custGeom>
                <a:avLst/>
                <a:gdLst/>
                <a:ahLst/>
                <a:cxnLst>
                  <a:cxn ang="0">
                    <a:pos x="144" y="48"/>
                  </a:cxn>
                  <a:cxn ang="0">
                    <a:pos x="144" y="240"/>
                  </a:cxn>
                  <a:cxn ang="0">
                    <a:pos x="0" y="288"/>
                  </a:cxn>
                  <a:cxn ang="0">
                    <a:pos x="0" y="0"/>
                  </a:cxn>
                  <a:cxn ang="0">
                    <a:pos x="144" y="48"/>
                  </a:cxn>
                </a:cxnLst>
                <a:rect l="0" t="0" r="r" b="b"/>
                <a:pathLst>
                  <a:path w="145" h="289">
                    <a:moveTo>
                      <a:pt x="144" y="48"/>
                    </a:moveTo>
                    <a:lnTo>
                      <a:pt x="144" y="240"/>
                    </a:lnTo>
                    <a:lnTo>
                      <a:pt x="0" y="288"/>
                    </a:lnTo>
                    <a:lnTo>
                      <a:pt x="0" y="0"/>
                    </a:lnTo>
                    <a:lnTo>
                      <a:pt x="144" y="48"/>
                    </a:lnTo>
                  </a:path>
                </a:pathLst>
              </a:custGeom>
              <a:solidFill>
                <a:schemeClr val="bg1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91" name="Rectangle 134"/>
              <p:cNvSpPr>
                <a:spLocks noChangeArrowheads="1"/>
              </p:cNvSpPr>
              <p:nvPr/>
            </p:nvSpPr>
            <p:spPr bwMode="auto">
              <a:xfrm>
                <a:off x="2980" y="1242"/>
                <a:ext cx="334" cy="19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400">
                    <a:solidFill>
                      <a:schemeClr val="tx1"/>
                    </a:solidFill>
                    <a:latin typeface="+mj-lt"/>
                  </a:rPr>
                  <a:t>nop</a:t>
                </a:r>
              </a:p>
            </p:txBody>
          </p:sp>
          <p:sp>
            <p:nvSpPr>
              <p:cNvPr id="192" name="Line 135"/>
              <p:cNvSpPr>
                <a:spLocks noChangeShapeType="1"/>
              </p:cNvSpPr>
              <p:nvPr/>
            </p:nvSpPr>
            <p:spPr bwMode="auto">
              <a:xfrm>
                <a:off x="3304" y="1347"/>
                <a:ext cx="6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73" name="Group 136"/>
            <p:cNvGrpSpPr>
              <a:grpSpLocks/>
            </p:cNvGrpSpPr>
            <p:nvPr/>
          </p:nvGrpSpPr>
          <p:grpSpPr bwMode="auto">
            <a:xfrm>
              <a:off x="1466" y="1168"/>
              <a:ext cx="409" cy="1313"/>
              <a:chOff x="1578" y="1208"/>
              <a:chExt cx="409" cy="1313"/>
            </a:xfrm>
          </p:grpSpPr>
          <p:sp>
            <p:nvSpPr>
              <p:cNvPr id="188" name="Freeform 137"/>
              <p:cNvSpPr>
                <a:spLocks/>
              </p:cNvSpPr>
              <p:nvPr/>
            </p:nvSpPr>
            <p:spPr bwMode="auto">
              <a:xfrm>
                <a:off x="1578" y="1208"/>
                <a:ext cx="345" cy="1217"/>
              </a:xfrm>
              <a:custGeom>
                <a:avLst/>
                <a:gdLst/>
                <a:ahLst/>
                <a:cxnLst>
                  <a:cxn ang="0">
                    <a:pos x="0" y="1216"/>
                  </a:cxn>
                  <a:cxn ang="0">
                    <a:pos x="0" y="154"/>
                  </a:cxn>
                  <a:cxn ang="0">
                    <a:pos x="344" y="0"/>
                  </a:cxn>
                  <a:cxn ang="0">
                    <a:pos x="344" y="0"/>
                  </a:cxn>
                  <a:cxn ang="0">
                    <a:pos x="344" y="0"/>
                  </a:cxn>
                </a:cxnLst>
                <a:rect l="0" t="0" r="r" b="b"/>
                <a:pathLst>
                  <a:path w="345" h="1217">
                    <a:moveTo>
                      <a:pt x="0" y="1216"/>
                    </a:moveTo>
                    <a:lnTo>
                      <a:pt x="0" y="154"/>
                    </a:lnTo>
                    <a:lnTo>
                      <a:pt x="344" y="0"/>
                    </a:lnTo>
                    <a:lnTo>
                      <a:pt x="344" y="0"/>
                    </a:lnTo>
                    <a:lnTo>
                      <a:pt x="344" y="0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89" name="Freeform 138"/>
              <p:cNvSpPr>
                <a:spLocks/>
              </p:cNvSpPr>
              <p:nvPr/>
            </p:nvSpPr>
            <p:spPr bwMode="auto">
              <a:xfrm>
                <a:off x="1674" y="1352"/>
                <a:ext cx="313" cy="1169"/>
              </a:xfrm>
              <a:custGeom>
                <a:avLst/>
                <a:gdLst/>
                <a:ahLst/>
                <a:cxnLst>
                  <a:cxn ang="0">
                    <a:pos x="0" y="1168"/>
                  </a:cxn>
                  <a:cxn ang="0">
                    <a:pos x="0" y="140"/>
                  </a:cxn>
                  <a:cxn ang="0">
                    <a:pos x="312" y="0"/>
                  </a:cxn>
                  <a:cxn ang="0">
                    <a:pos x="312" y="0"/>
                  </a:cxn>
                  <a:cxn ang="0">
                    <a:pos x="312" y="0"/>
                  </a:cxn>
                </a:cxnLst>
                <a:rect l="0" t="0" r="r" b="b"/>
                <a:pathLst>
                  <a:path w="313" h="1169">
                    <a:moveTo>
                      <a:pt x="0" y="1168"/>
                    </a:moveTo>
                    <a:lnTo>
                      <a:pt x="0" y="14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12" y="0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74" name="Group 139"/>
            <p:cNvGrpSpPr>
              <a:grpSpLocks/>
            </p:cNvGrpSpPr>
            <p:nvPr/>
          </p:nvGrpSpPr>
          <p:grpSpPr bwMode="auto">
            <a:xfrm>
              <a:off x="437" y="818"/>
              <a:ext cx="2505" cy="1702"/>
              <a:chOff x="549" y="858"/>
              <a:chExt cx="2505" cy="1702"/>
            </a:xfrm>
          </p:grpSpPr>
          <p:sp>
            <p:nvSpPr>
              <p:cNvPr id="183" name="Freeform 140"/>
              <p:cNvSpPr>
                <a:spLocks/>
              </p:cNvSpPr>
              <p:nvPr/>
            </p:nvSpPr>
            <p:spPr bwMode="auto">
              <a:xfrm>
                <a:off x="549" y="1532"/>
                <a:ext cx="848" cy="903"/>
              </a:xfrm>
              <a:custGeom>
                <a:avLst/>
                <a:gdLst/>
                <a:ahLst/>
                <a:cxnLst>
                  <a:cxn ang="0">
                    <a:pos x="859" y="0"/>
                  </a:cxn>
                  <a:cxn ang="0">
                    <a:pos x="3" y="0"/>
                  </a:cxn>
                  <a:cxn ang="0">
                    <a:pos x="0" y="903"/>
                  </a:cxn>
                </a:cxnLst>
                <a:rect l="0" t="0" r="r" b="b"/>
                <a:pathLst>
                  <a:path w="859" h="903">
                    <a:moveTo>
                      <a:pt x="859" y="0"/>
                    </a:moveTo>
                    <a:lnTo>
                      <a:pt x="3" y="0"/>
                    </a:lnTo>
                    <a:lnTo>
                      <a:pt x="0" y="903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84" name="Freeform 141"/>
              <p:cNvSpPr>
                <a:spLocks/>
              </p:cNvSpPr>
              <p:nvPr/>
            </p:nvSpPr>
            <p:spPr bwMode="auto">
              <a:xfrm>
                <a:off x="1397" y="1532"/>
                <a:ext cx="1657" cy="1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88" y="0"/>
                  </a:cxn>
                  <a:cxn ang="0">
                    <a:pos x="1688" y="552"/>
                  </a:cxn>
                </a:cxnLst>
                <a:rect l="0" t="0" r="r" b="b"/>
                <a:pathLst>
                  <a:path w="1689" h="553">
                    <a:moveTo>
                      <a:pt x="0" y="0"/>
                    </a:moveTo>
                    <a:lnTo>
                      <a:pt x="1688" y="0"/>
                    </a:lnTo>
                    <a:lnTo>
                      <a:pt x="1688" y="552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85" name="Freeform 142"/>
              <p:cNvSpPr>
                <a:spLocks/>
              </p:cNvSpPr>
              <p:nvPr/>
            </p:nvSpPr>
            <p:spPr bwMode="auto">
              <a:xfrm>
                <a:off x="1416" y="1026"/>
                <a:ext cx="482" cy="1534"/>
              </a:xfrm>
              <a:custGeom>
                <a:avLst/>
                <a:gdLst/>
                <a:ahLst/>
                <a:cxnLst>
                  <a:cxn ang="0">
                    <a:pos x="482" y="0"/>
                  </a:cxn>
                  <a:cxn ang="0">
                    <a:pos x="3" y="0"/>
                  </a:cxn>
                  <a:cxn ang="0">
                    <a:pos x="0" y="1534"/>
                  </a:cxn>
                </a:cxnLst>
                <a:rect l="0" t="0" r="r" b="b"/>
                <a:pathLst>
                  <a:path w="482" h="1534">
                    <a:moveTo>
                      <a:pt x="482" y="0"/>
                    </a:moveTo>
                    <a:lnTo>
                      <a:pt x="3" y="0"/>
                    </a:lnTo>
                    <a:lnTo>
                      <a:pt x="0" y="1534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86" name="Oval 143"/>
              <p:cNvSpPr>
                <a:spLocks noChangeArrowheads="1"/>
              </p:cNvSpPr>
              <p:nvPr/>
            </p:nvSpPr>
            <p:spPr bwMode="auto">
              <a:xfrm>
                <a:off x="1399" y="1518"/>
                <a:ext cx="32" cy="32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87" name="Rectangle 144"/>
              <p:cNvSpPr>
                <a:spLocks noChangeArrowheads="1"/>
              </p:cNvSpPr>
              <p:nvPr/>
            </p:nvSpPr>
            <p:spPr bwMode="auto">
              <a:xfrm>
                <a:off x="1567" y="858"/>
                <a:ext cx="291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stall</a:t>
                </a:r>
              </a:p>
            </p:txBody>
          </p:sp>
        </p:grpSp>
        <p:grpSp>
          <p:nvGrpSpPr>
            <p:cNvPr id="175" name="Group 145"/>
            <p:cNvGrpSpPr>
              <a:grpSpLocks/>
            </p:cNvGrpSpPr>
            <p:nvPr/>
          </p:nvGrpSpPr>
          <p:grpSpPr bwMode="auto">
            <a:xfrm>
              <a:off x="1747" y="778"/>
              <a:ext cx="559" cy="598"/>
              <a:chOff x="1859" y="818"/>
              <a:chExt cx="559" cy="598"/>
            </a:xfrm>
          </p:grpSpPr>
          <p:sp>
            <p:nvSpPr>
              <p:cNvPr id="177" name="Oval 146"/>
              <p:cNvSpPr>
                <a:spLocks noChangeArrowheads="1"/>
              </p:cNvSpPr>
              <p:nvPr/>
            </p:nvSpPr>
            <p:spPr bwMode="auto">
              <a:xfrm>
                <a:off x="1906" y="824"/>
                <a:ext cx="512" cy="592"/>
              </a:xfrm>
              <a:prstGeom prst="ellipse">
                <a:avLst/>
              </a:prstGeom>
              <a:solidFill>
                <a:srgbClr val="CFBDC8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78" name="Rectangle 147"/>
              <p:cNvSpPr>
                <a:spLocks noChangeArrowheads="1"/>
              </p:cNvSpPr>
              <p:nvPr/>
            </p:nvSpPr>
            <p:spPr bwMode="auto">
              <a:xfrm>
                <a:off x="1889" y="966"/>
                <a:ext cx="3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C</a:t>
                </a:r>
                <a:r>
                  <a:rPr lang="en-US" sz="1200" baseline="-25000">
                    <a:solidFill>
                      <a:schemeClr val="tx1"/>
                    </a:solidFill>
                    <a:latin typeface="+mj-lt"/>
                  </a:rPr>
                  <a:t>stall</a:t>
                </a:r>
              </a:p>
            </p:txBody>
          </p:sp>
          <p:sp>
            <p:nvSpPr>
              <p:cNvPr id="179" name="Rectangle 148"/>
              <p:cNvSpPr>
                <a:spLocks noChangeArrowheads="1"/>
              </p:cNvSpPr>
              <p:nvPr/>
            </p:nvSpPr>
            <p:spPr bwMode="auto">
              <a:xfrm>
                <a:off x="2115" y="818"/>
                <a:ext cx="233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ws</a:t>
                </a:r>
              </a:p>
            </p:txBody>
          </p:sp>
          <p:sp>
            <p:nvSpPr>
              <p:cNvPr id="180" name="Rectangle 149"/>
              <p:cNvSpPr>
                <a:spLocks noChangeArrowheads="1"/>
              </p:cNvSpPr>
              <p:nvPr/>
            </p:nvSpPr>
            <p:spPr bwMode="auto">
              <a:xfrm>
                <a:off x="1859" y="1114"/>
                <a:ext cx="18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rs</a:t>
                </a:r>
              </a:p>
            </p:txBody>
          </p:sp>
          <p:sp>
            <p:nvSpPr>
              <p:cNvPr id="181" name="Rectangle 150"/>
              <p:cNvSpPr>
                <a:spLocks noChangeArrowheads="1"/>
              </p:cNvSpPr>
              <p:nvPr/>
            </p:nvSpPr>
            <p:spPr bwMode="auto">
              <a:xfrm>
                <a:off x="1939" y="1202"/>
                <a:ext cx="178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rt</a:t>
                </a:r>
              </a:p>
            </p:txBody>
          </p:sp>
          <p:sp>
            <p:nvSpPr>
              <p:cNvPr id="182" name="Rectangle 151"/>
              <p:cNvSpPr>
                <a:spLocks noChangeArrowheads="1"/>
              </p:cNvSpPr>
              <p:nvPr/>
            </p:nvSpPr>
            <p:spPr bwMode="auto">
              <a:xfrm>
                <a:off x="2121" y="1150"/>
                <a:ext cx="173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?</a:t>
                </a:r>
              </a:p>
            </p:txBody>
          </p:sp>
        </p:grp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2203" y="832"/>
              <a:ext cx="2639" cy="1120"/>
            </a:xfrm>
            <a:custGeom>
              <a:avLst/>
              <a:gdLst/>
              <a:ahLst/>
              <a:cxnLst>
                <a:cxn ang="0">
                  <a:pos x="2495" y="1063"/>
                </a:cxn>
                <a:cxn ang="0">
                  <a:pos x="2495" y="0"/>
                </a:cxn>
                <a:cxn ang="0">
                  <a:pos x="0" y="0"/>
                </a:cxn>
              </a:cxnLst>
              <a:rect l="0" t="0" r="r" b="b"/>
              <a:pathLst>
                <a:path w="2496" h="1064">
                  <a:moveTo>
                    <a:pt x="2495" y="1063"/>
                  </a:moveTo>
                  <a:lnTo>
                    <a:pt x="249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308" name="Group 153"/>
          <p:cNvGrpSpPr>
            <a:grpSpLocks/>
          </p:cNvGrpSpPr>
          <p:nvPr/>
        </p:nvGrpSpPr>
        <p:grpSpPr bwMode="auto">
          <a:xfrm>
            <a:off x="3231690" y="1254875"/>
            <a:ext cx="4187825" cy="2247900"/>
            <a:chOff x="2038" y="836"/>
            <a:chExt cx="2742" cy="1440"/>
          </a:xfrm>
        </p:grpSpPr>
        <p:sp>
          <p:nvSpPr>
            <p:cNvPr id="309" name="Freeform 154"/>
            <p:cNvSpPr>
              <a:spLocks/>
            </p:cNvSpPr>
            <p:nvPr/>
          </p:nvSpPr>
          <p:spPr bwMode="auto">
            <a:xfrm>
              <a:off x="2228" y="878"/>
              <a:ext cx="2552" cy="1398"/>
            </a:xfrm>
            <a:custGeom>
              <a:avLst/>
              <a:gdLst/>
              <a:ahLst/>
              <a:cxnLst>
                <a:cxn ang="0">
                  <a:pos x="2361" y="1333"/>
                </a:cxn>
                <a:cxn ang="0">
                  <a:pos x="2361" y="0"/>
                </a:cxn>
                <a:cxn ang="0">
                  <a:pos x="0" y="0"/>
                </a:cxn>
              </a:cxnLst>
              <a:rect l="0" t="0" r="r" b="b"/>
              <a:pathLst>
                <a:path w="2362" h="1334">
                  <a:moveTo>
                    <a:pt x="2361" y="1333"/>
                  </a:moveTo>
                  <a:lnTo>
                    <a:pt x="2361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0" name="Text Box 155"/>
            <p:cNvSpPr txBox="1">
              <a:spLocks noChangeArrowheads="1"/>
            </p:cNvSpPr>
            <p:nvPr/>
          </p:nvSpPr>
          <p:spPr bwMode="auto">
            <a:xfrm>
              <a:off x="2038" y="836"/>
              <a:ext cx="270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we</a:t>
              </a:r>
            </a:p>
          </p:txBody>
        </p:sp>
      </p:grpSp>
      <p:grpSp>
        <p:nvGrpSpPr>
          <p:cNvPr id="311" name="Group 156"/>
          <p:cNvGrpSpPr>
            <a:grpSpLocks/>
          </p:cNvGrpSpPr>
          <p:nvPr/>
        </p:nvGrpSpPr>
        <p:grpSpPr bwMode="auto">
          <a:xfrm>
            <a:off x="2663365" y="1994650"/>
            <a:ext cx="1082675" cy="720725"/>
            <a:chOff x="1712" y="1326"/>
            <a:chExt cx="682" cy="454"/>
          </a:xfrm>
        </p:grpSpPr>
        <p:sp>
          <p:nvSpPr>
            <p:cNvPr id="312" name="Line 157"/>
            <p:cNvSpPr>
              <a:spLocks noChangeShapeType="1"/>
            </p:cNvSpPr>
            <p:nvPr/>
          </p:nvSpPr>
          <p:spPr bwMode="auto">
            <a:xfrm flipV="1">
              <a:off x="2151" y="1326"/>
              <a:ext cx="0" cy="21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3" name="Oval 158"/>
            <p:cNvSpPr>
              <a:spLocks noChangeArrowheads="1"/>
            </p:cNvSpPr>
            <p:nvPr/>
          </p:nvSpPr>
          <p:spPr bwMode="auto">
            <a:xfrm>
              <a:off x="1871" y="1532"/>
              <a:ext cx="384" cy="143"/>
            </a:xfrm>
            <a:prstGeom prst="ellipse">
              <a:avLst/>
            </a:prstGeom>
            <a:solidFill>
              <a:srgbClr val="CFBDC8"/>
            </a:solidFill>
            <a:ln w="25400">
              <a:solidFill>
                <a:srgbClr val="B69CA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4" name="Line 159"/>
            <p:cNvSpPr>
              <a:spLocks noChangeShapeType="1"/>
            </p:cNvSpPr>
            <p:nvPr/>
          </p:nvSpPr>
          <p:spPr bwMode="auto">
            <a:xfrm flipV="1">
              <a:off x="2054" y="1677"/>
              <a:ext cx="0" cy="1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5" name="Line 160"/>
            <p:cNvSpPr>
              <a:spLocks noChangeShapeType="1"/>
            </p:cNvSpPr>
            <p:nvPr/>
          </p:nvSpPr>
          <p:spPr bwMode="auto">
            <a:xfrm flipH="1" flipV="1">
              <a:off x="1951" y="1336"/>
              <a:ext cx="5" cy="23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6" name="Rectangle 161"/>
            <p:cNvSpPr>
              <a:spLocks noChangeArrowheads="1"/>
            </p:cNvSpPr>
            <p:nvPr/>
          </p:nvSpPr>
          <p:spPr bwMode="auto">
            <a:xfrm>
              <a:off x="1712" y="1329"/>
              <a:ext cx="261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re1</a:t>
              </a:r>
            </a:p>
          </p:txBody>
        </p:sp>
        <p:sp>
          <p:nvSpPr>
            <p:cNvPr id="317" name="Rectangle 162"/>
            <p:cNvSpPr>
              <a:spLocks noChangeArrowheads="1"/>
            </p:cNvSpPr>
            <p:nvPr/>
          </p:nvSpPr>
          <p:spPr bwMode="auto">
            <a:xfrm>
              <a:off x="2133" y="1329"/>
              <a:ext cx="261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re2</a:t>
              </a:r>
            </a:p>
          </p:txBody>
        </p:sp>
        <p:sp>
          <p:nvSpPr>
            <p:cNvPr id="318" name="Rectangle 163"/>
            <p:cNvSpPr>
              <a:spLocks noChangeArrowheads="1"/>
            </p:cNvSpPr>
            <p:nvPr/>
          </p:nvSpPr>
          <p:spPr bwMode="auto">
            <a:xfrm>
              <a:off x="1940" y="1501"/>
              <a:ext cx="255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C</a:t>
              </a:r>
              <a:r>
                <a:rPr lang="en-US" sz="1200" baseline="-25000">
                  <a:solidFill>
                    <a:schemeClr val="tx1"/>
                  </a:solidFill>
                  <a:latin typeface="+mj-lt"/>
                </a:rPr>
                <a:t>re</a:t>
              </a:r>
            </a:p>
          </p:txBody>
        </p:sp>
      </p:grpSp>
      <p:grpSp>
        <p:nvGrpSpPr>
          <p:cNvPr id="319" name="Group 164"/>
          <p:cNvGrpSpPr>
            <a:grpSpLocks/>
          </p:cNvGrpSpPr>
          <p:nvPr/>
        </p:nvGrpSpPr>
        <p:grpSpPr bwMode="auto">
          <a:xfrm>
            <a:off x="3517440" y="1461250"/>
            <a:ext cx="3705225" cy="1235075"/>
            <a:chOff x="2234" y="854"/>
            <a:chExt cx="2334" cy="746"/>
          </a:xfrm>
        </p:grpSpPr>
        <p:sp>
          <p:nvSpPr>
            <p:cNvPr id="320" name="Oval 165"/>
            <p:cNvSpPr>
              <a:spLocks noChangeArrowheads="1"/>
            </p:cNvSpPr>
            <p:nvPr/>
          </p:nvSpPr>
          <p:spPr bwMode="auto">
            <a:xfrm>
              <a:off x="3482" y="1140"/>
              <a:ext cx="344" cy="240"/>
            </a:xfrm>
            <a:prstGeom prst="ellipse">
              <a:avLst/>
            </a:prstGeom>
            <a:solidFill>
              <a:srgbClr val="CFBDC8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1" name="Rectangle 166"/>
            <p:cNvSpPr>
              <a:spLocks noChangeArrowheads="1"/>
            </p:cNvSpPr>
            <p:nvPr/>
          </p:nvSpPr>
          <p:spPr bwMode="auto">
            <a:xfrm>
              <a:off x="3719" y="1056"/>
              <a:ext cx="233" cy="1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ws</a:t>
              </a:r>
            </a:p>
          </p:txBody>
        </p:sp>
        <p:sp>
          <p:nvSpPr>
            <p:cNvPr id="322" name="Rectangle 167"/>
            <p:cNvSpPr>
              <a:spLocks noChangeArrowheads="1"/>
            </p:cNvSpPr>
            <p:nvPr/>
          </p:nvSpPr>
          <p:spPr bwMode="auto">
            <a:xfrm>
              <a:off x="3943" y="1056"/>
              <a:ext cx="259" cy="1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we</a:t>
              </a:r>
            </a:p>
          </p:txBody>
        </p:sp>
        <p:sp>
          <p:nvSpPr>
            <p:cNvPr id="323" name="Rectangle 168"/>
            <p:cNvSpPr>
              <a:spLocks noChangeArrowheads="1"/>
            </p:cNvSpPr>
            <p:nvPr/>
          </p:nvSpPr>
          <p:spPr bwMode="auto">
            <a:xfrm>
              <a:off x="4335" y="1048"/>
              <a:ext cx="233" cy="1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ws</a:t>
              </a:r>
            </a:p>
          </p:txBody>
        </p:sp>
        <p:sp>
          <p:nvSpPr>
            <p:cNvPr id="324" name="Oval 169"/>
            <p:cNvSpPr>
              <a:spLocks noChangeArrowheads="1"/>
            </p:cNvSpPr>
            <p:nvPr/>
          </p:nvSpPr>
          <p:spPr bwMode="auto">
            <a:xfrm>
              <a:off x="4098" y="1140"/>
              <a:ext cx="344" cy="240"/>
            </a:xfrm>
            <a:prstGeom prst="ellipse">
              <a:avLst/>
            </a:prstGeom>
            <a:solidFill>
              <a:srgbClr val="CFBDC8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5" name="Line 170"/>
            <p:cNvSpPr>
              <a:spLocks noChangeShapeType="1"/>
            </p:cNvSpPr>
            <p:nvPr/>
          </p:nvSpPr>
          <p:spPr bwMode="auto">
            <a:xfrm flipV="1">
              <a:off x="3646" y="1366"/>
              <a:ext cx="0" cy="2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6" name="Line 171"/>
            <p:cNvSpPr>
              <a:spLocks noChangeShapeType="1"/>
            </p:cNvSpPr>
            <p:nvPr/>
          </p:nvSpPr>
          <p:spPr bwMode="auto">
            <a:xfrm flipV="1">
              <a:off x="4270" y="1366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7" name="Freeform 172"/>
            <p:cNvSpPr>
              <a:spLocks/>
            </p:cNvSpPr>
            <p:nvPr/>
          </p:nvSpPr>
          <p:spPr bwMode="auto">
            <a:xfrm>
              <a:off x="2234" y="1094"/>
              <a:ext cx="1333" cy="65"/>
            </a:xfrm>
            <a:custGeom>
              <a:avLst/>
              <a:gdLst/>
              <a:ahLst/>
              <a:cxnLst>
                <a:cxn ang="0">
                  <a:pos x="1368" y="64"/>
                </a:cxn>
                <a:cxn ang="0">
                  <a:pos x="1368" y="0"/>
                </a:cxn>
                <a:cxn ang="0">
                  <a:pos x="0" y="0"/>
                </a:cxn>
              </a:cxnLst>
              <a:rect l="0" t="0" r="r" b="b"/>
              <a:pathLst>
                <a:path w="1369" h="65">
                  <a:moveTo>
                    <a:pt x="1368" y="64"/>
                  </a:moveTo>
                  <a:lnTo>
                    <a:pt x="1368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8" name="Freeform 173"/>
            <p:cNvSpPr>
              <a:spLocks/>
            </p:cNvSpPr>
            <p:nvPr/>
          </p:nvSpPr>
          <p:spPr bwMode="auto">
            <a:xfrm>
              <a:off x="2254" y="1022"/>
              <a:ext cx="1489" cy="121"/>
            </a:xfrm>
            <a:custGeom>
              <a:avLst/>
              <a:gdLst/>
              <a:ahLst/>
              <a:cxnLst>
                <a:cxn ang="0">
                  <a:pos x="1488" y="120"/>
                </a:cxn>
                <a:cxn ang="0">
                  <a:pos x="1488" y="0"/>
                </a:cxn>
                <a:cxn ang="0">
                  <a:pos x="0" y="0"/>
                </a:cxn>
              </a:cxnLst>
              <a:rect l="0" t="0" r="r" b="b"/>
              <a:pathLst>
                <a:path w="1489" h="121">
                  <a:moveTo>
                    <a:pt x="1488" y="120"/>
                  </a:moveTo>
                  <a:lnTo>
                    <a:pt x="1488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9" name="Freeform 174"/>
            <p:cNvSpPr>
              <a:spLocks/>
            </p:cNvSpPr>
            <p:nvPr/>
          </p:nvSpPr>
          <p:spPr bwMode="auto">
            <a:xfrm>
              <a:off x="2278" y="942"/>
              <a:ext cx="1913" cy="217"/>
            </a:xfrm>
            <a:custGeom>
              <a:avLst/>
              <a:gdLst/>
              <a:ahLst/>
              <a:cxnLst>
                <a:cxn ang="0">
                  <a:pos x="1912" y="216"/>
                </a:cxn>
                <a:cxn ang="0">
                  <a:pos x="1912" y="0"/>
                </a:cxn>
                <a:cxn ang="0">
                  <a:pos x="0" y="0"/>
                </a:cxn>
              </a:cxnLst>
              <a:rect l="0" t="0" r="r" b="b"/>
              <a:pathLst>
                <a:path w="1913" h="217">
                  <a:moveTo>
                    <a:pt x="1912" y="216"/>
                  </a:moveTo>
                  <a:lnTo>
                    <a:pt x="1912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30" name="Freeform 175"/>
            <p:cNvSpPr>
              <a:spLocks/>
            </p:cNvSpPr>
            <p:nvPr/>
          </p:nvSpPr>
          <p:spPr bwMode="auto">
            <a:xfrm>
              <a:off x="2278" y="854"/>
              <a:ext cx="2089" cy="289"/>
            </a:xfrm>
            <a:custGeom>
              <a:avLst/>
              <a:gdLst/>
              <a:ahLst/>
              <a:cxnLst>
                <a:cxn ang="0">
                  <a:pos x="2088" y="288"/>
                </a:cxn>
                <a:cxn ang="0">
                  <a:pos x="2088" y="0"/>
                </a:cxn>
                <a:cxn ang="0">
                  <a:pos x="0" y="0"/>
                </a:cxn>
              </a:cxnLst>
              <a:rect l="0" t="0" r="r" b="b"/>
              <a:pathLst>
                <a:path w="2089" h="289">
                  <a:moveTo>
                    <a:pt x="2088" y="288"/>
                  </a:moveTo>
                  <a:lnTo>
                    <a:pt x="2088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31" name="Rectangle 176"/>
            <p:cNvSpPr>
              <a:spLocks noChangeArrowheads="1"/>
            </p:cNvSpPr>
            <p:nvPr/>
          </p:nvSpPr>
          <p:spPr bwMode="auto">
            <a:xfrm>
              <a:off x="3469" y="1180"/>
              <a:ext cx="328" cy="1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C</a:t>
              </a:r>
              <a:r>
                <a:rPr lang="en-US" sz="1200" baseline="-25000">
                  <a:solidFill>
                    <a:schemeClr val="tx1"/>
                  </a:solidFill>
                  <a:latin typeface="+mj-lt"/>
                </a:rPr>
                <a:t>dest</a:t>
              </a:r>
            </a:p>
          </p:txBody>
        </p:sp>
        <p:sp>
          <p:nvSpPr>
            <p:cNvPr id="332" name="Rectangle 177"/>
            <p:cNvSpPr>
              <a:spLocks noChangeArrowheads="1"/>
            </p:cNvSpPr>
            <p:nvPr/>
          </p:nvSpPr>
          <p:spPr bwMode="auto">
            <a:xfrm>
              <a:off x="4109" y="1172"/>
              <a:ext cx="328" cy="1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C</a:t>
              </a:r>
              <a:r>
                <a:rPr lang="en-US" sz="1200" baseline="-25000">
                  <a:solidFill>
                    <a:schemeClr val="tx1"/>
                  </a:solidFill>
                  <a:latin typeface="+mj-lt"/>
                </a:rPr>
                <a:t>dest</a:t>
              </a:r>
            </a:p>
          </p:txBody>
        </p:sp>
        <p:sp>
          <p:nvSpPr>
            <p:cNvPr id="333" name="Rectangle 178"/>
            <p:cNvSpPr>
              <a:spLocks noChangeArrowheads="1"/>
            </p:cNvSpPr>
            <p:nvPr/>
          </p:nvSpPr>
          <p:spPr bwMode="auto">
            <a:xfrm>
              <a:off x="3311" y="1064"/>
              <a:ext cx="259" cy="1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we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74273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  <a:noFill/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Source and Destination Registers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05194" y="2996117"/>
            <a:ext cx="7745711" cy="30444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u="sng" dirty="0" smtClean="0">
                <a:latin typeface="+mj-lt"/>
              </a:rPr>
              <a:t>instruction</a:t>
            </a:r>
            <a:r>
              <a:rPr lang="en-US" sz="1600" u="sng" dirty="0">
                <a:latin typeface="+mj-lt"/>
              </a:rPr>
              <a:t>			</a:t>
            </a:r>
            <a:r>
              <a:rPr lang="en-US" sz="1600" u="sng" dirty="0" smtClean="0">
                <a:latin typeface="+mj-lt"/>
              </a:rPr>
              <a:t>	source(s) 	destination</a:t>
            </a:r>
            <a:endParaRPr lang="en-US" sz="1600" u="sng" dirty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sz="1600" dirty="0">
                <a:latin typeface="+mj-lt"/>
              </a:rPr>
              <a:t>ALU	</a:t>
            </a:r>
            <a:r>
              <a:rPr lang="en-US" sz="1600" dirty="0" smtClean="0">
                <a:latin typeface="+mj-lt"/>
              </a:rPr>
              <a:t>rd </a:t>
            </a:r>
            <a:r>
              <a:rPr lang="en-US" sz="1600" dirty="0" smtClean="0">
                <a:latin typeface="+mj-lt"/>
                <a:sym typeface="Wingdings" pitchFamily="2" charset="2"/>
              </a:rPr>
              <a:t> (</a:t>
            </a:r>
            <a:r>
              <a:rPr lang="en-US" sz="1600" dirty="0" err="1" smtClean="0">
                <a:latin typeface="+mj-lt"/>
              </a:rPr>
              <a:t>rs</a:t>
            </a:r>
            <a:r>
              <a:rPr lang="en-US" sz="1600" dirty="0">
                <a:latin typeface="+mj-lt"/>
              </a:rPr>
              <a:t>) </a:t>
            </a:r>
            <a:r>
              <a:rPr lang="en-US" sz="1600" dirty="0" err="1">
                <a:latin typeface="+mj-lt"/>
              </a:rPr>
              <a:t>func</a:t>
            </a:r>
            <a:r>
              <a:rPr lang="en-US" sz="1600" dirty="0">
                <a:latin typeface="+mj-lt"/>
              </a:rPr>
              <a:t> (</a:t>
            </a:r>
            <a:r>
              <a:rPr lang="en-US" sz="1600" dirty="0" err="1">
                <a:latin typeface="+mj-lt"/>
              </a:rPr>
              <a:t>rt</a:t>
            </a:r>
            <a:r>
              <a:rPr lang="en-US" sz="1600" dirty="0" smtClean="0">
                <a:latin typeface="+mj-lt"/>
              </a:rPr>
              <a:t>)			</a:t>
            </a:r>
            <a:r>
              <a:rPr lang="en-US" sz="1600" dirty="0" err="1" smtClean="0">
                <a:latin typeface="+mj-lt"/>
              </a:rPr>
              <a:t>rs</a:t>
            </a:r>
            <a:r>
              <a:rPr lang="en-US" sz="1600" dirty="0" smtClean="0">
                <a:latin typeface="+mj-lt"/>
              </a:rPr>
              <a:t>, </a:t>
            </a:r>
            <a:r>
              <a:rPr lang="en-US" sz="1600" dirty="0" err="1" smtClean="0">
                <a:latin typeface="+mj-lt"/>
              </a:rPr>
              <a:t>rt</a:t>
            </a:r>
            <a:r>
              <a:rPr lang="en-US" sz="1600" dirty="0" smtClean="0">
                <a:latin typeface="+mj-lt"/>
              </a:rPr>
              <a:t>		rd</a:t>
            </a:r>
            <a:endParaRPr lang="en-US" sz="1600" dirty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sz="1600" dirty="0" err="1">
                <a:latin typeface="+mj-lt"/>
              </a:rPr>
              <a:t>ALUi</a:t>
            </a:r>
            <a:r>
              <a:rPr lang="en-US" sz="1600" dirty="0">
                <a:latin typeface="+mj-lt"/>
              </a:rPr>
              <a:t>	</a:t>
            </a:r>
            <a:r>
              <a:rPr lang="en-US" sz="1600" dirty="0" err="1">
                <a:latin typeface="+mj-lt"/>
              </a:rPr>
              <a:t>rt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smtClean="0">
                <a:latin typeface="+mj-lt"/>
                <a:sym typeface="Wingdings" pitchFamily="2" charset="2"/>
              </a:rPr>
              <a:t>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(</a:t>
            </a:r>
            <a:r>
              <a:rPr lang="en-US" sz="1600" dirty="0" err="1">
                <a:latin typeface="+mj-lt"/>
              </a:rPr>
              <a:t>rs</a:t>
            </a:r>
            <a:r>
              <a:rPr lang="en-US" sz="1600" dirty="0">
                <a:latin typeface="+mj-lt"/>
              </a:rPr>
              <a:t>) op </a:t>
            </a:r>
            <a:r>
              <a:rPr lang="en-US" sz="1600" dirty="0" err="1" smtClean="0">
                <a:latin typeface="+mj-lt"/>
              </a:rPr>
              <a:t>imm</a:t>
            </a:r>
            <a:r>
              <a:rPr lang="en-US" sz="1600" dirty="0" smtClean="0">
                <a:latin typeface="+mj-lt"/>
              </a:rPr>
              <a:t>			</a:t>
            </a:r>
            <a:r>
              <a:rPr lang="en-US" sz="1600" dirty="0" err="1" smtClean="0">
                <a:latin typeface="+mj-lt"/>
              </a:rPr>
              <a:t>rs</a:t>
            </a:r>
            <a:r>
              <a:rPr lang="en-US" sz="1600" dirty="0" smtClean="0">
                <a:latin typeface="+mj-lt"/>
              </a:rPr>
              <a:t>		</a:t>
            </a:r>
            <a:r>
              <a:rPr lang="en-US" sz="1600" dirty="0" err="1" smtClean="0">
                <a:latin typeface="+mj-lt"/>
              </a:rPr>
              <a:t>rt</a:t>
            </a:r>
            <a:endParaRPr lang="en-US" sz="1600" dirty="0" smtClean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</a:rPr>
              <a:t>LW</a:t>
            </a:r>
            <a:r>
              <a:rPr lang="en-US" sz="1600" dirty="0">
                <a:latin typeface="+mj-lt"/>
              </a:rPr>
              <a:t>	</a:t>
            </a:r>
            <a:r>
              <a:rPr lang="en-US" sz="1600" dirty="0" err="1" smtClean="0">
                <a:latin typeface="+mj-lt"/>
              </a:rPr>
              <a:t>rt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smtClean="0">
                <a:latin typeface="+mj-lt"/>
                <a:sym typeface="Wingdings" pitchFamily="2" charset="2"/>
              </a:rPr>
              <a:t> </a:t>
            </a:r>
            <a:r>
              <a:rPr lang="en-US" sz="1600" dirty="0" smtClean="0">
                <a:latin typeface="+mj-lt"/>
              </a:rPr>
              <a:t>M[(</a:t>
            </a:r>
            <a:r>
              <a:rPr lang="en-US" sz="1600" dirty="0" err="1">
                <a:latin typeface="+mj-lt"/>
              </a:rPr>
              <a:t>rs</a:t>
            </a:r>
            <a:r>
              <a:rPr lang="en-US" sz="1600" dirty="0">
                <a:latin typeface="+mj-lt"/>
              </a:rPr>
              <a:t>) + </a:t>
            </a:r>
            <a:r>
              <a:rPr lang="en-US" sz="1600" dirty="0" err="1">
                <a:latin typeface="+mj-lt"/>
              </a:rPr>
              <a:t>imm</a:t>
            </a:r>
            <a:r>
              <a:rPr lang="en-US" sz="1600" dirty="0" smtClean="0">
                <a:latin typeface="+mj-lt"/>
              </a:rPr>
              <a:t>]			</a:t>
            </a:r>
            <a:r>
              <a:rPr lang="en-US" sz="1600" dirty="0" err="1" smtClean="0">
                <a:latin typeface="+mj-lt"/>
              </a:rPr>
              <a:t>rs</a:t>
            </a:r>
            <a:r>
              <a:rPr lang="en-US" sz="1600" dirty="0" smtClean="0">
                <a:latin typeface="+mj-lt"/>
              </a:rPr>
              <a:t>		</a:t>
            </a:r>
            <a:r>
              <a:rPr lang="en-US" sz="1600" dirty="0" err="1" smtClean="0">
                <a:latin typeface="+mj-lt"/>
              </a:rPr>
              <a:t>rt</a:t>
            </a:r>
            <a:endParaRPr lang="en-US" sz="1600" dirty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sz="1600" dirty="0">
                <a:latin typeface="+mj-lt"/>
              </a:rPr>
              <a:t>SW	M [(</a:t>
            </a:r>
            <a:r>
              <a:rPr lang="en-US" sz="1600" dirty="0" err="1">
                <a:latin typeface="+mj-lt"/>
              </a:rPr>
              <a:t>rs</a:t>
            </a:r>
            <a:r>
              <a:rPr lang="en-US" sz="1600" dirty="0">
                <a:latin typeface="+mj-lt"/>
              </a:rPr>
              <a:t>) + </a:t>
            </a:r>
            <a:r>
              <a:rPr lang="en-US" sz="1600" dirty="0" err="1">
                <a:latin typeface="+mj-lt"/>
              </a:rPr>
              <a:t>imm</a:t>
            </a:r>
            <a:r>
              <a:rPr lang="en-US" sz="1600" dirty="0">
                <a:latin typeface="+mj-lt"/>
              </a:rPr>
              <a:t>] </a:t>
            </a:r>
            <a:r>
              <a:rPr lang="en-US" sz="1600" dirty="0" smtClean="0">
                <a:latin typeface="+mj-lt"/>
                <a:sym typeface="Wingdings" pitchFamily="2" charset="2"/>
              </a:rPr>
              <a:t>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(</a:t>
            </a:r>
            <a:r>
              <a:rPr lang="en-US" sz="1600" dirty="0" err="1">
                <a:latin typeface="+mj-lt"/>
              </a:rPr>
              <a:t>rt</a:t>
            </a:r>
            <a:r>
              <a:rPr lang="en-US" sz="1600" dirty="0" smtClean="0">
                <a:latin typeface="+mj-lt"/>
              </a:rPr>
              <a:t>)		</a:t>
            </a:r>
            <a:r>
              <a:rPr lang="en-US" sz="1600" dirty="0" err="1" smtClean="0">
                <a:latin typeface="+mj-lt"/>
              </a:rPr>
              <a:t>rs</a:t>
            </a:r>
            <a:r>
              <a:rPr lang="en-US" sz="1600" dirty="0" smtClean="0">
                <a:latin typeface="+mj-lt"/>
              </a:rPr>
              <a:t>, </a:t>
            </a:r>
            <a:r>
              <a:rPr lang="en-US" sz="1600" dirty="0" err="1" smtClean="0">
                <a:latin typeface="+mj-lt"/>
              </a:rPr>
              <a:t>rt</a:t>
            </a:r>
            <a:endParaRPr lang="en-US" sz="1600" dirty="0" smtClean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</a:rPr>
              <a:t>BZ</a:t>
            </a:r>
            <a:r>
              <a:rPr lang="en-US" sz="1600" dirty="0">
                <a:latin typeface="+mj-lt"/>
              </a:rPr>
              <a:t>	</a:t>
            </a:r>
            <a:r>
              <a:rPr lang="en-US" sz="1600" dirty="0" err="1">
                <a:latin typeface="+mj-lt"/>
              </a:rPr>
              <a:t>cond</a:t>
            </a:r>
            <a:r>
              <a:rPr lang="en-US" sz="1600" dirty="0">
                <a:latin typeface="+mj-lt"/>
              </a:rPr>
              <a:t> (</a:t>
            </a:r>
            <a:r>
              <a:rPr lang="en-US" sz="1600" dirty="0" err="1">
                <a:latin typeface="+mj-lt"/>
              </a:rPr>
              <a:t>rs</a:t>
            </a:r>
            <a:r>
              <a:rPr lang="en-US" sz="1600" dirty="0">
                <a:latin typeface="+mj-lt"/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</a:rPr>
              <a:t>	true</a:t>
            </a:r>
            <a:r>
              <a:rPr lang="en-US" sz="1600" dirty="0">
                <a:latin typeface="+mj-lt"/>
              </a:rPr>
              <a:t>:	PC </a:t>
            </a:r>
            <a:r>
              <a:rPr lang="en-US" sz="1600" dirty="0" smtClean="0">
                <a:latin typeface="+mj-lt"/>
                <a:sym typeface="Wingdings" pitchFamily="2" charset="2"/>
              </a:rPr>
              <a:t>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(PC) + </a:t>
            </a:r>
            <a:r>
              <a:rPr lang="en-US" sz="1600" dirty="0" err="1" smtClean="0">
                <a:latin typeface="+mj-lt"/>
              </a:rPr>
              <a:t>imm</a:t>
            </a:r>
            <a:r>
              <a:rPr lang="en-US" sz="1600" dirty="0" smtClean="0">
                <a:latin typeface="+mj-lt"/>
              </a:rPr>
              <a:t>		</a:t>
            </a:r>
            <a:r>
              <a:rPr lang="en-US" sz="1600" dirty="0" err="1" smtClean="0">
                <a:latin typeface="+mj-lt"/>
              </a:rPr>
              <a:t>rs</a:t>
            </a:r>
            <a:endParaRPr lang="en-US" sz="1600" dirty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sz="1600" dirty="0">
                <a:latin typeface="+mj-lt"/>
              </a:rPr>
              <a:t>	</a:t>
            </a:r>
            <a:r>
              <a:rPr lang="en-US" sz="1600" dirty="0" smtClean="0">
                <a:latin typeface="+mj-lt"/>
              </a:rPr>
              <a:t>false</a:t>
            </a:r>
            <a:r>
              <a:rPr lang="en-US" sz="1600" dirty="0">
                <a:latin typeface="+mj-lt"/>
              </a:rPr>
              <a:t>: 	PC </a:t>
            </a:r>
            <a:r>
              <a:rPr lang="en-US" sz="1600" dirty="0" smtClean="0">
                <a:latin typeface="+mj-lt"/>
                <a:sym typeface="Wingdings" pitchFamily="2" charset="2"/>
              </a:rPr>
              <a:t>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(PC) + </a:t>
            </a:r>
            <a:r>
              <a:rPr lang="en-US" sz="1600" dirty="0" smtClean="0">
                <a:latin typeface="+mj-lt"/>
              </a:rPr>
              <a:t>4		</a:t>
            </a:r>
            <a:r>
              <a:rPr lang="en-US" sz="1600" dirty="0" err="1" smtClean="0">
                <a:latin typeface="+mj-lt"/>
              </a:rPr>
              <a:t>rs</a:t>
            </a:r>
            <a:endParaRPr lang="en-US" sz="1600" dirty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sz="1600" dirty="0">
                <a:latin typeface="+mj-lt"/>
              </a:rPr>
              <a:t>J	PC </a:t>
            </a:r>
            <a:r>
              <a:rPr lang="en-US" sz="1600" dirty="0" smtClean="0">
                <a:latin typeface="+mj-lt"/>
                <a:sym typeface="Wingdings" pitchFamily="2" charset="2"/>
              </a:rPr>
              <a:t>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(PC) + </a:t>
            </a:r>
            <a:r>
              <a:rPr lang="en-US" sz="1600" dirty="0" err="1">
                <a:latin typeface="+mj-lt"/>
              </a:rPr>
              <a:t>imm</a:t>
            </a:r>
            <a:endParaRPr lang="en-US" sz="1600" dirty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sz="1600" dirty="0">
                <a:latin typeface="+mj-lt"/>
              </a:rPr>
              <a:t>JAL	r31 </a:t>
            </a:r>
            <a:r>
              <a:rPr lang="en-US" sz="1600" dirty="0" smtClean="0">
                <a:latin typeface="+mj-lt"/>
                <a:sym typeface="Wingdings" pitchFamily="2" charset="2"/>
              </a:rPr>
              <a:t>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(PC), PC </a:t>
            </a:r>
            <a:r>
              <a:rPr lang="en-US" sz="1600" dirty="0" smtClean="0">
                <a:latin typeface="+mj-lt"/>
                <a:sym typeface="Wingdings" pitchFamily="2" charset="2"/>
              </a:rPr>
              <a:t>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(PC) + </a:t>
            </a:r>
            <a:r>
              <a:rPr lang="en-US" sz="1600" dirty="0" err="1" smtClean="0">
                <a:latin typeface="+mj-lt"/>
              </a:rPr>
              <a:t>imm</a:t>
            </a:r>
            <a:r>
              <a:rPr lang="en-US" sz="1600" dirty="0" smtClean="0">
                <a:latin typeface="+mj-lt"/>
              </a:rPr>
              <a:t>			R31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</a:rPr>
              <a:t>JR</a:t>
            </a:r>
            <a:r>
              <a:rPr lang="en-US" sz="1600" dirty="0">
                <a:latin typeface="+mj-lt"/>
              </a:rPr>
              <a:t>	PC </a:t>
            </a:r>
            <a:r>
              <a:rPr lang="en-US" sz="1600" dirty="0" smtClean="0">
                <a:latin typeface="+mj-lt"/>
                <a:sym typeface="Wingdings" pitchFamily="2" charset="2"/>
              </a:rPr>
              <a:t>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(</a:t>
            </a:r>
            <a:r>
              <a:rPr lang="en-US" sz="1600" dirty="0" err="1">
                <a:latin typeface="+mj-lt"/>
              </a:rPr>
              <a:t>rs</a:t>
            </a:r>
            <a:r>
              <a:rPr lang="en-US" sz="1600" dirty="0" smtClean="0">
                <a:latin typeface="+mj-lt"/>
              </a:rPr>
              <a:t>)				</a:t>
            </a:r>
            <a:r>
              <a:rPr lang="en-US" sz="1600" dirty="0" err="1" smtClean="0">
                <a:latin typeface="+mj-lt"/>
              </a:rPr>
              <a:t>rs</a:t>
            </a:r>
            <a:endParaRPr lang="en-US" sz="1600" dirty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sz="1600" dirty="0">
                <a:latin typeface="+mj-lt"/>
              </a:rPr>
              <a:t>JALR	r31 </a:t>
            </a:r>
            <a:r>
              <a:rPr lang="en-US" sz="1600" dirty="0" smtClean="0">
                <a:latin typeface="+mj-lt"/>
                <a:sym typeface="Wingdings" pitchFamily="2" charset="2"/>
              </a:rPr>
              <a:t>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(PC), PC </a:t>
            </a:r>
            <a:r>
              <a:rPr lang="en-US" sz="1600" dirty="0" smtClean="0">
                <a:latin typeface="+mj-lt"/>
                <a:sym typeface="Wingdings" pitchFamily="2" charset="2"/>
              </a:rPr>
              <a:t>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(</a:t>
            </a:r>
            <a:r>
              <a:rPr lang="en-US" sz="1600" dirty="0" err="1" smtClean="0">
                <a:latin typeface="+mj-lt"/>
              </a:rPr>
              <a:t>rs</a:t>
            </a:r>
            <a:r>
              <a:rPr lang="en-US" sz="1600" dirty="0" smtClean="0">
                <a:latin typeface="+mj-lt"/>
              </a:rPr>
              <a:t>)		</a:t>
            </a:r>
            <a:r>
              <a:rPr lang="en-US" sz="1600" dirty="0" err="1" smtClean="0">
                <a:latin typeface="+mj-lt"/>
              </a:rPr>
              <a:t>rs</a:t>
            </a:r>
            <a:r>
              <a:rPr lang="en-US" sz="1600" dirty="0" smtClean="0">
                <a:latin typeface="+mj-lt"/>
              </a:rPr>
              <a:t>		R31</a:t>
            </a: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1230765" y="1219539"/>
            <a:ext cx="6645275" cy="1566863"/>
            <a:chOff x="784" y="730"/>
            <a:chExt cx="4186" cy="987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784" y="730"/>
              <a:ext cx="4186" cy="9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dirty="0">
                  <a:latin typeface="Verdana" pitchFamily="1" charset="0"/>
                </a:rPr>
                <a:t>R-type: 	   </a:t>
              </a:r>
              <a:r>
                <a:rPr lang="en-US" sz="1800" dirty="0">
                  <a:latin typeface="Verdana" pitchFamily="1" charset="0"/>
                </a:rPr>
                <a:t>op	 </a:t>
              </a:r>
              <a:r>
                <a:rPr lang="en-US" sz="1800" dirty="0" err="1">
                  <a:latin typeface="Verdana" pitchFamily="1" charset="0"/>
                </a:rPr>
                <a:t>rs</a:t>
              </a:r>
              <a:r>
                <a:rPr lang="en-US" sz="1800" dirty="0">
                  <a:latin typeface="Verdana" pitchFamily="1" charset="0"/>
                </a:rPr>
                <a:t>       </a:t>
              </a:r>
              <a:r>
                <a:rPr lang="en-US" sz="1800" dirty="0" err="1">
                  <a:latin typeface="Verdana" pitchFamily="1" charset="0"/>
                </a:rPr>
                <a:t>rt</a:t>
              </a:r>
              <a:r>
                <a:rPr lang="en-US" sz="1800" dirty="0">
                  <a:latin typeface="Verdana" pitchFamily="1" charset="0"/>
                </a:rPr>
                <a:t>      rd              </a:t>
              </a:r>
              <a:r>
                <a:rPr lang="en-US" sz="1800" dirty="0" err="1">
                  <a:latin typeface="Verdana" pitchFamily="1" charset="0"/>
                </a:rPr>
                <a:t>func</a:t>
              </a:r>
              <a:endParaRPr lang="en-US" sz="1800" dirty="0">
                <a:latin typeface="Verdana" pitchFamily="1" charset="0"/>
              </a:endParaRPr>
            </a:p>
            <a:p>
              <a:pPr>
                <a:spcBef>
                  <a:spcPct val="0"/>
                </a:spcBef>
              </a:pPr>
              <a:endParaRPr lang="en-US" sz="1800" dirty="0">
                <a:latin typeface="Verdana" pitchFamily="1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2000" dirty="0">
                  <a:latin typeface="Verdana" pitchFamily="1" charset="0"/>
                </a:rPr>
                <a:t>I-type:		   </a:t>
              </a:r>
              <a:r>
                <a:rPr lang="en-US" sz="1800" dirty="0">
                  <a:latin typeface="Verdana" pitchFamily="1" charset="0"/>
                </a:rPr>
                <a:t>op	 </a:t>
              </a:r>
              <a:r>
                <a:rPr lang="en-US" sz="1800" dirty="0" err="1">
                  <a:latin typeface="Verdana" pitchFamily="1" charset="0"/>
                </a:rPr>
                <a:t>rs</a:t>
              </a:r>
              <a:r>
                <a:rPr lang="en-US" sz="1800" dirty="0">
                  <a:latin typeface="Verdana" pitchFamily="1" charset="0"/>
                </a:rPr>
                <a:t>       </a:t>
              </a:r>
              <a:r>
                <a:rPr lang="en-US" sz="1800" dirty="0" err="1">
                  <a:latin typeface="Verdana" pitchFamily="1" charset="0"/>
                </a:rPr>
                <a:t>rt</a:t>
              </a:r>
              <a:r>
                <a:rPr lang="en-US" sz="1800" dirty="0">
                  <a:latin typeface="Verdana" pitchFamily="1" charset="0"/>
                </a:rPr>
                <a:t>       immediate16</a:t>
              </a:r>
              <a:r>
                <a:rPr lang="en-US" sz="2000" dirty="0">
                  <a:latin typeface="Verdana" pitchFamily="1" charset="0"/>
                </a:rPr>
                <a:t>	</a:t>
              </a:r>
            </a:p>
            <a:p>
              <a:pPr lvl="4">
                <a:spcBef>
                  <a:spcPct val="0"/>
                </a:spcBef>
              </a:pPr>
              <a:r>
                <a:rPr lang="en-US" sz="1800" dirty="0">
                  <a:latin typeface="Verdana" pitchFamily="1" charset="0"/>
                </a:rPr>
                <a:t> 	</a:t>
              </a:r>
              <a:endParaRPr lang="en-US" sz="2000" dirty="0">
                <a:latin typeface="Verdana" pitchFamily="1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2000" dirty="0">
                  <a:latin typeface="Verdana" pitchFamily="1" charset="0"/>
                </a:rPr>
                <a:t>J-type:		   </a:t>
              </a:r>
              <a:r>
                <a:rPr lang="en-US" sz="1800" dirty="0">
                  <a:latin typeface="Verdana" pitchFamily="1" charset="0"/>
                </a:rPr>
                <a:t>op	          immediate26</a:t>
              </a:r>
              <a:r>
                <a:rPr lang="en-US" sz="2000" dirty="0">
                  <a:latin typeface="Verdana" pitchFamily="1" charset="0"/>
                </a:rPr>
                <a:t> </a:t>
              </a:r>
            </a:p>
          </p:txBody>
        </p:sp>
        <p:grpSp>
          <p:nvGrpSpPr>
            <p:cNvPr id="13" name="Group 6"/>
            <p:cNvGrpSpPr>
              <a:grpSpLocks/>
            </p:cNvGrpSpPr>
            <p:nvPr/>
          </p:nvGrpSpPr>
          <p:grpSpPr bwMode="auto">
            <a:xfrm>
              <a:off x="1996" y="1515"/>
              <a:ext cx="2749" cy="157"/>
              <a:chOff x="1991" y="1489"/>
              <a:chExt cx="2749" cy="157"/>
            </a:xfrm>
          </p:grpSpPr>
          <p:sp>
            <p:nvSpPr>
              <p:cNvPr id="26" name="Rectangle 7"/>
              <p:cNvSpPr>
                <a:spLocks noChangeArrowheads="1"/>
              </p:cNvSpPr>
              <p:nvPr/>
            </p:nvSpPr>
            <p:spPr bwMode="auto">
              <a:xfrm>
                <a:off x="1991" y="1489"/>
                <a:ext cx="2749" cy="15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8"/>
              <p:cNvSpPr>
                <a:spLocks noChangeShapeType="1"/>
              </p:cNvSpPr>
              <p:nvPr/>
            </p:nvSpPr>
            <p:spPr bwMode="auto">
              <a:xfrm>
                <a:off x="2415" y="1489"/>
                <a:ext cx="0" cy="15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9"/>
            <p:cNvGrpSpPr>
              <a:grpSpLocks/>
            </p:cNvGrpSpPr>
            <p:nvPr/>
          </p:nvGrpSpPr>
          <p:grpSpPr bwMode="auto">
            <a:xfrm>
              <a:off x="1999" y="1147"/>
              <a:ext cx="2749" cy="157"/>
              <a:chOff x="1999" y="1137"/>
              <a:chExt cx="2749" cy="157"/>
            </a:xfrm>
          </p:grpSpPr>
          <p:sp>
            <p:nvSpPr>
              <p:cNvPr id="22" name="Rectangle 10"/>
              <p:cNvSpPr>
                <a:spLocks noChangeArrowheads="1"/>
              </p:cNvSpPr>
              <p:nvPr/>
            </p:nvSpPr>
            <p:spPr bwMode="auto">
              <a:xfrm>
                <a:off x="1999" y="1137"/>
                <a:ext cx="2749" cy="15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11"/>
              <p:cNvSpPr>
                <a:spLocks noChangeShapeType="1"/>
              </p:cNvSpPr>
              <p:nvPr/>
            </p:nvSpPr>
            <p:spPr bwMode="auto">
              <a:xfrm>
                <a:off x="2423" y="1137"/>
                <a:ext cx="0" cy="15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2898" y="1137"/>
                <a:ext cx="0" cy="15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13"/>
              <p:cNvSpPr>
                <a:spLocks noChangeShapeType="1"/>
              </p:cNvSpPr>
              <p:nvPr/>
            </p:nvSpPr>
            <p:spPr bwMode="auto">
              <a:xfrm>
                <a:off x="3374" y="1137"/>
                <a:ext cx="0" cy="15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2017" y="777"/>
              <a:ext cx="2749" cy="157"/>
              <a:chOff x="2017" y="777"/>
              <a:chExt cx="2749" cy="157"/>
            </a:xfrm>
          </p:grpSpPr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2017" y="777"/>
                <a:ext cx="2749" cy="15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2441" y="777"/>
                <a:ext cx="0" cy="15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>
                <a:off x="2916" y="777"/>
                <a:ext cx="0" cy="15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>
                <a:off x="3392" y="777"/>
                <a:ext cx="0" cy="15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auto">
              <a:xfrm>
                <a:off x="3867" y="777"/>
                <a:ext cx="0" cy="15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20"/>
              <p:cNvSpPr>
                <a:spLocks noChangeShapeType="1"/>
              </p:cNvSpPr>
              <p:nvPr/>
            </p:nvSpPr>
            <p:spPr bwMode="auto">
              <a:xfrm>
                <a:off x="4354" y="784"/>
                <a:ext cx="2" cy="1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7427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  <a:noFill/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Interlock Control Logic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  <a:noFill/>
        </p:spPr>
      </p:pic>
      <p:sp>
        <p:nvSpPr>
          <p:cNvPr id="141" name="Rectangle 133"/>
          <p:cNvSpPr>
            <a:spLocks noChangeArrowheads="1"/>
          </p:cNvSpPr>
          <p:nvPr/>
        </p:nvSpPr>
        <p:spPr bwMode="auto">
          <a:xfrm>
            <a:off x="457200" y="5688759"/>
            <a:ext cx="821055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rgbClr val="56127A"/>
                </a:solidFill>
                <a:latin typeface="+mj-lt"/>
              </a:rPr>
              <a:t>Should we always stall if RS/RT matches some RD? No, because not every instruction writes/reads a register. Introduce write/read enable signals (we/re)</a:t>
            </a:r>
            <a:endParaRPr lang="en-US" sz="1600" dirty="0">
              <a:solidFill>
                <a:srgbClr val="56127A"/>
              </a:solidFill>
              <a:latin typeface="+mj-lt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41765" y="2743950"/>
            <a:ext cx="1206500" cy="846138"/>
            <a:chOff x="4848" y="1798"/>
            <a:chExt cx="760" cy="533"/>
          </a:xfrm>
        </p:grpSpPr>
        <p:sp>
          <p:nvSpPr>
            <p:cNvPr id="160" name="Oval 3"/>
            <p:cNvSpPr>
              <a:spLocks noChangeArrowheads="1"/>
            </p:cNvSpPr>
            <p:nvPr/>
          </p:nvSpPr>
          <p:spPr bwMode="auto">
            <a:xfrm>
              <a:off x="4848" y="1798"/>
              <a:ext cx="466" cy="533"/>
            </a:xfrm>
            <a:prstGeom prst="ellipse">
              <a:avLst/>
            </a:prstGeom>
            <a:solidFill>
              <a:srgbClr val="CFBDC8"/>
            </a:solidFill>
            <a:ln w="25400">
              <a:solidFill>
                <a:srgbClr val="B69CA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endParaRPr lang="en-US" sz="2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61" name="Rectangle 4"/>
            <p:cNvSpPr>
              <a:spLocks noChangeArrowheads="1"/>
            </p:cNvSpPr>
            <p:nvPr/>
          </p:nvSpPr>
          <p:spPr bwMode="auto">
            <a:xfrm>
              <a:off x="5280" y="2078"/>
              <a:ext cx="328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C</a:t>
              </a:r>
              <a:r>
                <a:rPr lang="en-US" sz="1200" baseline="-25000">
                  <a:solidFill>
                    <a:schemeClr val="tx1"/>
                  </a:solidFill>
                  <a:latin typeface="+mj-lt"/>
                </a:rPr>
                <a:t>dest</a:t>
              </a:r>
            </a:p>
          </p:txBody>
        </p:sp>
      </p:grp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36078" y="1124700"/>
            <a:ext cx="8675687" cy="4443413"/>
            <a:chOff x="183" y="778"/>
            <a:chExt cx="5465" cy="2799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1381" y="1608"/>
              <a:ext cx="4187" cy="1545"/>
              <a:chOff x="1438" y="1144"/>
              <a:chExt cx="4187" cy="1545"/>
            </a:xfrm>
          </p:grpSpPr>
          <p:grpSp>
            <p:nvGrpSpPr>
              <p:cNvPr id="8" name="Group 9"/>
              <p:cNvGrpSpPr>
                <a:grpSpLocks/>
              </p:cNvGrpSpPr>
              <p:nvPr/>
            </p:nvGrpSpPr>
            <p:grpSpPr bwMode="auto">
              <a:xfrm>
                <a:off x="3909" y="1144"/>
                <a:ext cx="196" cy="304"/>
                <a:chOff x="3909" y="1144"/>
                <a:chExt cx="196" cy="304"/>
              </a:xfrm>
            </p:grpSpPr>
            <p:sp>
              <p:nvSpPr>
                <p:cNvPr id="305" name="Rectangle 10"/>
                <p:cNvSpPr>
                  <a:spLocks noChangeArrowheads="1"/>
                </p:cNvSpPr>
                <p:nvPr/>
              </p:nvSpPr>
              <p:spPr bwMode="auto">
                <a:xfrm>
                  <a:off x="3965" y="1144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6" name="Freeform 11"/>
                <p:cNvSpPr>
                  <a:spLocks/>
                </p:cNvSpPr>
                <p:nvPr/>
              </p:nvSpPr>
              <p:spPr bwMode="auto">
                <a:xfrm>
                  <a:off x="3998" y="1398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7" name="Rectangle 12"/>
                <p:cNvSpPr>
                  <a:spLocks noChangeArrowheads="1"/>
                </p:cNvSpPr>
                <p:nvPr/>
              </p:nvSpPr>
              <p:spPr bwMode="auto">
                <a:xfrm>
                  <a:off x="3909" y="1207"/>
                  <a:ext cx="196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IR</a:t>
                  </a:r>
                </a:p>
              </p:txBody>
            </p:sp>
          </p:grpSp>
          <p:sp>
            <p:nvSpPr>
              <p:cNvPr id="294" name="Freeform 13"/>
              <p:cNvSpPr>
                <a:spLocks/>
              </p:cNvSpPr>
              <p:nvPr/>
            </p:nvSpPr>
            <p:spPr bwMode="auto">
              <a:xfrm>
                <a:off x="1438" y="1312"/>
                <a:ext cx="1905" cy="1377"/>
              </a:xfrm>
              <a:custGeom>
                <a:avLst/>
                <a:gdLst/>
                <a:ahLst/>
                <a:cxnLst>
                  <a:cxn ang="0">
                    <a:pos x="0" y="1376"/>
                  </a:cxn>
                  <a:cxn ang="0">
                    <a:pos x="0" y="0"/>
                  </a:cxn>
                  <a:cxn ang="0">
                    <a:pos x="520" y="0"/>
                  </a:cxn>
                  <a:cxn ang="0">
                    <a:pos x="1904" y="0"/>
                  </a:cxn>
                </a:cxnLst>
                <a:rect l="0" t="0" r="r" b="b"/>
                <a:pathLst>
                  <a:path w="1905" h="1377">
                    <a:moveTo>
                      <a:pt x="0" y="1376"/>
                    </a:moveTo>
                    <a:lnTo>
                      <a:pt x="0" y="0"/>
                    </a:lnTo>
                    <a:lnTo>
                      <a:pt x="520" y="0"/>
                    </a:lnTo>
                    <a:lnTo>
                      <a:pt x="1904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95" name="Line 14"/>
              <p:cNvSpPr>
                <a:spLocks noChangeShapeType="1"/>
              </p:cNvSpPr>
              <p:nvPr/>
            </p:nvSpPr>
            <p:spPr bwMode="auto">
              <a:xfrm>
                <a:off x="3470" y="1312"/>
                <a:ext cx="4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96" name="Line 15"/>
              <p:cNvSpPr>
                <a:spLocks noChangeShapeType="1"/>
              </p:cNvSpPr>
              <p:nvPr/>
            </p:nvSpPr>
            <p:spPr bwMode="auto">
              <a:xfrm>
                <a:off x="4094" y="1304"/>
                <a:ext cx="136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9" name="Group 16"/>
              <p:cNvGrpSpPr>
                <a:grpSpLocks/>
              </p:cNvGrpSpPr>
              <p:nvPr/>
            </p:nvGrpSpPr>
            <p:grpSpPr bwMode="auto">
              <a:xfrm>
                <a:off x="3293" y="1144"/>
                <a:ext cx="196" cy="304"/>
                <a:chOff x="3293" y="1144"/>
                <a:chExt cx="196" cy="304"/>
              </a:xfrm>
            </p:grpSpPr>
            <p:sp>
              <p:nvSpPr>
                <p:cNvPr id="302" name="Rectangle 17"/>
                <p:cNvSpPr>
                  <a:spLocks noChangeArrowheads="1"/>
                </p:cNvSpPr>
                <p:nvPr/>
              </p:nvSpPr>
              <p:spPr bwMode="auto">
                <a:xfrm>
                  <a:off x="3341" y="1144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3" name="Freeform 18"/>
                <p:cNvSpPr>
                  <a:spLocks/>
                </p:cNvSpPr>
                <p:nvPr/>
              </p:nvSpPr>
              <p:spPr bwMode="auto">
                <a:xfrm>
                  <a:off x="3374" y="1398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4" name="Rectangle 19"/>
                <p:cNvSpPr>
                  <a:spLocks noChangeArrowheads="1"/>
                </p:cNvSpPr>
                <p:nvPr/>
              </p:nvSpPr>
              <p:spPr bwMode="auto">
                <a:xfrm>
                  <a:off x="3293" y="1207"/>
                  <a:ext cx="196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IR</a:t>
                  </a:r>
                </a:p>
              </p:txBody>
            </p:sp>
          </p:grpSp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>
                <a:off x="5429" y="1144"/>
                <a:ext cx="196" cy="304"/>
                <a:chOff x="5429" y="1144"/>
                <a:chExt cx="196" cy="304"/>
              </a:xfrm>
            </p:grpSpPr>
            <p:sp>
              <p:nvSpPr>
                <p:cNvPr id="299" name="Rectangle 21"/>
                <p:cNvSpPr>
                  <a:spLocks noChangeArrowheads="1"/>
                </p:cNvSpPr>
                <p:nvPr/>
              </p:nvSpPr>
              <p:spPr bwMode="auto">
                <a:xfrm>
                  <a:off x="5477" y="1144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0" name="Freeform 22"/>
                <p:cNvSpPr>
                  <a:spLocks/>
                </p:cNvSpPr>
                <p:nvPr/>
              </p:nvSpPr>
              <p:spPr bwMode="auto">
                <a:xfrm>
                  <a:off x="5510" y="1398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1" name="Rectangle 23"/>
                <p:cNvSpPr>
                  <a:spLocks noChangeArrowheads="1"/>
                </p:cNvSpPr>
                <p:nvPr/>
              </p:nvSpPr>
              <p:spPr bwMode="auto">
                <a:xfrm>
                  <a:off x="5429" y="1191"/>
                  <a:ext cx="196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IR</a:t>
                  </a:r>
                </a:p>
              </p:txBody>
            </p:sp>
          </p:grpSp>
        </p:grpSp>
        <p:sp>
          <p:nvSpPr>
            <p:cNvPr id="164" name="Freeform 24"/>
            <p:cNvSpPr>
              <a:spLocks/>
            </p:cNvSpPr>
            <p:nvPr/>
          </p:nvSpPr>
          <p:spPr bwMode="auto">
            <a:xfrm>
              <a:off x="1765" y="1960"/>
              <a:ext cx="3192" cy="712"/>
            </a:xfrm>
            <a:custGeom>
              <a:avLst/>
              <a:gdLst/>
              <a:ahLst/>
              <a:cxnLst>
                <a:cxn ang="0">
                  <a:pos x="3192" y="0"/>
                </a:cxn>
                <a:cxn ang="0">
                  <a:pos x="0" y="0"/>
                </a:cxn>
                <a:cxn ang="0">
                  <a:pos x="0" y="712"/>
                </a:cxn>
                <a:cxn ang="0">
                  <a:pos x="427" y="712"/>
                </a:cxn>
              </a:cxnLst>
              <a:rect l="0" t="0" r="r" b="b"/>
              <a:pathLst>
                <a:path w="3192" h="712">
                  <a:moveTo>
                    <a:pt x="3192" y="0"/>
                  </a:moveTo>
                  <a:lnTo>
                    <a:pt x="0" y="0"/>
                  </a:lnTo>
                  <a:lnTo>
                    <a:pt x="0" y="712"/>
                  </a:lnTo>
                  <a:lnTo>
                    <a:pt x="427" y="712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13" name="Group 25"/>
            <p:cNvGrpSpPr>
              <a:grpSpLocks/>
            </p:cNvGrpSpPr>
            <p:nvPr/>
          </p:nvGrpSpPr>
          <p:grpSpPr bwMode="auto">
            <a:xfrm>
              <a:off x="183" y="1384"/>
              <a:ext cx="5393" cy="2193"/>
              <a:chOff x="240" y="920"/>
              <a:chExt cx="5393" cy="2193"/>
            </a:xfrm>
          </p:grpSpPr>
          <p:sp>
            <p:nvSpPr>
              <p:cNvPr id="200" name="Freeform 26"/>
              <p:cNvSpPr>
                <a:spLocks/>
              </p:cNvSpPr>
              <p:nvPr/>
            </p:nvSpPr>
            <p:spPr bwMode="auto">
              <a:xfrm>
                <a:off x="2916" y="2325"/>
                <a:ext cx="1520" cy="4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4"/>
                  </a:cxn>
                  <a:cxn ang="0">
                    <a:pos x="816" y="384"/>
                  </a:cxn>
                </a:cxnLst>
                <a:rect l="0" t="0" r="r" b="b"/>
                <a:pathLst>
                  <a:path w="817" h="385">
                    <a:moveTo>
                      <a:pt x="0" y="0"/>
                    </a:moveTo>
                    <a:lnTo>
                      <a:pt x="0" y="384"/>
                    </a:lnTo>
                    <a:lnTo>
                      <a:pt x="816" y="384"/>
                    </a:ln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1" name="Line 27"/>
              <p:cNvSpPr>
                <a:spLocks noChangeShapeType="1"/>
              </p:cNvSpPr>
              <p:nvPr/>
            </p:nvSpPr>
            <p:spPr bwMode="auto">
              <a:xfrm>
                <a:off x="3280" y="2392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2" name="Line 28"/>
              <p:cNvSpPr>
                <a:spLocks noChangeShapeType="1"/>
              </p:cNvSpPr>
              <p:nvPr/>
            </p:nvSpPr>
            <p:spPr bwMode="auto">
              <a:xfrm>
                <a:off x="3808" y="2232"/>
                <a:ext cx="61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3" name="Freeform 29"/>
              <p:cNvSpPr>
                <a:spLocks/>
              </p:cNvSpPr>
              <p:nvPr/>
            </p:nvSpPr>
            <p:spPr bwMode="auto">
              <a:xfrm>
                <a:off x="240" y="920"/>
                <a:ext cx="481" cy="1201"/>
              </a:xfrm>
              <a:custGeom>
                <a:avLst/>
                <a:gdLst/>
                <a:ahLst/>
                <a:cxnLst>
                  <a:cxn ang="0">
                    <a:pos x="480" y="0"/>
                  </a:cxn>
                  <a:cxn ang="0">
                    <a:pos x="0" y="0"/>
                  </a:cxn>
                  <a:cxn ang="0">
                    <a:pos x="0" y="1200"/>
                  </a:cxn>
                  <a:cxn ang="0">
                    <a:pos x="192" y="1200"/>
                  </a:cxn>
                </a:cxnLst>
                <a:rect l="0" t="0" r="r" b="b"/>
                <a:pathLst>
                  <a:path w="481" h="1201">
                    <a:moveTo>
                      <a:pt x="480" y="0"/>
                    </a:moveTo>
                    <a:lnTo>
                      <a:pt x="0" y="0"/>
                    </a:lnTo>
                    <a:lnTo>
                      <a:pt x="0" y="1200"/>
                    </a:lnTo>
                    <a:lnTo>
                      <a:pt x="192" y="120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4" name="Freeform 30"/>
              <p:cNvSpPr>
                <a:spLocks/>
              </p:cNvSpPr>
              <p:nvPr/>
            </p:nvSpPr>
            <p:spPr bwMode="auto">
              <a:xfrm>
                <a:off x="600" y="1488"/>
                <a:ext cx="217" cy="633"/>
              </a:xfrm>
              <a:custGeom>
                <a:avLst/>
                <a:gdLst/>
                <a:ahLst/>
                <a:cxnLst>
                  <a:cxn ang="0">
                    <a:pos x="0" y="632"/>
                  </a:cxn>
                  <a:cxn ang="0">
                    <a:pos x="0" y="56"/>
                  </a:cxn>
                  <a:cxn ang="0">
                    <a:pos x="0" y="0"/>
                  </a:cxn>
                  <a:cxn ang="0">
                    <a:pos x="216" y="0"/>
                  </a:cxn>
                </a:cxnLst>
                <a:rect l="0" t="0" r="r" b="b"/>
                <a:pathLst>
                  <a:path w="217" h="633">
                    <a:moveTo>
                      <a:pt x="0" y="632"/>
                    </a:moveTo>
                    <a:lnTo>
                      <a:pt x="0" y="56"/>
                    </a:lnTo>
                    <a:lnTo>
                      <a:pt x="0" y="0"/>
                    </a:lnTo>
                    <a:lnTo>
                      <a:pt x="21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5" name="Freeform 31"/>
              <p:cNvSpPr>
                <a:spLocks/>
              </p:cNvSpPr>
              <p:nvPr/>
            </p:nvSpPr>
            <p:spPr bwMode="auto">
              <a:xfrm>
                <a:off x="576" y="2120"/>
                <a:ext cx="19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0"/>
                  </a:cxn>
                  <a:cxn ang="0">
                    <a:pos x="192" y="0"/>
                  </a:cxn>
                </a:cxnLst>
                <a:rect l="0" t="0" r="r" b="b"/>
                <a:pathLst>
                  <a:path w="193" h="1">
                    <a:moveTo>
                      <a:pt x="0" y="0"/>
                    </a:moveTo>
                    <a:lnTo>
                      <a:pt x="144" y="0"/>
                    </a:lnTo>
                    <a:lnTo>
                      <a:pt x="192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6" name="Freeform 32"/>
              <p:cNvSpPr>
                <a:spLocks/>
              </p:cNvSpPr>
              <p:nvPr/>
            </p:nvSpPr>
            <p:spPr bwMode="auto">
              <a:xfrm>
                <a:off x="704" y="920"/>
                <a:ext cx="433" cy="425"/>
              </a:xfrm>
              <a:custGeom>
                <a:avLst/>
                <a:gdLst/>
                <a:ahLst/>
                <a:cxnLst>
                  <a:cxn ang="0">
                    <a:pos x="432" y="424"/>
                  </a:cxn>
                  <a:cxn ang="0">
                    <a:pos x="432" y="0"/>
                  </a:cxn>
                  <a:cxn ang="0">
                    <a:pos x="0" y="0"/>
                  </a:cxn>
                </a:cxnLst>
                <a:rect l="0" t="0" r="r" b="b"/>
                <a:pathLst>
                  <a:path w="433" h="425">
                    <a:moveTo>
                      <a:pt x="432" y="424"/>
                    </a:moveTo>
                    <a:lnTo>
                      <a:pt x="432" y="0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7" name="Freeform 33"/>
              <p:cNvSpPr>
                <a:spLocks/>
              </p:cNvSpPr>
              <p:nvPr/>
            </p:nvSpPr>
            <p:spPr bwMode="auto">
              <a:xfrm>
                <a:off x="1440" y="1928"/>
                <a:ext cx="817" cy="193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0" y="0"/>
                  </a:cxn>
                  <a:cxn ang="0">
                    <a:pos x="816" y="0"/>
                  </a:cxn>
                </a:cxnLst>
                <a:rect l="0" t="0" r="r" b="b"/>
                <a:pathLst>
                  <a:path w="817" h="193">
                    <a:moveTo>
                      <a:pt x="0" y="192"/>
                    </a:moveTo>
                    <a:lnTo>
                      <a:pt x="0" y="0"/>
                    </a:lnTo>
                    <a:lnTo>
                      <a:pt x="816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8" name="Freeform 34"/>
              <p:cNvSpPr>
                <a:spLocks/>
              </p:cNvSpPr>
              <p:nvPr/>
            </p:nvSpPr>
            <p:spPr bwMode="auto">
              <a:xfrm>
                <a:off x="1440" y="2024"/>
                <a:ext cx="81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16" y="0"/>
                  </a:cxn>
                </a:cxnLst>
                <a:rect l="0" t="0" r="r" b="b"/>
                <a:pathLst>
                  <a:path w="817" h="1">
                    <a:moveTo>
                      <a:pt x="0" y="0"/>
                    </a:moveTo>
                    <a:lnTo>
                      <a:pt x="816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9" name="Freeform 35"/>
              <p:cNvSpPr>
                <a:spLocks/>
              </p:cNvSpPr>
              <p:nvPr/>
            </p:nvSpPr>
            <p:spPr bwMode="auto">
              <a:xfrm>
                <a:off x="1440" y="2120"/>
                <a:ext cx="817" cy="5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4"/>
                  </a:cxn>
                  <a:cxn ang="0">
                    <a:pos x="816" y="384"/>
                  </a:cxn>
                </a:cxnLst>
                <a:rect l="0" t="0" r="r" b="b"/>
                <a:pathLst>
                  <a:path w="817" h="385">
                    <a:moveTo>
                      <a:pt x="0" y="0"/>
                    </a:moveTo>
                    <a:lnTo>
                      <a:pt x="0" y="384"/>
                    </a:lnTo>
                    <a:lnTo>
                      <a:pt x="816" y="384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0" name="Freeform 36"/>
              <p:cNvSpPr>
                <a:spLocks/>
              </p:cNvSpPr>
              <p:nvPr/>
            </p:nvSpPr>
            <p:spPr bwMode="auto">
              <a:xfrm>
                <a:off x="2646" y="2490"/>
                <a:ext cx="469" cy="247"/>
              </a:xfrm>
              <a:custGeom>
                <a:avLst/>
                <a:gdLst/>
                <a:ahLst/>
                <a:cxnLst>
                  <a:cxn ang="0">
                    <a:pos x="0" y="246"/>
                  </a:cxn>
                  <a:cxn ang="0">
                    <a:pos x="123" y="246"/>
                  </a:cxn>
                  <a:cxn ang="0">
                    <a:pos x="123" y="0"/>
                  </a:cxn>
                  <a:cxn ang="0">
                    <a:pos x="468" y="0"/>
                  </a:cxn>
                </a:cxnLst>
                <a:rect l="0" t="0" r="r" b="b"/>
                <a:pathLst>
                  <a:path w="469" h="247">
                    <a:moveTo>
                      <a:pt x="0" y="246"/>
                    </a:moveTo>
                    <a:lnTo>
                      <a:pt x="123" y="246"/>
                    </a:lnTo>
                    <a:lnTo>
                      <a:pt x="123" y="0"/>
                    </a:lnTo>
                    <a:lnTo>
                      <a:pt x="468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1" name="Freeform 37"/>
              <p:cNvSpPr>
                <a:spLocks/>
              </p:cNvSpPr>
              <p:nvPr/>
            </p:nvSpPr>
            <p:spPr bwMode="auto">
              <a:xfrm>
                <a:off x="2642" y="2120"/>
                <a:ext cx="99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0" y="0"/>
                  </a:cxn>
                </a:cxnLst>
                <a:rect l="0" t="0" r="r" b="b"/>
                <a:pathLst>
                  <a:path w="991" h="1">
                    <a:moveTo>
                      <a:pt x="0" y="0"/>
                    </a:moveTo>
                    <a:lnTo>
                      <a:pt x="99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2" name="Freeform 38"/>
              <p:cNvSpPr>
                <a:spLocks/>
              </p:cNvSpPr>
              <p:nvPr/>
            </p:nvSpPr>
            <p:spPr bwMode="auto">
              <a:xfrm flipV="1">
                <a:off x="4929" y="2400"/>
                <a:ext cx="358" cy="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6" y="0"/>
                  </a:cxn>
                </a:cxnLst>
                <a:rect l="0" t="0" r="r" b="b"/>
                <a:pathLst>
                  <a:path w="337" h="1">
                    <a:moveTo>
                      <a:pt x="0" y="0"/>
                    </a:move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3" name="Freeform 39"/>
              <p:cNvSpPr>
                <a:spLocks/>
              </p:cNvSpPr>
              <p:nvPr/>
            </p:nvSpPr>
            <p:spPr bwMode="auto">
              <a:xfrm>
                <a:off x="4186" y="2241"/>
                <a:ext cx="1100" cy="7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8"/>
                  </a:cxn>
                  <a:cxn ang="0">
                    <a:pos x="843" y="728"/>
                  </a:cxn>
                  <a:cxn ang="0">
                    <a:pos x="841" y="399"/>
                  </a:cxn>
                  <a:cxn ang="0">
                    <a:pos x="1100" y="399"/>
                  </a:cxn>
                </a:cxnLst>
                <a:rect l="0" t="0" r="r" b="b"/>
                <a:pathLst>
                  <a:path w="1100" h="728">
                    <a:moveTo>
                      <a:pt x="0" y="0"/>
                    </a:moveTo>
                    <a:lnTo>
                      <a:pt x="0" y="728"/>
                    </a:lnTo>
                    <a:lnTo>
                      <a:pt x="843" y="728"/>
                    </a:lnTo>
                    <a:lnTo>
                      <a:pt x="841" y="399"/>
                    </a:lnTo>
                    <a:lnTo>
                      <a:pt x="1100" y="399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4" name="Freeform 40"/>
              <p:cNvSpPr>
                <a:spLocks/>
              </p:cNvSpPr>
              <p:nvPr/>
            </p:nvSpPr>
            <p:spPr bwMode="auto">
              <a:xfrm>
                <a:off x="2016" y="2312"/>
                <a:ext cx="3617" cy="801"/>
              </a:xfrm>
              <a:custGeom>
                <a:avLst/>
                <a:gdLst/>
                <a:ahLst/>
                <a:cxnLst>
                  <a:cxn ang="0">
                    <a:pos x="3408" y="288"/>
                  </a:cxn>
                  <a:cxn ang="0">
                    <a:pos x="3616" y="288"/>
                  </a:cxn>
                  <a:cxn ang="0">
                    <a:pos x="3616" y="800"/>
                  </a:cxn>
                  <a:cxn ang="0">
                    <a:pos x="0" y="800"/>
                  </a:cxn>
                  <a:cxn ang="0">
                    <a:pos x="0" y="0"/>
                  </a:cxn>
                  <a:cxn ang="0">
                    <a:pos x="240" y="0"/>
                  </a:cxn>
                </a:cxnLst>
                <a:rect l="0" t="0" r="r" b="b"/>
                <a:pathLst>
                  <a:path w="3617" h="801">
                    <a:moveTo>
                      <a:pt x="3408" y="288"/>
                    </a:moveTo>
                    <a:lnTo>
                      <a:pt x="3616" y="288"/>
                    </a:lnTo>
                    <a:lnTo>
                      <a:pt x="3616" y="800"/>
                    </a:lnTo>
                    <a:lnTo>
                      <a:pt x="0" y="800"/>
                    </a:lnTo>
                    <a:lnTo>
                      <a:pt x="0" y="0"/>
                    </a:lnTo>
                    <a:lnTo>
                      <a:pt x="24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5" name="Oval 41"/>
              <p:cNvSpPr>
                <a:spLocks noChangeArrowheads="1"/>
              </p:cNvSpPr>
              <p:nvPr/>
            </p:nvSpPr>
            <p:spPr bwMode="auto">
              <a:xfrm>
                <a:off x="2900" y="2284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6" name="Oval 42"/>
              <p:cNvSpPr>
                <a:spLocks noChangeArrowheads="1"/>
              </p:cNvSpPr>
              <p:nvPr/>
            </p:nvSpPr>
            <p:spPr bwMode="auto">
              <a:xfrm>
                <a:off x="4162" y="2216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7" name="Freeform 43"/>
              <p:cNvSpPr>
                <a:spLocks/>
              </p:cNvSpPr>
              <p:nvPr/>
            </p:nvSpPr>
            <p:spPr bwMode="auto">
              <a:xfrm>
                <a:off x="3118" y="2248"/>
                <a:ext cx="145" cy="289"/>
              </a:xfrm>
              <a:custGeom>
                <a:avLst/>
                <a:gdLst/>
                <a:ahLst/>
                <a:cxnLst>
                  <a:cxn ang="0">
                    <a:pos x="144" y="48"/>
                  </a:cxn>
                  <a:cxn ang="0">
                    <a:pos x="144" y="240"/>
                  </a:cxn>
                  <a:cxn ang="0">
                    <a:pos x="0" y="288"/>
                  </a:cxn>
                  <a:cxn ang="0">
                    <a:pos x="0" y="0"/>
                  </a:cxn>
                  <a:cxn ang="0">
                    <a:pos x="144" y="48"/>
                  </a:cxn>
                </a:cxnLst>
                <a:rect l="0" t="0" r="r" b="b"/>
                <a:pathLst>
                  <a:path w="145" h="289">
                    <a:moveTo>
                      <a:pt x="144" y="48"/>
                    </a:moveTo>
                    <a:lnTo>
                      <a:pt x="144" y="240"/>
                    </a:lnTo>
                    <a:lnTo>
                      <a:pt x="0" y="288"/>
                    </a:lnTo>
                    <a:lnTo>
                      <a:pt x="0" y="0"/>
                    </a:lnTo>
                    <a:lnTo>
                      <a:pt x="144" y="48"/>
                    </a:lnTo>
                  </a:path>
                </a:pathLst>
              </a:custGeom>
              <a:solidFill>
                <a:schemeClr val="bg1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14" name="Group 44"/>
              <p:cNvGrpSpPr>
                <a:grpSpLocks/>
              </p:cNvGrpSpPr>
              <p:nvPr/>
            </p:nvGrpSpPr>
            <p:grpSpPr bwMode="auto">
              <a:xfrm>
                <a:off x="391" y="1936"/>
                <a:ext cx="251" cy="369"/>
                <a:chOff x="391" y="2136"/>
                <a:chExt cx="251" cy="369"/>
              </a:xfrm>
            </p:grpSpPr>
            <p:sp>
              <p:nvSpPr>
                <p:cNvPr id="288" name="Rectangle 45"/>
                <p:cNvSpPr>
                  <a:spLocks noChangeArrowheads="1"/>
                </p:cNvSpPr>
                <p:nvPr/>
              </p:nvSpPr>
              <p:spPr bwMode="auto">
                <a:xfrm>
                  <a:off x="440" y="2136"/>
                  <a:ext cx="128" cy="3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89" name="Line 46"/>
                <p:cNvSpPr>
                  <a:spLocks noChangeShapeType="1"/>
                </p:cNvSpPr>
                <p:nvPr/>
              </p:nvSpPr>
              <p:spPr bwMode="auto">
                <a:xfrm>
                  <a:off x="584" y="2320"/>
                  <a:ext cx="3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90" name="Rectangle 47"/>
                <p:cNvSpPr>
                  <a:spLocks noChangeArrowheads="1"/>
                </p:cNvSpPr>
                <p:nvPr/>
              </p:nvSpPr>
              <p:spPr bwMode="auto">
                <a:xfrm>
                  <a:off x="391" y="2260"/>
                  <a:ext cx="251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PC</a:t>
                  </a:r>
                </a:p>
              </p:txBody>
            </p:sp>
            <p:sp>
              <p:nvSpPr>
                <p:cNvPr id="291" name="Line 48"/>
                <p:cNvSpPr>
                  <a:spLocks noChangeShapeType="1"/>
                </p:cNvSpPr>
                <p:nvPr/>
              </p:nvSpPr>
              <p:spPr bwMode="auto">
                <a:xfrm>
                  <a:off x="392" y="2320"/>
                  <a:ext cx="3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92" name="Freeform 49"/>
                <p:cNvSpPr>
                  <a:spLocks/>
                </p:cNvSpPr>
                <p:nvPr/>
              </p:nvSpPr>
              <p:spPr bwMode="auto">
                <a:xfrm>
                  <a:off x="480" y="2456"/>
                  <a:ext cx="49" cy="49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24" y="0"/>
                    </a:cxn>
                    <a:cxn ang="0">
                      <a:pos x="48" y="48"/>
                    </a:cxn>
                  </a:cxnLst>
                  <a:rect l="0" t="0" r="r" b="b"/>
                  <a:pathLst>
                    <a:path w="49" h="49">
                      <a:moveTo>
                        <a:pt x="0" y="48"/>
                      </a:moveTo>
                      <a:lnTo>
                        <a:pt x="24" y="0"/>
                      </a:lnTo>
                      <a:lnTo>
                        <a:pt x="48" y="48"/>
                      </a:lnTo>
                    </a:path>
                  </a:pathLst>
                </a:custGeom>
                <a:noFill/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sp>
            <p:nvSpPr>
              <p:cNvPr id="219" name="Line 50"/>
              <p:cNvSpPr>
                <a:spLocks noChangeShapeType="1"/>
              </p:cNvSpPr>
              <p:nvPr/>
            </p:nvSpPr>
            <p:spPr bwMode="auto">
              <a:xfrm>
                <a:off x="2640" y="2304"/>
                <a:ext cx="4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15" name="Group 51"/>
              <p:cNvGrpSpPr>
                <a:grpSpLocks/>
              </p:cNvGrpSpPr>
              <p:nvPr/>
            </p:nvGrpSpPr>
            <p:grpSpPr bwMode="auto">
              <a:xfrm>
                <a:off x="3311" y="1920"/>
                <a:ext cx="187" cy="306"/>
                <a:chOff x="3311" y="2120"/>
                <a:chExt cx="187" cy="306"/>
              </a:xfrm>
            </p:grpSpPr>
            <p:sp>
              <p:nvSpPr>
                <p:cNvPr id="285" name="Rectangle 52"/>
                <p:cNvSpPr>
                  <a:spLocks noChangeArrowheads="1"/>
                </p:cNvSpPr>
                <p:nvPr/>
              </p:nvSpPr>
              <p:spPr bwMode="auto">
                <a:xfrm>
                  <a:off x="3335" y="2120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86" name="Freeform 53"/>
                <p:cNvSpPr>
                  <a:spLocks/>
                </p:cNvSpPr>
                <p:nvPr/>
              </p:nvSpPr>
              <p:spPr bwMode="auto">
                <a:xfrm>
                  <a:off x="3368" y="2382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solidFill>
                  <a:schemeClr val="accent1"/>
                </a:solidFill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87" name="Rectangle 54"/>
                <p:cNvSpPr>
                  <a:spLocks noChangeArrowheads="1"/>
                </p:cNvSpPr>
                <p:nvPr/>
              </p:nvSpPr>
              <p:spPr bwMode="auto">
                <a:xfrm>
                  <a:off x="3311" y="2195"/>
                  <a:ext cx="187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A</a:t>
                  </a:r>
                </a:p>
              </p:txBody>
            </p:sp>
          </p:grpSp>
          <p:grpSp>
            <p:nvGrpSpPr>
              <p:cNvPr id="16" name="Group 55"/>
              <p:cNvGrpSpPr>
                <a:grpSpLocks/>
              </p:cNvGrpSpPr>
              <p:nvPr/>
            </p:nvGrpSpPr>
            <p:grpSpPr bwMode="auto">
              <a:xfrm>
                <a:off x="3311" y="2256"/>
                <a:ext cx="171" cy="306"/>
                <a:chOff x="3311" y="2456"/>
                <a:chExt cx="171" cy="306"/>
              </a:xfrm>
            </p:grpSpPr>
            <p:sp>
              <p:nvSpPr>
                <p:cNvPr id="282" name="Rectangle 56"/>
                <p:cNvSpPr>
                  <a:spLocks noChangeArrowheads="1"/>
                </p:cNvSpPr>
                <p:nvPr/>
              </p:nvSpPr>
              <p:spPr bwMode="auto">
                <a:xfrm>
                  <a:off x="3335" y="2456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83" name="Freeform 57"/>
                <p:cNvSpPr>
                  <a:spLocks/>
                </p:cNvSpPr>
                <p:nvPr/>
              </p:nvSpPr>
              <p:spPr bwMode="auto">
                <a:xfrm>
                  <a:off x="3368" y="2718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solidFill>
                  <a:schemeClr val="accent1"/>
                </a:solidFill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84" name="Rectangle 58"/>
                <p:cNvSpPr>
                  <a:spLocks noChangeArrowheads="1"/>
                </p:cNvSpPr>
                <p:nvPr/>
              </p:nvSpPr>
              <p:spPr bwMode="auto">
                <a:xfrm>
                  <a:off x="3311" y="2539"/>
                  <a:ext cx="17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B</a:t>
                  </a:r>
                </a:p>
              </p:txBody>
            </p:sp>
          </p:grpSp>
          <p:grpSp>
            <p:nvGrpSpPr>
              <p:cNvPr id="17" name="Group 59"/>
              <p:cNvGrpSpPr>
                <a:grpSpLocks/>
              </p:cNvGrpSpPr>
              <p:nvPr/>
            </p:nvGrpSpPr>
            <p:grpSpPr bwMode="auto">
              <a:xfrm>
                <a:off x="3335" y="2592"/>
                <a:ext cx="109" cy="304"/>
                <a:chOff x="3335" y="2792"/>
                <a:chExt cx="109" cy="304"/>
              </a:xfrm>
            </p:grpSpPr>
            <p:sp>
              <p:nvSpPr>
                <p:cNvPr id="280" name="Rectangle 60"/>
                <p:cNvSpPr>
                  <a:spLocks noChangeArrowheads="1"/>
                </p:cNvSpPr>
                <p:nvPr/>
              </p:nvSpPr>
              <p:spPr bwMode="auto">
                <a:xfrm>
                  <a:off x="3335" y="2792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81" name="Freeform 61"/>
                <p:cNvSpPr>
                  <a:spLocks/>
                </p:cNvSpPr>
                <p:nvPr/>
              </p:nvSpPr>
              <p:spPr bwMode="auto">
                <a:xfrm>
                  <a:off x="3368" y="3046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solidFill>
                  <a:schemeClr val="accent1"/>
                </a:solidFill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18" name="Group 62"/>
              <p:cNvGrpSpPr>
                <a:grpSpLocks/>
              </p:cNvGrpSpPr>
              <p:nvPr/>
            </p:nvGrpSpPr>
            <p:grpSpPr bwMode="auto">
              <a:xfrm>
                <a:off x="3935" y="2088"/>
                <a:ext cx="173" cy="306"/>
                <a:chOff x="3935" y="2288"/>
                <a:chExt cx="173" cy="306"/>
              </a:xfrm>
            </p:grpSpPr>
            <p:sp>
              <p:nvSpPr>
                <p:cNvPr id="277" name="Rectangle 63"/>
                <p:cNvSpPr>
                  <a:spLocks noChangeArrowheads="1"/>
                </p:cNvSpPr>
                <p:nvPr/>
              </p:nvSpPr>
              <p:spPr bwMode="auto">
                <a:xfrm>
                  <a:off x="3959" y="2288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78" name="Freeform 64"/>
                <p:cNvSpPr>
                  <a:spLocks/>
                </p:cNvSpPr>
                <p:nvPr/>
              </p:nvSpPr>
              <p:spPr bwMode="auto">
                <a:xfrm>
                  <a:off x="3992" y="2550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79" name="Rectangle 65"/>
                <p:cNvSpPr>
                  <a:spLocks noChangeArrowheads="1"/>
                </p:cNvSpPr>
                <p:nvPr/>
              </p:nvSpPr>
              <p:spPr bwMode="auto">
                <a:xfrm>
                  <a:off x="3935" y="2363"/>
                  <a:ext cx="173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Y</a:t>
                  </a:r>
                </a:p>
              </p:txBody>
            </p:sp>
          </p:grpSp>
          <p:grpSp>
            <p:nvGrpSpPr>
              <p:cNvPr id="19" name="Group 223"/>
              <p:cNvGrpSpPr>
                <a:grpSpLocks/>
              </p:cNvGrpSpPr>
              <p:nvPr/>
            </p:nvGrpSpPr>
            <p:grpSpPr bwMode="auto">
              <a:xfrm>
                <a:off x="3951" y="2592"/>
                <a:ext cx="109" cy="304"/>
                <a:chOff x="3951" y="2792"/>
                <a:chExt cx="109" cy="304"/>
              </a:xfrm>
            </p:grpSpPr>
            <p:sp>
              <p:nvSpPr>
                <p:cNvPr id="275" name="Rectangle 67"/>
                <p:cNvSpPr>
                  <a:spLocks noChangeArrowheads="1"/>
                </p:cNvSpPr>
                <p:nvPr/>
              </p:nvSpPr>
              <p:spPr bwMode="auto">
                <a:xfrm>
                  <a:off x="3951" y="2792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76" name="Freeform 68"/>
                <p:cNvSpPr>
                  <a:spLocks/>
                </p:cNvSpPr>
                <p:nvPr/>
              </p:nvSpPr>
              <p:spPr bwMode="auto">
                <a:xfrm>
                  <a:off x="3984" y="3046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solidFill>
                  <a:schemeClr val="accent1"/>
                </a:solidFill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0" name="Group 69"/>
              <p:cNvGrpSpPr>
                <a:grpSpLocks/>
              </p:cNvGrpSpPr>
              <p:nvPr/>
            </p:nvGrpSpPr>
            <p:grpSpPr bwMode="auto">
              <a:xfrm>
                <a:off x="5420" y="2456"/>
                <a:ext cx="185" cy="306"/>
                <a:chOff x="5420" y="2656"/>
                <a:chExt cx="185" cy="306"/>
              </a:xfrm>
            </p:grpSpPr>
            <p:sp>
              <p:nvSpPr>
                <p:cNvPr id="271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5420" y="2800"/>
                  <a:ext cx="5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72" name="Rectangle 71"/>
                <p:cNvSpPr>
                  <a:spLocks noChangeArrowheads="1"/>
                </p:cNvSpPr>
                <p:nvPr/>
              </p:nvSpPr>
              <p:spPr bwMode="auto">
                <a:xfrm>
                  <a:off x="5471" y="2656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73" name="Freeform 72"/>
                <p:cNvSpPr>
                  <a:spLocks/>
                </p:cNvSpPr>
                <p:nvPr/>
              </p:nvSpPr>
              <p:spPr bwMode="auto">
                <a:xfrm>
                  <a:off x="5504" y="2918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solidFill>
                  <a:schemeClr val="accent1"/>
                </a:solidFill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74" name="Rectangle 73"/>
                <p:cNvSpPr>
                  <a:spLocks noChangeArrowheads="1"/>
                </p:cNvSpPr>
                <p:nvPr/>
              </p:nvSpPr>
              <p:spPr bwMode="auto">
                <a:xfrm>
                  <a:off x="5431" y="2723"/>
                  <a:ext cx="17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R</a:t>
                  </a:r>
                </a:p>
              </p:txBody>
            </p:sp>
          </p:grpSp>
          <p:sp>
            <p:nvSpPr>
              <p:cNvPr id="226" name="Rectangle 74"/>
              <p:cNvSpPr>
                <a:spLocks noChangeArrowheads="1"/>
              </p:cNvSpPr>
              <p:nvPr/>
            </p:nvSpPr>
            <p:spPr bwMode="auto">
              <a:xfrm>
                <a:off x="3247" y="2875"/>
                <a:ext cx="329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MD1</a:t>
                </a:r>
              </a:p>
            </p:txBody>
          </p:sp>
          <p:sp>
            <p:nvSpPr>
              <p:cNvPr id="227" name="Rectangle 75"/>
              <p:cNvSpPr>
                <a:spLocks noChangeArrowheads="1"/>
              </p:cNvSpPr>
              <p:nvPr/>
            </p:nvSpPr>
            <p:spPr bwMode="auto">
              <a:xfrm>
                <a:off x="3863" y="2883"/>
                <a:ext cx="329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MD2</a:t>
                </a:r>
              </a:p>
            </p:txBody>
          </p:sp>
          <p:sp>
            <p:nvSpPr>
              <p:cNvPr id="228" name="Line 76"/>
              <p:cNvSpPr>
                <a:spLocks noChangeShapeType="1"/>
              </p:cNvSpPr>
              <p:nvPr/>
            </p:nvSpPr>
            <p:spPr bwMode="auto">
              <a:xfrm>
                <a:off x="3192" y="2516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21" name="Group 77"/>
              <p:cNvGrpSpPr>
                <a:grpSpLocks/>
              </p:cNvGrpSpPr>
              <p:nvPr/>
            </p:nvGrpSpPr>
            <p:grpSpPr bwMode="auto">
              <a:xfrm>
                <a:off x="733" y="2021"/>
                <a:ext cx="567" cy="600"/>
                <a:chOff x="733" y="2221"/>
                <a:chExt cx="567" cy="600"/>
              </a:xfrm>
            </p:grpSpPr>
            <p:sp>
              <p:nvSpPr>
                <p:cNvPr id="267" name="Rectangle 78"/>
                <p:cNvSpPr>
                  <a:spLocks noChangeArrowheads="1"/>
                </p:cNvSpPr>
                <p:nvPr/>
              </p:nvSpPr>
              <p:spPr bwMode="auto">
                <a:xfrm>
                  <a:off x="775" y="2223"/>
                  <a:ext cx="472" cy="584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68" name="Rectangle 79"/>
                <p:cNvSpPr>
                  <a:spLocks noChangeArrowheads="1"/>
                </p:cNvSpPr>
                <p:nvPr/>
              </p:nvSpPr>
              <p:spPr bwMode="auto">
                <a:xfrm>
                  <a:off x="734" y="2221"/>
                  <a:ext cx="344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addr</a:t>
                  </a:r>
                </a:p>
              </p:txBody>
            </p:sp>
            <p:sp>
              <p:nvSpPr>
                <p:cNvPr id="269" name="Rectangle 80"/>
                <p:cNvSpPr>
                  <a:spLocks noChangeArrowheads="1"/>
                </p:cNvSpPr>
                <p:nvPr/>
              </p:nvSpPr>
              <p:spPr bwMode="auto">
                <a:xfrm>
                  <a:off x="992" y="2335"/>
                  <a:ext cx="265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inst</a:t>
                  </a:r>
                </a:p>
              </p:txBody>
            </p:sp>
            <p:sp>
              <p:nvSpPr>
                <p:cNvPr id="270" name="Rectangle 81"/>
                <p:cNvSpPr>
                  <a:spLocks noChangeArrowheads="1"/>
                </p:cNvSpPr>
                <p:nvPr/>
              </p:nvSpPr>
              <p:spPr bwMode="auto">
                <a:xfrm>
                  <a:off x="733" y="2493"/>
                  <a:ext cx="567" cy="328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400">
                      <a:solidFill>
                        <a:schemeClr val="tx1"/>
                      </a:solidFill>
                      <a:latin typeface="+mj-lt"/>
                    </a:rPr>
                    <a:t>Inst</a:t>
                  </a:r>
                </a:p>
                <a:p>
                  <a:pPr>
                    <a:spcBef>
                      <a:spcPct val="0"/>
                    </a:spcBef>
                  </a:pPr>
                  <a:r>
                    <a:rPr lang="en-US" sz="1400">
                      <a:solidFill>
                        <a:schemeClr val="tx1"/>
                      </a:solidFill>
                      <a:latin typeface="+mj-lt"/>
                    </a:rPr>
                    <a:t>Memory</a:t>
                  </a:r>
                </a:p>
              </p:txBody>
            </p:sp>
          </p:grpSp>
          <p:grpSp>
            <p:nvGrpSpPr>
              <p:cNvPr id="22" name="Group 82"/>
              <p:cNvGrpSpPr>
                <a:grpSpLocks/>
              </p:cNvGrpSpPr>
              <p:nvPr/>
            </p:nvGrpSpPr>
            <p:grpSpPr bwMode="auto">
              <a:xfrm>
                <a:off x="526" y="1125"/>
                <a:ext cx="601" cy="411"/>
                <a:chOff x="526" y="1325"/>
                <a:chExt cx="601" cy="411"/>
              </a:xfrm>
            </p:grpSpPr>
            <p:sp>
              <p:nvSpPr>
                <p:cNvPr id="262" name="Rectangle 83"/>
                <p:cNvSpPr>
                  <a:spLocks noChangeArrowheads="1"/>
                </p:cNvSpPr>
                <p:nvPr/>
              </p:nvSpPr>
              <p:spPr bwMode="auto">
                <a:xfrm>
                  <a:off x="526" y="1325"/>
                  <a:ext cx="269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0x4</a:t>
                  </a:r>
                </a:p>
              </p:txBody>
            </p:sp>
            <p:sp>
              <p:nvSpPr>
                <p:cNvPr id="263" name="Freeform 84"/>
                <p:cNvSpPr>
                  <a:spLocks/>
                </p:cNvSpPr>
                <p:nvPr/>
              </p:nvSpPr>
              <p:spPr bwMode="auto">
                <a:xfrm>
                  <a:off x="823" y="1351"/>
                  <a:ext cx="241" cy="3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0"/>
                    </a:cxn>
                    <a:cxn ang="0">
                      <a:pos x="48" y="192"/>
                    </a:cxn>
                    <a:cxn ang="0">
                      <a:pos x="0" y="224"/>
                    </a:cxn>
                    <a:cxn ang="0">
                      <a:pos x="0" y="384"/>
                    </a:cxn>
                    <a:cxn ang="0">
                      <a:pos x="240" y="288"/>
                    </a:cxn>
                    <a:cxn ang="0">
                      <a:pos x="240" y="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1" h="385">
                      <a:moveTo>
                        <a:pt x="0" y="0"/>
                      </a:moveTo>
                      <a:lnTo>
                        <a:pt x="0" y="160"/>
                      </a:lnTo>
                      <a:lnTo>
                        <a:pt x="48" y="192"/>
                      </a:lnTo>
                      <a:lnTo>
                        <a:pt x="0" y="224"/>
                      </a:lnTo>
                      <a:lnTo>
                        <a:pt x="0" y="384"/>
                      </a:lnTo>
                      <a:lnTo>
                        <a:pt x="240" y="288"/>
                      </a:lnTo>
                      <a:lnTo>
                        <a:pt x="240" y="9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64" name="Line 85"/>
                <p:cNvSpPr>
                  <a:spLocks noChangeShapeType="1"/>
                </p:cNvSpPr>
                <p:nvPr/>
              </p:nvSpPr>
              <p:spPr bwMode="auto">
                <a:xfrm>
                  <a:off x="779" y="1399"/>
                  <a:ext cx="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65" name="Rectangle 86"/>
                <p:cNvSpPr>
                  <a:spLocks noChangeArrowheads="1"/>
                </p:cNvSpPr>
                <p:nvPr/>
              </p:nvSpPr>
              <p:spPr bwMode="auto">
                <a:xfrm>
                  <a:off x="829" y="1469"/>
                  <a:ext cx="286" cy="15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Add</a:t>
                  </a:r>
                </a:p>
              </p:txBody>
            </p:sp>
            <p:sp>
              <p:nvSpPr>
                <p:cNvPr id="266" name="Line 87"/>
                <p:cNvSpPr>
                  <a:spLocks noChangeShapeType="1"/>
                </p:cNvSpPr>
                <p:nvPr/>
              </p:nvSpPr>
              <p:spPr bwMode="auto">
                <a:xfrm>
                  <a:off x="1071" y="1551"/>
                  <a:ext cx="5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3" name="Group 88"/>
              <p:cNvGrpSpPr>
                <a:grpSpLocks/>
              </p:cNvGrpSpPr>
              <p:nvPr/>
            </p:nvGrpSpPr>
            <p:grpSpPr bwMode="auto">
              <a:xfrm>
                <a:off x="1238" y="2063"/>
                <a:ext cx="200" cy="304"/>
                <a:chOff x="1238" y="2263"/>
                <a:chExt cx="200" cy="304"/>
              </a:xfrm>
            </p:grpSpPr>
            <p:sp>
              <p:nvSpPr>
                <p:cNvPr id="258" name="Line 89"/>
                <p:cNvSpPr>
                  <a:spLocks noChangeShapeType="1"/>
                </p:cNvSpPr>
                <p:nvPr/>
              </p:nvSpPr>
              <p:spPr bwMode="auto">
                <a:xfrm>
                  <a:off x="1256" y="2424"/>
                  <a:ext cx="182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59" name="Rectangle 90"/>
                <p:cNvSpPr>
                  <a:spLocks noChangeArrowheads="1"/>
                </p:cNvSpPr>
                <p:nvPr/>
              </p:nvSpPr>
              <p:spPr bwMode="auto">
                <a:xfrm>
                  <a:off x="1293" y="2263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60" name="Freeform 91"/>
                <p:cNvSpPr>
                  <a:spLocks/>
                </p:cNvSpPr>
                <p:nvPr/>
              </p:nvSpPr>
              <p:spPr bwMode="auto">
                <a:xfrm>
                  <a:off x="1326" y="2517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61" name="Rectangle 92"/>
                <p:cNvSpPr>
                  <a:spLocks noChangeArrowheads="1"/>
                </p:cNvSpPr>
                <p:nvPr/>
              </p:nvSpPr>
              <p:spPr bwMode="auto">
                <a:xfrm>
                  <a:off x="1238" y="2330"/>
                  <a:ext cx="196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IR</a:t>
                  </a:r>
                </a:p>
              </p:txBody>
            </p:sp>
          </p:grpSp>
          <p:sp>
            <p:nvSpPr>
              <p:cNvPr id="232" name="Rectangle 93"/>
              <p:cNvSpPr>
                <a:spLocks noChangeArrowheads="1"/>
              </p:cNvSpPr>
              <p:nvPr/>
            </p:nvSpPr>
            <p:spPr bwMode="auto">
              <a:xfrm>
                <a:off x="2265" y="2603"/>
                <a:ext cx="369" cy="2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33" name="Rectangle 94"/>
              <p:cNvSpPr>
                <a:spLocks noChangeArrowheads="1"/>
              </p:cNvSpPr>
              <p:nvPr/>
            </p:nvSpPr>
            <p:spPr bwMode="auto">
              <a:xfrm>
                <a:off x="2283" y="2569"/>
                <a:ext cx="319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Imm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Ext</a:t>
                </a:r>
              </a:p>
            </p:txBody>
          </p:sp>
          <p:sp>
            <p:nvSpPr>
              <p:cNvPr id="234" name="Freeform 95"/>
              <p:cNvSpPr>
                <a:spLocks/>
              </p:cNvSpPr>
              <p:nvPr/>
            </p:nvSpPr>
            <p:spPr bwMode="auto">
              <a:xfrm>
                <a:off x="3619" y="2063"/>
                <a:ext cx="250" cy="3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0"/>
                  </a:cxn>
                  <a:cxn ang="0">
                    <a:pos x="50" y="192"/>
                  </a:cxn>
                  <a:cxn ang="0">
                    <a:pos x="0" y="224"/>
                  </a:cxn>
                  <a:cxn ang="0">
                    <a:pos x="0" y="384"/>
                  </a:cxn>
                  <a:cxn ang="0">
                    <a:pos x="249" y="288"/>
                  </a:cxn>
                  <a:cxn ang="0">
                    <a:pos x="249" y="96"/>
                  </a:cxn>
                  <a:cxn ang="0">
                    <a:pos x="0" y="0"/>
                  </a:cxn>
                </a:cxnLst>
                <a:rect l="0" t="0" r="r" b="b"/>
                <a:pathLst>
                  <a:path w="250" h="385">
                    <a:moveTo>
                      <a:pt x="0" y="0"/>
                    </a:moveTo>
                    <a:lnTo>
                      <a:pt x="0" y="160"/>
                    </a:lnTo>
                    <a:lnTo>
                      <a:pt x="50" y="192"/>
                    </a:lnTo>
                    <a:lnTo>
                      <a:pt x="0" y="224"/>
                    </a:lnTo>
                    <a:lnTo>
                      <a:pt x="0" y="384"/>
                    </a:lnTo>
                    <a:lnTo>
                      <a:pt x="249" y="288"/>
                    </a:lnTo>
                    <a:lnTo>
                      <a:pt x="249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35" name="Rectangle 96"/>
              <p:cNvSpPr>
                <a:spLocks noChangeArrowheads="1"/>
              </p:cNvSpPr>
              <p:nvPr/>
            </p:nvSpPr>
            <p:spPr bwMode="auto">
              <a:xfrm>
                <a:off x="3627" y="2173"/>
                <a:ext cx="272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ALU</a:t>
                </a:r>
              </a:p>
            </p:txBody>
          </p:sp>
          <p:sp>
            <p:nvSpPr>
              <p:cNvPr id="236" name="Freeform 97"/>
              <p:cNvSpPr>
                <a:spLocks/>
              </p:cNvSpPr>
              <p:nvPr/>
            </p:nvSpPr>
            <p:spPr bwMode="auto">
              <a:xfrm>
                <a:off x="5280" y="2393"/>
                <a:ext cx="145" cy="326"/>
              </a:xfrm>
              <a:custGeom>
                <a:avLst/>
                <a:gdLst/>
                <a:ahLst/>
                <a:cxnLst>
                  <a:cxn ang="0">
                    <a:pos x="144" y="41"/>
                  </a:cxn>
                  <a:cxn ang="0">
                    <a:pos x="144" y="284"/>
                  </a:cxn>
                  <a:cxn ang="0">
                    <a:pos x="0" y="325"/>
                  </a:cxn>
                  <a:cxn ang="0">
                    <a:pos x="0" y="0"/>
                  </a:cxn>
                  <a:cxn ang="0">
                    <a:pos x="144" y="41"/>
                  </a:cxn>
                </a:cxnLst>
                <a:rect l="0" t="0" r="r" b="b"/>
                <a:pathLst>
                  <a:path w="145" h="326">
                    <a:moveTo>
                      <a:pt x="144" y="41"/>
                    </a:moveTo>
                    <a:lnTo>
                      <a:pt x="144" y="284"/>
                    </a:lnTo>
                    <a:lnTo>
                      <a:pt x="0" y="325"/>
                    </a:lnTo>
                    <a:lnTo>
                      <a:pt x="0" y="0"/>
                    </a:lnTo>
                    <a:lnTo>
                      <a:pt x="144" y="41"/>
                    </a:lnTo>
                  </a:path>
                </a:pathLst>
              </a:custGeom>
              <a:solidFill>
                <a:schemeClr val="bg1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24" name="Group 98"/>
              <p:cNvGrpSpPr>
                <a:grpSpLocks/>
              </p:cNvGrpSpPr>
              <p:nvPr/>
            </p:nvGrpSpPr>
            <p:grpSpPr bwMode="auto">
              <a:xfrm>
                <a:off x="2224" y="1737"/>
                <a:ext cx="433" cy="750"/>
                <a:chOff x="2224" y="1737"/>
                <a:chExt cx="433" cy="750"/>
              </a:xfrm>
            </p:grpSpPr>
            <p:sp>
              <p:nvSpPr>
                <p:cNvPr id="248" name="Rectangle 99"/>
                <p:cNvSpPr>
                  <a:spLocks noChangeArrowheads="1"/>
                </p:cNvSpPr>
                <p:nvPr/>
              </p:nvSpPr>
              <p:spPr bwMode="auto">
                <a:xfrm>
                  <a:off x="2265" y="1787"/>
                  <a:ext cx="368" cy="680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49" name="Rectangle 100"/>
                <p:cNvSpPr>
                  <a:spLocks noChangeArrowheads="1"/>
                </p:cNvSpPr>
                <p:nvPr/>
              </p:nvSpPr>
              <p:spPr bwMode="auto">
                <a:xfrm>
                  <a:off x="2392" y="2037"/>
                  <a:ext cx="265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rd1</a:t>
                  </a:r>
                </a:p>
              </p:txBody>
            </p:sp>
            <p:sp>
              <p:nvSpPr>
                <p:cNvPr id="250" name="Rectangle 101"/>
                <p:cNvSpPr>
                  <a:spLocks noChangeArrowheads="1"/>
                </p:cNvSpPr>
                <p:nvPr/>
              </p:nvSpPr>
              <p:spPr bwMode="auto">
                <a:xfrm>
                  <a:off x="2249" y="2295"/>
                  <a:ext cx="393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400">
                      <a:solidFill>
                        <a:schemeClr val="tx1"/>
                      </a:solidFill>
                      <a:latin typeface="+mj-lt"/>
                    </a:rPr>
                    <a:t>GPRs</a:t>
                  </a:r>
                </a:p>
              </p:txBody>
            </p:sp>
            <p:sp>
              <p:nvSpPr>
                <p:cNvPr id="251" name="Rectangle 102"/>
                <p:cNvSpPr>
                  <a:spLocks noChangeArrowheads="1"/>
                </p:cNvSpPr>
                <p:nvPr/>
              </p:nvSpPr>
              <p:spPr bwMode="auto">
                <a:xfrm>
                  <a:off x="2224" y="1841"/>
                  <a:ext cx="235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rs1</a:t>
                  </a:r>
                </a:p>
              </p:txBody>
            </p:sp>
            <p:sp>
              <p:nvSpPr>
                <p:cNvPr id="252" name="Rectangle 103"/>
                <p:cNvSpPr>
                  <a:spLocks noChangeArrowheads="1"/>
                </p:cNvSpPr>
                <p:nvPr/>
              </p:nvSpPr>
              <p:spPr bwMode="auto">
                <a:xfrm>
                  <a:off x="2224" y="1937"/>
                  <a:ext cx="235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rs2</a:t>
                  </a:r>
                </a:p>
              </p:txBody>
            </p:sp>
            <p:sp>
              <p:nvSpPr>
                <p:cNvPr id="253" name="Rectangle 104"/>
                <p:cNvSpPr>
                  <a:spLocks noChangeArrowheads="1"/>
                </p:cNvSpPr>
                <p:nvPr/>
              </p:nvSpPr>
              <p:spPr bwMode="auto">
                <a:xfrm>
                  <a:off x="2224" y="2121"/>
                  <a:ext cx="233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ws</a:t>
                  </a:r>
                </a:p>
              </p:txBody>
            </p:sp>
            <p:sp>
              <p:nvSpPr>
                <p:cNvPr id="254" name="Rectangle 105"/>
                <p:cNvSpPr>
                  <a:spLocks noChangeArrowheads="1"/>
                </p:cNvSpPr>
                <p:nvPr/>
              </p:nvSpPr>
              <p:spPr bwMode="auto">
                <a:xfrm>
                  <a:off x="2224" y="2215"/>
                  <a:ext cx="263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wd</a:t>
                  </a:r>
                </a:p>
              </p:txBody>
            </p:sp>
            <p:sp>
              <p:nvSpPr>
                <p:cNvPr id="255" name="Rectangle 106"/>
                <p:cNvSpPr>
                  <a:spLocks noChangeArrowheads="1"/>
                </p:cNvSpPr>
                <p:nvPr/>
              </p:nvSpPr>
              <p:spPr bwMode="auto">
                <a:xfrm>
                  <a:off x="2387" y="2216"/>
                  <a:ext cx="265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rd2</a:t>
                  </a:r>
                </a:p>
              </p:txBody>
            </p:sp>
            <p:sp>
              <p:nvSpPr>
                <p:cNvPr id="256" name="Rectangle 107"/>
                <p:cNvSpPr>
                  <a:spLocks noChangeArrowheads="1"/>
                </p:cNvSpPr>
                <p:nvPr/>
              </p:nvSpPr>
              <p:spPr bwMode="auto">
                <a:xfrm>
                  <a:off x="2360" y="1737"/>
                  <a:ext cx="259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we</a:t>
                  </a:r>
                </a:p>
              </p:txBody>
            </p:sp>
            <p:sp>
              <p:nvSpPr>
                <p:cNvPr id="257" name="Freeform 108"/>
                <p:cNvSpPr>
                  <a:spLocks/>
                </p:cNvSpPr>
                <p:nvPr/>
              </p:nvSpPr>
              <p:spPr bwMode="auto">
                <a:xfrm flipV="1">
                  <a:off x="2295" y="1789"/>
                  <a:ext cx="54" cy="47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5" name="Group 109"/>
              <p:cNvGrpSpPr>
                <a:grpSpLocks/>
              </p:cNvGrpSpPr>
              <p:nvPr/>
            </p:nvGrpSpPr>
            <p:grpSpPr bwMode="auto">
              <a:xfrm>
                <a:off x="4391" y="1988"/>
                <a:ext cx="587" cy="868"/>
                <a:chOff x="4391" y="2188"/>
                <a:chExt cx="587" cy="868"/>
              </a:xfrm>
            </p:grpSpPr>
            <p:sp>
              <p:nvSpPr>
                <p:cNvPr id="239" name="Rectangle 110"/>
                <p:cNvSpPr>
                  <a:spLocks noChangeArrowheads="1"/>
                </p:cNvSpPr>
                <p:nvPr/>
              </p:nvSpPr>
              <p:spPr bwMode="auto">
                <a:xfrm>
                  <a:off x="4391" y="2865"/>
                  <a:ext cx="348" cy="14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900">
                      <a:solidFill>
                        <a:schemeClr val="tx1"/>
                      </a:solidFill>
                      <a:latin typeface="+mj-lt"/>
                    </a:rPr>
                    <a:t>wdata</a:t>
                  </a:r>
                </a:p>
              </p:txBody>
            </p:sp>
            <p:sp>
              <p:nvSpPr>
                <p:cNvPr id="240" name="Line 111"/>
                <p:cNvSpPr>
                  <a:spLocks noChangeShapeType="1"/>
                </p:cNvSpPr>
                <p:nvPr/>
              </p:nvSpPr>
              <p:spPr bwMode="auto">
                <a:xfrm>
                  <a:off x="4608" y="2188"/>
                  <a:ext cx="0" cy="104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41" name="Rectangle 112"/>
                <p:cNvSpPr>
                  <a:spLocks noChangeArrowheads="1"/>
                </p:cNvSpPr>
                <p:nvPr/>
              </p:nvSpPr>
              <p:spPr bwMode="auto">
                <a:xfrm>
                  <a:off x="4432" y="2304"/>
                  <a:ext cx="488" cy="752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42" name="Rectangle 113"/>
                <p:cNvSpPr>
                  <a:spLocks noChangeArrowheads="1"/>
                </p:cNvSpPr>
                <p:nvPr/>
              </p:nvSpPr>
              <p:spPr bwMode="auto">
                <a:xfrm>
                  <a:off x="4399" y="2350"/>
                  <a:ext cx="344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addr</a:t>
                  </a:r>
                </a:p>
              </p:txBody>
            </p:sp>
            <p:sp>
              <p:nvSpPr>
                <p:cNvPr id="243" name="Rectangle 114"/>
                <p:cNvSpPr>
                  <a:spLocks noChangeArrowheads="1"/>
                </p:cNvSpPr>
                <p:nvPr/>
              </p:nvSpPr>
              <p:spPr bwMode="auto">
                <a:xfrm>
                  <a:off x="4391" y="2879"/>
                  <a:ext cx="429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wdata</a:t>
                  </a:r>
                </a:p>
              </p:txBody>
            </p:sp>
            <p:sp>
              <p:nvSpPr>
                <p:cNvPr id="244" name="Rectangle 115"/>
                <p:cNvSpPr>
                  <a:spLocks noChangeArrowheads="1"/>
                </p:cNvSpPr>
                <p:nvPr/>
              </p:nvSpPr>
              <p:spPr bwMode="auto">
                <a:xfrm>
                  <a:off x="4586" y="2548"/>
                  <a:ext cx="378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rdata</a:t>
                  </a:r>
                </a:p>
              </p:txBody>
            </p:sp>
            <p:sp>
              <p:nvSpPr>
                <p:cNvPr id="245" name="Rectangle 116"/>
                <p:cNvSpPr>
                  <a:spLocks noChangeArrowheads="1"/>
                </p:cNvSpPr>
                <p:nvPr/>
              </p:nvSpPr>
              <p:spPr bwMode="auto">
                <a:xfrm>
                  <a:off x="4411" y="2648"/>
                  <a:ext cx="567" cy="28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lnSpc>
                      <a:spcPct val="85000"/>
                    </a:lnSpc>
                    <a:spcBef>
                      <a:spcPct val="0"/>
                    </a:spcBef>
                  </a:pPr>
                  <a:r>
                    <a:rPr lang="en-US" sz="1400">
                      <a:solidFill>
                        <a:schemeClr val="tx1"/>
                      </a:solidFill>
                      <a:latin typeface="+mj-lt"/>
                    </a:rPr>
                    <a:t>Data </a:t>
                  </a:r>
                </a:p>
                <a:p>
                  <a:pPr>
                    <a:lnSpc>
                      <a:spcPct val="85000"/>
                    </a:lnSpc>
                    <a:spcBef>
                      <a:spcPct val="0"/>
                    </a:spcBef>
                  </a:pPr>
                  <a:r>
                    <a:rPr lang="en-US" sz="1400">
                      <a:solidFill>
                        <a:schemeClr val="tx1"/>
                      </a:solidFill>
                      <a:latin typeface="+mj-lt"/>
                    </a:rPr>
                    <a:t>Memory</a:t>
                  </a:r>
                </a:p>
              </p:txBody>
            </p:sp>
            <p:sp>
              <p:nvSpPr>
                <p:cNvPr id="246" name="Rectangle 117"/>
                <p:cNvSpPr>
                  <a:spLocks noChangeArrowheads="1"/>
                </p:cNvSpPr>
                <p:nvPr/>
              </p:nvSpPr>
              <p:spPr bwMode="auto">
                <a:xfrm>
                  <a:off x="4527" y="2254"/>
                  <a:ext cx="259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we</a:t>
                  </a:r>
                </a:p>
              </p:txBody>
            </p:sp>
            <p:sp>
              <p:nvSpPr>
                <p:cNvPr id="247" name="Freeform 118"/>
                <p:cNvSpPr>
                  <a:spLocks/>
                </p:cNvSpPr>
                <p:nvPr/>
              </p:nvSpPr>
              <p:spPr bwMode="auto">
                <a:xfrm flipV="1">
                  <a:off x="4468" y="2313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</p:grpSp>
        <p:sp>
          <p:nvSpPr>
            <p:cNvPr id="166" name="Freeform 119"/>
            <p:cNvSpPr>
              <a:spLocks/>
            </p:cNvSpPr>
            <p:nvPr/>
          </p:nvSpPr>
          <p:spPr bwMode="auto">
            <a:xfrm>
              <a:off x="1377" y="2978"/>
              <a:ext cx="1761" cy="481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0" y="480"/>
                </a:cxn>
                <a:cxn ang="0">
                  <a:pos x="1760" y="480"/>
                </a:cxn>
                <a:cxn ang="0">
                  <a:pos x="1760" y="0"/>
                </a:cxn>
              </a:cxnLst>
              <a:rect l="0" t="0" r="r" b="b"/>
              <a:pathLst>
                <a:path w="1761" h="481">
                  <a:moveTo>
                    <a:pt x="0" y="160"/>
                  </a:moveTo>
                  <a:lnTo>
                    <a:pt x="0" y="480"/>
                  </a:lnTo>
                  <a:lnTo>
                    <a:pt x="1760" y="480"/>
                  </a:lnTo>
                  <a:lnTo>
                    <a:pt x="1760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7" name="Freeform 120"/>
            <p:cNvSpPr>
              <a:spLocks/>
            </p:cNvSpPr>
            <p:nvPr/>
          </p:nvSpPr>
          <p:spPr bwMode="auto">
            <a:xfrm>
              <a:off x="3384" y="1848"/>
              <a:ext cx="321" cy="7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0" y="0"/>
                </a:cxn>
                <a:cxn ang="0">
                  <a:pos x="320" y="744"/>
                </a:cxn>
              </a:cxnLst>
              <a:rect l="0" t="0" r="r" b="b"/>
              <a:pathLst>
                <a:path w="321" h="745">
                  <a:moveTo>
                    <a:pt x="0" y="0"/>
                  </a:moveTo>
                  <a:lnTo>
                    <a:pt x="320" y="0"/>
                  </a:lnTo>
                  <a:lnTo>
                    <a:pt x="320" y="744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26" name="Group 121"/>
            <p:cNvGrpSpPr>
              <a:grpSpLocks/>
            </p:cNvGrpSpPr>
            <p:nvPr/>
          </p:nvGrpSpPr>
          <p:grpSpPr bwMode="auto">
            <a:xfrm>
              <a:off x="4979" y="1768"/>
              <a:ext cx="669" cy="514"/>
              <a:chOff x="4755" y="1768"/>
              <a:chExt cx="893" cy="514"/>
            </a:xfrm>
          </p:grpSpPr>
          <p:grpSp>
            <p:nvGrpSpPr>
              <p:cNvPr id="27" name="Group 122"/>
              <p:cNvGrpSpPr>
                <a:grpSpLocks/>
              </p:cNvGrpSpPr>
              <p:nvPr/>
            </p:nvGrpSpPr>
            <p:grpSpPr bwMode="auto">
              <a:xfrm>
                <a:off x="4755" y="1768"/>
                <a:ext cx="851" cy="345"/>
                <a:chOff x="4812" y="1304"/>
                <a:chExt cx="851" cy="345"/>
              </a:xfrm>
            </p:grpSpPr>
            <p:sp>
              <p:nvSpPr>
                <p:cNvPr id="195" name="Freeform 123"/>
                <p:cNvSpPr>
                  <a:spLocks/>
                </p:cNvSpPr>
                <p:nvPr/>
              </p:nvSpPr>
              <p:spPr bwMode="auto">
                <a:xfrm>
                  <a:off x="4958" y="1304"/>
                  <a:ext cx="705" cy="313"/>
                </a:xfrm>
                <a:custGeom>
                  <a:avLst/>
                  <a:gdLst/>
                  <a:ahLst/>
                  <a:cxnLst>
                    <a:cxn ang="0">
                      <a:pos x="640" y="0"/>
                    </a:cxn>
                    <a:cxn ang="0">
                      <a:pos x="704" y="0"/>
                    </a:cxn>
                    <a:cxn ang="0">
                      <a:pos x="704" y="312"/>
                    </a:cxn>
                    <a:cxn ang="0">
                      <a:pos x="0" y="312"/>
                    </a:cxn>
                  </a:cxnLst>
                  <a:rect l="0" t="0" r="r" b="b"/>
                  <a:pathLst>
                    <a:path w="705" h="313">
                      <a:moveTo>
                        <a:pt x="640" y="0"/>
                      </a:moveTo>
                      <a:lnTo>
                        <a:pt x="704" y="0"/>
                      </a:lnTo>
                      <a:lnTo>
                        <a:pt x="704" y="312"/>
                      </a:lnTo>
                      <a:lnTo>
                        <a:pt x="0" y="312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96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4946" y="1504"/>
                  <a:ext cx="7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grpSp>
              <p:nvGrpSpPr>
                <p:cNvPr id="28" name="Group 125"/>
                <p:cNvGrpSpPr>
                  <a:grpSpLocks/>
                </p:cNvGrpSpPr>
                <p:nvPr/>
              </p:nvGrpSpPr>
              <p:grpSpPr bwMode="auto">
                <a:xfrm>
                  <a:off x="4812" y="1348"/>
                  <a:ext cx="377" cy="301"/>
                  <a:chOff x="4812" y="1348"/>
                  <a:chExt cx="377" cy="301"/>
                </a:xfrm>
              </p:grpSpPr>
              <p:sp>
                <p:nvSpPr>
                  <p:cNvPr id="198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4917" y="1348"/>
                    <a:ext cx="272" cy="15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+mj-lt"/>
                      </a:rPr>
                      <a:t>31</a:t>
                    </a:r>
                  </a:p>
                </p:txBody>
              </p:sp>
              <p:sp>
                <p:nvSpPr>
                  <p:cNvPr id="199" name="Freeform 127"/>
                  <p:cNvSpPr>
                    <a:spLocks/>
                  </p:cNvSpPr>
                  <p:nvPr/>
                </p:nvSpPr>
                <p:spPr bwMode="auto">
                  <a:xfrm>
                    <a:off x="4812" y="1360"/>
                    <a:ext cx="145" cy="289"/>
                  </a:xfrm>
                  <a:custGeom>
                    <a:avLst/>
                    <a:gdLst/>
                    <a:ahLst/>
                    <a:cxnLst>
                      <a:cxn ang="0">
                        <a:pos x="0" y="240"/>
                      </a:cxn>
                      <a:cxn ang="0">
                        <a:pos x="0" y="48"/>
                      </a:cxn>
                      <a:cxn ang="0">
                        <a:pos x="144" y="0"/>
                      </a:cxn>
                      <a:cxn ang="0">
                        <a:pos x="144" y="288"/>
                      </a:cxn>
                      <a:cxn ang="0">
                        <a:pos x="0" y="240"/>
                      </a:cxn>
                    </a:cxnLst>
                    <a:rect l="0" t="0" r="r" b="b"/>
                    <a:pathLst>
                      <a:path w="145" h="289">
                        <a:moveTo>
                          <a:pt x="0" y="240"/>
                        </a:moveTo>
                        <a:lnTo>
                          <a:pt x="0" y="48"/>
                        </a:lnTo>
                        <a:lnTo>
                          <a:pt x="144" y="0"/>
                        </a:lnTo>
                        <a:lnTo>
                          <a:pt x="144" y="288"/>
                        </a:lnTo>
                        <a:lnTo>
                          <a:pt x="0" y="240"/>
                        </a:lnTo>
                      </a:path>
                    </a:pathLst>
                  </a:custGeom>
                  <a:solidFill>
                    <a:schemeClr val="bg1"/>
                  </a:solidFill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</p:grpSp>
          <p:sp>
            <p:nvSpPr>
              <p:cNvPr id="194" name="Freeform 128"/>
              <p:cNvSpPr>
                <a:spLocks/>
              </p:cNvSpPr>
              <p:nvPr/>
            </p:nvSpPr>
            <p:spPr bwMode="auto">
              <a:xfrm>
                <a:off x="4799" y="1882"/>
                <a:ext cx="849" cy="400"/>
              </a:xfrm>
              <a:custGeom>
                <a:avLst/>
                <a:gdLst/>
                <a:ahLst/>
                <a:cxnLst>
                  <a:cxn ang="0">
                    <a:pos x="729" y="0"/>
                  </a:cxn>
                  <a:cxn ang="0">
                    <a:pos x="849" y="0"/>
                  </a:cxn>
                  <a:cxn ang="0">
                    <a:pos x="849" y="400"/>
                  </a:cxn>
                  <a:cxn ang="0">
                    <a:pos x="9" y="400"/>
                  </a:cxn>
                  <a:cxn ang="0">
                    <a:pos x="0" y="202"/>
                  </a:cxn>
                </a:cxnLst>
                <a:rect l="0" t="0" r="r" b="b"/>
                <a:pathLst>
                  <a:path w="849" h="400">
                    <a:moveTo>
                      <a:pt x="729" y="0"/>
                    </a:moveTo>
                    <a:lnTo>
                      <a:pt x="849" y="0"/>
                    </a:lnTo>
                    <a:lnTo>
                      <a:pt x="849" y="400"/>
                    </a:lnTo>
                    <a:lnTo>
                      <a:pt x="9" y="400"/>
                    </a:lnTo>
                    <a:lnTo>
                      <a:pt x="0" y="202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169" name="Freeform 129"/>
            <p:cNvSpPr>
              <a:spLocks/>
            </p:cNvSpPr>
            <p:nvPr/>
          </p:nvSpPr>
          <p:spPr bwMode="auto">
            <a:xfrm>
              <a:off x="2403" y="2010"/>
              <a:ext cx="2625" cy="273"/>
            </a:xfrm>
            <a:custGeom>
              <a:avLst/>
              <a:gdLst/>
              <a:ahLst/>
              <a:cxnLst>
                <a:cxn ang="0">
                  <a:pos x="2456" y="272"/>
                </a:cxn>
                <a:cxn ang="0">
                  <a:pos x="360" y="272"/>
                </a:cxn>
                <a:cxn ang="0">
                  <a:pos x="360" y="0"/>
                </a:cxn>
                <a:cxn ang="0">
                  <a:pos x="0" y="0"/>
                </a:cxn>
                <a:cxn ang="0">
                  <a:pos x="0" y="240"/>
                </a:cxn>
              </a:cxnLst>
              <a:rect l="0" t="0" r="r" b="b"/>
              <a:pathLst>
                <a:path w="2457" h="273">
                  <a:moveTo>
                    <a:pt x="2456" y="272"/>
                  </a:moveTo>
                  <a:lnTo>
                    <a:pt x="360" y="272"/>
                  </a:lnTo>
                  <a:lnTo>
                    <a:pt x="360" y="0"/>
                  </a:lnTo>
                  <a:lnTo>
                    <a:pt x="0" y="0"/>
                  </a:lnTo>
                  <a:lnTo>
                    <a:pt x="0" y="24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0" name="Freeform 130"/>
            <p:cNvSpPr>
              <a:spLocks/>
            </p:cNvSpPr>
            <p:nvPr/>
          </p:nvSpPr>
          <p:spPr bwMode="auto">
            <a:xfrm>
              <a:off x="4032" y="1882"/>
              <a:ext cx="521" cy="6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0" y="0"/>
                </a:cxn>
                <a:cxn ang="0">
                  <a:pos x="520" y="680"/>
                </a:cxn>
              </a:cxnLst>
              <a:rect l="0" t="0" r="r" b="b"/>
              <a:pathLst>
                <a:path w="521" h="681">
                  <a:moveTo>
                    <a:pt x="0" y="0"/>
                  </a:moveTo>
                  <a:lnTo>
                    <a:pt x="520" y="0"/>
                  </a:lnTo>
                  <a:lnTo>
                    <a:pt x="520" y="68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1" name="Freeform 131"/>
            <p:cNvSpPr>
              <a:spLocks/>
            </p:cNvSpPr>
            <p:nvPr/>
          </p:nvSpPr>
          <p:spPr bwMode="auto">
            <a:xfrm>
              <a:off x="4548" y="2402"/>
              <a:ext cx="763" cy="4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0" y="0"/>
                </a:cxn>
                <a:cxn ang="0">
                  <a:pos x="763" y="470"/>
                </a:cxn>
              </a:cxnLst>
              <a:rect l="0" t="0" r="r" b="b"/>
              <a:pathLst>
                <a:path w="763" h="470">
                  <a:moveTo>
                    <a:pt x="0" y="0"/>
                  </a:moveTo>
                  <a:lnTo>
                    <a:pt x="760" y="0"/>
                  </a:lnTo>
                  <a:lnTo>
                    <a:pt x="763" y="47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29" name="Group 132"/>
            <p:cNvGrpSpPr>
              <a:grpSpLocks/>
            </p:cNvGrpSpPr>
            <p:nvPr/>
          </p:nvGrpSpPr>
          <p:grpSpPr bwMode="auto">
            <a:xfrm>
              <a:off x="2460" y="1602"/>
              <a:ext cx="547" cy="330"/>
              <a:chOff x="2980" y="1242"/>
              <a:chExt cx="547" cy="330"/>
            </a:xfrm>
          </p:grpSpPr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3382" y="1283"/>
                <a:ext cx="145" cy="289"/>
              </a:xfrm>
              <a:custGeom>
                <a:avLst/>
                <a:gdLst/>
                <a:ahLst/>
                <a:cxnLst>
                  <a:cxn ang="0">
                    <a:pos x="144" y="48"/>
                  </a:cxn>
                  <a:cxn ang="0">
                    <a:pos x="144" y="240"/>
                  </a:cxn>
                  <a:cxn ang="0">
                    <a:pos x="0" y="288"/>
                  </a:cxn>
                  <a:cxn ang="0">
                    <a:pos x="0" y="0"/>
                  </a:cxn>
                  <a:cxn ang="0">
                    <a:pos x="144" y="48"/>
                  </a:cxn>
                </a:cxnLst>
                <a:rect l="0" t="0" r="r" b="b"/>
                <a:pathLst>
                  <a:path w="145" h="289">
                    <a:moveTo>
                      <a:pt x="144" y="48"/>
                    </a:moveTo>
                    <a:lnTo>
                      <a:pt x="144" y="240"/>
                    </a:lnTo>
                    <a:lnTo>
                      <a:pt x="0" y="288"/>
                    </a:lnTo>
                    <a:lnTo>
                      <a:pt x="0" y="0"/>
                    </a:lnTo>
                    <a:lnTo>
                      <a:pt x="144" y="48"/>
                    </a:lnTo>
                  </a:path>
                </a:pathLst>
              </a:custGeom>
              <a:solidFill>
                <a:schemeClr val="bg1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91" name="Rectangle 134"/>
              <p:cNvSpPr>
                <a:spLocks noChangeArrowheads="1"/>
              </p:cNvSpPr>
              <p:nvPr/>
            </p:nvSpPr>
            <p:spPr bwMode="auto">
              <a:xfrm>
                <a:off x="2980" y="1242"/>
                <a:ext cx="334" cy="19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400">
                    <a:solidFill>
                      <a:schemeClr val="tx1"/>
                    </a:solidFill>
                    <a:latin typeface="+mj-lt"/>
                  </a:rPr>
                  <a:t>nop</a:t>
                </a:r>
              </a:p>
            </p:txBody>
          </p:sp>
          <p:sp>
            <p:nvSpPr>
              <p:cNvPr id="192" name="Line 135"/>
              <p:cNvSpPr>
                <a:spLocks noChangeShapeType="1"/>
              </p:cNvSpPr>
              <p:nvPr/>
            </p:nvSpPr>
            <p:spPr bwMode="auto">
              <a:xfrm>
                <a:off x="3304" y="1347"/>
                <a:ext cx="6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30" name="Group 136"/>
            <p:cNvGrpSpPr>
              <a:grpSpLocks/>
            </p:cNvGrpSpPr>
            <p:nvPr/>
          </p:nvGrpSpPr>
          <p:grpSpPr bwMode="auto">
            <a:xfrm>
              <a:off x="1466" y="1168"/>
              <a:ext cx="409" cy="1313"/>
              <a:chOff x="1578" y="1208"/>
              <a:chExt cx="409" cy="1313"/>
            </a:xfrm>
          </p:grpSpPr>
          <p:sp>
            <p:nvSpPr>
              <p:cNvPr id="188" name="Freeform 137"/>
              <p:cNvSpPr>
                <a:spLocks/>
              </p:cNvSpPr>
              <p:nvPr/>
            </p:nvSpPr>
            <p:spPr bwMode="auto">
              <a:xfrm>
                <a:off x="1578" y="1208"/>
                <a:ext cx="345" cy="1217"/>
              </a:xfrm>
              <a:custGeom>
                <a:avLst/>
                <a:gdLst/>
                <a:ahLst/>
                <a:cxnLst>
                  <a:cxn ang="0">
                    <a:pos x="0" y="1216"/>
                  </a:cxn>
                  <a:cxn ang="0">
                    <a:pos x="0" y="154"/>
                  </a:cxn>
                  <a:cxn ang="0">
                    <a:pos x="344" y="0"/>
                  </a:cxn>
                  <a:cxn ang="0">
                    <a:pos x="344" y="0"/>
                  </a:cxn>
                  <a:cxn ang="0">
                    <a:pos x="344" y="0"/>
                  </a:cxn>
                </a:cxnLst>
                <a:rect l="0" t="0" r="r" b="b"/>
                <a:pathLst>
                  <a:path w="345" h="1217">
                    <a:moveTo>
                      <a:pt x="0" y="1216"/>
                    </a:moveTo>
                    <a:lnTo>
                      <a:pt x="0" y="154"/>
                    </a:lnTo>
                    <a:lnTo>
                      <a:pt x="344" y="0"/>
                    </a:lnTo>
                    <a:lnTo>
                      <a:pt x="344" y="0"/>
                    </a:lnTo>
                    <a:lnTo>
                      <a:pt x="344" y="0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89" name="Freeform 138"/>
              <p:cNvSpPr>
                <a:spLocks/>
              </p:cNvSpPr>
              <p:nvPr/>
            </p:nvSpPr>
            <p:spPr bwMode="auto">
              <a:xfrm>
                <a:off x="1674" y="1352"/>
                <a:ext cx="313" cy="1169"/>
              </a:xfrm>
              <a:custGeom>
                <a:avLst/>
                <a:gdLst/>
                <a:ahLst/>
                <a:cxnLst>
                  <a:cxn ang="0">
                    <a:pos x="0" y="1168"/>
                  </a:cxn>
                  <a:cxn ang="0">
                    <a:pos x="0" y="140"/>
                  </a:cxn>
                  <a:cxn ang="0">
                    <a:pos x="312" y="0"/>
                  </a:cxn>
                  <a:cxn ang="0">
                    <a:pos x="312" y="0"/>
                  </a:cxn>
                  <a:cxn ang="0">
                    <a:pos x="312" y="0"/>
                  </a:cxn>
                </a:cxnLst>
                <a:rect l="0" t="0" r="r" b="b"/>
                <a:pathLst>
                  <a:path w="313" h="1169">
                    <a:moveTo>
                      <a:pt x="0" y="1168"/>
                    </a:moveTo>
                    <a:lnTo>
                      <a:pt x="0" y="14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12" y="0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31" name="Group 139"/>
            <p:cNvGrpSpPr>
              <a:grpSpLocks/>
            </p:cNvGrpSpPr>
            <p:nvPr/>
          </p:nvGrpSpPr>
          <p:grpSpPr bwMode="auto">
            <a:xfrm>
              <a:off x="437" y="818"/>
              <a:ext cx="2505" cy="1702"/>
              <a:chOff x="549" y="858"/>
              <a:chExt cx="2505" cy="1702"/>
            </a:xfrm>
          </p:grpSpPr>
          <p:sp>
            <p:nvSpPr>
              <p:cNvPr id="183" name="Freeform 140"/>
              <p:cNvSpPr>
                <a:spLocks/>
              </p:cNvSpPr>
              <p:nvPr/>
            </p:nvSpPr>
            <p:spPr bwMode="auto">
              <a:xfrm>
                <a:off x="549" y="1532"/>
                <a:ext cx="848" cy="903"/>
              </a:xfrm>
              <a:custGeom>
                <a:avLst/>
                <a:gdLst/>
                <a:ahLst/>
                <a:cxnLst>
                  <a:cxn ang="0">
                    <a:pos x="859" y="0"/>
                  </a:cxn>
                  <a:cxn ang="0">
                    <a:pos x="3" y="0"/>
                  </a:cxn>
                  <a:cxn ang="0">
                    <a:pos x="0" y="903"/>
                  </a:cxn>
                </a:cxnLst>
                <a:rect l="0" t="0" r="r" b="b"/>
                <a:pathLst>
                  <a:path w="859" h="903">
                    <a:moveTo>
                      <a:pt x="859" y="0"/>
                    </a:moveTo>
                    <a:lnTo>
                      <a:pt x="3" y="0"/>
                    </a:lnTo>
                    <a:lnTo>
                      <a:pt x="0" y="903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84" name="Freeform 141"/>
              <p:cNvSpPr>
                <a:spLocks/>
              </p:cNvSpPr>
              <p:nvPr/>
            </p:nvSpPr>
            <p:spPr bwMode="auto">
              <a:xfrm>
                <a:off x="1397" y="1532"/>
                <a:ext cx="1657" cy="1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88" y="0"/>
                  </a:cxn>
                  <a:cxn ang="0">
                    <a:pos x="1688" y="552"/>
                  </a:cxn>
                </a:cxnLst>
                <a:rect l="0" t="0" r="r" b="b"/>
                <a:pathLst>
                  <a:path w="1689" h="553">
                    <a:moveTo>
                      <a:pt x="0" y="0"/>
                    </a:moveTo>
                    <a:lnTo>
                      <a:pt x="1688" y="0"/>
                    </a:lnTo>
                    <a:lnTo>
                      <a:pt x="1688" y="552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85" name="Freeform 142"/>
              <p:cNvSpPr>
                <a:spLocks/>
              </p:cNvSpPr>
              <p:nvPr/>
            </p:nvSpPr>
            <p:spPr bwMode="auto">
              <a:xfrm>
                <a:off x="1416" y="1026"/>
                <a:ext cx="482" cy="1534"/>
              </a:xfrm>
              <a:custGeom>
                <a:avLst/>
                <a:gdLst/>
                <a:ahLst/>
                <a:cxnLst>
                  <a:cxn ang="0">
                    <a:pos x="482" y="0"/>
                  </a:cxn>
                  <a:cxn ang="0">
                    <a:pos x="3" y="0"/>
                  </a:cxn>
                  <a:cxn ang="0">
                    <a:pos x="0" y="1534"/>
                  </a:cxn>
                </a:cxnLst>
                <a:rect l="0" t="0" r="r" b="b"/>
                <a:pathLst>
                  <a:path w="482" h="1534">
                    <a:moveTo>
                      <a:pt x="482" y="0"/>
                    </a:moveTo>
                    <a:lnTo>
                      <a:pt x="3" y="0"/>
                    </a:lnTo>
                    <a:lnTo>
                      <a:pt x="0" y="1534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86" name="Oval 143"/>
              <p:cNvSpPr>
                <a:spLocks noChangeArrowheads="1"/>
              </p:cNvSpPr>
              <p:nvPr/>
            </p:nvSpPr>
            <p:spPr bwMode="auto">
              <a:xfrm>
                <a:off x="1399" y="1518"/>
                <a:ext cx="32" cy="32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87" name="Rectangle 144"/>
              <p:cNvSpPr>
                <a:spLocks noChangeArrowheads="1"/>
              </p:cNvSpPr>
              <p:nvPr/>
            </p:nvSpPr>
            <p:spPr bwMode="auto">
              <a:xfrm>
                <a:off x="1567" y="858"/>
                <a:ext cx="291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stall</a:t>
                </a:r>
              </a:p>
            </p:txBody>
          </p:sp>
        </p:grpSp>
        <p:grpSp>
          <p:nvGrpSpPr>
            <p:cNvPr id="224" name="Group 145"/>
            <p:cNvGrpSpPr>
              <a:grpSpLocks/>
            </p:cNvGrpSpPr>
            <p:nvPr/>
          </p:nvGrpSpPr>
          <p:grpSpPr bwMode="auto">
            <a:xfrm>
              <a:off x="1747" y="778"/>
              <a:ext cx="559" cy="598"/>
              <a:chOff x="1859" y="818"/>
              <a:chExt cx="559" cy="598"/>
            </a:xfrm>
          </p:grpSpPr>
          <p:sp>
            <p:nvSpPr>
              <p:cNvPr id="177" name="Oval 146"/>
              <p:cNvSpPr>
                <a:spLocks noChangeArrowheads="1"/>
              </p:cNvSpPr>
              <p:nvPr/>
            </p:nvSpPr>
            <p:spPr bwMode="auto">
              <a:xfrm>
                <a:off x="1906" y="824"/>
                <a:ext cx="512" cy="592"/>
              </a:xfrm>
              <a:prstGeom prst="ellipse">
                <a:avLst/>
              </a:prstGeom>
              <a:solidFill>
                <a:srgbClr val="CFBDC8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78" name="Rectangle 147"/>
              <p:cNvSpPr>
                <a:spLocks noChangeArrowheads="1"/>
              </p:cNvSpPr>
              <p:nvPr/>
            </p:nvSpPr>
            <p:spPr bwMode="auto">
              <a:xfrm>
                <a:off x="1889" y="966"/>
                <a:ext cx="3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C</a:t>
                </a:r>
                <a:r>
                  <a:rPr lang="en-US" sz="1200" baseline="-25000">
                    <a:solidFill>
                      <a:schemeClr val="tx1"/>
                    </a:solidFill>
                    <a:latin typeface="+mj-lt"/>
                  </a:rPr>
                  <a:t>stall</a:t>
                </a:r>
              </a:p>
            </p:txBody>
          </p:sp>
          <p:sp>
            <p:nvSpPr>
              <p:cNvPr id="179" name="Rectangle 148"/>
              <p:cNvSpPr>
                <a:spLocks noChangeArrowheads="1"/>
              </p:cNvSpPr>
              <p:nvPr/>
            </p:nvSpPr>
            <p:spPr bwMode="auto">
              <a:xfrm>
                <a:off x="2115" y="818"/>
                <a:ext cx="233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ws</a:t>
                </a:r>
              </a:p>
            </p:txBody>
          </p:sp>
          <p:sp>
            <p:nvSpPr>
              <p:cNvPr id="180" name="Rectangle 149"/>
              <p:cNvSpPr>
                <a:spLocks noChangeArrowheads="1"/>
              </p:cNvSpPr>
              <p:nvPr/>
            </p:nvSpPr>
            <p:spPr bwMode="auto">
              <a:xfrm>
                <a:off x="1859" y="1114"/>
                <a:ext cx="18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rs</a:t>
                </a:r>
              </a:p>
            </p:txBody>
          </p:sp>
          <p:sp>
            <p:nvSpPr>
              <p:cNvPr id="181" name="Rectangle 150"/>
              <p:cNvSpPr>
                <a:spLocks noChangeArrowheads="1"/>
              </p:cNvSpPr>
              <p:nvPr/>
            </p:nvSpPr>
            <p:spPr bwMode="auto">
              <a:xfrm>
                <a:off x="1939" y="1202"/>
                <a:ext cx="178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rt</a:t>
                </a:r>
              </a:p>
            </p:txBody>
          </p:sp>
          <p:sp>
            <p:nvSpPr>
              <p:cNvPr id="182" name="Rectangle 151"/>
              <p:cNvSpPr>
                <a:spLocks noChangeArrowheads="1"/>
              </p:cNvSpPr>
              <p:nvPr/>
            </p:nvSpPr>
            <p:spPr bwMode="auto">
              <a:xfrm>
                <a:off x="2121" y="1150"/>
                <a:ext cx="173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?</a:t>
                </a:r>
              </a:p>
            </p:txBody>
          </p:sp>
        </p:grp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2203" y="832"/>
              <a:ext cx="2639" cy="1120"/>
            </a:xfrm>
            <a:custGeom>
              <a:avLst/>
              <a:gdLst/>
              <a:ahLst/>
              <a:cxnLst>
                <a:cxn ang="0">
                  <a:pos x="2495" y="1063"/>
                </a:cxn>
                <a:cxn ang="0">
                  <a:pos x="2495" y="0"/>
                </a:cxn>
                <a:cxn ang="0">
                  <a:pos x="0" y="0"/>
                </a:cxn>
              </a:cxnLst>
              <a:rect l="0" t="0" r="r" b="b"/>
              <a:pathLst>
                <a:path w="2496" h="1064">
                  <a:moveTo>
                    <a:pt x="2495" y="1063"/>
                  </a:moveTo>
                  <a:lnTo>
                    <a:pt x="249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25" name="Group 153"/>
          <p:cNvGrpSpPr>
            <a:grpSpLocks/>
          </p:cNvGrpSpPr>
          <p:nvPr/>
        </p:nvGrpSpPr>
        <p:grpSpPr bwMode="auto">
          <a:xfrm>
            <a:off x="3231690" y="1254875"/>
            <a:ext cx="4187825" cy="2247900"/>
            <a:chOff x="2038" y="836"/>
            <a:chExt cx="2742" cy="1440"/>
          </a:xfrm>
        </p:grpSpPr>
        <p:sp>
          <p:nvSpPr>
            <p:cNvPr id="309" name="Freeform 154"/>
            <p:cNvSpPr>
              <a:spLocks/>
            </p:cNvSpPr>
            <p:nvPr/>
          </p:nvSpPr>
          <p:spPr bwMode="auto">
            <a:xfrm>
              <a:off x="2228" y="878"/>
              <a:ext cx="2552" cy="1398"/>
            </a:xfrm>
            <a:custGeom>
              <a:avLst/>
              <a:gdLst/>
              <a:ahLst/>
              <a:cxnLst>
                <a:cxn ang="0">
                  <a:pos x="2361" y="1333"/>
                </a:cxn>
                <a:cxn ang="0">
                  <a:pos x="2361" y="0"/>
                </a:cxn>
                <a:cxn ang="0">
                  <a:pos x="0" y="0"/>
                </a:cxn>
              </a:cxnLst>
              <a:rect l="0" t="0" r="r" b="b"/>
              <a:pathLst>
                <a:path w="2362" h="1334">
                  <a:moveTo>
                    <a:pt x="2361" y="1333"/>
                  </a:moveTo>
                  <a:lnTo>
                    <a:pt x="2361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0" name="Text Box 155"/>
            <p:cNvSpPr txBox="1">
              <a:spLocks noChangeArrowheads="1"/>
            </p:cNvSpPr>
            <p:nvPr/>
          </p:nvSpPr>
          <p:spPr bwMode="auto">
            <a:xfrm>
              <a:off x="2038" y="836"/>
              <a:ext cx="270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we</a:t>
              </a:r>
            </a:p>
          </p:txBody>
        </p:sp>
      </p:grpSp>
      <p:grpSp>
        <p:nvGrpSpPr>
          <p:cNvPr id="229" name="Group 156"/>
          <p:cNvGrpSpPr>
            <a:grpSpLocks/>
          </p:cNvGrpSpPr>
          <p:nvPr/>
        </p:nvGrpSpPr>
        <p:grpSpPr bwMode="auto">
          <a:xfrm>
            <a:off x="2663365" y="1994650"/>
            <a:ext cx="1082675" cy="720725"/>
            <a:chOff x="1712" y="1326"/>
            <a:chExt cx="682" cy="454"/>
          </a:xfrm>
        </p:grpSpPr>
        <p:sp>
          <p:nvSpPr>
            <p:cNvPr id="312" name="Line 157"/>
            <p:cNvSpPr>
              <a:spLocks noChangeShapeType="1"/>
            </p:cNvSpPr>
            <p:nvPr/>
          </p:nvSpPr>
          <p:spPr bwMode="auto">
            <a:xfrm flipV="1">
              <a:off x="2151" y="1326"/>
              <a:ext cx="0" cy="21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3" name="Oval 158"/>
            <p:cNvSpPr>
              <a:spLocks noChangeArrowheads="1"/>
            </p:cNvSpPr>
            <p:nvPr/>
          </p:nvSpPr>
          <p:spPr bwMode="auto">
            <a:xfrm>
              <a:off x="1871" y="1532"/>
              <a:ext cx="384" cy="143"/>
            </a:xfrm>
            <a:prstGeom prst="ellipse">
              <a:avLst/>
            </a:prstGeom>
            <a:solidFill>
              <a:srgbClr val="CFBDC8"/>
            </a:solidFill>
            <a:ln w="25400">
              <a:solidFill>
                <a:srgbClr val="B69CA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4" name="Line 159"/>
            <p:cNvSpPr>
              <a:spLocks noChangeShapeType="1"/>
            </p:cNvSpPr>
            <p:nvPr/>
          </p:nvSpPr>
          <p:spPr bwMode="auto">
            <a:xfrm flipV="1">
              <a:off x="2054" y="1677"/>
              <a:ext cx="0" cy="1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5" name="Line 160"/>
            <p:cNvSpPr>
              <a:spLocks noChangeShapeType="1"/>
            </p:cNvSpPr>
            <p:nvPr/>
          </p:nvSpPr>
          <p:spPr bwMode="auto">
            <a:xfrm flipH="1" flipV="1">
              <a:off x="1951" y="1336"/>
              <a:ext cx="5" cy="23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6" name="Rectangle 161"/>
            <p:cNvSpPr>
              <a:spLocks noChangeArrowheads="1"/>
            </p:cNvSpPr>
            <p:nvPr/>
          </p:nvSpPr>
          <p:spPr bwMode="auto">
            <a:xfrm>
              <a:off x="1712" y="1329"/>
              <a:ext cx="261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re1</a:t>
              </a:r>
            </a:p>
          </p:txBody>
        </p:sp>
        <p:sp>
          <p:nvSpPr>
            <p:cNvPr id="317" name="Rectangle 162"/>
            <p:cNvSpPr>
              <a:spLocks noChangeArrowheads="1"/>
            </p:cNvSpPr>
            <p:nvPr/>
          </p:nvSpPr>
          <p:spPr bwMode="auto">
            <a:xfrm>
              <a:off x="2133" y="1329"/>
              <a:ext cx="261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re2</a:t>
              </a:r>
            </a:p>
          </p:txBody>
        </p:sp>
        <p:sp>
          <p:nvSpPr>
            <p:cNvPr id="318" name="Rectangle 163"/>
            <p:cNvSpPr>
              <a:spLocks noChangeArrowheads="1"/>
            </p:cNvSpPr>
            <p:nvPr/>
          </p:nvSpPr>
          <p:spPr bwMode="auto">
            <a:xfrm>
              <a:off x="1940" y="1501"/>
              <a:ext cx="255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C</a:t>
              </a:r>
              <a:r>
                <a:rPr lang="en-US" sz="1200" baseline="-25000">
                  <a:solidFill>
                    <a:schemeClr val="tx1"/>
                  </a:solidFill>
                  <a:latin typeface="+mj-lt"/>
                </a:rPr>
                <a:t>re</a:t>
              </a:r>
            </a:p>
          </p:txBody>
        </p:sp>
      </p:grpSp>
      <p:grpSp>
        <p:nvGrpSpPr>
          <p:cNvPr id="230" name="Group 164"/>
          <p:cNvGrpSpPr>
            <a:grpSpLocks/>
          </p:cNvGrpSpPr>
          <p:nvPr/>
        </p:nvGrpSpPr>
        <p:grpSpPr bwMode="auto">
          <a:xfrm>
            <a:off x="3517440" y="1461250"/>
            <a:ext cx="3705225" cy="1235075"/>
            <a:chOff x="2234" y="854"/>
            <a:chExt cx="2334" cy="746"/>
          </a:xfrm>
        </p:grpSpPr>
        <p:sp>
          <p:nvSpPr>
            <p:cNvPr id="320" name="Oval 165"/>
            <p:cNvSpPr>
              <a:spLocks noChangeArrowheads="1"/>
            </p:cNvSpPr>
            <p:nvPr/>
          </p:nvSpPr>
          <p:spPr bwMode="auto">
            <a:xfrm>
              <a:off x="3482" y="1140"/>
              <a:ext cx="344" cy="240"/>
            </a:xfrm>
            <a:prstGeom prst="ellipse">
              <a:avLst/>
            </a:prstGeom>
            <a:solidFill>
              <a:srgbClr val="CFBDC8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1" name="Rectangle 166"/>
            <p:cNvSpPr>
              <a:spLocks noChangeArrowheads="1"/>
            </p:cNvSpPr>
            <p:nvPr/>
          </p:nvSpPr>
          <p:spPr bwMode="auto">
            <a:xfrm>
              <a:off x="3719" y="1056"/>
              <a:ext cx="233" cy="1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ws</a:t>
              </a:r>
            </a:p>
          </p:txBody>
        </p:sp>
        <p:sp>
          <p:nvSpPr>
            <p:cNvPr id="322" name="Rectangle 167"/>
            <p:cNvSpPr>
              <a:spLocks noChangeArrowheads="1"/>
            </p:cNvSpPr>
            <p:nvPr/>
          </p:nvSpPr>
          <p:spPr bwMode="auto">
            <a:xfrm>
              <a:off x="3943" y="1056"/>
              <a:ext cx="259" cy="1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we</a:t>
              </a:r>
            </a:p>
          </p:txBody>
        </p:sp>
        <p:sp>
          <p:nvSpPr>
            <p:cNvPr id="323" name="Rectangle 168"/>
            <p:cNvSpPr>
              <a:spLocks noChangeArrowheads="1"/>
            </p:cNvSpPr>
            <p:nvPr/>
          </p:nvSpPr>
          <p:spPr bwMode="auto">
            <a:xfrm>
              <a:off x="4335" y="1048"/>
              <a:ext cx="233" cy="1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ws</a:t>
              </a:r>
            </a:p>
          </p:txBody>
        </p:sp>
        <p:sp>
          <p:nvSpPr>
            <p:cNvPr id="324" name="Oval 169"/>
            <p:cNvSpPr>
              <a:spLocks noChangeArrowheads="1"/>
            </p:cNvSpPr>
            <p:nvPr/>
          </p:nvSpPr>
          <p:spPr bwMode="auto">
            <a:xfrm>
              <a:off x="4098" y="1140"/>
              <a:ext cx="344" cy="240"/>
            </a:xfrm>
            <a:prstGeom prst="ellipse">
              <a:avLst/>
            </a:prstGeom>
            <a:solidFill>
              <a:srgbClr val="CFBDC8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5" name="Line 170"/>
            <p:cNvSpPr>
              <a:spLocks noChangeShapeType="1"/>
            </p:cNvSpPr>
            <p:nvPr/>
          </p:nvSpPr>
          <p:spPr bwMode="auto">
            <a:xfrm flipV="1">
              <a:off x="3646" y="1366"/>
              <a:ext cx="0" cy="2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6" name="Line 171"/>
            <p:cNvSpPr>
              <a:spLocks noChangeShapeType="1"/>
            </p:cNvSpPr>
            <p:nvPr/>
          </p:nvSpPr>
          <p:spPr bwMode="auto">
            <a:xfrm flipV="1">
              <a:off x="4270" y="1366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7" name="Freeform 172"/>
            <p:cNvSpPr>
              <a:spLocks/>
            </p:cNvSpPr>
            <p:nvPr/>
          </p:nvSpPr>
          <p:spPr bwMode="auto">
            <a:xfrm>
              <a:off x="2234" y="1094"/>
              <a:ext cx="1333" cy="65"/>
            </a:xfrm>
            <a:custGeom>
              <a:avLst/>
              <a:gdLst/>
              <a:ahLst/>
              <a:cxnLst>
                <a:cxn ang="0">
                  <a:pos x="1368" y="64"/>
                </a:cxn>
                <a:cxn ang="0">
                  <a:pos x="1368" y="0"/>
                </a:cxn>
                <a:cxn ang="0">
                  <a:pos x="0" y="0"/>
                </a:cxn>
              </a:cxnLst>
              <a:rect l="0" t="0" r="r" b="b"/>
              <a:pathLst>
                <a:path w="1369" h="65">
                  <a:moveTo>
                    <a:pt x="1368" y="64"/>
                  </a:moveTo>
                  <a:lnTo>
                    <a:pt x="1368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8" name="Freeform 173"/>
            <p:cNvSpPr>
              <a:spLocks/>
            </p:cNvSpPr>
            <p:nvPr/>
          </p:nvSpPr>
          <p:spPr bwMode="auto">
            <a:xfrm>
              <a:off x="2254" y="1022"/>
              <a:ext cx="1489" cy="121"/>
            </a:xfrm>
            <a:custGeom>
              <a:avLst/>
              <a:gdLst/>
              <a:ahLst/>
              <a:cxnLst>
                <a:cxn ang="0">
                  <a:pos x="1488" y="120"/>
                </a:cxn>
                <a:cxn ang="0">
                  <a:pos x="1488" y="0"/>
                </a:cxn>
                <a:cxn ang="0">
                  <a:pos x="0" y="0"/>
                </a:cxn>
              </a:cxnLst>
              <a:rect l="0" t="0" r="r" b="b"/>
              <a:pathLst>
                <a:path w="1489" h="121">
                  <a:moveTo>
                    <a:pt x="1488" y="120"/>
                  </a:moveTo>
                  <a:lnTo>
                    <a:pt x="1488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9" name="Freeform 174"/>
            <p:cNvSpPr>
              <a:spLocks/>
            </p:cNvSpPr>
            <p:nvPr/>
          </p:nvSpPr>
          <p:spPr bwMode="auto">
            <a:xfrm>
              <a:off x="2278" y="942"/>
              <a:ext cx="1913" cy="217"/>
            </a:xfrm>
            <a:custGeom>
              <a:avLst/>
              <a:gdLst/>
              <a:ahLst/>
              <a:cxnLst>
                <a:cxn ang="0">
                  <a:pos x="1912" y="216"/>
                </a:cxn>
                <a:cxn ang="0">
                  <a:pos x="1912" y="0"/>
                </a:cxn>
                <a:cxn ang="0">
                  <a:pos x="0" y="0"/>
                </a:cxn>
              </a:cxnLst>
              <a:rect l="0" t="0" r="r" b="b"/>
              <a:pathLst>
                <a:path w="1913" h="217">
                  <a:moveTo>
                    <a:pt x="1912" y="216"/>
                  </a:moveTo>
                  <a:lnTo>
                    <a:pt x="1912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30" name="Freeform 175"/>
            <p:cNvSpPr>
              <a:spLocks/>
            </p:cNvSpPr>
            <p:nvPr/>
          </p:nvSpPr>
          <p:spPr bwMode="auto">
            <a:xfrm>
              <a:off x="2278" y="854"/>
              <a:ext cx="2089" cy="289"/>
            </a:xfrm>
            <a:custGeom>
              <a:avLst/>
              <a:gdLst/>
              <a:ahLst/>
              <a:cxnLst>
                <a:cxn ang="0">
                  <a:pos x="2088" y="288"/>
                </a:cxn>
                <a:cxn ang="0">
                  <a:pos x="2088" y="0"/>
                </a:cxn>
                <a:cxn ang="0">
                  <a:pos x="0" y="0"/>
                </a:cxn>
              </a:cxnLst>
              <a:rect l="0" t="0" r="r" b="b"/>
              <a:pathLst>
                <a:path w="2089" h="289">
                  <a:moveTo>
                    <a:pt x="2088" y="288"/>
                  </a:moveTo>
                  <a:lnTo>
                    <a:pt x="2088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31" name="Rectangle 176"/>
            <p:cNvSpPr>
              <a:spLocks noChangeArrowheads="1"/>
            </p:cNvSpPr>
            <p:nvPr/>
          </p:nvSpPr>
          <p:spPr bwMode="auto">
            <a:xfrm>
              <a:off x="3469" y="1180"/>
              <a:ext cx="328" cy="1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C</a:t>
              </a:r>
              <a:r>
                <a:rPr lang="en-US" sz="1200" baseline="-25000">
                  <a:solidFill>
                    <a:schemeClr val="tx1"/>
                  </a:solidFill>
                  <a:latin typeface="+mj-lt"/>
                </a:rPr>
                <a:t>dest</a:t>
              </a:r>
            </a:p>
          </p:txBody>
        </p:sp>
        <p:sp>
          <p:nvSpPr>
            <p:cNvPr id="332" name="Rectangle 177"/>
            <p:cNvSpPr>
              <a:spLocks noChangeArrowheads="1"/>
            </p:cNvSpPr>
            <p:nvPr/>
          </p:nvSpPr>
          <p:spPr bwMode="auto">
            <a:xfrm>
              <a:off x="4109" y="1172"/>
              <a:ext cx="328" cy="1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C</a:t>
              </a:r>
              <a:r>
                <a:rPr lang="en-US" sz="1200" baseline="-25000">
                  <a:solidFill>
                    <a:schemeClr val="tx1"/>
                  </a:solidFill>
                  <a:latin typeface="+mj-lt"/>
                </a:rPr>
                <a:t>dest</a:t>
              </a:r>
            </a:p>
          </p:txBody>
        </p:sp>
        <p:sp>
          <p:nvSpPr>
            <p:cNvPr id="333" name="Rectangle 178"/>
            <p:cNvSpPr>
              <a:spLocks noChangeArrowheads="1"/>
            </p:cNvSpPr>
            <p:nvPr/>
          </p:nvSpPr>
          <p:spPr bwMode="auto">
            <a:xfrm>
              <a:off x="3311" y="1064"/>
              <a:ext cx="259" cy="1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we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74273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  <a:noFill/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Deriving the Stall Signal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05194" y="1316725"/>
            <a:ext cx="7745711" cy="52604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u="sng" dirty="0" err="1" smtClean="0">
                <a:latin typeface="+mj-lt"/>
              </a:rPr>
              <a:t>Cdest</a:t>
            </a:r>
            <a:r>
              <a:rPr lang="en-US" sz="1600" dirty="0" smtClean="0">
                <a:latin typeface="+mj-lt"/>
              </a:rPr>
              <a:t>		</a:t>
            </a:r>
            <a:r>
              <a:rPr lang="en-US" sz="1600" dirty="0" err="1" smtClean="0">
                <a:latin typeface="+mj-lt"/>
              </a:rPr>
              <a:t>ws</a:t>
            </a:r>
            <a:r>
              <a:rPr lang="en-US" sz="1600" dirty="0" smtClean="0">
                <a:latin typeface="+mj-lt"/>
              </a:rPr>
              <a:t>	Case(</a:t>
            </a:r>
            <a:r>
              <a:rPr lang="en-US" sz="1600" dirty="0" err="1" smtClean="0">
                <a:latin typeface="+mj-lt"/>
              </a:rPr>
              <a:t>opcode</a:t>
            </a:r>
            <a:r>
              <a:rPr lang="en-US" sz="1600" dirty="0" smtClean="0">
                <a:latin typeface="+mj-lt"/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</a:rPr>
              <a:t>			ALU: 		</a:t>
            </a:r>
            <a:r>
              <a:rPr lang="en-US" sz="1600" dirty="0" err="1" smtClean="0">
                <a:latin typeface="+mj-lt"/>
              </a:rPr>
              <a:t>ws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smtClean="0">
                <a:latin typeface="+mj-lt"/>
                <a:sym typeface="Wingdings" pitchFamily="2" charset="2"/>
              </a:rPr>
              <a:t> rd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ALUi</a:t>
            </a:r>
            <a:r>
              <a:rPr lang="en-US" sz="1600" dirty="0" smtClean="0">
                <a:latin typeface="+mj-lt"/>
                <a:sym typeface="Wingdings" pitchFamily="2" charset="2"/>
              </a:rPr>
              <a:t>: 		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ws</a:t>
            </a:r>
            <a:r>
              <a:rPr lang="en-US" sz="1600" dirty="0" smtClean="0">
                <a:latin typeface="+mj-lt"/>
                <a:sym typeface="Wingdings" pitchFamily="2" charset="2"/>
              </a:rPr>
              <a:t>  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rt</a:t>
            </a:r>
            <a:endParaRPr lang="en-US" sz="1600" dirty="0" smtClean="0">
              <a:latin typeface="+mj-lt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JAL, JALR: 	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ws</a:t>
            </a:r>
            <a:r>
              <a:rPr lang="en-US" sz="1600" dirty="0" smtClean="0">
                <a:latin typeface="+mj-lt"/>
                <a:sym typeface="Wingdings" pitchFamily="2" charset="2"/>
              </a:rPr>
              <a:t>  R31</a:t>
            </a:r>
          </a:p>
          <a:p>
            <a:pPr>
              <a:spcBef>
                <a:spcPct val="0"/>
              </a:spcBef>
            </a:pPr>
            <a:endParaRPr lang="en-US" sz="1600" dirty="0" smtClean="0">
              <a:latin typeface="+mj-lt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we	Case(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opcode</a:t>
            </a:r>
            <a:r>
              <a:rPr lang="en-US" sz="1600" dirty="0" smtClean="0">
                <a:latin typeface="+mj-lt"/>
                <a:sym typeface="Wingdings" pitchFamily="2" charset="2"/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ALU, 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ALUi</a:t>
            </a:r>
            <a:r>
              <a:rPr lang="en-US" sz="1600" dirty="0" smtClean="0">
                <a:latin typeface="+mj-lt"/>
                <a:sym typeface="Wingdings" pitchFamily="2" charset="2"/>
              </a:rPr>
              <a:t>, LW 	we  (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ws</a:t>
            </a:r>
            <a:r>
              <a:rPr lang="en-US" sz="1600" dirty="0" smtClean="0">
                <a:latin typeface="+mj-lt"/>
                <a:sym typeface="Wingdings" pitchFamily="2" charset="2"/>
              </a:rPr>
              <a:t> != 0)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JAL, JALR	we  1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otherwise	we  0</a:t>
            </a:r>
          </a:p>
          <a:p>
            <a:pPr>
              <a:spcBef>
                <a:spcPct val="0"/>
              </a:spcBef>
            </a:pPr>
            <a:endParaRPr lang="en-US" sz="1600" dirty="0" smtClean="0">
              <a:latin typeface="+mj-lt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r>
              <a:rPr lang="en-US" sz="1600" u="sng" dirty="0" err="1" smtClean="0">
                <a:latin typeface="+mj-lt"/>
                <a:sym typeface="Wingdings" pitchFamily="2" charset="2"/>
              </a:rPr>
              <a:t>Cre</a:t>
            </a:r>
            <a:r>
              <a:rPr lang="en-US" sz="1600" dirty="0" smtClean="0">
                <a:latin typeface="+mj-lt"/>
                <a:sym typeface="Wingdings" pitchFamily="2" charset="2"/>
              </a:rPr>
              <a:t>		re1	Case(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opcode</a:t>
            </a:r>
            <a:r>
              <a:rPr lang="en-US" sz="1600" dirty="0" smtClean="0">
                <a:latin typeface="+mj-lt"/>
                <a:sym typeface="Wingdings" pitchFamily="2" charset="2"/>
              </a:rPr>
              <a:t>)</a:t>
            </a:r>
            <a:endParaRPr lang="en-US" sz="1600" u="sng" dirty="0" smtClean="0">
              <a:latin typeface="+mj-lt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ALU, 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ALUi</a:t>
            </a:r>
            <a:r>
              <a:rPr lang="en-US" sz="1600" dirty="0" smtClean="0">
                <a:latin typeface="+mj-lt"/>
                <a:sym typeface="Wingdings" pitchFamily="2" charset="2"/>
              </a:rPr>
              <a:t>		re1  1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LW, SW, BZ	re1  1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JR, JALR		re1  1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J, JAL		re1  0</a:t>
            </a:r>
          </a:p>
          <a:p>
            <a:pPr>
              <a:spcBef>
                <a:spcPct val="0"/>
              </a:spcBef>
            </a:pPr>
            <a:endParaRPr lang="en-US" sz="1600" dirty="0" smtClean="0">
              <a:latin typeface="+mj-lt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re2	Case(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opcode</a:t>
            </a:r>
            <a:r>
              <a:rPr lang="en-US" sz="1600" dirty="0" smtClean="0">
                <a:latin typeface="+mj-lt"/>
                <a:sym typeface="Wingdings" pitchFamily="2" charset="2"/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&lt;&lt; same as re1 but for register 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rt</a:t>
            </a:r>
            <a:r>
              <a:rPr lang="en-US" sz="1600" dirty="0" smtClean="0">
                <a:latin typeface="+mj-lt"/>
                <a:sym typeface="Wingdings" pitchFamily="2" charset="2"/>
              </a:rPr>
              <a:t>&gt;&gt;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</a:t>
            </a:r>
            <a:endParaRPr lang="en-US" sz="1600" dirty="0" smtClean="0">
              <a:latin typeface="+mj-lt"/>
            </a:endParaRPr>
          </a:p>
          <a:p>
            <a:pPr>
              <a:spcBef>
                <a:spcPct val="0"/>
              </a:spcBef>
            </a:pPr>
            <a:endParaRPr lang="en-US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7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  <a:noFill/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Deriving the Stall Signal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05194" y="1316725"/>
            <a:ext cx="7745711" cy="40293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dirty="0" err="1" smtClean="0">
                <a:latin typeface="+mj-lt"/>
              </a:rPr>
              <a:t>Xrs</a:t>
            </a:r>
            <a:r>
              <a:rPr lang="en-US" sz="1600" dirty="0" smtClean="0">
                <a:latin typeface="+mj-lt"/>
              </a:rPr>
              <a:t> denote register </a:t>
            </a:r>
            <a:r>
              <a:rPr lang="en-US" sz="1600" dirty="0" err="1" smtClean="0">
                <a:latin typeface="+mj-lt"/>
              </a:rPr>
              <a:t>rs</a:t>
            </a:r>
            <a:r>
              <a:rPr lang="en-US" sz="1600" dirty="0" smtClean="0">
                <a:latin typeface="+mj-lt"/>
              </a:rPr>
              <a:t> for instruction in pipeline stage X</a:t>
            </a:r>
          </a:p>
          <a:p>
            <a:pPr>
              <a:spcBef>
                <a:spcPct val="0"/>
              </a:spcBef>
            </a:pPr>
            <a:r>
              <a:rPr lang="en-US" sz="1600" dirty="0" err="1" smtClean="0">
                <a:latin typeface="+mj-lt"/>
              </a:rPr>
              <a:t>Xrt</a:t>
            </a:r>
            <a:r>
              <a:rPr lang="en-US" sz="1600" dirty="0" smtClean="0">
                <a:latin typeface="+mj-lt"/>
              </a:rPr>
              <a:t> denote register </a:t>
            </a:r>
            <a:r>
              <a:rPr lang="en-US" sz="1600" dirty="0" err="1" smtClean="0">
                <a:latin typeface="+mj-lt"/>
              </a:rPr>
              <a:t>rt</a:t>
            </a:r>
            <a:r>
              <a:rPr lang="en-US" sz="1600" dirty="0" smtClean="0">
                <a:latin typeface="+mj-lt"/>
              </a:rPr>
              <a:t> for instruction in pipeline stage X</a:t>
            </a:r>
          </a:p>
          <a:p>
            <a:pPr>
              <a:spcBef>
                <a:spcPct val="0"/>
              </a:spcBef>
            </a:pPr>
            <a:r>
              <a:rPr lang="en-US" sz="1600" dirty="0" err="1" smtClean="0">
                <a:latin typeface="+mj-lt"/>
              </a:rPr>
              <a:t>Xws</a:t>
            </a:r>
            <a:r>
              <a:rPr lang="en-US" sz="1600" dirty="0" smtClean="0">
                <a:latin typeface="+mj-lt"/>
              </a:rPr>
              <a:t> denote destination register for instruction in pipeline stage X</a:t>
            </a:r>
          </a:p>
          <a:p>
            <a:pPr>
              <a:spcBef>
                <a:spcPct val="0"/>
              </a:spcBef>
            </a:pPr>
            <a:endParaRPr lang="en-US" sz="1600" dirty="0" smtClean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sz="1600" u="sng" dirty="0" err="1" smtClean="0">
                <a:latin typeface="+mj-lt"/>
              </a:rPr>
              <a:t>Cstall</a:t>
            </a:r>
            <a:r>
              <a:rPr lang="en-US" sz="1600" dirty="0" smtClean="0">
                <a:latin typeface="+mj-lt"/>
              </a:rPr>
              <a:t>		stall-1 </a:t>
            </a:r>
            <a:r>
              <a:rPr lang="en-US" sz="1600" dirty="0" smtClean="0">
                <a:latin typeface="+mj-lt"/>
                <a:sym typeface="Wingdings" pitchFamily="2" charset="2"/>
              </a:rPr>
              <a:t> 	(	(Drs == 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Ews</a:t>
            </a:r>
            <a:r>
              <a:rPr lang="en-US" sz="1600" dirty="0" smtClean="0">
                <a:latin typeface="+mj-lt"/>
                <a:sym typeface="Wingdings" pitchFamily="2" charset="2"/>
              </a:rPr>
              <a:t>) &amp; Ewe |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	(Drs == 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Mws</a:t>
            </a:r>
            <a:r>
              <a:rPr lang="en-US" sz="1600" dirty="0" smtClean="0">
                <a:latin typeface="+mj-lt"/>
                <a:sym typeface="Wingdings" pitchFamily="2" charset="2"/>
              </a:rPr>
              <a:t>) &amp; 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Mwe</a:t>
            </a:r>
            <a:r>
              <a:rPr lang="en-US" sz="1600" dirty="0" smtClean="0">
                <a:latin typeface="+mj-lt"/>
                <a:sym typeface="Wingdings" pitchFamily="2" charset="2"/>
              </a:rPr>
              <a:t> |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	(Drs == 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Wws</a:t>
            </a:r>
            <a:r>
              <a:rPr lang="en-US" sz="1600" dirty="0" smtClean="0">
                <a:latin typeface="+mj-lt"/>
                <a:sym typeface="Wingdings" pitchFamily="2" charset="2"/>
              </a:rPr>
              <a:t>) &amp; 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Wwe</a:t>
            </a:r>
            <a:endParaRPr lang="en-US" sz="1600" dirty="0" smtClean="0">
              <a:latin typeface="+mj-lt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) &amp; Dre1</a:t>
            </a:r>
          </a:p>
          <a:p>
            <a:pPr>
              <a:spcBef>
                <a:spcPct val="0"/>
              </a:spcBef>
            </a:pPr>
            <a:endParaRPr lang="en-US" sz="1600" dirty="0" smtClean="0">
              <a:latin typeface="+mj-lt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endParaRPr lang="en-US" sz="1600" dirty="0" smtClean="0">
              <a:latin typeface="+mj-lt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</a:rPr>
              <a:t>		stall-2 </a:t>
            </a:r>
            <a:r>
              <a:rPr lang="en-US" sz="1600" dirty="0" smtClean="0">
                <a:latin typeface="+mj-lt"/>
                <a:sym typeface="Wingdings" pitchFamily="2" charset="2"/>
              </a:rPr>
              <a:t> 	(	(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Drt</a:t>
            </a:r>
            <a:r>
              <a:rPr lang="en-US" sz="1600" dirty="0" smtClean="0">
                <a:latin typeface="+mj-lt"/>
                <a:sym typeface="Wingdings" pitchFamily="2" charset="2"/>
              </a:rPr>
              <a:t> == 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Ews</a:t>
            </a:r>
            <a:r>
              <a:rPr lang="en-US" sz="1600" dirty="0" smtClean="0">
                <a:latin typeface="+mj-lt"/>
                <a:sym typeface="Wingdings" pitchFamily="2" charset="2"/>
              </a:rPr>
              <a:t>) &amp; Ewe |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	(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Drt</a:t>
            </a:r>
            <a:r>
              <a:rPr lang="en-US" sz="1600" dirty="0" smtClean="0">
                <a:latin typeface="+mj-lt"/>
                <a:sym typeface="Wingdings" pitchFamily="2" charset="2"/>
              </a:rPr>
              <a:t> == 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Mws</a:t>
            </a:r>
            <a:r>
              <a:rPr lang="en-US" sz="1600" dirty="0" smtClean="0">
                <a:latin typeface="+mj-lt"/>
                <a:sym typeface="Wingdings" pitchFamily="2" charset="2"/>
              </a:rPr>
              <a:t>) &amp; 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Mwe</a:t>
            </a:r>
            <a:r>
              <a:rPr lang="en-US" sz="1600" dirty="0" smtClean="0">
                <a:latin typeface="+mj-lt"/>
                <a:sym typeface="Wingdings" pitchFamily="2" charset="2"/>
              </a:rPr>
              <a:t> |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	(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Drt</a:t>
            </a:r>
            <a:r>
              <a:rPr lang="en-US" sz="1600" dirty="0" smtClean="0">
                <a:latin typeface="+mj-lt"/>
                <a:sym typeface="Wingdings" pitchFamily="2" charset="2"/>
              </a:rPr>
              <a:t> == 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Wws</a:t>
            </a:r>
            <a:r>
              <a:rPr lang="en-US" sz="1600" dirty="0" smtClean="0">
                <a:latin typeface="+mj-lt"/>
                <a:sym typeface="Wingdings" pitchFamily="2" charset="2"/>
              </a:rPr>
              <a:t>) &amp; 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Wwe</a:t>
            </a:r>
            <a:endParaRPr lang="en-US" sz="1600" dirty="0" smtClean="0">
              <a:latin typeface="+mj-lt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) &amp; Dre2</a:t>
            </a:r>
          </a:p>
          <a:p>
            <a:pPr>
              <a:spcBef>
                <a:spcPct val="0"/>
              </a:spcBef>
            </a:pPr>
            <a:endParaRPr lang="en-US" sz="1600" dirty="0" smtClean="0">
              <a:latin typeface="+mj-lt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stall  	stall-1 | stall-2</a:t>
            </a:r>
            <a:endParaRPr lang="en-US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7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  <a:noFill/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Load/Store Data Hazards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05194" y="1316725"/>
            <a:ext cx="7745711" cy="2059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</a:rPr>
              <a:t>M[(r1)+7] </a:t>
            </a:r>
            <a:r>
              <a:rPr lang="en-US" sz="1600" dirty="0" smtClean="0">
                <a:latin typeface="+mj-lt"/>
                <a:sym typeface="Wingdings" pitchFamily="2" charset="2"/>
              </a:rPr>
              <a:t> (r2)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r4  M[(r3)+5]</a:t>
            </a:r>
          </a:p>
          <a:p>
            <a:pPr>
              <a:spcBef>
                <a:spcPct val="0"/>
              </a:spcBef>
            </a:pPr>
            <a:endParaRPr lang="en-US" sz="1600" dirty="0" smtClean="0">
              <a:latin typeface="+mj-lt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</a:rPr>
              <a:t>What is the problem here?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</a:rPr>
              <a:t>What if (r1)+7 == (r3+5)?</a:t>
            </a:r>
          </a:p>
          <a:p>
            <a:pPr>
              <a:spcBef>
                <a:spcPct val="0"/>
              </a:spcBef>
            </a:pPr>
            <a:endParaRPr lang="en-US" sz="1600" dirty="0" smtClean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</a:rPr>
              <a:t>Load/Store hazards may be resolved in the pipeline or may be resolved in the memory system.  More later.</a:t>
            </a:r>
          </a:p>
        </p:txBody>
      </p:sp>
    </p:spTree>
    <p:extLst>
      <p:ext uri="{BB962C8B-B14F-4D97-AF65-F5344CB8AC3E}">
        <p14:creationId xmlns:p14="http://schemas.microsoft.com/office/powerpoint/2010/main" xmlns="" val="37427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  <a:noFill/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Resolving Data Hazards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  <a:noFill/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239916"/>
            <a:ext cx="8147325" cy="4954244"/>
          </a:xfrm>
          <a:noFill/>
        </p:spPr>
        <p:txBody>
          <a:bodyPr anchor="t"/>
          <a:lstStyle/>
          <a:p>
            <a:pPr marL="285750" indent="-285750" algn="l"/>
            <a:r>
              <a:rPr lang="en-US" sz="2600" dirty="0" smtClean="0">
                <a:solidFill>
                  <a:schemeClr val="tx1"/>
                </a:solidFill>
              </a:rPr>
              <a:t>Strategy 2 – Forwarding (aka Bypasses)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Route data as soon as possible to earlier stages in the pipeline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Example: forward ALU output to its input</a:t>
            </a:r>
          </a:p>
        </p:txBody>
      </p:sp>
      <p:sp>
        <p:nvSpPr>
          <p:cNvPr id="84" name="Rectangle 5"/>
          <p:cNvSpPr>
            <a:spLocks noChangeArrowheads="1"/>
          </p:cNvSpPr>
          <p:nvPr/>
        </p:nvSpPr>
        <p:spPr bwMode="auto">
          <a:xfrm>
            <a:off x="4456785" y="2940473"/>
            <a:ext cx="1763713" cy="577850"/>
          </a:xfrm>
          <a:prstGeom prst="rect">
            <a:avLst/>
          </a:prstGeom>
          <a:solidFill>
            <a:srgbClr val="CFBDC8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Rectangle 8"/>
          <p:cNvSpPr>
            <a:spLocks noChangeArrowheads="1"/>
          </p:cNvSpPr>
          <p:nvPr/>
        </p:nvSpPr>
        <p:spPr bwMode="auto">
          <a:xfrm>
            <a:off x="457780" y="2345160"/>
            <a:ext cx="8261878" cy="17517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571500" lvl="1" defTabSz="571500"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+mj-lt"/>
              </a:rPr>
              <a:t>			t0	t1	t2	t3	t4	t5	t6	t7	. . . .</a:t>
            </a:r>
          </a:p>
          <a:p>
            <a:pPr defTabSz="571500">
              <a:spcBef>
                <a:spcPct val="0"/>
              </a:spcBef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(I</a:t>
            </a:r>
            <a:r>
              <a:rPr lang="en-US" baseline="-25000" dirty="0">
                <a:solidFill>
                  <a:schemeClr val="accent1"/>
                </a:solidFill>
                <a:latin typeface="+mj-lt"/>
              </a:rPr>
              <a:t>1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)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r1 </a:t>
            </a:r>
            <a:r>
              <a:rPr lang="en-US" dirty="0" smtClean="0">
                <a:solidFill>
                  <a:schemeClr val="accent1"/>
                </a:solidFill>
                <a:latin typeface="+mj-lt"/>
                <a:sym typeface="Wingdings" pitchFamily="2" charset="2"/>
              </a:rPr>
              <a:t>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r0 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+ 10		IF</a:t>
            </a:r>
            <a:r>
              <a:rPr lang="en-US" baseline="-25000" dirty="0">
                <a:solidFill>
                  <a:schemeClr val="accent1"/>
                </a:solidFill>
                <a:latin typeface="+mj-lt"/>
              </a:rPr>
              <a:t>1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	ID</a:t>
            </a:r>
            <a:r>
              <a:rPr lang="en-US" baseline="-25000" dirty="0">
                <a:solidFill>
                  <a:schemeClr val="accent1"/>
                </a:solidFill>
                <a:latin typeface="+mj-lt"/>
              </a:rPr>
              <a:t>1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	EX</a:t>
            </a:r>
            <a:r>
              <a:rPr lang="en-US" baseline="-25000" dirty="0">
                <a:solidFill>
                  <a:schemeClr val="accent1"/>
                </a:solidFill>
                <a:latin typeface="+mj-lt"/>
              </a:rPr>
              <a:t>1	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MA</a:t>
            </a:r>
            <a:r>
              <a:rPr lang="en-US" baseline="-25000" dirty="0">
                <a:solidFill>
                  <a:schemeClr val="accent1"/>
                </a:solidFill>
                <a:latin typeface="+mj-lt"/>
              </a:rPr>
              <a:t>1	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WB</a:t>
            </a:r>
            <a:r>
              <a:rPr lang="en-US" baseline="-25000" dirty="0">
                <a:solidFill>
                  <a:schemeClr val="accent1"/>
                </a:solidFill>
                <a:latin typeface="+mj-lt"/>
              </a:rPr>
              <a:t>1</a:t>
            </a:r>
          </a:p>
          <a:p>
            <a:pPr defTabSz="571500">
              <a:spcBef>
                <a:spcPct val="0"/>
              </a:spcBef>
            </a:pPr>
            <a:r>
              <a:rPr lang="en-US" dirty="0">
                <a:solidFill>
                  <a:srgbClr val="56127A"/>
                </a:solidFill>
                <a:latin typeface="+mj-lt"/>
              </a:rPr>
              <a:t>(I</a:t>
            </a:r>
            <a:r>
              <a:rPr lang="en-US" baseline="-25000" dirty="0">
                <a:solidFill>
                  <a:srgbClr val="56127A"/>
                </a:solidFill>
                <a:latin typeface="+mj-lt"/>
              </a:rPr>
              <a:t>2</a:t>
            </a:r>
            <a:r>
              <a:rPr lang="en-US" dirty="0">
                <a:solidFill>
                  <a:srgbClr val="56127A"/>
                </a:solidFill>
                <a:latin typeface="+mj-lt"/>
              </a:rPr>
              <a:t>) r4 </a:t>
            </a:r>
            <a:r>
              <a:rPr lang="en-US" dirty="0" smtClean="0">
                <a:solidFill>
                  <a:srgbClr val="56127A"/>
                </a:solidFill>
                <a:latin typeface="+mj-lt"/>
                <a:sym typeface="Wingdings" pitchFamily="2" charset="2"/>
              </a:rPr>
              <a:t> </a:t>
            </a:r>
            <a:r>
              <a:rPr lang="en-US" dirty="0" smtClean="0">
                <a:solidFill>
                  <a:srgbClr val="56127A"/>
                </a:solidFill>
                <a:latin typeface="+mj-lt"/>
              </a:rPr>
              <a:t>r1 </a:t>
            </a:r>
            <a:r>
              <a:rPr lang="en-US" dirty="0">
                <a:solidFill>
                  <a:srgbClr val="56127A"/>
                </a:solidFill>
                <a:latin typeface="+mj-lt"/>
              </a:rPr>
              <a:t>+ 17			IF</a:t>
            </a:r>
            <a:r>
              <a:rPr lang="en-US" baseline="-25000" dirty="0">
                <a:solidFill>
                  <a:srgbClr val="56127A"/>
                </a:solidFill>
                <a:latin typeface="+mj-lt"/>
              </a:rPr>
              <a:t>2</a:t>
            </a:r>
            <a:r>
              <a:rPr lang="en-US" dirty="0">
                <a:solidFill>
                  <a:srgbClr val="56127A"/>
                </a:solidFill>
                <a:latin typeface="+mj-lt"/>
              </a:rPr>
              <a:t>	ID</a:t>
            </a:r>
            <a:r>
              <a:rPr lang="en-US" baseline="-25000" dirty="0">
                <a:solidFill>
                  <a:srgbClr val="56127A"/>
                </a:solidFill>
                <a:latin typeface="+mj-lt"/>
              </a:rPr>
              <a:t>2</a:t>
            </a:r>
            <a:r>
              <a:rPr lang="en-US" dirty="0">
                <a:solidFill>
                  <a:srgbClr val="56127A"/>
                </a:solidFill>
                <a:latin typeface="+mj-lt"/>
              </a:rPr>
              <a:t>	</a:t>
            </a:r>
            <a:r>
              <a:rPr lang="en-US" dirty="0" err="1">
                <a:solidFill>
                  <a:srgbClr val="56127A"/>
                </a:solidFill>
                <a:latin typeface="+mj-lt"/>
              </a:rPr>
              <a:t>ID</a:t>
            </a:r>
            <a:r>
              <a:rPr lang="en-US" baseline="-25000" dirty="0" err="1">
                <a:solidFill>
                  <a:srgbClr val="56127A"/>
                </a:solidFill>
                <a:latin typeface="+mj-lt"/>
              </a:rPr>
              <a:t>2</a:t>
            </a:r>
            <a:r>
              <a:rPr lang="en-US" dirty="0">
                <a:solidFill>
                  <a:srgbClr val="56127A"/>
                </a:solidFill>
                <a:latin typeface="+mj-lt"/>
              </a:rPr>
              <a:t>	</a:t>
            </a:r>
            <a:r>
              <a:rPr lang="en-US" dirty="0" err="1">
                <a:solidFill>
                  <a:srgbClr val="56127A"/>
                </a:solidFill>
                <a:latin typeface="+mj-lt"/>
              </a:rPr>
              <a:t>ID</a:t>
            </a:r>
            <a:r>
              <a:rPr lang="en-US" baseline="-25000" dirty="0" err="1">
                <a:solidFill>
                  <a:srgbClr val="56127A"/>
                </a:solidFill>
                <a:latin typeface="+mj-lt"/>
              </a:rPr>
              <a:t>2</a:t>
            </a:r>
            <a:r>
              <a:rPr lang="en-US" dirty="0">
                <a:solidFill>
                  <a:srgbClr val="56127A"/>
                </a:solidFill>
                <a:latin typeface="+mj-lt"/>
              </a:rPr>
              <a:t>	</a:t>
            </a:r>
            <a:r>
              <a:rPr lang="en-US" dirty="0" err="1">
                <a:solidFill>
                  <a:srgbClr val="56127A"/>
                </a:solidFill>
                <a:latin typeface="+mj-lt"/>
              </a:rPr>
              <a:t>ID</a:t>
            </a:r>
            <a:r>
              <a:rPr lang="en-US" baseline="-25000" dirty="0" err="1">
                <a:solidFill>
                  <a:srgbClr val="56127A"/>
                </a:solidFill>
                <a:latin typeface="+mj-lt"/>
              </a:rPr>
              <a:t>2</a:t>
            </a:r>
            <a:r>
              <a:rPr lang="en-US" dirty="0">
                <a:solidFill>
                  <a:srgbClr val="56127A"/>
                </a:solidFill>
                <a:latin typeface="+mj-lt"/>
              </a:rPr>
              <a:t>	EX</a:t>
            </a:r>
            <a:r>
              <a:rPr lang="en-US" baseline="-25000" dirty="0">
                <a:solidFill>
                  <a:srgbClr val="56127A"/>
                </a:solidFill>
                <a:latin typeface="+mj-lt"/>
              </a:rPr>
              <a:t>2	</a:t>
            </a:r>
            <a:r>
              <a:rPr lang="en-US" dirty="0">
                <a:solidFill>
                  <a:srgbClr val="56127A"/>
                </a:solidFill>
                <a:latin typeface="+mj-lt"/>
              </a:rPr>
              <a:t>MA</a:t>
            </a:r>
            <a:r>
              <a:rPr lang="en-US" baseline="-25000" dirty="0">
                <a:solidFill>
                  <a:srgbClr val="56127A"/>
                </a:solidFill>
                <a:latin typeface="+mj-lt"/>
              </a:rPr>
              <a:t>2	</a:t>
            </a:r>
            <a:r>
              <a:rPr lang="en-US" dirty="0">
                <a:solidFill>
                  <a:srgbClr val="56127A"/>
                </a:solidFill>
                <a:latin typeface="+mj-lt"/>
              </a:rPr>
              <a:t>WB</a:t>
            </a:r>
            <a:r>
              <a:rPr lang="en-US" baseline="-25000" dirty="0">
                <a:solidFill>
                  <a:srgbClr val="56127A"/>
                </a:solidFill>
                <a:latin typeface="+mj-lt"/>
              </a:rPr>
              <a:t>2</a:t>
            </a:r>
          </a:p>
          <a:p>
            <a:pPr defTabSz="571500"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+mj-lt"/>
              </a:rPr>
              <a:t>(I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)							IF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	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IF</a:t>
            </a:r>
            <a:r>
              <a:rPr lang="en-US" baseline="-25000" dirty="0" err="1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	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IF</a:t>
            </a:r>
            <a:r>
              <a:rPr lang="en-US" baseline="-25000" dirty="0" err="1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	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IF</a:t>
            </a:r>
            <a:r>
              <a:rPr lang="en-US" baseline="-25000" dirty="0" err="1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	ID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	EX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3	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MA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3	</a:t>
            </a:r>
          </a:p>
          <a:p>
            <a:pPr defTabSz="571500"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+mj-lt"/>
              </a:rPr>
              <a:t>(I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4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)		          	      			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stalled stages		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IF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4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	ID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4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	EX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4	</a:t>
            </a:r>
          </a:p>
          <a:p>
            <a:pPr defTabSz="571500"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+mj-lt"/>
              </a:rPr>
              <a:t>(I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5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)		          	           							IF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5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	ID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5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	</a:t>
            </a:r>
          </a:p>
        </p:txBody>
      </p:sp>
      <p:grpSp>
        <p:nvGrpSpPr>
          <p:cNvPr id="88" name="Group 9"/>
          <p:cNvGrpSpPr>
            <a:grpSpLocks/>
          </p:cNvGrpSpPr>
          <p:nvPr/>
        </p:nvGrpSpPr>
        <p:grpSpPr bwMode="auto">
          <a:xfrm>
            <a:off x="501070" y="4427530"/>
            <a:ext cx="8089900" cy="1736725"/>
            <a:chOff x="432" y="3099"/>
            <a:chExt cx="5096" cy="1094"/>
          </a:xfrm>
        </p:grpSpPr>
        <p:grpSp>
          <p:nvGrpSpPr>
            <p:cNvPr id="89" name="Group 10"/>
            <p:cNvGrpSpPr>
              <a:grpSpLocks/>
            </p:cNvGrpSpPr>
            <p:nvPr/>
          </p:nvGrpSpPr>
          <p:grpSpPr bwMode="auto">
            <a:xfrm>
              <a:off x="2950" y="3220"/>
              <a:ext cx="772" cy="513"/>
              <a:chOff x="2558" y="3220"/>
              <a:chExt cx="772" cy="513"/>
            </a:xfrm>
          </p:grpSpPr>
          <p:sp>
            <p:nvSpPr>
              <p:cNvPr id="91" name="Oval 11"/>
              <p:cNvSpPr>
                <a:spLocks noChangeArrowheads="1"/>
              </p:cNvSpPr>
              <p:nvPr/>
            </p:nvSpPr>
            <p:spPr bwMode="auto">
              <a:xfrm>
                <a:off x="2921" y="3422"/>
                <a:ext cx="409" cy="311"/>
              </a:xfrm>
              <a:prstGeom prst="ellipse">
                <a:avLst/>
              </a:prstGeom>
              <a:solidFill>
                <a:srgbClr val="CFBDC8"/>
              </a:soli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Oval 12"/>
              <p:cNvSpPr>
                <a:spLocks noChangeArrowheads="1"/>
              </p:cNvSpPr>
              <p:nvPr/>
            </p:nvSpPr>
            <p:spPr bwMode="auto">
              <a:xfrm>
                <a:off x="2558" y="3220"/>
                <a:ext cx="409" cy="311"/>
              </a:xfrm>
              <a:prstGeom prst="ellipse">
                <a:avLst/>
              </a:prstGeom>
              <a:solidFill>
                <a:srgbClr val="CFBDC8"/>
              </a:soli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Arc 13"/>
              <p:cNvSpPr>
                <a:spLocks/>
              </p:cNvSpPr>
              <p:nvPr/>
            </p:nvSpPr>
            <p:spPr bwMode="auto">
              <a:xfrm>
                <a:off x="2845" y="3402"/>
                <a:ext cx="229" cy="108"/>
              </a:xfrm>
              <a:custGeom>
                <a:avLst/>
                <a:gdLst>
                  <a:gd name="G0" fmla="+- 95 0 0"/>
                  <a:gd name="G1" fmla="+- 21600 0 0"/>
                  <a:gd name="G2" fmla="+- 21600 0 0"/>
                  <a:gd name="T0" fmla="*/ 0 w 21695"/>
                  <a:gd name="T1" fmla="*/ 0 h 21600"/>
                  <a:gd name="T2" fmla="*/ 21695 w 21695"/>
                  <a:gd name="T3" fmla="*/ 21600 h 21600"/>
                  <a:gd name="T4" fmla="*/ 95 w 2169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95" h="21600" fill="none" extrusionOk="0">
                    <a:moveTo>
                      <a:pt x="0" y="0"/>
                    </a:moveTo>
                    <a:cubicBezTo>
                      <a:pt x="31" y="0"/>
                      <a:pt x="63" y="-1"/>
                      <a:pt x="95" y="0"/>
                    </a:cubicBezTo>
                    <a:cubicBezTo>
                      <a:pt x="12024" y="0"/>
                      <a:pt x="21695" y="9670"/>
                      <a:pt x="21695" y="21600"/>
                    </a:cubicBezTo>
                  </a:path>
                  <a:path w="21695" h="21600" stroke="0" extrusionOk="0">
                    <a:moveTo>
                      <a:pt x="0" y="0"/>
                    </a:moveTo>
                    <a:cubicBezTo>
                      <a:pt x="31" y="0"/>
                      <a:pt x="63" y="-1"/>
                      <a:pt x="95" y="0"/>
                    </a:cubicBezTo>
                    <a:cubicBezTo>
                      <a:pt x="12024" y="0"/>
                      <a:pt x="21695" y="9670"/>
                      <a:pt x="21695" y="21600"/>
                    </a:cubicBezTo>
                    <a:lnTo>
                      <a:pt x="95" y="21600"/>
                    </a:lnTo>
                    <a:close/>
                  </a:path>
                </a:pathLst>
              </a:custGeom>
              <a:noFill/>
              <a:ln w="28575" cap="rnd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0" name="Rectangle 14"/>
            <p:cNvSpPr>
              <a:spLocks noChangeArrowheads="1"/>
            </p:cNvSpPr>
            <p:nvPr/>
          </p:nvSpPr>
          <p:spPr bwMode="auto">
            <a:xfrm>
              <a:off x="432" y="3099"/>
              <a:ext cx="5096" cy="109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571500">
                <a:spcBef>
                  <a:spcPct val="0"/>
                </a:spcBef>
              </a:pPr>
              <a:r>
                <a:rPr lang="en-US" sz="1800" i="1" dirty="0">
                  <a:solidFill>
                    <a:schemeClr val="tx1"/>
                  </a:solidFill>
                  <a:latin typeface="+mj-lt"/>
                </a:rPr>
                <a:t>	time			</a:t>
              </a: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t0	t1	t2	t3	t4	t5	t6	t7	. . . .</a:t>
              </a:r>
            </a:p>
            <a:p>
              <a:pPr defTabSz="571500">
                <a:spcBef>
                  <a:spcPct val="0"/>
                </a:spcBef>
              </a:pPr>
              <a:r>
                <a:rPr lang="en-US" sz="1800" dirty="0">
                  <a:solidFill>
                    <a:schemeClr val="accent1"/>
                  </a:solidFill>
                  <a:latin typeface="+mj-lt"/>
                </a:rPr>
                <a:t>(I</a:t>
              </a:r>
              <a:r>
                <a:rPr lang="en-US" sz="1800" baseline="-25000" dirty="0">
                  <a:solidFill>
                    <a:schemeClr val="accent1"/>
                  </a:solidFill>
                  <a:latin typeface="+mj-lt"/>
                </a:rPr>
                <a:t>1</a:t>
              </a:r>
              <a:r>
                <a:rPr lang="en-US" sz="1800" dirty="0">
                  <a:solidFill>
                    <a:schemeClr val="accent1"/>
                  </a:solidFill>
                  <a:latin typeface="+mj-lt"/>
                </a:rPr>
                <a:t>) r1 </a:t>
              </a:r>
              <a:r>
                <a:rPr lang="en-US" dirty="0" smtClean="0">
                  <a:solidFill>
                    <a:schemeClr val="accent1"/>
                  </a:solidFill>
                  <a:latin typeface="+mj-lt"/>
                  <a:sym typeface="Wingdings" pitchFamily="2" charset="2"/>
                </a:rPr>
                <a:t> </a:t>
              </a:r>
              <a:r>
                <a:rPr lang="en-US" sz="1800" dirty="0" smtClean="0">
                  <a:solidFill>
                    <a:schemeClr val="accent1"/>
                  </a:solidFill>
                  <a:latin typeface="+mj-lt"/>
                </a:rPr>
                <a:t>r0 </a:t>
              </a:r>
              <a:r>
                <a:rPr lang="en-US" sz="1800" dirty="0">
                  <a:solidFill>
                    <a:schemeClr val="accent1"/>
                  </a:solidFill>
                  <a:latin typeface="+mj-lt"/>
                </a:rPr>
                <a:t>+ 10		IF</a:t>
              </a:r>
              <a:r>
                <a:rPr lang="en-US" sz="1800" baseline="-25000" dirty="0">
                  <a:solidFill>
                    <a:schemeClr val="accent1"/>
                  </a:solidFill>
                  <a:latin typeface="+mj-lt"/>
                </a:rPr>
                <a:t>1</a:t>
              </a:r>
              <a:r>
                <a:rPr lang="en-US" sz="1800" dirty="0">
                  <a:solidFill>
                    <a:schemeClr val="accent1"/>
                  </a:solidFill>
                  <a:latin typeface="+mj-lt"/>
                </a:rPr>
                <a:t>	ID</a:t>
              </a:r>
              <a:r>
                <a:rPr lang="en-US" sz="1800" baseline="-25000" dirty="0">
                  <a:solidFill>
                    <a:schemeClr val="accent1"/>
                  </a:solidFill>
                  <a:latin typeface="+mj-lt"/>
                </a:rPr>
                <a:t>1</a:t>
              </a:r>
              <a:r>
                <a:rPr lang="en-US" sz="1800" dirty="0">
                  <a:solidFill>
                    <a:schemeClr val="accent1"/>
                  </a:solidFill>
                  <a:latin typeface="+mj-lt"/>
                </a:rPr>
                <a:t>	EX</a:t>
              </a:r>
              <a:r>
                <a:rPr lang="en-US" sz="1800" baseline="-25000" dirty="0">
                  <a:solidFill>
                    <a:schemeClr val="accent1"/>
                  </a:solidFill>
                  <a:latin typeface="+mj-lt"/>
                </a:rPr>
                <a:t>1	</a:t>
              </a:r>
              <a:r>
                <a:rPr lang="en-US" sz="1800" dirty="0">
                  <a:solidFill>
                    <a:schemeClr val="accent1"/>
                  </a:solidFill>
                  <a:latin typeface="+mj-lt"/>
                </a:rPr>
                <a:t>MA</a:t>
              </a:r>
              <a:r>
                <a:rPr lang="en-US" sz="1800" baseline="-25000" dirty="0">
                  <a:solidFill>
                    <a:schemeClr val="accent1"/>
                  </a:solidFill>
                  <a:latin typeface="+mj-lt"/>
                </a:rPr>
                <a:t>1	</a:t>
              </a:r>
              <a:r>
                <a:rPr lang="en-US" sz="1800" dirty="0">
                  <a:solidFill>
                    <a:schemeClr val="accent1"/>
                  </a:solidFill>
                  <a:latin typeface="+mj-lt"/>
                </a:rPr>
                <a:t>WB</a:t>
              </a:r>
              <a:r>
                <a:rPr lang="en-US" sz="1800" baseline="-25000" dirty="0">
                  <a:solidFill>
                    <a:schemeClr val="accent1"/>
                  </a:solidFill>
                  <a:latin typeface="+mj-lt"/>
                </a:rPr>
                <a:t>1</a:t>
              </a:r>
            </a:p>
            <a:p>
              <a:pPr defTabSz="571500">
                <a:spcBef>
                  <a:spcPct val="0"/>
                </a:spcBef>
              </a:pPr>
              <a:r>
                <a:rPr lang="en-US" sz="1800" dirty="0">
                  <a:solidFill>
                    <a:srgbClr val="56127A"/>
                  </a:solidFill>
                  <a:latin typeface="+mj-lt"/>
                </a:rPr>
                <a:t>(I</a:t>
              </a:r>
              <a:r>
                <a:rPr lang="en-US" sz="1800" baseline="-25000" dirty="0">
                  <a:solidFill>
                    <a:srgbClr val="56127A"/>
                  </a:solidFill>
                  <a:latin typeface="+mj-lt"/>
                </a:rPr>
                <a:t>2</a:t>
              </a:r>
              <a:r>
                <a:rPr lang="en-US" sz="1800" dirty="0">
                  <a:solidFill>
                    <a:srgbClr val="56127A"/>
                  </a:solidFill>
                  <a:latin typeface="+mj-lt"/>
                </a:rPr>
                <a:t>) r4 </a:t>
              </a:r>
              <a:r>
                <a:rPr lang="en-US" dirty="0" smtClean="0">
                  <a:solidFill>
                    <a:srgbClr val="56127A"/>
                  </a:solidFill>
                  <a:latin typeface="+mj-lt"/>
                  <a:sym typeface="Wingdings" pitchFamily="2" charset="2"/>
                </a:rPr>
                <a:t> </a:t>
              </a:r>
              <a:r>
                <a:rPr lang="en-US" sz="1800" dirty="0" smtClean="0">
                  <a:solidFill>
                    <a:srgbClr val="56127A"/>
                  </a:solidFill>
                  <a:latin typeface="+mj-lt"/>
                </a:rPr>
                <a:t>r1 </a:t>
              </a:r>
              <a:r>
                <a:rPr lang="en-US" sz="1800" dirty="0">
                  <a:solidFill>
                    <a:srgbClr val="56127A"/>
                  </a:solidFill>
                  <a:latin typeface="+mj-lt"/>
                </a:rPr>
                <a:t>+ 17			IF</a:t>
              </a:r>
              <a:r>
                <a:rPr lang="en-US" sz="1800" baseline="-25000" dirty="0">
                  <a:solidFill>
                    <a:srgbClr val="56127A"/>
                  </a:solidFill>
                  <a:latin typeface="+mj-lt"/>
                </a:rPr>
                <a:t>2</a:t>
              </a:r>
              <a:r>
                <a:rPr lang="en-US" sz="1800" dirty="0">
                  <a:solidFill>
                    <a:srgbClr val="56127A"/>
                  </a:solidFill>
                  <a:latin typeface="+mj-lt"/>
                </a:rPr>
                <a:t>	ID</a:t>
              </a:r>
              <a:r>
                <a:rPr lang="en-US" sz="1800" baseline="-25000" dirty="0">
                  <a:solidFill>
                    <a:srgbClr val="56127A"/>
                  </a:solidFill>
                  <a:latin typeface="+mj-lt"/>
                </a:rPr>
                <a:t>2</a:t>
              </a:r>
              <a:r>
                <a:rPr lang="en-US" sz="1800" dirty="0">
                  <a:solidFill>
                    <a:srgbClr val="56127A"/>
                  </a:solidFill>
                  <a:latin typeface="+mj-lt"/>
                </a:rPr>
                <a:t>	EX</a:t>
              </a:r>
              <a:r>
                <a:rPr lang="en-US" sz="1800" baseline="-25000" dirty="0">
                  <a:solidFill>
                    <a:srgbClr val="56127A"/>
                  </a:solidFill>
                  <a:latin typeface="+mj-lt"/>
                </a:rPr>
                <a:t>2	</a:t>
              </a:r>
              <a:r>
                <a:rPr lang="en-US" sz="1800" dirty="0">
                  <a:solidFill>
                    <a:srgbClr val="56127A"/>
                  </a:solidFill>
                  <a:latin typeface="+mj-lt"/>
                </a:rPr>
                <a:t>MA</a:t>
              </a:r>
              <a:r>
                <a:rPr lang="en-US" sz="1800" baseline="-25000" dirty="0">
                  <a:solidFill>
                    <a:srgbClr val="56127A"/>
                  </a:solidFill>
                  <a:latin typeface="+mj-lt"/>
                </a:rPr>
                <a:t>2	</a:t>
              </a:r>
              <a:r>
                <a:rPr lang="en-US" sz="1800" dirty="0">
                  <a:solidFill>
                    <a:srgbClr val="56127A"/>
                  </a:solidFill>
                  <a:latin typeface="+mj-lt"/>
                </a:rPr>
                <a:t>WB</a:t>
              </a:r>
              <a:r>
                <a:rPr lang="en-US" sz="1800" baseline="-25000" dirty="0">
                  <a:solidFill>
                    <a:srgbClr val="56127A"/>
                  </a:solidFill>
                  <a:latin typeface="+mj-lt"/>
                </a:rPr>
                <a:t>2</a:t>
              </a:r>
            </a:p>
            <a:p>
              <a:pPr defTabSz="571500">
                <a:spcBef>
                  <a:spcPct val="0"/>
                </a:spcBef>
              </a:pP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(I</a:t>
              </a:r>
              <a:r>
                <a:rPr lang="en-US" sz="1800" baseline="-25000" dirty="0">
                  <a:solidFill>
                    <a:schemeClr val="tx1"/>
                  </a:solidFill>
                  <a:latin typeface="+mj-lt"/>
                </a:rPr>
                <a:t>3</a:t>
              </a: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)							IF</a:t>
              </a:r>
              <a:r>
                <a:rPr lang="en-US" sz="1800" baseline="-25000" dirty="0">
                  <a:solidFill>
                    <a:schemeClr val="tx1"/>
                  </a:solidFill>
                  <a:latin typeface="+mj-lt"/>
                </a:rPr>
                <a:t>3</a:t>
              </a: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	ID</a:t>
              </a:r>
              <a:r>
                <a:rPr lang="en-US" sz="1800" baseline="-25000" dirty="0">
                  <a:solidFill>
                    <a:schemeClr val="tx1"/>
                  </a:solidFill>
                  <a:latin typeface="+mj-lt"/>
                </a:rPr>
                <a:t>3</a:t>
              </a: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	EX</a:t>
              </a:r>
              <a:r>
                <a:rPr lang="en-US" sz="1800" baseline="-25000" dirty="0">
                  <a:solidFill>
                    <a:schemeClr val="tx1"/>
                  </a:solidFill>
                  <a:latin typeface="+mj-lt"/>
                </a:rPr>
                <a:t>3	</a:t>
              </a: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MA</a:t>
              </a:r>
              <a:r>
                <a:rPr lang="en-US" sz="1800" baseline="-25000" dirty="0">
                  <a:solidFill>
                    <a:schemeClr val="tx1"/>
                  </a:solidFill>
                  <a:latin typeface="+mj-lt"/>
                </a:rPr>
                <a:t>3	</a:t>
              </a: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WB</a:t>
              </a:r>
              <a:r>
                <a:rPr lang="en-US" sz="1800" baseline="-25000" dirty="0">
                  <a:solidFill>
                    <a:schemeClr val="tx1"/>
                  </a:solidFill>
                  <a:latin typeface="+mj-lt"/>
                </a:rPr>
                <a:t>3</a:t>
              </a:r>
            </a:p>
            <a:p>
              <a:pPr defTabSz="571500">
                <a:spcBef>
                  <a:spcPct val="0"/>
                </a:spcBef>
              </a:pP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(I</a:t>
              </a:r>
              <a:r>
                <a:rPr lang="en-US" sz="1800" baseline="-25000" dirty="0">
                  <a:solidFill>
                    <a:schemeClr val="tx1"/>
                  </a:solidFill>
                  <a:latin typeface="+mj-lt"/>
                </a:rPr>
                <a:t>4</a:t>
              </a: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)		          	      		</a:t>
              </a:r>
              <a:r>
                <a:rPr lang="en-US" sz="1800" i="1" dirty="0">
                  <a:solidFill>
                    <a:schemeClr val="tx1"/>
                  </a:solidFill>
                  <a:latin typeface="+mj-lt"/>
                </a:rPr>
                <a:t>		</a:t>
              </a: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IF</a:t>
              </a:r>
              <a:r>
                <a:rPr lang="en-US" sz="1800" baseline="-25000" dirty="0">
                  <a:solidFill>
                    <a:schemeClr val="tx1"/>
                  </a:solidFill>
                  <a:latin typeface="+mj-lt"/>
                </a:rPr>
                <a:t>4</a:t>
              </a: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	ID</a:t>
              </a:r>
              <a:r>
                <a:rPr lang="en-US" sz="1800" baseline="-25000" dirty="0">
                  <a:solidFill>
                    <a:schemeClr val="tx1"/>
                  </a:solidFill>
                  <a:latin typeface="+mj-lt"/>
                </a:rPr>
                <a:t>4</a:t>
              </a: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	EX</a:t>
              </a:r>
              <a:r>
                <a:rPr lang="en-US" sz="1800" baseline="-25000" dirty="0">
                  <a:solidFill>
                    <a:schemeClr val="tx1"/>
                  </a:solidFill>
                  <a:latin typeface="+mj-lt"/>
                </a:rPr>
                <a:t>4	</a:t>
              </a: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MA</a:t>
              </a:r>
              <a:r>
                <a:rPr lang="en-US" sz="1800" baseline="-25000" dirty="0">
                  <a:solidFill>
                    <a:schemeClr val="tx1"/>
                  </a:solidFill>
                  <a:latin typeface="+mj-lt"/>
                </a:rPr>
                <a:t>4	</a:t>
              </a: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WB</a:t>
              </a:r>
              <a:r>
                <a:rPr lang="en-US" sz="1800" baseline="-25000" dirty="0">
                  <a:solidFill>
                    <a:schemeClr val="tx1"/>
                  </a:solidFill>
                  <a:latin typeface="+mj-lt"/>
                </a:rPr>
                <a:t>4</a:t>
              </a:r>
            </a:p>
            <a:p>
              <a:pPr defTabSz="571500">
                <a:spcBef>
                  <a:spcPct val="0"/>
                </a:spcBef>
              </a:pP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(I</a:t>
              </a:r>
              <a:r>
                <a:rPr lang="en-US" sz="1800" baseline="-25000" dirty="0">
                  <a:solidFill>
                    <a:schemeClr val="tx1"/>
                  </a:solidFill>
                  <a:latin typeface="+mj-lt"/>
                </a:rPr>
                <a:t>5</a:t>
              </a: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)		          	           				IF</a:t>
              </a:r>
              <a:r>
                <a:rPr lang="en-US" sz="1800" baseline="-25000" dirty="0">
                  <a:solidFill>
                    <a:schemeClr val="tx1"/>
                  </a:solidFill>
                  <a:latin typeface="+mj-lt"/>
                </a:rPr>
                <a:t>5</a:t>
              </a: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	ID</a:t>
              </a:r>
              <a:r>
                <a:rPr lang="en-US" sz="1800" baseline="-25000" dirty="0">
                  <a:solidFill>
                    <a:schemeClr val="tx1"/>
                  </a:solidFill>
                  <a:latin typeface="+mj-lt"/>
                </a:rPr>
                <a:t>5</a:t>
              </a: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	EX</a:t>
              </a:r>
              <a:r>
                <a:rPr lang="en-US" sz="1800" baseline="-25000" dirty="0">
                  <a:solidFill>
                    <a:schemeClr val="tx1"/>
                  </a:solidFill>
                  <a:latin typeface="+mj-lt"/>
                </a:rPr>
                <a:t>5	</a:t>
              </a: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MA</a:t>
              </a:r>
              <a:r>
                <a:rPr lang="en-US" sz="1800" baseline="-25000" dirty="0">
                  <a:solidFill>
                    <a:schemeClr val="tx1"/>
                  </a:solidFill>
                  <a:latin typeface="+mj-lt"/>
                </a:rPr>
                <a:t>5	</a:t>
              </a: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WB</a:t>
              </a:r>
              <a:r>
                <a:rPr lang="en-US" sz="1800" baseline="-25000" dirty="0">
                  <a:solidFill>
                    <a:schemeClr val="tx1"/>
                  </a:solidFill>
                  <a:latin typeface="+mj-lt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4828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  <a:noFill/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Example Forwarding Path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  <a:noFill/>
        </p:spPr>
      </p:pic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4357532" y="2721696"/>
            <a:ext cx="2135188" cy="1023938"/>
            <a:chOff x="2792" y="1875"/>
            <a:chExt cx="1345" cy="645"/>
          </a:xfrm>
        </p:grpSpPr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3053" y="2208"/>
              <a:ext cx="145" cy="289"/>
            </a:xfrm>
            <a:custGeom>
              <a:avLst/>
              <a:gdLst/>
              <a:ahLst/>
              <a:cxnLst>
                <a:cxn ang="0">
                  <a:pos x="144" y="48"/>
                </a:cxn>
                <a:cxn ang="0">
                  <a:pos x="144" y="240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144" y="48"/>
                </a:cxn>
              </a:cxnLst>
              <a:rect l="0" t="0" r="r" b="b"/>
              <a:pathLst>
                <a:path w="145" h="289">
                  <a:moveTo>
                    <a:pt x="144" y="48"/>
                  </a:moveTo>
                  <a:lnTo>
                    <a:pt x="144" y="240"/>
                  </a:lnTo>
                  <a:lnTo>
                    <a:pt x="0" y="288"/>
                  </a:lnTo>
                  <a:lnTo>
                    <a:pt x="0" y="0"/>
                  </a:lnTo>
                  <a:lnTo>
                    <a:pt x="144" y="48"/>
                  </a:lnTo>
                </a:path>
              </a:pathLst>
            </a:custGeom>
            <a:solidFill>
              <a:srgbClr val="CFBDC8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grpSp>
          <p:nvGrpSpPr>
            <p:cNvPr id="13" name="Group 5"/>
            <p:cNvGrpSpPr>
              <a:grpSpLocks/>
            </p:cNvGrpSpPr>
            <p:nvPr/>
          </p:nvGrpSpPr>
          <p:grpSpPr bwMode="auto">
            <a:xfrm>
              <a:off x="2792" y="2072"/>
              <a:ext cx="1345" cy="448"/>
              <a:chOff x="2792" y="2360"/>
              <a:chExt cx="1345" cy="448"/>
            </a:xfrm>
          </p:grpSpPr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2792" y="2360"/>
                <a:ext cx="1064" cy="432"/>
              </a:xfrm>
              <a:custGeom>
                <a:avLst/>
                <a:gdLst/>
                <a:ahLst/>
                <a:cxnLst>
                  <a:cxn ang="0">
                    <a:pos x="1064" y="432"/>
                  </a:cxn>
                  <a:cxn ang="0">
                    <a:pos x="1064" y="0"/>
                  </a:cxn>
                  <a:cxn ang="0">
                    <a:pos x="0" y="0"/>
                  </a:cxn>
                  <a:cxn ang="0">
                    <a:pos x="0" y="200"/>
                  </a:cxn>
                  <a:cxn ang="0">
                    <a:pos x="264" y="200"/>
                  </a:cxn>
                </a:cxnLst>
                <a:rect l="0" t="0" r="r" b="b"/>
                <a:pathLst>
                  <a:path w="1064" h="432">
                    <a:moveTo>
                      <a:pt x="1064" y="432"/>
                    </a:moveTo>
                    <a:lnTo>
                      <a:pt x="1064" y="0"/>
                    </a:lnTo>
                    <a:lnTo>
                      <a:pt x="0" y="0"/>
                    </a:lnTo>
                    <a:lnTo>
                      <a:pt x="0" y="200"/>
                    </a:lnTo>
                    <a:lnTo>
                      <a:pt x="264" y="200"/>
                    </a:lnTo>
                  </a:path>
                </a:pathLst>
              </a:custGeom>
              <a:noFill/>
              <a:ln w="76200" cap="flat" cmpd="sng">
                <a:solidFill>
                  <a:srgbClr val="CFBDC8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7" name="Oval 7"/>
              <p:cNvSpPr>
                <a:spLocks noChangeArrowheads="1"/>
              </p:cNvSpPr>
              <p:nvPr/>
            </p:nvSpPr>
            <p:spPr bwMode="auto">
              <a:xfrm>
                <a:off x="4105" y="2776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8" name="Freeform 8"/>
              <p:cNvSpPr>
                <a:spLocks/>
              </p:cNvSpPr>
              <p:nvPr/>
            </p:nvSpPr>
            <p:spPr bwMode="auto">
              <a:xfrm>
                <a:off x="2792" y="2360"/>
                <a:ext cx="1064" cy="432"/>
              </a:xfrm>
              <a:custGeom>
                <a:avLst/>
                <a:gdLst/>
                <a:ahLst/>
                <a:cxnLst>
                  <a:cxn ang="0">
                    <a:pos x="1064" y="432"/>
                  </a:cxn>
                  <a:cxn ang="0">
                    <a:pos x="1064" y="0"/>
                  </a:cxn>
                  <a:cxn ang="0">
                    <a:pos x="0" y="0"/>
                  </a:cxn>
                  <a:cxn ang="0">
                    <a:pos x="0" y="200"/>
                  </a:cxn>
                  <a:cxn ang="0">
                    <a:pos x="264" y="200"/>
                  </a:cxn>
                </a:cxnLst>
                <a:rect l="0" t="0" r="r" b="b"/>
                <a:pathLst>
                  <a:path w="1064" h="432">
                    <a:moveTo>
                      <a:pt x="1064" y="432"/>
                    </a:moveTo>
                    <a:lnTo>
                      <a:pt x="1064" y="0"/>
                    </a:lnTo>
                    <a:lnTo>
                      <a:pt x="0" y="0"/>
                    </a:lnTo>
                    <a:lnTo>
                      <a:pt x="0" y="200"/>
                    </a:lnTo>
                    <a:lnTo>
                      <a:pt x="264" y="20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</p:grp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3144" y="1888"/>
              <a:ext cx="0" cy="3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2879" y="1875"/>
              <a:ext cx="29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000" dirty="0" err="1">
                  <a:solidFill>
                    <a:srgbClr val="56127A"/>
                  </a:solidFill>
                  <a:latin typeface="+mj-lt"/>
                </a:rPr>
                <a:t>ASrc</a:t>
              </a:r>
              <a:endParaRPr lang="en-US" sz="1000" dirty="0">
                <a:solidFill>
                  <a:srgbClr val="56127A"/>
                </a:solidFill>
                <a:latin typeface="+mj-lt"/>
              </a:endParaRPr>
            </a:p>
          </p:txBody>
        </p:sp>
      </p:grp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215745" y="954807"/>
            <a:ext cx="8734425" cy="4164013"/>
            <a:chOff x="183" y="762"/>
            <a:chExt cx="5502" cy="2623"/>
          </a:xfrm>
        </p:grpSpPr>
        <p:grpSp>
          <p:nvGrpSpPr>
            <p:cNvPr id="20" name="Group 16"/>
            <p:cNvGrpSpPr>
              <a:grpSpLocks/>
            </p:cNvGrpSpPr>
            <p:nvPr/>
          </p:nvGrpSpPr>
          <p:grpSpPr bwMode="auto">
            <a:xfrm>
              <a:off x="183" y="762"/>
              <a:ext cx="5465" cy="2623"/>
              <a:chOff x="183" y="762"/>
              <a:chExt cx="5465" cy="2623"/>
            </a:xfrm>
          </p:grpSpPr>
          <p:grpSp>
            <p:nvGrpSpPr>
              <p:cNvPr id="25" name="Group 17"/>
              <p:cNvGrpSpPr>
                <a:grpSpLocks/>
              </p:cNvGrpSpPr>
              <p:nvPr/>
            </p:nvGrpSpPr>
            <p:grpSpPr bwMode="auto">
              <a:xfrm>
                <a:off x="1381" y="1416"/>
                <a:ext cx="4174" cy="1545"/>
                <a:chOff x="1438" y="1144"/>
                <a:chExt cx="4174" cy="1545"/>
              </a:xfrm>
            </p:grpSpPr>
            <p:grpSp>
              <p:nvGrpSpPr>
                <p:cNvPr id="141" name="Group 18"/>
                <p:cNvGrpSpPr>
                  <a:grpSpLocks/>
                </p:cNvGrpSpPr>
                <p:nvPr/>
              </p:nvGrpSpPr>
              <p:grpSpPr bwMode="auto">
                <a:xfrm>
                  <a:off x="3909" y="1144"/>
                  <a:ext cx="183" cy="304"/>
                  <a:chOff x="3909" y="1144"/>
                  <a:chExt cx="183" cy="304"/>
                </a:xfrm>
              </p:grpSpPr>
              <p:sp>
                <p:nvSpPr>
                  <p:cNvPr id="15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3965" y="1144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00">
                      <a:latin typeface="+mj-lt"/>
                    </a:endParaRPr>
                  </a:p>
                </p:txBody>
              </p:sp>
              <p:sp>
                <p:nvSpPr>
                  <p:cNvPr id="154" name="Freeform 20"/>
                  <p:cNvSpPr>
                    <a:spLocks/>
                  </p:cNvSpPr>
                  <p:nvPr/>
                </p:nvSpPr>
                <p:spPr bwMode="auto">
                  <a:xfrm>
                    <a:off x="3998" y="1398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000">
                      <a:latin typeface="+mj-lt"/>
                    </a:endParaRPr>
                  </a:p>
                </p:txBody>
              </p:sp>
              <p:sp>
                <p:nvSpPr>
                  <p:cNvPr id="155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3909" y="1207"/>
                    <a:ext cx="183" cy="153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+mj-lt"/>
                      </a:rPr>
                      <a:t>IR</a:t>
                    </a:r>
                  </a:p>
                </p:txBody>
              </p:sp>
            </p:grpSp>
            <p:sp>
              <p:nvSpPr>
                <p:cNvPr id="142" name="Freeform 22"/>
                <p:cNvSpPr>
                  <a:spLocks/>
                </p:cNvSpPr>
                <p:nvPr/>
              </p:nvSpPr>
              <p:spPr bwMode="auto">
                <a:xfrm>
                  <a:off x="1438" y="1312"/>
                  <a:ext cx="1905" cy="1377"/>
                </a:xfrm>
                <a:custGeom>
                  <a:avLst/>
                  <a:gdLst/>
                  <a:ahLst/>
                  <a:cxnLst>
                    <a:cxn ang="0">
                      <a:pos x="0" y="1376"/>
                    </a:cxn>
                    <a:cxn ang="0">
                      <a:pos x="0" y="0"/>
                    </a:cxn>
                    <a:cxn ang="0">
                      <a:pos x="520" y="0"/>
                    </a:cxn>
                    <a:cxn ang="0">
                      <a:pos x="1904" y="0"/>
                    </a:cxn>
                  </a:cxnLst>
                  <a:rect l="0" t="0" r="r" b="b"/>
                  <a:pathLst>
                    <a:path w="1905" h="1377">
                      <a:moveTo>
                        <a:pt x="0" y="1376"/>
                      </a:moveTo>
                      <a:lnTo>
                        <a:pt x="0" y="0"/>
                      </a:lnTo>
                      <a:lnTo>
                        <a:pt x="520" y="0"/>
                      </a:lnTo>
                      <a:lnTo>
                        <a:pt x="1904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43" name="Line 23"/>
                <p:cNvSpPr>
                  <a:spLocks noChangeShapeType="1"/>
                </p:cNvSpPr>
                <p:nvPr/>
              </p:nvSpPr>
              <p:spPr bwMode="auto">
                <a:xfrm>
                  <a:off x="3470" y="1312"/>
                  <a:ext cx="48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44" name="Line 24"/>
                <p:cNvSpPr>
                  <a:spLocks noChangeShapeType="1"/>
                </p:cNvSpPr>
                <p:nvPr/>
              </p:nvSpPr>
              <p:spPr bwMode="auto">
                <a:xfrm>
                  <a:off x="4094" y="1304"/>
                  <a:ext cx="136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grpSp>
              <p:nvGrpSpPr>
                <p:cNvPr id="145" name="Group 25"/>
                <p:cNvGrpSpPr>
                  <a:grpSpLocks/>
                </p:cNvGrpSpPr>
                <p:nvPr/>
              </p:nvGrpSpPr>
              <p:grpSpPr bwMode="auto">
                <a:xfrm>
                  <a:off x="3293" y="1144"/>
                  <a:ext cx="183" cy="304"/>
                  <a:chOff x="3293" y="1144"/>
                  <a:chExt cx="183" cy="304"/>
                </a:xfrm>
              </p:grpSpPr>
              <p:sp>
                <p:nvSpPr>
                  <p:cNvPr id="150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3341" y="1144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00">
                      <a:latin typeface="+mj-lt"/>
                    </a:endParaRPr>
                  </a:p>
                </p:txBody>
              </p:sp>
              <p:sp>
                <p:nvSpPr>
                  <p:cNvPr id="151" name="Freeform 27"/>
                  <p:cNvSpPr>
                    <a:spLocks/>
                  </p:cNvSpPr>
                  <p:nvPr/>
                </p:nvSpPr>
                <p:spPr bwMode="auto">
                  <a:xfrm>
                    <a:off x="3374" y="1398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000">
                      <a:latin typeface="+mj-lt"/>
                    </a:endParaRPr>
                  </a:p>
                </p:txBody>
              </p:sp>
              <p:sp>
                <p:nvSpPr>
                  <p:cNvPr id="152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293" y="1207"/>
                    <a:ext cx="183" cy="153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+mj-lt"/>
                      </a:rPr>
                      <a:t>IR</a:t>
                    </a:r>
                  </a:p>
                </p:txBody>
              </p:sp>
            </p:grpSp>
            <p:grpSp>
              <p:nvGrpSpPr>
                <p:cNvPr id="146" name="Group 29"/>
                <p:cNvGrpSpPr>
                  <a:grpSpLocks/>
                </p:cNvGrpSpPr>
                <p:nvPr/>
              </p:nvGrpSpPr>
              <p:grpSpPr bwMode="auto">
                <a:xfrm>
                  <a:off x="5429" y="1144"/>
                  <a:ext cx="183" cy="304"/>
                  <a:chOff x="5429" y="1144"/>
                  <a:chExt cx="183" cy="304"/>
                </a:xfrm>
              </p:grpSpPr>
              <p:sp>
                <p:nvSpPr>
                  <p:cNvPr id="147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5477" y="1144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00">
                      <a:latin typeface="+mj-lt"/>
                    </a:endParaRPr>
                  </a:p>
                </p:txBody>
              </p:sp>
              <p:sp>
                <p:nvSpPr>
                  <p:cNvPr id="148" name="Freeform 31"/>
                  <p:cNvSpPr>
                    <a:spLocks/>
                  </p:cNvSpPr>
                  <p:nvPr/>
                </p:nvSpPr>
                <p:spPr bwMode="auto">
                  <a:xfrm>
                    <a:off x="5510" y="1398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000">
                      <a:latin typeface="+mj-lt"/>
                    </a:endParaRPr>
                  </a:p>
                </p:txBody>
              </p:sp>
              <p:sp>
                <p:nvSpPr>
                  <p:cNvPr id="149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5429" y="1191"/>
                    <a:ext cx="183" cy="153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+mj-lt"/>
                      </a:rPr>
                      <a:t>IR</a:t>
                    </a:r>
                  </a:p>
                </p:txBody>
              </p:sp>
            </p:grpSp>
          </p:grpSp>
          <p:sp>
            <p:nvSpPr>
              <p:cNvPr id="26" name="Freeform 33"/>
              <p:cNvSpPr>
                <a:spLocks/>
              </p:cNvSpPr>
              <p:nvPr/>
            </p:nvSpPr>
            <p:spPr bwMode="auto">
              <a:xfrm>
                <a:off x="1765" y="1768"/>
                <a:ext cx="3192" cy="712"/>
              </a:xfrm>
              <a:custGeom>
                <a:avLst/>
                <a:gdLst/>
                <a:ahLst/>
                <a:cxnLst>
                  <a:cxn ang="0">
                    <a:pos x="3192" y="0"/>
                  </a:cxn>
                  <a:cxn ang="0">
                    <a:pos x="0" y="0"/>
                  </a:cxn>
                  <a:cxn ang="0">
                    <a:pos x="0" y="712"/>
                  </a:cxn>
                  <a:cxn ang="0">
                    <a:pos x="427" y="712"/>
                  </a:cxn>
                </a:cxnLst>
                <a:rect l="0" t="0" r="r" b="b"/>
                <a:pathLst>
                  <a:path w="3192" h="712">
                    <a:moveTo>
                      <a:pt x="3192" y="0"/>
                    </a:moveTo>
                    <a:lnTo>
                      <a:pt x="0" y="0"/>
                    </a:lnTo>
                    <a:lnTo>
                      <a:pt x="0" y="712"/>
                    </a:lnTo>
                    <a:lnTo>
                      <a:pt x="427" y="712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7" name="Freeform 34"/>
              <p:cNvSpPr>
                <a:spLocks/>
              </p:cNvSpPr>
              <p:nvPr/>
            </p:nvSpPr>
            <p:spPr bwMode="auto">
              <a:xfrm>
                <a:off x="2859" y="2597"/>
                <a:ext cx="1520" cy="4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4"/>
                  </a:cxn>
                  <a:cxn ang="0">
                    <a:pos x="816" y="384"/>
                  </a:cxn>
                </a:cxnLst>
                <a:rect l="0" t="0" r="r" b="b"/>
                <a:pathLst>
                  <a:path w="817" h="385">
                    <a:moveTo>
                      <a:pt x="0" y="0"/>
                    </a:moveTo>
                    <a:lnTo>
                      <a:pt x="0" y="384"/>
                    </a:lnTo>
                    <a:lnTo>
                      <a:pt x="816" y="384"/>
                    </a:ln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8" name="Line 35"/>
              <p:cNvSpPr>
                <a:spLocks noChangeShapeType="1"/>
              </p:cNvSpPr>
              <p:nvPr/>
            </p:nvSpPr>
            <p:spPr bwMode="auto">
              <a:xfrm>
                <a:off x="3223" y="2664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9" name="Line 36"/>
              <p:cNvSpPr>
                <a:spLocks noChangeShapeType="1"/>
              </p:cNvSpPr>
              <p:nvPr/>
            </p:nvSpPr>
            <p:spPr bwMode="auto">
              <a:xfrm>
                <a:off x="3751" y="2504"/>
                <a:ext cx="61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30" name="Freeform 37"/>
              <p:cNvSpPr>
                <a:spLocks/>
              </p:cNvSpPr>
              <p:nvPr/>
            </p:nvSpPr>
            <p:spPr bwMode="auto">
              <a:xfrm>
                <a:off x="183" y="1192"/>
                <a:ext cx="481" cy="1201"/>
              </a:xfrm>
              <a:custGeom>
                <a:avLst/>
                <a:gdLst/>
                <a:ahLst/>
                <a:cxnLst>
                  <a:cxn ang="0">
                    <a:pos x="480" y="0"/>
                  </a:cxn>
                  <a:cxn ang="0">
                    <a:pos x="0" y="0"/>
                  </a:cxn>
                  <a:cxn ang="0">
                    <a:pos x="0" y="1200"/>
                  </a:cxn>
                  <a:cxn ang="0">
                    <a:pos x="192" y="1200"/>
                  </a:cxn>
                </a:cxnLst>
                <a:rect l="0" t="0" r="r" b="b"/>
                <a:pathLst>
                  <a:path w="481" h="1201">
                    <a:moveTo>
                      <a:pt x="480" y="0"/>
                    </a:moveTo>
                    <a:lnTo>
                      <a:pt x="0" y="0"/>
                    </a:lnTo>
                    <a:lnTo>
                      <a:pt x="0" y="1200"/>
                    </a:lnTo>
                    <a:lnTo>
                      <a:pt x="192" y="120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31" name="Freeform 38"/>
              <p:cNvSpPr>
                <a:spLocks/>
              </p:cNvSpPr>
              <p:nvPr/>
            </p:nvSpPr>
            <p:spPr bwMode="auto">
              <a:xfrm>
                <a:off x="543" y="1760"/>
                <a:ext cx="217" cy="633"/>
              </a:xfrm>
              <a:custGeom>
                <a:avLst/>
                <a:gdLst/>
                <a:ahLst/>
                <a:cxnLst>
                  <a:cxn ang="0">
                    <a:pos x="0" y="632"/>
                  </a:cxn>
                  <a:cxn ang="0">
                    <a:pos x="0" y="56"/>
                  </a:cxn>
                  <a:cxn ang="0">
                    <a:pos x="0" y="0"/>
                  </a:cxn>
                  <a:cxn ang="0">
                    <a:pos x="216" y="0"/>
                  </a:cxn>
                </a:cxnLst>
                <a:rect l="0" t="0" r="r" b="b"/>
                <a:pathLst>
                  <a:path w="217" h="633">
                    <a:moveTo>
                      <a:pt x="0" y="632"/>
                    </a:moveTo>
                    <a:lnTo>
                      <a:pt x="0" y="56"/>
                    </a:lnTo>
                    <a:lnTo>
                      <a:pt x="0" y="0"/>
                    </a:lnTo>
                    <a:lnTo>
                      <a:pt x="21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32" name="Freeform 39"/>
              <p:cNvSpPr>
                <a:spLocks/>
              </p:cNvSpPr>
              <p:nvPr/>
            </p:nvSpPr>
            <p:spPr bwMode="auto">
              <a:xfrm>
                <a:off x="519" y="2392"/>
                <a:ext cx="19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0"/>
                  </a:cxn>
                  <a:cxn ang="0">
                    <a:pos x="192" y="0"/>
                  </a:cxn>
                </a:cxnLst>
                <a:rect l="0" t="0" r="r" b="b"/>
                <a:pathLst>
                  <a:path w="193" h="1">
                    <a:moveTo>
                      <a:pt x="0" y="0"/>
                    </a:moveTo>
                    <a:lnTo>
                      <a:pt x="144" y="0"/>
                    </a:lnTo>
                    <a:lnTo>
                      <a:pt x="192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33" name="Freeform 40"/>
              <p:cNvSpPr>
                <a:spLocks/>
              </p:cNvSpPr>
              <p:nvPr/>
            </p:nvSpPr>
            <p:spPr bwMode="auto">
              <a:xfrm>
                <a:off x="647" y="1192"/>
                <a:ext cx="433" cy="425"/>
              </a:xfrm>
              <a:custGeom>
                <a:avLst/>
                <a:gdLst/>
                <a:ahLst/>
                <a:cxnLst>
                  <a:cxn ang="0">
                    <a:pos x="432" y="424"/>
                  </a:cxn>
                  <a:cxn ang="0">
                    <a:pos x="432" y="0"/>
                  </a:cxn>
                  <a:cxn ang="0">
                    <a:pos x="0" y="0"/>
                  </a:cxn>
                </a:cxnLst>
                <a:rect l="0" t="0" r="r" b="b"/>
                <a:pathLst>
                  <a:path w="433" h="425">
                    <a:moveTo>
                      <a:pt x="432" y="424"/>
                    </a:moveTo>
                    <a:lnTo>
                      <a:pt x="432" y="0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34" name="Freeform 41"/>
              <p:cNvSpPr>
                <a:spLocks/>
              </p:cNvSpPr>
              <p:nvPr/>
            </p:nvSpPr>
            <p:spPr bwMode="auto">
              <a:xfrm>
                <a:off x="1383" y="2200"/>
                <a:ext cx="817" cy="193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0" y="0"/>
                  </a:cxn>
                  <a:cxn ang="0">
                    <a:pos x="816" y="0"/>
                  </a:cxn>
                </a:cxnLst>
                <a:rect l="0" t="0" r="r" b="b"/>
                <a:pathLst>
                  <a:path w="817" h="193">
                    <a:moveTo>
                      <a:pt x="0" y="192"/>
                    </a:moveTo>
                    <a:lnTo>
                      <a:pt x="0" y="0"/>
                    </a:lnTo>
                    <a:lnTo>
                      <a:pt x="816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35" name="Freeform 42"/>
              <p:cNvSpPr>
                <a:spLocks/>
              </p:cNvSpPr>
              <p:nvPr/>
            </p:nvSpPr>
            <p:spPr bwMode="auto">
              <a:xfrm>
                <a:off x="1383" y="2296"/>
                <a:ext cx="81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16" y="0"/>
                  </a:cxn>
                </a:cxnLst>
                <a:rect l="0" t="0" r="r" b="b"/>
                <a:pathLst>
                  <a:path w="817" h="1">
                    <a:moveTo>
                      <a:pt x="0" y="0"/>
                    </a:moveTo>
                    <a:lnTo>
                      <a:pt x="816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36" name="Freeform 43"/>
              <p:cNvSpPr>
                <a:spLocks/>
              </p:cNvSpPr>
              <p:nvPr/>
            </p:nvSpPr>
            <p:spPr bwMode="auto">
              <a:xfrm>
                <a:off x="1383" y="2392"/>
                <a:ext cx="817" cy="5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4"/>
                  </a:cxn>
                  <a:cxn ang="0">
                    <a:pos x="816" y="384"/>
                  </a:cxn>
                </a:cxnLst>
                <a:rect l="0" t="0" r="r" b="b"/>
                <a:pathLst>
                  <a:path w="817" h="385">
                    <a:moveTo>
                      <a:pt x="0" y="0"/>
                    </a:moveTo>
                    <a:lnTo>
                      <a:pt x="0" y="384"/>
                    </a:lnTo>
                    <a:lnTo>
                      <a:pt x="816" y="384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37" name="Freeform 44"/>
              <p:cNvSpPr>
                <a:spLocks/>
              </p:cNvSpPr>
              <p:nvPr/>
            </p:nvSpPr>
            <p:spPr bwMode="auto">
              <a:xfrm>
                <a:off x="2589" y="2762"/>
                <a:ext cx="469" cy="247"/>
              </a:xfrm>
              <a:custGeom>
                <a:avLst/>
                <a:gdLst/>
                <a:ahLst/>
                <a:cxnLst>
                  <a:cxn ang="0">
                    <a:pos x="0" y="246"/>
                  </a:cxn>
                  <a:cxn ang="0">
                    <a:pos x="123" y="246"/>
                  </a:cxn>
                  <a:cxn ang="0">
                    <a:pos x="123" y="0"/>
                  </a:cxn>
                  <a:cxn ang="0">
                    <a:pos x="468" y="0"/>
                  </a:cxn>
                </a:cxnLst>
                <a:rect l="0" t="0" r="r" b="b"/>
                <a:pathLst>
                  <a:path w="469" h="247">
                    <a:moveTo>
                      <a:pt x="0" y="246"/>
                    </a:moveTo>
                    <a:lnTo>
                      <a:pt x="123" y="246"/>
                    </a:lnTo>
                    <a:lnTo>
                      <a:pt x="123" y="0"/>
                    </a:lnTo>
                    <a:lnTo>
                      <a:pt x="468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38" name="Freeform 45"/>
              <p:cNvSpPr>
                <a:spLocks/>
              </p:cNvSpPr>
              <p:nvPr/>
            </p:nvSpPr>
            <p:spPr bwMode="auto">
              <a:xfrm>
                <a:off x="2585" y="2392"/>
                <a:ext cx="99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0" y="0"/>
                  </a:cxn>
                </a:cxnLst>
                <a:rect l="0" t="0" r="r" b="b"/>
                <a:pathLst>
                  <a:path w="991" h="1">
                    <a:moveTo>
                      <a:pt x="0" y="0"/>
                    </a:moveTo>
                    <a:lnTo>
                      <a:pt x="99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39" name="Freeform 46"/>
              <p:cNvSpPr>
                <a:spLocks/>
              </p:cNvSpPr>
              <p:nvPr/>
            </p:nvSpPr>
            <p:spPr bwMode="auto">
              <a:xfrm flipV="1">
                <a:off x="4872" y="2672"/>
                <a:ext cx="358" cy="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6" y="0"/>
                  </a:cxn>
                </a:cxnLst>
                <a:rect l="0" t="0" r="r" b="b"/>
                <a:pathLst>
                  <a:path w="337" h="1">
                    <a:moveTo>
                      <a:pt x="0" y="0"/>
                    </a:move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40" name="Freeform 47"/>
              <p:cNvSpPr>
                <a:spLocks/>
              </p:cNvSpPr>
              <p:nvPr/>
            </p:nvSpPr>
            <p:spPr bwMode="auto">
              <a:xfrm>
                <a:off x="4129" y="2513"/>
                <a:ext cx="1100" cy="7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8"/>
                  </a:cxn>
                  <a:cxn ang="0">
                    <a:pos x="843" y="728"/>
                  </a:cxn>
                  <a:cxn ang="0">
                    <a:pos x="841" y="399"/>
                  </a:cxn>
                  <a:cxn ang="0">
                    <a:pos x="1100" y="399"/>
                  </a:cxn>
                </a:cxnLst>
                <a:rect l="0" t="0" r="r" b="b"/>
                <a:pathLst>
                  <a:path w="1100" h="728">
                    <a:moveTo>
                      <a:pt x="0" y="0"/>
                    </a:moveTo>
                    <a:lnTo>
                      <a:pt x="0" y="728"/>
                    </a:lnTo>
                    <a:lnTo>
                      <a:pt x="843" y="728"/>
                    </a:lnTo>
                    <a:lnTo>
                      <a:pt x="841" y="399"/>
                    </a:lnTo>
                    <a:lnTo>
                      <a:pt x="1100" y="399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41" name="Freeform 48"/>
              <p:cNvSpPr>
                <a:spLocks/>
              </p:cNvSpPr>
              <p:nvPr/>
            </p:nvSpPr>
            <p:spPr bwMode="auto">
              <a:xfrm>
                <a:off x="1959" y="2584"/>
                <a:ext cx="3617" cy="801"/>
              </a:xfrm>
              <a:custGeom>
                <a:avLst/>
                <a:gdLst/>
                <a:ahLst/>
                <a:cxnLst>
                  <a:cxn ang="0">
                    <a:pos x="3408" y="288"/>
                  </a:cxn>
                  <a:cxn ang="0">
                    <a:pos x="3616" y="288"/>
                  </a:cxn>
                  <a:cxn ang="0">
                    <a:pos x="3616" y="800"/>
                  </a:cxn>
                  <a:cxn ang="0">
                    <a:pos x="0" y="800"/>
                  </a:cxn>
                  <a:cxn ang="0">
                    <a:pos x="0" y="0"/>
                  </a:cxn>
                  <a:cxn ang="0">
                    <a:pos x="240" y="0"/>
                  </a:cxn>
                </a:cxnLst>
                <a:rect l="0" t="0" r="r" b="b"/>
                <a:pathLst>
                  <a:path w="3617" h="801">
                    <a:moveTo>
                      <a:pt x="3408" y="288"/>
                    </a:moveTo>
                    <a:lnTo>
                      <a:pt x="3616" y="288"/>
                    </a:lnTo>
                    <a:lnTo>
                      <a:pt x="3616" y="800"/>
                    </a:lnTo>
                    <a:lnTo>
                      <a:pt x="0" y="800"/>
                    </a:lnTo>
                    <a:lnTo>
                      <a:pt x="0" y="0"/>
                    </a:lnTo>
                    <a:lnTo>
                      <a:pt x="24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42" name="Oval 49"/>
              <p:cNvSpPr>
                <a:spLocks noChangeArrowheads="1"/>
              </p:cNvSpPr>
              <p:nvPr/>
            </p:nvSpPr>
            <p:spPr bwMode="auto">
              <a:xfrm>
                <a:off x="2843" y="2556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43" name="Freeform 50"/>
              <p:cNvSpPr>
                <a:spLocks/>
              </p:cNvSpPr>
              <p:nvPr/>
            </p:nvSpPr>
            <p:spPr bwMode="auto">
              <a:xfrm>
                <a:off x="3061" y="2520"/>
                <a:ext cx="145" cy="289"/>
              </a:xfrm>
              <a:custGeom>
                <a:avLst/>
                <a:gdLst/>
                <a:ahLst/>
                <a:cxnLst>
                  <a:cxn ang="0">
                    <a:pos x="144" y="48"/>
                  </a:cxn>
                  <a:cxn ang="0">
                    <a:pos x="144" y="240"/>
                  </a:cxn>
                  <a:cxn ang="0">
                    <a:pos x="0" y="288"/>
                  </a:cxn>
                  <a:cxn ang="0">
                    <a:pos x="0" y="0"/>
                  </a:cxn>
                  <a:cxn ang="0">
                    <a:pos x="144" y="48"/>
                  </a:cxn>
                </a:cxnLst>
                <a:rect l="0" t="0" r="r" b="b"/>
                <a:pathLst>
                  <a:path w="145" h="289">
                    <a:moveTo>
                      <a:pt x="144" y="48"/>
                    </a:moveTo>
                    <a:lnTo>
                      <a:pt x="144" y="240"/>
                    </a:lnTo>
                    <a:lnTo>
                      <a:pt x="0" y="288"/>
                    </a:lnTo>
                    <a:lnTo>
                      <a:pt x="0" y="0"/>
                    </a:lnTo>
                    <a:lnTo>
                      <a:pt x="144" y="48"/>
                    </a:lnTo>
                  </a:path>
                </a:pathLst>
              </a:custGeom>
              <a:solidFill>
                <a:schemeClr val="bg1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grpSp>
            <p:nvGrpSpPr>
              <p:cNvPr id="44" name="Group 51"/>
              <p:cNvGrpSpPr>
                <a:grpSpLocks/>
              </p:cNvGrpSpPr>
              <p:nvPr/>
            </p:nvGrpSpPr>
            <p:grpSpPr bwMode="auto">
              <a:xfrm>
                <a:off x="334" y="2208"/>
                <a:ext cx="228" cy="369"/>
                <a:chOff x="391" y="2136"/>
                <a:chExt cx="228" cy="369"/>
              </a:xfrm>
            </p:grpSpPr>
            <p:sp>
              <p:nvSpPr>
                <p:cNvPr id="136" name="Rectangle 52"/>
                <p:cNvSpPr>
                  <a:spLocks noChangeArrowheads="1"/>
                </p:cNvSpPr>
                <p:nvPr/>
              </p:nvSpPr>
              <p:spPr bwMode="auto">
                <a:xfrm>
                  <a:off x="440" y="2136"/>
                  <a:ext cx="128" cy="3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37" name="Line 53"/>
                <p:cNvSpPr>
                  <a:spLocks noChangeShapeType="1"/>
                </p:cNvSpPr>
                <p:nvPr/>
              </p:nvSpPr>
              <p:spPr bwMode="auto">
                <a:xfrm>
                  <a:off x="584" y="2320"/>
                  <a:ext cx="3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38" name="Rectangle 54"/>
                <p:cNvSpPr>
                  <a:spLocks noChangeArrowheads="1"/>
                </p:cNvSpPr>
                <p:nvPr/>
              </p:nvSpPr>
              <p:spPr bwMode="auto">
                <a:xfrm>
                  <a:off x="391" y="2260"/>
                  <a:ext cx="228" cy="15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PC</a:t>
                  </a:r>
                </a:p>
              </p:txBody>
            </p:sp>
            <p:sp>
              <p:nvSpPr>
                <p:cNvPr id="139" name="Line 55"/>
                <p:cNvSpPr>
                  <a:spLocks noChangeShapeType="1"/>
                </p:cNvSpPr>
                <p:nvPr/>
              </p:nvSpPr>
              <p:spPr bwMode="auto">
                <a:xfrm>
                  <a:off x="392" y="2320"/>
                  <a:ext cx="3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40" name="Freeform 56"/>
                <p:cNvSpPr>
                  <a:spLocks/>
                </p:cNvSpPr>
                <p:nvPr/>
              </p:nvSpPr>
              <p:spPr bwMode="auto">
                <a:xfrm>
                  <a:off x="480" y="2456"/>
                  <a:ext cx="49" cy="49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24" y="0"/>
                    </a:cxn>
                    <a:cxn ang="0">
                      <a:pos x="48" y="48"/>
                    </a:cxn>
                  </a:cxnLst>
                  <a:rect l="0" t="0" r="r" b="b"/>
                  <a:pathLst>
                    <a:path w="49" h="49">
                      <a:moveTo>
                        <a:pt x="0" y="48"/>
                      </a:moveTo>
                      <a:lnTo>
                        <a:pt x="24" y="0"/>
                      </a:lnTo>
                      <a:lnTo>
                        <a:pt x="48" y="48"/>
                      </a:lnTo>
                    </a:path>
                  </a:pathLst>
                </a:custGeom>
                <a:noFill/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00">
                    <a:latin typeface="+mj-lt"/>
                  </a:endParaRPr>
                </a:p>
              </p:txBody>
            </p:sp>
          </p:grpSp>
          <p:sp>
            <p:nvSpPr>
              <p:cNvPr id="45" name="Line 57"/>
              <p:cNvSpPr>
                <a:spLocks noChangeShapeType="1"/>
              </p:cNvSpPr>
              <p:nvPr/>
            </p:nvSpPr>
            <p:spPr bwMode="auto">
              <a:xfrm>
                <a:off x="2583" y="2576"/>
                <a:ext cx="4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grpSp>
            <p:nvGrpSpPr>
              <p:cNvPr id="46" name="Group 58"/>
              <p:cNvGrpSpPr>
                <a:grpSpLocks/>
              </p:cNvGrpSpPr>
              <p:nvPr/>
            </p:nvGrpSpPr>
            <p:grpSpPr bwMode="auto">
              <a:xfrm>
                <a:off x="3254" y="2192"/>
                <a:ext cx="175" cy="306"/>
                <a:chOff x="3311" y="2120"/>
                <a:chExt cx="175" cy="306"/>
              </a:xfrm>
            </p:grpSpPr>
            <p:sp>
              <p:nvSpPr>
                <p:cNvPr id="133" name="Rectangle 59"/>
                <p:cNvSpPr>
                  <a:spLocks noChangeArrowheads="1"/>
                </p:cNvSpPr>
                <p:nvPr/>
              </p:nvSpPr>
              <p:spPr bwMode="auto">
                <a:xfrm>
                  <a:off x="3335" y="2120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34" name="Freeform 60"/>
                <p:cNvSpPr>
                  <a:spLocks/>
                </p:cNvSpPr>
                <p:nvPr/>
              </p:nvSpPr>
              <p:spPr bwMode="auto">
                <a:xfrm>
                  <a:off x="3368" y="2382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solidFill>
                  <a:schemeClr val="accent1"/>
                </a:solidFill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35" name="Rectangle 61"/>
                <p:cNvSpPr>
                  <a:spLocks noChangeArrowheads="1"/>
                </p:cNvSpPr>
                <p:nvPr/>
              </p:nvSpPr>
              <p:spPr bwMode="auto">
                <a:xfrm>
                  <a:off x="3311" y="2195"/>
                  <a:ext cx="175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A</a:t>
                  </a:r>
                </a:p>
              </p:txBody>
            </p:sp>
          </p:grpSp>
          <p:grpSp>
            <p:nvGrpSpPr>
              <p:cNvPr id="47" name="Group 62"/>
              <p:cNvGrpSpPr>
                <a:grpSpLocks/>
              </p:cNvGrpSpPr>
              <p:nvPr/>
            </p:nvGrpSpPr>
            <p:grpSpPr bwMode="auto">
              <a:xfrm>
                <a:off x="3254" y="2528"/>
                <a:ext cx="162" cy="306"/>
                <a:chOff x="3311" y="2456"/>
                <a:chExt cx="162" cy="306"/>
              </a:xfrm>
            </p:grpSpPr>
            <p:sp>
              <p:nvSpPr>
                <p:cNvPr id="130" name="Rectangle 63"/>
                <p:cNvSpPr>
                  <a:spLocks noChangeArrowheads="1"/>
                </p:cNvSpPr>
                <p:nvPr/>
              </p:nvSpPr>
              <p:spPr bwMode="auto">
                <a:xfrm>
                  <a:off x="3335" y="2456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31" name="Freeform 64"/>
                <p:cNvSpPr>
                  <a:spLocks/>
                </p:cNvSpPr>
                <p:nvPr/>
              </p:nvSpPr>
              <p:spPr bwMode="auto">
                <a:xfrm>
                  <a:off x="3368" y="2718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solidFill>
                  <a:schemeClr val="accent1"/>
                </a:solidFill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32" name="Rectangle 65"/>
                <p:cNvSpPr>
                  <a:spLocks noChangeArrowheads="1"/>
                </p:cNvSpPr>
                <p:nvPr/>
              </p:nvSpPr>
              <p:spPr bwMode="auto">
                <a:xfrm>
                  <a:off x="3311" y="2539"/>
                  <a:ext cx="162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B</a:t>
                  </a:r>
                </a:p>
              </p:txBody>
            </p:sp>
          </p:grpSp>
          <p:grpSp>
            <p:nvGrpSpPr>
              <p:cNvPr id="48" name="Group 66"/>
              <p:cNvGrpSpPr>
                <a:grpSpLocks/>
              </p:cNvGrpSpPr>
              <p:nvPr/>
            </p:nvGrpSpPr>
            <p:grpSpPr bwMode="auto">
              <a:xfrm>
                <a:off x="3278" y="2864"/>
                <a:ext cx="109" cy="304"/>
                <a:chOff x="3335" y="2792"/>
                <a:chExt cx="109" cy="304"/>
              </a:xfrm>
            </p:grpSpPr>
            <p:sp>
              <p:nvSpPr>
                <p:cNvPr id="128" name="Rectangle 67"/>
                <p:cNvSpPr>
                  <a:spLocks noChangeArrowheads="1"/>
                </p:cNvSpPr>
                <p:nvPr/>
              </p:nvSpPr>
              <p:spPr bwMode="auto">
                <a:xfrm>
                  <a:off x="3335" y="2792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29" name="Freeform 68"/>
                <p:cNvSpPr>
                  <a:spLocks/>
                </p:cNvSpPr>
                <p:nvPr/>
              </p:nvSpPr>
              <p:spPr bwMode="auto">
                <a:xfrm>
                  <a:off x="3368" y="3046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solidFill>
                  <a:schemeClr val="accent1"/>
                </a:solidFill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00">
                    <a:latin typeface="+mj-lt"/>
                  </a:endParaRPr>
                </a:p>
              </p:txBody>
            </p:sp>
          </p:grpSp>
          <p:grpSp>
            <p:nvGrpSpPr>
              <p:cNvPr id="49" name="Group 69"/>
              <p:cNvGrpSpPr>
                <a:grpSpLocks/>
              </p:cNvGrpSpPr>
              <p:nvPr/>
            </p:nvGrpSpPr>
            <p:grpSpPr bwMode="auto">
              <a:xfrm>
                <a:off x="3878" y="2360"/>
                <a:ext cx="163" cy="306"/>
                <a:chOff x="3935" y="2288"/>
                <a:chExt cx="163" cy="306"/>
              </a:xfrm>
            </p:grpSpPr>
            <p:sp>
              <p:nvSpPr>
                <p:cNvPr id="125" name="Rectangle 70"/>
                <p:cNvSpPr>
                  <a:spLocks noChangeArrowheads="1"/>
                </p:cNvSpPr>
                <p:nvPr/>
              </p:nvSpPr>
              <p:spPr bwMode="auto">
                <a:xfrm>
                  <a:off x="3959" y="2288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26" name="Freeform 71"/>
                <p:cNvSpPr>
                  <a:spLocks/>
                </p:cNvSpPr>
                <p:nvPr/>
              </p:nvSpPr>
              <p:spPr bwMode="auto">
                <a:xfrm>
                  <a:off x="3992" y="2550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27" name="Rectangle 72"/>
                <p:cNvSpPr>
                  <a:spLocks noChangeArrowheads="1"/>
                </p:cNvSpPr>
                <p:nvPr/>
              </p:nvSpPr>
              <p:spPr bwMode="auto">
                <a:xfrm>
                  <a:off x="3935" y="2363"/>
                  <a:ext cx="163" cy="15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Y</a:t>
                  </a:r>
                </a:p>
              </p:txBody>
            </p:sp>
          </p:grpSp>
          <p:grpSp>
            <p:nvGrpSpPr>
              <p:cNvPr id="50" name="Group 73"/>
              <p:cNvGrpSpPr>
                <a:grpSpLocks/>
              </p:cNvGrpSpPr>
              <p:nvPr/>
            </p:nvGrpSpPr>
            <p:grpSpPr bwMode="auto">
              <a:xfrm>
                <a:off x="3894" y="2864"/>
                <a:ext cx="109" cy="304"/>
                <a:chOff x="3951" y="2792"/>
                <a:chExt cx="109" cy="304"/>
              </a:xfrm>
            </p:grpSpPr>
            <p:sp>
              <p:nvSpPr>
                <p:cNvPr id="123" name="Rectangle 74"/>
                <p:cNvSpPr>
                  <a:spLocks noChangeArrowheads="1"/>
                </p:cNvSpPr>
                <p:nvPr/>
              </p:nvSpPr>
              <p:spPr bwMode="auto">
                <a:xfrm>
                  <a:off x="3951" y="2792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24" name="Freeform 75"/>
                <p:cNvSpPr>
                  <a:spLocks/>
                </p:cNvSpPr>
                <p:nvPr/>
              </p:nvSpPr>
              <p:spPr bwMode="auto">
                <a:xfrm>
                  <a:off x="3984" y="3046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solidFill>
                  <a:schemeClr val="accent1"/>
                </a:solidFill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00">
                    <a:latin typeface="+mj-lt"/>
                  </a:endParaRPr>
                </a:p>
              </p:txBody>
            </p:sp>
          </p:grpSp>
          <p:grpSp>
            <p:nvGrpSpPr>
              <p:cNvPr id="51" name="Group 76"/>
              <p:cNvGrpSpPr>
                <a:grpSpLocks/>
              </p:cNvGrpSpPr>
              <p:nvPr/>
            </p:nvGrpSpPr>
            <p:grpSpPr bwMode="auto">
              <a:xfrm>
                <a:off x="5363" y="2728"/>
                <a:ext cx="176" cy="306"/>
                <a:chOff x="5420" y="2656"/>
                <a:chExt cx="176" cy="306"/>
              </a:xfrm>
            </p:grpSpPr>
            <p:sp>
              <p:nvSpPr>
                <p:cNvPr id="119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5420" y="2800"/>
                  <a:ext cx="5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20" name="Rectangle 78"/>
                <p:cNvSpPr>
                  <a:spLocks noChangeArrowheads="1"/>
                </p:cNvSpPr>
                <p:nvPr/>
              </p:nvSpPr>
              <p:spPr bwMode="auto">
                <a:xfrm>
                  <a:off x="5471" y="2656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21" name="Freeform 79"/>
                <p:cNvSpPr>
                  <a:spLocks/>
                </p:cNvSpPr>
                <p:nvPr/>
              </p:nvSpPr>
              <p:spPr bwMode="auto">
                <a:xfrm>
                  <a:off x="5504" y="2918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solidFill>
                  <a:schemeClr val="accent1"/>
                </a:solidFill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22" name="Rectangle 80"/>
                <p:cNvSpPr>
                  <a:spLocks noChangeArrowheads="1"/>
                </p:cNvSpPr>
                <p:nvPr/>
              </p:nvSpPr>
              <p:spPr bwMode="auto">
                <a:xfrm>
                  <a:off x="5431" y="2723"/>
                  <a:ext cx="165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R</a:t>
                  </a:r>
                </a:p>
              </p:txBody>
            </p:sp>
          </p:grpSp>
          <p:sp>
            <p:nvSpPr>
              <p:cNvPr id="52" name="Rectangle 81"/>
              <p:cNvSpPr>
                <a:spLocks noChangeArrowheads="1"/>
              </p:cNvSpPr>
              <p:nvPr/>
            </p:nvSpPr>
            <p:spPr bwMode="auto">
              <a:xfrm>
                <a:off x="3190" y="3147"/>
                <a:ext cx="295" cy="15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MD1</a:t>
                </a:r>
              </a:p>
            </p:txBody>
          </p:sp>
          <p:sp>
            <p:nvSpPr>
              <p:cNvPr id="53" name="Rectangle 82"/>
              <p:cNvSpPr>
                <a:spLocks noChangeArrowheads="1"/>
              </p:cNvSpPr>
              <p:nvPr/>
            </p:nvSpPr>
            <p:spPr bwMode="auto">
              <a:xfrm>
                <a:off x="3806" y="3155"/>
                <a:ext cx="295" cy="15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MD2</a:t>
                </a:r>
              </a:p>
            </p:txBody>
          </p:sp>
          <p:sp>
            <p:nvSpPr>
              <p:cNvPr id="54" name="Line 83"/>
              <p:cNvSpPr>
                <a:spLocks noChangeShapeType="1"/>
              </p:cNvSpPr>
              <p:nvPr/>
            </p:nvSpPr>
            <p:spPr bwMode="auto">
              <a:xfrm>
                <a:off x="3135" y="2788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grpSp>
            <p:nvGrpSpPr>
              <p:cNvPr id="55" name="Group 84"/>
              <p:cNvGrpSpPr>
                <a:grpSpLocks/>
              </p:cNvGrpSpPr>
              <p:nvPr/>
            </p:nvGrpSpPr>
            <p:grpSpPr bwMode="auto">
              <a:xfrm>
                <a:off x="676" y="2293"/>
                <a:ext cx="514" cy="586"/>
                <a:chOff x="733" y="2221"/>
                <a:chExt cx="514" cy="586"/>
              </a:xfrm>
            </p:grpSpPr>
            <p:sp>
              <p:nvSpPr>
                <p:cNvPr id="115" name="Rectangle 85"/>
                <p:cNvSpPr>
                  <a:spLocks noChangeArrowheads="1"/>
                </p:cNvSpPr>
                <p:nvPr/>
              </p:nvSpPr>
              <p:spPr bwMode="auto">
                <a:xfrm>
                  <a:off x="775" y="2223"/>
                  <a:ext cx="472" cy="584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16" name="Rectangle 86"/>
                <p:cNvSpPr>
                  <a:spLocks noChangeArrowheads="1"/>
                </p:cNvSpPr>
                <p:nvPr/>
              </p:nvSpPr>
              <p:spPr bwMode="auto">
                <a:xfrm>
                  <a:off x="734" y="2221"/>
                  <a:ext cx="306" cy="15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addr</a:t>
                  </a:r>
                </a:p>
              </p:txBody>
            </p:sp>
            <p:sp>
              <p:nvSpPr>
                <p:cNvPr id="117" name="Rectangle 87"/>
                <p:cNvSpPr>
                  <a:spLocks noChangeArrowheads="1"/>
                </p:cNvSpPr>
                <p:nvPr/>
              </p:nvSpPr>
              <p:spPr bwMode="auto">
                <a:xfrm>
                  <a:off x="992" y="2335"/>
                  <a:ext cx="239" cy="15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inst</a:t>
                  </a:r>
                </a:p>
              </p:txBody>
            </p:sp>
            <p:sp>
              <p:nvSpPr>
                <p:cNvPr id="118" name="Rectangle 88"/>
                <p:cNvSpPr>
                  <a:spLocks noChangeArrowheads="1"/>
                </p:cNvSpPr>
                <p:nvPr/>
              </p:nvSpPr>
              <p:spPr bwMode="auto">
                <a:xfrm>
                  <a:off x="733" y="2493"/>
                  <a:ext cx="438" cy="25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Inst</a:t>
                  </a:r>
                </a:p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Memory</a:t>
                  </a:r>
                </a:p>
              </p:txBody>
            </p:sp>
          </p:grpSp>
          <p:grpSp>
            <p:nvGrpSpPr>
              <p:cNvPr id="56" name="Group 89"/>
              <p:cNvGrpSpPr>
                <a:grpSpLocks/>
              </p:cNvGrpSpPr>
              <p:nvPr/>
            </p:nvGrpSpPr>
            <p:grpSpPr bwMode="auto">
              <a:xfrm>
                <a:off x="469" y="1397"/>
                <a:ext cx="601" cy="411"/>
                <a:chOff x="526" y="1325"/>
                <a:chExt cx="601" cy="411"/>
              </a:xfrm>
            </p:grpSpPr>
            <p:sp>
              <p:nvSpPr>
                <p:cNvPr id="110" name="Rectangle 90"/>
                <p:cNvSpPr>
                  <a:spLocks noChangeArrowheads="1"/>
                </p:cNvSpPr>
                <p:nvPr/>
              </p:nvSpPr>
              <p:spPr bwMode="auto">
                <a:xfrm>
                  <a:off x="526" y="1325"/>
                  <a:ext cx="242" cy="15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0x4</a:t>
                  </a:r>
                </a:p>
              </p:txBody>
            </p:sp>
            <p:sp>
              <p:nvSpPr>
                <p:cNvPr id="111" name="Freeform 91"/>
                <p:cNvSpPr>
                  <a:spLocks/>
                </p:cNvSpPr>
                <p:nvPr/>
              </p:nvSpPr>
              <p:spPr bwMode="auto">
                <a:xfrm>
                  <a:off x="823" y="1351"/>
                  <a:ext cx="241" cy="3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0"/>
                    </a:cxn>
                    <a:cxn ang="0">
                      <a:pos x="48" y="192"/>
                    </a:cxn>
                    <a:cxn ang="0">
                      <a:pos x="0" y="224"/>
                    </a:cxn>
                    <a:cxn ang="0">
                      <a:pos x="0" y="384"/>
                    </a:cxn>
                    <a:cxn ang="0">
                      <a:pos x="240" y="288"/>
                    </a:cxn>
                    <a:cxn ang="0">
                      <a:pos x="240" y="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1" h="385">
                      <a:moveTo>
                        <a:pt x="0" y="0"/>
                      </a:moveTo>
                      <a:lnTo>
                        <a:pt x="0" y="160"/>
                      </a:lnTo>
                      <a:lnTo>
                        <a:pt x="48" y="192"/>
                      </a:lnTo>
                      <a:lnTo>
                        <a:pt x="0" y="224"/>
                      </a:lnTo>
                      <a:lnTo>
                        <a:pt x="0" y="384"/>
                      </a:lnTo>
                      <a:lnTo>
                        <a:pt x="240" y="288"/>
                      </a:lnTo>
                      <a:lnTo>
                        <a:pt x="240" y="9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12" name="Line 92"/>
                <p:cNvSpPr>
                  <a:spLocks noChangeShapeType="1"/>
                </p:cNvSpPr>
                <p:nvPr/>
              </p:nvSpPr>
              <p:spPr bwMode="auto">
                <a:xfrm>
                  <a:off x="779" y="1399"/>
                  <a:ext cx="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13" name="Rectangle 93"/>
                <p:cNvSpPr>
                  <a:spLocks noChangeArrowheads="1"/>
                </p:cNvSpPr>
                <p:nvPr/>
              </p:nvSpPr>
              <p:spPr bwMode="auto">
                <a:xfrm>
                  <a:off x="829" y="1469"/>
                  <a:ext cx="286" cy="15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Add</a:t>
                  </a:r>
                </a:p>
              </p:txBody>
            </p:sp>
            <p:sp>
              <p:nvSpPr>
                <p:cNvPr id="114" name="Line 94"/>
                <p:cNvSpPr>
                  <a:spLocks noChangeShapeType="1"/>
                </p:cNvSpPr>
                <p:nvPr/>
              </p:nvSpPr>
              <p:spPr bwMode="auto">
                <a:xfrm>
                  <a:off x="1071" y="1551"/>
                  <a:ext cx="5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</p:grpSp>
          <p:grpSp>
            <p:nvGrpSpPr>
              <p:cNvPr id="57" name="Group 95"/>
              <p:cNvGrpSpPr>
                <a:grpSpLocks/>
              </p:cNvGrpSpPr>
              <p:nvPr/>
            </p:nvGrpSpPr>
            <p:grpSpPr bwMode="auto">
              <a:xfrm>
                <a:off x="1181" y="2335"/>
                <a:ext cx="200" cy="304"/>
                <a:chOff x="1238" y="2263"/>
                <a:chExt cx="200" cy="304"/>
              </a:xfrm>
            </p:grpSpPr>
            <p:sp>
              <p:nvSpPr>
                <p:cNvPr id="106" name="Line 96"/>
                <p:cNvSpPr>
                  <a:spLocks noChangeShapeType="1"/>
                </p:cNvSpPr>
                <p:nvPr/>
              </p:nvSpPr>
              <p:spPr bwMode="auto">
                <a:xfrm>
                  <a:off x="1256" y="2424"/>
                  <a:ext cx="182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07" name="Rectangle 97"/>
                <p:cNvSpPr>
                  <a:spLocks noChangeArrowheads="1"/>
                </p:cNvSpPr>
                <p:nvPr/>
              </p:nvSpPr>
              <p:spPr bwMode="auto">
                <a:xfrm>
                  <a:off x="1293" y="2263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08" name="Freeform 98"/>
                <p:cNvSpPr>
                  <a:spLocks/>
                </p:cNvSpPr>
                <p:nvPr/>
              </p:nvSpPr>
              <p:spPr bwMode="auto">
                <a:xfrm>
                  <a:off x="1326" y="2517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09" name="Rectangle 99"/>
                <p:cNvSpPr>
                  <a:spLocks noChangeArrowheads="1"/>
                </p:cNvSpPr>
                <p:nvPr/>
              </p:nvSpPr>
              <p:spPr bwMode="auto">
                <a:xfrm>
                  <a:off x="1238" y="2330"/>
                  <a:ext cx="183" cy="15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IR</a:t>
                  </a:r>
                </a:p>
              </p:txBody>
            </p:sp>
          </p:grpSp>
          <p:sp>
            <p:nvSpPr>
              <p:cNvPr id="58" name="Rectangle 100"/>
              <p:cNvSpPr>
                <a:spLocks noChangeArrowheads="1"/>
              </p:cNvSpPr>
              <p:nvPr/>
            </p:nvSpPr>
            <p:spPr bwMode="auto">
              <a:xfrm>
                <a:off x="2208" y="2875"/>
                <a:ext cx="369" cy="2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59" name="Rectangle 101"/>
              <p:cNvSpPr>
                <a:spLocks noChangeArrowheads="1"/>
              </p:cNvSpPr>
              <p:nvPr/>
            </p:nvSpPr>
            <p:spPr bwMode="auto">
              <a:xfrm>
                <a:off x="2226" y="2841"/>
                <a:ext cx="285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Imm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Ext</a:t>
                </a:r>
              </a:p>
            </p:txBody>
          </p:sp>
          <p:sp>
            <p:nvSpPr>
              <p:cNvPr id="60" name="Freeform 102"/>
              <p:cNvSpPr>
                <a:spLocks/>
              </p:cNvSpPr>
              <p:nvPr/>
            </p:nvSpPr>
            <p:spPr bwMode="auto">
              <a:xfrm>
                <a:off x="3562" y="2335"/>
                <a:ext cx="250" cy="3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0"/>
                  </a:cxn>
                  <a:cxn ang="0">
                    <a:pos x="50" y="192"/>
                  </a:cxn>
                  <a:cxn ang="0">
                    <a:pos x="0" y="224"/>
                  </a:cxn>
                  <a:cxn ang="0">
                    <a:pos x="0" y="384"/>
                  </a:cxn>
                  <a:cxn ang="0">
                    <a:pos x="249" y="288"/>
                  </a:cxn>
                  <a:cxn ang="0">
                    <a:pos x="249" y="96"/>
                  </a:cxn>
                  <a:cxn ang="0">
                    <a:pos x="0" y="0"/>
                  </a:cxn>
                </a:cxnLst>
                <a:rect l="0" t="0" r="r" b="b"/>
                <a:pathLst>
                  <a:path w="250" h="385">
                    <a:moveTo>
                      <a:pt x="0" y="0"/>
                    </a:moveTo>
                    <a:lnTo>
                      <a:pt x="0" y="160"/>
                    </a:lnTo>
                    <a:lnTo>
                      <a:pt x="50" y="192"/>
                    </a:lnTo>
                    <a:lnTo>
                      <a:pt x="0" y="224"/>
                    </a:lnTo>
                    <a:lnTo>
                      <a:pt x="0" y="384"/>
                    </a:lnTo>
                    <a:lnTo>
                      <a:pt x="249" y="288"/>
                    </a:lnTo>
                    <a:lnTo>
                      <a:pt x="249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61" name="Rectangle 103"/>
              <p:cNvSpPr>
                <a:spLocks noChangeArrowheads="1"/>
              </p:cNvSpPr>
              <p:nvPr/>
            </p:nvSpPr>
            <p:spPr bwMode="auto">
              <a:xfrm>
                <a:off x="3570" y="2445"/>
                <a:ext cx="272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ALU</a:t>
                </a:r>
              </a:p>
            </p:txBody>
          </p:sp>
          <p:sp>
            <p:nvSpPr>
              <p:cNvPr id="62" name="Freeform 104"/>
              <p:cNvSpPr>
                <a:spLocks/>
              </p:cNvSpPr>
              <p:nvPr/>
            </p:nvSpPr>
            <p:spPr bwMode="auto">
              <a:xfrm>
                <a:off x="5223" y="2665"/>
                <a:ext cx="145" cy="326"/>
              </a:xfrm>
              <a:custGeom>
                <a:avLst/>
                <a:gdLst/>
                <a:ahLst/>
                <a:cxnLst>
                  <a:cxn ang="0">
                    <a:pos x="144" y="41"/>
                  </a:cxn>
                  <a:cxn ang="0">
                    <a:pos x="144" y="284"/>
                  </a:cxn>
                  <a:cxn ang="0">
                    <a:pos x="0" y="325"/>
                  </a:cxn>
                  <a:cxn ang="0">
                    <a:pos x="0" y="0"/>
                  </a:cxn>
                  <a:cxn ang="0">
                    <a:pos x="144" y="41"/>
                  </a:cxn>
                </a:cxnLst>
                <a:rect l="0" t="0" r="r" b="b"/>
                <a:pathLst>
                  <a:path w="145" h="326">
                    <a:moveTo>
                      <a:pt x="144" y="41"/>
                    </a:moveTo>
                    <a:lnTo>
                      <a:pt x="144" y="284"/>
                    </a:lnTo>
                    <a:lnTo>
                      <a:pt x="0" y="325"/>
                    </a:lnTo>
                    <a:lnTo>
                      <a:pt x="0" y="0"/>
                    </a:lnTo>
                    <a:lnTo>
                      <a:pt x="144" y="41"/>
                    </a:lnTo>
                  </a:path>
                </a:pathLst>
              </a:custGeom>
              <a:solidFill>
                <a:schemeClr val="bg1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grpSp>
            <p:nvGrpSpPr>
              <p:cNvPr id="63" name="Group 105"/>
              <p:cNvGrpSpPr>
                <a:grpSpLocks/>
              </p:cNvGrpSpPr>
              <p:nvPr/>
            </p:nvGrpSpPr>
            <p:grpSpPr bwMode="auto">
              <a:xfrm>
                <a:off x="2167" y="2009"/>
                <a:ext cx="409" cy="730"/>
                <a:chOff x="2224" y="1737"/>
                <a:chExt cx="409" cy="730"/>
              </a:xfrm>
            </p:grpSpPr>
            <p:sp>
              <p:nvSpPr>
                <p:cNvPr id="96" name="Rectangle 106"/>
                <p:cNvSpPr>
                  <a:spLocks noChangeArrowheads="1"/>
                </p:cNvSpPr>
                <p:nvPr/>
              </p:nvSpPr>
              <p:spPr bwMode="auto">
                <a:xfrm>
                  <a:off x="2265" y="1787"/>
                  <a:ext cx="368" cy="680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97" name="Rectangle 107"/>
                <p:cNvSpPr>
                  <a:spLocks noChangeArrowheads="1"/>
                </p:cNvSpPr>
                <p:nvPr/>
              </p:nvSpPr>
              <p:spPr bwMode="auto">
                <a:xfrm>
                  <a:off x="2392" y="2037"/>
                  <a:ext cx="239" cy="15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rd1</a:t>
                  </a:r>
                </a:p>
              </p:txBody>
            </p:sp>
            <p:sp>
              <p:nvSpPr>
                <p:cNvPr id="98" name="Rectangle 108"/>
                <p:cNvSpPr>
                  <a:spLocks noChangeArrowheads="1"/>
                </p:cNvSpPr>
                <p:nvPr/>
              </p:nvSpPr>
              <p:spPr bwMode="auto">
                <a:xfrm>
                  <a:off x="2249" y="2295"/>
                  <a:ext cx="314" cy="15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GPRs</a:t>
                  </a:r>
                </a:p>
              </p:txBody>
            </p:sp>
            <p:sp>
              <p:nvSpPr>
                <p:cNvPr id="99" name="Rectangle 109"/>
                <p:cNvSpPr>
                  <a:spLocks noChangeArrowheads="1"/>
                </p:cNvSpPr>
                <p:nvPr/>
              </p:nvSpPr>
              <p:spPr bwMode="auto">
                <a:xfrm>
                  <a:off x="2224" y="1841"/>
                  <a:ext cx="215" cy="15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rs1</a:t>
                  </a:r>
                </a:p>
              </p:txBody>
            </p:sp>
            <p:sp>
              <p:nvSpPr>
                <p:cNvPr id="100" name="Rectangle 110"/>
                <p:cNvSpPr>
                  <a:spLocks noChangeArrowheads="1"/>
                </p:cNvSpPr>
                <p:nvPr/>
              </p:nvSpPr>
              <p:spPr bwMode="auto">
                <a:xfrm>
                  <a:off x="2224" y="1937"/>
                  <a:ext cx="215" cy="15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rs2</a:t>
                  </a:r>
                </a:p>
              </p:txBody>
            </p:sp>
            <p:sp>
              <p:nvSpPr>
                <p:cNvPr id="101" name="Rectangle 111"/>
                <p:cNvSpPr>
                  <a:spLocks noChangeArrowheads="1"/>
                </p:cNvSpPr>
                <p:nvPr/>
              </p:nvSpPr>
              <p:spPr bwMode="auto">
                <a:xfrm>
                  <a:off x="2224" y="2121"/>
                  <a:ext cx="213" cy="15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ws</a:t>
                  </a:r>
                </a:p>
              </p:txBody>
            </p:sp>
            <p:sp>
              <p:nvSpPr>
                <p:cNvPr id="102" name="Rectangle 112"/>
                <p:cNvSpPr>
                  <a:spLocks noChangeArrowheads="1"/>
                </p:cNvSpPr>
                <p:nvPr/>
              </p:nvSpPr>
              <p:spPr bwMode="auto">
                <a:xfrm>
                  <a:off x="2224" y="2215"/>
                  <a:ext cx="237" cy="15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wd</a:t>
                  </a:r>
                </a:p>
              </p:txBody>
            </p:sp>
            <p:sp>
              <p:nvSpPr>
                <p:cNvPr id="103" name="Rectangle 113"/>
                <p:cNvSpPr>
                  <a:spLocks noChangeArrowheads="1"/>
                </p:cNvSpPr>
                <p:nvPr/>
              </p:nvSpPr>
              <p:spPr bwMode="auto">
                <a:xfrm>
                  <a:off x="2387" y="2216"/>
                  <a:ext cx="239" cy="15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rd2</a:t>
                  </a:r>
                </a:p>
              </p:txBody>
            </p:sp>
            <p:sp>
              <p:nvSpPr>
                <p:cNvPr id="104" name="Rectangle 114"/>
                <p:cNvSpPr>
                  <a:spLocks noChangeArrowheads="1"/>
                </p:cNvSpPr>
                <p:nvPr/>
              </p:nvSpPr>
              <p:spPr bwMode="auto">
                <a:xfrm>
                  <a:off x="2360" y="1737"/>
                  <a:ext cx="234" cy="15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we</a:t>
                  </a:r>
                </a:p>
              </p:txBody>
            </p:sp>
            <p:sp>
              <p:nvSpPr>
                <p:cNvPr id="105" name="Freeform 115"/>
                <p:cNvSpPr>
                  <a:spLocks/>
                </p:cNvSpPr>
                <p:nvPr/>
              </p:nvSpPr>
              <p:spPr bwMode="auto">
                <a:xfrm flipV="1">
                  <a:off x="2295" y="1789"/>
                  <a:ext cx="54" cy="47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00">
                    <a:latin typeface="+mj-lt"/>
                  </a:endParaRPr>
                </a:p>
              </p:txBody>
            </p:sp>
          </p:grpSp>
          <p:grpSp>
            <p:nvGrpSpPr>
              <p:cNvPr id="64" name="Group 116"/>
              <p:cNvGrpSpPr>
                <a:grpSpLocks/>
              </p:cNvGrpSpPr>
              <p:nvPr/>
            </p:nvGrpSpPr>
            <p:grpSpPr bwMode="auto">
              <a:xfrm>
                <a:off x="4334" y="2260"/>
                <a:ext cx="529" cy="868"/>
                <a:chOff x="4391" y="2188"/>
                <a:chExt cx="529" cy="868"/>
              </a:xfrm>
            </p:grpSpPr>
            <p:sp>
              <p:nvSpPr>
                <p:cNvPr id="87" name="Rectangle 117"/>
                <p:cNvSpPr>
                  <a:spLocks noChangeArrowheads="1"/>
                </p:cNvSpPr>
                <p:nvPr/>
              </p:nvSpPr>
              <p:spPr bwMode="auto">
                <a:xfrm>
                  <a:off x="4391" y="2865"/>
                  <a:ext cx="376" cy="15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wdata</a:t>
                  </a:r>
                </a:p>
              </p:txBody>
            </p:sp>
            <p:sp>
              <p:nvSpPr>
                <p:cNvPr id="88" name="Line 118"/>
                <p:cNvSpPr>
                  <a:spLocks noChangeShapeType="1"/>
                </p:cNvSpPr>
                <p:nvPr/>
              </p:nvSpPr>
              <p:spPr bwMode="auto">
                <a:xfrm>
                  <a:off x="4608" y="2188"/>
                  <a:ext cx="0" cy="104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89" name="Rectangle 119"/>
                <p:cNvSpPr>
                  <a:spLocks noChangeArrowheads="1"/>
                </p:cNvSpPr>
                <p:nvPr/>
              </p:nvSpPr>
              <p:spPr bwMode="auto">
                <a:xfrm>
                  <a:off x="4432" y="2304"/>
                  <a:ext cx="488" cy="752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90" name="Rectangle 120"/>
                <p:cNvSpPr>
                  <a:spLocks noChangeArrowheads="1"/>
                </p:cNvSpPr>
                <p:nvPr/>
              </p:nvSpPr>
              <p:spPr bwMode="auto">
                <a:xfrm>
                  <a:off x="4399" y="2350"/>
                  <a:ext cx="306" cy="15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addr</a:t>
                  </a:r>
                </a:p>
              </p:txBody>
            </p:sp>
            <p:sp>
              <p:nvSpPr>
                <p:cNvPr id="91" name="Rectangle 121"/>
                <p:cNvSpPr>
                  <a:spLocks noChangeArrowheads="1"/>
                </p:cNvSpPr>
                <p:nvPr/>
              </p:nvSpPr>
              <p:spPr bwMode="auto">
                <a:xfrm>
                  <a:off x="4391" y="2879"/>
                  <a:ext cx="376" cy="15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wdata</a:t>
                  </a:r>
                </a:p>
              </p:txBody>
            </p:sp>
            <p:sp>
              <p:nvSpPr>
                <p:cNvPr id="92" name="Rectangle 122"/>
                <p:cNvSpPr>
                  <a:spLocks noChangeArrowheads="1"/>
                </p:cNvSpPr>
                <p:nvPr/>
              </p:nvSpPr>
              <p:spPr bwMode="auto">
                <a:xfrm>
                  <a:off x="4586" y="2548"/>
                  <a:ext cx="333" cy="15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rdata</a:t>
                  </a:r>
                </a:p>
              </p:txBody>
            </p:sp>
            <p:sp>
              <p:nvSpPr>
                <p:cNvPr id="93" name="Rectangle 123"/>
                <p:cNvSpPr>
                  <a:spLocks noChangeArrowheads="1"/>
                </p:cNvSpPr>
                <p:nvPr/>
              </p:nvSpPr>
              <p:spPr bwMode="auto">
                <a:xfrm>
                  <a:off x="4411" y="2648"/>
                  <a:ext cx="438" cy="22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lnSpc>
                      <a:spcPct val="85000"/>
                    </a:lnSpc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Data </a:t>
                  </a:r>
                </a:p>
                <a:p>
                  <a:pPr>
                    <a:lnSpc>
                      <a:spcPct val="85000"/>
                    </a:lnSpc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Memory</a:t>
                  </a:r>
                </a:p>
              </p:txBody>
            </p:sp>
            <p:sp>
              <p:nvSpPr>
                <p:cNvPr id="94" name="Rectangle 124"/>
                <p:cNvSpPr>
                  <a:spLocks noChangeArrowheads="1"/>
                </p:cNvSpPr>
                <p:nvPr/>
              </p:nvSpPr>
              <p:spPr bwMode="auto">
                <a:xfrm>
                  <a:off x="4527" y="2254"/>
                  <a:ext cx="234" cy="15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we</a:t>
                  </a:r>
                </a:p>
              </p:txBody>
            </p:sp>
            <p:sp>
              <p:nvSpPr>
                <p:cNvPr id="95" name="Freeform 125"/>
                <p:cNvSpPr>
                  <a:spLocks/>
                </p:cNvSpPr>
                <p:nvPr/>
              </p:nvSpPr>
              <p:spPr bwMode="auto">
                <a:xfrm flipV="1">
                  <a:off x="4468" y="2313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00">
                    <a:latin typeface="+mj-lt"/>
                  </a:endParaRPr>
                </a:p>
              </p:txBody>
            </p:sp>
          </p:grpSp>
          <p:sp>
            <p:nvSpPr>
              <p:cNvPr id="65" name="Freeform 126"/>
              <p:cNvSpPr>
                <a:spLocks/>
              </p:cNvSpPr>
              <p:nvPr/>
            </p:nvSpPr>
            <p:spPr bwMode="auto">
              <a:xfrm>
                <a:off x="1377" y="2786"/>
                <a:ext cx="1761" cy="481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0" y="480"/>
                  </a:cxn>
                  <a:cxn ang="0">
                    <a:pos x="1760" y="480"/>
                  </a:cxn>
                  <a:cxn ang="0">
                    <a:pos x="1760" y="0"/>
                  </a:cxn>
                </a:cxnLst>
                <a:rect l="0" t="0" r="r" b="b"/>
                <a:pathLst>
                  <a:path w="1761" h="481">
                    <a:moveTo>
                      <a:pt x="0" y="160"/>
                    </a:moveTo>
                    <a:lnTo>
                      <a:pt x="0" y="480"/>
                    </a:lnTo>
                    <a:lnTo>
                      <a:pt x="1760" y="480"/>
                    </a:lnTo>
                    <a:lnTo>
                      <a:pt x="1760" y="0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66" name="Freeform 127"/>
              <p:cNvSpPr>
                <a:spLocks/>
              </p:cNvSpPr>
              <p:nvPr/>
            </p:nvSpPr>
            <p:spPr bwMode="auto">
              <a:xfrm>
                <a:off x="3384" y="1656"/>
                <a:ext cx="321" cy="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0" y="0"/>
                  </a:cxn>
                  <a:cxn ang="0">
                    <a:pos x="320" y="744"/>
                  </a:cxn>
                </a:cxnLst>
                <a:rect l="0" t="0" r="r" b="b"/>
                <a:pathLst>
                  <a:path w="321" h="745">
                    <a:moveTo>
                      <a:pt x="0" y="0"/>
                    </a:moveTo>
                    <a:lnTo>
                      <a:pt x="320" y="0"/>
                    </a:lnTo>
                    <a:lnTo>
                      <a:pt x="320" y="744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grpSp>
            <p:nvGrpSpPr>
              <p:cNvPr id="67" name="Group 128"/>
              <p:cNvGrpSpPr>
                <a:grpSpLocks/>
              </p:cNvGrpSpPr>
              <p:nvPr/>
            </p:nvGrpSpPr>
            <p:grpSpPr bwMode="auto">
              <a:xfrm>
                <a:off x="4979" y="1576"/>
                <a:ext cx="669" cy="514"/>
                <a:chOff x="4755" y="1768"/>
                <a:chExt cx="893" cy="514"/>
              </a:xfrm>
            </p:grpSpPr>
            <p:grpSp>
              <p:nvGrpSpPr>
                <p:cNvPr id="80" name="Group 129"/>
                <p:cNvGrpSpPr>
                  <a:grpSpLocks/>
                </p:cNvGrpSpPr>
                <p:nvPr/>
              </p:nvGrpSpPr>
              <p:grpSpPr bwMode="auto">
                <a:xfrm>
                  <a:off x="4755" y="1768"/>
                  <a:ext cx="851" cy="345"/>
                  <a:chOff x="4812" y="1304"/>
                  <a:chExt cx="851" cy="345"/>
                </a:xfrm>
              </p:grpSpPr>
              <p:sp>
                <p:nvSpPr>
                  <p:cNvPr id="82" name="Freeform 130"/>
                  <p:cNvSpPr>
                    <a:spLocks/>
                  </p:cNvSpPr>
                  <p:nvPr/>
                </p:nvSpPr>
                <p:spPr bwMode="auto">
                  <a:xfrm>
                    <a:off x="4958" y="1304"/>
                    <a:ext cx="705" cy="313"/>
                  </a:xfrm>
                  <a:custGeom>
                    <a:avLst/>
                    <a:gdLst/>
                    <a:ahLst/>
                    <a:cxnLst>
                      <a:cxn ang="0">
                        <a:pos x="640" y="0"/>
                      </a:cxn>
                      <a:cxn ang="0">
                        <a:pos x="704" y="0"/>
                      </a:cxn>
                      <a:cxn ang="0">
                        <a:pos x="704" y="312"/>
                      </a:cxn>
                      <a:cxn ang="0">
                        <a:pos x="0" y="312"/>
                      </a:cxn>
                    </a:cxnLst>
                    <a:rect l="0" t="0" r="r" b="b"/>
                    <a:pathLst>
                      <a:path w="705" h="313">
                        <a:moveTo>
                          <a:pt x="640" y="0"/>
                        </a:moveTo>
                        <a:lnTo>
                          <a:pt x="704" y="0"/>
                        </a:lnTo>
                        <a:lnTo>
                          <a:pt x="704" y="312"/>
                        </a:lnTo>
                        <a:lnTo>
                          <a:pt x="0" y="312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 sz="1000">
                      <a:latin typeface="+mj-lt"/>
                    </a:endParaRPr>
                  </a:p>
                </p:txBody>
              </p:sp>
              <p:sp>
                <p:nvSpPr>
                  <p:cNvPr id="83" name="Line 1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46" y="1504"/>
                    <a:ext cx="71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 sz="1000">
                      <a:latin typeface="+mj-lt"/>
                    </a:endParaRPr>
                  </a:p>
                </p:txBody>
              </p:sp>
              <p:grpSp>
                <p:nvGrpSpPr>
                  <p:cNvPr id="84" name="Group 132"/>
                  <p:cNvGrpSpPr>
                    <a:grpSpLocks/>
                  </p:cNvGrpSpPr>
                  <p:nvPr/>
                </p:nvGrpSpPr>
                <p:grpSpPr bwMode="auto">
                  <a:xfrm>
                    <a:off x="4812" y="1348"/>
                    <a:ext cx="377" cy="301"/>
                    <a:chOff x="4812" y="1348"/>
                    <a:chExt cx="377" cy="301"/>
                  </a:xfrm>
                </p:grpSpPr>
                <p:sp>
                  <p:nvSpPr>
                    <p:cNvPr id="85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17" y="1348"/>
                      <a:ext cx="272" cy="153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0488" tIns="44450" rIns="90488" bIns="44450">
                      <a:spAutoFit/>
                    </a:bodyPr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+mj-lt"/>
                        </a:rPr>
                        <a:t>31</a:t>
                      </a:r>
                    </a:p>
                  </p:txBody>
                </p:sp>
                <p:sp>
                  <p:nvSpPr>
                    <p:cNvPr id="86" name="Freeform 134"/>
                    <p:cNvSpPr>
                      <a:spLocks/>
                    </p:cNvSpPr>
                    <p:nvPr/>
                  </p:nvSpPr>
                  <p:spPr bwMode="auto">
                    <a:xfrm>
                      <a:off x="4812" y="1360"/>
                      <a:ext cx="145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40"/>
                        </a:cxn>
                        <a:cxn ang="0">
                          <a:pos x="0" y="48"/>
                        </a:cxn>
                        <a:cxn ang="0">
                          <a:pos x="144" y="0"/>
                        </a:cxn>
                        <a:cxn ang="0">
                          <a:pos x="144" y="288"/>
                        </a:cxn>
                        <a:cxn ang="0">
                          <a:pos x="0" y="240"/>
                        </a:cxn>
                      </a:cxnLst>
                      <a:rect l="0" t="0" r="r" b="b"/>
                      <a:pathLst>
                        <a:path w="145" h="289">
                          <a:moveTo>
                            <a:pt x="0" y="240"/>
                          </a:moveTo>
                          <a:lnTo>
                            <a:pt x="0" y="48"/>
                          </a:lnTo>
                          <a:lnTo>
                            <a:pt x="144" y="0"/>
                          </a:lnTo>
                          <a:lnTo>
                            <a:pt x="144" y="288"/>
                          </a:lnTo>
                          <a:lnTo>
                            <a:pt x="0" y="24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sz="1000">
                        <a:latin typeface="+mj-lt"/>
                      </a:endParaRPr>
                    </a:p>
                  </p:txBody>
                </p:sp>
              </p:grpSp>
            </p:grpSp>
            <p:sp>
              <p:nvSpPr>
                <p:cNvPr id="81" name="Freeform 135"/>
                <p:cNvSpPr>
                  <a:spLocks/>
                </p:cNvSpPr>
                <p:nvPr/>
              </p:nvSpPr>
              <p:spPr bwMode="auto">
                <a:xfrm>
                  <a:off x="4799" y="1882"/>
                  <a:ext cx="849" cy="400"/>
                </a:xfrm>
                <a:custGeom>
                  <a:avLst/>
                  <a:gdLst/>
                  <a:ahLst/>
                  <a:cxnLst>
                    <a:cxn ang="0">
                      <a:pos x="729" y="0"/>
                    </a:cxn>
                    <a:cxn ang="0">
                      <a:pos x="849" y="0"/>
                    </a:cxn>
                    <a:cxn ang="0">
                      <a:pos x="849" y="400"/>
                    </a:cxn>
                    <a:cxn ang="0">
                      <a:pos x="9" y="400"/>
                    </a:cxn>
                    <a:cxn ang="0">
                      <a:pos x="0" y="202"/>
                    </a:cxn>
                  </a:cxnLst>
                  <a:rect l="0" t="0" r="r" b="b"/>
                  <a:pathLst>
                    <a:path w="849" h="400">
                      <a:moveTo>
                        <a:pt x="729" y="0"/>
                      </a:moveTo>
                      <a:lnTo>
                        <a:pt x="849" y="0"/>
                      </a:lnTo>
                      <a:lnTo>
                        <a:pt x="849" y="400"/>
                      </a:lnTo>
                      <a:lnTo>
                        <a:pt x="9" y="400"/>
                      </a:lnTo>
                      <a:lnTo>
                        <a:pt x="0" y="202"/>
                      </a:lnTo>
                    </a:path>
                  </a:pathLst>
                </a:custGeom>
                <a:noFill/>
                <a:ln w="12700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sz="1000">
                    <a:latin typeface="+mj-lt"/>
                  </a:endParaRPr>
                </a:p>
              </p:txBody>
            </p:sp>
          </p:grpSp>
          <p:sp>
            <p:nvSpPr>
              <p:cNvPr id="68" name="Freeform 136"/>
              <p:cNvSpPr>
                <a:spLocks/>
              </p:cNvSpPr>
              <p:nvPr/>
            </p:nvSpPr>
            <p:spPr bwMode="auto">
              <a:xfrm>
                <a:off x="2403" y="1816"/>
                <a:ext cx="2624" cy="274"/>
              </a:xfrm>
              <a:custGeom>
                <a:avLst/>
                <a:gdLst/>
                <a:ahLst/>
                <a:cxnLst>
                  <a:cxn ang="0">
                    <a:pos x="2624" y="274"/>
                  </a:cxn>
                  <a:cxn ang="0">
                    <a:pos x="2365" y="272"/>
                  </a:cxn>
                  <a:cxn ang="0">
                    <a:pos x="2365" y="0"/>
                  </a:cxn>
                  <a:cxn ang="0">
                    <a:pos x="0" y="2"/>
                  </a:cxn>
                  <a:cxn ang="0">
                    <a:pos x="0" y="242"/>
                  </a:cxn>
                </a:cxnLst>
                <a:rect l="0" t="0" r="r" b="b"/>
                <a:pathLst>
                  <a:path w="2624" h="274">
                    <a:moveTo>
                      <a:pt x="2624" y="274"/>
                    </a:moveTo>
                    <a:lnTo>
                      <a:pt x="2365" y="272"/>
                    </a:lnTo>
                    <a:lnTo>
                      <a:pt x="2365" y="0"/>
                    </a:lnTo>
                    <a:lnTo>
                      <a:pt x="0" y="2"/>
                    </a:lnTo>
                    <a:lnTo>
                      <a:pt x="0" y="242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69" name="Freeform 137"/>
              <p:cNvSpPr>
                <a:spLocks/>
              </p:cNvSpPr>
              <p:nvPr/>
            </p:nvSpPr>
            <p:spPr bwMode="auto">
              <a:xfrm>
                <a:off x="4032" y="1690"/>
                <a:ext cx="521" cy="6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0" y="0"/>
                  </a:cxn>
                  <a:cxn ang="0">
                    <a:pos x="520" y="680"/>
                  </a:cxn>
                </a:cxnLst>
                <a:rect l="0" t="0" r="r" b="b"/>
                <a:pathLst>
                  <a:path w="521" h="681">
                    <a:moveTo>
                      <a:pt x="0" y="0"/>
                    </a:moveTo>
                    <a:lnTo>
                      <a:pt x="520" y="0"/>
                    </a:lnTo>
                    <a:lnTo>
                      <a:pt x="520" y="680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70" name="Freeform 138"/>
              <p:cNvSpPr>
                <a:spLocks/>
              </p:cNvSpPr>
              <p:nvPr/>
            </p:nvSpPr>
            <p:spPr bwMode="auto">
              <a:xfrm>
                <a:off x="4548" y="2210"/>
                <a:ext cx="763" cy="4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60" y="0"/>
                  </a:cxn>
                  <a:cxn ang="0">
                    <a:pos x="763" y="470"/>
                  </a:cxn>
                </a:cxnLst>
                <a:rect l="0" t="0" r="r" b="b"/>
                <a:pathLst>
                  <a:path w="763" h="470">
                    <a:moveTo>
                      <a:pt x="0" y="0"/>
                    </a:moveTo>
                    <a:lnTo>
                      <a:pt x="760" y="0"/>
                    </a:lnTo>
                    <a:lnTo>
                      <a:pt x="763" y="470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grpSp>
            <p:nvGrpSpPr>
              <p:cNvPr id="71" name="Group 139"/>
              <p:cNvGrpSpPr>
                <a:grpSpLocks/>
              </p:cNvGrpSpPr>
              <p:nvPr/>
            </p:nvGrpSpPr>
            <p:grpSpPr bwMode="auto">
              <a:xfrm>
                <a:off x="2460" y="1410"/>
                <a:ext cx="547" cy="330"/>
                <a:chOff x="2980" y="1242"/>
                <a:chExt cx="547" cy="330"/>
              </a:xfrm>
            </p:grpSpPr>
            <p:sp>
              <p:nvSpPr>
                <p:cNvPr id="77" name="Freeform 140"/>
                <p:cNvSpPr>
                  <a:spLocks/>
                </p:cNvSpPr>
                <p:nvPr/>
              </p:nvSpPr>
              <p:spPr bwMode="auto">
                <a:xfrm>
                  <a:off x="3382" y="1283"/>
                  <a:ext cx="145" cy="289"/>
                </a:xfrm>
                <a:custGeom>
                  <a:avLst/>
                  <a:gdLst/>
                  <a:ahLst/>
                  <a:cxnLst>
                    <a:cxn ang="0">
                      <a:pos x="144" y="48"/>
                    </a:cxn>
                    <a:cxn ang="0">
                      <a:pos x="144" y="240"/>
                    </a:cxn>
                    <a:cxn ang="0">
                      <a:pos x="0" y="288"/>
                    </a:cxn>
                    <a:cxn ang="0">
                      <a:pos x="0" y="0"/>
                    </a:cxn>
                    <a:cxn ang="0">
                      <a:pos x="144" y="48"/>
                    </a:cxn>
                  </a:cxnLst>
                  <a:rect l="0" t="0" r="r" b="b"/>
                  <a:pathLst>
                    <a:path w="145" h="289">
                      <a:moveTo>
                        <a:pt x="144" y="48"/>
                      </a:moveTo>
                      <a:lnTo>
                        <a:pt x="144" y="240"/>
                      </a:lnTo>
                      <a:lnTo>
                        <a:pt x="0" y="288"/>
                      </a:lnTo>
                      <a:lnTo>
                        <a:pt x="0" y="0"/>
                      </a:lnTo>
                      <a:lnTo>
                        <a:pt x="144" y="48"/>
                      </a:lnTo>
                    </a:path>
                  </a:pathLst>
                </a:custGeom>
                <a:solidFill>
                  <a:schemeClr val="bg1"/>
                </a:solidFill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78" name="Rectangle 141"/>
                <p:cNvSpPr>
                  <a:spLocks noChangeArrowheads="1"/>
                </p:cNvSpPr>
                <p:nvPr/>
              </p:nvSpPr>
              <p:spPr bwMode="auto">
                <a:xfrm>
                  <a:off x="2980" y="1242"/>
                  <a:ext cx="273" cy="15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nop</a:t>
                  </a:r>
                </a:p>
              </p:txBody>
            </p:sp>
            <p:sp>
              <p:nvSpPr>
                <p:cNvPr id="79" name="Line 142"/>
                <p:cNvSpPr>
                  <a:spLocks noChangeShapeType="1"/>
                </p:cNvSpPr>
                <p:nvPr/>
              </p:nvSpPr>
              <p:spPr bwMode="auto">
                <a:xfrm>
                  <a:off x="3304" y="1347"/>
                  <a:ext cx="6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</p:grpSp>
          <p:sp>
            <p:nvSpPr>
              <p:cNvPr id="72" name="Freeform 143"/>
              <p:cNvSpPr>
                <a:spLocks/>
              </p:cNvSpPr>
              <p:nvPr/>
            </p:nvSpPr>
            <p:spPr bwMode="auto">
              <a:xfrm>
                <a:off x="437" y="1300"/>
                <a:ext cx="848" cy="903"/>
              </a:xfrm>
              <a:custGeom>
                <a:avLst/>
                <a:gdLst/>
                <a:ahLst/>
                <a:cxnLst>
                  <a:cxn ang="0">
                    <a:pos x="859" y="0"/>
                  </a:cxn>
                  <a:cxn ang="0">
                    <a:pos x="3" y="0"/>
                  </a:cxn>
                  <a:cxn ang="0">
                    <a:pos x="0" y="903"/>
                  </a:cxn>
                </a:cxnLst>
                <a:rect l="0" t="0" r="r" b="b"/>
                <a:pathLst>
                  <a:path w="859" h="903">
                    <a:moveTo>
                      <a:pt x="859" y="0"/>
                    </a:moveTo>
                    <a:lnTo>
                      <a:pt x="3" y="0"/>
                    </a:lnTo>
                    <a:lnTo>
                      <a:pt x="0" y="903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73" name="Freeform 144"/>
              <p:cNvSpPr>
                <a:spLocks/>
              </p:cNvSpPr>
              <p:nvPr/>
            </p:nvSpPr>
            <p:spPr bwMode="auto">
              <a:xfrm>
                <a:off x="1285" y="1300"/>
                <a:ext cx="1657" cy="1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88" y="0"/>
                  </a:cxn>
                  <a:cxn ang="0">
                    <a:pos x="1688" y="552"/>
                  </a:cxn>
                </a:cxnLst>
                <a:rect l="0" t="0" r="r" b="b"/>
                <a:pathLst>
                  <a:path w="1689" h="553">
                    <a:moveTo>
                      <a:pt x="0" y="0"/>
                    </a:moveTo>
                    <a:lnTo>
                      <a:pt x="1688" y="0"/>
                    </a:lnTo>
                    <a:lnTo>
                      <a:pt x="1688" y="552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74" name="Oval 145"/>
              <p:cNvSpPr>
                <a:spLocks noChangeArrowheads="1"/>
              </p:cNvSpPr>
              <p:nvPr/>
            </p:nvSpPr>
            <p:spPr bwMode="auto">
              <a:xfrm>
                <a:off x="1287" y="1286"/>
                <a:ext cx="32" cy="32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75" name="Rectangle 146"/>
              <p:cNvSpPr>
                <a:spLocks noChangeArrowheads="1"/>
              </p:cNvSpPr>
              <p:nvPr/>
            </p:nvSpPr>
            <p:spPr bwMode="auto">
              <a:xfrm>
                <a:off x="1162" y="762"/>
                <a:ext cx="262" cy="1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 dirty="0">
                    <a:solidFill>
                      <a:schemeClr val="tx1"/>
                    </a:solidFill>
                    <a:latin typeface="+mj-lt"/>
                  </a:rPr>
                  <a:t>stall</a:t>
                </a:r>
              </a:p>
            </p:txBody>
          </p:sp>
          <p:sp>
            <p:nvSpPr>
              <p:cNvPr id="76" name="Line 147"/>
              <p:cNvSpPr>
                <a:spLocks noChangeShapeType="1"/>
              </p:cNvSpPr>
              <p:nvPr/>
            </p:nvSpPr>
            <p:spPr bwMode="auto">
              <a:xfrm>
                <a:off x="1304" y="912"/>
                <a:ext cx="0" cy="143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</p:grpSp>
        <p:sp>
          <p:nvSpPr>
            <p:cNvPr id="21" name="Text Box 148"/>
            <p:cNvSpPr txBox="1">
              <a:spLocks noChangeArrowheads="1"/>
            </p:cNvSpPr>
            <p:nvPr/>
          </p:nvSpPr>
          <p:spPr bwMode="auto">
            <a:xfrm>
              <a:off x="1342" y="2268"/>
              <a:ext cx="17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000" i="1">
                  <a:solidFill>
                    <a:schemeClr val="tx1"/>
                  </a:solidFill>
                  <a:latin typeface="+mj-lt"/>
                </a:rPr>
                <a:t>D</a:t>
              </a:r>
            </a:p>
          </p:txBody>
        </p:sp>
        <p:sp>
          <p:nvSpPr>
            <p:cNvPr id="22" name="Text Box 149"/>
            <p:cNvSpPr txBox="1">
              <a:spLocks noChangeArrowheads="1"/>
            </p:cNvSpPr>
            <p:nvPr/>
          </p:nvSpPr>
          <p:spPr bwMode="auto">
            <a:xfrm>
              <a:off x="3390" y="1308"/>
              <a:ext cx="16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000" i="1">
                  <a:solidFill>
                    <a:schemeClr val="tx1"/>
                  </a:solidFill>
                  <a:latin typeface="+mj-lt"/>
                </a:rPr>
                <a:t>E</a:t>
              </a:r>
            </a:p>
          </p:txBody>
        </p:sp>
        <p:sp>
          <p:nvSpPr>
            <p:cNvPr id="23" name="Text Box 150"/>
            <p:cNvSpPr txBox="1">
              <a:spLocks noChangeArrowheads="1"/>
            </p:cNvSpPr>
            <p:nvPr/>
          </p:nvSpPr>
          <p:spPr bwMode="auto">
            <a:xfrm>
              <a:off x="4046" y="1308"/>
              <a:ext cx="19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000" i="1">
                  <a:solidFill>
                    <a:schemeClr val="tx1"/>
                  </a:solidFill>
                  <a:latin typeface="+mj-lt"/>
                </a:rPr>
                <a:t>M</a:t>
              </a:r>
            </a:p>
          </p:txBody>
        </p:sp>
        <p:sp>
          <p:nvSpPr>
            <p:cNvPr id="24" name="Text Box 151"/>
            <p:cNvSpPr txBox="1">
              <a:spLocks noChangeArrowheads="1"/>
            </p:cNvSpPr>
            <p:nvPr/>
          </p:nvSpPr>
          <p:spPr bwMode="auto">
            <a:xfrm>
              <a:off x="5491" y="1308"/>
              <a:ext cx="19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000" i="1">
                  <a:solidFill>
                    <a:schemeClr val="tx1"/>
                  </a:solidFill>
                  <a:latin typeface="+mj-lt"/>
                </a:rPr>
                <a:t>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74273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  <a:noFill/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Deriving Forwarding Signals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05194" y="1316725"/>
            <a:ext cx="7745711" cy="42755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</a:rPr>
              <a:t>This forwarding path only applies to the ALU operations…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</a:rPr>
              <a:t>	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</a:rPr>
              <a:t>	</a:t>
            </a:r>
            <a:r>
              <a:rPr lang="en-US" sz="1600" dirty="0" err="1" smtClean="0">
                <a:latin typeface="+mj-lt"/>
              </a:rPr>
              <a:t>Eforward</a:t>
            </a:r>
            <a:r>
              <a:rPr lang="en-US" sz="1600" dirty="0" smtClean="0">
                <a:latin typeface="+mj-lt"/>
              </a:rPr>
              <a:t>		Case(</a:t>
            </a:r>
            <a:r>
              <a:rPr lang="en-US" sz="1600" dirty="0" err="1" smtClean="0">
                <a:latin typeface="+mj-lt"/>
              </a:rPr>
              <a:t>Eopcode</a:t>
            </a:r>
            <a:r>
              <a:rPr lang="en-US" sz="1600" dirty="0" smtClean="0">
                <a:latin typeface="+mj-lt"/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</a:rPr>
              <a:t>			ALU, </a:t>
            </a:r>
            <a:r>
              <a:rPr lang="en-US" sz="1600" dirty="0" err="1" smtClean="0">
                <a:latin typeface="+mj-lt"/>
              </a:rPr>
              <a:t>ALUi</a:t>
            </a:r>
            <a:r>
              <a:rPr lang="en-US" sz="1600" dirty="0" smtClean="0">
                <a:latin typeface="+mj-lt"/>
              </a:rPr>
              <a:t>		</a:t>
            </a:r>
            <a:r>
              <a:rPr lang="en-US" sz="1600" dirty="0" err="1" smtClean="0">
                <a:latin typeface="+mj-lt"/>
              </a:rPr>
              <a:t>Eforward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smtClean="0">
                <a:latin typeface="+mj-lt"/>
                <a:sym typeface="Wingdings" pitchFamily="2" charset="2"/>
              </a:rPr>
              <a:t> (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ws</a:t>
            </a:r>
            <a:r>
              <a:rPr lang="en-US" sz="1600" dirty="0" smtClean="0">
                <a:latin typeface="+mj-lt"/>
                <a:sym typeface="Wingdings" pitchFamily="2" charset="2"/>
              </a:rPr>
              <a:t> != 0)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otherwise	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Eforward</a:t>
            </a:r>
            <a:r>
              <a:rPr lang="en-US" sz="1600" dirty="0" smtClean="0">
                <a:latin typeface="+mj-lt"/>
                <a:sym typeface="Wingdings" pitchFamily="2" charset="2"/>
              </a:rPr>
              <a:t>  0</a:t>
            </a:r>
          </a:p>
          <a:p>
            <a:pPr>
              <a:spcBef>
                <a:spcPct val="0"/>
              </a:spcBef>
            </a:pPr>
            <a:endParaRPr lang="en-US" sz="1600" dirty="0" smtClean="0">
              <a:latin typeface="+mj-lt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…and all other operations will need to stall as before</a:t>
            </a:r>
          </a:p>
          <a:p>
            <a:pPr>
              <a:spcBef>
                <a:spcPct val="0"/>
              </a:spcBef>
            </a:pPr>
            <a:endParaRPr lang="en-US" sz="1600" dirty="0" smtClean="0">
              <a:latin typeface="+mj-lt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Estall</a:t>
            </a:r>
            <a:r>
              <a:rPr lang="en-US" sz="1600" dirty="0" smtClean="0">
                <a:latin typeface="+mj-lt"/>
                <a:sym typeface="Wingdings" pitchFamily="2" charset="2"/>
              </a:rPr>
              <a:t>		Case(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Eopcode</a:t>
            </a:r>
            <a:r>
              <a:rPr lang="en-US" sz="1600" dirty="0" smtClean="0">
                <a:latin typeface="+mj-lt"/>
                <a:sym typeface="Wingdings" pitchFamily="2" charset="2"/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LW		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Estall</a:t>
            </a:r>
            <a:r>
              <a:rPr lang="en-US" sz="1600" dirty="0" smtClean="0">
                <a:latin typeface="+mj-lt"/>
                <a:sym typeface="Wingdings" pitchFamily="2" charset="2"/>
              </a:rPr>
              <a:t>  (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ws</a:t>
            </a:r>
            <a:r>
              <a:rPr lang="en-US" sz="1600" dirty="0" smtClean="0">
                <a:latin typeface="+mj-lt"/>
                <a:sym typeface="Wingdings" pitchFamily="2" charset="2"/>
              </a:rPr>
              <a:t> != 0)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JAL, JALR	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Estall</a:t>
            </a:r>
            <a:r>
              <a:rPr lang="en-US" sz="1600" dirty="0" smtClean="0">
                <a:latin typeface="+mj-lt"/>
                <a:sym typeface="Wingdings" pitchFamily="2" charset="2"/>
              </a:rPr>
              <a:t>  1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otherwise	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Estall</a:t>
            </a:r>
            <a:r>
              <a:rPr lang="en-US" sz="1600" dirty="0" smtClean="0">
                <a:latin typeface="+mj-lt"/>
                <a:sym typeface="Wingdings" pitchFamily="2" charset="2"/>
              </a:rPr>
              <a:t>  0</a:t>
            </a:r>
          </a:p>
          <a:p>
            <a:pPr>
              <a:spcBef>
                <a:spcPct val="0"/>
              </a:spcBef>
            </a:pPr>
            <a:endParaRPr lang="en-US" sz="1600" dirty="0" smtClean="0">
              <a:latin typeface="+mj-lt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Asrc</a:t>
            </a:r>
            <a:r>
              <a:rPr lang="en-US" sz="1600" dirty="0" smtClean="0">
                <a:latin typeface="+mj-lt"/>
                <a:sym typeface="Wingdings" pitchFamily="2" charset="2"/>
              </a:rPr>
              <a:t>  (Drs == 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Ews</a:t>
            </a:r>
            <a:r>
              <a:rPr lang="en-US" sz="1600" dirty="0" smtClean="0">
                <a:latin typeface="+mj-lt"/>
                <a:sym typeface="Wingdings" pitchFamily="2" charset="2"/>
              </a:rPr>
              <a:t>) &amp; Dre1 &amp; 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Eforward</a:t>
            </a:r>
            <a:endParaRPr lang="en-US" sz="1600" dirty="0" smtClean="0">
              <a:latin typeface="+mj-lt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endParaRPr lang="en-US" sz="1600" dirty="0" smtClean="0">
              <a:latin typeface="+mj-lt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Remember to update stall signal, removing case covered 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by this forwarding path</a:t>
            </a:r>
          </a:p>
        </p:txBody>
      </p:sp>
    </p:spTree>
    <p:extLst>
      <p:ext uri="{BB962C8B-B14F-4D97-AF65-F5344CB8AC3E}">
        <p14:creationId xmlns:p14="http://schemas.microsoft.com/office/powerpoint/2010/main" xmlns="" val="37427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0722" y="1124700"/>
            <a:ext cx="6260488" cy="470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Multiple Forwarding Paths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4" name="Text Placeholder 1"/>
          <p:cNvSpPr>
            <a:spLocks noGrp="1"/>
          </p:cNvSpPr>
          <p:nvPr>
            <p:ph type="body" idx="1"/>
          </p:nvPr>
        </p:nvSpPr>
        <p:spPr>
          <a:xfrm>
            <a:off x="1077145" y="817778"/>
            <a:ext cx="7450570" cy="345644"/>
          </a:xfrm>
        </p:spPr>
        <p:txBody>
          <a:bodyPr anchor="t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Figure A.7, Page A-18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956050" y="1920893"/>
            <a:ext cx="268835" cy="100884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877770" y="1931205"/>
            <a:ext cx="230430" cy="165141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38630" y="2046420"/>
            <a:ext cx="0" cy="238111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931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Pipelining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r>
              <a:rPr lang="en-US" sz="1600" dirty="0" smtClean="0">
                <a:solidFill>
                  <a:schemeClr val="tx1"/>
                </a:solidFill>
              </a:rPr>
              <a:t>Latency = (Instructions / Program) x (Cycles / Instruction) x (Seconds / Cycle)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Performance Enhancement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Increases number of cycles per instruction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Reduces number of seconds per cycle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Instruction-Level Parallelism</a:t>
            </a: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- Begin with multi-cycle design</a:t>
            </a: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- When one instruction advances from stage-1 to stage=2, allow next instruction to enter stage-1. </a:t>
            </a: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- Individual instructions require the same number of stages</a:t>
            </a: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- Multiple instructions in-flight, entering and leaving at faster rate</a:t>
            </a:r>
          </a:p>
          <a:p>
            <a:pPr lvl="2"/>
            <a:endParaRPr lang="en-US" sz="1000" b="0" dirty="0" smtClean="0">
              <a:solidFill>
                <a:schemeClr val="tx1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84535" y="4899370"/>
            <a:ext cx="12192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rgbClr val="000000"/>
                </a:solidFill>
                <a:latin typeface="+mj-lt"/>
              </a:rPr>
              <a:t>insn0.dec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365335" y="4899370"/>
            <a:ext cx="12192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rgbClr val="000000"/>
                </a:solidFill>
                <a:latin typeface="+mj-lt"/>
              </a:rPr>
              <a:t>insn0.fetch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242135" y="5204170"/>
            <a:ext cx="12192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rgbClr val="000000"/>
                </a:solidFill>
                <a:latin typeface="+mj-lt"/>
              </a:rPr>
              <a:t>insn1.dec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022935" y="5204170"/>
            <a:ext cx="12192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rgbClr val="000000"/>
                </a:solidFill>
                <a:latin typeface="+mj-lt"/>
              </a:rPr>
              <a:t>insn1.fetch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01234" y="4875013"/>
            <a:ext cx="1164101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 dirty="0">
                <a:solidFill>
                  <a:srgbClr val="FF0909"/>
                </a:solidFill>
                <a:latin typeface="+mj-lt"/>
              </a:rPr>
              <a:t>Multi-cycle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47450" y="5655865"/>
            <a:ext cx="990977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 dirty="0">
                <a:solidFill>
                  <a:srgbClr val="FF0909"/>
                </a:solidFill>
                <a:latin typeface="+mj-lt"/>
              </a:rPr>
              <a:t>Pipelined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803735" y="4899370"/>
            <a:ext cx="12192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rgbClr val="000000"/>
                </a:solidFill>
                <a:latin typeface="+mj-lt"/>
              </a:rPr>
              <a:t>insn0.exec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7461335" y="5204170"/>
            <a:ext cx="12192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rgbClr val="000000"/>
                </a:solidFill>
                <a:latin typeface="+mj-lt"/>
              </a:rPr>
              <a:t>insn1.exec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2584535" y="5661370"/>
            <a:ext cx="12192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rgbClr val="000000"/>
                </a:solidFill>
                <a:latin typeface="+mj-lt"/>
              </a:rPr>
              <a:t>insn0.dec</a:t>
            </a: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1365335" y="5661370"/>
            <a:ext cx="12192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rgbClr val="000000"/>
                </a:solidFill>
                <a:latin typeface="+mj-lt"/>
              </a:rPr>
              <a:t>insn0.fetch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3803735" y="5966170"/>
            <a:ext cx="12192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rgbClr val="000000"/>
                </a:solidFill>
                <a:latin typeface="+mj-lt"/>
              </a:rPr>
              <a:t>insn1.dec</a:t>
            </a: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2584535" y="5966170"/>
            <a:ext cx="12192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rgbClr val="000000"/>
                </a:solidFill>
                <a:latin typeface="+mj-lt"/>
              </a:rPr>
              <a:t>insn1.fetch</a:t>
            </a: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3803735" y="5661370"/>
            <a:ext cx="12192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rgbClr val="000000"/>
                </a:solidFill>
                <a:latin typeface="+mj-lt"/>
              </a:rPr>
              <a:t>insn0.exec</a:t>
            </a: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5022935" y="5966170"/>
            <a:ext cx="12192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rgbClr val="000000"/>
                </a:solidFill>
                <a:latin typeface="+mj-lt"/>
              </a:rPr>
              <a:t>insn1.exec</a:t>
            </a:r>
          </a:p>
        </p:txBody>
      </p:sp>
    </p:spTree>
    <p:extLst>
      <p:ext uri="{BB962C8B-B14F-4D97-AF65-F5344CB8AC3E}">
        <p14:creationId xmlns:p14="http://schemas.microsoft.com/office/powerpoint/2010/main" xmlns="" val="370355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ECE 252 / CPS 220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30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  <a:noFill/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Multiple Forwarding Paths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  <a:noFill/>
        </p:spPr>
      </p:pic>
      <p:grpSp>
        <p:nvGrpSpPr>
          <p:cNvPr id="156" name="Group 3"/>
          <p:cNvGrpSpPr>
            <a:grpSpLocks/>
          </p:cNvGrpSpPr>
          <p:nvPr/>
        </p:nvGrpSpPr>
        <p:grpSpPr bwMode="auto">
          <a:xfrm>
            <a:off x="306388" y="1187450"/>
            <a:ext cx="8734425" cy="4121150"/>
            <a:chOff x="183" y="892"/>
            <a:chExt cx="5502" cy="2596"/>
          </a:xfrm>
        </p:grpSpPr>
        <p:sp>
          <p:nvSpPr>
            <p:cNvPr id="157" name="Freeform 4"/>
            <p:cNvSpPr>
              <a:spLocks/>
            </p:cNvSpPr>
            <p:nvPr/>
          </p:nvSpPr>
          <p:spPr bwMode="auto">
            <a:xfrm>
              <a:off x="2549" y="1984"/>
              <a:ext cx="193" cy="473"/>
            </a:xfrm>
            <a:custGeom>
              <a:avLst/>
              <a:gdLst/>
              <a:ahLst/>
              <a:cxnLst>
                <a:cxn ang="0">
                  <a:pos x="144" y="48"/>
                </a:cxn>
                <a:cxn ang="0">
                  <a:pos x="144" y="240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144" y="48"/>
                </a:cxn>
              </a:cxnLst>
              <a:rect l="0" t="0" r="r" b="b"/>
              <a:pathLst>
                <a:path w="145" h="289">
                  <a:moveTo>
                    <a:pt x="144" y="48"/>
                  </a:moveTo>
                  <a:lnTo>
                    <a:pt x="144" y="240"/>
                  </a:lnTo>
                  <a:lnTo>
                    <a:pt x="0" y="288"/>
                  </a:lnTo>
                  <a:lnTo>
                    <a:pt x="0" y="0"/>
                  </a:lnTo>
                  <a:lnTo>
                    <a:pt x="144" y="48"/>
                  </a:lnTo>
                </a:path>
              </a:pathLst>
            </a:custGeom>
            <a:solidFill>
              <a:srgbClr val="CFBDC8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158" name="Line 5"/>
            <p:cNvSpPr>
              <a:spLocks noChangeShapeType="1"/>
            </p:cNvSpPr>
            <p:nvPr/>
          </p:nvSpPr>
          <p:spPr bwMode="auto">
            <a:xfrm>
              <a:off x="2648" y="1672"/>
              <a:ext cx="0" cy="3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159" name="Text Box 6"/>
            <p:cNvSpPr txBox="1">
              <a:spLocks noChangeArrowheads="1"/>
            </p:cNvSpPr>
            <p:nvPr/>
          </p:nvSpPr>
          <p:spPr bwMode="auto">
            <a:xfrm>
              <a:off x="2362" y="1627"/>
              <a:ext cx="29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000" dirty="0" err="1">
                  <a:solidFill>
                    <a:srgbClr val="56127A"/>
                  </a:solidFill>
                  <a:latin typeface="+mj-lt"/>
                </a:rPr>
                <a:t>ASrc</a:t>
              </a:r>
              <a:endParaRPr lang="en-US" sz="1000" dirty="0">
                <a:solidFill>
                  <a:srgbClr val="56127A"/>
                </a:solidFill>
                <a:latin typeface="+mj-lt"/>
              </a:endParaRPr>
            </a:p>
          </p:txBody>
        </p:sp>
        <p:grpSp>
          <p:nvGrpSpPr>
            <p:cNvPr id="160" name="Group 7"/>
            <p:cNvGrpSpPr>
              <a:grpSpLocks/>
            </p:cNvGrpSpPr>
            <p:nvPr/>
          </p:nvGrpSpPr>
          <p:grpSpPr bwMode="auto">
            <a:xfrm>
              <a:off x="1381" y="1416"/>
              <a:ext cx="4174" cy="1545"/>
              <a:chOff x="1438" y="1144"/>
              <a:chExt cx="4174" cy="1545"/>
            </a:xfrm>
          </p:grpSpPr>
          <p:grpSp>
            <p:nvGrpSpPr>
              <p:cNvPr id="303" name="Group 8"/>
              <p:cNvGrpSpPr>
                <a:grpSpLocks/>
              </p:cNvGrpSpPr>
              <p:nvPr/>
            </p:nvGrpSpPr>
            <p:grpSpPr bwMode="auto">
              <a:xfrm>
                <a:off x="3909" y="1144"/>
                <a:ext cx="183" cy="304"/>
                <a:chOff x="3909" y="1144"/>
                <a:chExt cx="183" cy="304"/>
              </a:xfrm>
            </p:grpSpPr>
            <p:sp>
              <p:nvSpPr>
                <p:cNvPr id="315" name="Rectangle 9"/>
                <p:cNvSpPr>
                  <a:spLocks noChangeArrowheads="1"/>
                </p:cNvSpPr>
                <p:nvPr/>
              </p:nvSpPr>
              <p:spPr bwMode="auto">
                <a:xfrm>
                  <a:off x="3965" y="1144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316" name="Freeform 10"/>
                <p:cNvSpPr>
                  <a:spLocks/>
                </p:cNvSpPr>
                <p:nvPr/>
              </p:nvSpPr>
              <p:spPr bwMode="auto">
                <a:xfrm>
                  <a:off x="3998" y="1398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317" name="Rectangle 11"/>
                <p:cNvSpPr>
                  <a:spLocks noChangeArrowheads="1"/>
                </p:cNvSpPr>
                <p:nvPr/>
              </p:nvSpPr>
              <p:spPr bwMode="auto">
                <a:xfrm>
                  <a:off x="3909" y="1207"/>
                  <a:ext cx="183" cy="15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IR</a:t>
                  </a:r>
                </a:p>
              </p:txBody>
            </p:sp>
          </p:grpSp>
          <p:sp>
            <p:nvSpPr>
              <p:cNvPr id="304" name="Freeform 12"/>
              <p:cNvSpPr>
                <a:spLocks/>
              </p:cNvSpPr>
              <p:nvPr/>
            </p:nvSpPr>
            <p:spPr bwMode="auto">
              <a:xfrm>
                <a:off x="1438" y="1312"/>
                <a:ext cx="1905" cy="1377"/>
              </a:xfrm>
              <a:custGeom>
                <a:avLst/>
                <a:gdLst/>
                <a:ahLst/>
                <a:cxnLst>
                  <a:cxn ang="0">
                    <a:pos x="0" y="1376"/>
                  </a:cxn>
                  <a:cxn ang="0">
                    <a:pos x="0" y="0"/>
                  </a:cxn>
                  <a:cxn ang="0">
                    <a:pos x="520" y="0"/>
                  </a:cxn>
                  <a:cxn ang="0">
                    <a:pos x="1904" y="0"/>
                  </a:cxn>
                </a:cxnLst>
                <a:rect l="0" t="0" r="r" b="b"/>
                <a:pathLst>
                  <a:path w="1905" h="1377">
                    <a:moveTo>
                      <a:pt x="0" y="1376"/>
                    </a:moveTo>
                    <a:lnTo>
                      <a:pt x="0" y="0"/>
                    </a:lnTo>
                    <a:lnTo>
                      <a:pt x="520" y="0"/>
                    </a:lnTo>
                    <a:lnTo>
                      <a:pt x="1904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305" name="Line 13"/>
              <p:cNvSpPr>
                <a:spLocks noChangeShapeType="1"/>
              </p:cNvSpPr>
              <p:nvPr/>
            </p:nvSpPr>
            <p:spPr bwMode="auto">
              <a:xfrm>
                <a:off x="3470" y="1312"/>
                <a:ext cx="4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306" name="Line 14"/>
              <p:cNvSpPr>
                <a:spLocks noChangeShapeType="1"/>
              </p:cNvSpPr>
              <p:nvPr/>
            </p:nvSpPr>
            <p:spPr bwMode="auto">
              <a:xfrm>
                <a:off x="4094" y="1304"/>
                <a:ext cx="136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grpSp>
            <p:nvGrpSpPr>
              <p:cNvPr id="307" name="Group 15"/>
              <p:cNvGrpSpPr>
                <a:grpSpLocks/>
              </p:cNvGrpSpPr>
              <p:nvPr/>
            </p:nvGrpSpPr>
            <p:grpSpPr bwMode="auto">
              <a:xfrm>
                <a:off x="3293" y="1144"/>
                <a:ext cx="183" cy="304"/>
                <a:chOff x="3293" y="1144"/>
                <a:chExt cx="183" cy="304"/>
              </a:xfrm>
            </p:grpSpPr>
            <p:sp>
              <p:nvSpPr>
                <p:cNvPr id="312" name="Rectangle 16"/>
                <p:cNvSpPr>
                  <a:spLocks noChangeArrowheads="1"/>
                </p:cNvSpPr>
                <p:nvPr/>
              </p:nvSpPr>
              <p:spPr bwMode="auto">
                <a:xfrm>
                  <a:off x="3341" y="1144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313" name="Freeform 17"/>
                <p:cNvSpPr>
                  <a:spLocks/>
                </p:cNvSpPr>
                <p:nvPr/>
              </p:nvSpPr>
              <p:spPr bwMode="auto">
                <a:xfrm>
                  <a:off x="3374" y="1398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314" name="Rectangle 18"/>
                <p:cNvSpPr>
                  <a:spLocks noChangeArrowheads="1"/>
                </p:cNvSpPr>
                <p:nvPr/>
              </p:nvSpPr>
              <p:spPr bwMode="auto">
                <a:xfrm>
                  <a:off x="3293" y="1207"/>
                  <a:ext cx="183" cy="15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IR</a:t>
                  </a:r>
                </a:p>
              </p:txBody>
            </p:sp>
          </p:grpSp>
          <p:grpSp>
            <p:nvGrpSpPr>
              <p:cNvPr id="308" name="Group 19"/>
              <p:cNvGrpSpPr>
                <a:grpSpLocks/>
              </p:cNvGrpSpPr>
              <p:nvPr/>
            </p:nvGrpSpPr>
            <p:grpSpPr bwMode="auto">
              <a:xfrm>
                <a:off x="5429" y="1144"/>
                <a:ext cx="183" cy="304"/>
                <a:chOff x="5429" y="1144"/>
                <a:chExt cx="183" cy="304"/>
              </a:xfrm>
            </p:grpSpPr>
            <p:sp>
              <p:nvSpPr>
                <p:cNvPr id="309" name="Rectangle 20"/>
                <p:cNvSpPr>
                  <a:spLocks noChangeArrowheads="1"/>
                </p:cNvSpPr>
                <p:nvPr/>
              </p:nvSpPr>
              <p:spPr bwMode="auto">
                <a:xfrm>
                  <a:off x="5477" y="1144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310" name="Freeform 21"/>
                <p:cNvSpPr>
                  <a:spLocks/>
                </p:cNvSpPr>
                <p:nvPr/>
              </p:nvSpPr>
              <p:spPr bwMode="auto">
                <a:xfrm>
                  <a:off x="5510" y="1398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311" name="Rectangle 22"/>
                <p:cNvSpPr>
                  <a:spLocks noChangeArrowheads="1"/>
                </p:cNvSpPr>
                <p:nvPr/>
              </p:nvSpPr>
              <p:spPr bwMode="auto">
                <a:xfrm>
                  <a:off x="5429" y="1191"/>
                  <a:ext cx="183" cy="15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IR</a:t>
                  </a:r>
                </a:p>
              </p:txBody>
            </p:sp>
          </p:grpSp>
        </p:grpSp>
        <p:sp>
          <p:nvSpPr>
            <p:cNvPr id="161" name="Freeform 23"/>
            <p:cNvSpPr>
              <a:spLocks/>
            </p:cNvSpPr>
            <p:nvPr/>
          </p:nvSpPr>
          <p:spPr bwMode="auto">
            <a:xfrm>
              <a:off x="1565" y="1768"/>
              <a:ext cx="3392" cy="712"/>
            </a:xfrm>
            <a:custGeom>
              <a:avLst/>
              <a:gdLst/>
              <a:ahLst/>
              <a:cxnLst>
                <a:cxn ang="0">
                  <a:pos x="3192" y="0"/>
                </a:cxn>
                <a:cxn ang="0">
                  <a:pos x="0" y="0"/>
                </a:cxn>
                <a:cxn ang="0">
                  <a:pos x="0" y="712"/>
                </a:cxn>
                <a:cxn ang="0">
                  <a:pos x="427" y="712"/>
                </a:cxn>
              </a:cxnLst>
              <a:rect l="0" t="0" r="r" b="b"/>
              <a:pathLst>
                <a:path w="3192" h="712">
                  <a:moveTo>
                    <a:pt x="3192" y="0"/>
                  </a:moveTo>
                  <a:lnTo>
                    <a:pt x="0" y="0"/>
                  </a:lnTo>
                  <a:lnTo>
                    <a:pt x="0" y="712"/>
                  </a:lnTo>
                  <a:lnTo>
                    <a:pt x="427" y="712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162" name="Freeform 24"/>
            <p:cNvSpPr>
              <a:spLocks/>
            </p:cNvSpPr>
            <p:nvPr/>
          </p:nvSpPr>
          <p:spPr bwMode="auto">
            <a:xfrm>
              <a:off x="2859" y="2629"/>
              <a:ext cx="1520" cy="3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4"/>
                </a:cxn>
                <a:cxn ang="0">
                  <a:pos x="816" y="384"/>
                </a:cxn>
              </a:cxnLst>
              <a:rect l="0" t="0" r="r" b="b"/>
              <a:pathLst>
                <a:path w="817" h="385">
                  <a:moveTo>
                    <a:pt x="0" y="0"/>
                  </a:moveTo>
                  <a:lnTo>
                    <a:pt x="0" y="384"/>
                  </a:lnTo>
                  <a:lnTo>
                    <a:pt x="816" y="384"/>
                  </a:lnTo>
                </a:path>
              </a:pathLst>
            </a:custGeom>
            <a:noFill/>
            <a:ln w="28575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163" name="Line 25"/>
            <p:cNvSpPr>
              <a:spLocks noChangeShapeType="1"/>
            </p:cNvSpPr>
            <p:nvPr/>
          </p:nvSpPr>
          <p:spPr bwMode="auto">
            <a:xfrm>
              <a:off x="3223" y="2664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164" name="Line 26"/>
            <p:cNvSpPr>
              <a:spLocks noChangeShapeType="1"/>
            </p:cNvSpPr>
            <p:nvPr/>
          </p:nvSpPr>
          <p:spPr bwMode="auto">
            <a:xfrm>
              <a:off x="3751" y="2504"/>
              <a:ext cx="61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165" name="Freeform 27"/>
            <p:cNvSpPr>
              <a:spLocks/>
            </p:cNvSpPr>
            <p:nvPr/>
          </p:nvSpPr>
          <p:spPr bwMode="auto">
            <a:xfrm>
              <a:off x="183" y="1192"/>
              <a:ext cx="481" cy="1201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0" y="0"/>
                </a:cxn>
                <a:cxn ang="0">
                  <a:pos x="0" y="1200"/>
                </a:cxn>
                <a:cxn ang="0">
                  <a:pos x="192" y="1200"/>
                </a:cxn>
              </a:cxnLst>
              <a:rect l="0" t="0" r="r" b="b"/>
              <a:pathLst>
                <a:path w="481" h="1201">
                  <a:moveTo>
                    <a:pt x="480" y="0"/>
                  </a:moveTo>
                  <a:lnTo>
                    <a:pt x="0" y="0"/>
                  </a:lnTo>
                  <a:lnTo>
                    <a:pt x="0" y="1200"/>
                  </a:lnTo>
                  <a:lnTo>
                    <a:pt x="192" y="120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166" name="Freeform 28"/>
            <p:cNvSpPr>
              <a:spLocks/>
            </p:cNvSpPr>
            <p:nvPr/>
          </p:nvSpPr>
          <p:spPr bwMode="auto">
            <a:xfrm>
              <a:off x="543" y="1760"/>
              <a:ext cx="217" cy="633"/>
            </a:xfrm>
            <a:custGeom>
              <a:avLst/>
              <a:gdLst/>
              <a:ahLst/>
              <a:cxnLst>
                <a:cxn ang="0">
                  <a:pos x="0" y="632"/>
                </a:cxn>
                <a:cxn ang="0">
                  <a:pos x="0" y="56"/>
                </a:cxn>
                <a:cxn ang="0">
                  <a:pos x="0" y="0"/>
                </a:cxn>
                <a:cxn ang="0">
                  <a:pos x="216" y="0"/>
                </a:cxn>
              </a:cxnLst>
              <a:rect l="0" t="0" r="r" b="b"/>
              <a:pathLst>
                <a:path w="217" h="633">
                  <a:moveTo>
                    <a:pt x="0" y="632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21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167" name="Freeform 29"/>
            <p:cNvSpPr>
              <a:spLocks/>
            </p:cNvSpPr>
            <p:nvPr/>
          </p:nvSpPr>
          <p:spPr bwMode="auto">
            <a:xfrm>
              <a:off x="519" y="2392"/>
              <a:ext cx="19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92" y="0"/>
                </a:cxn>
              </a:cxnLst>
              <a:rect l="0" t="0" r="r" b="b"/>
              <a:pathLst>
                <a:path w="193" h="1">
                  <a:moveTo>
                    <a:pt x="0" y="0"/>
                  </a:moveTo>
                  <a:lnTo>
                    <a:pt x="144" y="0"/>
                  </a:lnTo>
                  <a:lnTo>
                    <a:pt x="192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168" name="Freeform 30"/>
            <p:cNvSpPr>
              <a:spLocks/>
            </p:cNvSpPr>
            <p:nvPr/>
          </p:nvSpPr>
          <p:spPr bwMode="auto">
            <a:xfrm>
              <a:off x="647" y="1192"/>
              <a:ext cx="433" cy="425"/>
            </a:xfrm>
            <a:custGeom>
              <a:avLst/>
              <a:gdLst/>
              <a:ahLst/>
              <a:cxnLst>
                <a:cxn ang="0">
                  <a:pos x="432" y="424"/>
                </a:cxn>
                <a:cxn ang="0">
                  <a:pos x="432" y="0"/>
                </a:cxn>
                <a:cxn ang="0">
                  <a:pos x="0" y="0"/>
                </a:cxn>
              </a:cxnLst>
              <a:rect l="0" t="0" r="r" b="b"/>
              <a:pathLst>
                <a:path w="433" h="425">
                  <a:moveTo>
                    <a:pt x="432" y="424"/>
                  </a:moveTo>
                  <a:lnTo>
                    <a:pt x="432" y="0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169" name="Freeform 31"/>
            <p:cNvSpPr>
              <a:spLocks/>
            </p:cNvSpPr>
            <p:nvPr/>
          </p:nvSpPr>
          <p:spPr bwMode="auto">
            <a:xfrm>
              <a:off x="2173" y="2762"/>
              <a:ext cx="883" cy="246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611" y="238"/>
                </a:cxn>
                <a:cxn ang="0">
                  <a:pos x="611" y="6"/>
                </a:cxn>
                <a:cxn ang="0">
                  <a:pos x="883" y="0"/>
                </a:cxn>
              </a:cxnLst>
              <a:rect l="0" t="0" r="r" b="b"/>
              <a:pathLst>
                <a:path w="883" h="246">
                  <a:moveTo>
                    <a:pt x="0" y="246"/>
                  </a:moveTo>
                  <a:lnTo>
                    <a:pt x="611" y="238"/>
                  </a:lnTo>
                  <a:lnTo>
                    <a:pt x="611" y="6"/>
                  </a:lnTo>
                  <a:lnTo>
                    <a:pt x="883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170" name="Freeform 32"/>
            <p:cNvSpPr>
              <a:spLocks/>
            </p:cNvSpPr>
            <p:nvPr/>
          </p:nvSpPr>
          <p:spPr bwMode="auto">
            <a:xfrm>
              <a:off x="2745" y="2296"/>
              <a:ext cx="53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5" y="0"/>
                </a:cxn>
              </a:cxnLst>
              <a:rect l="0" t="0" r="r" b="b"/>
              <a:pathLst>
                <a:path w="535" h="1">
                  <a:moveTo>
                    <a:pt x="0" y="0"/>
                  </a:moveTo>
                  <a:lnTo>
                    <a:pt x="535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171" name="Freeform 33"/>
            <p:cNvSpPr>
              <a:spLocks/>
            </p:cNvSpPr>
            <p:nvPr/>
          </p:nvSpPr>
          <p:spPr bwMode="auto">
            <a:xfrm flipV="1">
              <a:off x="4872" y="2672"/>
              <a:ext cx="358" cy="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0"/>
                </a:cxn>
              </a:cxnLst>
              <a:rect l="0" t="0" r="r" b="b"/>
              <a:pathLst>
                <a:path w="337" h="1">
                  <a:moveTo>
                    <a:pt x="0" y="0"/>
                  </a:move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172" name="Freeform 34"/>
            <p:cNvSpPr>
              <a:spLocks/>
            </p:cNvSpPr>
            <p:nvPr/>
          </p:nvSpPr>
          <p:spPr bwMode="auto">
            <a:xfrm>
              <a:off x="4129" y="2513"/>
              <a:ext cx="1100" cy="7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8"/>
                </a:cxn>
                <a:cxn ang="0">
                  <a:pos x="843" y="728"/>
                </a:cxn>
                <a:cxn ang="0">
                  <a:pos x="841" y="399"/>
                </a:cxn>
                <a:cxn ang="0">
                  <a:pos x="1100" y="399"/>
                </a:cxn>
              </a:cxnLst>
              <a:rect l="0" t="0" r="r" b="b"/>
              <a:pathLst>
                <a:path w="1100" h="728">
                  <a:moveTo>
                    <a:pt x="0" y="0"/>
                  </a:moveTo>
                  <a:lnTo>
                    <a:pt x="0" y="728"/>
                  </a:lnTo>
                  <a:lnTo>
                    <a:pt x="843" y="728"/>
                  </a:lnTo>
                  <a:lnTo>
                    <a:pt x="841" y="399"/>
                  </a:lnTo>
                  <a:lnTo>
                    <a:pt x="1100" y="399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173" name="Freeform 35"/>
            <p:cNvSpPr>
              <a:spLocks/>
            </p:cNvSpPr>
            <p:nvPr/>
          </p:nvSpPr>
          <p:spPr bwMode="auto">
            <a:xfrm>
              <a:off x="1559" y="2584"/>
              <a:ext cx="4017" cy="801"/>
            </a:xfrm>
            <a:custGeom>
              <a:avLst/>
              <a:gdLst/>
              <a:ahLst/>
              <a:cxnLst>
                <a:cxn ang="0">
                  <a:pos x="3408" y="288"/>
                </a:cxn>
                <a:cxn ang="0">
                  <a:pos x="3616" y="288"/>
                </a:cxn>
                <a:cxn ang="0">
                  <a:pos x="3616" y="800"/>
                </a:cxn>
                <a:cxn ang="0">
                  <a:pos x="0" y="800"/>
                </a:cxn>
                <a:cxn ang="0">
                  <a:pos x="0" y="0"/>
                </a:cxn>
                <a:cxn ang="0">
                  <a:pos x="240" y="0"/>
                </a:cxn>
              </a:cxnLst>
              <a:rect l="0" t="0" r="r" b="b"/>
              <a:pathLst>
                <a:path w="3617" h="801">
                  <a:moveTo>
                    <a:pt x="3408" y="288"/>
                  </a:moveTo>
                  <a:lnTo>
                    <a:pt x="3616" y="288"/>
                  </a:lnTo>
                  <a:lnTo>
                    <a:pt x="3616" y="800"/>
                  </a:lnTo>
                  <a:lnTo>
                    <a:pt x="0" y="800"/>
                  </a:lnTo>
                  <a:lnTo>
                    <a:pt x="0" y="0"/>
                  </a:lnTo>
                  <a:lnTo>
                    <a:pt x="24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174" name="Oval 36"/>
            <p:cNvSpPr>
              <a:spLocks noChangeArrowheads="1"/>
            </p:cNvSpPr>
            <p:nvPr/>
          </p:nvSpPr>
          <p:spPr bwMode="auto">
            <a:xfrm>
              <a:off x="2843" y="2604"/>
              <a:ext cx="32" cy="3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175" name="Freeform 37"/>
            <p:cNvSpPr>
              <a:spLocks/>
            </p:cNvSpPr>
            <p:nvPr/>
          </p:nvSpPr>
          <p:spPr bwMode="auto">
            <a:xfrm>
              <a:off x="3061" y="2520"/>
              <a:ext cx="145" cy="289"/>
            </a:xfrm>
            <a:custGeom>
              <a:avLst/>
              <a:gdLst/>
              <a:ahLst/>
              <a:cxnLst>
                <a:cxn ang="0">
                  <a:pos x="144" y="48"/>
                </a:cxn>
                <a:cxn ang="0">
                  <a:pos x="144" y="240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144" y="48"/>
                </a:cxn>
              </a:cxnLst>
              <a:rect l="0" t="0" r="r" b="b"/>
              <a:pathLst>
                <a:path w="145" h="289">
                  <a:moveTo>
                    <a:pt x="144" y="48"/>
                  </a:moveTo>
                  <a:lnTo>
                    <a:pt x="144" y="240"/>
                  </a:lnTo>
                  <a:lnTo>
                    <a:pt x="0" y="288"/>
                  </a:lnTo>
                  <a:lnTo>
                    <a:pt x="0" y="0"/>
                  </a:lnTo>
                  <a:lnTo>
                    <a:pt x="144" y="48"/>
                  </a:lnTo>
                </a:path>
              </a:pathLst>
            </a:custGeom>
            <a:solidFill>
              <a:schemeClr val="bg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grpSp>
          <p:nvGrpSpPr>
            <p:cNvPr id="176" name="Group 38"/>
            <p:cNvGrpSpPr>
              <a:grpSpLocks/>
            </p:cNvGrpSpPr>
            <p:nvPr/>
          </p:nvGrpSpPr>
          <p:grpSpPr bwMode="auto">
            <a:xfrm>
              <a:off x="334" y="2208"/>
              <a:ext cx="228" cy="369"/>
              <a:chOff x="391" y="2136"/>
              <a:chExt cx="228" cy="369"/>
            </a:xfrm>
          </p:grpSpPr>
          <p:sp>
            <p:nvSpPr>
              <p:cNvPr id="298" name="Rectangle 39"/>
              <p:cNvSpPr>
                <a:spLocks noChangeArrowheads="1"/>
              </p:cNvSpPr>
              <p:nvPr/>
            </p:nvSpPr>
            <p:spPr bwMode="auto">
              <a:xfrm>
                <a:off x="440" y="2136"/>
                <a:ext cx="128" cy="36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99" name="Line 40"/>
              <p:cNvSpPr>
                <a:spLocks noChangeShapeType="1"/>
              </p:cNvSpPr>
              <p:nvPr/>
            </p:nvSpPr>
            <p:spPr bwMode="auto">
              <a:xfrm>
                <a:off x="584" y="2320"/>
                <a:ext cx="3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300" name="Rectangle 41"/>
              <p:cNvSpPr>
                <a:spLocks noChangeArrowheads="1"/>
              </p:cNvSpPr>
              <p:nvPr/>
            </p:nvSpPr>
            <p:spPr bwMode="auto">
              <a:xfrm>
                <a:off x="391" y="2260"/>
                <a:ext cx="228" cy="15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PC</a:t>
                </a:r>
              </a:p>
            </p:txBody>
          </p:sp>
          <p:sp>
            <p:nvSpPr>
              <p:cNvPr id="301" name="Line 42"/>
              <p:cNvSpPr>
                <a:spLocks noChangeShapeType="1"/>
              </p:cNvSpPr>
              <p:nvPr/>
            </p:nvSpPr>
            <p:spPr bwMode="auto">
              <a:xfrm>
                <a:off x="392" y="2320"/>
                <a:ext cx="3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302" name="Freeform 43"/>
              <p:cNvSpPr>
                <a:spLocks/>
              </p:cNvSpPr>
              <p:nvPr/>
            </p:nvSpPr>
            <p:spPr bwMode="auto">
              <a:xfrm>
                <a:off x="480" y="2456"/>
                <a:ext cx="49" cy="49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24" y="0"/>
                  </a:cxn>
                  <a:cxn ang="0">
                    <a:pos x="48" y="48"/>
                  </a:cxn>
                </a:cxnLst>
                <a:rect l="0" t="0" r="r" b="b"/>
                <a:pathLst>
                  <a:path w="49" h="49">
                    <a:moveTo>
                      <a:pt x="0" y="48"/>
                    </a:moveTo>
                    <a:lnTo>
                      <a:pt x="24" y="0"/>
                    </a:lnTo>
                    <a:lnTo>
                      <a:pt x="48" y="48"/>
                    </a:lnTo>
                  </a:path>
                </a:pathLst>
              </a:custGeom>
              <a:noFill/>
              <a:ln w="9525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</p:grpSp>
        <p:sp>
          <p:nvSpPr>
            <p:cNvPr id="177" name="Line 44"/>
            <p:cNvSpPr>
              <a:spLocks noChangeShapeType="1"/>
            </p:cNvSpPr>
            <p:nvPr/>
          </p:nvSpPr>
          <p:spPr bwMode="auto">
            <a:xfrm>
              <a:off x="2599" y="2632"/>
              <a:ext cx="4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grpSp>
          <p:nvGrpSpPr>
            <p:cNvPr id="178" name="Group 45"/>
            <p:cNvGrpSpPr>
              <a:grpSpLocks/>
            </p:cNvGrpSpPr>
            <p:nvPr/>
          </p:nvGrpSpPr>
          <p:grpSpPr bwMode="auto">
            <a:xfrm>
              <a:off x="3254" y="2192"/>
              <a:ext cx="175" cy="306"/>
              <a:chOff x="3311" y="2120"/>
              <a:chExt cx="175" cy="306"/>
            </a:xfrm>
          </p:grpSpPr>
          <p:sp>
            <p:nvSpPr>
              <p:cNvPr id="295" name="Rectangle 46"/>
              <p:cNvSpPr>
                <a:spLocks noChangeArrowheads="1"/>
              </p:cNvSpPr>
              <p:nvPr/>
            </p:nvSpPr>
            <p:spPr bwMode="auto">
              <a:xfrm>
                <a:off x="3335" y="2120"/>
                <a:ext cx="109" cy="3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96" name="Freeform 47"/>
              <p:cNvSpPr>
                <a:spLocks/>
              </p:cNvSpPr>
              <p:nvPr/>
            </p:nvSpPr>
            <p:spPr bwMode="auto">
              <a:xfrm>
                <a:off x="3368" y="2382"/>
                <a:ext cx="43" cy="44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21" y="0"/>
                  </a:cxn>
                  <a:cxn ang="0">
                    <a:pos x="42" y="43"/>
                  </a:cxn>
                </a:cxnLst>
                <a:rect l="0" t="0" r="r" b="b"/>
                <a:pathLst>
                  <a:path w="43" h="44">
                    <a:moveTo>
                      <a:pt x="0" y="43"/>
                    </a:moveTo>
                    <a:lnTo>
                      <a:pt x="21" y="0"/>
                    </a:lnTo>
                    <a:lnTo>
                      <a:pt x="42" y="43"/>
                    </a:lnTo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97" name="Rectangle 48"/>
              <p:cNvSpPr>
                <a:spLocks noChangeArrowheads="1"/>
              </p:cNvSpPr>
              <p:nvPr/>
            </p:nvSpPr>
            <p:spPr bwMode="auto">
              <a:xfrm>
                <a:off x="3311" y="2195"/>
                <a:ext cx="175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A</a:t>
                </a:r>
              </a:p>
            </p:txBody>
          </p:sp>
        </p:grpSp>
        <p:grpSp>
          <p:nvGrpSpPr>
            <p:cNvPr id="179" name="Group 49"/>
            <p:cNvGrpSpPr>
              <a:grpSpLocks/>
            </p:cNvGrpSpPr>
            <p:nvPr/>
          </p:nvGrpSpPr>
          <p:grpSpPr bwMode="auto">
            <a:xfrm>
              <a:off x="3254" y="2528"/>
              <a:ext cx="162" cy="306"/>
              <a:chOff x="3311" y="2456"/>
              <a:chExt cx="162" cy="306"/>
            </a:xfrm>
          </p:grpSpPr>
          <p:sp>
            <p:nvSpPr>
              <p:cNvPr id="292" name="Rectangle 50"/>
              <p:cNvSpPr>
                <a:spLocks noChangeArrowheads="1"/>
              </p:cNvSpPr>
              <p:nvPr/>
            </p:nvSpPr>
            <p:spPr bwMode="auto">
              <a:xfrm>
                <a:off x="3335" y="2456"/>
                <a:ext cx="109" cy="3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93" name="Freeform 51"/>
              <p:cNvSpPr>
                <a:spLocks/>
              </p:cNvSpPr>
              <p:nvPr/>
            </p:nvSpPr>
            <p:spPr bwMode="auto">
              <a:xfrm>
                <a:off x="3368" y="2718"/>
                <a:ext cx="43" cy="44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21" y="0"/>
                  </a:cxn>
                  <a:cxn ang="0">
                    <a:pos x="42" y="43"/>
                  </a:cxn>
                </a:cxnLst>
                <a:rect l="0" t="0" r="r" b="b"/>
                <a:pathLst>
                  <a:path w="43" h="44">
                    <a:moveTo>
                      <a:pt x="0" y="43"/>
                    </a:moveTo>
                    <a:lnTo>
                      <a:pt x="21" y="0"/>
                    </a:lnTo>
                    <a:lnTo>
                      <a:pt x="42" y="43"/>
                    </a:lnTo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94" name="Rectangle 52"/>
              <p:cNvSpPr>
                <a:spLocks noChangeArrowheads="1"/>
              </p:cNvSpPr>
              <p:nvPr/>
            </p:nvSpPr>
            <p:spPr bwMode="auto">
              <a:xfrm>
                <a:off x="3311" y="2539"/>
                <a:ext cx="16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B</a:t>
                </a:r>
              </a:p>
            </p:txBody>
          </p:sp>
        </p:grpSp>
        <p:grpSp>
          <p:nvGrpSpPr>
            <p:cNvPr id="180" name="Group 53"/>
            <p:cNvGrpSpPr>
              <a:grpSpLocks/>
            </p:cNvGrpSpPr>
            <p:nvPr/>
          </p:nvGrpSpPr>
          <p:grpSpPr bwMode="auto">
            <a:xfrm>
              <a:off x="3278" y="2864"/>
              <a:ext cx="109" cy="304"/>
              <a:chOff x="3335" y="2792"/>
              <a:chExt cx="109" cy="304"/>
            </a:xfrm>
          </p:grpSpPr>
          <p:sp>
            <p:nvSpPr>
              <p:cNvPr id="290" name="Rectangle 54"/>
              <p:cNvSpPr>
                <a:spLocks noChangeArrowheads="1"/>
              </p:cNvSpPr>
              <p:nvPr/>
            </p:nvSpPr>
            <p:spPr bwMode="auto">
              <a:xfrm>
                <a:off x="3335" y="2792"/>
                <a:ext cx="109" cy="3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91" name="Freeform 55"/>
              <p:cNvSpPr>
                <a:spLocks/>
              </p:cNvSpPr>
              <p:nvPr/>
            </p:nvSpPr>
            <p:spPr bwMode="auto">
              <a:xfrm>
                <a:off x="3368" y="3046"/>
                <a:ext cx="43" cy="44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21" y="0"/>
                  </a:cxn>
                  <a:cxn ang="0">
                    <a:pos x="42" y="43"/>
                  </a:cxn>
                </a:cxnLst>
                <a:rect l="0" t="0" r="r" b="b"/>
                <a:pathLst>
                  <a:path w="43" h="44">
                    <a:moveTo>
                      <a:pt x="0" y="43"/>
                    </a:moveTo>
                    <a:lnTo>
                      <a:pt x="21" y="0"/>
                    </a:lnTo>
                    <a:lnTo>
                      <a:pt x="42" y="43"/>
                    </a:lnTo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</p:grpSp>
        <p:grpSp>
          <p:nvGrpSpPr>
            <p:cNvPr id="181" name="Group 56"/>
            <p:cNvGrpSpPr>
              <a:grpSpLocks/>
            </p:cNvGrpSpPr>
            <p:nvPr/>
          </p:nvGrpSpPr>
          <p:grpSpPr bwMode="auto">
            <a:xfrm>
              <a:off x="3878" y="2360"/>
              <a:ext cx="163" cy="306"/>
              <a:chOff x="3935" y="2288"/>
              <a:chExt cx="163" cy="306"/>
            </a:xfrm>
          </p:grpSpPr>
          <p:sp>
            <p:nvSpPr>
              <p:cNvPr id="287" name="Rectangle 57"/>
              <p:cNvSpPr>
                <a:spLocks noChangeArrowheads="1"/>
              </p:cNvSpPr>
              <p:nvPr/>
            </p:nvSpPr>
            <p:spPr bwMode="auto">
              <a:xfrm>
                <a:off x="3959" y="2288"/>
                <a:ext cx="109" cy="3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88" name="Freeform 58"/>
              <p:cNvSpPr>
                <a:spLocks/>
              </p:cNvSpPr>
              <p:nvPr/>
            </p:nvSpPr>
            <p:spPr bwMode="auto">
              <a:xfrm>
                <a:off x="3992" y="2550"/>
                <a:ext cx="43" cy="44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21" y="0"/>
                  </a:cxn>
                  <a:cxn ang="0">
                    <a:pos x="42" y="43"/>
                  </a:cxn>
                </a:cxnLst>
                <a:rect l="0" t="0" r="r" b="b"/>
                <a:pathLst>
                  <a:path w="43" h="44">
                    <a:moveTo>
                      <a:pt x="0" y="43"/>
                    </a:moveTo>
                    <a:lnTo>
                      <a:pt x="21" y="0"/>
                    </a:lnTo>
                    <a:lnTo>
                      <a:pt x="42" y="43"/>
                    </a:lnTo>
                  </a:path>
                </a:pathLst>
              </a:custGeom>
              <a:noFill/>
              <a:ln w="9525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89" name="Rectangle 59"/>
              <p:cNvSpPr>
                <a:spLocks noChangeArrowheads="1"/>
              </p:cNvSpPr>
              <p:nvPr/>
            </p:nvSpPr>
            <p:spPr bwMode="auto">
              <a:xfrm>
                <a:off x="3935" y="2363"/>
                <a:ext cx="163" cy="15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Y</a:t>
                </a:r>
              </a:p>
            </p:txBody>
          </p:sp>
        </p:grpSp>
        <p:grpSp>
          <p:nvGrpSpPr>
            <p:cNvPr id="182" name="Group 60"/>
            <p:cNvGrpSpPr>
              <a:grpSpLocks/>
            </p:cNvGrpSpPr>
            <p:nvPr/>
          </p:nvGrpSpPr>
          <p:grpSpPr bwMode="auto">
            <a:xfrm>
              <a:off x="3894" y="2864"/>
              <a:ext cx="109" cy="304"/>
              <a:chOff x="3951" y="2792"/>
              <a:chExt cx="109" cy="304"/>
            </a:xfrm>
          </p:grpSpPr>
          <p:sp>
            <p:nvSpPr>
              <p:cNvPr id="285" name="Rectangle 61"/>
              <p:cNvSpPr>
                <a:spLocks noChangeArrowheads="1"/>
              </p:cNvSpPr>
              <p:nvPr/>
            </p:nvSpPr>
            <p:spPr bwMode="auto">
              <a:xfrm>
                <a:off x="3951" y="2792"/>
                <a:ext cx="109" cy="3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86" name="Freeform 62"/>
              <p:cNvSpPr>
                <a:spLocks/>
              </p:cNvSpPr>
              <p:nvPr/>
            </p:nvSpPr>
            <p:spPr bwMode="auto">
              <a:xfrm>
                <a:off x="3984" y="3046"/>
                <a:ext cx="43" cy="44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21" y="0"/>
                  </a:cxn>
                  <a:cxn ang="0">
                    <a:pos x="42" y="43"/>
                  </a:cxn>
                </a:cxnLst>
                <a:rect l="0" t="0" r="r" b="b"/>
                <a:pathLst>
                  <a:path w="43" h="44">
                    <a:moveTo>
                      <a:pt x="0" y="43"/>
                    </a:moveTo>
                    <a:lnTo>
                      <a:pt x="21" y="0"/>
                    </a:lnTo>
                    <a:lnTo>
                      <a:pt x="42" y="43"/>
                    </a:lnTo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</p:grpSp>
        <p:grpSp>
          <p:nvGrpSpPr>
            <p:cNvPr id="183" name="Group 63"/>
            <p:cNvGrpSpPr>
              <a:grpSpLocks/>
            </p:cNvGrpSpPr>
            <p:nvPr/>
          </p:nvGrpSpPr>
          <p:grpSpPr bwMode="auto">
            <a:xfrm>
              <a:off x="5363" y="2728"/>
              <a:ext cx="176" cy="306"/>
              <a:chOff x="5420" y="2656"/>
              <a:chExt cx="176" cy="306"/>
            </a:xfrm>
          </p:grpSpPr>
          <p:sp>
            <p:nvSpPr>
              <p:cNvPr id="281" name="Line 64"/>
              <p:cNvSpPr>
                <a:spLocks noChangeShapeType="1"/>
              </p:cNvSpPr>
              <p:nvPr/>
            </p:nvSpPr>
            <p:spPr bwMode="auto">
              <a:xfrm flipH="1">
                <a:off x="5420" y="2800"/>
                <a:ext cx="5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82" name="Rectangle 65"/>
              <p:cNvSpPr>
                <a:spLocks noChangeArrowheads="1"/>
              </p:cNvSpPr>
              <p:nvPr/>
            </p:nvSpPr>
            <p:spPr bwMode="auto">
              <a:xfrm>
                <a:off x="5471" y="2656"/>
                <a:ext cx="109" cy="3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83" name="Freeform 66"/>
              <p:cNvSpPr>
                <a:spLocks/>
              </p:cNvSpPr>
              <p:nvPr/>
            </p:nvSpPr>
            <p:spPr bwMode="auto">
              <a:xfrm>
                <a:off x="5504" y="2918"/>
                <a:ext cx="43" cy="44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21" y="0"/>
                  </a:cxn>
                  <a:cxn ang="0">
                    <a:pos x="42" y="43"/>
                  </a:cxn>
                </a:cxnLst>
                <a:rect l="0" t="0" r="r" b="b"/>
                <a:pathLst>
                  <a:path w="43" h="44">
                    <a:moveTo>
                      <a:pt x="0" y="43"/>
                    </a:moveTo>
                    <a:lnTo>
                      <a:pt x="21" y="0"/>
                    </a:lnTo>
                    <a:lnTo>
                      <a:pt x="42" y="43"/>
                    </a:lnTo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84" name="Rectangle 67"/>
              <p:cNvSpPr>
                <a:spLocks noChangeArrowheads="1"/>
              </p:cNvSpPr>
              <p:nvPr/>
            </p:nvSpPr>
            <p:spPr bwMode="auto">
              <a:xfrm>
                <a:off x="5431" y="2723"/>
                <a:ext cx="165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R</a:t>
                </a:r>
              </a:p>
            </p:txBody>
          </p:sp>
        </p:grpSp>
        <p:sp>
          <p:nvSpPr>
            <p:cNvPr id="184" name="Rectangle 68"/>
            <p:cNvSpPr>
              <a:spLocks noChangeArrowheads="1"/>
            </p:cNvSpPr>
            <p:nvPr/>
          </p:nvSpPr>
          <p:spPr bwMode="auto">
            <a:xfrm>
              <a:off x="3190" y="3147"/>
              <a:ext cx="295" cy="15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  <a:latin typeface="+mj-lt"/>
                </a:rPr>
                <a:t>MD1</a:t>
              </a:r>
            </a:p>
          </p:txBody>
        </p:sp>
        <p:sp>
          <p:nvSpPr>
            <p:cNvPr id="185" name="Rectangle 69"/>
            <p:cNvSpPr>
              <a:spLocks noChangeArrowheads="1"/>
            </p:cNvSpPr>
            <p:nvPr/>
          </p:nvSpPr>
          <p:spPr bwMode="auto">
            <a:xfrm>
              <a:off x="3806" y="3155"/>
              <a:ext cx="295" cy="15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  <a:latin typeface="+mj-lt"/>
                </a:rPr>
                <a:t>MD2</a:t>
              </a:r>
            </a:p>
          </p:txBody>
        </p:sp>
        <p:sp>
          <p:nvSpPr>
            <p:cNvPr id="186" name="Line 70"/>
            <p:cNvSpPr>
              <a:spLocks noChangeShapeType="1"/>
            </p:cNvSpPr>
            <p:nvPr/>
          </p:nvSpPr>
          <p:spPr bwMode="auto">
            <a:xfrm>
              <a:off x="3135" y="2788"/>
              <a:ext cx="0" cy="9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grpSp>
          <p:nvGrpSpPr>
            <p:cNvPr id="187" name="Group 71"/>
            <p:cNvGrpSpPr>
              <a:grpSpLocks/>
            </p:cNvGrpSpPr>
            <p:nvPr/>
          </p:nvGrpSpPr>
          <p:grpSpPr bwMode="auto">
            <a:xfrm>
              <a:off x="676" y="2293"/>
              <a:ext cx="514" cy="586"/>
              <a:chOff x="733" y="2221"/>
              <a:chExt cx="514" cy="586"/>
            </a:xfrm>
          </p:grpSpPr>
          <p:sp>
            <p:nvSpPr>
              <p:cNvPr id="277" name="Rectangle 72"/>
              <p:cNvSpPr>
                <a:spLocks noChangeArrowheads="1"/>
              </p:cNvSpPr>
              <p:nvPr/>
            </p:nvSpPr>
            <p:spPr bwMode="auto">
              <a:xfrm>
                <a:off x="775" y="2223"/>
                <a:ext cx="472" cy="58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78" name="Rectangle 73"/>
              <p:cNvSpPr>
                <a:spLocks noChangeArrowheads="1"/>
              </p:cNvSpPr>
              <p:nvPr/>
            </p:nvSpPr>
            <p:spPr bwMode="auto">
              <a:xfrm>
                <a:off x="734" y="2221"/>
                <a:ext cx="306" cy="1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addr</a:t>
                </a:r>
              </a:p>
            </p:txBody>
          </p:sp>
          <p:sp>
            <p:nvSpPr>
              <p:cNvPr id="279" name="Rectangle 74"/>
              <p:cNvSpPr>
                <a:spLocks noChangeArrowheads="1"/>
              </p:cNvSpPr>
              <p:nvPr/>
            </p:nvSpPr>
            <p:spPr bwMode="auto">
              <a:xfrm>
                <a:off x="992" y="2335"/>
                <a:ext cx="239" cy="1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inst</a:t>
                </a:r>
              </a:p>
            </p:txBody>
          </p:sp>
          <p:sp>
            <p:nvSpPr>
              <p:cNvPr id="280" name="Rectangle 75"/>
              <p:cNvSpPr>
                <a:spLocks noChangeArrowheads="1"/>
              </p:cNvSpPr>
              <p:nvPr/>
            </p:nvSpPr>
            <p:spPr bwMode="auto">
              <a:xfrm>
                <a:off x="733" y="2493"/>
                <a:ext cx="438" cy="25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Inst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Memory</a:t>
                </a:r>
              </a:p>
            </p:txBody>
          </p:sp>
        </p:grpSp>
        <p:grpSp>
          <p:nvGrpSpPr>
            <p:cNvPr id="188" name="Group 76"/>
            <p:cNvGrpSpPr>
              <a:grpSpLocks/>
            </p:cNvGrpSpPr>
            <p:nvPr/>
          </p:nvGrpSpPr>
          <p:grpSpPr bwMode="auto">
            <a:xfrm>
              <a:off x="469" y="1397"/>
              <a:ext cx="601" cy="411"/>
              <a:chOff x="526" y="1325"/>
              <a:chExt cx="601" cy="411"/>
            </a:xfrm>
          </p:grpSpPr>
          <p:sp>
            <p:nvSpPr>
              <p:cNvPr id="272" name="Rectangle 77"/>
              <p:cNvSpPr>
                <a:spLocks noChangeArrowheads="1"/>
              </p:cNvSpPr>
              <p:nvPr/>
            </p:nvSpPr>
            <p:spPr bwMode="auto">
              <a:xfrm>
                <a:off x="526" y="1325"/>
                <a:ext cx="242" cy="1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0x4</a:t>
                </a:r>
              </a:p>
            </p:txBody>
          </p:sp>
          <p:sp>
            <p:nvSpPr>
              <p:cNvPr id="273" name="Freeform 78"/>
              <p:cNvSpPr>
                <a:spLocks/>
              </p:cNvSpPr>
              <p:nvPr/>
            </p:nvSpPr>
            <p:spPr bwMode="auto">
              <a:xfrm>
                <a:off x="823" y="1351"/>
                <a:ext cx="241" cy="3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0"/>
                  </a:cxn>
                  <a:cxn ang="0">
                    <a:pos x="48" y="192"/>
                  </a:cxn>
                  <a:cxn ang="0">
                    <a:pos x="0" y="224"/>
                  </a:cxn>
                  <a:cxn ang="0">
                    <a:pos x="0" y="384"/>
                  </a:cxn>
                  <a:cxn ang="0">
                    <a:pos x="240" y="288"/>
                  </a:cxn>
                  <a:cxn ang="0">
                    <a:pos x="240" y="96"/>
                  </a:cxn>
                  <a:cxn ang="0">
                    <a:pos x="0" y="0"/>
                  </a:cxn>
                </a:cxnLst>
                <a:rect l="0" t="0" r="r" b="b"/>
                <a:pathLst>
                  <a:path w="241" h="385">
                    <a:moveTo>
                      <a:pt x="0" y="0"/>
                    </a:moveTo>
                    <a:lnTo>
                      <a:pt x="0" y="160"/>
                    </a:lnTo>
                    <a:lnTo>
                      <a:pt x="48" y="192"/>
                    </a:lnTo>
                    <a:lnTo>
                      <a:pt x="0" y="224"/>
                    </a:lnTo>
                    <a:lnTo>
                      <a:pt x="0" y="384"/>
                    </a:lnTo>
                    <a:lnTo>
                      <a:pt x="240" y="288"/>
                    </a:lnTo>
                    <a:lnTo>
                      <a:pt x="24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74" name="Line 79"/>
              <p:cNvSpPr>
                <a:spLocks noChangeShapeType="1"/>
              </p:cNvSpPr>
              <p:nvPr/>
            </p:nvSpPr>
            <p:spPr bwMode="auto">
              <a:xfrm>
                <a:off x="779" y="1399"/>
                <a:ext cx="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75" name="Rectangle 80"/>
              <p:cNvSpPr>
                <a:spLocks noChangeArrowheads="1"/>
              </p:cNvSpPr>
              <p:nvPr/>
            </p:nvSpPr>
            <p:spPr bwMode="auto">
              <a:xfrm>
                <a:off x="829" y="1469"/>
                <a:ext cx="286" cy="1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Add</a:t>
                </a:r>
              </a:p>
            </p:txBody>
          </p:sp>
          <p:sp>
            <p:nvSpPr>
              <p:cNvPr id="276" name="Line 81"/>
              <p:cNvSpPr>
                <a:spLocks noChangeShapeType="1"/>
              </p:cNvSpPr>
              <p:nvPr/>
            </p:nvSpPr>
            <p:spPr bwMode="auto">
              <a:xfrm>
                <a:off x="1071" y="1551"/>
                <a:ext cx="5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</p:grpSp>
        <p:grpSp>
          <p:nvGrpSpPr>
            <p:cNvPr id="189" name="Group 82"/>
            <p:cNvGrpSpPr>
              <a:grpSpLocks/>
            </p:cNvGrpSpPr>
            <p:nvPr/>
          </p:nvGrpSpPr>
          <p:grpSpPr bwMode="auto">
            <a:xfrm>
              <a:off x="1181" y="2335"/>
              <a:ext cx="200" cy="304"/>
              <a:chOff x="1238" y="2263"/>
              <a:chExt cx="200" cy="304"/>
            </a:xfrm>
          </p:grpSpPr>
          <p:sp>
            <p:nvSpPr>
              <p:cNvPr id="268" name="Line 83"/>
              <p:cNvSpPr>
                <a:spLocks noChangeShapeType="1"/>
              </p:cNvSpPr>
              <p:nvPr/>
            </p:nvSpPr>
            <p:spPr bwMode="auto">
              <a:xfrm>
                <a:off x="1256" y="2424"/>
                <a:ext cx="18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69" name="Rectangle 84"/>
              <p:cNvSpPr>
                <a:spLocks noChangeArrowheads="1"/>
              </p:cNvSpPr>
              <p:nvPr/>
            </p:nvSpPr>
            <p:spPr bwMode="auto">
              <a:xfrm>
                <a:off x="1293" y="2263"/>
                <a:ext cx="109" cy="3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70" name="Freeform 85"/>
              <p:cNvSpPr>
                <a:spLocks/>
              </p:cNvSpPr>
              <p:nvPr/>
            </p:nvSpPr>
            <p:spPr bwMode="auto">
              <a:xfrm>
                <a:off x="1326" y="2517"/>
                <a:ext cx="43" cy="44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21" y="0"/>
                  </a:cxn>
                  <a:cxn ang="0">
                    <a:pos x="42" y="43"/>
                  </a:cxn>
                </a:cxnLst>
                <a:rect l="0" t="0" r="r" b="b"/>
                <a:pathLst>
                  <a:path w="43" h="44">
                    <a:moveTo>
                      <a:pt x="0" y="43"/>
                    </a:moveTo>
                    <a:lnTo>
                      <a:pt x="21" y="0"/>
                    </a:lnTo>
                    <a:lnTo>
                      <a:pt x="42" y="43"/>
                    </a:lnTo>
                  </a:path>
                </a:pathLst>
              </a:custGeom>
              <a:noFill/>
              <a:ln w="9525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71" name="Rectangle 86"/>
              <p:cNvSpPr>
                <a:spLocks noChangeArrowheads="1"/>
              </p:cNvSpPr>
              <p:nvPr/>
            </p:nvSpPr>
            <p:spPr bwMode="auto">
              <a:xfrm>
                <a:off x="1238" y="2330"/>
                <a:ext cx="183" cy="15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IR</a:t>
                </a:r>
              </a:p>
            </p:txBody>
          </p:sp>
        </p:grpSp>
        <p:sp>
          <p:nvSpPr>
            <p:cNvPr id="190" name="Freeform 87"/>
            <p:cNvSpPr>
              <a:spLocks/>
            </p:cNvSpPr>
            <p:nvPr/>
          </p:nvSpPr>
          <p:spPr bwMode="auto">
            <a:xfrm>
              <a:off x="3562" y="2335"/>
              <a:ext cx="250" cy="3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0"/>
                </a:cxn>
                <a:cxn ang="0">
                  <a:pos x="50" y="192"/>
                </a:cxn>
                <a:cxn ang="0">
                  <a:pos x="0" y="224"/>
                </a:cxn>
                <a:cxn ang="0">
                  <a:pos x="0" y="384"/>
                </a:cxn>
                <a:cxn ang="0">
                  <a:pos x="249" y="288"/>
                </a:cxn>
                <a:cxn ang="0">
                  <a:pos x="249" y="96"/>
                </a:cxn>
                <a:cxn ang="0">
                  <a:pos x="0" y="0"/>
                </a:cxn>
              </a:cxnLst>
              <a:rect l="0" t="0" r="r" b="b"/>
              <a:pathLst>
                <a:path w="250" h="385">
                  <a:moveTo>
                    <a:pt x="0" y="0"/>
                  </a:moveTo>
                  <a:lnTo>
                    <a:pt x="0" y="160"/>
                  </a:lnTo>
                  <a:lnTo>
                    <a:pt x="50" y="192"/>
                  </a:lnTo>
                  <a:lnTo>
                    <a:pt x="0" y="224"/>
                  </a:lnTo>
                  <a:lnTo>
                    <a:pt x="0" y="384"/>
                  </a:lnTo>
                  <a:lnTo>
                    <a:pt x="249" y="288"/>
                  </a:lnTo>
                  <a:lnTo>
                    <a:pt x="249" y="9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191" name="Rectangle 88"/>
            <p:cNvSpPr>
              <a:spLocks noChangeArrowheads="1"/>
            </p:cNvSpPr>
            <p:nvPr/>
          </p:nvSpPr>
          <p:spPr bwMode="auto">
            <a:xfrm>
              <a:off x="3570" y="2445"/>
              <a:ext cx="272" cy="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  <a:latin typeface="+mj-lt"/>
                </a:rPr>
                <a:t>ALU</a:t>
              </a:r>
            </a:p>
          </p:txBody>
        </p:sp>
        <p:sp>
          <p:nvSpPr>
            <p:cNvPr id="192" name="Freeform 89"/>
            <p:cNvSpPr>
              <a:spLocks/>
            </p:cNvSpPr>
            <p:nvPr/>
          </p:nvSpPr>
          <p:spPr bwMode="auto">
            <a:xfrm>
              <a:off x="5223" y="2665"/>
              <a:ext cx="145" cy="326"/>
            </a:xfrm>
            <a:custGeom>
              <a:avLst/>
              <a:gdLst/>
              <a:ahLst/>
              <a:cxnLst>
                <a:cxn ang="0">
                  <a:pos x="144" y="41"/>
                </a:cxn>
                <a:cxn ang="0">
                  <a:pos x="144" y="284"/>
                </a:cxn>
                <a:cxn ang="0">
                  <a:pos x="0" y="325"/>
                </a:cxn>
                <a:cxn ang="0">
                  <a:pos x="0" y="0"/>
                </a:cxn>
                <a:cxn ang="0">
                  <a:pos x="144" y="41"/>
                </a:cxn>
              </a:cxnLst>
              <a:rect l="0" t="0" r="r" b="b"/>
              <a:pathLst>
                <a:path w="145" h="326">
                  <a:moveTo>
                    <a:pt x="144" y="41"/>
                  </a:moveTo>
                  <a:lnTo>
                    <a:pt x="144" y="284"/>
                  </a:lnTo>
                  <a:lnTo>
                    <a:pt x="0" y="325"/>
                  </a:lnTo>
                  <a:lnTo>
                    <a:pt x="0" y="0"/>
                  </a:lnTo>
                  <a:lnTo>
                    <a:pt x="144" y="41"/>
                  </a:lnTo>
                </a:path>
              </a:pathLst>
            </a:custGeom>
            <a:solidFill>
              <a:schemeClr val="bg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grpSp>
          <p:nvGrpSpPr>
            <p:cNvPr id="193" name="Group 90"/>
            <p:cNvGrpSpPr>
              <a:grpSpLocks/>
            </p:cNvGrpSpPr>
            <p:nvPr/>
          </p:nvGrpSpPr>
          <p:grpSpPr bwMode="auto">
            <a:xfrm>
              <a:off x="1383" y="2200"/>
              <a:ext cx="441" cy="769"/>
              <a:chOff x="1383" y="2200"/>
              <a:chExt cx="817" cy="769"/>
            </a:xfrm>
          </p:grpSpPr>
          <p:sp>
            <p:nvSpPr>
              <p:cNvPr id="264" name="Freeform 91"/>
              <p:cNvSpPr>
                <a:spLocks/>
              </p:cNvSpPr>
              <p:nvPr/>
            </p:nvSpPr>
            <p:spPr bwMode="auto">
              <a:xfrm>
                <a:off x="1383" y="2296"/>
                <a:ext cx="81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16" y="0"/>
                  </a:cxn>
                </a:cxnLst>
                <a:rect l="0" t="0" r="r" b="b"/>
                <a:pathLst>
                  <a:path w="817" h="1">
                    <a:moveTo>
                      <a:pt x="0" y="0"/>
                    </a:moveTo>
                    <a:lnTo>
                      <a:pt x="816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grpSp>
            <p:nvGrpSpPr>
              <p:cNvPr id="265" name="Group 92"/>
              <p:cNvGrpSpPr>
                <a:grpSpLocks/>
              </p:cNvGrpSpPr>
              <p:nvPr/>
            </p:nvGrpSpPr>
            <p:grpSpPr bwMode="auto">
              <a:xfrm>
                <a:off x="1383" y="2200"/>
                <a:ext cx="817" cy="769"/>
                <a:chOff x="1383" y="2200"/>
                <a:chExt cx="817" cy="769"/>
              </a:xfrm>
            </p:grpSpPr>
            <p:sp>
              <p:nvSpPr>
                <p:cNvPr id="266" name="Freeform 93"/>
                <p:cNvSpPr>
                  <a:spLocks/>
                </p:cNvSpPr>
                <p:nvPr/>
              </p:nvSpPr>
              <p:spPr bwMode="auto">
                <a:xfrm>
                  <a:off x="1383" y="2200"/>
                  <a:ext cx="817" cy="193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0" y="0"/>
                    </a:cxn>
                    <a:cxn ang="0">
                      <a:pos x="816" y="0"/>
                    </a:cxn>
                  </a:cxnLst>
                  <a:rect l="0" t="0" r="r" b="b"/>
                  <a:pathLst>
                    <a:path w="817" h="193">
                      <a:moveTo>
                        <a:pt x="0" y="192"/>
                      </a:moveTo>
                      <a:lnTo>
                        <a:pt x="0" y="0"/>
                      </a:lnTo>
                      <a:lnTo>
                        <a:pt x="816" y="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267" name="Freeform 94"/>
                <p:cNvSpPr>
                  <a:spLocks/>
                </p:cNvSpPr>
                <p:nvPr/>
              </p:nvSpPr>
              <p:spPr bwMode="auto">
                <a:xfrm>
                  <a:off x="1383" y="2392"/>
                  <a:ext cx="817" cy="5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84"/>
                    </a:cxn>
                    <a:cxn ang="0">
                      <a:pos x="816" y="384"/>
                    </a:cxn>
                  </a:cxnLst>
                  <a:rect l="0" t="0" r="r" b="b"/>
                  <a:pathLst>
                    <a:path w="817" h="385">
                      <a:moveTo>
                        <a:pt x="0" y="0"/>
                      </a:moveTo>
                      <a:lnTo>
                        <a:pt x="0" y="384"/>
                      </a:lnTo>
                      <a:lnTo>
                        <a:pt x="816" y="384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sz="1000">
                    <a:latin typeface="+mj-lt"/>
                  </a:endParaRPr>
                </a:p>
              </p:txBody>
            </p:sp>
          </p:grpSp>
        </p:grpSp>
        <p:grpSp>
          <p:nvGrpSpPr>
            <p:cNvPr id="194" name="Group 95"/>
            <p:cNvGrpSpPr>
              <a:grpSpLocks/>
            </p:cNvGrpSpPr>
            <p:nvPr/>
          </p:nvGrpSpPr>
          <p:grpSpPr bwMode="auto">
            <a:xfrm>
              <a:off x="1816" y="2841"/>
              <a:ext cx="369" cy="250"/>
              <a:chOff x="1816" y="2841"/>
              <a:chExt cx="369" cy="250"/>
            </a:xfrm>
          </p:grpSpPr>
          <p:sp>
            <p:nvSpPr>
              <p:cNvPr id="262" name="Rectangle 96"/>
              <p:cNvSpPr>
                <a:spLocks noChangeArrowheads="1"/>
              </p:cNvSpPr>
              <p:nvPr/>
            </p:nvSpPr>
            <p:spPr bwMode="auto">
              <a:xfrm>
                <a:off x="1816" y="2875"/>
                <a:ext cx="369" cy="2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63" name="Rectangle 97"/>
              <p:cNvSpPr>
                <a:spLocks noChangeArrowheads="1"/>
              </p:cNvSpPr>
              <p:nvPr/>
            </p:nvSpPr>
            <p:spPr bwMode="auto">
              <a:xfrm>
                <a:off x="1850" y="2841"/>
                <a:ext cx="285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Imm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Ext</a:t>
                </a:r>
              </a:p>
            </p:txBody>
          </p:sp>
        </p:grpSp>
        <p:grpSp>
          <p:nvGrpSpPr>
            <p:cNvPr id="195" name="Group 98"/>
            <p:cNvGrpSpPr>
              <a:grpSpLocks/>
            </p:cNvGrpSpPr>
            <p:nvPr/>
          </p:nvGrpSpPr>
          <p:grpSpPr bwMode="auto">
            <a:xfrm>
              <a:off x="1791" y="2009"/>
              <a:ext cx="409" cy="730"/>
              <a:chOff x="2224" y="1737"/>
              <a:chExt cx="409" cy="730"/>
            </a:xfrm>
          </p:grpSpPr>
          <p:sp>
            <p:nvSpPr>
              <p:cNvPr id="252" name="Rectangle 99"/>
              <p:cNvSpPr>
                <a:spLocks noChangeArrowheads="1"/>
              </p:cNvSpPr>
              <p:nvPr/>
            </p:nvSpPr>
            <p:spPr bwMode="auto">
              <a:xfrm>
                <a:off x="2265" y="1787"/>
                <a:ext cx="368" cy="68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53" name="Rectangle 100"/>
              <p:cNvSpPr>
                <a:spLocks noChangeArrowheads="1"/>
              </p:cNvSpPr>
              <p:nvPr/>
            </p:nvSpPr>
            <p:spPr bwMode="auto">
              <a:xfrm>
                <a:off x="2392" y="2037"/>
                <a:ext cx="239" cy="1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rd1</a:t>
                </a:r>
              </a:p>
            </p:txBody>
          </p:sp>
          <p:sp>
            <p:nvSpPr>
              <p:cNvPr id="254" name="Rectangle 101"/>
              <p:cNvSpPr>
                <a:spLocks noChangeArrowheads="1"/>
              </p:cNvSpPr>
              <p:nvPr/>
            </p:nvSpPr>
            <p:spPr bwMode="auto">
              <a:xfrm>
                <a:off x="2249" y="2295"/>
                <a:ext cx="314" cy="1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GPRs</a:t>
                </a:r>
              </a:p>
            </p:txBody>
          </p:sp>
          <p:sp>
            <p:nvSpPr>
              <p:cNvPr id="255" name="Rectangle 102"/>
              <p:cNvSpPr>
                <a:spLocks noChangeArrowheads="1"/>
              </p:cNvSpPr>
              <p:nvPr/>
            </p:nvSpPr>
            <p:spPr bwMode="auto">
              <a:xfrm>
                <a:off x="2224" y="1841"/>
                <a:ext cx="215" cy="1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rs1</a:t>
                </a:r>
              </a:p>
            </p:txBody>
          </p:sp>
          <p:sp>
            <p:nvSpPr>
              <p:cNvPr id="256" name="Rectangle 103"/>
              <p:cNvSpPr>
                <a:spLocks noChangeArrowheads="1"/>
              </p:cNvSpPr>
              <p:nvPr/>
            </p:nvSpPr>
            <p:spPr bwMode="auto">
              <a:xfrm>
                <a:off x="2224" y="1937"/>
                <a:ext cx="215" cy="1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rs2</a:t>
                </a:r>
              </a:p>
            </p:txBody>
          </p:sp>
          <p:sp>
            <p:nvSpPr>
              <p:cNvPr id="257" name="Rectangle 104"/>
              <p:cNvSpPr>
                <a:spLocks noChangeArrowheads="1"/>
              </p:cNvSpPr>
              <p:nvPr/>
            </p:nvSpPr>
            <p:spPr bwMode="auto">
              <a:xfrm>
                <a:off x="2224" y="2121"/>
                <a:ext cx="213" cy="1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ws</a:t>
                </a:r>
              </a:p>
            </p:txBody>
          </p:sp>
          <p:sp>
            <p:nvSpPr>
              <p:cNvPr id="258" name="Rectangle 105"/>
              <p:cNvSpPr>
                <a:spLocks noChangeArrowheads="1"/>
              </p:cNvSpPr>
              <p:nvPr/>
            </p:nvSpPr>
            <p:spPr bwMode="auto">
              <a:xfrm>
                <a:off x="2224" y="2215"/>
                <a:ext cx="237" cy="1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wd</a:t>
                </a:r>
              </a:p>
            </p:txBody>
          </p:sp>
          <p:sp>
            <p:nvSpPr>
              <p:cNvPr id="259" name="Rectangle 106"/>
              <p:cNvSpPr>
                <a:spLocks noChangeArrowheads="1"/>
              </p:cNvSpPr>
              <p:nvPr/>
            </p:nvSpPr>
            <p:spPr bwMode="auto">
              <a:xfrm>
                <a:off x="2387" y="2216"/>
                <a:ext cx="239" cy="1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rd2</a:t>
                </a:r>
              </a:p>
            </p:txBody>
          </p:sp>
          <p:sp>
            <p:nvSpPr>
              <p:cNvPr id="260" name="Rectangle 107"/>
              <p:cNvSpPr>
                <a:spLocks noChangeArrowheads="1"/>
              </p:cNvSpPr>
              <p:nvPr/>
            </p:nvSpPr>
            <p:spPr bwMode="auto">
              <a:xfrm>
                <a:off x="2360" y="1737"/>
                <a:ext cx="234" cy="1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we</a:t>
                </a:r>
              </a:p>
            </p:txBody>
          </p:sp>
          <p:sp>
            <p:nvSpPr>
              <p:cNvPr id="261" name="Freeform 108"/>
              <p:cNvSpPr>
                <a:spLocks/>
              </p:cNvSpPr>
              <p:nvPr/>
            </p:nvSpPr>
            <p:spPr bwMode="auto">
              <a:xfrm flipV="1">
                <a:off x="2295" y="1789"/>
                <a:ext cx="54" cy="47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21" y="0"/>
                  </a:cxn>
                  <a:cxn ang="0">
                    <a:pos x="42" y="43"/>
                  </a:cxn>
                </a:cxnLst>
                <a:rect l="0" t="0" r="r" b="b"/>
                <a:pathLst>
                  <a:path w="43" h="44">
                    <a:moveTo>
                      <a:pt x="0" y="43"/>
                    </a:moveTo>
                    <a:lnTo>
                      <a:pt x="21" y="0"/>
                    </a:lnTo>
                    <a:lnTo>
                      <a:pt x="42" y="43"/>
                    </a:lnTo>
                  </a:path>
                </a:pathLst>
              </a:custGeom>
              <a:noFill/>
              <a:ln w="9525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</p:grpSp>
        <p:grpSp>
          <p:nvGrpSpPr>
            <p:cNvPr id="196" name="Group 109"/>
            <p:cNvGrpSpPr>
              <a:grpSpLocks/>
            </p:cNvGrpSpPr>
            <p:nvPr/>
          </p:nvGrpSpPr>
          <p:grpSpPr bwMode="auto">
            <a:xfrm>
              <a:off x="4334" y="2260"/>
              <a:ext cx="529" cy="868"/>
              <a:chOff x="4391" y="2188"/>
              <a:chExt cx="529" cy="868"/>
            </a:xfrm>
          </p:grpSpPr>
          <p:sp>
            <p:nvSpPr>
              <p:cNvPr id="243" name="Rectangle 110"/>
              <p:cNvSpPr>
                <a:spLocks noChangeArrowheads="1"/>
              </p:cNvSpPr>
              <p:nvPr/>
            </p:nvSpPr>
            <p:spPr bwMode="auto">
              <a:xfrm>
                <a:off x="4391" y="2865"/>
                <a:ext cx="376" cy="1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wdata</a:t>
                </a:r>
              </a:p>
            </p:txBody>
          </p:sp>
          <p:sp>
            <p:nvSpPr>
              <p:cNvPr id="244" name="Line 111"/>
              <p:cNvSpPr>
                <a:spLocks noChangeShapeType="1"/>
              </p:cNvSpPr>
              <p:nvPr/>
            </p:nvSpPr>
            <p:spPr bwMode="auto">
              <a:xfrm>
                <a:off x="4608" y="2188"/>
                <a:ext cx="0" cy="10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45" name="Rectangle 112"/>
              <p:cNvSpPr>
                <a:spLocks noChangeArrowheads="1"/>
              </p:cNvSpPr>
              <p:nvPr/>
            </p:nvSpPr>
            <p:spPr bwMode="auto">
              <a:xfrm>
                <a:off x="4432" y="2304"/>
                <a:ext cx="488" cy="75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46" name="Rectangle 113"/>
              <p:cNvSpPr>
                <a:spLocks noChangeArrowheads="1"/>
              </p:cNvSpPr>
              <p:nvPr/>
            </p:nvSpPr>
            <p:spPr bwMode="auto">
              <a:xfrm>
                <a:off x="4399" y="2350"/>
                <a:ext cx="306" cy="1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addr</a:t>
                </a:r>
              </a:p>
            </p:txBody>
          </p:sp>
          <p:sp>
            <p:nvSpPr>
              <p:cNvPr id="247" name="Rectangle 114"/>
              <p:cNvSpPr>
                <a:spLocks noChangeArrowheads="1"/>
              </p:cNvSpPr>
              <p:nvPr/>
            </p:nvSpPr>
            <p:spPr bwMode="auto">
              <a:xfrm>
                <a:off x="4391" y="2879"/>
                <a:ext cx="376" cy="1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wdata</a:t>
                </a:r>
              </a:p>
            </p:txBody>
          </p:sp>
          <p:sp>
            <p:nvSpPr>
              <p:cNvPr id="248" name="Rectangle 115"/>
              <p:cNvSpPr>
                <a:spLocks noChangeArrowheads="1"/>
              </p:cNvSpPr>
              <p:nvPr/>
            </p:nvSpPr>
            <p:spPr bwMode="auto">
              <a:xfrm>
                <a:off x="4586" y="2548"/>
                <a:ext cx="333" cy="1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rdata</a:t>
                </a:r>
              </a:p>
            </p:txBody>
          </p:sp>
          <p:sp>
            <p:nvSpPr>
              <p:cNvPr id="249" name="Rectangle 116"/>
              <p:cNvSpPr>
                <a:spLocks noChangeArrowheads="1"/>
              </p:cNvSpPr>
              <p:nvPr/>
            </p:nvSpPr>
            <p:spPr bwMode="auto">
              <a:xfrm>
                <a:off x="4411" y="2648"/>
                <a:ext cx="438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Data </a:t>
                </a:r>
              </a:p>
              <a:p>
                <a:pPr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Memory</a:t>
                </a:r>
              </a:p>
            </p:txBody>
          </p:sp>
          <p:sp>
            <p:nvSpPr>
              <p:cNvPr id="250" name="Rectangle 117"/>
              <p:cNvSpPr>
                <a:spLocks noChangeArrowheads="1"/>
              </p:cNvSpPr>
              <p:nvPr/>
            </p:nvSpPr>
            <p:spPr bwMode="auto">
              <a:xfrm>
                <a:off x="4527" y="2254"/>
                <a:ext cx="234" cy="1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we</a:t>
                </a:r>
              </a:p>
            </p:txBody>
          </p:sp>
          <p:sp>
            <p:nvSpPr>
              <p:cNvPr id="251" name="Freeform 118"/>
              <p:cNvSpPr>
                <a:spLocks/>
              </p:cNvSpPr>
              <p:nvPr/>
            </p:nvSpPr>
            <p:spPr bwMode="auto">
              <a:xfrm flipV="1">
                <a:off x="4468" y="2313"/>
                <a:ext cx="43" cy="44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21" y="0"/>
                  </a:cxn>
                  <a:cxn ang="0">
                    <a:pos x="42" y="43"/>
                  </a:cxn>
                </a:cxnLst>
                <a:rect l="0" t="0" r="r" b="b"/>
                <a:pathLst>
                  <a:path w="43" h="44">
                    <a:moveTo>
                      <a:pt x="0" y="43"/>
                    </a:moveTo>
                    <a:lnTo>
                      <a:pt x="21" y="0"/>
                    </a:lnTo>
                    <a:lnTo>
                      <a:pt x="42" y="43"/>
                    </a:lnTo>
                  </a:path>
                </a:pathLst>
              </a:custGeom>
              <a:noFill/>
              <a:ln w="9525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</p:grpSp>
        <p:sp>
          <p:nvSpPr>
            <p:cNvPr id="197" name="Freeform 119"/>
            <p:cNvSpPr>
              <a:spLocks/>
            </p:cNvSpPr>
            <p:nvPr/>
          </p:nvSpPr>
          <p:spPr bwMode="auto">
            <a:xfrm>
              <a:off x="1377" y="2786"/>
              <a:ext cx="1761" cy="481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0" y="480"/>
                </a:cxn>
                <a:cxn ang="0">
                  <a:pos x="1760" y="480"/>
                </a:cxn>
                <a:cxn ang="0">
                  <a:pos x="1760" y="0"/>
                </a:cxn>
              </a:cxnLst>
              <a:rect l="0" t="0" r="r" b="b"/>
              <a:pathLst>
                <a:path w="1761" h="481">
                  <a:moveTo>
                    <a:pt x="0" y="160"/>
                  </a:moveTo>
                  <a:lnTo>
                    <a:pt x="0" y="480"/>
                  </a:lnTo>
                  <a:lnTo>
                    <a:pt x="1760" y="480"/>
                  </a:lnTo>
                  <a:lnTo>
                    <a:pt x="1760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198" name="Freeform 120"/>
            <p:cNvSpPr>
              <a:spLocks/>
            </p:cNvSpPr>
            <p:nvPr/>
          </p:nvSpPr>
          <p:spPr bwMode="auto">
            <a:xfrm>
              <a:off x="3384" y="1656"/>
              <a:ext cx="321" cy="7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0" y="0"/>
                </a:cxn>
                <a:cxn ang="0">
                  <a:pos x="320" y="744"/>
                </a:cxn>
              </a:cxnLst>
              <a:rect l="0" t="0" r="r" b="b"/>
              <a:pathLst>
                <a:path w="321" h="745">
                  <a:moveTo>
                    <a:pt x="0" y="0"/>
                  </a:moveTo>
                  <a:lnTo>
                    <a:pt x="320" y="0"/>
                  </a:lnTo>
                  <a:lnTo>
                    <a:pt x="320" y="744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grpSp>
          <p:nvGrpSpPr>
            <p:cNvPr id="199" name="Group 121"/>
            <p:cNvGrpSpPr>
              <a:grpSpLocks/>
            </p:cNvGrpSpPr>
            <p:nvPr/>
          </p:nvGrpSpPr>
          <p:grpSpPr bwMode="auto">
            <a:xfrm>
              <a:off x="4979" y="1576"/>
              <a:ext cx="669" cy="514"/>
              <a:chOff x="4755" y="1768"/>
              <a:chExt cx="893" cy="514"/>
            </a:xfrm>
          </p:grpSpPr>
          <p:grpSp>
            <p:nvGrpSpPr>
              <p:cNvPr id="236" name="Group 122"/>
              <p:cNvGrpSpPr>
                <a:grpSpLocks/>
              </p:cNvGrpSpPr>
              <p:nvPr/>
            </p:nvGrpSpPr>
            <p:grpSpPr bwMode="auto">
              <a:xfrm>
                <a:off x="4755" y="1768"/>
                <a:ext cx="851" cy="345"/>
                <a:chOff x="4812" y="1304"/>
                <a:chExt cx="851" cy="345"/>
              </a:xfrm>
            </p:grpSpPr>
            <p:sp>
              <p:nvSpPr>
                <p:cNvPr id="238" name="Freeform 123"/>
                <p:cNvSpPr>
                  <a:spLocks/>
                </p:cNvSpPr>
                <p:nvPr/>
              </p:nvSpPr>
              <p:spPr bwMode="auto">
                <a:xfrm>
                  <a:off x="4958" y="1304"/>
                  <a:ext cx="705" cy="313"/>
                </a:xfrm>
                <a:custGeom>
                  <a:avLst/>
                  <a:gdLst/>
                  <a:ahLst/>
                  <a:cxnLst>
                    <a:cxn ang="0">
                      <a:pos x="640" y="0"/>
                    </a:cxn>
                    <a:cxn ang="0">
                      <a:pos x="704" y="0"/>
                    </a:cxn>
                    <a:cxn ang="0">
                      <a:pos x="704" y="312"/>
                    </a:cxn>
                    <a:cxn ang="0">
                      <a:pos x="0" y="312"/>
                    </a:cxn>
                  </a:cxnLst>
                  <a:rect l="0" t="0" r="r" b="b"/>
                  <a:pathLst>
                    <a:path w="705" h="313">
                      <a:moveTo>
                        <a:pt x="640" y="0"/>
                      </a:moveTo>
                      <a:lnTo>
                        <a:pt x="704" y="0"/>
                      </a:lnTo>
                      <a:lnTo>
                        <a:pt x="704" y="312"/>
                      </a:lnTo>
                      <a:lnTo>
                        <a:pt x="0" y="312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239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4946" y="1504"/>
                  <a:ext cx="7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grpSp>
              <p:nvGrpSpPr>
                <p:cNvPr id="240" name="Group 125"/>
                <p:cNvGrpSpPr>
                  <a:grpSpLocks/>
                </p:cNvGrpSpPr>
                <p:nvPr/>
              </p:nvGrpSpPr>
              <p:grpSpPr bwMode="auto">
                <a:xfrm>
                  <a:off x="4812" y="1348"/>
                  <a:ext cx="377" cy="301"/>
                  <a:chOff x="4812" y="1348"/>
                  <a:chExt cx="377" cy="301"/>
                </a:xfrm>
              </p:grpSpPr>
              <p:sp>
                <p:nvSpPr>
                  <p:cNvPr id="241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4917" y="1348"/>
                    <a:ext cx="272" cy="15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+mj-lt"/>
                      </a:rPr>
                      <a:t>31</a:t>
                    </a:r>
                  </a:p>
                </p:txBody>
              </p:sp>
              <p:sp>
                <p:nvSpPr>
                  <p:cNvPr id="242" name="Freeform 127"/>
                  <p:cNvSpPr>
                    <a:spLocks/>
                  </p:cNvSpPr>
                  <p:nvPr/>
                </p:nvSpPr>
                <p:spPr bwMode="auto">
                  <a:xfrm>
                    <a:off x="4812" y="1360"/>
                    <a:ext cx="145" cy="289"/>
                  </a:xfrm>
                  <a:custGeom>
                    <a:avLst/>
                    <a:gdLst/>
                    <a:ahLst/>
                    <a:cxnLst>
                      <a:cxn ang="0">
                        <a:pos x="0" y="240"/>
                      </a:cxn>
                      <a:cxn ang="0">
                        <a:pos x="0" y="48"/>
                      </a:cxn>
                      <a:cxn ang="0">
                        <a:pos x="144" y="0"/>
                      </a:cxn>
                      <a:cxn ang="0">
                        <a:pos x="144" y="288"/>
                      </a:cxn>
                      <a:cxn ang="0">
                        <a:pos x="0" y="240"/>
                      </a:cxn>
                    </a:cxnLst>
                    <a:rect l="0" t="0" r="r" b="b"/>
                    <a:pathLst>
                      <a:path w="145" h="289">
                        <a:moveTo>
                          <a:pt x="0" y="240"/>
                        </a:moveTo>
                        <a:lnTo>
                          <a:pt x="0" y="48"/>
                        </a:lnTo>
                        <a:lnTo>
                          <a:pt x="144" y="0"/>
                        </a:lnTo>
                        <a:lnTo>
                          <a:pt x="144" y="288"/>
                        </a:lnTo>
                        <a:lnTo>
                          <a:pt x="0" y="240"/>
                        </a:lnTo>
                      </a:path>
                    </a:pathLst>
                  </a:custGeom>
                  <a:solidFill>
                    <a:schemeClr val="bg1"/>
                  </a:solidFill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000">
                      <a:latin typeface="+mj-lt"/>
                    </a:endParaRPr>
                  </a:p>
                </p:txBody>
              </p:sp>
            </p:grpSp>
          </p:grpSp>
          <p:sp>
            <p:nvSpPr>
              <p:cNvPr id="237" name="Freeform 128"/>
              <p:cNvSpPr>
                <a:spLocks/>
              </p:cNvSpPr>
              <p:nvPr/>
            </p:nvSpPr>
            <p:spPr bwMode="auto">
              <a:xfrm>
                <a:off x="4799" y="1882"/>
                <a:ext cx="849" cy="400"/>
              </a:xfrm>
              <a:custGeom>
                <a:avLst/>
                <a:gdLst/>
                <a:ahLst/>
                <a:cxnLst>
                  <a:cxn ang="0">
                    <a:pos x="729" y="0"/>
                  </a:cxn>
                  <a:cxn ang="0">
                    <a:pos x="849" y="0"/>
                  </a:cxn>
                  <a:cxn ang="0">
                    <a:pos x="849" y="400"/>
                  </a:cxn>
                  <a:cxn ang="0">
                    <a:pos x="9" y="400"/>
                  </a:cxn>
                  <a:cxn ang="0">
                    <a:pos x="0" y="202"/>
                  </a:cxn>
                </a:cxnLst>
                <a:rect l="0" t="0" r="r" b="b"/>
                <a:pathLst>
                  <a:path w="849" h="400">
                    <a:moveTo>
                      <a:pt x="729" y="0"/>
                    </a:moveTo>
                    <a:lnTo>
                      <a:pt x="849" y="0"/>
                    </a:lnTo>
                    <a:lnTo>
                      <a:pt x="849" y="400"/>
                    </a:lnTo>
                    <a:lnTo>
                      <a:pt x="9" y="400"/>
                    </a:lnTo>
                    <a:lnTo>
                      <a:pt x="0" y="202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</p:grpSp>
        <p:sp>
          <p:nvSpPr>
            <p:cNvPr id="200" name="Freeform 129"/>
            <p:cNvSpPr>
              <a:spLocks/>
            </p:cNvSpPr>
            <p:nvPr/>
          </p:nvSpPr>
          <p:spPr bwMode="auto">
            <a:xfrm>
              <a:off x="2067" y="1816"/>
              <a:ext cx="2960" cy="274"/>
            </a:xfrm>
            <a:custGeom>
              <a:avLst/>
              <a:gdLst/>
              <a:ahLst/>
              <a:cxnLst>
                <a:cxn ang="0">
                  <a:pos x="2624" y="274"/>
                </a:cxn>
                <a:cxn ang="0">
                  <a:pos x="2365" y="272"/>
                </a:cxn>
                <a:cxn ang="0">
                  <a:pos x="2365" y="0"/>
                </a:cxn>
                <a:cxn ang="0">
                  <a:pos x="0" y="2"/>
                </a:cxn>
                <a:cxn ang="0">
                  <a:pos x="0" y="242"/>
                </a:cxn>
              </a:cxnLst>
              <a:rect l="0" t="0" r="r" b="b"/>
              <a:pathLst>
                <a:path w="2624" h="274">
                  <a:moveTo>
                    <a:pt x="2624" y="274"/>
                  </a:moveTo>
                  <a:lnTo>
                    <a:pt x="2365" y="272"/>
                  </a:lnTo>
                  <a:lnTo>
                    <a:pt x="2365" y="0"/>
                  </a:lnTo>
                  <a:lnTo>
                    <a:pt x="0" y="2"/>
                  </a:lnTo>
                  <a:lnTo>
                    <a:pt x="0" y="242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201" name="Freeform 130"/>
            <p:cNvSpPr>
              <a:spLocks/>
            </p:cNvSpPr>
            <p:nvPr/>
          </p:nvSpPr>
          <p:spPr bwMode="auto">
            <a:xfrm>
              <a:off x="4032" y="1690"/>
              <a:ext cx="521" cy="6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0" y="0"/>
                </a:cxn>
                <a:cxn ang="0">
                  <a:pos x="520" y="680"/>
                </a:cxn>
              </a:cxnLst>
              <a:rect l="0" t="0" r="r" b="b"/>
              <a:pathLst>
                <a:path w="521" h="681">
                  <a:moveTo>
                    <a:pt x="0" y="0"/>
                  </a:moveTo>
                  <a:lnTo>
                    <a:pt x="520" y="0"/>
                  </a:lnTo>
                  <a:lnTo>
                    <a:pt x="520" y="68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202" name="Freeform 131"/>
            <p:cNvSpPr>
              <a:spLocks/>
            </p:cNvSpPr>
            <p:nvPr/>
          </p:nvSpPr>
          <p:spPr bwMode="auto">
            <a:xfrm>
              <a:off x="4548" y="2210"/>
              <a:ext cx="763" cy="4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0" y="0"/>
                </a:cxn>
                <a:cxn ang="0">
                  <a:pos x="763" y="470"/>
                </a:cxn>
              </a:cxnLst>
              <a:rect l="0" t="0" r="r" b="b"/>
              <a:pathLst>
                <a:path w="763" h="470">
                  <a:moveTo>
                    <a:pt x="0" y="0"/>
                  </a:moveTo>
                  <a:lnTo>
                    <a:pt x="760" y="0"/>
                  </a:lnTo>
                  <a:lnTo>
                    <a:pt x="763" y="47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grpSp>
          <p:nvGrpSpPr>
            <p:cNvPr id="203" name="Group 132"/>
            <p:cNvGrpSpPr>
              <a:grpSpLocks/>
            </p:cNvGrpSpPr>
            <p:nvPr/>
          </p:nvGrpSpPr>
          <p:grpSpPr bwMode="auto">
            <a:xfrm>
              <a:off x="2460" y="1410"/>
              <a:ext cx="547" cy="330"/>
              <a:chOff x="2980" y="1242"/>
              <a:chExt cx="547" cy="330"/>
            </a:xfrm>
          </p:grpSpPr>
          <p:sp>
            <p:nvSpPr>
              <p:cNvPr id="233" name="Freeform 133"/>
              <p:cNvSpPr>
                <a:spLocks/>
              </p:cNvSpPr>
              <p:nvPr/>
            </p:nvSpPr>
            <p:spPr bwMode="auto">
              <a:xfrm>
                <a:off x="3382" y="1283"/>
                <a:ext cx="145" cy="289"/>
              </a:xfrm>
              <a:custGeom>
                <a:avLst/>
                <a:gdLst/>
                <a:ahLst/>
                <a:cxnLst>
                  <a:cxn ang="0">
                    <a:pos x="144" y="48"/>
                  </a:cxn>
                  <a:cxn ang="0">
                    <a:pos x="144" y="240"/>
                  </a:cxn>
                  <a:cxn ang="0">
                    <a:pos x="0" y="288"/>
                  </a:cxn>
                  <a:cxn ang="0">
                    <a:pos x="0" y="0"/>
                  </a:cxn>
                  <a:cxn ang="0">
                    <a:pos x="144" y="48"/>
                  </a:cxn>
                </a:cxnLst>
                <a:rect l="0" t="0" r="r" b="b"/>
                <a:pathLst>
                  <a:path w="145" h="289">
                    <a:moveTo>
                      <a:pt x="144" y="48"/>
                    </a:moveTo>
                    <a:lnTo>
                      <a:pt x="144" y="240"/>
                    </a:lnTo>
                    <a:lnTo>
                      <a:pt x="0" y="288"/>
                    </a:lnTo>
                    <a:lnTo>
                      <a:pt x="0" y="0"/>
                    </a:lnTo>
                    <a:lnTo>
                      <a:pt x="144" y="48"/>
                    </a:lnTo>
                  </a:path>
                </a:pathLst>
              </a:custGeom>
              <a:solidFill>
                <a:schemeClr val="bg1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34" name="Rectangle 134"/>
              <p:cNvSpPr>
                <a:spLocks noChangeArrowheads="1"/>
              </p:cNvSpPr>
              <p:nvPr/>
            </p:nvSpPr>
            <p:spPr bwMode="auto">
              <a:xfrm>
                <a:off x="2980" y="1242"/>
                <a:ext cx="273" cy="15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nop</a:t>
                </a:r>
              </a:p>
            </p:txBody>
          </p:sp>
          <p:sp>
            <p:nvSpPr>
              <p:cNvPr id="235" name="Line 135"/>
              <p:cNvSpPr>
                <a:spLocks noChangeShapeType="1"/>
              </p:cNvSpPr>
              <p:nvPr/>
            </p:nvSpPr>
            <p:spPr bwMode="auto">
              <a:xfrm>
                <a:off x="3304" y="1347"/>
                <a:ext cx="6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</p:grpSp>
        <p:sp>
          <p:nvSpPr>
            <p:cNvPr id="204" name="Freeform 136"/>
            <p:cNvSpPr>
              <a:spLocks/>
            </p:cNvSpPr>
            <p:nvPr/>
          </p:nvSpPr>
          <p:spPr bwMode="auto">
            <a:xfrm>
              <a:off x="437" y="1300"/>
              <a:ext cx="848" cy="903"/>
            </a:xfrm>
            <a:custGeom>
              <a:avLst/>
              <a:gdLst/>
              <a:ahLst/>
              <a:cxnLst>
                <a:cxn ang="0">
                  <a:pos x="859" y="0"/>
                </a:cxn>
                <a:cxn ang="0">
                  <a:pos x="3" y="0"/>
                </a:cxn>
                <a:cxn ang="0">
                  <a:pos x="0" y="903"/>
                </a:cxn>
              </a:cxnLst>
              <a:rect l="0" t="0" r="r" b="b"/>
              <a:pathLst>
                <a:path w="859" h="903">
                  <a:moveTo>
                    <a:pt x="859" y="0"/>
                  </a:moveTo>
                  <a:lnTo>
                    <a:pt x="3" y="0"/>
                  </a:lnTo>
                  <a:lnTo>
                    <a:pt x="0" y="903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205" name="Freeform 137"/>
            <p:cNvSpPr>
              <a:spLocks/>
            </p:cNvSpPr>
            <p:nvPr/>
          </p:nvSpPr>
          <p:spPr bwMode="auto">
            <a:xfrm>
              <a:off x="1285" y="1300"/>
              <a:ext cx="1657" cy="1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8" y="0"/>
                </a:cxn>
                <a:cxn ang="0">
                  <a:pos x="1688" y="552"/>
                </a:cxn>
              </a:cxnLst>
              <a:rect l="0" t="0" r="r" b="b"/>
              <a:pathLst>
                <a:path w="1689" h="553">
                  <a:moveTo>
                    <a:pt x="0" y="0"/>
                  </a:moveTo>
                  <a:lnTo>
                    <a:pt x="1688" y="0"/>
                  </a:lnTo>
                  <a:lnTo>
                    <a:pt x="1688" y="552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206" name="Oval 138"/>
            <p:cNvSpPr>
              <a:spLocks noChangeArrowheads="1"/>
            </p:cNvSpPr>
            <p:nvPr/>
          </p:nvSpPr>
          <p:spPr bwMode="auto">
            <a:xfrm>
              <a:off x="1287" y="1286"/>
              <a:ext cx="32" cy="32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207" name="Rectangle 139"/>
            <p:cNvSpPr>
              <a:spLocks noChangeArrowheads="1"/>
            </p:cNvSpPr>
            <p:nvPr/>
          </p:nvSpPr>
          <p:spPr bwMode="auto">
            <a:xfrm>
              <a:off x="1080" y="901"/>
              <a:ext cx="262" cy="1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stall</a:t>
              </a:r>
            </a:p>
          </p:txBody>
        </p:sp>
        <p:sp>
          <p:nvSpPr>
            <p:cNvPr id="208" name="Line 140"/>
            <p:cNvSpPr>
              <a:spLocks noChangeShapeType="1"/>
            </p:cNvSpPr>
            <p:nvPr/>
          </p:nvSpPr>
          <p:spPr bwMode="auto">
            <a:xfrm>
              <a:off x="1304" y="912"/>
              <a:ext cx="0" cy="1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209" name="Text Box 141"/>
            <p:cNvSpPr txBox="1">
              <a:spLocks noChangeArrowheads="1"/>
            </p:cNvSpPr>
            <p:nvPr/>
          </p:nvSpPr>
          <p:spPr bwMode="auto">
            <a:xfrm>
              <a:off x="1342" y="2268"/>
              <a:ext cx="17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000" i="1">
                  <a:solidFill>
                    <a:schemeClr val="tx1"/>
                  </a:solidFill>
                  <a:latin typeface="+mj-lt"/>
                </a:rPr>
                <a:t>D</a:t>
              </a:r>
            </a:p>
          </p:txBody>
        </p:sp>
        <p:sp>
          <p:nvSpPr>
            <p:cNvPr id="210" name="Text Box 142"/>
            <p:cNvSpPr txBox="1">
              <a:spLocks noChangeArrowheads="1"/>
            </p:cNvSpPr>
            <p:nvPr/>
          </p:nvSpPr>
          <p:spPr bwMode="auto">
            <a:xfrm>
              <a:off x="3390" y="1308"/>
              <a:ext cx="16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000" i="1">
                  <a:solidFill>
                    <a:schemeClr val="tx1"/>
                  </a:solidFill>
                  <a:latin typeface="+mj-lt"/>
                </a:rPr>
                <a:t>E</a:t>
              </a:r>
            </a:p>
          </p:txBody>
        </p:sp>
        <p:sp>
          <p:nvSpPr>
            <p:cNvPr id="211" name="Text Box 143"/>
            <p:cNvSpPr txBox="1">
              <a:spLocks noChangeArrowheads="1"/>
            </p:cNvSpPr>
            <p:nvPr/>
          </p:nvSpPr>
          <p:spPr bwMode="auto">
            <a:xfrm>
              <a:off x="4046" y="1308"/>
              <a:ext cx="19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000" i="1">
                  <a:solidFill>
                    <a:schemeClr val="tx1"/>
                  </a:solidFill>
                  <a:latin typeface="+mj-lt"/>
                </a:rPr>
                <a:t>M</a:t>
              </a:r>
            </a:p>
          </p:txBody>
        </p:sp>
        <p:sp>
          <p:nvSpPr>
            <p:cNvPr id="212" name="Text Box 144"/>
            <p:cNvSpPr txBox="1">
              <a:spLocks noChangeArrowheads="1"/>
            </p:cNvSpPr>
            <p:nvPr/>
          </p:nvSpPr>
          <p:spPr bwMode="auto">
            <a:xfrm>
              <a:off x="5491" y="1308"/>
              <a:ext cx="19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000" i="1">
                  <a:solidFill>
                    <a:schemeClr val="tx1"/>
                  </a:solidFill>
                  <a:latin typeface="+mj-lt"/>
                </a:rPr>
                <a:t>W</a:t>
              </a:r>
            </a:p>
          </p:txBody>
        </p:sp>
        <p:sp>
          <p:nvSpPr>
            <p:cNvPr id="213" name="Freeform 145"/>
            <p:cNvSpPr>
              <a:spLocks/>
            </p:cNvSpPr>
            <p:nvPr/>
          </p:nvSpPr>
          <p:spPr bwMode="auto">
            <a:xfrm>
              <a:off x="2549" y="2472"/>
              <a:ext cx="193" cy="473"/>
            </a:xfrm>
            <a:custGeom>
              <a:avLst/>
              <a:gdLst/>
              <a:ahLst/>
              <a:cxnLst>
                <a:cxn ang="0">
                  <a:pos x="144" y="48"/>
                </a:cxn>
                <a:cxn ang="0">
                  <a:pos x="144" y="240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144" y="48"/>
                </a:cxn>
              </a:cxnLst>
              <a:rect l="0" t="0" r="r" b="b"/>
              <a:pathLst>
                <a:path w="145" h="289">
                  <a:moveTo>
                    <a:pt x="144" y="48"/>
                  </a:moveTo>
                  <a:lnTo>
                    <a:pt x="144" y="240"/>
                  </a:lnTo>
                  <a:lnTo>
                    <a:pt x="0" y="288"/>
                  </a:lnTo>
                  <a:lnTo>
                    <a:pt x="0" y="0"/>
                  </a:lnTo>
                  <a:lnTo>
                    <a:pt x="144" y="48"/>
                  </a:lnTo>
                </a:path>
              </a:pathLst>
            </a:custGeom>
            <a:solidFill>
              <a:srgbClr val="CFBDC8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214" name="Freeform 146"/>
            <p:cNvSpPr>
              <a:spLocks/>
            </p:cNvSpPr>
            <p:nvPr/>
          </p:nvSpPr>
          <p:spPr bwMode="auto">
            <a:xfrm>
              <a:off x="3384" y="2392"/>
              <a:ext cx="16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</a:cxnLst>
              <a:rect l="0" t="0" r="r" b="b"/>
              <a:pathLst>
                <a:path w="168" h="1">
                  <a:moveTo>
                    <a:pt x="0" y="0"/>
                  </a:moveTo>
                  <a:lnTo>
                    <a:pt x="168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grpSp>
          <p:nvGrpSpPr>
            <p:cNvPr id="215" name="Group 147"/>
            <p:cNvGrpSpPr>
              <a:grpSpLocks/>
            </p:cNvGrpSpPr>
            <p:nvPr/>
          </p:nvGrpSpPr>
          <p:grpSpPr bwMode="auto">
            <a:xfrm>
              <a:off x="2320" y="2168"/>
              <a:ext cx="232" cy="1224"/>
              <a:chOff x="2256" y="2168"/>
              <a:chExt cx="296" cy="1224"/>
            </a:xfrm>
          </p:grpSpPr>
          <p:sp>
            <p:nvSpPr>
              <p:cNvPr id="231" name="Freeform 148"/>
              <p:cNvSpPr>
                <a:spLocks/>
              </p:cNvSpPr>
              <p:nvPr/>
            </p:nvSpPr>
            <p:spPr bwMode="auto">
              <a:xfrm>
                <a:off x="2256" y="2168"/>
                <a:ext cx="296" cy="1224"/>
              </a:xfrm>
              <a:custGeom>
                <a:avLst/>
                <a:gdLst/>
                <a:ahLst/>
                <a:cxnLst>
                  <a:cxn ang="0">
                    <a:pos x="0" y="1224"/>
                  </a:cxn>
                  <a:cxn ang="0">
                    <a:pos x="0" y="0"/>
                  </a:cxn>
                  <a:cxn ang="0">
                    <a:pos x="296" y="0"/>
                  </a:cxn>
                </a:cxnLst>
                <a:rect l="0" t="0" r="r" b="b"/>
                <a:pathLst>
                  <a:path w="296" h="1224">
                    <a:moveTo>
                      <a:pt x="0" y="1224"/>
                    </a:moveTo>
                    <a:lnTo>
                      <a:pt x="0" y="0"/>
                    </a:lnTo>
                    <a:lnTo>
                      <a:pt x="296" y="0"/>
                    </a:lnTo>
                  </a:path>
                </a:pathLst>
              </a:custGeom>
              <a:noFill/>
              <a:ln w="57150" cap="flat" cmpd="sng">
                <a:solidFill>
                  <a:srgbClr val="B69CAC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32" name="Line 149"/>
              <p:cNvSpPr>
                <a:spLocks noChangeShapeType="1"/>
              </p:cNvSpPr>
              <p:nvPr/>
            </p:nvSpPr>
            <p:spPr bwMode="auto">
              <a:xfrm>
                <a:off x="2256" y="2664"/>
                <a:ext cx="296" cy="0"/>
              </a:xfrm>
              <a:prstGeom prst="line">
                <a:avLst/>
              </a:prstGeom>
              <a:noFill/>
              <a:ln w="57150">
                <a:solidFill>
                  <a:srgbClr val="B69CA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</p:grpSp>
        <p:sp>
          <p:nvSpPr>
            <p:cNvPr id="216" name="Line 150"/>
            <p:cNvSpPr>
              <a:spLocks noChangeShapeType="1"/>
            </p:cNvSpPr>
            <p:nvPr/>
          </p:nvSpPr>
          <p:spPr bwMode="auto">
            <a:xfrm>
              <a:off x="2192" y="2592"/>
              <a:ext cx="3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217" name="Line 151"/>
            <p:cNvSpPr>
              <a:spLocks noChangeShapeType="1"/>
            </p:cNvSpPr>
            <p:nvPr/>
          </p:nvSpPr>
          <p:spPr bwMode="auto">
            <a:xfrm>
              <a:off x="2192" y="2392"/>
              <a:ext cx="3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218" name="Freeform 152"/>
            <p:cNvSpPr>
              <a:spLocks/>
            </p:cNvSpPr>
            <p:nvPr/>
          </p:nvSpPr>
          <p:spPr bwMode="auto">
            <a:xfrm>
              <a:off x="2464" y="2312"/>
              <a:ext cx="1392" cy="1000"/>
            </a:xfrm>
            <a:custGeom>
              <a:avLst/>
              <a:gdLst/>
              <a:ahLst/>
              <a:cxnLst>
                <a:cxn ang="0">
                  <a:pos x="1392" y="176"/>
                </a:cxn>
                <a:cxn ang="0">
                  <a:pos x="1392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96" y="8"/>
                </a:cxn>
              </a:cxnLst>
              <a:rect l="0" t="0" r="r" b="b"/>
              <a:pathLst>
                <a:path w="1392" h="1000">
                  <a:moveTo>
                    <a:pt x="1392" y="176"/>
                  </a:moveTo>
                  <a:lnTo>
                    <a:pt x="1392" y="1000"/>
                  </a:lnTo>
                  <a:lnTo>
                    <a:pt x="0" y="1000"/>
                  </a:lnTo>
                  <a:lnTo>
                    <a:pt x="0" y="0"/>
                  </a:lnTo>
                  <a:lnTo>
                    <a:pt x="96" y="8"/>
                  </a:lnTo>
                </a:path>
              </a:pathLst>
            </a:custGeom>
            <a:noFill/>
            <a:ln w="57150" cap="flat" cmpd="sng">
              <a:solidFill>
                <a:srgbClr val="B69CAC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219" name="Line 153"/>
            <p:cNvSpPr>
              <a:spLocks noChangeShapeType="1"/>
            </p:cNvSpPr>
            <p:nvPr/>
          </p:nvSpPr>
          <p:spPr bwMode="auto">
            <a:xfrm>
              <a:off x="2456" y="2904"/>
              <a:ext cx="104" cy="0"/>
            </a:xfrm>
            <a:prstGeom prst="line">
              <a:avLst/>
            </a:prstGeom>
            <a:noFill/>
            <a:ln w="57150">
              <a:solidFill>
                <a:srgbClr val="B69CA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220" name="Freeform 154"/>
            <p:cNvSpPr>
              <a:spLocks/>
            </p:cNvSpPr>
            <p:nvPr/>
          </p:nvSpPr>
          <p:spPr bwMode="auto">
            <a:xfrm>
              <a:off x="2384" y="2240"/>
              <a:ext cx="3008" cy="1248"/>
            </a:xfrm>
            <a:custGeom>
              <a:avLst/>
              <a:gdLst/>
              <a:ahLst/>
              <a:cxnLst>
                <a:cxn ang="0">
                  <a:pos x="3008" y="624"/>
                </a:cxn>
                <a:cxn ang="0">
                  <a:pos x="3008" y="1248"/>
                </a:cxn>
                <a:cxn ang="0">
                  <a:pos x="0" y="1248"/>
                </a:cxn>
                <a:cxn ang="0">
                  <a:pos x="0" y="0"/>
                </a:cxn>
                <a:cxn ang="0">
                  <a:pos x="168" y="8"/>
                </a:cxn>
              </a:cxnLst>
              <a:rect l="0" t="0" r="r" b="b"/>
              <a:pathLst>
                <a:path w="3008" h="1248">
                  <a:moveTo>
                    <a:pt x="3008" y="624"/>
                  </a:moveTo>
                  <a:lnTo>
                    <a:pt x="3008" y="1248"/>
                  </a:lnTo>
                  <a:lnTo>
                    <a:pt x="0" y="1248"/>
                  </a:lnTo>
                  <a:lnTo>
                    <a:pt x="0" y="0"/>
                  </a:lnTo>
                  <a:lnTo>
                    <a:pt x="168" y="8"/>
                  </a:lnTo>
                </a:path>
              </a:pathLst>
            </a:custGeom>
            <a:noFill/>
            <a:ln w="57150" cap="flat" cmpd="sng">
              <a:solidFill>
                <a:srgbClr val="B69CAC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221" name="Line 155"/>
            <p:cNvSpPr>
              <a:spLocks noChangeShapeType="1"/>
            </p:cNvSpPr>
            <p:nvPr/>
          </p:nvSpPr>
          <p:spPr bwMode="auto">
            <a:xfrm>
              <a:off x="2384" y="2784"/>
              <a:ext cx="152" cy="0"/>
            </a:xfrm>
            <a:prstGeom prst="line">
              <a:avLst/>
            </a:prstGeom>
            <a:noFill/>
            <a:ln w="57150">
              <a:solidFill>
                <a:srgbClr val="B69CA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222" name="Freeform 156"/>
            <p:cNvSpPr>
              <a:spLocks/>
            </p:cNvSpPr>
            <p:nvPr/>
          </p:nvSpPr>
          <p:spPr bwMode="auto">
            <a:xfrm>
              <a:off x="2248" y="952"/>
              <a:ext cx="304" cy="15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68"/>
                </a:cxn>
                <a:cxn ang="0">
                  <a:pos x="304" y="1568"/>
                </a:cxn>
              </a:cxnLst>
              <a:rect l="0" t="0" r="r" b="b"/>
              <a:pathLst>
                <a:path w="304" h="1568">
                  <a:moveTo>
                    <a:pt x="0" y="0"/>
                  </a:moveTo>
                  <a:lnTo>
                    <a:pt x="0" y="1568"/>
                  </a:lnTo>
                  <a:lnTo>
                    <a:pt x="304" y="1568"/>
                  </a:lnTo>
                </a:path>
              </a:pathLst>
            </a:custGeom>
            <a:noFill/>
            <a:ln w="57150" cap="flat" cmpd="sng">
              <a:solidFill>
                <a:srgbClr val="B69CAC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223" name="Line 157"/>
            <p:cNvSpPr>
              <a:spLocks noChangeShapeType="1"/>
            </p:cNvSpPr>
            <p:nvPr/>
          </p:nvSpPr>
          <p:spPr bwMode="auto">
            <a:xfrm>
              <a:off x="2248" y="2056"/>
              <a:ext cx="296" cy="0"/>
            </a:xfrm>
            <a:prstGeom prst="line">
              <a:avLst/>
            </a:prstGeom>
            <a:noFill/>
            <a:ln w="57150">
              <a:solidFill>
                <a:srgbClr val="B69CA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224" name="Oval 158"/>
            <p:cNvSpPr>
              <a:spLocks noChangeArrowheads="1"/>
            </p:cNvSpPr>
            <p:nvPr/>
          </p:nvSpPr>
          <p:spPr bwMode="auto">
            <a:xfrm>
              <a:off x="2432" y="2872"/>
              <a:ext cx="56" cy="56"/>
            </a:xfrm>
            <a:prstGeom prst="ellipse">
              <a:avLst/>
            </a:prstGeom>
            <a:solidFill>
              <a:srgbClr val="CFBDC8"/>
            </a:solidFill>
            <a:ln w="9525">
              <a:solidFill>
                <a:srgbClr val="B69CA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225" name="Oval 159"/>
            <p:cNvSpPr>
              <a:spLocks noChangeArrowheads="1"/>
            </p:cNvSpPr>
            <p:nvPr/>
          </p:nvSpPr>
          <p:spPr bwMode="auto">
            <a:xfrm>
              <a:off x="2288" y="2624"/>
              <a:ext cx="56" cy="56"/>
            </a:xfrm>
            <a:prstGeom prst="ellipse">
              <a:avLst/>
            </a:prstGeom>
            <a:solidFill>
              <a:srgbClr val="CFBDC8"/>
            </a:solidFill>
            <a:ln w="9525">
              <a:solidFill>
                <a:srgbClr val="B69CA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226" name="Oval 160"/>
            <p:cNvSpPr>
              <a:spLocks noChangeArrowheads="1"/>
            </p:cNvSpPr>
            <p:nvPr/>
          </p:nvSpPr>
          <p:spPr bwMode="auto">
            <a:xfrm>
              <a:off x="2352" y="2752"/>
              <a:ext cx="56" cy="56"/>
            </a:xfrm>
            <a:prstGeom prst="ellipse">
              <a:avLst/>
            </a:prstGeom>
            <a:solidFill>
              <a:srgbClr val="CFBDC8"/>
            </a:solidFill>
            <a:ln w="9525">
              <a:solidFill>
                <a:srgbClr val="B69CA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227" name="Oval 161"/>
            <p:cNvSpPr>
              <a:spLocks noChangeArrowheads="1"/>
            </p:cNvSpPr>
            <p:nvPr/>
          </p:nvSpPr>
          <p:spPr bwMode="auto">
            <a:xfrm>
              <a:off x="2216" y="2024"/>
              <a:ext cx="56" cy="56"/>
            </a:xfrm>
            <a:prstGeom prst="ellipse">
              <a:avLst/>
            </a:prstGeom>
            <a:solidFill>
              <a:srgbClr val="CFBDC8"/>
            </a:solidFill>
            <a:ln w="9525">
              <a:solidFill>
                <a:srgbClr val="B69CA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228" name="Text Box 162"/>
            <p:cNvSpPr txBox="1">
              <a:spLocks noChangeArrowheads="1"/>
            </p:cNvSpPr>
            <p:nvPr/>
          </p:nvSpPr>
          <p:spPr bwMode="auto">
            <a:xfrm>
              <a:off x="2254" y="892"/>
              <a:ext cx="62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  <a:latin typeface="+mj-lt"/>
                </a:rPr>
                <a:t>PC for JAL, ...</a:t>
              </a:r>
            </a:p>
          </p:txBody>
        </p:sp>
        <p:sp>
          <p:nvSpPr>
            <p:cNvPr id="229" name="Line 163"/>
            <p:cNvSpPr>
              <a:spLocks noChangeShapeType="1"/>
            </p:cNvSpPr>
            <p:nvPr/>
          </p:nvSpPr>
          <p:spPr bwMode="auto">
            <a:xfrm flipV="1">
              <a:off x="2624" y="2912"/>
              <a:ext cx="0" cy="2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230" name="Text Box 164"/>
            <p:cNvSpPr txBox="1">
              <a:spLocks noChangeArrowheads="1"/>
            </p:cNvSpPr>
            <p:nvPr/>
          </p:nvSpPr>
          <p:spPr bwMode="auto">
            <a:xfrm>
              <a:off x="2590" y="3020"/>
              <a:ext cx="28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000">
                  <a:solidFill>
                    <a:srgbClr val="56127A"/>
                  </a:solidFill>
                  <a:latin typeface="+mj-lt"/>
                </a:rPr>
                <a:t>BSrc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7427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Forwarding Hardware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4" name="Text Placeholder 1"/>
          <p:cNvSpPr>
            <a:spLocks noGrp="1"/>
          </p:cNvSpPr>
          <p:nvPr>
            <p:ph type="body" idx="1"/>
          </p:nvPr>
        </p:nvSpPr>
        <p:spPr>
          <a:xfrm>
            <a:off x="1077145" y="817778"/>
            <a:ext cx="7450570" cy="345644"/>
          </a:xfrm>
        </p:spPr>
        <p:txBody>
          <a:bodyPr anchor="t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Figure A.23, Page A-37</a:t>
            </a:r>
          </a:p>
        </p:txBody>
      </p:sp>
      <p:pic>
        <p:nvPicPr>
          <p:cNvPr id="9219" name="Picture 3" descr="C:\Users\Benjamin C. Lee\Documents\My Dropbox\Current\004-teaching\fall11-ece252\pipelineForwar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2790" y="1474663"/>
            <a:ext cx="6313154" cy="452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127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936" y="1316725"/>
            <a:ext cx="8465614" cy="461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Forwarding Loads/Stores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4" name="Text Placeholder 1"/>
          <p:cNvSpPr>
            <a:spLocks noGrp="1"/>
          </p:cNvSpPr>
          <p:nvPr>
            <p:ph type="body" idx="1"/>
          </p:nvPr>
        </p:nvSpPr>
        <p:spPr>
          <a:xfrm>
            <a:off x="1077145" y="817778"/>
            <a:ext cx="7450570" cy="345644"/>
          </a:xfrm>
        </p:spPr>
        <p:txBody>
          <a:bodyPr anchor="t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Figure A.8, Page A-19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023493" y="2614763"/>
            <a:ext cx="316607" cy="96785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261820" y="2614763"/>
            <a:ext cx="307240" cy="212000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490780" y="3623605"/>
            <a:ext cx="307240" cy="126478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4383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575" y="1220123"/>
            <a:ext cx="6666660" cy="472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Data Hazard Despite Forwarding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4" name="Text Placeholder 1"/>
          <p:cNvSpPr>
            <a:spLocks noGrp="1"/>
          </p:cNvSpPr>
          <p:nvPr>
            <p:ph type="body" idx="1"/>
          </p:nvPr>
        </p:nvSpPr>
        <p:spPr>
          <a:xfrm>
            <a:off x="1077145" y="817778"/>
            <a:ext cx="7450570" cy="345644"/>
          </a:xfrm>
        </p:spPr>
        <p:txBody>
          <a:bodyPr anchor="t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Figure A.9, Page A-20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877770" y="2200040"/>
            <a:ext cx="883315" cy="96785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63532" y="2200040"/>
            <a:ext cx="227983" cy="199706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260350" y="2344195"/>
            <a:ext cx="0" cy="292824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"/>
          <p:cNvSpPr>
            <a:spLocks noGrp="1"/>
          </p:cNvSpPr>
          <p:nvPr>
            <p:ph type="body" idx="1"/>
          </p:nvPr>
        </p:nvSpPr>
        <p:spPr>
          <a:xfrm>
            <a:off x="609599" y="5694895"/>
            <a:ext cx="8147325" cy="651664"/>
          </a:xfrm>
        </p:spPr>
        <p:txBody>
          <a:bodyPr anchor="t"/>
          <a:lstStyle/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LD cannot forward (backwards in time)  to DSUB. What is the solution?</a:t>
            </a:r>
          </a:p>
        </p:txBody>
      </p:sp>
    </p:spTree>
    <p:extLst>
      <p:ext uri="{BB962C8B-B14F-4D97-AF65-F5344CB8AC3E}">
        <p14:creationId xmlns:p14="http://schemas.microsoft.com/office/powerpoint/2010/main" xmlns="" val="134973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Data Hazards and Scheduling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5"/>
            <a:ext cx="8147325" cy="1267366"/>
          </a:xfrm>
        </p:spPr>
        <p:txBody>
          <a:bodyPr anchor="t"/>
          <a:lstStyle/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Try producing faster code for</a:t>
            </a:r>
          </a:p>
          <a:p>
            <a:pPr marL="628650" lvl="1" indent="-1714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A = B + C; D = E – F; </a:t>
            </a:r>
          </a:p>
          <a:p>
            <a:pPr marL="628650" lvl="1" indent="-1714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Assume A, B, C, D, E, and F are in memory</a:t>
            </a:r>
          </a:p>
          <a:p>
            <a:pPr marL="628650" lvl="1" indent="-1714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Assume pipelined processor</a:t>
            </a:r>
          </a:p>
          <a:p>
            <a:pPr marL="628650" lvl="1" indent="-171450">
              <a:buFontTx/>
              <a:buChar char="-"/>
            </a:pPr>
            <a:endParaRPr lang="en-US" sz="1000" b="0" dirty="0" smtClean="0">
              <a:solidFill>
                <a:schemeClr val="tx1"/>
              </a:solidFill>
            </a:endParaRPr>
          </a:p>
        </p:txBody>
      </p:sp>
      <p:sp>
        <p:nvSpPr>
          <p:cNvPr id="8" name="Text Placeholder 1"/>
          <p:cNvSpPr>
            <a:spLocks noGrp="1"/>
          </p:cNvSpPr>
          <p:nvPr>
            <p:ph type="body" idx="1"/>
          </p:nvPr>
        </p:nvSpPr>
        <p:spPr>
          <a:xfrm>
            <a:off x="923525" y="2507280"/>
            <a:ext cx="4070930" cy="3840500"/>
          </a:xfrm>
        </p:spPr>
        <p:txBody>
          <a:bodyPr anchor="t"/>
          <a:lstStyle/>
          <a:p>
            <a:pPr algn="l"/>
            <a:r>
              <a:rPr lang="en-US" sz="1600" b="1" u="sng" dirty="0" smtClean="0">
                <a:solidFill>
                  <a:schemeClr val="tx1"/>
                </a:solidFill>
              </a:rPr>
              <a:t>Slow Code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LW 	</a:t>
            </a:r>
            <a:r>
              <a:rPr lang="en-US" sz="1600" dirty="0" err="1" smtClean="0">
                <a:solidFill>
                  <a:schemeClr val="tx1"/>
                </a:solidFill>
              </a:rPr>
              <a:t>Rb</a:t>
            </a:r>
            <a:r>
              <a:rPr lang="en-US" sz="1600" dirty="0" smtClean="0">
                <a:solidFill>
                  <a:schemeClr val="tx1"/>
                </a:solidFill>
              </a:rPr>
              <a:t>, b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LW 	</a:t>
            </a:r>
            <a:r>
              <a:rPr lang="en-US" sz="1600" dirty="0" err="1" smtClean="0">
                <a:solidFill>
                  <a:schemeClr val="tx1"/>
                </a:solidFill>
              </a:rPr>
              <a:t>Rc</a:t>
            </a:r>
            <a:r>
              <a:rPr lang="en-US" sz="1600" dirty="0" smtClean="0">
                <a:solidFill>
                  <a:schemeClr val="tx1"/>
                </a:solidFill>
              </a:rPr>
              <a:t>, c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ADD 	Ra, </a:t>
            </a:r>
            <a:r>
              <a:rPr lang="en-US" sz="1600" dirty="0" err="1" smtClean="0">
                <a:solidFill>
                  <a:schemeClr val="tx1"/>
                </a:solidFill>
              </a:rPr>
              <a:t>Rb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Rc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SW 	a, Ra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LW 	Re e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LW 	</a:t>
            </a:r>
            <a:r>
              <a:rPr lang="en-US" sz="1600" dirty="0" err="1" smtClean="0">
                <a:solidFill>
                  <a:schemeClr val="tx1"/>
                </a:solidFill>
              </a:rPr>
              <a:t>Rf</a:t>
            </a:r>
            <a:r>
              <a:rPr lang="en-US" sz="1600" dirty="0" smtClean="0">
                <a:solidFill>
                  <a:schemeClr val="tx1"/>
                </a:solidFill>
              </a:rPr>
              <a:t>, f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SUB	Rd, Re, </a:t>
            </a:r>
            <a:r>
              <a:rPr lang="en-US" sz="1600" dirty="0" err="1" smtClean="0">
                <a:solidFill>
                  <a:schemeClr val="tx1"/>
                </a:solidFill>
              </a:rPr>
              <a:t>Rf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SW 	d, RD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Text Placeholder 1"/>
          <p:cNvSpPr>
            <a:spLocks noGrp="1"/>
          </p:cNvSpPr>
          <p:nvPr>
            <p:ph type="body" idx="1"/>
          </p:nvPr>
        </p:nvSpPr>
        <p:spPr>
          <a:xfrm>
            <a:off x="4572000" y="2507278"/>
            <a:ext cx="4070930" cy="3149211"/>
          </a:xfrm>
        </p:spPr>
        <p:txBody>
          <a:bodyPr anchor="t"/>
          <a:lstStyle/>
          <a:p>
            <a:pPr algn="l"/>
            <a:r>
              <a:rPr lang="en-US" sz="1600" b="1" u="sng" dirty="0" smtClean="0">
                <a:solidFill>
                  <a:schemeClr val="tx1"/>
                </a:solidFill>
              </a:rPr>
              <a:t>Fast Code</a:t>
            </a:r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LW 	</a:t>
            </a:r>
            <a:r>
              <a:rPr lang="en-US" sz="1600" dirty="0" err="1" smtClean="0">
                <a:solidFill>
                  <a:schemeClr val="tx1"/>
                </a:solidFill>
              </a:rPr>
              <a:t>Rb</a:t>
            </a:r>
            <a:r>
              <a:rPr lang="en-US" sz="1600" dirty="0" smtClean="0">
                <a:solidFill>
                  <a:schemeClr val="tx1"/>
                </a:solidFill>
              </a:rPr>
              <a:t>, b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LW 	</a:t>
            </a:r>
            <a:r>
              <a:rPr lang="en-US" sz="1600" dirty="0" err="1" smtClean="0">
                <a:solidFill>
                  <a:schemeClr val="tx1"/>
                </a:solidFill>
              </a:rPr>
              <a:t>Rc</a:t>
            </a:r>
            <a:r>
              <a:rPr lang="en-US" sz="1600" dirty="0" smtClean="0">
                <a:solidFill>
                  <a:schemeClr val="tx1"/>
                </a:solidFill>
              </a:rPr>
              <a:t>, c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LW 	Re, e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ADD 	Ra, </a:t>
            </a:r>
            <a:r>
              <a:rPr lang="en-US" sz="1600" dirty="0" err="1" smtClean="0">
                <a:solidFill>
                  <a:schemeClr val="tx1"/>
                </a:solidFill>
              </a:rPr>
              <a:t>Rb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Rc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LW	</a:t>
            </a:r>
            <a:r>
              <a:rPr lang="en-US" sz="1600" dirty="0" err="1" smtClean="0">
                <a:solidFill>
                  <a:schemeClr val="tx1"/>
                </a:solidFill>
              </a:rPr>
              <a:t>Rf</a:t>
            </a:r>
            <a:r>
              <a:rPr lang="en-US" sz="1600" dirty="0" smtClean="0">
                <a:solidFill>
                  <a:schemeClr val="tx1"/>
                </a:solidFill>
              </a:rPr>
              <a:t>, f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SW	a, Ra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SUB 	Rd, Re, </a:t>
            </a:r>
            <a:r>
              <a:rPr lang="en-US" sz="1600" dirty="0" err="1" smtClean="0">
                <a:solidFill>
                  <a:schemeClr val="tx1"/>
                </a:solidFill>
              </a:rPr>
              <a:t>Rf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SW 	d, RD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88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Acknowledgements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These slides contain material developed and copyright by 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Arvind</a:t>
            </a:r>
            <a:r>
              <a:rPr lang="en-US" sz="1600" b="0" dirty="0" smtClean="0">
                <a:solidFill>
                  <a:schemeClr val="tx1"/>
                </a:solidFill>
              </a:rPr>
              <a:t> (MIT)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Krste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Asanovic</a:t>
            </a:r>
            <a:r>
              <a:rPr lang="en-US" sz="1600" b="0" dirty="0" smtClean="0">
                <a:solidFill>
                  <a:schemeClr val="tx1"/>
                </a:solidFill>
              </a:rPr>
              <a:t> (MIT/UCB)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Joel </a:t>
            </a:r>
            <a:r>
              <a:rPr lang="en-US" sz="1600" b="0" dirty="0" err="1" smtClean="0">
                <a:solidFill>
                  <a:schemeClr val="tx1"/>
                </a:solidFill>
              </a:rPr>
              <a:t>Emer</a:t>
            </a:r>
            <a:r>
              <a:rPr lang="en-US" sz="1600" b="0" dirty="0" smtClean="0">
                <a:solidFill>
                  <a:schemeClr val="tx1"/>
                </a:solidFill>
              </a:rPr>
              <a:t> (Intel/MIT)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James Hoe (CMU)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John </a:t>
            </a:r>
            <a:r>
              <a:rPr lang="en-US" sz="1600" b="0" dirty="0" err="1" smtClean="0">
                <a:solidFill>
                  <a:schemeClr val="tx1"/>
                </a:solidFill>
              </a:rPr>
              <a:t>Kubiatowicz</a:t>
            </a:r>
            <a:r>
              <a:rPr lang="en-US" sz="1600" b="0" dirty="0" smtClean="0">
                <a:solidFill>
                  <a:schemeClr val="tx1"/>
                </a:solidFill>
              </a:rPr>
              <a:t> (UCB)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Alvin </a:t>
            </a:r>
            <a:r>
              <a:rPr lang="en-US" sz="1600" b="0" dirty="0" err="1" smtClean="0">
                <a:solidFill>
                  <a:schemeClr val="tx1"/>
                </a:solidFill>
              </a:rPr>
              <a:t>Lebeck</a:t>
            </a:r>
            <a:r>
              <a:rPr lang="en-US" sz="1600" b="0" dirty="0" smtClean="0">
                <a:solidFill>
                  <a:schemeClr val="tx1"/>
                </a:solidFill>
              </a:rPr>
              <a:t> (Duke)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David Patterson (UCB)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Daniel </a:t>
            </a:r>
            <a:r>
              <a:rPr lang="en-US" sz="1600" b="0" dirty="0" err="1" smtClean="0">
                <a:solidFill>
                  <a:schemeClr val="tx1"/>
                </a:solidFill>
              </a:rPr>
              <a:t>Sorin</a:t>
            </a:r>
            <a:r>
              <a:rPr lang="en-US" sz="1600" b="0" dirty="0" smtClean="0">
                <a:solidFill>
                  <a:schemeClr val="tx1"/>
                </a:solidFill>
              </a:rPr>
              <a:t> (Duke)</a:t>
            </a:r>
          </a:p>
          <a:p>
            <a:pPr lvl="3"/>
            <a:endParaRPr lang="en-US" sz="14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38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Ideal Pipelining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2584090"/>
            <a:ext cx="8147325" cy="3610069"/>
          </a:xfrm>
        </p:spPr>
        <p:txBody>
          <a:bodyPr anchor="t"/>
          <a:lstStyle/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All objects go through the same stages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No resources shared between any two stages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Equal propagation delay through all pipeline stages 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An object entering the pipeline is not affected by objects in other stages</a:t>
            </a:r>
          </a:p>
          <a:p>
            <a:pPr marL="285750" indent="-285750" algn="l">
              <a:buFontTx/>
              <a:buChar char="-"/>
            </a:pPr>
            <a:endParaRPr lang="en-US" sz="1000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These conditions generally hold for industrial assembly lines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But can an instruction pipeline satisfy the last condition?</a:t>
            </a:r>
          </a:p>
          <a:p>
            <a:pPr marL="285750" indent="-285750" algn="l">
              <a:buFontTx/>
              <a:buChar char="-"/>
            </a:pPr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Technology Assumptions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Small, very fast memory (caches) backed by large, slower memory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Multi-ported register file, which is slower than a single-ported one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Consider 5-stage pipelined Harvard architecture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endParaRPr lang="en-US" sz="1600" dirty="0">
              <a:solidFill>
                <a:schemeClr val="tx1"/>
              </a:solidFill>
            </a:endParaRPr>
          </a:p>
          <a:p>
            <a:pPr lvl="2"/>
            <a:endParaRPr lang="en-US" sz="1000" b="0" dirty="0" smtClean="0">
              <a:solidFill>
                <a:schemeClr val="tx1"/>
              </a:solidFill>
            </a:endParaRPr>
          </a:p>
        </p:txBody>
      </p:sp>
      <p:grpSp>
        <p:nvGrpSpPr>
          <p:cNvPr id="24" name="Group 4"/>
          <p:cNvGrpSpPr>
            <a:grpSpLocks/>
          </p:cNvGrpSpPr>
          <p:nvPr/>
        </p:nvGrpSpPr>
        <p:grpSpPr bwMode="auto">
          <a:xfrm>
            <a:off x="385855" y="1239915"/>
            <a:ext cx="8366125" cy="1130300"/>
            <a:chOff x="321" y="837"/>
            <a:chExt cx="5270" cy="712"/>
          </a:xfrm>
        </p:grpSpPr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951" y="845"/>
              <a:ext cx="608" cy="70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>
              <a:off x="1759" y="893"/>
              <a:ext cx="200" cy="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1575" y="1197"/>
              <a:ext cx="1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2231" y="837"/>
              <a:ext cx="608" cy="70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3039" y="885"/>
              <a:ext cx="200" cy="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>
              <a:off x="2855" y="1189"/>
              <a:ext cx="1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3511" y="837"/>
              <a:ext cx="608" cy="70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4319" y="885"/>
              <a:ext cx="200" cy="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4135" y="1189"/>
              <a:ext cx="1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>
              <a:off x="4791" y="837"/>
              <a:ext cx="608" cy="70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15"/>
            <p:cNvSpPr>
              <a:spLocks noChangeShapeType="1"/>
            </p:cNvSpPr>
            <p:nvPr/>
          </p:nvSpPr>
          <p:spPr bwMode="auto">
            <a:xfrm>
              <a:off x="5415" y="1189"/>
              <a:ext cx="1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16"/>
            <p:cNvSpPr>
              <a:spLocks noChangeArrowheads="1"/>
            </p:cNvSpPr>
            <p:nvPr/>
          </p:nvSpPr>
          <p:spPr bwMode="auto">
            <a:xfrm>
              <a:off x="495" y="889"/>
              <a:ext cx="200" cy="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 flipV="1">
              <a:off x="703" y="1199"/>
              <a:ext cx="245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18"/>
            <p:cNvSpPr>
              <a:spLocks noChangeArrowheads="1"/>
            </p:cNvSpPr>
            <p:nvPr/>
          </p:nvSpPr>
          <p:spPr bwMode="auto">
            <a:xfrm>
              <a:off x="1000" y="985"/>
              <a:ext cx="50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pitchFamily="1" charset="0"/>
                </a:rPr>
                <a:t>stage</a:t>
              </a:r>
            </a:p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pitchFamily="1" charset="0"/>
                </a:rPr>
                <a:t>1</a:t>
              </a:r>
            </a:p>
          </p:txBody>
        </p:sp>
        <p:sp>
          <p:nvSpPr>
            <p:cNvPr id="39" name="Rectangle 19"/>
            <p:cNvSpPr>
              <a:spLocks noChangeArrowheads="1"/>
            </p:cNvSpPr>
            <p:nvPr/>
          </p:nvSpPr>
          <p:spPr bwMode="auto">
            <a:xfrm>
              <a:off x="2288" y="979"/>
              <a:ext cx="50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pitchFamily="1" charset="0"/>
                </a:rPr>
                <a:t>stage</a:t>
              </a:r>
            </a:p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pitchFamily="1" charset="0"/>
                </a:rPr>
                <a:t>2</a:t>
              </a:r>
            </a:p>
          </p:txBody>
        </p:sp>
        <p:sp>
          <p:nvSpPr>
            <p:cNvPr id="40" name="Rectangle 20"/>
            <p:cNvSpPr>
              <a:spLocks noChangeArrowheads="1"/>
            </p:cNvSpPr>
            <p:nvPr/>
          </p:nvSpPr>
          <p:spPr bwMode="auto">
            <a:xfrm>
              <a:off x="3568" y="953"/>
              <a:ext cx="50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pitchFamily="1" charset="0"/>
                </a:rPr>
                <a:t>stage</a:t>
              </a:r>
            </a:p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pitchFamily="1" charset="0"/>
                </a:rPr>
                <a:t>3</a:t>
              </a:r>
            </a:p>
          </p:txBody>
        </p:sp>
        <p:sp>
          <p:nvSpPr>
            <p:cNvPr id="41" name="Rectangle 21"/>
            <p:cNvSpPr>
              <a:spLocks noChangeArrowheads="1"/>
            </p:cNvSpPr>
            <p:nvPr/>
          </p:nvSpPr>
          <p:spPr bwMode="auto">
            <a:xfrm>
              <a:off x="4856" y="961"/>
              <a:ext cx="50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pitchFamily="1" charset="0"/>
                </a:rPr>
                <a:t>stage</a:t>
              </a:r>
            </a:p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pitchFamily="1" charset="0"/>
                </a:rPr>
                <a:t>4</a:t>
              </a:r>
            </a:p>
          </p:txBody>
        </p: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 flipV="1">
              <a:off x="4536" y="1190"/>
              <a:ext cx="245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23"/>
            <p:cNvSpPr>
              <a:spLocks noChangeShapeType="1"/>
            </p:cNvSpPr>
            <p:nvPr/>
          </p:nvSpPr>
          <p:spPr bwMode="auto">
            <a:xfrm flipV="1">
              <a:off x="3254" y="1185"/>
              <a:ext cx="245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24"/>
            <p:cNvSpPr>
              <a:spLocks noChangeShapeType="1"/>
            </p:cNvSpPr>
            <p:nvPr/>
          </p:nvSpPr>
          <p:spPr bwMode="auto">
            <a:xfrm flipV="1">
              <a:off x="1969" y="1183"/>
              <a:ext cx="245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25"/>
            <p:cNvSpPr>
              <a:spLocks noChangeShapeType="1"/>
            </p:cNvSpPr>
            <p:nvPr/>
          </p:nvSpPr>
          <p:spPr bwMode="auto">
            <a:xfrm>
              <a:off x="321" y="1210"/>
              <a:ext cx="1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8155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Practical Pipelining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2584090"/>
            <a:ext cx="8147325" cy="3610069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Pipeline Overheads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Each stage requires registers, which hold state/data communicated from one stage to next, incurring hardware and delay overheads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Each stage requires partitioning logic into “equal” lengths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Introduces diminishing marginal returns from deeper pipelines</a:t>
            </a:r>
          </a:p>
          <a:p>
            <a:pPr marL="285750" indent="-285750"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Pipeline Hazards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Instructions do not execute independently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Instructions entering the pipeline depend on in-flight instructions or contend for shared hardware resources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endParaRPr lang="en-US" sz="1600" dirty="0">
              <a:solidFill>
                <a:schemeClr val="tx1"/>
              </a:solidFill>
            </a:endParaRPr>
          </a:p>
          <a:p>
            <a:pPr lvl="2"/>
            <a:endParaRPr lang="en-US" sz="1000" b="0" dirty="0" smtClean="0">
              <a:solidFill>
                <a:schemeClr val="tx1"/>
              </a:solidFill>
            </a:endParaRPr>
          </a:p>
        </p:txBody>
      </p:sp>
      <p:grpSp>
        <p:nvGrpSpPr>
          <p:cNvPr id="24" name="Group 4"/>
          <p:cNvGrpSpPr>
            <a:grpSpLocks/>
          </p:cNvGrpSpPr>
          <p:nvPr/>
        </p:nvGrpSpPr>
        <p:grpSpPr bwMode="auto">
          <a:xfrm>
            <a:off x="385855" y="1239915"/>
            <a:ext cx="8366125" cy="1130300"/>
            <a:chOff x="321" y="837"/>
            <a:chExt cx="5270" cy="712"/>
          </a:xfrm>
        </p:grpSpPr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951" y="845"/>
              <a:ext cx="608" cy="70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>
              <a:off x="1759" y="893"/>
              <a:ext cx="200" cy="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1575" y="1197"/>
              <a:ext cx="1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2231" y="837"/>
              <a:ext cx="608" cy="70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3039" y="885"/>
              <a:ext cx="200" cy="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>
              <a:off x="2855" y="1189"/>
              <a:ext cx="1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3511" y="837"/>
              <a:ext cx="608" cy="70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4319" y="885"/>
              <a:ext cx="200" cy="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4135" y="1189"/>
              <a:ext cx="1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>
              <a:off x="4791" y="837"/>
              <a:ext cx="608" cy="70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15"/>
            <p:cNvSpPr>
              <a:spLocks noChangeShapeType="1"/>
            </p:cNvSpPr>
            <p:nvPr/>
          </p:nvSpPr>
          <p:spPr bwMode="auto">
            <a:xfrm>
              <a:off x="5415" y="1189"/>
              <a:ext cx="1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16"/>
            <p:cNvSpPr>
              <a:spLocks noChangeArrowheads="1"/>
            </p:cNvSpPr>
            <p:nvPr/>
          </p:nvSpPr>
          <p:spPr bwMode="auto">
            <a:xfrm>
              <a:off x="495" y="889"/>
              <a:ext cx="200" cy="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 flipV="1">
              <a:off x="703" y="1199"/>
              <a:ext cx="245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18"/>
            <p:cNvSpPr>
              <a:spLocks noChangeArrowheads="1"/>
            </p:cNvSpPr>
            <p:nvPr/>
          </p:nvSpPr>
          <p:spPr bwMode="auto">
            <a:xfrm>
              <a:off x="1000" y="985"/>
              <a:ext cx="50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pitchFamily="1" charset="0"/>
                </a:rPr>
                <a:t>stage</a:t>
              </a:r>
            </a:p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pitchFamily="1" charset="0"/>
                </a:rPr>
                <a:t>1</a:t>
              </a:r>
            </a:p>
          </p:txBody>
        </p:sp>
        <p:sp>
          <p:nvSpPr>
            <p:cNvPr id="39" name="Rectangle 19"/>
            <p:cNvSpPr>
              <a:spLocks noChangeArrowheads="1"/>
            </p:cNvSpPr>
            <p:nvPr/>
          </p:nvSpPr>
          <p:spPr bwMode="auto">
            <a:xfrm>
              <a:off x="2288" y="979"/>
              <a:ext cx="50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pitchFamily="1" charset="0"/>
                </a:rPr>
                <a:t>stage</a:t>
              </a:r>
            </a:p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pitchFamily="1" charset="0"/>
                </a:rPr>
                <a:t>2</a:t>
              </a:r>
            </a:p>
          </p:txBody>
        </p:sp>
        <p:sp>
          <p:nvSpPr>
            <p:cNvPr id="40" name="Rectangle 20"/>
            <p:cNvSpPr>
              <a:spLocks noChangeArrowheads="1"/>
            </p:cNvSpPr>
            <p:nvPr/>
          </p:nvSpPr>
          <p:spPr bwMode="auto">
            <a:xfrm>
              <a:off x="3568" y="953"/>
              <a:ext cx="50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pitchFamily="1" charset="0"/>
                </a:rPr>
                <a:t>stage</a:t>
              </a:r>
            </a:p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pitchFamily="1" charset="0"/>
                </a:rPr>
                <a:t>3</a:t>
              </a:r>
            </a:p>
          </p:txBody>
        </p:sp>
        <p:sp>
          <p:nvSpPr>
            <p:cNvPr id="41" name="Rectangle 21"/>
            <p:cNvSpPr>
              <a:spLocks noChangeArrowheads="1"/>
            </p:cNvSpPr>
            <p:nvPr/>
          </p:nvSpPr>
          <p:spPr bwMode="auto">
            <a:xfrm>
              <a:off x="4856" y="961"/>
              <a:ext cx="50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pitchFamily="1" charset="0"/>
                </a:rPr>
                <a:t>stage</a:t>
              </a:r>
            </a:p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pitchFamily="1" charset="0"/>
                </a:rPr>
                <a:t>4</a:t>
              </a:r>
            </a:p>
          </p:txBody>
        </p: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 flipV="1">
              <a:off x="4536" y="1190"/>
              <a:ext cx="245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23"/>
            <p:cNvSpPr>
              <a:spLocks noChangeShapeType="1"/>
            </p:cNvSpPr>
            <p:nvPr/>
          </p:nvSpPr>
          <p:spPr bwMode="auto">
            <a:xfrm flipV="1">
              <a:off x="3254" y="1185"/>
              <a:ext cx="245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24"/>
            <p:cNvSpPr>
              <a:spLocks noChangeShapeType="1"/>
            </p:cNvSpPr>
            <p:nvPr/>
          </p:nvSpPr>
          <p:spPr bwMode="auto">
            <a:xfrm flipV="1">
              <a:off x="1969" y="1183"/>
              <a:ext cx="245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25"/>
            <p:cNvSpPr>
              <a:spLocks noChangeShapeType="1"/>
            </p:cNvSpPr>
            <p:nvPr/>
          </p:nvSpPr>
          <p:spPr bwMode="auto">
            <a:xfrm>
              <a:off x="321" y="1210"/>
              <a:ext cx="1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322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Pipelining MIPS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First, build MIPS without pipelining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Single-cycle MIPS datapath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Then, pipeline into multiple stages</a:t>
            </a: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- Multi-cycle MIPS datapath</a:t>
            </a: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- Add pipeline registers to separate logic into stages</a:t>
            </a:r>
          </a:p>
          <a:p>
            <a:pPr lvl="2"/>
            <a:endParaRPr lang="en-US" sz="1600" b="0" dirty="0" smtClean="0">
              <a:solidFill>
                <a:schemeClr val="tx1"/>
              </a:solidFill>
            </a:endParaRP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- MIPS partitions into 5 stages</a:t>
            </a: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- 1: Instruction Fetch (IF)</a:t>
            </a: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- 2: Instruction Decode (ID)</a:t>
            </a: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- 3: Execute (EX)</a:t>
            </a: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- 4: Memory (MEM )</a:t>
            </a: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- 5: Write Back (WB)</a:t>
            </a:r>
          </a:p>
          <a:p>
            <a:pPr lvl="2"/>
            <a:endParaRPr lang="en-US" sz="10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7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Benjamin C. Lee\Desktop\Appendix A\AppA-fig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634" y="1148775"/>
            <a:ext cx="6818632" cy="444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5-Stage Pipelined Datapath (MIPS)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4" name="Text Placeholder 1"/>
          <p:cNvSpPr>
            <a:spLocks noGrp="1"/>
          </p:cNvSpPr>
          <p:nvPr>
            <p:ph type="body" idx="1"/>
          </p:nvPr>
        </p:nvSpPr>
        <p:spPr>
          <a:xfrm>
            <a:off x="1077145" y="817778"/>
            <a:ext cx="7450570" cy="345644"/>
          </a:xfrm>
        </p:spPr>
        <p:txBody>
          <a:bodyPr anchor="t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Figure A.17, Page A-29</a:t>
            </a:r>
          </a:p>
        </p:txBody>
      </p:sp>
      <p:sp>
        <p:nvSpPr>
          <p:cNvPr id="25" name="Text Placeholder 1"/>
          <p:cNvSpPr>
            <a:spLocks noGrp="1"/>
          </p:cNvSpPr>
          <p:nvPr>
            <p:ph type="body" idx="1"/>
          </p:nvPr>
        </p:nvSpPr>
        <p:spPr>
          <a:xfrm>
            <a:off x="609599" y="5655270"/>
            <a:ext cx="8147325" cy="691289"/>
          </a:xfrm>
        </p:spPr>
        <p:txBody>
          <a:bodyPr anchor="t"/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IR </a:t>
            </a:r>
            <a:r>
              <a:rPr lang="en-US" sz="1600" dirty="0">
                <a:solidFill>
                  <a:schemeClr val="tx1"/>
                </a:solidFill>
                <a:sym typeface="Wingdings" pitchFamily="2" charset="2"/>
              </a:rPr>
              <a:t> </a:t>
            </a:r>
            <a:r>
              <a:rPr lang="en-US" sz="1600" dirty="0" err="1">
                <a:solidFill>
                  <a:schemeClr val="tx1"/>
                </a:solidFill>
                <a:sym typeface="Wingdings" pitchFamily="2" charset="2"/>
              </a:rPr>
              <a:t>mem</a:t>
            </a:r>
            <a:r>
              <a:rPr lang="en-US" sz="1600" dirty="0">
                <a:solidFill>
                  <a:schemeClr val="tx1"/>
                </a:solidFill>
                <a:sym typeface="Wingdings" pitchFamily="2" charset="2"/>
              </a:rPr>
              <a:t>[PC]; PC  PC + 4; </a:t>
            </a:r>
            <a:r>
              <a:rPr lang="en-US" sz="1600" dirty="0" err="1">
                <a:solidFill>
                  <a:schemeClr val="tx1"/>
                </a:solidFill>
              </a:rPr>
              <a:t>Reg</a:t>
            </a:r>
            <a:r>
              <a:rPr lang="en-US" sz="1600" dirty="0">
                <a:solidFill>
                  <a:schemeClr val="tx1"/>
                </a:solidFill>
              </a:rPr>
              <a:t>[</a:t>
            </a:r>
            <a:r>
              <a:rPr lang="en-US" sz="1600" dirty="0" err="1">
                <a:solidFill>
                  <a:schemeClr val="tx1"/>
                </a:solidFill>
              </a:rPr>
              <a:t>IR</a:t>
            </a:r>
            <a:r>
              <a:rPr lang="en-US" sz="1600" baseline="-25000" dirty="0" err="1">
                <a:solidFill>
                  <a:schemeClr val="tx1"/>
                </a:solidFill>
              </a:rPr>
              <a:t>rd</a:t>
            </a:r>
            <a:r>
              <a:rPr lang="en-US" sz="1600" dirty="0">
                <a:solidFill>
                  <a:schemeClr val="tx1"/>
                </a:solidFill>
              </a:rPr>
              <a:t>] </a:t>
            </a:r>
            <a:r>
              <a:rPr lang="en-US" sz="1600" dirty="0">
                <a:solidFill>
                  <a:schemeClr val="tx1"/>
                </a:solidFill>
                <a:sym typeface="Wingdings" pitchFamily="2" charset="2"/>
              </a:rPr>
              <a:t> </a:t>
            </a:r>
            <a:r>
              <a:rPr lang="en-US" sz="1600" dirty="0" err="1">
                <a:solidFill>
                  <a:schemeClr val="tx1"/>
                </a:solidFill>
              </a:rPr>
              <a:t>Reg</a:t>
            </a:r>
            <a:r>
              <a:rPr lang="en-US" sz="1600" dirty="0">
                <a:solidFill>
                  <a:schemeClr val="tx1"/>
                </a:solidFill>
              </a:rPr>
              <a:t>[</a:t>
            </a:r>
            <a:r>
              <a:rPr lang="en-US" sz="1600" dirty="0" err="1">
                <a:solidFill>
                  <a:schemeClr val="tx1"/>
                </a:solidFill>
              </a:rPr>
              <a:t>IR</a:t>
            </a:r>
            <a:r>
              <a:rPr lang="en-US" sz="1600" baseline="-25000" dirty="0" err="1">
                <a:solidFill>
                  <a:schemeClr val="tx1"/>
                </a:solidFill>
              </a:rPr>
              <a:t>rs</a:t>
            </a:r>
            <a:r>
              <a:rPr lang="en-US" sz="1600" dirty="0">
                <a:solidFill>
                  <a:schemeClr val="tx1"/>
                </a:solidFill>
              </a:rPr>
              <a:t>] </a:t>
            </a:r>
            <a:r>
              <a:rPr lang="en-US" sz="1600" dirty="0" err="1">
                <a:solidFill>
                  <a:schemeClr val="tx1"/>
                </a:solidFill>
              </a:rPr>
              <a:t>op</a:t>
            </a:r>
            <a:r>
              <a:rPr lang="en-US" sz="1600" baseline="-25000" dirty="0" err="1">
                <a:solidFill>
                  <a:schemeClr val="tx1"/>
                </a:solidFill>
              </a:rPr>
              <a:t>IRop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Reg</a:t>
            </a:r>
            <a:r>
              <a:rPr lang="en-US" sz="1600" dirty="0">
                <a:solidFill>
                  <a:schemeClr val="tx1"/>
                </a:solidFill>
              </a:rPr>
              <a:t>[</a:t>
            </a:r>
            <a:r>
              <a:rPr lang="en-US" sz="1600" dirty="0" err="1">
                <a:solidFill>
                  <a:schemeClr val="tx1"/>
                </a:solidFill>
              </a:rPr>
              <a:t>IR</a:t>
            </a:r>
            <a:r>
              <a:rPr lang="en-US" sz="1600" baseline="-25000" dirty="0" err="1">
                <a:solidFill>
                  <a:schemeClr val="tx1"/>
                </a:solidFill>
              </a:rPr>
              <a:t>rt</a:t>
            </a:r>
            <a:r>
              <a:rPr lang="en-US" sz="1600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51750" y="5080415"/>
            <a:ext cx="960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IF/ID</a:t>
            </a:r>
            <a:endParaRPr lang="en-US" sz="1600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79975" y="5087506"/>
            <a:ext cx="960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ID/EX</a:t>
            </a:r>
            <a:endParaRPr lang="en-US" sz="16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70530" y="5080415"/>
            <a:ext cx="1113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EX/MEM</a:t>
            </a:r>
            <a:endParaRPr lang="en-US" sz="16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53110" y="5080415"/>
            <a:ext cx="1113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MEM/WB</a:t>
            </a:r>
            <a:endParaRPr lang="en-US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6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Benjamin C. Lee\Desktop\Appendix A\AppA-fig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634" y="1148775"/>
            <a:ext cx="6818632" cy="444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5-Stage Pipelined Datapath (MIPS)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4" name="Text Placeholder 1"/>
          <p:cNvSpPr>
            <a:spLocks noGrp="1"/>
          </p:cNvSpPr>
          <p:nvPr>
            <p:ph type="body" idx="1"/>
          </p:nvPr>
        </p:nvSpPr>
        <p:spPr>
          <a:xfrm>
            <a:off x="1077145" y="817778"/>
            <a:ext cx="7450570" cy="345644"/>
          </a:xfrm>
        </p:spPr>
        <p:txBody>
          <a:bodyPr anchor="t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Figure A.17, Page A-29</a:t>
            </a:r>
          </a:p>
        </p:txBody>
      </p:sp>
      <p:sp>
        <p:nvSpPr>
          <p:cNvPr id="25" name="Text Placeholder 1"/>
          <p:cNvSpPr>
            <a:spLocks noGrp="1"/>
          </p:cNvSpPr>
          <p:nvPr>
            <p:ph type="body" idx="1"/>
          </p:nvPr>
        </p:nvSpPr>
        <p:spPr>
          <a:xfrm>
            <a:off x="609599" y="5655270"/>
            <a:ext cx="8147325" cy="691289"/>
          </a:xfrm>
        </p:spPr>
        <p:txBody>
          <a:bodyPr anchor="t"/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A 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 </a:t>
            </a:r>
            <a:r>
              <a:rPr lang="en-US" sz="1600" dirty="0" err="1" smtClean="0">
                <a:solidFill>
                  <a:schemeClr val="tx1"/>
                </a:solidFill>
              </a:rPr>
              <a:t>Reg</a:t>
            </a:r>
            <a:r>
              <a:rPr lang="en-US" sz="1600" dirty="0" smtClean="0">
                <a:solidFill>
                  <a:schemeClr val="tx1"/>
                </a:solidFill>
              </a:rPr>
              <a:t>[</a:t>
            </a:r>
            <a:r>
              <a:rPr lang="en-US" sz="1600" dirty="0" err="1" smtClean="0">
                <a:solidFill>
                  <a:schemeClr val="tx1"/>
                </a:solidFill>
              </a:rPr>
              <a:t>IR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rs</a:t>
            </a:r>
            <a:r>
              <a:rPr lang="en-US" sz="1600" dirty="0">
                <a:solidFill>
                  <a:schemeClr val="tx1"/>
                </a:solidFill>
              </a:rPr>
              <a:t>]; </a:t>
            </a:r>
            <a:r>
              <a:rPr lang="en-US" sz="1600" dirty="0" smtClean="0">
                <a:solidFill>
                  <a:schemeClr val="tx1"/>
                </a:solidFill>
              </a:rPr>
              <a:t>B 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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Reg</a:t>
            </a:r>
            <a:r>
              <a:rPr lang="en-US" sz="1600" dirty="0" smtClean="0">
                <a:solidFill>
                  <a:schemeClr val="tx1"/>
                </a:solidFill>
              </a:rPr>
              <a:t>[</a:t>
            </a:r>
            <a:r>
              <a:rPr lang="en-US" sz="1600" dirty="0" err="1" smtClean="0">
                <a:solidFill>
                  <a:schemeClr val="tx1"/>
                </a:solidFill>
              </a:rPr>
              <a:t>IR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rt</a:t>
            </a:r>
            <a:r>
              <a:rPr lang="en-US" sz="1600" dirty="0" smtClean="0">
                <a:solidFill>
                  <a:schemeClr val="tx1"/>
                </a:solidFill>
              </a:rPr>
              <a:t>]; Result 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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A </a:t>
            </a:r>
            <a:r>
              <a:rPr lang="en-US" sz="1600" dirty="0" err="1">
                <a:solidFill>
                  <a:schemeClr val="tx1"/>
                </a:solidFill>
              </a:rPr>
              <a:t>op</a:t>
            </a:r>
            <a:r>
              <a:rPr lang="en-US" sz="1600" baseline="-25000" dirty="0" err="1">
                <a:solidFill>
                  <a:schemeClr val="tx1"/>
                </a:solidFill>
              </a:rPr>
              <a:t>IRop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B; 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WB 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 Result</a:t>
            </a:r>
            <a:r>
              <a:rPr lang="en-US" sz="1600" dirty="0" smtClean="0">
                <a:solidFill>
                  <a:schemeClr val="tx1"/>
                </a:solidFill>
              </a:rPr>
              <a:t>; </a:t>
            </a:r>
            <a:r>
              <a:rPr lang="en-US" sz="1600" dirty="0" err="1">
                <a:solidFill>
                  <a:schemeClr val="tx1"/>
                </a:solidFill>
              </a:rPr>
              <a:t>Reg</a:t>
            </a:r>
            <a:r>
              <a:rPr lang="en-US" sz="1600" dirty="0">
                <a:solidFill>
                  <a:schemeClr val="tx1"/>
                </a:solidFill>
              </a:rPr>
              <a:t>[</a:t>
            </a:r>
            <a:r>
              <a:rPr lang="en-US" sz="1600" dirty="0" err="1">
                <a:solidFill>
                  <a:schemeClr val="tx1"/>
                </a:solidFill>
              </a:rPr>
              <a:t>IR</a:t>
            </a:r>
            <a:r>
              <a:rPr lang="en-US" sz="1600" baseline="-25000" dirty="0" err="1">
                <a:solidFill>
                  <a:schemeClr val="tx1"/>
                </a:solidFill>
              </a:rPr>
              <a:t>rd</a:t>
            </a:r>
            <a:r>
              <a:rPr lang="en-US" sz="1600" dirty="0">
                <a:solidFill>
                  <a:schemeClr val="tx1"/>
                </a:solidFill>
              </a:rPr>
              <a:t>] 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 </a:t>
            </a:r>
            <a:r>
              <a:rPr lang="en-US" sz="1600" dirty="0" smtClean="0">
                <a:solidFill>
                  <a:schemeClr val="tx1"/>
                </a:solidFill>
              </a:rPr>
              <a:t>WB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1750" y="5080415"/>
            <a:ext cx="960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IF/ID</a:t>
            </a:r>
            <a:endParaRPr lang="en-US" sz="1600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79975" y="5087506"/>
            <a:ext cx="960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ID/EX</a:t>
            </a:r>
            <a:endParaRPr lang="en-US" sz="16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70530" y="5080415"/>
            <a:ext cx="1113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EX/MEM</a:t>
            </a:r>
            <a:endParaRPr lang="en-US" sz="16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53110" y="5080415"/>
            <a:ext cx="1113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MEM/WB</a:t>
            </a:r>
            <a:endParaRPr lang="en-US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1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252 / CPS 220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Visualizing the Pipeline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4" name="Text Placeholder 1"/>
          <p:cNvSpPr>
            <a:spLocks noGrp="1"/>
          </p:cNvSpPr>
          <p:nvPr>
            <p:ph type="body" idx="1"/>
          </p:nvPr>
        </p:nvSpPr>
        <p:spPr>
          <a:xfrm>
            <a:off x="1077145" y="817778"/>
            <a:ext cx="7450570" cy="345644"/>
          </a:xfrm>
        </p:spPr>
        <p:txBody>
          <a:bodyPr anchor="t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Figure A.2, Page A-8</a:t>
            </a:r>
          </a:p>
        </p:txBody>
      </p:sp>
      <p:pic>
        <p:nvPicPr>
          <p:cNvPr id="3074" name="Picture 2" descr="C:\Users\Benjamin C. Lee\Desktop\Appendix A\AppA-fig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660" y="1355130"/>
            <a:ext cx="6785980" cy="458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1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2756</TotalTime>
  <Words>1508</Words>
  <Application>Microsoft Office PowerPoint</Application>
  <PresentationFormat>On-screen Show (4:3)</PresentationFormat>
  <Paragraphs>737</Paragraphs>
  <Slides>35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Executive</vt:lpstr>
      <vt:lpstr>ECE 252 / CPS 220  Advanced Computer Architecture I  Lecture 6 Pipelining – Part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Duke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252 / CPS 220  Advanced Computer Architecture I  Lecture 1 Introduction</dc:title>
  <dc:creator>Benjamin C. Lee</dc:creator>
  <cp:lastModifiedBy>bclee</cp:lastModifiedBy>
  <cp:revision>431</cp:revision>
  <dcterms:created xsi:type="dcterms:W3CDTF">2011-07-23T19:26:49Z</dcterms:created>
  <dcterms:modified xsi:type="dcterms:W3CDTF">2011-09-15T04:22:11Z</dcterms:modified>
</cp:coreProperties>
</file>