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510" r:id="rId3"/>
    <p:sldId id="485" r:id="rId4"/>
    <p:sldId id="507" r:id="rId5"/>
    <p:sldId id="508" r:id="rId6"/>
    <p:sldId id="509" r:id="rId7"/>
    <p:sldId id="511" r:id="rId8"/>
    <p:sldId id="451" r:id="rId9"/>
    <p:sldId id="512" r:id="rId10"/>
    <p:sldId id="513" r:id="rId11"/>
    <p:sldId id="514" r:id="rId12"/>
    <p:sldId id="516" r:id="rId13"/>
    <p:sldId id="517" r:id="rId14"/>
    <p:sldId id="519" r:id="rId15"/>
    <p:sldId id="518" r:id="rId16"/>
    <p:sldId id="546" r:id="rId17"/>
    <p:sldId id="515" r:id="rId18"/>
    <p:sldId id="482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29" r:id="rId29"/>
    <p:sldId id="531" r:id="rId30"/>
    <p:sldId id="532" r:id="rId31"/>
    <p:sldId id="533" r:id="rId32"/>
    <p:sldId id="53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0" autoAdjust="0"/>
    <p:restoredTop sz="94660"/>
  </p:normalViewPr>
  <p:slideViewPr>
    <p:cSldViewPr>
      <p:cViewPr varScale="1">
        <p:scale>
          <a:sx n="172" d="100"/>
          <a:sy n="172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smtClean="0">
                <a:solidFill>
                  <a:srgbClr val="00009C"/>
                </a:solidFill>
                <a:latin typeface="+mj-lt"/>
              </a:rPr>
              <a:t>Lecture 9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smtClean="0">
                <a:solidFill>
                  <a:srgbClr val="00009C"/>
                </a:solidFill>
                <a:latin typeface="+mj-lt"/>
              </a:rPr>
              <a:t>Instruction-Level Parallelism – Part 2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Little’s Law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Throughput (T) = Number-in-flight (N) / Latency (L)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Example: 4 floating-point registers, 8 cycles per floating-point op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Little’s Law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½ issue per cycle</a:t>
            </a:r>
            <a:endParaRPr lang="en-US" sz="16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51600" y="3340210"/>
            <a:ext cx="1473200" cy="1398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WB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08100" y="3500548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Issue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2476500" y="3786298"/>
            <a:ext cx="1155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630613" y="3419585"/>
            <a:ext cx="1784350" cy="1335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Execution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251200" y="3200510"/>
            <a:ext cx="2552700" cy="18415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5372100" y="3760898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2451100" y="4179998"/>
            <a:ext cx="1155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5372100" y="4192698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9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ILP via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Out-of-order: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….2 (3,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endParaRPr lang="en-US" u="sng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Any anti-dependence can be eliminated by renaming (requires additional storage). Renaming can be done in hardware!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090908" y="2859945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pitchFamily="1" charset="0"/>
              </a:rPr>
              <a:t>X</a:t>
            </a:r>
          </a:p>
        </p:txBody>
      </p:sp>
    </p:spTree>
    <p:extLst>
      <p:ext uri="{BB962C8B-B14F-4D97-AF65-F5344CB8AC3E}">
        <p14:creationId xmlns="" xmlns:p14="http://schemas.microsoft.com/office/powerpoint/2010/main" val="2542711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120290"/>
            <a:ext cx="8147325" cy="234270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Decode stage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renames registers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and adds instructions to the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reorder buffer (ROB)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tracks in-flight instructions in program order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renames registers to eliminate WAR or WAW hazards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instructions with resolved RAW hazards can issue (source operands are ready)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This is called “out-of-order” or “dataflow” execution</a:t>
            </a:r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667258" y="1188851"/>
            <a:ext cx="5823522" cy="2816224"/>
            <a:chOff x="1344" y="888"/>
            <a:chExt cx="2597" cy="1246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IF</a:t>
                </a:r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ID</a:t>
              </a: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WB</a:t>
                </a:r>
              </a:p>
            </p:txBody>
          </p:sp>
        </p:grp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ALU</a:t>
              </a:r>
            </a:p>
          </p:txBody>
        </p:sp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Mem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Fadd</a:t>
              </a: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Fmul</a:t>
              </a: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Issue</a:t>
              </a:r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6480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Reorder Buffer (ROB)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5003604"/>
            <a:ext cx="8147325" cy="145938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Instruction slot is candidate for execution when…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Instruction is valid (“use” bit is set)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Instruction is not already executing (“exec” bit is clear)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Operands are available (“p1” and “p2” are set for “src1” and “src2”)</a:t>
            </a:r>
          </a:p>
          <a:p>
            <a:pPr marL="285750" indent="-285750"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85750" indent="-285750"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4394233" y="4291013"/>
            <a:ext cx="179696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latin typeface="+mj-lt"/>
              </a:rPr>
              <a:t>Reorder buffer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8005795" y="1658938"/>
            <a:ext cx="368300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1</a:t>
            </a: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2</a:t>
            </a: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 err="1">
                <a:latin typeface="+mj-lt"/>
              </a:rPr>
              <a:t>t</a:t>
            </a:r>
            <a:r>
              <a:rPr lang="en-US" baseline="-25000" dirty="0" err="1">
                <a:latin typeface="+mj-lt"/>
              </a:rPr>
              <a:t>n</a:t>
            </a:r>
            <a:endParaRPr lang="en-US" dirty="0">
              <a:latin typeface="+mj-lt"/>
            </a:endParaRPr>
          </a:p>
          <a:p>
            <a:pPr algn="l" latinLnBrk="1">
              <a:spcBef>
                <a:spcPct val="0"/>
              </a:spcBef>
            </a:pPr>
            <a:endParaRPr lang="en-US" dirty="0">
              <a:latin typeface="+mj-lt"/>
            </a:endParaRPr>
          </a:p>
        </p:txBody>
      </p:sp>
      <p:grpSp>
        <p:nvGrpSpPr>
          <p:cNvPr id="72" name="Group 6"/>
          <p:cNvGrpSpPr>
            <a:grpSpLocks/>
          </p:cNvGrpSpPr>
          <p:nvPr/>
        </p:nvGrpSpPr>
        <p:grpSpPr bwMode="auto">
          <a:xfrm>
            <a:off x="885858" y="1066800"/>
            <a:ext cx="7083426" cy="3298825"/>
            <a:chOff x="297" y="992"/>
            <a:chExt cx="4462" cy="2078"/>
          </a:xfrm>
        </p:grpSpPr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608" y="1514"/>
              <a:ext cx="90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ptr</a:t>
              </a:r>
              <a:r>
                <a:rPr lang="en-US" baseline="-25000">
                  <a:latin typeface="+mj-lt"/>
                </a:rPr>
                <a:t>2</a:t>
              </a:r>
              <a:r>
                <a:rPr lang="en-US">
                  <a:latin typeface="+mj-lt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deallocate</a:t>
              </a:r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297" y="2490"/>
              <a:ext cx="1175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	prt</a:t>
              </a:r>
              <a:r>
                <a:rPr lang="en-US" baseline="-250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available</a:t>
              </a:r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+mj-lt"/>
                </a:rPr>
                <a:t>Ins#   use exec   op   p1     src1   p2    src2</a:t>
              </a:r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3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4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86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88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9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0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1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2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3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4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5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6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87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892333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Registers and the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Insert instruction into ROB (after decoding it)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ROB entry is used, set “use=1”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Instruction is not yet executing, set “exec=0”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Specify operation in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Update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Identify instruction’s destination register (e.g., F1)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Look up register (e.g., F1) in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Insert pointer from renaming table to instruction’s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executes, update “exec=1”</a:t>
            </a:r>
          </a:p>
          <a:p>
            <a:pPr marL="457200" indent="-4572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writes-back, replace pointer to ROB with value produced by instruction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581150"/>
            <a:ext cx="4073311" cy="1881843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1: LD F2, 34 (R2)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2: LD F4, 45 (R3)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3: MUTLD F6, F4, F2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4: SUBD F8, F2, F2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5: DIVD F4, F2, F8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6: ADDD F10, F6, F4</a:t>
            </a:r>
          </a:p>
        </p:txBody>
      </p:sp>
      <p:sp>
        <p:nvSpPr>
          <p:cNvPr id="121" name="Text Placeholder 1"/>
          <p:cNvSpPr>
            <a:spLocks noGrp="1"/>
          </p:cNvSpPr>
          <p:nvPr>
            <p:ph type="body" idx="1"/>
          </p:nvPr>
        </p:nvSpPr>
        <p:spPr>
          <a:xfrm>
            <a:off x="4569619" y="4581152"/>
            <a:ext cx="4073311" cy="1881843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When are names in sources replaced by data? When a functional unit produces data</a:t>
            </a: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When can a name be re-used? When an instruction completes</a:t>
            </a:r>
          </a:p>
        </p:txBody>
      </p:sp>
      <p:grpSp>
        <p:nvGrpSpPr>
          <p:cNvPr id="122" name="Group 5"/>
          <p:cNvGrpSpPr>
            <a:grpSpLocks/>
          </p:cNvGrpSpPr>
          <p:nvPr/>
        </p:nvGrpSpPr>
        <p:grpSpPr bwMode="auto">
          <a:xfrm>
            <a:off x="955675" y="1157288"/>
            <a:ext cx="7591425" cy="3457575"/>
            <a:chOff x="602" y="736"/>
            <a:chExt cx="4782" cy="2178"/>
          </a:xfrm>
        </p:grpSpPr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9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Renaming table</a:t>
              </a:r>
            </a:p>
          </p:txBody>
        </p:sp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9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 smtClean="0">
                  <a:latin typeface="+mj-lt"/>
                </a:rPr>
                <a:t>Reorder buffer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71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Ins</a:t>
              </a:r>
              <a:r>
                <a:rPr lang="en-US" sz="1400" dirty="0" smtClean="0">
                  <a:latin typeface="+mj-lt"/>
                </a:rPr>
                <a:t>#      </a:t>
              </a:r>
              <a:r>
                <a:rPr lang="en-US" sz="1400" dirty="0">
                  <a:latin typeface="+mj-lt"/>
                </a:rPr>
                <a:t>use </a:t>
              </a:r>
              <a:r>
                <a:rPr lang="en-US" sz="1400" dirty="0" smtClean="0">
                  <a:latin typeface="+mj-lt"/>
                </a:rPr>
                <a:t> exec   </a:t>
              </a:r>
              <a:r>
                <a:rPr lang="en-US" sz="1400" dirty="0">
                  <a:latin typeface="+mj-lt"/>
                </a:rPr>
                <a:t>op  </a:t>
              </a:r>
              <a:r>
                <a:rPr lang="en-US" sz="1400" dirty="0" smtClean="0">
                  <a:latin typeface="+mj-lt"/>
                </a:rPr>
                <a:t>     p1    src1      p2      src2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6" name="Rectangle 9"/>
            <p:cNvSpPr>
              <a:spLocks noChangeArrowheads="1"/>
            </p:cNvSpPr>
            <p:nvPr/>
          </p:nvSpPr>
          <p:spPr bwMode="auto">
            <a:xfrm>
              <a:off x="5178" y="1170"/>
              <a:ext cx="206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1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2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</p:txBody>
        </p:sp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3"/>
            <p:cNvSpPr>
              <a:spLocks noChangeShapeType="1"/>
            </p:cNvSpPr>
            <p:nvPr/>
          </p:nvSpPr>
          <p:spPr bwMode="auto">
            <a:xfrm>
              <a:off x="4162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>
              <a:off x="3775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15"/>
            <p:cNvSpPr>
              <a:spLocks noChangeShapeType="1"/>
            </p:cNvSpPr>
            <p:nvPr/>
          </p:nvSpPr>
          <p:spPr bwMode="auto">
            <a:xfrm>
              <a:off x="4477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51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chemeClr val="bg2"/>
                  </a:solidFill>
                  <a:latin typeface="Verdana" pitchFamily="1" charset="0"/>
                </a:rPr>
                <a:t>data / </a:t>
              </a:r>
              <a:r>
                <a:rPr lang="en-US" sz="1800" dirty="0" err="1">
                  <a:solidFill>
                    <a:schemeClr val="bg2"/>
                  </a:solidFill>
                  <a:latin typeface="Verdana" pitchFamily="1" charset="0"/>
                </a:rPr>
                <a:t>t</a:t>
              </a:r>
              <a:r>
                <a:rPr lang="en-US" sz="1800" baseline="-25000" dirty="0" err="1">
                  <a:solidFill>
                    <a:schemeClr val="bg2"/>
                  </a:solidFill>
                  <a:latin typeface="Verdana" pitchFamily="1" charset="0"/>
                </a:rPr>
                <a:t>i</a:t>
              </a:r>
              <a:endParaRPr lang="en-US" sz="1800" baseline="-25000" dirty="0">
                <a:solidFill>
                  <a:schemeClr val="bg2"/>
                </a:solidFill>
                <a:latin typeface="Verdana" pitchFamily="1" charset="0"/>
              </a:endParaRPr>
            </a:p>
          </p:txBody>
        </p:sp>
        <p:sp>
          <p:nvSpPr>
            <p:cNvPr id="135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1" cy="1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     </a:t>
              </a:r>
              <a:r>
                <a:rPr lang="en-US" sz="1400" dirty="0">
                  <a:latin typeface="+mj-lt"/>
                </a:rPr>
                <a:t>p    </a:t>
              </a:r>
              <a:r>
                <a:rPr lang="en-US" sz="1400" dirty="0" smtClean="0">
                  <a:latin typeface="+mj-lt"/>
                </a:rPr>
                <a:t>    data</a:t>
              </a:r>
              <a:endParaRPr lang="en-US" sz="14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F8</a:t>
              </a:r>
            </a:p>
          </p:txBody>
        </p:sp>
        <p:grpSp>
          <p:nvGrpSpPr>
            <p:cNvPr id="136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141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43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2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>
                <a:gd name="T0" fmla="*/ 0 w 1"/>
                <a:gd name="T1" fmla="*/ 432 h 433"/>
                <a:gd name="T2" fmla="*/ 0 w 1"/>
                <a:gd name="T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>
                <a:gd name="T0" fmla="*/ 0 w 2427"/>
                <a:gd name="T1" fmla="*/ 0 h 1"/>
                <a:gd name="T2" fmla="*/ 2426 w 242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41"/>
            <p:cNvSpPr>
              <a:spLocks noChangeShapeType="1"/>
            </p:cNvSpPr>
            <p:nvPr/>
          </p:nvSpPr>
          <p:spPr bwMode="auto">
            <a:xfrm>
              <a:off x="3122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42"/>
            <p:cNvSpPr>
              <a:spLocks noChangeShapeType="1"/>
            </p:cNvSpPr>
            <p:nvPr/>
          </p:nvSpPr>
          <p:spPr bwMode="auto">
            <a:xfrm>
              <a:off x="3509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Text Box 45"/>
          <p:cNvSpPr txBox="1">
            <a:spLocks noChangeArrowheads="1"/>
          </p:cNvSpPr>
          <p:nvPr/>
        </p:nvSpPr>
        <p:spPr bwMode="auto">
          <a:xfrm>
            <a:off x="1870075" y="2093913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61" name="Text Box 46"/>
          <p:cNvSpPr txBox="1">
            <a:spLocks noChangeArrowheads="1"/>
          </p:cNvSpPr>
          <p:nvPr/>
        </p:nvSpPr>
        <p:spPr bwMode="auto">
          <a:xfrm>
            <a:off x="3448050" y="181133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62" name="Text Box 47"/>
          <p:cNvSpPr txBox="1">
            <a:spLocks noChangeArrowheads="1"/>
          </p:cNvSpPr>
          <p:nvPr/>
        </p:nvSpPr>
        <p:spPr bwMode="auto">
          <a:xfrm>
            <a:off x="1887538" y="2636838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63" name="Text Box 48"/>
          <p:cNvSpPr txBox="1">
            <a:spLocks noChangeArrowheads="1"/>
          </p:cNvSpPr>
          <p:nvPr/>
        </p:nvSpPr>
        <p:spPr bwMode="auto">
          <a:xfrm>
            <a:off x="3448050" y="20859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64" name="Text Box 49"/>
          <p:cNvSpPr txBox="1">
            <a:spLocks noChangeArrowheads="1"/>
          </p:cNvSpPr>
          <p:nvPr/>
        </p:nvSpPr>
        <p:spPr bwMode="auto">
          <a:xfrm>
            <a:off x="3448050" y="28638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65" name="Text Box 50"/>
          <p:cNvSpPr txBox="1">
            <a:spLocks noChangeArrowheads="1"/>
          </p:cNvSpPr>
          <p:nvPr/>
        </p:nvSpPr>
        <p:spPr bwMode="auto">
          <a:xfrm>
            <a:off x="3448050" y="262890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66" name="Text Box 51"/>
          <p:cNvSpPr txBox="1">
            <a:spLocks noChangeArrowheads="1"/>
          </p:cNvSpPr>
          <p:nvPr/>
        </p:nvSpPr>
        <p:spPr bwMode="auto">
          <a:xfrm>
            <a:off x="1870075" y="373697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67" name="Text Box 52"/>
          <p:cNvSpPr txBox="1">
            <a:spLocks noChangeArrowheads="1"/>
          </p:cNvSpPr>
          <p:nvPr/>
        </p:nvSpPr>
        <p:spPr bwMode="auto">
          <a:xfrm>
            <a:off x="3448050" y="23431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68" name="Text Box 53"/>
          <p:cNvSpPr txBox="1">
            <a:spLocks noChangeArrowheads="1"/>
          </p:cNvSpPr>
          <p:nvPr/>
        </p:nvSpPr>
        <p:spPr bwMode="auto">
          <a:xfrm>
            <a:off x="1870075" y="3179763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69" name="Text Box 54"/>
          <p:cNvSpPr txBox="1">
            <a:spLocks noChangeArrowheads="1"/>
          </p:cNvSpPr>
          <p:nvPr/>
        </p:nvSpPr>
        <p:spPr bwMode="auto">
          <a:xfrm>
            <a:off x="1928813" y="2613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71" name="Text Box 56"/>
          <p:cNvSpPr txBox="1">
            <a:spLocks noChangeArrowheads="1"/>
          </p:cNvSpPr>
          <p:nvPr/>
        </p:nvSpPr>
        <p:spPr bwMode="auto">
          <a:xfrm>
            <a:off x="1876425" y="2078038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dirty="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72" name="Text Box 57"/>
          <p:cNvSpPr txBox="1">
            <a:spLocks noChangeArrowheads="1"/>
          </p:cNvSpPr>
          <p:nvPr/>
        </p:nvSpPr>
        <p:spPr bwMode="auto">
          <a:xfrm>
            <a:off x="3443288" y="18192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1          1        1        </a:t>
            </a:r>
            <a:r>
              <a:rPr lang="en-US" sz="1400" dirty="0" smtClean="0">
                <a:solidFill>
                  <a:srgbClr val="56127A"/>
                </a:solidFill>
              </a:rPr>
              <a:t>LD     </a:t>
            </a:r>
            <a:endParaRPr lang="en-US" sz="1400" dirty="0">
              <a:solidFill>
                <a:srgbClr val="56127A"/>
              </a:solidFill>
            </a:endParaRPr>
          </a:p>
        </p:txBody>
      </p:sp>
      <p:sp>
        <p:nvSpPr>
          <p:cNvPr id="173" name="Text Box 58"/>
          <p:cNvSpPr txBox="1">
            <a:spLocks noChangeArrowheads="1"/>
          </p:cNvSpPr>
          <p:nvPr/>
        </p:nvSpPr>
        <p:spPr bwMode="auto">
          <a:xfrm>
            <a:off x="3451225" y="180498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74" name="Text Box 59"/>
          <p:cNvSpPr txBox="1">
            <a:spLocks noChangeArrowheads="1"/>
          </p:cNvSpPr>
          <p:nvPr/>
        </p:nvSpPr>
        <p:spPr bwMode="auto">
          <a:xfrm>
            <a:off x="3441700" y="262413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75" name="Text Box 60"/>
          <p:cNvSpPr txBox="1">
            <a:spLocks noChangeArrowheads="1"/>
          </p:cNvSpPr>
          <p:nvPr/>
        </p:nvSpPr>
        <p:spPr bwMode="auto">
          <a:xfrm>
            <a:off x="3438525" y="26320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76" name="Text Box 61"/>
          <p:cNvSpPr txBox="1">
            <a:spLocks noChangeArrowheads="1"/>
          </p:cNvSpPr>
          <p:nvPr/>
        </p:nvSpPr>
        <p:spPr bwMode="auto">
          <a:xfrm>
            <a:off x="1876425" y="371157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77" name="Text Box 62"/>
          <p:cNvSpPr txBox="1">
            <a:spLocks noChangeArrowheads="1"/>
          </p:cNvSpPr>
          <p:nvPr/>
        </p:nvSpPr>
        <p:spPr bwMode="auto">
          <a:xfrm>
            <a:off x="3455988" y="287178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78" name="Text Box 63"/>
          <p:cNvSpPr txBox="1">
            <a:spLocks noChangeArrowheads="1"/>
          </p:cNvSpPr>
          <p:nvPr/>
        </p:nvSpPr>
        <p:spPr bwMode="auto">
          <a:xfrm>
            <a:off x="3455988" y="207010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79" name="Text Box 64"/>
          <p:cNvSpPr txBox="1">
            <a:spLocks noChangeArrowheads="1"/>
          </p:cNvSpPr>
          <p:nvPr/>
        </p:nvSpPr>
        <p:spPr bwMode="auto">
          <a:xfrm>
            <a:off x="3432175" y="20764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80" name="Text Box 65"/>
          <p:cNvSpPr txBox="1">
            <a:spLocks noChangeArrowheads="1"/>
          </p:cNvSpPr>
          <p:nvPr/>
        </p:nvSpPr>
        <p:spPr bwMode="auto">
          <a:xfrm>
            <a:off x="3432175" y="23399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  <p:extLst>
      <p:ext uri="{BB962C8B-B14F-4D97-AF65-F5344CB8AC3E}">
        <p14:creationId xmlns="" xmlns:p14="http://schemas.microsoft.com/office/powerpoint/2010/main" val="1590341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0" grpId="1"/>
      <p:bldP spid="160" grpId="2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7" grpId="1"/>
      <p:bldP spid="168" grpId="0"/>
      <p:bldP spid="169" grpId="0"/>
      <p:bldP spid="171" grpId="0"/>
      <p:bldP spid="172" grpId="0"/>
      <p:bldP spid="172" grpId="1"/>
      <p:bldP spid="173" grpId="0"/>
      <p:bldP spid="174" grpId="0"/>
      <p:bldP spid="174" grpId="1"/>
      <p:bldP spid="175" grpId="0"/>
      <p:bldP spid="176" grpId="0"/>
      <p:bldP spid="177" grpId="0"/>
      <p:bldP spid="178" grpId="0"/>
      <p:bldP spid="178" grpId="1"/>
      <p:bldP spid="178" grpId="2"/>
      <p:bldP spid="179" grpId="0"/>
      <p:bldP spid="179" grpId="1"/>
      <p:bldP spid="1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Registers and the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Insert instruction into ROB (after decoding it)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ROB entry is used, set “use=1”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Instruction is not yet executing, set “exec=0”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Specify operation in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Update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Identify instruction’s destination register (e.g., F1)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Look up register (e.g., F1) in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Insert pointer from renaming table to instruction’s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executes, update “exec=1”</a:t>
            </a:r>
          </a:p>
          <a:p>
            <a:pPr marL="457200" indent="-4572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writes-back, replace pointer to ROB with value produced by instruction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6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87654"/>
            <a:ext cx="8147325" cy="11905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Decode stage allocates instruction template (i.e., tag t) and stores tag  in register file.</a:t>
            </a:r>
          </a:p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When instruction completes, tag is de-allocated.</a:t>
            </a:r>
          </a:p>
          <a:p>
            <a:pPr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1230765" y="1066800"/>
            <a:ext cx="6642100" cy="4291013"/>
            <a:chOff x="1040705" y="1066800"/>
            <a:chExt cx="6642100" cy="4291013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1967805" y="1066800"/>
              <a:ext cx="1206500" cy="1054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1986855" y="1327150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986855" y="1863725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205930" y="1076325"/>
              <a:ext cx="0" cy="1050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32632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44189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55746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2117030" y="4225925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1040705" y="1452563"/>
              <a:ext cx="6642100" cy="3848100"/>
            </a:xfrm>
            <a:custGeom>
              <a:avLst/>
              <a:gdLst/>
              <a:ahLst/>
              <a:cxnLst>
                <a:cxn ang="0">
                  <a:pos x="0" y="2424"/>
                </a:cxn>
                <a:cxn ang="0">
                  <a:pos x="4184" y="2424"/>
                </a:cxn>
                <a:cxn ang="0">
                  <a:pos x="4184" y="0"/>
                </a:cxn>
                <a:cxn ang="0">
                  <a:pos x="1750" y="4"/>
                </a:cxn>
                <a:cxn ang="0">
                  <a:pos x="1334" y="4"/>
                </a:cxn>
              </a:cxnLst>
              <a:rect l="0" t="0" r="r" b="b"/>
              <a:pathLst>
                <a:path w="4184" h="2424">
                  <a:moveTo>
                    <a:pt x="0" y="2424"/>
                  </a:moveTo>
                  <a:lnTo>
                    <a:pt x="4184" y="2424"/>
                  </a:lnTo>
                  <a:lnTo>
                    <a:pt x="4184" y="0"/>
                  </a:lnTo>
                  <a:lnTo>
                    <a:pt x="1750" y="4"/>
                  </a:lnTo>
                  <a:lnTo>
                    <a:pt x="1334" y="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310705" y="3949700"/>
              <a:ext cx="3441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513905" y="4962525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36696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48380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8"/>
            <p:cNvSpPr>
              <a:spLocks noChangeShapeType="1"/>
            </p:cNvSpPr>
            <p:nvPr/>
          </p:nvSpPr>
          <p:spPr bwMode="auto">
            <a:xfrm>
              <a:off x="2666305" y="3797300"/>
              <a:ext cx="3416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9"/>
            <p:cNvSpPr>
              <a:spLocks noChangeShapeType="1"/>
            </p:cNvSpPr>
            <p:nvPr/>
          </p:nvSpPr>
          <p:spPr bwMode="auto">
            <a:xfrm>
              <a:off x="4760218" y="3605213"/>
              <a:ext cx="0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0"/>
            <p:cNvSpPr>
              <a:spLocks noChangeShapeType="1"/>
            </p:cNvSpPr>
            <p:nvPr/>
          </p:nvSpPr>
          <p:spPr bwMode="auto">
            <a:xfrm>
              <a:off x="6106418" y="3597275"/>
              <a:ext cx="0" cy="17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1"/>
            <p:cNvSpPr>
              <a:spLocks noChangeShapeType="1"/>
            </p:cNvSpPr>
            <p:nvPr/>
          </p:nvSpPr>
          <p:spPr bwMode="auto">
            <a:xfrm>
              <a:off x="23107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>
              <a:off x="26536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23"/>
            <p:cNvSpPr>
              <a:spLocks noChangeShapeType="1"/>
            </p:cNvSpPr>
            <p:nvPr/>
          </p:nvSpPr>
          <p:spPr bwMode="auto">
            <a:xfrm>
              <a:off x="34918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24"/>
            <p:cNvSpPr>
              <a:spLocks noChangeShapeType="1"/>
            </p:cNvSpPr>
            <p:nvPr/>
          </p:nvSpPr>
          <p:spPr bwMode="auto">
            <a:xfrm>
              <a:off x="38347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5"/>
            <p:cNvSpPr>
              <a:spLocks noChangeShapeType="1"/>
            </p:cNvSpPr>
            <p:nvPr/>
          </p:nvSpPr>
          <p:spPr bwMode="auto">
            <a:xfrm>
              <a:off x="46475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6"/>
            <p:cNvSpPr>
              <a:spLocks noChangeShapeType="1"/>
            </p:cNvSpPr>
            <p:nvPr/>
          </p:nvSpPr>
          <p:spPr bwMode="auto">
            <a:xfrm>
              <a:off x="49904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7"/>
            <p:cNvSpPr>
              <a:spLocks noChangeShapeType="1"/>
            </p:cNvSpPr>
            <p:nvPr/>
          </p:nvSpPr>
          <p:spPr bwMode="auto">
            <a:xfrm>
              <a:off x="57651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8"/>
            <p:cNvSpPr>
              <a:spLocks noChangeShapeType="1"/>
            </p:cNvSpPr>
            <p:nvPr/>
          </p:nvSpPr>
          <p:spPr bwMode="auto">
            <a:xfrm>
              <a:off x="61080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" name="Group 29"/>
            <p:cNvGrpSpPr>
              <a:grpSpLocks/>
            </p:cNvGrpSpPr>
            <p:nvPr/>
          </p:nvGrpSpPr>
          <p:grpSpPr bwMode="auto">
            <a:xfrm>
              <a:off x="4803080" y="1465263"/>
              <a:ext cx="1303338" cy="760412"/>
              <a:chOff x="3482" y="656"/>
              <a:chExt cx="821" cy="887"/>
            </a:xfrm>
          </p:grpSpPr>
          <p:sp>
            <p:nvSpPr>
              <p:cNvPr id="108" name="Line 30"/>
              <p:cNvSpPr>
                <a:spLocks noChangeShapeType="1"/>
              </p:cNvSpPr>
              <p:nvPr/>
            </p:nvSpPr>
            <p:spPr bwMode="auto">
              <a:xfrm>
                <a:off x="3482" y="656"/>
                <a:ext cx="0" cy="8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31"/>
              <p:cNvSpPr>
                <a:spLocks noChangeShapeType="1"/>
              </p:cNvSpPr>
              <p:nvPr/>
            </p:nvSpPr>
            <p:spPr bwMode="auto">
              <a:xfrm>
                <a:off x="4303" y="657"/>
                <a:ext cx="0" cy="8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2153543" y="4267200"/>
              <a:ext cx="727075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3414018" y="43846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2" name="Rectangle 34"/>
            <p:cNvSpPr>
              <a:spLocks noChangeArrowheads="1"/>
            </p:cNvSpPr>
            <p:nvPr/>
          </p:nvSpPr>
          <p:spPr bwMode="auto">
            <a:xfrm>
              <a:off x="4557018" y="43973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5585718" y="4270375"/>
              <a:ext cx="800100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5763518" y="4964113"/>
              <a:ext cx="1779587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&lt; t, result &gt;</a:t>
              </a: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1912243" y="2187575"/>
              <a:ext cx="465428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Ins#  use  exec   op    p1    src1   p2   src2</a:t>
              </a: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6777930" y="2170113"/>
              <a:ext cx="371898" cy="14747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1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2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err="1">
                  <a:latin typeface="Verdana" pitchFamily="1" charset="0"/>
                </a:rPr>
                <a:t>t</a:t>
              </a:r>
              <a:r>
                <a:rPr lang="en-US" sz="1800" baseline="-25000" dirty="0" err="1">
                  <a:latin typeface="Verdana" pitchFamily="1" charset="0"/>
                </a:rPr>
                <a:t>n</a:t>
              </a:r>
              <a:endParaRPr lang="en-US" sz="1800" baseline="-25000" dirty="0">
                <a:latin typeface="Verdana" pitchFamily="1" charset="0"/>
              </a:endParaRPr>
            </a:p>
          </p:txBody>
        </p:sp>
        <p:sp>
          <p:nvSpPr>
            <p:cNvPr id="117" name="Rectangle 39"/>
            <p:cNvSpPr>
              <a:spLocks noChangeArrowheads="1"/>
            </p:cNvSpPr>
            <p:nvPr/>
          </p:nvSpPr>
          <p:spPr bwMode="auto">
            <a:xfrm>
              <a:off x="1969393" y="2260600"/>
              <a:ext cx="4743450" cy="13160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40"/>
            <p:cNvSpPr>
              <a:spLocks noChangeShapeType="1"/>
            </p:cNvSpPr>
            <p:nvPr/>
          </p:nvSpPr>
          <p:spPr bwMode="auto">
            <a:xfrm>
              <a:off x="1978918" y="25019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>
              <a:off x="1978918" y="27813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2"/>
            <p:cNvSpPr>
              <a:spLocks noChangeShapeType="1"/>
            </p:cNvSpPr>
            <p:nvPr/>
          </p:nvSpPr>
          <p:spPr bwMode="auto">
            <a:xfrm>
              <a:off x="1967805" y="3048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3"/>
            <p:cNvSpPr>
              <a:spLocks noChangeShapeType="1"/>
            </p:cNvSpPr>
            <p:nvPr/>
          </p:nvSpPr>
          <p:spPr bwMode="auto">
            <a:xfrm>
              <a:off x="1978918" y="3302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4"/>
            <p:cNvSpPr>
              <a:spLocks noChangeShapeType="1"/>
            </p:cNvSpPr>
            <p:nvPr/>
          </p:nvSpPr>
          <p:spPr bwMode="auto">
            <a:xfrm>
              <a:off x="2617093" y="2273300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45"/>
            <p:cNvSpPr>
              <a:spLocks noChangeShapeType="1"/>
            </p:cNvSpPr>
            <p:nvPr/>
          </p:nvSpPr>
          <p:spPr bwMode="auto">
            <a:xfrm>
              <a:off x="3074293" y="226853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46"/>
            <p:cNvSpPr>
              <a:spLocks noChangeShapeType="1"/>
            </p:cNvSpPr>
            <p:nvPr/>
          </p:nvSpPr>
          <p:spPr bwMode="auto">
            <a:xfrm>
              <a:off x="5498405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47"/>
            <p:cNvSpPr>
              <a:spLocks noChangeShapeType="1"/>
            </p:cNvSpPr>
            <p:nvPr/>
          </p:nvSpPr>
          <p:spPr bwMode="auto">
            <a:xfrm>
              <a:off x="4599880" y="2266950"/>
              <a:ext cx="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48"/>
            <p:cNvSpPr>
              <a:spLocks noChangeShapeType="1"/>
            </p:cNvSpPr>
            <p:nvPr/>
          </p:nvSpPr>
          <p:spPr bwMode="auto">
            <a:xfrm>
              <a:off x="5785743" y="2257425"/>
              <a:ext cx="0" cy="1287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49"/>
            <p:cNvSpPr>
              <a:spLocks noChangeShapeType="1"/>
            </p:cNvSpPr>
            <p:nvPr/>
          </p:nvSpPr>
          <p:spPr bwMode="auto">
            <a:xfrm>
              <a:off x="3633093" y="227488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50"/>
            <p:cNvSpPr>
              <a:spLocks noChangeShapeType="1"/>
            </p:cNvSpPr>
            <p:nvPr/>
          </p:nvSpPr>
          <p:spPr bwMode="auto">
            <a:xfrm>
              <a:off x="4283968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" y="1316725"/>
            <a:ext cx="215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Renaming  Table &amp; Register File</a:t>
            </a:r>
            <a:endParaRPr lang="en-US" dirty="0"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2622495"/>
            <a:ext cx="21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Reorder Buffer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Allocating/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Deallocating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Templates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003605"/>
            <a:ext cx="8147325" cy="119055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Reorder buffer is managed </a:t>
            </a:r>
            <a:r>
              <a:rPr lang="en-US" sz="1600" u="sng" dirty="0" smtClean="0">
                <a:solidFill>
                  <a:schemeClr val="tx1"/>
                </a:solidFill>
              </a:rPr>
              <a:t>circularly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Field “exec” is set when instruction begins execution.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Field “use” is cleared when instruction completes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Ptr2 increments when “use” bit is cleared.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08635" y="4310508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pitchFamily="1" charset="0"/>
              </a:rPr>
              <a:t>Reorder buffer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20197" y="1893693"/>
            <a:ext cx="371898" cy="25827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t</a:t>
            </a:r>
            <a:r>
              <a:rPr lang="en-US" sz="1800" i="1" baseline="-25000" dirty="0">
                <a:latin typeface="Verdana" pitchFamily="1" charset="0"/>
              </a:rPr>
              <a:t>1</a:t>
            </a:r>
            <a:endParaRPr lang="en-US" sz="1800" i="1" dirty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t</a:t>
            </a:r>
            <a:r>
              <a:rPr lang="en-US" sz="1800" i="1" baseline="-25000" dirty="0">
                <a:latin typeface="Verdana" pitchFamily="1" charset="0"/>
              </a:rPr>
              <a:t>2</a:t>
            </a:r>
            <a:endParaRPr lang="en-US" sz="1800" i="1" dirty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 smtClean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 smtClean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192360" y="1086295"/>
            <a:ext cx="6791325" cy="3381375"/>
            <a:chOff x="481" y="992"/>
            <a:chExt cx="4278" cy="213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77" y="1514"/>
              <a:ext cx="92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ptr</a:t>
              </a:r>
              <a:r>
                <a:rPr lang="en-US" sz="2000" baseline="-25000">
                  <a:latin typeface="Verdana" pitchFamily="1" charset="0"/>
                </a:rPr>
                <a:t>2</a:t>
              </a:r>
              <a:r>
                <a:rPr lang="en-US" sz="2000">
                  <a:latin typeface="Verdana" pitchFamily="1" charset="0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deallocate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81" y="2490"/>
              <a:ext cx="98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	prt</a:t>
              </a:r>
              <a:r>
                <a:rPr lang="en-US" sz="2000" baseline="-25000">
                  <a:latin typeface="Verdana" pitchFamily="1" charset="0"/>
                </a:rPr>
                <a:t>1</a:t>
              </a:r>
              <a:endParaRPr lang="en-US" sz="2000">
                <a:latin typeface="Verdana" pitchFamily="1" charset="0"/>
              </a:endParaRP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available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4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Ins#   use exec   op   p1     src1   p2    src2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360/91 Floating-Point Unit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6125030" y="1116457"/>
            <a:ext cx="990600" cy="952500"/>
            <a:chOff x="3932" y="756"/>
            <a:chExt cx="624" cy="600"/>
          </a:xfrm>
        </p:grpSpPr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3932" y="756"/>
              <a:ext cx="624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4148" y="756"/>
              <a:ext cx="0" cy="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3939" y="931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3939" y="1083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3947" y="1235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" name="Group 8"/>
          <p:cNvGrpSpPr>
            <a:grpSpLocks/>
          </p:cNvGrpSpPr>
          <p:nvPr/>
        </p:nvGrpSpPr>
        <p:grpSpPr bwMode="auto">
          <a:xfrm>
            <a:off x="4969330" y="3453257"/>
            <a:ext cx="1905000" cy="520700"/>
            <a:chOff x="3204" y="2276"/>
            <a:chExt cx="1200" cy="328"/>
          </a:xfrm>
        </p:grpSpPr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3204" y="2276"/>
              <a:ext cx="1200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412" y="2284"/>
              <a:ext cx="0" cy="3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3219" y="2459"/>
              <a:ext cx="117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>
              <a:off x="4020" y="2276"/>
              <a:ext cx="0" cy="3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3804" y="2292"/>
              <a:ext cx="0" cy="2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14"/>
          <p:cNvGrpSpPr>
            <a:grpSpLocks/>
          </p:cNvGrpSpPr>
          <p:nvPr/>
        </p:nvGrpSpPr>
        <p:grpSpPr bwMode="auto">
          <a:xfrm>
            <a:off x="2402343" y="3186557"/>
            <a:ext cx="1893887" cy="812800"/>
            <a:chOff x="1587" y="2108"/>
            <a:chExt cx="1193" cy="512"/>
          </a:xfrm>
        </p:grpSpPr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588" y="2108"/>
              <a:ext cx="1192" cy="5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1804" y="2116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1603" y="2291"/>
              <a:ext cx="117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>
              <a:off x="1587" y="2451"/>
              <a:ext cx="1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2156" y="2124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0"/>
            <p:cNvSpPr>
              <a:spLocks noChangeShapeType="1"/>
            </p:cNvSpPr>
            <p:nvPr/>
          </p:nvSpPr>
          <p:spPr bwMode="auto">
            <a:xfrm>
              <a:off x="2404" y="2116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" name="Group 22"/>
          <p:cNvGrpSpPr>
            <a:grpSpLocks/>
          </p:cNvGrpSpPr>
          <p:nvPr/>
        </p:nvGrpSpPr>
        <p:grpSpPr bwMode="auto">
          <a:xfrm>
            <a:off x="4701043" y="3453257"/>
            <a:ext cx="2192337" cy="1524000"/>
            <a:chOff x="3035" y="2276"/>
            <a:chExt cx="1381" cy="960"/>
          </a:xfrm>
        </p:grpSpPr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3215" y="2659"/>
              <a:ext cx="1201" cy="413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700" y="0"/>
                </a:cxn>
                <a:cxn ang="0">
                  <a:pos x="600" y="82"/>
                </a:cxn>
                <a:cxn ang="0">
                  <a:pos x="500" y="0"/>
                </a:cxn>
                <a:cxn ang="0">
                  <a:pos x="0" y="0"/>
                </a:cxn>
                <a:cxn ang="0">
                  <a:pos x="300" y="412"/>
                </a:cxn>
                <a:cxn ang="0">
                  <a:pos x="900" y="412"/>
                </a:cxn>
                <a:cxn ang="0">
                  <a:pos x="1200" y="0"/>
                </a:cxn>
              </a:cxnLst>
              <a:rect l="0" t="0" r="r" b="b"/>
              <a:pathLst>
                <a:path w="1201" h="413">
                  <a:moveTo>
                    <a:pt x="1200" y="0"/>
                  </a:moveTo>
                  <a:lnTo>
                    <a:pt x="700" y="0"/>
                  </a:lnTo>
                  <a:lnTo>
                    <a:pt x="600" y="82"/>
                  </a:lnTo>
                  <a:lnTo>
                    <a:pt x="500" y="0"/>
                  </a:lnTo>
                  <a:lnTo>
                    <a:pt x="0" y="0"/>
                  </a:lnTo>
                  <a:lnTo>
                    <a:pt x="300" y="412"/>
                  </a:lnTo>
                  <a:lnTo>
                    <a:pt x="900" y="412"/>
                  </a:lnTo>
                  <a:lnTo>
                    <a:pt x="120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24"/>
            <p:cNvSpPr>
              <a:spLocks noChangeArrowheads="1"/>
            </p:cNvSpPr>
            <p:nvPr/>
          </p:nvSpPr>
          <p:spPr bwMode="auto">
            <a:xfrm>
              <a:off x="3609" y="2793"/>
              <a:ext cx="354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 err="1">
                  <a:latin typeface="Verdana" pitchFamily="1" charset="0"/>
                </a:rPr>
                <a:t>Mult</a:t>
              </a:r>
              <a:endParaRPr lang="en-US" sz="1400" dirty="0">
                <a:latin typeface="Verdana" pitchFamily="1" charset="0"/>
              </a:endParaRPr>
            </a:p>
          </p:txBody>
        </p:sp>
        <p:sp>
          <p:nvSpPr>
            <p:cNvPr id="81" name="Rectangle 25"/>
            <p:cNvSpPr>
              <a:spLocks noChangeArrowheads="1"/>
            </p:cNvSpPr>
            <p:nvPr/>
          </p:nvSpPr>
          <p:spPr bwMode="auto">
            <a:xfrm>
              <a:off x="3532" y="3116"/>
              <a:ext cx="584" cy="1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26"/>
            <p:cNvGrpSpPr>
              <a:grpSpLocks/>
            </p:cNvGrpSpPr>
            <p:nvPr/>
          </p:nvGrpSpPr>
          <p:grpSpPr bwMode="auto">
            <a:xfrm>
              <a:off x="3161" y="2281"/>
              <a:ext cx="1234" cy="198"/>
              <a:chOff x="3161" y="2281"/>
              <a:chExt cx="1234" cy="198"/>
            </a:xfrm>
          </p:grpSpPr>
          <p:sp>
            <p:nvSpPr>
              <p:cNvPr id="129" name="Rectangle 27"/>
              <p:cNvSpPr>
                <a:spLocks noChangeArrowheads="1"/>
              </p:cNvSpPr>
              <p:nvPr/>
            </p:nvSpPr>
            <p:spPr bwMode="auto">
              <a:xfrm>
                <a:off x="3161" y="2281"/>
                <a:ext cx="26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  p</a:t>
                </a:r>
              </a:p>
            </p:txBody>
          </p:sp>
          <p:sp>
            <p:nvSpPr>
              <p:cNvPr id="132" name="Rectangle 28"/>
              <p:cNvSpPr>
                <a:spLocks noChangeArrowheads="1"/>
              </p:cNvSpPr>
              <p:nvPr/>
            </p:nvSpPr>
            <p:spPr bwMode="auto">
              <a:xfrm>
                <a:off x="3409" y="2281"/>
                <a:ext cx="362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data</a:t>
                </a:r>
              </a:p>
            </p:txBody>
          </p:sp>
          <p:sp>
            <p:nvSpPr>
              <p:cNvPr id="133" name="Rectangle 29"/>
              <p:cNvSpPr>
                <a:spLocks noChangeArrowheads="1"/>
              </p:cNvSpPr>
              <p:nvPr/>
            </p:nvSpPr>
            <p:spPr bwMode="auto">
              <a:xfrm>
                <a:off x="3769" y="2281"/>
                <a:ext cx="2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 </a:t>
                </a: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p</a:t>
                </a:r>
              </a:p>
            </p:txBody>
          </p:sp>
          <p:sp>
            <p:nvSpPr>
              <p:cNvPr id="134" name="Rectangle 30"/>
              <p:cNvSpPr>
                <a:spLocks noChangeArrowheads="1"/>
              </p:cNvSpPr>
              <p:nvPr/>
            </p:nvSpPr>
            <p:spPr bwMode="auto">
              <a:xfrm>
                <a:off x="4033" y="2289"/>
                <a:ext cx="362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data</a:t>
                </a:r>
              </a:p>
            </p:txBody>
          </p:sp>
        </p:grp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3035" y="2276"/>
              <a:ext cx="1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</p:txBody>
        </p:sp>
      </p:grpSp>
      <p:grpSp>
        <p:nvGrpSpPr>
          <p:cNvPr id="135" name="Group 32"/>
          <p:cNvGrpSpPr>
            <a:grpSpLocks/>
          </p:cNvGrpSpPr>
          <p:nvPr/>
        </p:nvGrpSpPr>
        <p:grpSpPr bwMode="auto">
          <a:xfrm>
            <a:off x="6069468" y="1111695"/>
            <a:ext cx="993775" cy="314325"/>
            <a:chOff x="3897" y="753"/>
            <a:chExt cx="626" cy="198"/>
          </a:xfrm>
        </p:grpSpPr>
        <p:sp>
          <p:nvSpPr>
            <p:cNvPr id="136" name="Rectangle 33"/>
            <p:cNvSpPr>
              <a:spLocks noChangeArrowheads="1"/>
            </p:cNvSpPr>
            <p:nvPr/>
          </p:nvSpPr>
          <p:spPr bwMode="auto">
            <a:xfrm>
              <a:off x="3897" y="753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37" name="Rectangle 34"/>
            <p:cNvSpPr>
              <a:spLocks noChangeArrowheads="1"/>
            </p:cNvSpPr>
            <p:nvPr/>
          </p:nvSpPr>
          <p:spPr bwMode="auto">
            <a:xfrm>
              <a:off x="4161" y="761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</p:grpSp>
      <p:grpSp>
        <p:nvGrpSpPr>
          <p:cNvPr id="138" name="Group 35"/>
          <p:cNvGrpSpPr>
            <a:grpSpLocks/>
          </p:cNvGrpSpPr>
          <p:nvPr/>
        </p:nvGrpSpPr>
        <p:grpSpPr bwMode="auto">
          <a:xfrm>
            <a:off x="1322843" y="1086295"/>
            <a:ext cx="2125662" cy="1390650"/>
            <a:chOff x="907" y="785"/>
            <a:chExt cx="1339" cy="876"/>
          </a:xfrm>
        </p:grpSpPr>
        <p:sp>
          <p:nvSpPr>
            <p:cNvPr id="139" name="Rectangle 36"/>
            <p:cNvSpPr>
              <a:spLocks noChangeArrowheads="1"/>
            </p:cNvSpPr>
            <p:nvPr/>
          </p:nvSpPr>
          <p:spPr bwMode="auto">
            <a:xfrm>
              <a:off x="907" y="801"/>
              <a:ext cx="185" cy="8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6</a:t>
              </a:r>
            </a:p>
          </p:txBody>
        </p:sp>
        <p:grpSp>
          <p:nvGrpSpPr>
            <p:cNvPr id="140" name="Group 37"/>
            <p:cNvGrpSpPr>
              <a:grpSpLocks/>
            </p:cNvGrpSpPr>
            <p:nvPr/>
          </p:nvGrpSpPr>
          <p:grpSpPr bwMode="auto">
            <a:xfrm>
              <a:off x="1108" y="810"/>
              <a:ext cx="448" cy="810"/>
              <a:chOff x="1108" y="764"/>
              <a:chExt cx="408" cy="880"/>
            </a:xfrm>
          </p:grpSpPr>
          <p:sp>
            <p:nvSpPr>
              <p:cNvPr id="143" name="Rectangle 38"/>
              <p:cNvSpPr>
                <a:spLocks noChangeArrowheads="1"/>
              </p:cNvSpPr>
              <p:nvPr/>
            </p:nvSpPr>
            <p:spPr bwMode="auto">
              <a:xfrm>
                <a:off x="1108" y="764"/>
                <a:ext cx="408" cy="8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39"/>
              <p:cNvSpPr>
                <a:spLocks noChangeShapeType="1"/>
              </p:cNvSpPr>
              <p:nvPr/>
            </p:nvSpPr>
            <p:spPr bwMode="auto">
              <a:xfrm>
                <a:off x="1115" y="907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40"/>
              <p:cNvSpPr>
                <a:spLocks noChangeShapeType="1"/>
              </p:cNvSpPr>
              <p:nvPr/>
            </p:nvSpPr>
            <p:spPr bwMode="auto">
              <a:xfrm>
                <a:off x="1115" y="1056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41"/>
              <p:cNvSpPr>
                <a:spLocks noChangeShapeType="1"/>
              </p:cNvSpPr>
              <p:nvPr/>
            </p:nvSpPr>
            <p:spPr bwMode="auto">
              <a:xfrm>
                <a:off x="1115" y="1204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42"/>
              <p:cNvSpPr>
                <a:spLocks noChangeShapeType="1"/>
              </p:cNvSpPr>
              <p:nvPr/>
            </p:nvSpPr>
            <p:spPr bwMode="auto">
              <a:xfrm>
                <a:off x="1115" y="1355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43"/>
              <p:cNvSpPr>
                <a:spLocks noChangeShapeType="1"/>
              </p:cNvSpPr>
              <p:nvPr/>
            </p:nvSpPr>
            <p:spPr bwMode="auto">
              <a:xfrm>
                <a:off x="1115" y="1506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" name="Rectangle 44"/>
            <p:cNvSpPr>
              <a:spLocks noChangeArrowheads="1"/>
            </p:cNvSpPr>
            <p:nvPr/>
          </p:nvSpPr>
          <p:spPr bwMode="auto">
            <a:xfrm>
              <a:off x="1131" y="785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42" name="Rectangle 45"/>
            <p:cNvSpPr>
              <a:spLocks noChangeArrowheads="1"/>
            </p:cNvSpPr>
            <p:nvPr/>
          </p:nvSpPr>
          <p:spPr bwMode="auto">
            <a:xfrm>
              <a:off x="1563" y="794"/>
              <a:ext cx="683" cy="6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buffers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(from 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memory)</a:t>
              </a:r>
            </a:p>
          </p:txBody>
        </p:sp>
      </p:grp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5793243" y="1103757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4</a:t>
            </a:r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5972630" y="5020120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Line 48"/>
          <p:cNvSpPr>
            <a:spLocks noChangeShapeType="1"/>
          </p:cNvSpPr>
          <p:nvPr/>
        </p:nvSpPr>
        <p:spPr bwMode="auto">
          <a:xfrm>
            <a:off x="1997530" y="2411857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Line 49"/>
          <p:cNvSpPr>
            <a:spLocks noChangeShapeType="1"/>
          </p:cNvSpPr>
          <p:nvPr/>
        </p:nvSpPr>
        <p:spPr bwMode="auto">
          <a:xfrm>
            <a:off x="3394530" y="4994720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50"/>
          <p:cNvGrpSpPr>
            <a:grpSpLocks/>
          </p:cNvGrpSpPr>
          <p:nvPr/>
        </p:nvGrpSpPr>
        <p:grpSpPr bwMode="auto">
          <a:xfrm>
            <a:off x="2122943" y="3173857"/>
            <a:ext cx="2192337" cy="1790700"/>
            <a:chOff x="1411" y="2100"/>
            <a:chExt cx="1381" cy="1128"/>
          </a:xfrm>
        </p:grpSpPr>
        <p:sp>
          <p:nvSpPr>
            <p:cNvPr id="154" name="Freeform 51"/>
            <p:cNvSpPr>
              <a:spLocks/>
            </p:cNvSpPr>
            <p:nvPr/>
          </p:nvSpPr>
          <p:spPr bwMode="auto">
            <a:xfrm>
              <a:off x="1591" y="2651"/>
              <a:ext cx="1201" cy="413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700" y="0"/>
                </a:cxn>
                <a:cxn ang="0">
                  <a:pos x="600" y="82"/>
                </a:cxn>
                <a:cxn ang="0">
                  <a:pos x="500" y="0"/>
                </a:cxn>
                <a:cxn ang="0">
                  <a:pos x="0" y="0"/>
                </a:cxn>
                <a:cxn ang="0">
                  <a:pos x="300" y="412"/>
                </a:cxn>
                <a:cxn ang="0">
                  <a:pos x="900" y="412"/>
                </a:cxn>
                <a:cxn ang="0">
                  <a:pos x="1200" y="0"/>
                </a:cxn>
              </a:cxnLst>
              <a:rect l="0" t="0" r="r" b="b"/>
              <a:pathLst>
                <a:path w="1201" h="413">
                  <a:moveTo>
                    <a:pt x="1200" y="0"/>
                  </a:moveTo>
                  <a:lnTo>
                    <a:pt x="700" y="0"/>
                  </a:lnTo>
                  <a:lnTo>
                    <a:pt x="600" y="82"/>
                  </a:lnTo>
                  <a:lnTo>
                    <a:pt x="500" y="0"/>
                  </a:lnTo>
                  <a:lnTo>
                    <a:pt x="0" y="0"/>
                  </a:lnTo>
                  <a:lnTo>
                    <a:pt x="300" y="412"/>
                  </a:lnTo>
                  <a:lnTo>
                    <a:pt x="900" y="412"/>
                  </a:lnTo>
                  <a:lnTo>
                    <a:pt x="120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52"/>
            <p:cNvSpPr>
              <a:spLocks noChangeArrowheads="1"/>
            </p:cNvSpPr>
            <p:nvPr/>
          </p:nvSpPr>
          <p:spPr bwMode="auto">
            <a:xfrm>
              <a:off x="1985" y="2785"/>
              <a:ext cx="445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Adder</a:t>
              </a:r>
            </a:p>
          </p:txBody>
        </p:sp>
        <p:sp>
          <p:nvSpPr>
            <p:cNvPr id="156" name="Rectangle 53"/>
            <p:cNvSpPr>
              <a:spLocks noChangeArrowheads="1"/>
            </p:cNvSpPr>
            <p:nvPr/>
          </p:nvSpPr>
          <p:spPr bwMode="auto">
            <a:xfrm>
              <a:off x="1908" y="3108"/>
              <a:ext cx="584" cy="1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54"/>
            <p:cNvSpPr>
              <a:spLocks noChangeArrowheads="1"/>
            </p:cNvSpPr>
            <p:nvPr/>
          </p:nvSpPr>
          <p:spPr bwMode="auto">
            <a:xfrm>
              <a:off x="1545" y="2113"/>
              <a:ext cx="26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1793" y="2113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59" name="Rectangle 56"/>
            <p:cNvSpPr>
              <a:spLocks noChangeArrowheads="1"/>
            </p:cNvSpPr>
            <p:nvPr/>
          </p:nvSpPr>
          <p:spPr bwMode="auto">
            <a:xfrm>
              <a:off x="2137" y="2113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 p</a:t>
              </a:r>
            </a:p>
          </p:txBody>
        </p:sp>
        <p:sp>
          <p:nvSpPr>
            <p:cNvPr id="160" name="Rectangle 57"/>
            <p:cNvSpPr>
              <a:spLocks noChangeArrowheads="1"/>
            </p:cNvSpPr>
            <p:nvPr/>
          </p:nvSpPr>
          <p:spPr bwMode="auto">
            <a:xfrm>
              <a:off x="2417" y="2121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61" name="Rectangle 58"/>
            <p:cNvSpPr>
              <a:spLocks noChangeArrowheads="1"/>
            </p:cNvSpPr>
            <p:nvPr/>
          </p:nvSpPr>
          <p:spPr bwMode="auto">
            <a:xfrm>
              <a:off x="1411" y="2100"/>
              <a:ext cx="1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3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</p:txBody>
        </p:sp>
      </p:grpSp>
      <p:sp>
        <p:nvSpPr>
          <p:cNvPr id="162" name="Line 59"/>
          <p:cNvSpPr>
            <a:spLocks noChangeShapeType="1"/>
          </p:cNvSpPr>
          <p:nvPr/>
        </p:nvSpPr>
        <p:spPr bwMode="auto">
          <a:xfrm>
            <a:off x="3966030" y="2646807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60"/>
          <p:cNvSpPr>
            <a:spLocks noChangeShapeType="1"/>
          </p:cNvSpPr>
          <p:nvPr/>
        </p:nvSpPr>
        <p:spPr bwMode="auto">
          <a:xfrm>
            <a:off x="5756730" y="2634107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Line 61"/>
          <p:cNvSpPr>
            <a:spLocks noChangeShapeType="1"/>
          </p:cNvSpPr>
          <p:nvPr/>
        </p:nvSpPr>
        <p:spPr bwMode="auto">
          <a:xfrm>
            <a:off x="6721930" y="2100707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Line 62"/>
          <p:cNvSpPr>
            <a:spLocks noChangeShapeType="1"/>
          </p:cNvSpPr>
          <p:nvPr/>
        </p:nvSpPr>
        <p:spPr bwMode="auto">
          <a:xfrm>
            <a:off x="3813630" y="2442020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Line 63"/>
          <p:cNvSpPr>
            <a:spLocks noChangeShapeType="1"/>
          </p:cNvSpPr>
          <p:nvPr/>
        </p:nvSpPr>
        <p:spPr bwMode="auto">
          <a:xfrm>
            <a:off x="5540830" y="2437257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Line 64"/>
          <p:cNvSpPr>
            <a:spLocks noChangeShapeType="1"/>
          </p:cNvSpPr>
          <p:nvPr/>
        </p:nvSpPr>
        <p:spPr bwMode="auto">
          <a:xfrm>
            <a:off x="6404430" y="2437257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7566479" y="1122806"/>
            <a:ext cx="165252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Floating-point</a:t>
            </a:r>
          </a:p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Register</a:t>
            </a:r>
            <a:endParaRPr lang="en-US" sz="1400" dirty="0">
              <a:latin typeface="+mj-lt"/>
            </a:endParaRPr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128022" y="5690045"/>
            <a:ext cx="1418658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(to memory)</a:t>
            </a:r>
          </a:p>
        </p:txBody>
      </p:sp>
      <p:sp>
        <p:nvSpPr>
          <p:cNvPr id="170" name="Oval 67"/>
          <p:cNvSpPr>
            <a:spLocks noChangeArrowheads="1"/>
          </p:cNvSpPr>
          <p:nvPr/>
        </p:nvSpPr>
        <p:spPr bwMode="auto">
          <a:xfrm>
            <a:off x="5756730" y="2602357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" name="Group 68"/>
          <p:cNvGrpSpPr>
            <a:grpSpLocks/>
          </p:cNvGrpSpPr>
          <p:nvPr/>
        </p:nvGrpSpPr>
        <p:grpSpPr bwMode="auto">
          <a:xfrm>
            <a:off x="4015243" y="1108520"/>
            <a:ext cx="1069975" cy="1163637"/>
            <a:chOff x="2531" y="719"/>
            <a:chExt cx="674" cy="733"/>
          </a:xfrm>
        </p:grpSpPr>
        <p:sp>
          <p:nvSpPr>
            <p:cNvPr id="172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pitchFamily="1" charset="0"/>
                </a:rPr>
                <a:t>...</a:t>
              </a:r>
            </a:p>
          </p:txBody>
        </p:sp>
        <p:sp>
          <p:nvSpPr>
            <p:cNvPr id="179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instructions</a:t>
              </a:r>
            </a:p>
          </p:txBody>
        </p:sp>
      </p:grpSp>
      <p:sp>
        <p:nvSpPr>
          <p:cNvPr id="180" name="Freeform 77"/>
          <p:cNvSpPr>
            <a:spLocks/>
          </p:cNvSpPr>
          <p:nvPr/>
        </p:nvSpPr>
        <p:spPr bwMode="auto">
          <a:xfrm>
            <a:off x="1991180" y="2418207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78"/>
          <p:cNvSpPr>
            <a:spLocks noChangeShapeType="1"/>
          </p:cNvSpPr>
          <p:nvPr/>
        </p:nvSpPr>
        <p:spPr bwMode="auto">
          <a:xfrm>
            <a:off x="2310268" y="5331270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68980" y="2621407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Oval 80"/>
          <p:cNvSpPr>
            <a:spLocks noChangeArrowheads="1"/>
          </p:cNvSpPr>
          <p:nvPr/>
        </p:nvSpPr>
        <p:spPr bwMode="auto">
          <a:xfrm>
            <a:off x="7350580" y="23801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Oval 81"/>
          <p:cNvSpPr>
            <a:spLocks noChangeArrowheads="1"/>
          </p:cNvSpPr>
          <p:nvPr/>
        </p:nvSpPr>
        <p:spPr bwMode="auto">
          <a:xfrm>
            <a:off x="63980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Oval 82"/>
          <p:cNvSpPr>
            <a:spLocks noChangeArrowheads="1"/>
          </p:cNvSpPr>
          <p:nvPr/>
        </p:nvSpPr>
        <p:spPr bwMode="auto">
          <a:xfrm>
            <a:off x="55344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83"/>
          <p:cNvSpPr>
            <a:spLocks noChangeArrowheads="1"/>
          </p:cNvSpPr>
          <p:nvPr/>
        </p:nvSpPr>
        <p:spPr bwMode="auto">
          <a:xfrm>
            <a:off x="37945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Oval 84"/>
          <p:cNvSpPr>
            <a:spLocks noChangeArrowheads="1"/>
          </p:cNvSpPr>
          <p:nvPr/>
        </p:nvSpPr>
        <p:spPr bwMode="auto">
          <a:xfrm>
            <a:off x="2303918" y="530745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Oval 85"/>
          <p:cNvSpPr>
            <a:spLocks noChangeArrowheads="1"/>
          </p:cNvSpPr>
          <p:nvPr/>
        </p:nvSpPr>
        <p:spPr bwMode="auto">
          <a:xfrm>
            <a:off x="6715580" y="25960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Oval 86"/>
          <p:cNvSpPr>
            <a:spLocks noChangeArrowheads="1"/>
          </p:cNvSpPr>
          <p:nvPr/>
        </p:nvSpPr>
        <p:spPr bwMode="auto">
          <a:xfrm>
            <a:off x="3115130" y="2627757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Oval 87"/>
          <p:cNvSpPr>
            <a:spLocks noChangeArrowheads="1"/>
          </p:cNvSpPr>
          <p:nvPr/>
        </p:nvSpPr>
        <p:spPr bwMode="auto">
          <a:xfrm>
            <a:off x="3966030" y="2615057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Rectangle 88"/>
          <p:cNvSpPr>
            <a:spLocks noChangeArrowheads="1"/>
          </p:cNvSpPr>
          <p:nvPr/>
        </p:nvSpPr>
        <p:spPr bwMode="auto">
          <a:xfrm>
            <a:off x="2854780" y="5478907"/>
            <a:ext cx="61722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Common bus ensures that  data is made available immediately to all the instructions waiting for it</a:t>
            </a:r>
          </a:p>
        </p:txBody>
      </p:sp>
      <p:sp>
        <p:nvSpPr>
          <p:cNvPr id="192" name="Rectangle 89"/>
          <p:cNvSpPr>
            <a:spLocks noChangeArrowheads="1"/>
          </p:cNvSpPr>
          <p:nvPr/>
        </p:nvSpPr>
        <p:spPr bwMode="auto">
          <a:xfrm>
            <a:off x="48080" y="2896045"/>
            <a:ext cx="1912380" cy="7360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Distribute instruction templates (ROB) by functional units</a:t>
            </a:r>
            <a:endParaRPr lang="en-US" sz="1400" dirty="0">
              <a:latin typeface="+mj-lt"/>
            </a:endParaRPr>
          </a:p>
        </p:txBody>
      </p:sp>
      <p:sp>
        <p:nvSpPr>
          <p:cNvPr id="193" name="Line 91"/>
          <p:cNvSpPr>
            <a:spLocks noChangeShapeType="1"/>
          </p:cNvSpPr>
          <p:nvPr/>
        </p:nvSpPr>
        <p:spPr bwMode="auto">
          <a:xfrm>
            <a:off x="3123068" y="2637282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Rectangle 92"/>
          <p:cNvSpPr>
            <a:spLocks noChangeArrowheads="1"/>
          </p:cNvSpPr>
          <p:nvPr/>
        </p:nvSpPr>
        <p:spPr bwMode="auto">
          <a:xfrm>
            <a:off x="3997780" y="4945507"/>
            <a:ext cx="17795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&lt; t, result &gt;</a:t>
            </a:r>
          </a:p>
        </p:txBody>
      </p:sp>
      <p:grpSp>
        <p:nvGrpSpPr>
          <p:cNvPr id="195" name="Group 93"/>
          <p:cNvGrpSpPr>
            <a:grpSpLocks/>
          </p:cNvGrpSpPr>
          <p:nvPr/>
        </p:nvGrpSpPr>
        <p:grpSpPr bwMode="auto">
          <a:xfrm>
            <a:off x="1591130" y="5588445"/>
            <a:ext cx="1039813" cy="766762"/>
            <a:chOff x="1076" y="3621"/>
            <a:chExt cx="655" cy="483"/>
          </a:xfrm>
        </p:grpSpPr>
        <p:grpSp>
          <p:nvGrpSpPr>
            <p:cNvPr id="196" name="Group 94"/>
            <p:cNvGrpSpPr>
              <a:grpSpLocks/>
            </p:cNvGrpSpPr>
            <p:nvPr/>
          </p:nvGrpSpPr>
          <p:grpSpPr bwMode="auto">
            <a:xfrm>
              <a:off x="1115" y="3636"/>
              <a:ext cx="616" cy="468"/>
              <a:chOff x="1115" y="3636"/>
              <a:chExt cx="616" cy="468"/>
            </a:xfrm>
          </p:grpSpPr>
          <p:sp>
            <p:nvSpPr>
              <p:cNvPr id="199" name="Rectangle 95"/>
              <p:cNvSpPr>
                <a:spLocks noChangeArrowheads="1"/>
              </p:cNvSpPr>
              <p:nvPr/>
            </p:nvSpPr>
            <p:spPr bwMode="auto">
              <a:xfrm>
                <a:off x="1115" y="3636"/>
                <a:ext cx="616" cy="4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Line 96"/>
              <p:cNvSpPr>
                <a:spLocks noChangeShapeType="1"/>
              </p:cNvSpPr>
              <p:nvPr/>
            </p:nvSpPr>
            <p:spPr bwMode="auto">
              <a:xfrm>
                <a:off x="1327" y="3636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Line 97"/>
              <p:cNvSpPr>
                <a:spLocks noChangeShapeType="1"/>
              </p:cNvSpPr>
              <p:nvPr/>
            </p:nvSpPr>
            <p:spPr bwMode="auto">
              <a:xfrm>
                <a:off x="1118" y="3799"/>
                <a:ext cx="6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98"/>
              <p:cNvSpPr>
                <a:spLocks noChangeShapeType="1"/>
              </p:cNvSpPr>
              <p:nvPr/>
            </p:nvSpPr>
            <p:spPr bwMode="auto">
              <a:xfrm>
                <a:off x="1118" y="3951"/>
                <a:ext cx="6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1076" y="3621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98" name="Rectangle 100"/>
            <p:cNvSpPr>
              <a:spLocks noChangeArrowheads="1"/>
            </p:cNvSpPr>
            <p:nvPr/>
          </p:nvSpPr>
          <p:spPr bwMode="auto">
            <a:xfrm>
              <a:off x="1340" y="3629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</p:grpSp>
      <p:sp>
        <p:nvSpPr>
          <p:cNvPr id="203" name="Freeform 101"/>
          <p:cNvSpPr>
            <a:spLocks/>
          </p:cNvSpPr>
          <p:nvPr/>
        </p:nvSpPr>
        <p:spPr bwMode="auto">
          <a:xfrm>
            <a:off x="7109280" y="1529207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29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Effectiveness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Renaming/out-of-order execution first introduction in 360/91 in 1969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However, implementation did not re-appear until mid-90s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Why?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Limitations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Effective on a very small class of problems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Memory latency was a much bigger problem in the 1960s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Problem-1: Exceptions were not precise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Problem-2: Control transfers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Precise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Definition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It must appear as if an interrupt is taken between two instructions 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Consider instructions k, k+1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Effect of all instructions up to and including k is totally complete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No effect of any instruction after k has taken place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Interrupt Handler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Aborts program or restarts at instruction k+1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&amp;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Out-of-order Completion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Precise interrupts are difficult to implement at high performance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Want to start execution of later instructions before exception checks are finished on earlier instructions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52120" y="250728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ADDD		f6,	f8,	f2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9045" y="4782168"/>
            <a:ext cx="8334014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pitchFamily="1" charset="0"/>
              </a:rPr>
              <a:t>out-of-order comp	1   2   </a:t>
            </a:r>
            <a:r>
              <a:rPr lang="en-US" sz="2000" u="sng" dirty="0">
                <a:latin typeface="Verdana" pitchFamily="1" charset="0"/>
              </a:rPr>
              <a:t>2</a:t>
            </a:r>
            <a:r>
              <a:rPr lang="en-US" sz="2000" dirty="0">
                <a:latin typeface="Verdana" pitchFamily="1" charset="0"/>
              </a:rPr>
              <a:t>   3   </a:t>
            </a:r>
            <a:r>
              <a:rPr lang="en-US" sz="2000" u="sng" dirty="0">
                <a:latin typeface="Verdana" pitchFamily="1" charset="0"/>
              </a:rPr>
              <a:t>1</a:t>
            </a:r>
            <a:r>
              <a:rPr lang="en-US" sz="2000" dirty="0">
                <a:latin typeface="Verdana" pitchFamily="1" charset="0"/>
              </a:rPr>
              <a:t>   4   </a:t>
            </a:r>
            <a:r>
              <a:rPr lang="en-US" sz="2000" u="sng" dirty="0">
                <a:latin typeface="Verdana" pitchFamily="1" charset="0"/>
              </a:rPr>
              <a:t>3</a:t>
            </a:r>
            <a:r>
              <a:rPr lang="en-US" sz="2000" dirty="0">
                <a:latin typeface="Verdana" pitchFamily="1" charset="0"/>
              </a:rPr>
              <a:t>   5   </a:t>
            </a:r>
            <a:r>
              <a:rPr lang="en-US" sz="2000" u="sng" dirty="0">
                <a:latin typeface="Verdana" pitchFamily="1" charset="0"/>
              </a:rPr>
              <a:t>5</a:t>
            </a:r>
            <a:r>
              <a:rPr lang="en-US" sz="2000" dirty="0">
                <a:latin typeface="Verdana" pitchFamily="1" charset="0"/>
              </a:rPr>
              <a:t>   </a:t>
            </a:r>
            <a:r>
              <a:rPr lang="en-US" sz="2000" u="sng" dirty="0">
                <a:latin typeface="Verdana" pitchFamily="1" charset="0"/>
              </a:rPr>
              <a:t>4</a:t>
            </a:r>
            <a:r>
              <a:rPr lang="en-US" sz="2000" dirty="0">
                <a:latin typeface="Verdana" pitchFamily="1" charset="0"/>
              </a:rPr>
              <a:t>   6   </a:t>
            </a:r>
            <a:r>
              <a:rPr lang="en-US" sz="2000" u="sng" dirty="0">
                <a:latin typeface="Verdana" pitchFamily="1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pitchFamily="1" charset="0"/>
              </a:rPr>
              <a:t>				       </a:t>
            </a:r>
            <a:r>
              <a:rPr lang="en-US" sz="2000" dirty="0">
                <a:latin typeface="Verdana" pitchFamily="1" charset="0"/>
              </a:rPr>
              <a:t>restore f2 	   restore f10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Verdana" pitchFamily="1" charset="0"/>
              </a:rPr>
              <a:t>	     interrupts</a:t>
            </a:r>
            <a:endParaRPr lang="en-US" sz="2000" dirty="0">
              <a:latin typeface="Verdana" pitchFamily="1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3304635" y="5003605"/>
            <a:ext cx="3532188" cy="704850"/>
            <a:chOff x="2248" y="2596"/>
            <a:chExt cx="2225" cy="444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Interrupt Handling (in-order)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5" name="Line 3"/>
          <p:cNvSpPr>
            <a:spLocks noChangeShapeType="1"/>
          </p:cNvSpPr>
          <p:nvPr/>
        </p:nvSpPr>
        <p:spPr bwMode="auto">
          <a:xfrm flipH="1">
            <a:off x="1187450" y="68453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385855" y="5042010"/>
            <a:ext cx="8382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Hold </a:t>
            </a:r>
            <a:r>
              <a:rPr lang="en-US" sz="1600" dirty="0">
                <a:latin typeface="+mj-lt"/>
              </a:rPr>
              <a:t>exception flags in pipeline until commit </a:t>
            </a:r>
            <a:r>
              <a:rPr lang="en-US" sz="1600" dirty="0" smtClean="0">
                <a:latin typeface="+mj-lt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Exceptions </a:t>
            </a:r>
            <a:r>
              <a:rPr lang="en-US" sz="1600" dirty="0">
                <a:latin typeface="+mj-lt"/>
              </a:rPr>
              <a:t>in earlier pipe stages override later </a:t>
            </a:r>
            <a:r>
              <a:rPr lang="en-US" sz="1600" dirty="0" smtClean="0">
                <a:latin typeface="+mj-lt"/>
              </a:rPr>
              <a:t>exceptions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Inject external interrupts, which over-ride others, at commit point</a:t>
            </a:r>
            <a:endParaRPr lang="en-US" sz="16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If </a:t>
            </a:r>
            <a:r>
              <a:rPr lang="en-US" sz="1600" dirty="0">
                <a:latin typeface="+mj-lt"/>
              </a:rPr>
              <a:t>exception at </a:t>
            </a:r>
            <a:r>
              <a:rPr lang="en-US" sz="1600" dirty="0" smtClean="0">
                <a:latin typeface="+mj-lt"/>
              </a:rPr>
              <a:t>commit: (1) update Cause and EPC </a:t>
            </a:r>
            <a:r>
              <a:rPr lang="en-US" sz="1600" dirty="0">
                <a:latin typeface="+mj-lt"/>
              </a:rPr>
              <a:t>registers, </a:t>
            </a:r>
            <a:r>
              <a:rPr lang="en-US" sz="1600" dirty="0" smtClean="0">
                <a:latin typeface="+mj-lt"/>
              </a:rPr>
              <a:t>(2) kill all </a:t>
            </a:r>
            <a:r>
              <a:rPr lang="en-US" sz="1600" dirty="0">
                <a:latin typeface="+mj-lt"/>
              </a:rPr>
              <a:t>stages, </a:t>
            </a:r>
            <a:endParaRPr lang="en-US" sz="16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(3) inject handler PC into fetch stage</a:t>
            </a:r>
            <a:endParaRPr lang="en-US" sz="1600" dirty="0">
              <a:latin typeface="+mj-lt"/>
            </a:endParaRPr>
          </a:p>
        </p:txBody>
      </p:sp>
      <p:grpSp>
        <p:nvGrpSpPr>
          <p:cNvPr id="107" name="Group 5"/>
          <p:cNvGrpSpPr>
            <a:grpSpLocks/>
          </p:cNvGrpSpPr>
          <p:nvPr/>
        </p:nvGrpSpPr>
        <p:grpSpPr bwMode="auto">
          <a:xfrm>
            <a:off x="254000" y="914400"/>
            <a:ext cx="8991600" cy="4114800"/>
            <a:chOff x="96" y="552"/>
            <a:chExt cx="5664" cy="2592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720" y="1192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4032" y="1208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8"/>
            <p:cNvSpPr>
              <a:spLocks noChangeShapeType="1"/>
            </p:cNvSpPr>
            <p:nvPr/>
          </p:nvSpPr>
          <p:spPr bwMode="auto">
            <a:xfrm flipV="1">
              <a:off x="4368" y="235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9"/>
            <p:cNvSpPr txBox="1">
              <a:spLocks noChangeArrowheads="1"/>
            </p:cNvSpPr>
            <p:nvPr/>
          </p:nvSpPr>
          <p:spPr bwMode="auto">
            <a:xfrm>
              <a:off x="3840" y="2736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Asynchronous Interrupts</a:t>
              </a:r>
            </a:p>
          </p:txBody>
        </p:sp>
        <p:grpSp>
          <p:nvGrpSpPr>
            <p:cNvPr id="112" name="Group 10"/>
            <p:cNvGrpSpPr>
              <a:grpSpLocks/>
            </p:cNvGrpSpPr>
            <p:nvPr/>
          </p:nvGrpSpPr>
          <p:grpSpPr bwMode="auto">
            <a:xfrm>
              <a:off x="1632" y="1872"/>
              <a:ext cx="192" cy="528"/>
              <a:chOff x="336" y="1200"/>
              <a:chExt cx="144" cy="720"/>
            </a:xfrm>
          </p:grpSpPr>
          <p:sp>
            <p:nvSpPr>
              <p:cNvPr id="192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D</a:t>
                </a:r>
              </a:p>
            </p:txBody>
          </p:sp>
          <p:sp>
            <p:nvSpPr>
              <p:cNvPr id="193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3"/>
            <p:cNvGrpSpPr>
              <a:grpSpLocks/>
            </p:cNvGrpSpPr>
            <p:nvPr/>
          </p:nvGrpSpPr>
          <p:grpSpPr bwMode="auto">
            <a:xfrm>
              <a:off x="1632" y="2448"/>
              <a:ext cx="192" cy="528"/>
              <a:chOff x="336" y="1200"/>
              <a:chExt cx="144" cy="720"/>
            </a:xfrm>
          </p:grpSpPr>
          <p:sp>
            <p:nvSpPr>
              <p:cNvPr id="19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D</a:t>
                </a:r>
              </a:p>
            </p:txBody>
          </p:sp>
          <p:sp>
            <p:nvSpPr>
              <p:cNvPr id="19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" name="Freeform 16"/>
            <p:cNvSpPr>
              <a:spLocks/>
            </p:cNvSpPr>
            <p:nvPr/>
          </p:nvSpPr>
          <p:spPr bwMode="auto">
            <a:xfrm>
              <a:off x="480" y="1200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5" name="Group 17"/>
            <p:cNvGrpSpPr>
              <a:grpSpLocks/>
            </p:cNvGrpSpPr>
            <p:nvPr/>
          </p:nvGrpSpPr>
          <p:grpSpPr bwMode="auto">
            <a:xfrm>
              <a:off x="248" y="808"/>
              <a:ext cx="5232" cy="768"/>
              <a:chOff x="240" y="672"/>
              <a:chExt cx="5232" cy="768"/>
            </a:xfrm>
          </p:grpSpPr>
          <p:sp>
            <p:nvSpPr>
              <p:cNvPr id="164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6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8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PC</a:t>
                  </a:r>
                </a:p>
              </p:txBody>
            </p:sp>
            <p:sp>
              <p:nvSpPr>
                <p:cNvPr id="189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Inst. </a:t>
                </a:r>
                <a:r>
                  <a:rPr lang="en-US" sz="1400" dirty="0" err="1">
                    <a:latin typeface="Verdana" pitchFamily="1" charset="0"/>
                  </a:rPr>
                  <a:t>Mem</a:t>
                </a:r>
                <a:endParaRPr lang="en-US" sz="1400" dirty="0">
                  <a:latin typeface="Verdana" pitchFamily="1" charset="0"/>
                </a:endParaRPr>
              </a:p>
            </p:txBody>
          </p:sp>
          <p:grpSp>
            <p:nvGrpSpPr>
              <p:cNvPr id="16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6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D</a:t>
                  </a:r>
                </a:p>
              </p:txBody>
            </p:sp>
            <p:sp>
              <p:nvSpPr>
                <p:cNvPr id="187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Decode</a:t>
                </a:r>
              </a:p>
            </p:txBody>
          </p:sp>
          <p:grpSp>
            <p:nvGrpSpPr>
              <p:cNvPr id="170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4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E</a:t>
                  </a:r>
                </a:p>
              </p:txBody>
            </p:sp>
            <p:sp>
              <p:nvSpPr>
                <p:cNvPr id="185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2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2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M</a:t>
                  </a:r>
                </a:p>
              </p:txBody>
            </p:sp>
            <p:sp>
              <p:nvSpPr>
                <p:cNvPr id="183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Data </a:t>
                </a:r>
                <a:r>
                  <a:rPr lang="en-US" sz="1400" dirty="0" err="1">
                    <a:latin typeface="Verdana" pitchFamily="1" charset="0"/>
                  </a:rPr>
                  <a:t>Mem</a:t>
                </a:r>
                <a:endParaRPr lang="en-US" sz="1400" dirty="0">
                  <a:latin typeface="Verdana" pitchFamily="1" charset="0"/>
                </a:endParaRPr>
              </a:p>
            </p:txBody>
          </p:sp>
          <p:grpSp>
            <p:nvGrpSpPr>
              <p:cNvPr id="174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0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pitchFamily="1" charset="0"/>
                    </a:rPr>
                    <a:t>W</a:t>
                  </a:r>
                </a:p>
              </p:txBody>
            </p:sp>
            <p:sp>
              <p:nvSpPr>
                <p:cNvPr id="181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5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latin typeface="Verdana" pitchFamily="1" charset="0"/>
                  </a:rPr>
                  <a:t>+</a:t>
                </a:r>
              </a:p>
            </p:txBody>
          </p:sp>
          <p:sp>
            <p:nvSpPr>
              <p:cNvPr id="178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6" name="Group 44"/>
            <p:cNvGrpSpPr>
              <a:grpSpLocks/>
            </p:cNvGrpSpPr>
            <p:nvPr/>
          </p:nvGrpSpPr>
          <p:grpSpPr bwMode="auto">
            <a:xfrm>
              <a:off x="2736" y="1872"/>
              <a:ext cx="192" cy="528"/>
              <a:chOff x="336" y="1200"/>
              <a:chExt cx="144" cy="720"/>
            </a:xfrm>
          </p:grpSpPr>
          <p:sp>
            <p:nvSpPr>
              <p:cNvPr id="16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</a:t>
                </a:r>
              </a:p>
            </p:txBody>
          </p:sp>
          <p:sp>
            <p:nvSpPr>
              <p:cNvPr id="16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" name="Group 47"/>
            <p:cNvGrpSpPr>
              <a:grpSpLocks/>
            </p:cNvGrpSpPr>
            <p:nvPr/>
          </p:nvGrpSpPr>
          <p:grpSpPr bwMode="auto">
            <a:xfrm>
              <a:off x="2736" y="2448"/>
              <a:ext cx="192" cy="528"/>
              <a:chOff x="336" y="1200"/>
              <a:chExt cx="144" cy="720"/>
            </a:xfrm>
          </p:grpSpPr>
          <p:sp>
            <p:nvSpPr>
              <p:cNvPr id="16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</a:t>
                </a:r>
              </a:p>
            </p:txBody>
          </p:sp>
          <p:sp>
            <p:nvSpPr>
              <p:cNvPr id="16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" name="Group 50"/>
            <p:cNvGrpSpPr>
              <a:grpSpLocks/>
            </p:cNvGrpSpPr>
            <p:nvPr/>
          </p:nvGrpSpPr>
          <p:grpSpPr bwMode="auto">
            <a:xfrm>
              <a:off x="3600" y="1872"/>
              <a:ext cx="192" cy="528"/>
              <a:chOff x="336" y="1200"/>
              <a:chExt cx="144" cy="720"/>
            </a:xfrm>
          </p:grpSpPr>
          <p:sp>
            <p:nvSpPr>
              <p:cNvPr id="158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M</a:t>
                </a:r>
              </a:p>
            </p:txBody>
          </p:sp>
          <p:sp>
            <p:nvSpPr>
              <p:cNvPr id="159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53"/>
            <p:cNvGrpSpPr>
              <a:grpSpLocks/>
            </p:cNvGrpSpPr>
            <p:nvPr/>
          </p:nvGrpSpPr>
          <p:grpSpPr bwMode="auto">
            <a:xfrm>
              <a:off x="3600" y="2448"/>
              <a:ext cx="192" cy="528"/>
              <a:chOff x="336" y="1200"/>
              <a:chExt cx="144" cy="720"/>
            </a:xfrm>
          </p:grpSpPr>
          <p:sp>
            <p:nvSpPr>
              <p:cNvPr id="156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M</a:t>
                </a:r>
              </a:p>
            </p:txBody>
          </p:sp>
          <p:sp>
            <p:nvSpPr>
              <p:cNvPr id="157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56"/>
            <p:cNvGrpSpPr>
              <a:grpSpLocks/>
            </p:cNvGrpSpPr>
            <p:nvPr/>
          </p:nvGrpSpPr>
          <p:grpSpPr bwMode="auto">
            <a:xfrm>
              <a:off x="5088" y="1872"/>
              <a:ext cx="192" cy="528"/>
              <a:chOff x="336" y="1200"/>
              <a:chExt cx="144" cy="720"/>
            </a:xfrm>
          </p:grpSpPr>
          <p:sp>
            <p:nvSpPr>
              <p:cNvPr id="154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pitchFamily="1" charset="0"/>
                </a:endParaRPr>
              </a:p>
            </p:txBody>
          </p:sp>
          <p:sp>
            <p:nvSpPr>
              <p:cNvPr id="155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59"/>
            <p:cNvGrpSpPr>
              <a:grpSpLocks/>
            </p:cNvGrpSpPr>
            <p:nvPr/>
          </p:nvGrpSpPr>
          <p:grpSpPr bwMode="auto">
            <a:xfrm>
              <a:off x="5088" y="2448"/>
              <a:ext cx="192" cy="528"/>
              <a:chOff x="336" y="1200"/>
              <a:chExt cx="144" cy="720"/>
            </a:xfrm>
          </p:grpSpPr>
          <p:sp>
            <p:nvSpPr>
              <p:cNvPr id="152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pitchFamily="1" charset="0"/>
                </a:endParaRPr>
              </a:p>
            </p:txBody>
          </p:sp>
          <p:sp>
            <p:nvSpPr>
              <p:cNvPr id="153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" name="Line 62"/>
            <p:cNvSpPr>
              <a:spLocks noChangeShapeType="1"/>
            </p:cNvSpPr>
            <p:nvPr/>
          </p:nvSpPr>
          <p:spPr bwMode="auto">
            <a:xfrm>
              <a:off x="1824" y="2688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63"/>
            <p:cNvSpPr>
              <a:spLocks noChangeShapeType="1"/>
            </p:cNvSpPr>
            <p:nvPr/>
          </p:nvSpPr>
          <p:spPr bwMode="auto">
            <a:xfrm>
              <a:off x="2928" y="268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64"/>
            <p:cNvSpPr>
              <a:spLocks noChangeShapeType="1"/>
            </p:cNvSpPr>
            <p:nvPr/>
          </p:nvSpPr>
          <p:spPr bwMode="auto">
            <a:xfrm>
              <a:off x="3792" y="2688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65"/>
            <p:cNvSpPr>
              <a:spLocks noChangeShapeType="1"/>
            </p:cNvSpPr>
            <p:nvPr/>
          </p:nvSpPr>
          <p:spPr bwMode="auto">
            <a:xfrm>
              <a:off x="1824" y="2160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67"/>
            <p:cNvSpPr>
              <a:spLocks noChangeShapeType="1"/>
            </p:cNvSpPr>
            <p:nvPr/>
          </p:nvSpPr>
          <p:spPr bwMode="auto">
            <a:xfrm>
              <a:off x="3792" y="2160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Oval 68"/>
            <p:cNvSpPr>
              <a:spLocks noChangeArrowheads="1"/>
            </p:cNvSpPr>
            <p:nvPr/>
          </p:nvSpPr>
          <p:spPr bwMode="auto">
            <a:xfrm>
              <a:off x="2064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69"/>
            <p:cNvSpPr>
              <a:spLocks noChangeArrowheads="1"/>
            </p:cNvSpPr>
            <p:nvPr/>
          </p:nvSpPr>
          <p:spPr bwMode="auto">
            <a:xfrm>
              <a:off x="3024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70"/>
            <p:cNvSpPr>
              <a:spLocks noChangeArrowheads="1"/>
            </p:cNvSpPr>
            <p:nvPr/>
          </p:nvSpPr>
          <p:spPr bwMode="auto">
            <a:xfrm>
              <a:off x="4368" y="2016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Text Box 71"/>
            <p:cNvSpPr txBox="1">
              <a:spLocks noChangeArrowheads="1"/>
            </p:cNvSpPr>
            <p:nvPr/>
          </p:nvSpPr>
          <p:spPr bwMode="auto">
            <a:xfrm>
              <a:off x="5261" y="2016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pitchFamily="1" charset="0"/>
                </a:rPr>
                <a:t>Cause</a:t>
              </a:r>
            </a:p>
          </p:txBody>
        </p:sp>
        <p:sp>
          <p:nvSpPr>
            <p:cNvPr id="132" name="Text Box 72"/>
            <p:cNvSpPr txBox="1">
              <a:spLocks noChangeArrowheads="1"/>
            </p:cNvSpPr>
            <p:nvPr/>
          </p:nvSpPr>
          <p:spPr bwMode="auto">
            <a:xfrm>
              <a:off x="5302" y="2560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pitchFamily="1" charset="0"/>
                </a:rPr>
                <a:t>EPC</a:t>
              </a:r>
            </a:p>
          </p:txBody>
        </p:sp>
        <p:sp>
          <p:nvSpPr>
            <p:cNvPr id="133" name="Freeform 73"/>
            <p:cNvSpPr>
              <a:spLocks/>
            </p:cNvSpPr>
            <p:nvPr/>
          </p:nvSpPr>
          <p:spPr bwMode="auto">
            <a:xfrm>
              <a:off x="96" y="1344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4" name="Line 74"/>
            <p:cNvSpPr>
              <a:spLocks noChangeShapeType="1"/>
            </p:cNvSpPr>
            <p:nvPr/>
          </p:nvSpPr>
          <p:spPr bwMode="auto">
            <a:xfrm flipH="1" flipV="1">
              <a:off x="2640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75"/>
            <p:cNvSpPr txBox="1">
              <a:spLocks noChangeArrowheads="1"/>
            </p:cNvSpPr>
            <p:nvPr/>
          </p:nvSpPr>
          <p:spPr bwMode="auto">
            <a:xfrm>
              <a:off x="2112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D Stage</a:t>
              </a:r>
            </a:p>
          </p:txBody>
        </p:sp>
        <p:sp>
          <p:nvSpPr>
            <p:cNvPr id="136" name="Line 76"/>
            <p:cNvSpPr>
              <a:spLocks noChangeShapeType="1"/>
            </p:cNvSpPr>
            <p:nvPr/>
          </p:nvSpPr>
          <p:spPr bwMode="auto">
            <a:xfrm flipH="1" flipV="1">
              <a:off x="1536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Text Box 77"/>
            <p:cNvSpPr txBox="1">
              <a:spLocks noChangeArrowheads="1"/>
            </p:cNvSpPr>
            <p:nvPr/>
          </p:nvSpPr>
          <p:spPr bwMode="auto">
            <a:xfrm>
              <a:off x="1008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F Stage</a:t>
              </a:r>
            </a:p>
          </p:txBody>
        </p:sp>
        <p:sp>
          <p:nvSpPr>
            <p:cNvPr id="138" name="Line 78"/>
            <p:cNvSpPr>
              <a:spLocks noChangeShapeType="1"/>
            </p:cNvSpPr>
            <p:nvPr/>
          </p:nvSpPr>
          <p:spPr bwMode="auto">
            <a:xfrm flipH="1" flipV="1">
              <a:off x="3456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9" name="Text Box 79"/>
            <p:cNvSpPr txBox="1">
              <a:spLocks noChangeArrowheads="1"/>
            </p:cNvSpPr>
            <p:nvPr/>
          </p:nvSpPr>
          <p:spPr bwMode="auto">
            <a:xfrm>
              <a:off x="2928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E Stage</a:t>
              </a:r>
            </a:p>
          </p:txBody>
        </p:sp>
        <p:grpSp>
          <p:nvGrpSpPr>
            <p:cNvPr id="140" name="Group 80"/>
            <p:cNvGrpSpPr>
              <a:grpSpLocks/>
            </p:cNvGrpSpPr>
            <p:nvPr/>
          </p:nvGrpSpPr>
          <p:grpSpPr bwMode="auto">
            <a:xfrm>
              <a:off x="96" y="1472"/>
              <a:ext cx="5438" cy="631"/>
              <a:chOff x="48" y="1344"/>
              <a:chExt cx="5438" cy="764"/>
            </a:xfrm>
          </p:grpSpPr>
          <p:sp>
            <p:nvSpPr>
              <p:cNvPr id="143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76"/>
                <a:ext cx="624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Illegal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Opcode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5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pitchFamily="1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76"/>
                <a:ext cx="1015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Data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Addr</a:t>
                </a: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 Except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8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PC Address Exceptions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9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Kill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Writeback</a:t>
                </a:r>
                <a:endParaRPr lang="en-US" sz="1400" i="1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51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Select Handler PC</a:t>
                </a:r>
              </a:p>
            </p:txBody>
          </p:sp>
        </p:grpSp>
        <p:sp>
          <p:nvSpPr>
            <p:cNvPr id="141" name="Line 90"/>
            <p:cNvSpPr>
              <a:spLocks noChangeShapeType="1"/>
            </p:cNvSpPr>
            <p:nvPr/>
          </p:nvSpPr>
          <p:spPr bwMode="auto">
            <a:xfrm>
              <a:off x="4952" y="552"/>
              <a:ext cx="0" cy="259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Text Box 91"/>
            <p:cNvSpPr txBox="1">
              <a:spLocks noChangeArrowheads="1"/>
            </p:cNvSpPr>
            <p:nvPr/>
          </p:nvSpPr>
          <p:spPr bwMode="auto">
            <a:xfrm>
              <a:off x="3832" y="588"/>
              <a:ext cx="112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i="1" dirty="0">
                  <a:latin typeface="+mj-lt"/>
                </a:rPr>
                <a:t>Commit </a:t>
              </a:r>
              <a:r>
                <a:rPr lang="en-US" sz="1600" i="1" dirty="0" smtClean="0">
                  <a:latin typeface="+mj-lt"/>
                </a:rPr>
                <a:t>Point</a:t>
              </a:r>
              <a:endParaRPr lang="en-US" sz="16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Phases of 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066800" y="1208088"/>
            <a:ext cx="7239000" cy="1193800"/>
            <a:chOff x="672" y="897"/>
            <a:chExt cx="4560" cy="752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pitchFamily="1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 b="1" i="1" dirty="0">
                  <a:latin typeface="+mj-lt"/>
                </a:rPr>
                <a:t>Fetch: Instruction bits retrieved from cache.</a:t>
              </a:r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066800" y="5213350"/>
            <a:ext cx="7239000" cy="9128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66800" y="3525838"/>
            <a:ext cx="7239000" cy="1546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66800" y="2543175"/>
            <a:ext cx="723900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295400" y="1558925"/>
            <a:ext cx="1066800" cy="4921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I-cache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295400" y="2262188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Fetch Buffer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295400" y="3105150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Issue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Buffer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295400" y="3948113"/>
            <a:ext cx="1066800" cy="631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Func.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Units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295400" y="5775325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Arch.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State</a:t>
            </a: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rot="5400000">
            <a:off x="1723231" y="1453357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1828800" y="205105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1828800" y="28241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1828800" y="36671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2565400" y="3622675"/>
            <a:ext cx="57150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dirty="0">
                <a:latin typeface="+mj-lt"/>
              </a:rPr>
              <a:t>Execute: Instructions and operands sent to execution </a:t>
            </a:r>
            <a:r>
              <a:rPr lang="en-US" sz="2000" b="1" dirty="0" smtClean="0">
                <a:latin typeface="+mj-lt"/>
              </a:rPr>
              <a:t>units. When </a:t>
            </a:r>
            <a:r>
              <a:rPr lang="en-US" sz="2000" b="1" dirty="0">
                <a:latin typeface="+mj-lt"/>
              </a:rPr>
              <a:t>execution completes, all results and exception flags are available.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565400" y="26130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 smtClean="0">
                <a:latin typeface="+mj-lt"/>
              </a:rPr>
              <a:t>Decode: Instructions placed in appropriate issue (aka “dispatch”) buffer</a:t>
            </a:r>
            <a:endParaRPr lang="en-US" sz="2000" b="1" i="1" dirty="0">
              <a:latin typeface="+mj-lt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1295400" y="4860925"/>
            <a:ext cx="1066800" cy="6334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Result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Buffer</a:t>
            </a: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1828800" y="45799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1828800" y="54943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565400" y="5162550"/>
            <a:ext cx="56372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>
                <a:latin typeface="+mj-lt"/>
              </a:rPr>
              <a:t>Commit: Instruction irrevocably updates architectural state (aka “graduation” or “completion”).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295400" y="10668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PC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Supporting Precise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In-Order Commit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fetched, decoded into reorder buffer (ROB)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executed, completed out-of-order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committed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 commit writes to architectural state (e.g., register file, memory)</a:t>
            </a:r>
          </a:p>
          <a:p>
            <a:pPr marL="457200" indent="-457200" algn="l"/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Temporary storage needed to hold results before commit (e.g., shadow registers, store buffers)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429282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Fetch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057400" y="429282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Decode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0" y="551202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Execute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86600" y="421662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Commit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524000" y="459762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276600" y="467382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962400" y="429282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Reorder Buffer</a:t>
            </a: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6324600" y="467382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01070" y="3935356"/>
            <a:ext cx="276516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In-order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275918" y="3858546"/>
            <a:ext cx="9829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In-order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4800600" y="49786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5562600" y="49786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6629400" y="467382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 flipV="1">
            <a:off x="5867400" y="505482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H="1" flipV="1">
            <a:off x="3276600" y="497862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 flipV="1">
            <a:off x="1524000" y="505482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450776" y="3935356"/>
            <a:ext cx="142699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Out-of-order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2652573" y="53596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490773" y="50548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5929173" y="49786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30" name="AutoShape 25"/>
          <p:cNvSpPr>
            <a:spLocks noChangeArrowheads="1"/>
          </p:cNvSpPr>
          <p:nvPr/>
        </p:nvSpPr>
        <p:spPr bwMode="auto">
          <a:xfrm>
            <a:off x="6096000" y="543582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Exception?</a:t>
            </a:r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685800" y="513102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1295400" y="5893020"/>
            <a:ext cx="19014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Inject handler PC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Supporting Precise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542745"/>
            <a:ext cx="8147325" cy="1651414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Add &lt;pd, </a:t>
            </a:r>
            <a:r>
              <a:rPr lang="en-US" sz="1600" dirty="0" err="1" smtClean="0">
                <a:solidFill>
                  <a:schemeClr val="tx1"/>
                </a:solidFill>
              </a:rPr>
              <a:t>dest</a:t>
            </a:r>
            <a:r>
              <a:rPr lang="en-US" sz="1600" dirty="0" smtClean="0">
                <a:solidFill>
                  <a:schemeClr val="tx1"/>
                </a:solidFill>
              </a:rPr>
              <a:t>, data, cause&gt; fields to instruction template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Commit instructions to register file and memory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On exception, clear re-order buffer (reset ptr-1 = ptr-2)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Store instructions must commit before modifying memory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1320800" y="1801805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1320800" y="3097205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482977" y="1649405"/>
            <a:ext cx="94577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ptr</a:t>
            </a:r>
            <a:r>
              <a:rPr lang="en-US" sz="1600" baseline="-25000">
                <a:latin typeface="+mj-lt"/>
              </a:rPr>
              <a:t>2</a:t>
            </a:r>
            <a:endParaRPr lang="en-US" sz="160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commit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71828" y="2967030"/>
            <a:ext cx="111248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ptr</a:t>
            </a:r>
            <a:r>
              <a:rPr lang="en-US" sz="1600" baseline="-25000">
                <a:latin typeface="+mj-lt"/>
              </a:rPr>
              <a:t>1</a:t>
            </a:r>
            <a:endParaRPr lang="en-US" sz="160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available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1689100" y="887405"/>
            <a:ext cx="737381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Inst#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use   exec  op    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p1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src1        p2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src2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     pd 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dest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data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 cause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1778000" y="1192205"/>
            <a:ext cx="7162800" cy="2743200"/>
            <a:chOff x="1120" y="952"/>
            <a:chExt cx="4512" cy="1728"/>
          </a:xfrm>
        </p:grpSpPr>
        <p:sp>
          <p:nvSpPr>
            <p:cNvPr id="41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42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6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7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8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9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0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1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2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3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4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5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6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7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8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0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1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2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3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4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5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6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7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8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9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0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1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2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3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4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5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6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7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8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9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0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1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2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3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4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5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6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7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8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9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0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1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2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3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4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5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6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7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9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0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1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2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3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4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5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6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7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8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9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0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1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2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3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4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5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6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7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8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9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0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1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2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3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4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5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6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7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8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9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0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1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2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3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4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5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6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7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8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9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0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1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2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3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4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5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6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7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8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9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0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1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2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3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4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5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6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7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8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9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0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1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2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3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4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5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6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7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8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9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0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1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2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3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4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5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6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7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8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9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0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1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2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3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4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5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6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and Rollbacks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8295" y="5611949"/>
            <a:ext cx="799782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latin typeface="+mj-lt"/>
              </a:rPr>
              <a:t>Register file </a:t>
            </a:r>
            <a:r>
              <a:rPr lang="en-US" sz="1600" dirty="0" smtClean="0">
                <a:latin typeface="+mj-lt"/>
              </a:rPr>
              <a:t>no longer contains </a:t>
            </a:r>
            <a:r>
              <a:rPr lang="en-US" sz="1600" dirty="0">
                <a:latin typeface="+mj-lt"/>
              </a:rPr>
              <a:t>renaming </a:t>
            </a:r>
            <a:r>
              <a:rPr lang="en-US" sz="1600" dirty="0" smtClean="0">
                <a:latin typeface="+mj-lt"/>
              </a:rPr>
              <a:t>tags. How does decode stage find tag of a source register? Search the ‘</a:t>
            </a:r>
            <a:r>
              <a:rPr lang="en-US" sz="1600" dirty="0" err="1" smtClean="0">
                <a:latin typeface="+mj-lt"/>
              </a:rPr>
              <a:t>dest</a:t>
            </a:r>
            <a:r>
              <a:rPr lang="en-US" sz="1600" dirty="0" smtClean="0">
                <a:latin typeface="+mj-lt"/>
              </a:rPr>
              <a:t>’ field in reorder buffer (ROB).</a:t>
            </a:r>
            <a:endParaRPr lang="en-US" sz="1600" dirty="0">
              <a:latin typeface="+mj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7325" y="1253828"/>
            <a:ext cx="254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Register File</a:t>
            </a: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(now holds only committed state)</a:t>
            </a:r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461964" y="2022475"/>
            <a:ext cx="8456613" cy="3387725"/>
            <a:chOff x="291" y="1406"/>
            <a:chExt cx="5327" cy="2134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91" y="1901"/>
              <a:ext cx="614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buffer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67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</p:grp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36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 Unit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43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 Unit</a:t>
              </a: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78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&lt; t, result &gt;</a:t>
              </a: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11" cy="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1</a:t>
              </a:r>
              <a:endParaRPr lang="en-US" sz="1600" b="1" i="1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2</a:t>
              </a:r>
              <a:endParaRPr lang="en-US" sz="1600" b="1" i="1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n</a:t>
              </a:r>
            </a:p>
          </p:txBody>
        </p:sp>
        <p:grpSp>
          <p:nvGrpSpPr>
            <p:cNvPr id="43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49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5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5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5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</p:grpSp>
          <p:sp>
            <p:nvSpPr>
              <p:cNvPr id="50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89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 b="1" dirty="0">
                    <a:latin typeface="+mj-lt"/>
                  </a:rPr>
                  <a:t>Ins#  </a:t>
                </a:r>
                <a:r>
                  <a:rPr lang="en-US" sz="1600" b="1" dirty="0" smtClean="0">
                    <a:latin typeface="+mj-lt"/>
                  </a:rPr>
                  <a:t>   use  </a:t>
                </a:r>
                <a:r>
                  <a:rPr lang="en-US" sz="1600" b="1" dirty="0">
                    <a:latin typeface="+mj-lt"/>
                  </a:rPr>
                  <a:t>exec   op   </a:t>
                </a:r>
                <a:r>
                  <a:rPr lang="en-US" sz="1600" b="1" dirty="0" smtClean="0">
                    <a:latin typeface="+mj-lt"/>
                  </a:rPr>
                  <a:t> p1    </a:t>
                </a:r>
                <a:r>
                  <a:rPr lang="en-US" sz="1600" b="1" dirty="0">
                    <a:latin typeface="+mj-lt"/>
                  </a:rPr>
                  <a:t>src1   </a:t>
                </a:r>
                <a:r>
                  <a:rPr lang="en-US" sz="1600" b="1" dirty="0" smtClean="0">
                    <a:latin typeface="+mj-lt"/>
                  </a:rPr>
                  <a:t>   p2    </a:t>
                </a:r>
                <a:r>
                  <a:rPr lang="en-US" sz="1600" b="1" dirty="0">
                    <a:latin typeface="+mj-lt"/>
                  </a:rPr>
                  <a:t>src2    </a:t>
                </a:r>
                <a:r>
                  <a:rPr lang="en-US" sz="1600" b="1" dirty="0" smtClean="0">
                    <a:latin typeface="+mj-lt"/>
                  </a:rPr>
                  <a:t>  pd  </a:t>
                </a:r>
                <a:r>
                  <a:rPr lang="en-US" sz="1600" b="1" dirty="0" err="1">
                    <a:latin typeface="+mj-lt"/>
                  </a:rPr>
                  <a:t>dest</a:t>
                </a:r>
                <a:r>
                  <a:rPr lang="en-US" sz="1600" b="1" dirty="0">
                    <a:latin typeface="+mj-lt"/>
                  </a:rPr>
                  <a:t>    </a:t>
                </a:r>
                <a:r>
                  <a:rPr lang="en-US" sz="1600" b="1" dirty="0" smtClean="0">
                    <a:latin typeface="+mj-lt"/>
                  </a:rPr>
                  <a:t>   </a:t>
                </a:r>
                <a:r>
                  <a:rPr lang="en-US" sz="1600" b="1" dirty="0">
                    <a:latin typeface="+mj-lt"/>
                  </a:rPr>
                  <a:t>data</a:t>
                </a:r>
              </a:p>
            </p:txBody>
          </p:sp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3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5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6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</p:grpSp>
        <p:sp>
          <p:nvSpPr>
            <p:cNvPr id="4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Commit</a:t>
              </a:r>
            </a:p>
          </p:txBody>
        </p:sp>
        <p:sp>
          <p:nvSpPr>
            <p:cNvPr id="4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</p:grpSp>
      <p:grpSp>
        <p:nvGrpSpPr>
          <p:cNvPr id="71" name="Group 63"/>
          <p:cNvGrpSpPr>
            <a:grpSpLocks/>
          </p:cNvGrpSpPr>
          <p:nvPr/>
        </p:nvGrpSpPr>
        <p:grpSpPr bwMode="auto">
          <a:xfrm>
            <a:off x="2781300" y="1228725"/>
            <a:ext cx="1098550" cy="896938"/>
            <a:chOff x="4272" y="674"/>
            <a:chExt cx="692" cy="613"/>
          </a:xfrm>
        </p:grpSpPr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grpSp>
          <p:nvGrpSpPr>
            <p:cNvPr id="73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74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5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6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</p:grpSp>
      </p:grpSp>
      <p:sp>
        <p:nvSpPr>
          <p:cNvPr id="77" name="Freeform 69"/>
          <p:cNvSpPr>
            <a:spLocks/>
          </p:cNvSpPr>
          <p:nvPr/>
        </p:nvSpPr>
        <p:spPr bwMode="auto">
          <a:xfrm>
            <a:off x="3886200" y="14160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1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Table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905375" y="1146175"/>
            <a:ext cx="160020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Register File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30213" y="2041525"/>
            <a:ext cx="8488363" cy="3387725"/>
            <a:chOff x="271" y="1406"/>
            <a:chExt cx="5347" cy="2134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71" y="1865"/>
              <a:ext cx="649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Reorder </a:t>
              </a:r>
            </a:p>
            <a:p>
              <a:pPr algn="r">
                <a:spcBef>
                  <a:spcPct val="0"/>
                </a:spcBef>
              </a:pPr>
              <a:r>
                <a:rPr lang="en-US" sz="1600" dirty="0" smtClean="0">
                  <a:latin typeface="+mj-lt"/>
                </a:rPr>
                <a:t>Buffer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20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65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7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36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 Unit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43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 Unit</a:t>
              </a: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78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&lt; t, result &gt;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11" cy="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1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2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 err="1">
                  <a:latin typeface="+mj-lt"/>
                </a:rPr>
                <a:t>t</a:t>
              </a:r>
              <a:r>
                <a:rPr lang="en-US" sz="1600" baseline="-25000" dirty="0" err="1">
                  <a:latin typeface="+mj-lt"/>
                </a:rPr>
                <a:t>n</a:t>
              </a:r>
              <a:endParaRPr lang="en-US" sz="1600" baseline="-25000" dirty="0">
                <a:latin typeface="+mj-lt"/>
              </a:endParaRPr>
            </a:p>
          </p:txBody>
        </p:sp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47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55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6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7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8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9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0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1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2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3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4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48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 dirty="0">
                    <a:latin typeface="+mj-lt"/>
                  </a:rPr>
                  <a:t>Ins#  </a:t>
                </a:r>
                <a:r>
                  <a:rPr lang="en-US" sz="1600" dirty="0" smtClean="0">
                    <a:latin typeface="+mj-lt"/>
                  </a:rPr>
                  <a:t>  use  </a:t>
                </a:r>
                <a:r>
                  <a:rPr lang="en-US" sz="1600" dirty="0">
                    <a:latin typeface="+mj-lt"/>
                  </a:rPr>
                  <a:t>exec   op   </a:t>
                </a:r>
                <a:r>
                  <a:rPr lang="en-US" sz="1600" dirty="0" smtClean="0">
                    <a:latin typeface="+mj-lt"/>
                  </a:rPr>
                  <a:t>   p1    </a:t>
                </a:r>
                <a:r>
                  <a:rPr lang="en-US" sz="1600" dirty="0">
                    <a:latin typeface="+mj-lt"/>
                  </a:rPr>
                  <a:t>src1   </a:t>
                </a:r>
                <a:r>
                  <a:rPr lang="en-US" sz="1600" dirty="0" smtClean="0">
                    <a:latin typeface="+mj-lt"/>
                  </a:rPr>
                  <a:t>   p2    </a:t>
                </a:r>
                <a:r>
                  <a:rPr lang="en-US" sz="1600" dirty="0">
                    <a:latin typeface="+mj-lt"/>
                  </a:rPr>
                  <a:t>src2    </a:t>
                </a:r>
                <a:r>
                  <a:rPr lang="en-US" sz="1600" dirty="0" smtClean="0">
                    <a:latin typeface="+mj-lt"/>
                  </a:rPr>
                  <a:t>   pd  </a:t>
                </a:r>
                <a:r>
                  <a:rPr lang="en-US" sz="1600" dirty="0" err="1">
                    <a:latin typeface="+mj-lt"/>
                  </a:rPr>
                  <a:t>dest</a:t>
                </a:r>
                <a:r>
                  <a:rPr lang="en-US" sz="1600" dirty="0">
                    <a:latin typeface="+mj-lt"/>
                  </a:rPr>
                  <a:t>     data</a:t>
                </a:r>
              </a:p>
            </p:txBody>
          </p:sp>
          <p:sp>
            <p:nvSpPr>
              <p:cNvPr id="49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0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3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4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5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+mj-lt"/>
                </a:rPr>
                <a:t>Commit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</p:grpSp>
      <p:grpSp>
        <p:nvGrpSpPr>
          <p:cNvPr id="69" name="Group 61"/>
          <p:cNvGrpSpPr>
            <a:grpSpLocks/>
          </p:cNvGrpSpPr>
          <p:nvPr/>
        </p:nvGrpSpPr>
        <p:grpSpPr bwMode="auto">
          <a:xfrm>
            <a:off x="6616700" y="1095375"/>
            <a:ext cx="1098550" cy="896938"/>
            <a:chOff x="4272" y="674"/>
            <a:chExt cx="692" cy="613"/>
          </a:xfrm>
        </p:grpSpPr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71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72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3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4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</p:grpSp>
      <p:sp>
        <p:nvSpPr>
          <p:cNvPr id="75" name="Rectangle 67"/>
          <p:cNvSpPr>
            <a:spLocks noChangeArrowheads="1"/>
          </p:cNvSpPr>
          <p:nvPr/>
        </p:nvSpPr>
        <p:spPr bwMode="auto">
          <a:xfrm>
            <a:off x="297548" y="1316725"/>
            <a:ext cx="1086837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Table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385855" y="5611949"/>
            <a:ext cx="837247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Renaming table is a cache, speeds up register name look-up. Table is cleared after each exception. When else are valid bits cleared? Control transfers.</a:t>
            </a:r>
          </a:p>
        </p:txBody>
      </p:sp>
      <p:grpSp>
        <p:nvGrpSpPr>
          <p:cNvPr id="78" name="Group 70"/>
          <p:cNvGrpSpPr>
            <a:grpSpLocks/>
          </p:cNvGrpSpPr>
          <p:nvPr/>
        </p:nvGrpSpPr>
        <p:grpSpPr bwMode="auto">
          <a:xfrm>
            <a:off x="1552575" y="1066800"/>
            <a:ext cx="2641600" cy="1196975"/>
            <a:chOff x="1098" y="648"/>
            <a:chExt cx="1664" cy="754"/>
          </a:xfrm>
        </p:grpSpPr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r</a:t>
              </a:r>
              <a:r>
                <a:rPr lang="en-US" sz="1600" i="1" baseline="-25000">
                  <a:latin typeface="+mj-lt"/>
                </a:rPr>
                <a:t>1 </a:t>
              </a:r>
            </a:p>
          </p:txBody>
        </p:sp>
        <p:grpSp>
          <p:nvGrpSpPr>
            <p:cNvPr id="80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85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6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600" i="1">
                    <a:latin typeface="+mj-lt"/>
                  </a:rPr>
                  <a:t>t</a:t>
                </a:r>
                <a:endParaRPr lang="en-US" sz="1600" i="1" baseline="-25000">
                  <a:latin typeface="+mj-lt"/>
                </a:endParaRPr>
              </a:p>
            </p:txBody>
          </p:sp>
          <p:sp>
            <p:nvSpPr>
              <p:cNvPr id="87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8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9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600" i="1">
                    <a:latin typeface="+mj-lt"/>
                  </a:rPr>
                  <a:t>v</a:t>
                </a:r>
                <a:endParaRPr lang="en-US" sz="1600" i="1" baseline="-25000">
                  <a:latin typeface="+mj-lt"/>
                </a:endParaRPr>
              </a:p>
            </p:txBody>
          </p:sp>
          <p:sp>
            <p:nvSpPr>
              <p:cNvPr id="90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1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2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r</a:t>
              </a:r>
              <a:r>
                <a:rPr lang="en-US" sz="1600" i="1" baseline="-25000">
                  <a:latin typeface="+mj-lt"/>
                </a:rPr>
                <a:t>2 </a:t>
              </a: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610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valid bit</a:t>
              </a:r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93" name="Freeform 85"/>
          <p:cNvSpPr>
            <a:spLocks/>
          </p:cNvSpPr>
          <p:nvPr/>
        </p:nvSpPr>
        <p:spPr bwMode="auto">
          <a:xfrm>
            <a:off x="7721600" y="14478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Transfer Penalty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6161667" y="1137095"/>
            <a:ext cx="2481263" cy="5168900"/>
            <a:chOff x="3229" y="879"/>
            <a:chExt cx="1563" cy="3256"/>
          </a:xfrm>
        </p:grpSpPr>
        <p:sp>
          <p:nvSpPr>
            <p:cNvPr id="96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7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8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9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latin typeface="+mj-lt"/>
              </a:endParaRPr>
            </a:p>
          </p:txBody>
        </p:sp>
        <p:sp>
          <p:nvSpPr>
            <p:cNvPr id="100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I-cache</a:t>
              </a:r>
            </a:p>
          </p:txBody>
        </p:sp>
        <p:sp>
          <p:nvSpPr>
            <p:cNvPr id="101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Fetch Buffer</a:t>
              </a:r>
            </a:p>
          </p:txBody>
        </p:sp>
        <p:sp>
          <p:nvSpPr>
            <p:cNvPr id="102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Buffer</a:t>
              </a:r>
            </a:p>
          </p:txBody>
        </p:sp>
        <p:sp>
          <p:nvSpPr>
            <p:cNvPr id="103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Units</a:t>
              </a:r>
            </a:p>
          </p:txBody>
        </p:sp>
        <p:sp>
          <p:nvSpPr>
            <p:cNvPr id="104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State</a:t>
              </a:r>
            </a:p>
          </p:txBody>
        </p:sp>
        <p:sp>
          <p:nvSpPr>
            <p:cNvPr id="105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6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7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8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9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Execute</a:t>
              </a:r>
            </a:p>
          </p:txBody>
        </p:sp>
        <p:sp>
          <p:nvSpPr>
            <p:cNvPr id="110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Decode</a:t>
              </a:r>
            </a:p>
          </p:txBody>
        </p:sp>
        <p:sp>
          <p:nvSpPr>
            <p:cNvPr id="111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Buffer</a:t>
              </a:r>
            </a:p>
          </p:txBody>
        </p:sp>
        <p:sp>
          <p:nvSpPr>
            <p:cNvPr id="112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3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4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Commit</a:t>
              </a:r>
            </a:p>
          </p:txBody>
        </p:sp>
        <p:sp>
          <p:nvSpPr>
            <p:cNvPr id="115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PC</a:t>
              </a:r>
            </a:p>
          </p:txBody>
        </p:sp>
        <p:sp>
          <p:nvSpPr>
            <p:cNvPr id="116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+mj-lt"/>
                </a:rPr>
                <a:t>Fetch</a:t>
              </a:r>
            </a:p>
          </p:txBody>
        </p:sp>
      </p:grpSp>
      <p:grpSp>
        <p:nvGrpSpPr>
          <p:cNvPr id="117" name="Group 24"/>
          <p:cNvGrpSpPr>
            <a:grpSpLocks/>
          </p:cNvGrpSpPr>
          <p:nvPr/>
        </p:nvGrpSpPr>
        <p:grpSpPr bwMode="auto">
          <a:xfrm>
            <a:off x="4323342" y="1086295"/>
            <a:ext cx="2079625" cy="4641849"/>
            <a:chOff x="2654" y="819"/>
            <a:chExt cx="1310" cy="2924"/>
          </a:xfrm>
        </p:grpSpPr>
        <p:sp>
          <p:nvSpPr>
            <p:cNvPr id="118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9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803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Branch</a:t>
              </a:r>
              <a:br>
                <a:rPr lang="en-US" sz="1800">
                  <a:latin typeface="+mj-lt"/>
                </a:rPr>
              </a:br>
              <a:r>
                <a:rPr lang="en-US" sz="1800">
                  <a:latin typeface="+mj-lt"/>
                </a:rPr>
                <a:t>executed</a:t>
              </a:r>
            </a:p>
          </p:txBody>
        </p:sp>
        <p:sp>
          <p:nvSpPr>
            <p:cNvPr id="120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Next fetch started</a:t>
              </a:r>
            </a:p>
          </p:txBody>
        </p:sp>
      </p:grpSp>
      <p:sp>
        <p:nvSpPr>
          <p:cNvPr id="121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3807561" cy="503105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Modern processors may have &gt;10 pipeline stages between next PC calculation and branch resolution.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How much work is lost if pipeline does not follow correct instruction flow?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[Loop Length] x [Pipeline Width]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Issue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Branches and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Each instruction fetch depends on 1-2 pieces of information from preceding instruction: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	1. Is preceding instruction a branch?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	2. If so, what is the target address?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u="sng" dirty="0" smtClean="0">
                <a:solidFill>
                  <a:schemeClr val="tx1"/>
                </a:solidFill>
              </a:rPr>
              <a:t>Instruction		Taken known?	Target known?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J				after decode	after decode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JR				after decode	after fetch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BEQZ/BNEZ		after fetch*		after decode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*assuming zero? detect when register read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Reducing Control Flow Penalty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Software Solutions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1. Eliminate branches -- loop unrolling increases run length before branch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2. Reduce resolution time – instruction scheduling moves instruction that produces condition earlier (of limited value)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Hardware Solutions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1. Find other work – delay slots and software cooperation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2. Speculate – predict branch result and execute instructions beyond branch</a:t>
            </a:r>
          </a:p>
        </p:txBody>
      </p:sp>
    </p:spTree>
    <p:extLst>
      <p:ext uri="{BB962C8B-B14F-4D97-AF65-F5344CB8AC3E}">
        <p14:creationId xmlns=""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Busy[FU#]: a bit-vector to indicate functional unit availability where FU = {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Add,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Mutl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Div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}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WP[#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regs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]:  a bit-vector to record the registers to which writes are pending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true by issue logic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false by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stage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- Each functional unit’s pipeline registers must carry ‘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’ field and a flag to indicate if it’s valid: “the (we,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ws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pair”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logic checks instruction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opcode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src1, src2) against scoreboard (busy,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wp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to dispatch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FU available?		Busy[FU#]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RAW?			WP[src1] or WP[src2]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WAR?			Cannot arise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WAW?			WP[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Limitations of In-Order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In-order restriction keeps instruction 4 from issuing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04901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120290"/>
            <a:ext cx="8147325" cy="234270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Issue stage buffer holds multiple instructions waiting to issue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Decode stage adds next instruction to buffer if there is space and next instruction does not cause a WAR or WAW hazard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Any instruction in buffer whose RAW hazards are satisfied can issue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When instruction commits, a new instruction can issue</a:t>
            </a:r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667258" y="1188851"/>
            <a:ext cx="5823522" cy="2816224"/>
            <a:chOff x="1344" y="888"/>
            <a:chExt cx="2597" cy="1246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IF</a:t>
                </a:r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ID</a:t>
              </a: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WB</a:t>
                </a:r>
              </a:p>
            </p:txBody>
          </p:sp>
        </p:grp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ALU</a:t>
              </a:r>
            </a:p>
          </p:txBody>
        </p:sp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Mem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Fadd</a:t>
              </a: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Fmul</a:t>
              </a: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 dirty="0">
                  <a:latin typeface="Verdana" pitchFamily="1" charset="0"/>
                </a:rPr>
                <a:t>Issue</a:t>
              </a:r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48485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Limitations of Out-of-Order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Out-of-order: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…….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3…...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5 ….</a:t>
            </a:r>
            <a:r>
              <a:rPr lang="en-US" sz="1800" u="sng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Out-of-order execution has no gain.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Why did we not issue instruction 5?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1916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Instructions In-Flight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features of an ISA limit the number of instructions in the pipeline? </a:t>
            </a:r>
            <a:r>
              <a:rPr lang="en-US" u="sng" dirty="0" smtClean="0">
                <a:solidFill>
                  <a:schemeClr val="tx1"/>
                </a:solidFill>
              </a:rPr>
              <a:t>Number of registers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What features of a program limit the number of instructions in the pipeline? </a:t>
            </a:r>
            <a:r>
              <a:rPr lang="en-US" u="sng" dirty="0" smtClean="0">
                <a:solidFill>
                  <a:schemeClr val="tx1"/>
                </a:solidFill>
              </a:rPr>
              <a:t>Control transfers</a:t>
            </a:r>
          </a:p>
          <a:p>
            <a:pPr algn="l"/>
            <a:endParaRPr lang="en-US" u="sng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issue does not address these other limitations.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Mitigating Limited Register Names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Floating point pipelines often cannot be filled with small number of registers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IBM 360 had only 4 floating-point registers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Can a microarchitecture use more registers than specified by the ISA without loss of ISA compatibility?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	- In 1967, Robert </a:t>
            </a:r>
            <a:r>
              <a:rPr lang="en-US" sz="1600" b="0" dirty="0" err="1" smtClean="0">
                <a:solidFill>
                  <a:schemeClr val="tx1"/>
                </a:solidFill>
              </a:rPr>
              <a:t>Tomasulo’s</a:t>
            </a:r>
            <a:r>
              <a:rPr lang="en-US" sz="1600" b="0" dirty="0" smtClean="0">
                <a:solidFill>
                  <a:schemeClr val="tx1"/>
                </a:solidFill>
              </a:rPr>
              <a:t> solution was </a:t>
            </a:r>
            <a:r>
              <a:rPr lang="en-US" sz="1600" b="0" u="sng" dirty="0" smtClean="0">
                <a:solidFill>
                  <a:schemeClr val="tx1"/>
                </a:solidFill>
              </a:rPr>
              <a:t>dynamic register renaming.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5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3691</TotalTime>
  <Words>1808</Words>
  <Application>Microsoft Office PowerPoint</Application>
  <PresentationFormat>On-screen Show (4:3)</PresentationFormat>
  <Paragraphs>651</Paragraphs>
  <Slides>32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Executive</vt:lpstr>
      <vt:lpstr>ECE 252 / CPS 220  Advanced Computer Architecture I  Lecture 9 Instruction-Level Parallelism –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683</cp:revision>
  <dcterms:created xsi:type="dcterms:W3CDTF">2011-07-23T19:26:49Z</dcterms:created>
  <dcterms:modified xsi:type="dcterms:W3CDTF">2011-09-29T08:06:34Z</dcterms:modified>
</cp:coreProperties>
</file>