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5"/>
  </p:notesMasterIdLst>
  <p:sldIdLst>
    <p:sldId id="256" r:id="rId2"/>
    <p:sldId id="510" r:id="rId3"/>
    <p:sldId id="574" r:id="rId4"/>
    <p:sldId id="485" r:id="rId5"/>
    <p:sldId id="531" r:id="rId6"/>
    <p:sldId id="559" r:id="rId7"/>
    <p:sldId id="560" r:id="rId8"/>
    <p:sldId id="558" r:id="rId9"/>
    <p:sldId id="561" r:id="rId10"/>
    <p:sldId id="557" r:id="rId11"/>
    <p:sldId id="555" r:id="rId12"/>
    <p:sldId id="556" r:id="rId13"/>
    <p:sldId id="535" r:id="rId14"/>
    <p:sldId id="536" r:id="rId15"/>
    <p:sldId id="537" r:id="rId16"/>
    <p:sldId id="538" r:id="rId17"/>
    <p:sldId id="539" r:id="rId18"/>
    <p:sldId id="540" r:id="rId19"/>
    <p:sldId id="541" r:id="rId20"/>
    <p:sldId id="542" r:id="rId21"/>
    <p:sldId id="545" r:id="rId22"/>
    <p:sldId id="543" r:id="rId23"/>
    <p:sldId id="546" r:id="rId24"/>
    <p:sldId id="547" r:id="rId25"/>
    <p:sldId id="548" r:id="rId26"/>
    <p:sldId id="549" r:id="rId27"/>
    <p:sldId id="551" r:id="rId28"/>
    <p:sldId id="552" r:id="rId29"/>
    <p:sldId id="553" r:id="rId30"/>
    <p:sldId id="554" r:id="rId31"/>
    <p:sldId id="562" r:id="rId32"/>
    <p:sldId id="563" r:id="rId33"/>
    <p:sldId id="564" r:id="rId34"/>
    <p:sldId id="565" r:id="rId35"/>
    <p:sldId id="566" r:id="rId36"/>
    <p:sldId id="567" r:id="rId37"/>
    <p:sldId id="568" r:id="rId38"/>
    <p:sldId id="569" r:id="rId39"/>
    <p:sldId id="570" r:id="rId40"/>
    <p:sldId id="571" r:id="rId41"/>
    <p:sldId id="572" r:id="rId42"/>
    <p:sldId id="573" r:id="rId43"/>
    <p:sldId id="53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0" autoAdjust="0"/>
    <p:restoredTop sz="94660"/>
  </p:normalViewPr>
  <p:slideViewPr>
    <p:cSldViewPr>
      <p:cViewPr varScale="1">
        <p:scale>
          <a:sx n="139" d="100"/>
          <a:sy n="139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Instruction-Level Parallelism – Part 3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Lifetime of Physical Registers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Architected registers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are those defined by the instruction set architecture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Register renaming can be implemented in two ways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Rename with buffer tags -- insert speculatively computed values into ROB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Rename with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physical registers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– hold committed and speculative values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  <a:sym typeface="Wingdings" pitchFamily="2" charset="2"/>
              </a:rPr>
              <a:t>With Architected Registers		With Physical Registers</a:t>
            </a:r>
            <a:endParaRPr lang="en-US" sz="1600" u="sng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1. ld 	R1, (R3)			ld 	P1, (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Px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2. add 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R3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R1, 4			add 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P2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P1, 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3. sub 	R6, R7, R9		sub	P3,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Py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Pz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4. add 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R3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R3, R6		add	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P4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P2, P3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5. ld 	R6, (R1)			ld 	P5, (P1)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6. add 	R6, R6, R3		add	P6, P5, P4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7.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R6, (R1)			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P6, (P1)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8. ld 	R6, (R11)			ld 	P7, (Pw)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Every instruction’s destination register R* renamed to physical register P*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When do we reuse physical register? When next write of same architected register commits. Example: Reuse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P2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when instruction 4 commits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Rename Table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Maps architected registers (e.g., R*) to physical registers (e.g., P*)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Rename table identifies physical register P* that contains the value of R*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Example: MIPS has 32 architected registers so rename table has 32 entries.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Microarchitecture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might have N &gt;&gt; 32 physical registers.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Physical Registers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Contain N&gt;&gt;32 registers that can hold committed data.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Committed data is present when “p” flag is set.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Free List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List of physical registers available for renaming.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Stall pipeline if there are insufficient physical registers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Reorder Buffer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Issue logic checks state of instructions to determine if operand values present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Tracks sequence of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renamings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for the same architected register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After the fetch stage, instruction enters decode stage.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Decode stage (1) extracts architected registers, (2) renames to physical registers, and (3) inserts instruction into reorder buffer.</a:t>
            </a:r>
          </a:p>
          <a:p>
            <a:pPr algn="l"/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b="1" u="sng" dirty="0" smtClean="0">
                <a:solidFill>
                  <a:schemeClr val="tx1"/>
                </a:solidFill>
                <a:sym typeface="Wingdings" pitchFamily="2" charset="2"/>
              </a:rPr>
              <a:t>Every instruction’s destination register is renamed! Eliminates WAW/WAR hazards.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Renaming for instruction “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op Rd, R1, R2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” requires the following steps:</a:t>
            </a:r>
          </a:p>
          <a:p>
            <a:pPr marL="400050" indent="-400050" algn="l">
              <a:buAutoNum type="romanLcPeriod"/>
            </a:pP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Lookup source registers (R1,R2) in rename table. 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Insert corresponding physical register (P&lt;y&gt;,P&lt;z&gt;) into ROB. </a:t>
            </a:r>
          </a:p>
          <a:p>
            <a:pPr marL="400050" indent="-40005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ii. 	If values for P&lt;y&gt;, P&lt;z&gt; are present, set “p” flag in ROB.</a:t>
            </a:r>
          </a:p>
          <a:p>
            <a:pPr marL="400050" indent="-40005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iii. 	Lookup destination register (Rd) in rename table.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Suppose Rd already renamed to P&lt;w&gt;.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Because we rename Rd in step iii, this is the last instruction for which P&lt;w&gt; is valid. 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Denote as last physical register (</a:t>
            </a:r>
            <a:r>
              <a:rPr lang="en-US" sz="1400" dirty="0" err="1" smtClean="0">
                <a:solidFill>
                  <a:schemeClr val="tx1"/>
                </a:solidFill>
                <a:sym typeface="Wingdings" pitchFamily="2" charset="2"/>
              </a:rPr>
              <a:t>LPRd</a:t>
            </a: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) in ROB. Required for managing free list.</a:t>
            </a:r>
          </a:p>
          <a:p>
            <a:pPr marL="400050" indent="-40005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iv. 	Rename Rd to P&lt;x&gt;, which is next available register from free list. </a:t>
            </a:r>
          </a:p>
          <a:p>
            <a:pPr marL="400050" indent="-400050" algn="l"/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	Denote as current physical register (</a:t>
            </a:r>
            <a:r>
              <a:rPr lang="en-US" sz="1400" dirty="0" err="1" smtClean="0">
                <a:solidFill>
                  <a:schemeClr val="tx1"/>
                </a:solidFill>
                <a:sym typeface="Wingdings" pitchFamily="2" charset="2"/>
              </a:rPr>
              <a:t>PRd</a:t>
            </a:r>
            <a:r>
              <a:rPr lang="en-US" sz="1400" dirty="0" smtClean="0">
                <a:solidFill>
                  <a:schemeClr val="tx1"/>
                </a:solidFill>
                <a:sym typeface="Wingdings" pitchFamily="2" charset="2"/>
              </a:rPr>
              <a:t>) in ROB.</a:t>
            </a:r>
          </a:p>
          <a:p>
            <a:pPr marL="400050" indent="-400050" algn="l"/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00050" indent="-40005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Issue logic sends instruction to execution units when both source registers present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R1 to P0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 dirty="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 dirty="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 dirty="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1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1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7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8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9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3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4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5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6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7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8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9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0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1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2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3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4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5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6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7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68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69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0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1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2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3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4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5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6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7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78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79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0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1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2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3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4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5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6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87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8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89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0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1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2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93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13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0(R3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R1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R7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R6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R3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R6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0(R1)</a:t>
            </a:r>
          </a:p>
        </p:txBody>
      </p:sp>
      <p:grpSp>
        <p:nvGrpSpPr>
          <p:cNvPr id="95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96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97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98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99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100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101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02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103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104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105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106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109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152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153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110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150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151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111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148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149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112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146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7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113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144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5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114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142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3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115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140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41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116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138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39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117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136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137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118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121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122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123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124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5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6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7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8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29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130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2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134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135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133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154" name="Line 146"/>
          <p:cNvSpPr>
            <a:spLocks noChangeShapeType="1"/>
          </p:cNvSpPr>
          <p:nvPr/>
        </p:nvSpPr>
        <p:spPr bwMode="auto">
          <a:xfrm>
            <a:off x="6254750" y="1905000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156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8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X         ld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     P7               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R1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159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160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162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184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85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163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182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183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164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180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181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165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178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79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166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176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177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167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174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75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168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17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173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169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170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171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161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186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187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189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8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P0</a:t>
              </a:r>
            </a:p>
          </p:txBody>
        </p:sp>
      </p:grpSp>
      <p:grpSp>
        <p:nvGrpSpPr>
          <p:cNvPr id="191" name="Group 183"/>
          <p:cNvGrpSpPr>
            <a:grpSpLocks/>
          </p:cNvGrpSpPr>
          <p:nvPr/>
        </p:nvGrpSpPr>
        <p:grpSpPr bwMode="auto">
          <a:xfrm>
            <a:off x="1758950" y="1600200"/>
            <a:ext cx="4724400" cy="3124200"/>
            <a:chOff x="912" y="1008"/>
            <a:chExt cx="2976" cy="1968"/>
          </a:xfrm>
        </p:grpSpPr>
        <p:sp>
          <p:nvSpPr>
            <p:cNvPr id="192" name="Line 184"/>
            <p:cNvSpPr>
              <a:spLocks noChangeShapeType="1"/>
            </p:cNvSpPr>
            <p:nvPr/>
          </p:nvSpPr>
          <p:spPr bwMode="auto">
            <a:xfrm>
              <a:off x="3456" y="1056"/>
              <a:ext cx="432" cy="192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Line 185"/>
            <p:cNvSpPr>
              <a:spLocks noChangeShapeType="1"/>
            </p:cNvSpPr>
            <p:nvPr/>
          </p:nvSpPr>
          <p:spPr bwMode="auto">
            <a:xfrm flipH="1">
              <a:off x="912" y="1008"/>
              <a:ext cx="2304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" name="Line 186"/>
          <p:cNvSpPr>
            <a:spLocks noChangeShapeType="1"/>
          </p:cNvSpPr>
          <p:nvPr/>
        </p:nvSpPr>
        <p:spPr bwMode="auto">
          <a:xfrm>
            <a:off x="1377950" y="2133600"/>
            <a:ext cx="4038600" cy="2667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Text Box 187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198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l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8" grpId="0" autoUpdateAnimBg="0"/>
      <p:bldP spid="194" grpId="0" animBg="1"/>
      <p:bldP spid="19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R3 to P1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98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00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01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6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07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8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9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0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1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4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5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6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7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8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9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0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1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2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3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4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5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6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7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8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9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0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1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2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3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6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7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8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9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0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1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2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3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4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5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6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7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8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9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0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1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2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3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4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55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6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7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8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9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0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1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2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3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4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65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6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7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8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9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0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1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2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273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4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5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6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7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8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9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199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280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281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282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283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4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5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6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287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288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289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290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291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292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4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295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338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339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296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336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337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297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334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335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298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332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3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299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330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1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00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28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9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01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26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7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02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24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5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03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22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3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04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07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8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9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10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1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2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3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4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5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6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20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21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19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340" name="Line 146"/>
          <p:cNvSpPr>
            <a:spLocks noChangeShapeType="1"/>
          </p:cNvSpPr>
          <p:nvPr/>
        </p:nvSpPr>
        <p:spPr bwMode="auto">
          <a:xfrm>
            <a:off x="6254750" y="2238445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1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342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4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ld     p     P7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 R1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345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346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348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37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71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349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368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3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350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366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367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351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3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352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3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363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353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360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1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354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358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35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355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356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57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347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372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373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375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377" name="Text Box 183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378" name="Line 184"/>
          <p:cNvSpPr>
            <a:spLocks noChangeShapeType="1"/>
          </p:cNvSpPr>
          <p:nvPr/>
        </p:nvSpPr>
        <p:spPr bwMode="auto">
          <a:xfrm>
            <a:off x="1301750" y="2514600"/>
            <a:ext cx="4038600" cy="2514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" name="Text Box 185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P7</a:t>
            </a:r>
          </a:p>
        </p:txBody>
      </p:sp>
      <p:grpSp>
        <p:nvGrpSpPr>
          <p:cNvPr id="380" name="Group 186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381" name="Line 187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Line 188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3" name="Group 189"/>
          <p:cNvGrpSpPr>
            <a:grpSpLocks/>
          </p:cNvGrpSpPr>
          <p:nvPr/>
        </p:nvGrpSpPr>
        <p:grpSpPr bwMode="auto">
          <a:xfrm>
            <a:off x="1682750" y="1752600"/>
            <a:ext cx="4648200" cy="3200400"/>
            <a:chOff x="864" y="1104"/>
            <a:chExt cx="2928" cy="2016"/>
          </a:xfrm>
        </p:grpSpPr>
        <p:sp>
          <p:nvSpPr>
            <p:cNvPr id="384" name="Line 190"/>
            <p:cNvSpPr>
              <a:spLocks noChangeShapeType="1"/>
            </p:cNvSpPr>
            <p:nvPr/>
          </p:nvSpPr>
          <p:spPr bwMode="auto">
            <a:xfrm flipH="1">
              <a:off x="864" y="1104"/>
              <a:ext cx="2352" cy="43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Line 191"/>
            <p:cNvSpPr>
              <a:spLocks noChangeShapeType="1"/>
            </p:cNvSpPr>
            <p:nvPr/>
          </p:nvSpPr>
          <p:spPr bwMode="auto">
            <a:xfrm>
              <a:off x="3408" y="1200"/>
              <a:ext cx="384" cy="192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6" name="Group 192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387" name="Group 193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389" name="Line 194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" name="Line 195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8" name="Text Box 196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391" name="Text Box 197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add         P0            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   R3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92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378" grpId="0" animBg="1"/>
      <p:bldP spid="379" grpId="0" autoUpdateAnimBg="0"/>
      <p:bldP spid="39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R6 to P3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98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00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01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6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07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8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09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0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1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4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5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6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7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8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19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0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1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2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3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4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5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6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7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8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29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0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1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2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3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6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7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8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39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0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1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2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3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4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5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6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7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8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49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0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1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2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3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4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55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6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7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8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59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0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1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2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3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4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65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6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7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8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69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0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1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2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273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4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5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6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7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8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279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199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280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281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282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283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4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5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6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287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288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289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290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291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292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4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295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338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339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296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336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337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297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334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335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298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332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3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299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330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1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00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28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9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01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26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7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02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24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5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03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22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3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04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07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8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9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10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1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2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3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4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5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6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20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21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19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340" name="Line 146"/>
          <p:cNvSpPr>
            <a:spLocks noChangeShapeType="1"/>
          </p:cNvSpPr>
          <p:nvPr/>
        </p:nvSpPr>
        <p:spPr bwMode="auto">
          <a:xfrm>
            <a:off x="6254750" y="2584090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1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342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4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345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346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348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37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71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349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368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3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350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366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367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351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3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352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3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363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353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360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1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354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358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35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355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356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57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347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372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373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375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377" name="Text Box 183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378" name="Text Box 184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tx2"/>
                </a:solidFill>
                <a:latin typeface="Verdana" pitchFamily="1" charset="0"/>
              </a:rPr>
              <a:t>P7</a:t>
            </a:r>
          </a:p>
        </p:txBody>
      </p:sp>
      <p:grpSp>
        <p:nvGrpSpPr>
          <p:cNvPr id="379" name="Group 185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380" name="Line 18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Line 18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2" name="Group 188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383" name="Group 189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385" name="Line 19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Line 19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4" name="Text Box 192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387" name="Text Box 193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88" name="Line 194"/>
          <p:cNvSpPr>
            <a:spLocks noChangeShapeType="1"/>
          </p:cNvSpPr>
          <p:nvPr/>
        </p:nvSpPr>
        <p:spPr bwMode="auto">
          <a:xfrm>
            <a:off x="1301750" y="3200400"/>
            <a:ext cx="4114800" cy="2057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" name="Text Box 195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P5</a:t>
            </a:r>
            <a:endParaRPr lang="en-US" sz="1800" dirty="0">
              <a:solidFill>
                <a:schemeClr val="hlink"/>
              </a:solidFill>
              <a:latin typeface="Verdana" pitchFamily="1" charset="0"/>
            </a:endParaRPr>
          </a:p>
        </p:txBody>
      </p:sp>
      <p:grpSp>
        <p:nvGrpSpPr>
          <p:cNvPr id="390" name="Group 196"/>
          <p:cNvGrpSpPr>
            <a:grpSpLocks/>
          </p:cNvGrpSpPr>
          <p:nvPr/>
        </p:nvGrpSpPr>
        <p:grpSpPr bwMode="auto">
          <a:xfrm>
            <a:off x="1911350" y="2057400"/>
            <a:ext cx="4419600" cy="3124200"/>
            <a:chOff x="1008" y="1296"/>
            <a:chExt cx="2784" cy="1968"/>
          </a:xfrm>
        </p:grpSpPr>
        <p:sp>
          <p:nvSpPr>
            <p:cNvPr id="391" name="Line 197"/>
            <p:cNvSpPr>
              <a:spLocks noChangeShapeType="1"/>
            </p:cNvSpPr>
            <p:nvPr/>
          </p:nvSpPr>
          <p:spPr bwMode="auto">
            <a:xfrm flipH="1">
              <a:off x="1008" y="1296"/>
              <a:ext cx="2208" cy="67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Line 198"/>
            <p:cNvSpPr>
              <a:spLocks noChangeShapeType="1"/>
            </p:cNvSpPr>
            <p:nvPr/>
          </p:nvSpPr>
          <p:spPr bwMode="auto">
            <a:xfrm>
              <a:off x="3456" y="1392"/>
              <a:ext cx="336" cy="187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3" name="Group 199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394" name="Group 200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396" name="Line 201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Line 202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" name="Text Box 203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P3</a:t>
              </a:r>
            </a:p>
          </p:txBody>
        </p:sp>
      </p:grpSp>
      <p:sp>
        <p:nvSpPr>
          <p:cNvPr id="398" name="Text Box 204"/>
          <p:cNvSpPr txBox="1">
            <a:spLocks noChangeArrowheads="1"/>
          </p:cNvSpPr>
          <p:nvPr/>
        </p:nvSpPr>
        <p:spPr bwMode="auto">
          <a:xfrm>
            <a:off x="539475" y="5097752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sub   p    P6     p     P5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R6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P3</a:t>
            </a:r>
          </a:p>
        </p:txBody>
      </p:sp>
      <p:grpSp>
        <p:nvGrpSpPr>
          <p:cNvPr id="399" name="Group 205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400" name="Line 20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Line 20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2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388" grpId="0" animBg="1"/>
      <p:bldP spid="389" grpId="0" autoUpdateAnimBg="0"/>
      <p:bldP spid="39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R3 to P2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97" name="Group 3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198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00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01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02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03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04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05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06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07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08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09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0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1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4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5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6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7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8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19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0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1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2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3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4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5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6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7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8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29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0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1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2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3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6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7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8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39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0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1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2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3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4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5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6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7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8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9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0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1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2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3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4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55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6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7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8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9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0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1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2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3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4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65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6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7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8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9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0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1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2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273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4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5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6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7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8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9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</p:grpSp>
        <p:sp>
          <p:nvSpPr>
            <p:cNvPr id="199" name="Text Box 85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280" name="Rectangle 86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281" name="Group 87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282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283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4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5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286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287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288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289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290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291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292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4" name="Group 100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295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338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339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296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336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337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297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334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335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298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332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3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299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330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31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00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28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9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01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26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7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02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24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5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03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22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23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04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07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8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09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10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1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2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3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4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5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16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20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21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19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340" name="Line 146"/>
          <p:cNvSpPr>
            <a:spLocks noChangeShapeType="1"/>
          </p:cNvSpPr>
          <p:nvPr/>
        </p:nvSpPr>
        <p:spPr bwMode="auto">
          <a:xfrm>
            <a:off x="6254750" y="2929735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1" name="Group 147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342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4" name="Text Box 150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 P7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345" name="Group 151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346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348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370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71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349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368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369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350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366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367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351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364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352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362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363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353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360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61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354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358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35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355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356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357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347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372" name="Group 178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373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375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6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377" name="Text Box 183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378" name="Text Box 184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P7</a:t>
            </a:r>
          </a:p>
        </p:txBody>
      </p:sp>
      <p:grpSp>
        <p:nvGrpSpPr>
          <p:cNvPr id="379" name="Group 185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380" name="Line 18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Line 18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2" name="Group 188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383" name="Group 189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385" name="Line 19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6" name="Line 19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4" name="Text Box 192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387" name="Text Box 193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88" name="Text Box 194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389" name="Group 195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390" name="Group 196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392" name="Line 19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" name="Line 19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1" name="Text Box 199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sp>
        <p:nvSpPr>
          <p:cNvPr id="394" name="Text Box 200"/>
          <p:cNvSpPr txBox="1">
            <a:spLocks noChangeArrowheads="1"/>
          </p:cNvSpPr>
          <p:nvPr/>
        </p:nvSpPr>
        <p:spPr bwMode="auto">
          <a:xfrm>
            <a:off x="539750" y="51054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</a:t>
            </a:r>
            <a:r>
              <a:rPr lang="en-US" sz="1800" dirty="0" smtClean="0">
                <a:latin typeface="Verdana" pitchFamily="1" charset="0"/>
              </a:rPr>
              <a:t>  </a:t>
            </a:r>
            <a:r>
              <a:rPr lang="en-US" sz="1800" dirty="0">
                <a:latin typeface="Verdana" pitchFamily="1" charset="0"/>
              </a:rPr>
              <a:t>P6    p     P5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grpSp>
        <p:nvGrpSpPr>
          <p:cNvPr id="395" name="Group 201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396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8" name="Group 204"/>
          <p:cNvGrpSpPr>
            <a:grpSpLocks/>
          </p:cNvGrpSpPr>
          <p:nvPr/>
        </p:nvGrpSpPr>
        <p:grpSpPr bwMode="auto">
          <a:xfrm>
            <a:off x="1987550" y="2286000"/>
            <a:ext cx="4495800" cy="3200400"/>
            <a:chOff x="1056" y="1440"/>
            <a:chExt cx="2832" cy="2016"/>
          </a:xfrm>
        </p:grpSpPr>
        <p:sp>
          <p:nvSpPr>
            <p:cNvPr id="399" name="Line 205"/>
            <p:cNvSpPr>
              <a:spLocks noChangeShapeType="1"/>
            </p:cNvSpPr>
            <p:nvPr/>
          </p:nvSpPr>
          <p:spPr bwMode="auto">
            <a:xfrm flipH="1">
              <a:off x="1056" y="1440"/>
              <a:ext cx="2208" cy="14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Line 206"/>
            <p:cNvSpPr>
              <a:spLocks noChangeShapeType="1"/>
            </p:cNvSpPr>
            <p:nvPr/>
          </p:nvSpPr>
          <p:spPr bwMode="auto">
            <a:xfrm>
              <a:off x="3504" y="1440"/>
              <a:ext cx="384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1" name="Line 207"/>
          <p:cNvSpPr>
            <a:spLocks noChangeShapeType="1"/>
          </p:cNvSpPr>
          <p:nvPr/>
        </p:nvSpPr>
        <p:spPr bwMode="auto">
          <a:xfrm>
            <a:off x="1682750" y="2514600"/>
            <a:ext cx="3657600" cy="29718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2" name="Text Box 208"/>
          <p:cNvSpPr txBox="1">
            <a:spLocks noChangeArrowheads="1"/>
          </p:cNvSpPr>
          <p:nvPr/>
        </p:nvSpPr>
        <p:spPr bwMode="auto">
          <a:xfrm>
            <a:off x="5264150" y="53340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P1</a:t>
            </a:r>
          </a:p>
        </p:txBody>
      </p:sp>
      <p:grpSp>
        <p:nvGrpSpPr>
          <p:cNvPr id="403" name="Group 209"/>
          <p:cNvGrpSpPr>
            <a:grpSpLocks/>
          </p:cNvGrpSpPr>
          <p:nvPr/>
        </p:nvGrpSpPr>
        <p:grpSpPr bwMode="auto">
          <a:xfrm>
            <a:off x="1377950" y="2281238"/>
            <a:ext cx="846138" cy="366712"/>
            <a:chOff x="384" y="1869"/>
            <a:chExt cx="533" cy="231"/>
          </a:xfrm>
        </p:grpSpPr>
        <p:grpSp>
          <p:nvGrpSpPr>
            <p:cNvPr id="404" name="Group 210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406" name="Line 211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Line 212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5" name="Text Box 213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408" name="Text Box 214"/>
          <p:cNvSpPr txBox="1">
            <a:spLocks noChangeArrowheads="1"/>
          </p:cNvSpPr>
          <p:nvPr/>
        </p:nvSpPr>
        <p:spPr bwMode="auto">
          <a:xfrm>
            <a:off x="539750" y="53340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add         P1            P3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R3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P2</a:t>
            </a:r>
          </a:p>
        </p:txBody>
      </p:sp>
      <p:grpSp>
        <p:nvGrpSpPr>
          <p:cNvPr id="409" name="Group 215"/>
          <p:cNvGrpSpPr>
            <a:grpSpLocks/>
          </p:cNvGrpSpPr>
          <p:nvPr/>
        </p:nvGrpSpPr>
        <p:grpSpPr bwMode="auto">
          <a:xfrm>
            <a:off x="5340350" y="2133600"/>
            <a:ext cx="685800" cy="228600"/>
            <a:chOff x="3168" y="912"/>
            <a:chExt cx="432" cy="144"/>
          </a:xfrm>
        </p:grpSpPr>
        <p:sp>
          <p:nvSpPr>
            <p:cNvPr id="410" name="Line 21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21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/>
      <p:bldP spid="401" grpId="0" animBg="1"/>
      <p:bldP spid="402" grpId="0" autoUpdateAnimBg="0"/>
      <p:bldP spid="4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Renaming R6 to P4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18" name="Group 3"/>
          <p:cNvGrpSpPr>
            <a:grpSpLocks/>
          </p:cNvGrpSpPr>
          <p:nvPr/>
        </p:nvGrpSpPr>
        <p:grpSpPr bwMode="auto">
          <a:xfrm>
            <a:off x="536575" y="4038600"/>
            <a:ext cx="6324600" cy="2290763"/>
            <a:chOff x="144" y="2541"/>
            <a:chExt cx="3984" cy="1443"/>
          </a:xfrm>
        </p:grpSpPr>
        <p:grpSp>
          <p:nvGrpSpPr>
            <p:cNvPr id="341" name="Group 4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346" name="Rectangle 5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348" name="Rectangle 6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349" name="Rectangle 7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350" name="Rectangle 8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351" name="Rectangle 9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352" name="Rectangle 10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353" name="Rectangle 11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354" name="Rectangle 12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55" name="Rectangle 13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2" name="Rectangle 14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3" name="Rectangle 15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79" name="Rectangle 16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2" name="Rectangle 17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3" name="Rectangle 18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89" name="Rectangle 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0" name="Rectangle 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5" name="Rectangle 21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8" name="Rectangle 22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3" name="Rectangle 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4" name="Rectangle 24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9" name="Rectangle 25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2" name="Rectangle 26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3" name="Rectangle 2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4" name="Rectangle 28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5" name="Rectangle 29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6" name="Rectangle 30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7" name="Rectangle 31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8" name="Rectangle 32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19" name="Rectangle 33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0" name="Rectangle 34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1" name="Rectangle 3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2" name="Rectangle 36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3" name="Rectangle 37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4" name="Rectangle 38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5" name="Rectangle 39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6" name="Rectangle 40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7" name="Rectangle 41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8" name="Rectangle 42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29" name="Rectangle 43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0" name="Rectangle 44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1" name="Rectangle 45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2" name="Rectangle 46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3" name="Rectangle 47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4" name="Rectangle 48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5" name="Rectangle 49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6" name="Rectangle 5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7" name="Rectangle 5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8" name="Rectangle 52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39" name="Rectangle 53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0" name="Rectangle 54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1" name="Rectangle 55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2" name="Rectangle 56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3" name="Rectangle 57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4" name="Rectangle 5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5" name="Rectangle 59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446" name="Rectangle 60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7" name="Rectangle 61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8" name="Rectangle 62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49" name="Rectangle 63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0" name="Rectangle 64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1" name="Rectangle 65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2" name="Rectangle 6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3" name="Rectangle 67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4" name="Rectangle 68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5" name="Rectangle 69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456" name="Rectangle 70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7" name="Rectangle 71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8" name="Rectangle 72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59" name="Rectangle 73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0" name="Rectangle 74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1" name="Rectangle 75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2" name="Rectangle 76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3" name="Rectangle 77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1800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464" name="Rectangle 78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5" name="Rectangle 79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6" name="Rectangle 80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7" name="Rectangle 81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8" name="Rectangle 82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69" name="Rectangle 83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70" name="Rectangle 84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</p:grpSp>
        <p:sp>
          <p:nvSpPr>
            <p:cNvPr id="345" name="Text Box 85"/>
            <p:cNvSpPr txBox="1">
              <a:spLocks noChangeArrowheads="1"/>
            </p:cNvSpPr>
            <p:nvPr/>
          </p:nvSpPr>
          <p:spPr bwMode="auto">
            <a:xfrm>
              <a:off x="149" y="2541"/>
              <a:ext cx="463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471" name="Rectangle 86"/>
          <p:cNvSpPr>
            <a:spLocks noChangeArrowheads="1"/>
          </p:cNvSpPr>
          <p:nvPr/>
        </p:nvSpPr>
        <p:spPr bwMode="auto">
          <a:xfrm>
            <a:off x="655320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472" name="Group 87"/>
          <p:cNvGrpSpPr>
            <a:grpSpLocks/>
          </p:cNvGrpSpPr>
          <p:nvPr/>
        </p:nvGrpSpPr>
        <p:grpSpPr bwMode="auto">
          <a:xfrm>
            <a:off x="5092700" y="1066800"/>
            <a:ext cx="1273175" cy="3052763"/>
            <a:chOff x="3014" y="669"/>
            <a:chExt cx="802" cy="1923"/>
          </a:xfrm>
        </p:grpSpPr>
        <p:sp>
          <p:nvSpPr>
            <p:cNvPr id="473" name="Text Box 88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474" name="Rectangle 89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75" name="Rectangle 90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76" name="Rectangle 91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77" name="Rectangle 92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478" name="Rectangle 93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79" name="Rectangle 94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480" name="Rectangle 95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481" name="Rectangle 96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482" name="Rectangle 97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483" name="Line 98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Line 99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5" name="Group 100"/>
          <p:cNvGrpSpPr>
            <a:grpSpLocks/>
          </p:cNvGrpSpPr>
          <p:nvPr/>
        </p:nvGrpSpPr>
        <p:grpSpPr bwMode="auto">
          <a:xfrm>
            <a:off x="2744788" y="990600"/>
            <a:ext cx="2135187" cy="3186113"/>
            <a:chOff x="1535" y="621"/>
            <a:chExt cx="1345" cy="2007"/>
          </a:xfrm>
        </p:grpSpPr>
        <p:grpSp>
          <p:nvGrpSpPr>
            <p:cNvPr id="486" name="Group 101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529" name="Rectangle 102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530" name="Text Box 103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487" name="Group 104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527" name="Rectangle 105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528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488" name="Group 107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525" name="Rectangle 108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526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489" name="Group 110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523" name="Rectangle 111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4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490" name="Group 113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521" name="Rectangle 114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2" name="Text Box 115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491" name="Group 116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519" name="Rectangle 117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20" name="Text Box 118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492" name="Group 119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517" name="Rectangle 120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8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493" name="Group 122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515" name="Rectangle 123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6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494" name="Group 125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513" name="Rectangle 126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4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495" name="Line 128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Line 129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Text Box 130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498" name="Rectangle 131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9" name="Rectangle 132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500" name="Rectangle 133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501" name="Rectangle 134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2" name="Rectangle 135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3" name="Rectangle 136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4" name="Rectangle 137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5" name="Rectangle 138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6" name="Rectangle 139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507" name="Line 140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Line 141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9" name="Group 142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511" name="Rectangle 143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512" name="Text Box 144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510" name="Rectangle 145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sp>
        <p:nvSpPr>
          <p:cNvPr id="531" name="Line 146"/>
          <p:cNvSpPr>
            <a:spLocks noChangeShapeType="1"/>
          </p:cNvSpPr>
          <p:nvPr/>
        </p:nvSpPr>
        <p:spPr bwMode="auto">
          <a:xfrm>
            <a:off x="6251575" y="3236975"/>
            <a:ext cx="304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" name="Group 147"/>
          <p:cNvGrpSpPr>
            <a:grpSpLocks/>
          </p:cNvGrpSpPr>
          <p:nvPr/>
        </p:nvGrpSpPr>
        <p:grpSpPr bwMode="auto">
          <a:xfrm>
            <a:off x="5337175" y="1452563"/>
            <a:ext cx="685800" cy="228600"/>
            <a:chOff x="3168" y="912"/>
            <a:chExt cx="432" cy="144"/>
          </a:xfrm>
        </p:grpSpPr>
        <p:sp>
          <p:nvSpPr>
            <p:cNvPr id="533" name="Line 14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" name="Line 14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5" name="Text Box 150"/>
          <p:cNvSpPr txBox="1">
            <a:spLocks noChangeArrowheads="1"/>
          </p:cNvSpPr>
          <p:nvPr/>
        </p:nvSpPr>
        <p:spPr bwMode="auto">
          <a:xfrm>
            <a:off x="536575" y="46529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536" name="Group 151"/>
          <p:cNvGrpSpPr>
            <a:grpSpLocks/>
          </p:cNvGrpSpPr>
          <p:nvPr/>
        </p:nvGrpSpPr>
        <p:grpSpPr bwMode="auto">
          <a:xfrm>
            <a:off x="454025" y="995363"/>
            <a:ext cx="2046288" cy="2571750"/>
            <a:chOff x="92" y="624"/>
            <a:chExt cx="1289" cy="1620"/>
          </a:xfrm>
        </p:grpSpPr>
        <p:grpSp>
          <p:nvGrpSpPr>
            <p:cNvPr id="537" name="Group 152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539" name="Group 153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561" name="Rectangle 154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6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540" name="Group 156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559" name="Rectangle 157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560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541" name="Group 159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557" name="Rectangle 160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55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542" name="Group 162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555" name="Rectangle 163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6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543" name="Group 165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553" name="Rectangle 166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554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544" name="Group 168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5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2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545" name="Group 171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549" name="Rectangle 172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550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546" name="Group 174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547" name="Rectangle 175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4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538" name="Text Box 177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563" name="Group 178"/>
          <p:cNvGrpSpPr>
            <a:grpSpLocks/>
          </p:cNvGrpSpPr>
          <p:nvPr/>
        </p:nvGrpSpPr>
        <p:grpSpPr bwMode="auto">
          <a:xfrm>
            <a:off x="917575" y="1828800"/>
            <a:ext cx="846138" cy="366713"/>
            <a:chOff x="384" y="1149"/>
            <a:chExt cx="533" cy="231"/>
          </a:xfrm>
        </p:grpSpPr>
        <p:grpSp>
          <p:nvGrpSpPr>
            <p:cNvPr id="564" name="Group 179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566" name="Line 18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" name="Line 18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5" name="Text Box 182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568" name="Text Box 183"/>
          <p:cNvSpPr txBox="1">
            <a:spLocks noChangeArrowheads="1"/>
          </p:cNvSpPr>
          <p:nvPr/>
        </p:nvSpPr>
        <p:spPr bwMode="auto">
          <a:xfrm>
            <a:off x="5260975" y="46529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569" name="Text Box 184"/>
          <p:cNvSpPr txBox="1">
            <a:spLocks noChangeArrowheads="1"/>
          </p:cNvSpPr>
          <p:nvPr/>
        </p:nvSpPr>
        <p:spPr bwMode="auto">
          <a:xfrm>
            <a:off x="5260975" y="48815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P7</a:t>
            </a:r>
          </a:p>
        </p:txBody>
      </p:sp>
      <p:grpSp>
        <p:nvGrpSpPr>
          <p:cNvPr id="570" name="Group 185"/>
          <p:cNvGrpSpPr>
            <a:grpSpLocks/>
          </p:cNvGrpSpPr>
          <p:nvPr/>
        </p:nvGrpSpPr>
        <p:grpSpPr bwMode="auto">
          <a:xfrm>
            <a:off x="5337175" y="1681163"/>
            <a:ext cx="685800" cy="228600"/>
            <a:chOff x="3168" y="912"/>
            <a:chExt cx="432" cy="144"/>
          </a:xfrm>
        </p:grpSpPr>
        <p:sp>
          <p:nvSpPr>
            <p:cNvPr id="571" name="Line 18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" name="Line 18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3" name="Group 188"/>
          <p:cNvGrpSpPr>
            <a:grpSpLocks/>
          </p:cNvGrpSpPr>
          <p:nvPr/>
        </p:nvGrpSpPr>
        <p:grpSpPr bwMode="auto">
          <a:xfrm>
            <a:off x="917575" y="2286000"/>
            <a:ext cx="846138" cy="366713"/>
            <a:chOff x="384" y="1437"/>
            <a:chExt cx="533" cy="231"/>
          </a:xfrm>
        </p:grpSpPr>
        <p:grpSp>
          <p:nvGrpSpPr>
            <p:cNvPr id="574" name="Group 189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576" name="Line 190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7" name="Line 191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5" name="Text Box 192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578" name="Text Box 193"/>
          <p:cNvSpPr txBox="1">
            <a:spLocks noChangeArrowheads="1"/>
          </p:cNvSpPr>
          <p:nvPr/>
        </p:nvSpPr>
        <p:spPr bwMode="auto">
          <a:xfrm>
            <a:off x="536575" y="48815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579" name="Text Box 194"/>
          <p:cNvSpPr txBox="1">
            <a:spLocks noChangeArrowheads="1"/>
          </p:cNvSpPr>
          <p:nvPr/>
        </p:nvSpPr>
        <p:spPr bwMode="auto">
          <a:xfrm>
            <a:off x="5260975" y="51101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580" name="Group 195"/>
          <p:cNvGrpSpPr>
            <a:grpSpLocks/>
          </p:cNvGrpSpPr>
          <p:nvPr/>
        </p:nvGrpSpPr>
        <p:grpSpPr bwMode="auto">
          <a:xfrm>
            <a:off x="917575" y="2971800"/>
            <a:ext cx="846138" cy="366713"/>
            <a:chOff x="384" y="1869"/>
            <a:chExt cx="533" cy="231"/>
          </a:xfrm>
        </p:grpSpPr>
        <p:grpSp>
          <p:nvGrpSpPr>
            <p:cNvPr id="581" name="Group 196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583" name="Line 19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" name="Line 19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2" name="Text Box 199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sp>
        <p:nvSpPr>
          <p:cNvPr id="585" name="Text Box 200"/>
          <p:cNvSpPr txBox="1">
            <a:spLocks noChangeArrowheads="1"/>
          </p:cNvSpPr>
          <p:nvPr/>
        </p:nvSpPr>
        <p:spPr bwMode="auto">
          <a:xfrm>
            <a:off x="536575" y="51101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 P6     p     P5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grpSp>
        <p:nvGrpSpPr>
          <p:cNvPr id="586" name="Group 201"/>
          <p:cNvGrpSpPr>
            <a:grpSpLocks/>
          </p:cNvGrpSpPr>
          <p:nvPr/>
        </p:nvGrpSpPr>
        <p:grpSpPr bwMode="auto">
          <a:xfrm>
            <a:off x="5337175" y="1909763"/>
            <a:ext cx="685800" cy="228600"/>
            <a:chOff x="3168" y="912"/>
            <a:chExt cx="432" cy="144"/>
          </a:xfrm>
        </p:grpSpPr>
        <p:sp>
          <p:nvSpPr>
            <p:cNvPr id="587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9" name="Group 204"/>
          <p:cNvGrpSpPr>
            <a:grpSpLocks/>
          </p:cNvGrpSpPr>
          <p:nvPr/>
        </p:nvGrpSpPr>
        <p:grpSpPr bwMode="auto">
          <a:xfrm>
            <a:off x="2212975" y="2519363"/>
            <a:ext cx="4267200" cy="3200400"/>
            <a:chOff x="1200" y="1584"/>
            <a:chExt cx="2688" cy="2016"/>
          </a:xfrm>
        </p:grpSpPr>
        <p:sp>
          <p:nvSpPr>
            <p:cNvPr id="590" name="Line 205"/>
            <p:cNvSpPr>
              <a:spLocks noChangeShapeType="1"/>
            </p:cNvSpPr>
            <p:nvPr/>
          </p:nvSpPr>
          <p:spPr bwMode="auto">
            <a:xfrm flipH="1">
              <a:off x="1200" y="1584"/>
              <a:ext cx="2064" cy="38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Line 206"/>
            <p:cNvSpPr>
              <a:spLocks noChangeShapeType="1"/>
            </p:cNvSpPr>
            <p:nvPr/>
          </p:nvSpPr>
          <p:spPr bwMode="auto">
            <a:xfrm>
              <a:off x="3504" y="1584"/>
              <a:ext cx="384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2" name="Line 207"/>
          <p:cNvSpPr>
            <a:spLocks noChangeShapeType="1"/>
          </p:cNvSpPr>
          <p:nvPr/>
        </p:nvSpPr>
        <p:spPr bwMode="auto">
          <a:xfrm>
            <a:off x="1755775" y="3205163"/>
            <a:ext cx="3581400" cy="2514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" name="Text Box 208"/>
          <p:cNvSpPr txBox="1">
            <a:spLocks noChangeArrowheads="1"/>
          </p:cNvSpPr>
          <p:nvPr/>
        </p:nvSpPr>
        <p:spPr bwMode="auto">
          <a:xfrm>
            <a:off x="5260975" y="53387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P1</a:t>
            </a:r>
          </a:p>
        </p:txBody>
      </p:sp>
      <p:grpSp>
        <p:nvGrpSpPr>
          <p:cNvPr id="594" name="Group 209"/>
          <p:cNvGrpSpPr>
            <a:grpSpLocks/>
          </p:cNvGrpSpPr>
          <p:nvPr/>
        </p:nvGrpSpPr>
        <p:grpSpPr bwMode="auto">
          <a:xfrm>
            <a:off x="1374775" y="2286000"/>
            <a:ext cx="846138" cy="366713"/>
            <a:chOff x="672" y="1437"/>
            <a:chExt cx="533" cy="231"/>
          </a:xfrm>
        </p:grpSpPr>
        <p:grpSp>
          <p:nvGrpSpPr>
            <p:cNvPr id="595" name="Group 210"/>
            <p:cNvGrpSpPr>
              <a:grpSpLocks/>
            </p:cNvGrpSpPr>
            <p:nvPr/>
          </p:nvGrpSpPr>
          <p:grpSpPr bwMode="auto">
            <a:xfrm>
              <a:off x="672" y="1488"/>
              <a:ext cx="288" cy="144"/>
              <a:chOff x="3168" y="912"/>
              <a:chExt cx="432" cy="144"/>
            </a:xfrm>
          </p:grpSpPr>
          <p:sp>
            <p:nvSpPr>
              <p:cNvPr id="597" name="Line 211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8" name="Line 212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6" name="Text Box 213"/>
            <p:cNvSpPr txBox="1">
              <a:spLocks noChangeArrowheads="1"/>
            </p:cNvSpPr>
            <p:nvPr/>
          </p:nvSpPr>
          <p:spPr bwMode="auto">
            <a:xfrm>
              <a:off x="911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599" name="Text Box 214"/>
          <p:cNvSpPr txBox="1">
            <a:spLocks noChangeArrowheads="1"/>
          </p:cNvSpPr>
          <p:nvPr/>
        </p:nvSpPr>
        <p:spPr bwMode="auto">
          <a:xfrm>
            <a:off x="536575" y="53387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add        P1            P3      </a:t>
            </a:r>
            <a:r>
              <a:rPr lang="en-US" sz="1800" dirty="0" smtClean="0">
                <a:latin typeface="Verdana" pitchFamily="1" charset="0"/>
              </a:rPr>
              <a:t>R3                </a:t>
            </a:r>
            <a:r>
              <a:rPr lang="en-US" sz="1800" dirty="0">
                <a:latin typeface="Verdana" pitchFamily="1" charset="0"/>
              </a:rPr>
              <a:t>P2</a:t>
            </a:r>
          </a:p>
        </p:txBody>
      </p:sp>
      <p:sp>
        <p:nvSpPr>
          <p:cNvPr id="600" name="Text Box 215"/>
          <p:cNvSpPr txBox="1">
            <a:spLocks noChangeArrowheads="1"/>
          </p:cNvSpPr>
          <p:nvPr/>
        </p:nvSpPr>
        <p:spPr bwMode="auto">
          <a:xfrm>
            <a:off x="536575" y="5567363"/>
            <a:ext cx="63246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x          ld           P0                     </a:t>
            </a:r>
            <a:r>
              <a:rPr lang="en-US" sz="1800" dirty="0" smtClean="0">
                <a:solidFill>
                  <a:schemeClr val="hlink"/>
                </a:solidFill>
                <a:latin typeface="Verdana" pitchFamily="1" charset="0"/>
              </a:rPr>
              <a:t>R6 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P4</a:t>
            </a:r>
          </a:p>
        </p:txBody>
      </p:sp>
      <p:sp>
        <p:nvSpPr>
          <p:cNvPr id="601" name="Text Box 216"/>
          <p:cNvSpPr txBox="1">
            <a:spLocks noChangeArrowheads="1"/>
          </p:cNvSpPr>
          <p:nvPr/>
        </p:nvSpPr>
        <p:spPr bwMode="auto">
          <a:xfrm>
            <a:off x="5260975" y="5567363"/>
            <a:ext cx="53340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P3</a:t>
            </a:r>
          </a:p>
        </p:txBody>
      </p:sp>
      <p:grpSp>
        <p:nvGrpSpPr>
          <p:cNvPr id="602" name="Group 217"/>
          <p:cNvGrpSpPr>
            <a:grpSpLocks/>
          </p:cNvGrpSpPr>
          <p:nvPr/>
        </p:nvGrpSpPr>
        <p:grpSpPr bwMode="auto">
          <a:xfrm>
            <a:off x="5337175" y="2138363"/>
            <a:ext cx="685800" cy="228600"/>
            <a:chOff x="3168" y="912"/>
            <a:chExt cx="432" cy="144"/>
          </a:xfrm>
        </p:grpSpPr>
        <p:sp>
          <p:nvSpPr>
            <p:cNvPr id="603" name="Line 21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" name="Line 21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5" name="Group 220"/>
          <p:cNvGrpSpPr>
            <a:grpSpLocks/>
          </p:cNvGrpSpPr>
          <p:nvPr/>
        </p:nvGrpSpPr>
        <p:grpSpPr bwMode="auto">
          <a:xfrm>
            <a:off x="1374775" y="2971800"/>
            <a:ext cx="846138" cy="366713"/>
            <a:chOff x="384" y="1869"/>
            <a:chExt cx="533" cy="231"/>
          </a:xfrm>
        </p:grpSpPr>
        <p:grpSp>
          <p:nvGrpSpPr>
            <p:cNvPr id="606" name="Group 221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608" name="Line 22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9" name="Line 22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7" name="Text Box 224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P4</a:t>
              </a:r>
            </a:p>
          </p:txBody>
        </p:sp>
      </p:grpSp>
      <p:grpSp>
        <p:nvGrpSpPr>
          <p:cNvPr id="610" name="Group 225"/>
          <p:cNvGrpSpPr>
            <a:grpSpLocks/>
          </p:cNvGrpSpPr>
          <p:nvPr/>
        </p:nvGrpSpPr>
        <p:grpSpPr bwMode="auto">
          <a:xfrm>
            <a:off x="5337175" y="2366963"/>
            <a:ext cx="685800" cy="228600"/>
            <a:chOff x="3168" y="912"/>
            <a:chExt cx="432" cy="144"/>
          </a:xfrm>
        </p:grpSpPr>
        <p:sp>
          <p:nvSpPr>
            <p:cNvPr id="611" name="Line 226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2" name="Line 227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1" name="Rectangle 86"/>
          <p:cNvSpPr>
            <a:spLocks noChangeArrowheads="1"/>
          </p:cNvSpPr>
          <p:nvPr/>
        </p:nvSpPr>
        <p:spPr bwMode="auto">
          <a:xfrm>
            <a:off x="6799490" y="4504340"/>
            <a:ext cx="2344510" cy="178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PR1/2: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src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regs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p1/2: set when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values are present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Rd: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architected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last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PRd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new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physical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</a:t>
            </a:r>
            <a:endParaRPr lang="en-US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" grpId="0" animBg="1"/>
      <p:bldP spid="592" grpId="0" animBg="1"/>
      <p:bldP spid="600" grpId="0" autoUpdateAnimBg="0"/>
      <p:bldP spid="60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231" name="Group 2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232" name="Group 3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234" name="Rectangle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235" name="Rectangle 5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236" name="Rectangle 6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237" name="Rectangle 7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238" name="Rectangle 8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239" name="Rectangle 9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240" name="Rectangle 10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241" name="Rectangle 11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2" name="Rectangle 12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3" name="Rectangle 13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4" name="Rectangle 14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5" name="Rectangle 15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6" name="Rectangle 16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7" name="Rectangle 17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8" name="Rectangle 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49" name="Rectangle 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0" name="Rectangle 20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1" name="Rectangle 21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2" name="Rectangle 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3" name="Rectangle 23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4" name="Rectangle 24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5" name="Rectangle 25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6" name="Rectangle 26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7" name="Rectangle 27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8" name="Rectangle 28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59" name="Rectangle 29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0" name="Rectangle 30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1" name="Rectangle 31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2" name="Rectangle 32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3" name="Rectangle 33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4" name="Rectangle 34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5" name="Rectangle 35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6" name="Rectangle 36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7" name="Rectangle 37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8" name="Rectangle 38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69" name="Rectangle 39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0" name="Rectangle 40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1" name="Rectangle 41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2" name="Rectangle 42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3" name="Rectangle 43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4" name="Rectangle 44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5" name="Rectangle 45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6" name="Rectangle 46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7" name="Rectangle 47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8" name="Rectangle 48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79" name="Rectangle 49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0" name="Rectangle 50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1" name="Rectangle 51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2" name="Rectangle 52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3" name="Rectangle 53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4" name="Rectangle 54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5" name="Rectangle 55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6" name="Rectangle 56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7" name="Rectangle 57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88" name="Rectangle 58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289" name="Rectangle 59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0" name="Rectangle 60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1" name="Rectangle 61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2" name="Rectangle 62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3" name="Rectangle 63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4" name="Rectangle 64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5" name="Rectangle 65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6" name="Rectangle 66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7" name="Rectangle 67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298" name="Rectangle 68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299" name="Rectangle 69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0" name="Rectangle 70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1" name="Rectangle 71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2" name="Rectangle 72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3" name="Rectangle 73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4" name="Rectangle 74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5" name="Rectangle 75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6" name="Rectangle 76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307" name="Rectangle 77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8" name="Rectangle 78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09" name="Rectangle 79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0" name="Rectangle 80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1" name="Rectangle 81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2" name="Rectangle 82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13" name="Rectangle 83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</p:grpSp>
        <p:sp>
          <p:nvSpPr>
            <p:cNvPr id="233" name="Text Box 84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314" name="Text Box 85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sp>
        <p:nvSpPr>
          <p:cNvPr id="315" name="Text Box 86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316" name="Text Box 87"/>
          <p:cNvSpPr txBox="1">
            <a:spLocks noChangeArrowheads="1"/>
          </p:cNvSpPr>
          <p:nvPr/>
        </p:nvSpPr>
        <p:spPr bwMode="auto">
          <a:xfrm>
            <a:off x="539750" y="51054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 P6     p     P5     </a:t>
            </a:r>
            <a:r>
              <a:rPr lang="en-US" sz="1800" dirty="0" smtClean="0">
                <a:latin typeface="Verdana" pitchFamily="1" charset="0"/>
              </a:rPr>
              <a:t> 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sp>
        <p:nvSpPr>
          <p:cNvPr id="317" name="Text Box 88"/>
          <p:cNvSpPr txBox="1">
            <a:spLocks noChangeArrowheads="1"/>
          </p:cNvSpPr>
          <p:nvPr/>
        </p:nvSpPr>
        <p:spPr bwMode="auto">
          <a:xfrm>
            <a:off x="539475" y="465796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ld     p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P0</a:t>
            </a:r>
          </a:p>
        </p:txBody>
      </p:sp>
      <p:sp>
        <p:nvSpPr>
          <p:cNvPr id="318" name="Rectangle 90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319" name="Group 91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334" name="Text Box 92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335" name="Rectangle 93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336" name="Rectangle 94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337" name="Rectangle 95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338" name="Rectangle 96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339" name="Rectangle 97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40" name="Rectangle 98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341" name="Rectangle 99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342" name="Rectangle 100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343" name="Rectangle 101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344" name="Line 102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Line 103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6" name="Group 104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357" name="Group 105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472" name="Rectangle 106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485" name="Text Box 107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358" name="Group 108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410" name="Rectangle 109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411" name="Text Box 110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359" name="Group 111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407" name="Rectangle 112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408" name="Text Box 113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360" name="Group 114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405" name="Rectangle 115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6" name="Text Box 116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361" name="Group 117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401" name="Rectangle 118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2" name="Text Box 119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362" name="Group 120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399" name="Rectangle 121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400" name="Text Box 122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363" name="Group 123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396" name="Rectangle 124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7" name="Text Box 125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364" name="Group 126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393" name="Rectangle 127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4" name="Text Box 128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365" name="Group 129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391" name="Rectangle 130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392" name="Text Box 131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366" name="Line 132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Line 133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Text Box 134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369" name="Rectangle 135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70" name="Rectangle 136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71" name="Rectangle 137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374" name="Rectangle 138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5" name="Rectangle 139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6" name="Rectangle 140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7" name="Rectangle 141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78" name="Rectangle 142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80" name="Rectangle 143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381" name="Line 144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Line 145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5" name="Group 146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387" name="Rectangle 147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&lt;R1&gt;</a:t>
                </a:r>
              </a:p>
            </p:txBody>
          </p:sp>
          <p:sp>
            <p:nvSpPr>
              <p:cNvPr id="388" name="Text Box 148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386" name="Rectangle 149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</p:grpSp>
      <p:grpSp>
        <p:nvGrpSpPr>
          <p:cNvPr id="486" name="Group 150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487" name="Line 151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" name="Line 152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9" name="Group 153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490" name="Group 154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492" name="Group 155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586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89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493" name="Group 158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580" name="Rectangle 159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581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494" name="Group 161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573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574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509" name="Group 164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564" name="Rectangle 165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70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532" name="Group 167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546" name="Rectangle 168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563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536" name="Group 170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544" name="Rectangle 171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45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537" name="Group 173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542" name="Rectangle 174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543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539" name="Group 176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540" name="Rectangle 177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41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491" name="Text Box 179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594" name="Group 180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595" name="Group 181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605" name="Line 18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6" name="Line 18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2" name="Text Box 184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610" name="Text Box 185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613" name="Text Box 186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P7</a:t>
            </a:r>
          </a:p>
        </p:txBody>
      </p:sp>
      <p:grpSp>
        <p:nvGrpSpPr>
          <p:cNvPr id="614" name="Group 187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615" name="Line 18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" name="Line 18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7" name="Group 190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618" name="Group 191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620" name="Line 19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" name="Line 19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9" name="Text Box 194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622" name="Text Box 195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623" name="Group 196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624" name="Group 197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626" name="Line 19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" name="Line 19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5" name="Text Box 200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grpSp>
        <p:nvGrpSpPr>
          <p:cNvPr id="628" name="Group 201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629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0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1" name="Text Box 204"/>
          <p:cNvSpPr txBox="1">
            <a:spLocks noChangeArrowheads="1"/>
          </p:cNvSpPr>
          <p:nvPr/>
        </p:nvSpPr>
        <p:spPr bwMode="auto">
          <a:xfrm>
            <a:off x="5264150" y="53340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P1</a:t>
            </a:r>
          </a:p>
        </p:txBody>
      </p:sp>
      <p:grpSp>
        <p:nvGrpSpPr>
          <p:cNvPr id="632" name="Group 205"/>
          <p:cNvGrpSpPr>
            <a:grpSpLocks/>
          </p:cNvGrpSpPr>
          <p:nvPr/>
        </p:nvGrpSpPr>
        <p:grpSpPr bwMode="auto">
          <a:xfrm>
            <a:off x="1377950" y="2281238"/>
            <a:ext cx="846138" cy="366712"/>
            <a:chOff x="672" y="1437"/>
            <a:chExt cx="533" cy="231"/>
          </a:xfrm>
        </p:grpSpPr>
        <p:grpSp>
          <p:nvGrpSpPr>
            <p:cNvPr id="633" name="Group 206"/>
            <p:cNvGrpSpPr>
              <a:grpSpLocks/>
            </p:cNvGrpSpPr>
            <p:nvPr/>
          </p:nvGrpSpPr>
          <p:grpSpPr bwMode="auto">
            <a:xfrm>
              <a:off x="672" y="1488"/>
              <a:ext cx="288" cy="144"/>
              <a:chOff x="3168" y="912"/>
              <a:chExt cx="432" cy="144"/>
            </a:xfrm>
          </p:grpSpPr>
          <p:sp>
            <p:nvSpPr>
              <p:cNvPr id="635" name="Line 20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" name="Line 20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4" name="Text Box 209"/>
            <p:cNvSpPr txBox="1">
              <a:spLocks noChangeArrowheads="1"/>
            </p:cNvSpPr>
            <p:nvPr/>
          </p:nvSpPr>
          <p:spPr bwMode="auto">
            <a:xfrm>
              <a:off x="911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637" name="Text Box 210"/>
          <p:cNvSpPr txBox="1">
            <a:spLocks noChangeArrowheads="1"/>
          </p:cNvSpPr>
          <p:nvPr/>
        </p:nvSpPr>
        <p:spPr bwMode="auto">
          <a:xfrm>
            <a:off x="539750" y="53340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add         P1            P3      </a:t>
            </a:r>
            <a:r>
              <a:rPr lang="en-US" sz="1800" dirty="0" smtClean="0">
                <a:latin typeface="Verdana" pitchFamily="1" charset="0"/>
              </a:rPr>
              <a:t>R3                </a:t>
            </a:r>
            <a:r>
              <a:rPr lang="en-US" sz="1800" dirty="0">
                <a:latin typeface="Verdana" pitchFamily="1" charset="0"/>
              </a:rPr>
              <a:t>P2</a:t>
            </a:r>
          </a:p>
        </p:txBody>
      </p:sp>
      <p:sp>
        <p:nvSpPr>
          <p:cNvPr id="638" name="Text Box 211"/>
          <p:cNvSpPr txBox="1">
            <a:spLocks noChangeArrowheads="1"/>
          </p:cNvSpPr>
          <p:nvPr/>
        </p:nvSpPr>
        <p:spPr bwMode="auto">
          <a:xfrm>
            <a:off x="609600" y="55626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ld           P0               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P4</a:t>
            </a:r>
          </a:p>
        </p:txBody>
      </p:sp>
      <p:sp>
        <p:nvSpPr>
          <p:cNvPr id="639" name="Text Box 212"/>
          <p:cNvSpPr txBox="1">
            <a:spLocks noChangeArrowheads="1"/>
          </p:cNvSpPr>
          <p:nvPr/>
        </p:nvSpPr>
        <p:spPr bwMode="auto">
          <a:xfrm>
            <a:off x="5264150" y="55626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P3</a:t>
            </a:r>
          </a:p>
        </p:txBody>
      </p:sp>
      <p:grpSp>
        <p:nvGrpSpPr>
          <p:cNvPr id="640" name="Group 213"/>
          <p:cNvGrpSpPr>
            <a:grpSpLocks/>
          </p:cNvGrpSpPr>
          <p:nvPr/>
        </p:nvGrpSpPr>
        <p:grpSpPr bwMode="auto">
          <a:xfrm>
            <a:off x="5340350" y="2133600"/>
            <a:ext cx="685800" cy="228600"/>
            <a:chOff x="3168" y="912"/>
            <a:chExt cx="432" cy="144"/>
          </a:xfrm>
        </p:grpSpPr>
        <p:sp>
          <p:nvSpPr>
            <p:cNvPr id="641" name="Line 214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2" name="Line 215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3" name="Group 216"/>
          <p:cNvGrpSpPr>
            <a:grpSpLocks/>
          </p:cNvGrpSpPr>
          <p:nvPr/>
        </p:nvGrpSpPr>
        <p:grpSpPr bwMode="auto">
          <a:xfrm>
            <a:off x="1377950" y="2967038"/>
            <a:ext cx="846138" cy="366712"/>
            <a:chOff x="672" y="1869"/>
            <a:chExt cx="533" cy="231"/>
          </a:xfrm>
        </p:grpSpPr>
        <p:grpSp>
          <p:nvGrpSpPr>
            <p:cNvPr id="644" name="Group 217"/>
            <p:cNvGrpSpPr>
              <a:grpSpLocks/>
            </p:cNvGrpSpPr>
            <p:nvPr/>
          </p:nvGrpSpPr>
          <p:grpSpPr bwMode="auto">
            <a:xfrm>
              <a:off x="672" y="1920"/>
              <a:ext cx="288" cy="144"/>
              <a:chOff x="3168" y="912"/>
              <a:chExt cx="432" cy="144"/>
            </a:xfrm>
          </p:grpSpPr>
          <p:sp>
            <p:nvSpPr>
              <p:cNvPr id="646" name="Line 21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" name="Line 21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" name="Text Box 220"/>
            <p:cNvSpPr txBox="1">
              <a:spLocks noChangeArrowheads="1"/>
            </p:cNvSpPr>
            <p:nvPr/>
          </p:nvSpPr>
          <p:spPr bwMode="auto">
            <a:xfrm>
              <a:off x="911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</p:grpSp>
      <p:grpSp>
        <p:nvGrpSpPr>
          <p:cNvPr id="648" name="Group 221"/>
          <p:cNvGrpSpPr>
            <a:grpSpLocks/>
          </p:cNvGrpSpPr>
          <p:nvPr/>
        </p:nvGrpSpPr>
        <p:grpSpPr bwMode="auto">
          <a:xfrm>
            <a:off x="5340350" y="2362200"/>
            <a:ext cx="685800" cy="228600"/>
            <a:chOff x="3168" y="912"/>
            <a:chExt cx="432" cy="144"/>
          </a:xfrm>
        </p:grpSpPr>
        <p:sp>
          <p:nvSpPr>
            <p:cNvPr id="649" name="Line 22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" name="Line 22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1" name="Group 224"/>
          <p:cNvGrpSpPr>
            <a:grpSpLocks/>
          </p:cNvGrpSpPr>
          <p:nvPr/>
        </p:nvGrpSpPr>
        <p:grpSpPr bwMode="auto">
          <a:xfrm>
            <a:off x="6940550" y="4419600"/>
            <a:ext cx="2051050" cy="701675"/>
            <a:chOff x="4176" y="2784"/>
            <a:chExt cx="1292" cy="442"/>
          </a:xfrm>
        </p:grpSpPr>
        <p:sp>
          <p:nvSpPr>
            <p:cNvPr id="652" name="Line 225"/>
            <p:cNvSpPr>
              <a:spLocks noChangeShapeType="1"/>
            </p:cNvSpPr>
            <p:nvPr/>
          </p:nvSpPr>
          <p:spPr bwMode="auto">
            <a:xfrm flipH="1">
              <a:off x="4176" y="3024"/>
              <a:ext cx="192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" name="Text Box 226"/>
            <p:cNvSpPr txBox="1">
              <a:spLocks noChangeArrowheads="1"/>
            </p:cNvSpPr>
            <p:nvPr/>
          </p:nvSpPr>
          <p:spPr bwMode="auto">
            <a:xfrm>
              <a:off x="4272" y="2784"/>
              <a:ext cx="1196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hlink"/>
                  </a:solidFill>
                  <a:latin typeface="Verdana" pitchFamily="1" charset="0"/>
                </a:rPr>
                <a:t>Execute &amp; Commit</a:t>
              </a:r>
            </a:p>
          </p:txBody>
        </p:sp>
      </p:grpSp>
      <p:grpSp>
        <p:nvGrpSpPr>
          <p:cNvPr id="654" name="Group 227"/>
          <p:cNvGrpSpPr>
            <a:grpSpLocks/>
          </p:cNvGrpSpPr>
          <p:nvPr/>
        </p:nvGrpSpPr>
        <p:grpSpPr bwMode="auto">
          <a:xfrm>
            <a:off x="2368550" y="1600200"/>
            <a:ext cx="3733800" cy="4191000"/>
            <a:chOff x="1296" y="1008"/>
            <a:chExt cx="2352" cy="2640"/>
          </a:xfrm>
        </p:grpSpPr>
        <p:sp>
          <p:nvSpPr>
            <p:cNvPr id="655" name="Line 228"/>
            <p:cNvSpPr>
              <a:spLocks noChangeShapeType="1"/>
            </p:cNvSpPr>
            <p:nvPr/>
          </p:nvSpPr>
          <p:spPr bwMode="auto">
            <a:xfrm flipH="1">
              <a:off x="1296" y="3072"/>
              <a:ext cx="2352" cy="144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" name="Line 229"/>
            <p:cNvSpPr>
              <a:spLocks noChangeShapeType="1"/>
            </p:cNvSpPr>
            <p:nvPr/>
          </p:nvSpPr>
          <p:spPr bwMode="auto">
            <a:xfrm flipH="1">
              <a:off x="1296" y="3120"/>
              <a:ext cx="2352" cy="52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7" name="Line 230"/>
            <p:cNvSpPr>
              <a:spLocks noChangeShapeType="1"/>
            </p:cNvSpPr>
            <p:nvPr/>
          </p:nvSpPr>
          <p:spPr bwMode="auto">
            <a:xfrm flipH="1" flipV="1">
              <a:off x="2832" y="1008"/>
              <a:ext cx="816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8" name="Group 231"/>
          <p:cNvGrpSpPr>
            <a:grpSpLocks/>
          </p:cNvGrpSpPr>
          <p:nvPr/>
        </p:nvGrpSpPr>
        <p:grpSpPr bwMode="auto">
          <a:xfrm>
            <a:off x="2138363" y="1366838"/>
            <a:ext cx="2773362" cy="4587875"/>
            <a:chOff x="1151" y="861"/>
            <a:chExt cx="1747" cy="2890"/>
          </a:xfrm>
        </p:grpSpPr>
        <p:sp>
          <p:nvSpPr>
            <p:cNvPr id="659" name="Text Box 232"/>
            <p:cNvSpPr txBox="1">
              <a:spLocks noChangeArrowheads="1"/>
            </p:cNvSpPr>
            <p:nvPr/>
          </p:nvSpPr>
          <p:spPr bwMode="auto">
            <a:xfrm>
              <a:off x="1151" y="3069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60" name="Text Box 233"/>
            <p:cNvSpPr txBox="1">
              <a:spLocks noChangeArrowheads="1"/>
            </p:cNvSpPr>
            <p:nvPr/>
          </p:nvSpPr>
          <p:spPr bwMode="auto">
            <a:xfrm>
              <a:off x="1151" y="3501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61" name="Text Box 234"/>
            <p:cNvSpPr txBox="1">
              <a:spLocks noChangeArrowheads="1"/>
            </p:cNvSpPr>
            <p:nvPr/>
          </p:nvSpPr>
          <p:spPr bwMode="auto">
            <a:xfrm>
              <a:off x="2692" y="877"/>
              <a:ext cx="20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62" name="Text Box 235"/>
            <p:cNvSpPr txBox="1">
              <a:spLocks noChangeArrowheads="1"/>
            </p:cNvSpPr>
            <p:nvPr/>
          </p:nvSpPr>
          <p:spPr bwMode="auto">
            <a:xfrm>
              <a:off x="1787" y="861"/>
              <a:ext cx="54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&lt;R1&gt;</a:t>
              </a:r>
            </a:p>
          </p:txBody>
        </p:sp>
      </p:grpSp>
      <p:sp>
        <p:nvSpPr>
          <p:cNvPr id="663" name="Line 236"/>
          <p:cNvSpPr>
            <a:spLocks noChangeShapeType="1"/>
          </p:cNvSpPr>
          <p:nvPr/>
        </p:nvSpPr>
        <p:spPr bwMode="auto">
          <a:xfrm flipH="1" flipV="1">
            <a:off x="4806950" y="3505200"/>
            <a:ext cx="533400" cy="1295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4" name="Group 237"/>
          <p:cNvGrpSpPr>
            <a:grpSpLocks/>
          </p:cNvGrpSpPr>
          <p:nvPr/>
        </p:nvGrpSpPr>
        <p:grpSpPr bwMode="auto">
          <a:xfrm>
            <a:off x="3206750" y="3276600"/>
            <a:ext cx="1676400" cy="228600"/>
            <a:chOff x="3168" y="912"/>
            <a:chExt cx="432" cy="144"/>
          </a:xfrm>
        </p:grpSpPr>
        <p:sp>
          <p:nvSpPr>
            <p:cNvPr id="665" name="Line 23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" name="Line 23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7" name="Line 240"/>
          <p:cNvSpPr>
            <a:spLocks noChangeShapeType="1"/>
          </p:cNvSpPr>
          <p:nvPr/>
        </p:nvSpPr>
        <p:spPr bwMode="auto">
          <a:xfrm flipV="1">
            <a:off x="5492750" y="2819400"/>
            <a:ext cx="152400" cy="1905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8" name="Text Box 241"/>
          <p:cNvSpPr txBox="1">
            <a:spLocks noChangeArrowheads="1"/>
          </p:cNvSpPr>
          <p:nvPr/>
        </p:nvSpPr>
        <p:spPr bwMode="auto">
          <a:xfrm>
            <a:off x="5416550" y="2514600"/>
            <a:ext cx="533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  <a:latin typeface="Verdana" pitchFamily="1" charset="0"/>
              </a:rPr>
              <a:t>P8</a:t>
            </a:r>
          </a:p>
        </p:txBody>
      </p:sp>
      <p:sp>
        <p:nvSpPr>
          <p:cNvPr id="669" name="Text Box 242"/>
          <p:cNvSpPr txBox="1">
            <a:spLocks noChangeArrowheads="1"/>
          </p:cNvSpPr>
          <p:nvPr/>
        </p:nvSpPr>
        <p:spPr bwMode="auto">
          <a:xfrm>
            <a:off x="996950" y="4648200"/>
            <a:ext cx="304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autoUpdateAnimBg="0"/>
      <p:bldP spid="663" grpId="0" animBg="1"/>
      <p:bldP spid="667" grpId="0" animBg="1"/>
      <p:bldP spid="668" grpId="0" autoUpdateAnimBg="0"/>
      <p:bldP spid="66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Management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27" name="Group 2"/>
          <p:cNvGrpSpPr>
            <a:grpSpLocks/>
          </p:cNvGrpSpPr>
          <p:nvPr/>
        </p:nvGrpSpPr>
        <p:grpSpPr bwMode="auto">
          <a:xfrm>
            <a:off x="539750" y="4059238"/>
            <a:ext cx="6324600" cy="2265362"/>
            <a:chOff x="144" y="2557"/>
            <a:chExt cx="3984" cy="1427"/>
          </a:xfrm>
        </p:grpSpPr>
        <p:grpSp>
          <p:nvGrpSpPr>
            <p:cNvPr id="328" name="Group 3"/>
            <p:cNvGrpSpPr>
              <a:grpSpLocks/>
            </p:cNvGrpSpPr>
            <p:nvPr/>
          </p:nvGrpSpPr>
          <p:grpSpPr bwMode="auto">
            <a:xfrm>
              <a:off x="144" y="2832"/>
              <a:ext cx="3984" cy="1152"/>
              <a:chOff x="144" y="2928"/>
              <a:chExt cx="3984" cy="1152"/>
            </a:xfrm>
          </p:grpSpPr>
          <p:sp>
            <p:nvSpPr>
              <p:cNvPr id="330" name="Rectangle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op</a:t>
                </a:r>
              </a:p>
            </p:txBody>
          </p:sp>
          <p:sp>
            <p:nvSpPr>
              <p:cNvPr id="331" name="Rectangle 5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p1</a:t>
                </a:r>
              </a:p>
            </p:txBody>
          </p:sp>
          <p:sp>
            <p:nvSpPr>
              <p:cNvPr id="332" name="Rectangle 6"/>
              <p:cNvSpPr>
                <a:spLocks noChangeArrowheads="1"/>
              </p:cNvSpPr>
              <p:nvPr/>
            </p:nvSpPr>
            <p:spPr bwMode="auto">
              <a:xfrm>
                <a:off x="1344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PR1</a:t>
                </a:r>
              </a:p>
            </p:txBody>
          </p:sp>
          <p:sp>
            <p:nvSpPr>
              <p:cNvPr id="333" name="Rectangle 7"/>
              <p:cNvSpPr>
                <a:spLocks noChangeArrowheads="1"/>
              </p:cNvSpPr>
              <p:nvPr/>
            </p:nvSpPr>
            <p:spPr bwMode="auto">
              <a:xfrm>
                <a:off x="187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p2</a:t>
                </a:r>
              </a:p>
            </p:txBody>
          </p:sp>
          <p:sp>
            <p:nvSpPr>
              <p:cNvPr id="345" name="Rectangle 8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PR2</a:t>
                </a:r>
              </a:p>
            </p:txBody>
          </p:sp>
          <p:sp>
            <p:nvSpPr>
              <p:cNvPr id="346" name="Rectangle 9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ex</a:t>
                </a:r>
              </a:p>
            </p:txBody>
          </p:sp>
          <p:sp>
            <p:nvSpPr>
              <p:cNvPr id="348" name="Rectangle 10"/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use</a:t>
                </a:r>
              </a:p>
            </p:txBody>
          </p:sp>
          <p:sp>
            <p:nvSpPr>
              <p:cNvPr id="349" name="Rectangle 11"/>
              <p:cNvSpPr>
                <a:spLocks noChangeArrowheads="1"/>
              </p:cNvSpPr>
              <p:nvPr/>
            </p:nvSpPr>
            <p:spPr bwMode="auto">
              <a:xfrm>
                <a:off x="672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0" name="Rectangle 12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1" name="Rectangle 13"/>
              <p:cNvSpPr>
                <a:spLocks noChangeArrowheads="1"/>
              </p:cNvSpPr>
              <p:nvPr/>
            </p:nvSpPr>
            <p:spPr bwMode="auto">
              <a:xfrm>
                <a:off x="1344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2" name="Rectangle 14"/>
              <p:cNvSpPr>
                <a:spLocks noChangeArrowheads="1"/>
              </p:cNvSpPr>
              <p:nvPr/>
            </p:nvSpPr>
            <p:spPr bwMode="auto">
              <a:xfrm>
                <a:off x="187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3" name="Rectangle 15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4" name="Rectangle 16"/>
              <p:cNvSpPr>
                <a:spLocks noChangeArrowheads="1"/>
              </p:cNvSpPr>
              <p:nvPr/>
            </p:nvSpPr>
            <p:spPr bwMode="auto">
              <a:xfrm>
                <a:off x="432" y="307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5" name="Rectangle 17"/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6" name="Rectangle 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7" name="Rectangle 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8" name="Rectangle 20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59" name="Rectangle 21"/>
              <p:cNvSpPr>
                <a:spLocks noChangeArrowheads="1"/>
              </p:cNvSpPr>
              <p:nvPr/>
            </p:nvSpPr>
            <p:spPr bwMode="auto">
              <a:xfrm>
                <a:off x="187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0" name="Rectangle 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1" name="Rectangle 23"/>
              <p:cNvSpPr>
                <a:spLocks noChangeArrowheads="1"/>
              </p:cNvSpPr>
              <p:nvPr/>
            </p:nvSpPr>
            <p:spPr bwMode="auto">
              <a:xfrm>
                <a:off x="432" y="321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2" name="Rectangle 24"/>
              <p:cNvSpPr>
                <a:spLocks noChangeArrowheads="1"/>
              </p:cNvSpPr>
              <p:nvPr/>
            </p:nvSpPr>
            <p:spPr bwMode="auto">
              <a:xfrm>
                <a:off x="144" y="321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3" name="Rectangle 25"/>
              <p:cNvSpPr>
                <a:spLocks noChangeArrowheads="1"/>
              </p:cNvSpPr>
              <p:nvPr/>
            </p:nvSpPr>
            <p:spPr bwMode="auto">
              <a:xfrm>
                <a:off x="672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4" name="Rectangle 26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65" name="Rectangle 27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72" name="Rectangle 28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73" name="Rectangle 29"/>
              <p:cNvSpPr>
                <a:spLocks noChangeArrowheads="1"/>
              </p:cNvSpPr>
              <p:nvPr/>
            </p:nvSpPr>
            <p:spPr bwMode="auto">
              <a:xfrm>
                <a:off x="211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79" name="Rectangle 30"/>
              <p:cNvSpPr>
                <a:spLocks noChangeArrowheads="1"/>
              </p:cNvSpPr>
              <p:nvPr/>
            </p:nvSpPr>
            <p:spPr bwMode="auto">
              <a:xfrm>
                <a:off x="432" y="3360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2" name="Rectangle 31"/>
              <p:cNvSpPr>
                <a:spLocks noChangeArrowheads="1"/>
              </p:cNvSpPr>
              <p:nvPr/>
            </p:nvSpPr>
            <p:spPr bwMode="auto">
              <a:xfrm>
                <a:off x="144" y="3360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3" name="Rectangle 32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5" name="Rectangle 33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89" name="Rectangle 34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90" name="Rectangle 35"/>
              <p:cNvSpPr>
                <a:spLocks noChangeArrowheads="1"/>
              </p:cNvSpPr>
              <p:nvPr/>
            </p:nvSpPr>
            <p:spPr bwMode="auto">
              <a:xfrm>
                <a:off x="187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95" name="Rectangle 36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398" name="Rectangle 37"/>
              <p:cNvSpPr>
                <a:spLocks noChangeArrowheads="1"/>
              </p:cNvSpPr>
              <p:nvPr/>
            </p:nvSpPr>
            <p:spPr bwMode="auto">
              <a:xfrm>
                <a:off x="432" y="3504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03" name="Rectangle 38"/>
              <p:cNvSpPr>
                <a:spLocks noChangeArrowheads="1"/>
              </p:cNvSpPr>
              <p:nvPr/>
            </p:nvSpPr>
            <p:spPr bwMode="auto">
              <a:xfrm>
                <a:off x="144" y="3504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04" name="Rectangle 39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09" name="Rectangle 40"/>
              <p:cNvSpPr>
                <a:spLocks noChangeArrowheads="1"/>
              </p:cNvSpPr>
              <p:nvPr/>
            </p:nvSpPr>
            <p:spPr bwMode="auto">
              <a:xfrm>
                <a:off x="1104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2" name="Rectangle 41"/>
              <p:cNvSpPr>
                <a:spLocks noChangeArrowheads="1"/>
              </p:cNvSpPr>
              <p:nvPr/>
            </p:nvSpPr>
            <p:spPr bwMode="auto">
              <a:xfrm>
                <a:off x="1344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3" name="Rectangle 42"/>
              <p:cNvSpPr>
                <a:spLocks noChangeArrowheads="1"/>
              </p:cNvSpPr>
              <p:nvPr/>
            </p:nvSpPr>
            <p:spPr bwMode="auto">
              <a:xfrm>
                <a:off x="187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4" name="Rectangle 43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5" name="Rectangle 44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6" name="Rectangle 45"/>
              <p:cNvSpPr>
                <a:spLocks noChangeArrowheads="1"/>
              </p:cNvSpPr>
              <p:nvPr/>
            </p:nvSpPr>
            <p:spPr bwMode="auto">
              <a:xfrm>
                <a:off x="144" y="3648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7" name="Rectangle 46"/>
              <p:cNvSpPr>
                <a:spLocks noChangeArrowheads="1"/>
              </p:cNvSpPr>
              <p:nvPr/>
            </p:nvSpPr>
            <p:spPr bwMode="auto">
              <a:xfrm>
                <a:off x="672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8" name="Rectangle 47"/>
              <p:cNvSpPr>
                <a:spLocks noChangeArrowheads="1"/>
              </p:cNvSpPr>
              <p:nvPr/>
            </p:nvSpPr>
            <p:spPr bwMode="auto">
              <a:xfrm>
                <a:off x="1104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19" name="Rectangle 48"/>
              <p:cNvSpPr>
                <a:spLocks noChangeArrowheads="1"/>
              </p:cNvSpPr>
              <p:nvPr/>
            </p:nvSpPr>
            <p:spPr bwMode="auto">
              <a:xfrm>
                <a:off x="1344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0" name="Rectangle 49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1" name="Rectangle 50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2" name="Rectangle 51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3" name="Rectangle 52"/>
              <p:cNvSpPr>
                <a:spLocks noChangeArrowheads="1"/>
              </p:cNvSpPr>
              <p:nvPr/>
            </p:nvSpPr>
            <p:spPr bwMode="auto">
              <a:xfrm>
                <a:off x="144" y="3792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4" name="Rectangle 53"/>
              <p:cNvSpPr>
                <a:spLocks noChangeArrowheads="1"/>
              </p:cNvSpPr>
              <p:nvPr/>
            </p:nvSpPr>
            <p:spPr bwMode="auto">
              <a:xfrm>
                <a:off x="672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5" name="Rectangle 54"/>
              <p:cNvSpPr>
                <a:spLocks noChangeArrowheads="1"/>
              </p:cNvSpPr>
              <p:nvPr/>
            </p:nvSpPr>
            <p:spPr bwMode="auto">
              <a:xfrm>
                <a:off x="1104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6" name="Rectangle 55"/>
              <p:cNvSpPr>
                <a:spLocks noChangeArrowheads="1"/>
              </p:cNvSpPr>
              <p:nvPr/>
            </p:nvSpPr>
            <p:spPr bwMode="auto">
              <a:xfrm>
                <a:off x="1344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7" name="Rectangle 56"/>
              <p:cNvSpPr>
                <a:spLocks noChangeArrowheads="1"/>
              </p:cNvSpPr>
              <p:nvPr/>
            </p:nvSpPr>
            <p:spPr bwMode="auto">
              <a:xfrm>
                <a:off x="187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8" name="Rectangle 57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29" name="Rectangle 58"/>
              <p:cNvSpPr>
                <a:spLocks noChangeArrowheads="1"/>
              </p:cNvSpPr>
              <p:nvPr/>
            </p:nvSpPr>
            <p:spPr bwMode="auto">
              <a:xfrm>
                <a:off x="2640" y="292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Rd</a:t>
                </a:r>
              </a:p>
            </p:txBody>
          </p:sp>
          <p:sp>
            <p:nvSpPr>
              <p:cNvPr id="430" name="Rectangle 59"/>
              <p:cNvSpPr>
                <a:spLocks noChangeArrowheads="1"/>
              </p:cNvSpPr>
              <p:nvPr/>
            </p:nvSpPr>
            <p:spPr bwMode="auto">
              <a:xfrm>
                <a:off x="2640" y="307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1" name="Rectangle 60"/>
              <p:cNvSpPr>
                <a:spLocks noChangeArrowheads="1"/>
              </p:cNvSpPr>
              <p:nvPr/>
            </p:nvSpPr>
            <p:spPr bwMode="auto">
              <a:xfrm>
                <a:off x="2640" y="321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2" name="Rectangle 61"/>
              <p:cNvSpPr>
                <a:spLocks noChangeArrowheads="1"/>
              </p:cNvSpPr>
              <p:nvPr/>
            </p:nvSpPr>
            <p:spPr bwMode="auto">
              <a:xfrm>
                <a:off x="2640" y="3360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3" name="Rectangle 62"/>
              <p:cNvSpPr>
                <a:spLocks noChangeArrowheads="1"/>
              </p:cNvSpPr>
              <p:nvPr/>
            </p:nvSpPr>
            <p:spPr bwMode="auto">
              <a:xfrm>
                <a:off x="2640" y="3504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4" name="Rectangle 63"/>
              <p:cNvSpPr>
                <a:spLocks noChangeArrowheads="1"/>
              </p:cNvSpPr>
              <p:nvPr/>
            </p:nvSpPr>
            <p:spPr bwMode="auto">
              <a:xfrm>
                <a:off x="2640" y="3648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5" name="Rectangle 64"/>
              <p:cNvSpPr>
                <a:spLocks noChangeArrowheads="1"/>
              </p:cNvSpPr>
              <p:nvPr/>
            </p:nvSpPr>
            <p:spPr bwMode="auto">
              <a:xfrm>
                <a:off x="2640" y="3792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6" name="Rectangle 65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432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7" name="Rectangle 66"/>
              <p:cNvSpPr>
                <a:spLocks noChangeArrowheads="1"/>
              </p:cNvSpPr>
              <p:nvPr/>
            </p:nvSpPr>
            <p:spPr bwMode="auto">
              <a:xfrm>
                <a:off x="432" y="3936"/>
                <a:ext cx="240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8" name="Rectangle 67"/>
              <p:cNvSpPr>
                <a:spLocks noChangeArrowheads="1"/>
              </p:cNvSpPr>
              <p:nvPr/>
            </p:nvSpPr>
            <p:spPr bwMode="auto">
              <a:xfrm>
                <a:off x="144" y="3936"/>
                <a:ext cx="28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39" name="Rectangle 68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PRd</a:t>
                </a:r>
              </a:p>
            </p:txBody>
          </p:sp>
          <p:sp>
            <p:nvSpPr>
              <p:cNvPr id="440" name="Rectangle 69"/>
              <p:cNvSpPr>
                <a:spLocks noChangeArrowheads="1"/>
              </p:cNvSpPr>
              <p:nvPr/>
            </p:nvSpPr>
            <p:spPr bwMode="auto">
              <a:xfrm>
                <a:off x="3600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1" name="Rectangle 70"/>
              <p:cNvSpPr>
                <a:spLocks noChangeArrowheads="1"/>
              </p:cNvSpPr>
              <p:nvPr/>
            </p:nvSpPr>
            <p:spPr bwMode="auto">
              <a:xfrm>
                <a:off x="3600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2" name="Rectangle 71"/>
              <p:cNvSpPr>
                <a:spLocks noChangeArrowheads="1"/>
              </p:cNvSpPr>
              <p:nvPr/>
            </p:nvSpPr>
            <p:spPr bwMode="auto">
              <a:xfrm>
                <a:off x="3600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3" name="Rectangle 72"/>
              <p:cNvSpPr>
                <a:spLocks noChangeArrowheads="1"/>
              </p:cNvSpPr>
              <p:nvPr/>
            </p:nvSpPr>
            <p:spPr bwMode="auto">
              <a:xfrm>
                <a:off x="3600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4" name="Rectangle 73"/>
              <p:cNvSpPr>
                <a:spLocks noChangeArrowheads="1"/>
              </p:cNvSpPr>
              <p:nvPr/>
            </p:nvSpPr>
            <p:spPr bwMode="auto">
              <a:xfrm>
                <a:off x="3600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5" name="Rectangle 74"/>
              <p:cNvSpPr>
                <a:spLocks noChangeArrowheads="1"/>
              </p:cNvSpPr>
              <p:nvPr/>
            </p:nvSpPr>
            <p:spPr bwMode="auto">
              <a:xfrm>
                <a:off x="3600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6" name="Rectangle 75"/>
              <p:cNvSpPr>
                <a:spLocks noChangeArrowheads="1"/>
              </p:cNvSpPr>
              <p:nvPr/>
            </p:nvSpPr>
            <p:spPr bwMode="auto">
              <a:xfrm>
                <a:off x="3600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7" name="Rectangle 76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Verdana" pitchFamily="1" charset="0"/>
                  </a:rPr>
                  <a:t>LPRd</a:t>
                </a:r>
              </a:p>
            </p:txBody>
          </p:sp>
          <p:sp>
            <p:nvSpPr>
              <p:cNvPr id="448" name="Rectangle 77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49" name="Rectangle 78"/>
              <p:cNvSpPr>
                <a:spLocks noChangeArrowheads="1"/>
              </p:cNvSpPr>
              <p:nvPr/>
            </p:nvSpPr>
            <p:spPr bwMode="auto">
              <a:xfrm>
                <a:off x="3072" y="321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0" name="Rectangle 79"/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1" name="Rectangle 80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2" name="Rectangle 81"/>
              <p:cNvSpPr>
                <a:spLocks noChangeArrowheads="1"/>
              </p:cNvSpPr>
              <p:nvPr/>
            </p:nvSpPr>
            <p:spPr bwMode="auto">
              <a:xfrm>
                <a:off x="3072" y="3648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3" name="Rectangle 82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  <p:sp>
            <p:nvSpPr>
              <p:cNvPr id="454" name="Rectangle 83"/>
              <p:cNvSpPr>
                <a:spLocks noChangeArrowheads="1"/>
              </p:cNvSpPr>
              <p:nvPr/>
            </p:nvSpPr>
            <p:spPr bwMode="auto">
              <a:xfrm>
                <a:off x="3072" y="3936"/>
                <a:ext cx="528" cy="14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Verdana" pitchFamily="1" charset="0"/>
                </a:endParaRPr>
              </a:p>
            </p:txBody>
          </p:sp>
        </p:grpSp>
        <p:sp>
          <p:nvSpPr>
            <p:cNvPr id="329" name="Text Box 84"/>
            <p:cNvSpPr txBox="1">
              <a:spLocks noChangeArrowheads="1"/>
            </p:cNvSpPr>
            <p:nvPr/>
          </p:nvSpPr>
          <p:spPr bwMode="auto">
            <a:xfrm>
              <a:off x="166" y="2557"/>
              <a:ext cx="428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i="1">
                  <a:latin typeface="Verdana" pitchFamily="1" charset="0"/>
                </a:rPr>
                <a:t>ROB</a:t>
              </a:r>
            </a:p>
          </p:txBody>
        </p:sp>
      </p:grpSp>
      <p:sp>
        <p:nvSpPr>
          <p:cNvPr id="455" name="Text Box 85"/>
          <p:cNvSpPr txBox="1">
            <a:spLocks noChangeArrowheads="1"/>
          </p:cNvSpPr>
          <p:nvPr/>
        </p:nvSpPr>
        <p:spPr bwMode="auto">
          <a:xfrm>
            <a:off x="539750" y="51054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sub   p    P6     p     P5 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P3</a:t>
            </a:r>
          </a:p>
        </p:txBody>
      </p:sp>
      <p:sp>
        <p:nvSpPr>
          <p:cNvPr id="456" name="Text Box 86"/>
          <p:cNvSpPr txBox="1">
            <a:spLocks noChangeArrowheads="1"/>
          </p:cNvSpPr>
          <p:nvPr/>
        </p:nvSpPr>
        <p:spPr bwMode="auto">
          <a:xfrm>
            <a:off x="539750" y="48768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R3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457" name="Text Box 87"/>
          <p:cNvSpPr txBox="1">
            <a:spLocks noChangeArrowheads="1"/>
          </p:cNvSpPr>
          <p:nvPr/>
        </p:nvSpPr>
        <p:spPr bwMode="auto">
          <a:xfrm>
            <a:off x="539475" y="4867322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      add         P0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 R3                </a:t>
            </a:r>
            <a:r>
              <a:rPr lang="en-US" sz="1800" dirty="0">
                <a:solidFill>
                  <a:schemeClr val="hlink"/>
                </a:solidFill>
                <a:latin typeface="Verdana" pitchFamily="1" charset="0"/>
              </a:rPr>
              <a:t>P1</a:t>
            </a:r>
          </a:p>
        </p:txBody>
      </p:sp>
      <p:sp>
        <p:nvSpPr>
          <p:cNvPr id="458" name="Rectangle 89"/>
          <p:cNvSpPr>
            <a:spLocks noChangeArrowheads="1"/>
          </p:cNvSpPr>
          <p:nvPr/>
        </p:nvSpPr>
        <p:spPr bwMode="auto">
          <a:xfrm>
            <a:off x="6559550" y="1752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ld 	R1, 0(R3)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add 	R3, R1, 4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sub 	R6, R7,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add 	R3, R3, R6</a:t>
            </a:r>
          </a:p>
          <a:p>
            <a:pPr marL="285750" indent="-285750">
              <a:lnSpc>
                <a:spcPct val="80000"/>
              </a:lnSpc>
              <a:spcBef>
                <a:spcPct val="30000"/>
              </a:spcBef>
              <a:buSzPct val="100000"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ld 	R6, 0(R1)</a:t>
            </a:r>
          </a:p>
        </p:txBody>
      </p:sp>
      <p:grpSp>
        <p:nvGrpSpPr>
          <p:cNvPr id="459" name="Group 90"/>
          <p:cNvGrpSpPr>
            <a:grpSpLocks/>
          </p:cNvGrpSpPr>
          <p:nvPr/>
        </p:nvGrpSpPr>
        <p:grpSpPr bwMode="auto">
          <a:xfrm>
            <a:off x="5095875" y="1062038"/>
            <a:ext cx="1273175" cy="3052762"/>
            <a:chOff x="3014" y="669"/>
            <a:chExt cx="802" cy="1923"/>
          </a:xfrm>
        </p:grpSpPr>
        <p:sp>
          <p:nvSpPr>
            <p:cNvPr id="460" name="Text Box 91"/>
            <p:cNvSpPr txBox="1">
              <a:spLocks noChangeArrowheads="1"/>
            </p:cNvSpPr>
            <p:nvPr/>
          </p:nvSpPr>
          <p:spPr bwMode="auto">
            <a:xfrm>
              <a:off x="3014" y="669"/>
              <a:ext cx="802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Free List</a:t>
              </a:r>
            </a:p>
          </p:txBody>
        </p:sp>
        <p:sp>
          <p:nvSpPr>
            <p:cNvPr id="461" name="Rectangle 92"/>
            <p:cNvSpPr>
              <a:spLocks noChangeArrowheads="1"/>
            </p:cNvSpPr>
            <p:nvPr/>
          </p:nvSpPr>
          <p:spPr bwMode="auto">
            <a:xfrm>
              <a:off x="3168" y="163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62" name="Rectangle 93"/>
            <p:cNvSpPr>
              <a:spLocks noChangeArrowheads="1"/>
            </p:cNvSpPr>
            <p:nvPr/>
          </p:nvSpPr>
          <p:spPr bwMode="auto">
            <a:xfrm>
              <a:off x="3168" y="177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63" name="Rectangle 94"/>
            <p:cNvSpPr>
              <a:spLocks noChangeArrowheads="1"/>
            </p:cNvSpPr>
            <p:nvPr/>
          </p:nvSpPr>
          <p:spPr bwMode="auto">
            <a:xfrm>
              <a:off x="3168" y="192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  <p:sp>
          <p:nvSpPr>
            <p:cNvPr id="464" name="Rectangle 95"/>
            <p:cNvSpPr>
              <a:spLocks noChangeArrowheads="1"/>
            </p:cNvSpPr>
            <p:nvPr/>
          </p:nvSpPr>
          <p:spPr bwMode="auto">
            <a:xfrm>
              <a:off x="3168" y="912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P0</a:t>
              </a:r>
            </a:p>
          </p:txBody>
        </p:sp>
        <p:sp>
          <p:nvSpPr>
            <p:cNvPr id="465" name="Rectangle 96"/>
            <p:cNvSpPr>
              <a:spLocks noChangeArrowheads="1"/>
            </p:cNvSpPr>
            <p:nvPr/>
          </p:nvSpPr>
          <p:spPr bwMode="auto">
            <a:xfrm>
              <a:off x="3170" y="244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66" name="Rectangle 97"/>
            <p:cNvSpPr>
              <a:spLocks noChangeArrowheads="1"/>
            </p:cNvSpPr>
            <p:nvPr/>
          </p:nvSpPr>
          <p:spPr bwMode="auto">
            <a:xfrm>
              <a:off x="3168" y="1056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P1</a:t>
              </a:r>
            </a:p>
          </p:txBody>
        </p:sp>
        <p:sp>
          <p:nvSpPr>
            <p:cNvPr id="467" name="Rectangle 98"/>
            <p:cNvSpPr>
              <a:spLocks noChangeArrowheads="1"/>
            </p:cNvSpPr>
            <p:nvPr/>
          </p:nvSpPr>
          <p:spPr bwMode="auto">
            <a:xfrm>
              <a:off x="3168" y="1200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  <p:sp>
          <p:nvSpPr>
            <p:cNvPr id="468" name="Rectangle 99"/>
            <p:cNvSpPr>
              <a:spLocks noChangeArrowheads="1"/>
            </p:cNvSpPr>
            <p:nvPr/>
          </p:nvSpPr>
          <p:spPr bwMode="auto">
            <a:xfrm>
              <a:off x="3168" y="1344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  <p:sp>
          <p:nvSpPr>
            <p:cNvPr id="469" name="Rectangle 100"/>
            <p:cNvSpPr>
              <a:spLocks noChangeArrowheads="1"/>
            </p:cNvSpPr>
            <p:nvPr/>
          </p:nvSpPr>
          <p:spPr bwMode="auto">
            <a:xfrm>
              <a:off x="3168" y="1488"/>
              <a:ext cx="430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  <p:sp>
          <p:nvSpPr>
            <p:cNvPr id="470" name="Line 101"/>
            <p:cNvSpPr>
              <a:spLocks noChangeShapeType="1"/>
            </p:cNvSpPr>
            <p:nvPr/>
          </p:nvSpPr>
          <p:spPr bwMode="auto">
            <a:xfrm>
              <a:off x="316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Line 102"/>
            <p:cNvSpPr>
              <a:spLocks noChangeShapeType="1"/>
            </p:cNvSpPr>
            <p:nvPr/>
          </p:nvSpPr>
          <p:spPr bwMode="auto">
            <a:xfrm>
              <a:off x="359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3" name="Group 103"/>
          <p:cNvGrpSpPr>
            <a:grpSpLocks/>
          </p:cNvGrpSpPr>
          <p:nvPr/>
        </p:nvGrpSpPr>
        <p:grpSpPr bwMode="auto">
          <a:xfrm>
            <a:off x="2747963" y="985838"/>
            <a:ext cx="2135187" cy="3186112"/>
            <a:chOff x="1535" y="621"/>
            <a:chExt cx="1345" cy="2007"/>
          </a:xfrm>
        </p:grpSpPr>
        <p:grpSp>
          <p:nvGrpSpPr>
            <p:cNvPr id="474" name="Group 104"/>
            <p:cNvGrpSpPr>
              <a:grpSpLocks/>
            </p:cNvGrpSpPr>
            <p:nvPr/>
          </p:nvGrpSpPr>
          <p:grpSpPr bwMode="auto">
            <a:xfrm>
              <a:off x="1535" y="1581"/>
              <a:ext cx="1153" cy="231"/>
              <a:chOff x="1679" y="1533"/>
              <a:chExt cx="1153" cy="231"/>
            </a:xfrm>
          </p:grpSpPr>
          <p:sp>
            <p:nvSpPr>
              <p:cNvPr id="521" name="Rectangle 105"/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&lt;R6&gt;</a:t>
                </a:r>
              </a:p>
            </p:txBody>
          </p:sp>
          <p:sp>
            <p:nvSpPr>
              <p:cNvPr id="522" name="Text Box 106"/>
              <p:cNvSpPr txBox="1">
                <a:spLocks noChangeArrowheads="1"/>
              </p:cNvSpPr>
              <p:nvPr/>
            </p:nvSpPr>
            <p:spPr bwMode="auto">
              <a:xfrm>
                <a:off x="1679" y="153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P5</a:t>
                </a:r>
              </a:p>
            </p:txBody>
          </p:sp>
        </p:grpSp>
        <p:grpSp>
          <p:nvGrpSpPr>
            <p:cNvPr id="475" name="Group 107"/>
            <p:cNvGrpSpPr>
              <a:grpSpLocks/>
            </p:cNvGrpSpPr>
            <p:nvPr/>
          </p:nvGrpSpPr>
          <p:grpSpPr bwMode="auto">
            <a:xfrm>
              <a:off x="1535" y="1725"/>
              <a:ext cx="1153" cy="231"/>
              <a:chOff x="1679" y="1677"/>
              <a:chExt cx="1153" cy="231"/>
            </a:xfrm>
          </p:grpSpPr>
          <p:sp>
            <p:nvSpPr>
              <p:cNvPr id="519" name="Rectangle 108"/>
              <p:cNvSpPr>
                <a:spLocks noChangeArrowheads="1"/>
              </p:cNvSpPr>
              <p:nvPr/>
            </p:nvSpPr>
            <p:spPr bwMode="auto">
              <a:xfrm>
                <a:off x="1968" y="172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&lt;R7&gt;</a:t>
                </a:r>
              </a:p>
            </p:txBody>
          </p:sp>
          <p:sp>
            <p:nvSpPr>
              <p:cNvPr id="520" name="Text Box 109"/>
              <p:cNvSpPr txBox="1">
                <a:spLocks noChangeArrowheads="1"/>
              </p:cNvSpPr>
              <p:nvPr/>
            </p:nvSpPr>
            <p:spPr bwMode="auto">
              <a:xfrm>
                <a:off x="1679" y="167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P6</a:t>
                </a:r>
              </a:p>
            </p:txBody>
          </p:sp>
        </p:grpSp>
        <p:grpSp>
          <p:nvGrpSpPr>
            <p:cNvPr id="476" name="Group 110"/>
            <p:cNvGrpSpPr>
              <a:grpSpLocks/>
            </p:cNvGrpSpPr>
            <p:nvPr/>
          </p:nvGrpSpPr>
          <p:grpSpPr bwMode="auto">
            <a:xfrm>
              <a:off x="1535" y="1869"/>
              <a:ext cx="1153" cy="231"/>
              <a:chOff x="1679" y="1821"/>
              <a:chExt cx="1153" cy="231"/>
            </a:xfrm>
          </p:grpSpPr>
          <p:sp>
            <p:nvSpPr>
              <p:cNvPr id="517" name="Rectangle 111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r>
                  <a:rPr lang="en-US" sz="1800">
                    <a:latin typeface="Verdana" pitchFamily="1" charset="0"/>
                  </a:rPr>
                  <a:t>&lt;R3&gt;</a:t>
                </a:r>
              </a:p>
            </p:txBody>
          </p:sp>
          <p:sp>
            <p:nvSpPr>
              <p:cNvPr id="518" name="Text Box 112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P7</a:t>
                </a:r>
              </a:p>
            </p:txBody>
          </p:sp>
        </p:grpSp>
        <p:grpSp>
          <p:nvGrpSpPr>
            <p:cNvPr id="477" name="Group 113"/>
            <p:cNvGrpSpPr>
              <a:grpSpLocks/>
            </p:cNvGrpSpPr>
            <p:nvPr/>
          </p:nvGrpSpPr>
          <p:grpSpPr bwMode="auto">
            <a:xfrm>
              <a:off x="1535" y="861"/>
              <a:ext cx="1153" cy="231"/>
              <a:chOff x="1679" y="813"/>
              <a:chExt cx="1153" cy="231"/>
            </a:xfrm>
          </p:grpSpPr>
          <p:sp>
            <p:nvSpPr>
              <p:cNvPr id="515" name="Rectangle 114"/>
              <p:cNvSpPr>
                <a:spLocks noChangeArrowheads="1"/>
              </p:cNvSpPr>
              <p:nvPr/>
            </p:nvSpPr>
            <p:spPr bwMode="auto">
              <a:xfrm>
                <a:off x="1968" y="864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6" name="Text Box 115"/>
              <p:cNvSpPr txBox="1">
                <a:spLocks noChangeArrowheads="1"/>
              </p:cNvSpPr>
              <p:nvPr/>
            </p:nvSpPr>
            <p:spPr bwMode="auto">
              <a:xfrm>
                <a:off x="1679" y="813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P0</a:t>
                </a:r>
              </a:p>
            </p:txBody>
          </p:sp>
        </p:grpSp>
        <p:grpSp>
          <p:nvGrpSpPr>
            <p:cNvPr id="478" name="Group 116"/>
            <p:cNvGrpSpPr>
              <a:grpSpLocks/>
            </p:cNvGrpSpPr>
            <p:nvPr/>
          </p:nvGrpSpPr>
          <p:grpSpPr bwMode="auto">
            <a:xfrm>
              <a:off x="1539" y="2397"/>
              <a:ext cx="1153" cy="231"/>
              <a:chOff x="1683" y="2349"/>
              <a:chExt cx="1153" cy="231"/>
            </a:xfrm>
          </p:grpSpPr>
          <p:sp>
            <p:nvSpPr>
              <p:cNvPr id="513" name="Rectangle 117"/>
              <p:cNvSpPr>
                <a:spLocks noChangeArrowheads="1"/>
              </p:cNvSpPr>
              <p:nvPr/>
            </p:nvSpPr>
            <p:spPr bwMode="auto">
              <a:xfrm>
                <a:off x="1972" y="240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4" name="Text Box 118"/>
              <p:cNvSpPr txBox="1">
                <a:spLocks noChangeArrowheads="1"/>
              </p:cNvSpPr>
              <p:nvPr/>
            </p:nvSpPr>
            <p:spPr bwMode="auto">
              <a:xfrm>
                <a:off x="1683" y="234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Pn</a:t>
                </a:r>
              </a:p>
            </p:txBody>
          </p:sp>
        </p:grpSp>
        <p:grpSp>
          <p:nvGrpSpPr>
            <p:cNvPr id="479" name="Group 119"/>
            <p:cNvGrpSpPr>
              <a:grpSpLocks/>
            </p:cNvGrpSpPr>
            <p:nvPr/>
          </p:nvGrpSpPr>
          <p:grpSpPr bwMode="auto">
            <a:xfrm>
              <a:off x="1535" y="1005"/>
              <a:ext cx="1153" cy="231"/>
              <a:chOff x="1679" y="957"/>
              <a:chExt cx="1153" cy="231"/>
            </a:xfrm>
          </p:grpSpPr>
          <p:sp>
            <p:nvSpPr>
              <p:cNvPr id="511" name="Rectangle 120"/>
              <p:cNvSpPr>
                <a:spLocks noChangeArrowheads="1"/>
              </p:cNvSpPr>
              <p:nvPr/>
            </p:nvSpPr>
            <p:spPr bwMode="auto">
              <a:xfrm>
                <a:off x="1968" y="1008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2" name="Text Box 121"/>
              <p:cNvSpPr txBox="1">
                <a:spLocks noChangeArrowheads="1"/>
              </p:cNvSpPr>
              <p:nvPr/>
            </p:nvSpPr>
            <p:spPr bwMode="auto">
              <a:xfrm>
                <a:off x="1679" y="957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P1</a:t>
                </a:r>
              </a:p>
            </p:txBody>
          </p:sp>
        </p:grpSp>
        <p:grpSp>
          <p:nvGrpSpPr>
            <p:cNvPr id="480" name="Group 122"/>
            <p:cNvGrpSpPr>
              <a:grpSpLocks/>
            </p:cNvGrpSpPr>
            <p:nvPr/>
          </p:nvGrpSpPr>
          <p:grpSpPr bwMode="auto">
            <a:xfrm>
              <a:off x="1535" y="1149"/>
              <a:ext cx="1153" cy="231"/>
              <a:chOff x="1679" y="1101"/>
              <a:chExt cx="1153" cy="231"/>
            </a:xfrm>
          </p:grpSpPr>
          <p:sp>
            <p:nvSpPr>
              <p:cNvPr id="509" name="Rectangle 123"/>
              <p:cNvSpPr>
                <a:spLocks noChangeArrowheads="1"/>
              </p:cNvSpPr>
              <p:nvPr/>
            </p:nvSpPr>
            <p:spPr bwMode="auto">
              <a:xfrm>
                <a:off x="1968" y="115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10" name="Text Box 124"/>
              <p:cNvSpPr txBox="1">
                <a:spLocks noChangeArrowheads="1"/>
              </p:cNvSpPr>
              <p:nvPr/>
            </p:nvSpPr>
            <p:spPr bwMode="auto">
              <a:xfrm>
                <a:off x="1679" y="110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P2</a:t>
                </a:r>
              </a:p>
            </p:txBody>
          </p:sp>
        </p:grpSp>
        <p:grpSp>
          <p:nvGrpSpPr>
            <p:cNvPr id="481" name="Group 125"/>
            <p:cNvGrpSpPr>
              <a:grpSpLocks/>
            </p:cNvGrpSpPr>
            <p:nvPr/>
          </p:nvGrpSpPr>
          <p:grpSpPr bwMode="auto">
            <a:xfrm>
              <a:off x="1535" y="1293"/>
              <a:ext cx="1153" cy="231"/>
              <a:chOff x="1679" y="1245"/>
              <a:chExt cx="1153" cy="231"/>
            </a:xfrm>
          </p:grpSpPr>
          <p:sp>
            <p:nvSpPr>
              <p:cNvPr id="507" name="Rectangle 126"/>
              <p:cNvSpPr>
                <a:spLocks noChangeArrowheads="1"/>
              </p:cNvSpPr>
              <p:nvPr/>
            </p:nvSpPr>
            <p:spPr bwMode="auto">
              <a:xfrm>
                <a:off x="1968" y="1296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8" name="Text Box 127"/>
              <p:cNvSpPr txBox="1">
                <a:spLocks noChangeArrowheads="1"/>
              </p:cNvSpPr>
              <p:nvPr/>
            </p:nvSpPr>
            <p:spPr bwMode="auto">
              <a:xfrm>
                <a:off x="1679" y="1245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P3</a:t>
                </a:r>
              </a:p>
            </p:txBody>
          </p:sp>
        </p:grpSp>
        <p:grpSp>
          <p:nvGrpSpPr>
            <p:cNvPr id="482" name="Group 128"/>
            <p:cNvGrpSpPr>
              <a:grpSpLocks/>
            </p:cNvGrpSpPr>
            <p:nvPr/>
          </p:nvGrpSpPr>
          <p:grpSpPr bwMode="auto">
            <a:xfrm>
              <a:off x="1535" y="1437"/>
              <a:ext cx="1153" cy="231"/>
              <a:chOff x="1679" y="1389"/>
              <a:chExt cx="1153" cy="231"/>
            </a:xfrm>
          </p:grpSpPr>
          <p:sp>
            <p:nvSpPr>
              <p:cNvPr id="505" name="Rectangle 129"/>
              <p:cNvSpPr>
                <a:spLocks noChangeArrowheads="1"/>
              </p:cNvSpPr>
              <p:nvPr/>
            </p:nvSpPr>
            <p:spPr bwMode="auto">
              <a:xfrm>
                <a:off x="1968" y="1440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6" name="Text Box 130"/>
              <p:cNvSpPr txBox="1">
                <a:spLocks noChangeArrowheads="1"/>
              </p:cNvSpPr>
              <p:nvPr/>
            </p:nvSpPr>
            <p:spPr bwMode="auto">
              <a:xfrm>
                <a:off x="1679" y="1389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P4</a:t>
                </a:r>
              </a:p>
            </p:txBody>
          </p:sp>
        </p:grpSp>
        <p:sp>
          <p:nvSpPr>
            <p:cNvPr id="483" name="Line 131"/>
            <p:cNvSpPr>
              <a:spLocks noChangeShapeType="1"/>
            </p:cNvSpPr>
            <p:nvPr/>
          </p:nvSpPr>
          <p:spPr bwMode="auto">
            <a:xfrm>
              <a:off x="1824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Line 132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6" name="Text Box 133"/>
            <p:cNvSpPr txBox="1">
              <a:spLocks noChangeArrowheads="1"/>
            </p:cNvSpPr>
            <p:nvPr/>
          </p:nvSpPr>
          <p:spPr bwMode="auto">
            <a:xfrm>
              <a:off x="1631" y="621"/>
              <a:ext cx="1205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Physical Regs</a:t>
              </a:r>
            </a:p>
          </p:txBody>
        </p:sp>
        <p:sp>
          <p:nvSpPr>
            <p:cNvPr id="489" name="Rectangle 134"/>
            <p:cNvSpPr>
              <a:spLocks noChangeArrowheads="1"/>
            </p:cNvSpPr>
            <p:nvPr/>
          </p:nvSpPr>
          <p:spPr bwMode="auto">
            <a:xfrm>
              <a:off x="2688" y="163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0" name="Rectangle 135"/>
            <p:cNvSpPr>
              <a:spLocks noChangeArrowheads="1"/>
            </p:cNvSpPr>
            <p:nvPr/>
          </p:nvSpPr>
          <p:spPr bwMode="auto">
            <a:xfrm>
              <a:off x="2688" y="177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2" name="Rectangle 136"/>
            <p:cNvSpPr>
              <a:spLocks noChangeArrowheads="1"/>
            </p:cNvSpPr>
            <p:nvPr/>
          </p:nvSpPr>
          <p:spPr bwMode="auto">
            <a:xfrm>
              <a:off x="2688" y="192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493" name="Rectangle 137"/>
            <p:cNvSpPr>
              <a:spLocks noChangeArrowheads="1"/>
            </p:cNvSpPr>
            <p:nvPr/>
          </p:nvSpPr>
          <p:spPr bwMode="auto">
            <a:xfrm>
              <a:off x="2688" y="912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4" name="Rectangle 138"/>
            <p:cNvSpPr>
              <a:spLocks noChangeArrowheads="1"/>
            </p:cNvSpPr>
            <p:nvPr/>
          </p:nvSpPr>
          <p:spPr bwMode="auto">
            <a:xfrm>
              <a:off x="2689" y="244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5" name="Rectangle 139"/>
            <p:cNvSpPr>
              <a:spLocks noChangeArrowheads="1"/>
            </p:cNvSpPr>
            <p:nvPr/>
          </p:nvSpPr>
          <p:spPr bwMode="auto">
            <a:xfrm>
              <a:off x="2688" y="1056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6" name="Rectangle 140"/>
            <p:cNvSpPr>
              <a:spLocks noChangeArrowheads="1"/>
            </p:cNvSpPr>
            <p:nvPr/>
          </p:nvSpPr>
          <p:spPr bwMode="auto">
            <a:xfrm>
              <a:off x="2688" y="1200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7" name="Rectangle 141"/>
            <p:cNvSpPr>
              <a:spLocks noChangeArrowheads="1"/>
            </p:cNvSpPr>
            <p:nvPr/>
          </p:nvSpPr>
          <p:spPr bwMode="auto">
            <a:xfrm>
              <a:off x="2688" y="134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8" name="Rectangle 142"/>
            <p:cNvSpPr>
              <a:spLocks noChangeArrowheads="1"/>
            </p:cNvSpPr>
            <p:nvPr/>
          </p:nvSpPr>
          <p:spPr bwMode="auto">
            <a:xfrm>
              <a:off x="2688" y="1488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 sz="1800">
                <a:latin typeface="Verdana" pitchFamily="1" charset="0"/>
              </a:endParaRPr>
            </a:p>
          </p:txBody>
        </p:sp>
        <p:sp>
          <p:nvSpPr>
            <p:cNvPr id="499" name="Line 143"/>
            <p:cNvSpPr>
              <a:spLocks noChangeShapeType="1"/>
            </p:cNvSpPr>
            <p:nvPr/>
          </p:nvSpPr>
          <p:spPr bwMode="auto">
            <a:xfrm>
              <a:off x="2688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Line 144"/>
            <p:cNvSpPr>
              <a:spLocks noChangeShapeType="1"/>
            </p:cNvSpPr>
            <p:nvPr/>
          </p:nvSpPr>
          <p:spPr bwMode="auto">
            <a:xfrm>
              <a:off x="2879" y="2064"/>
              <a:ext cx="0" cy="38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1" name="Group 145"/>
            <p:cNvGrpSpPr>
              <a:grpSpLocks/>
            </p:cNvGrpSpPr>
            <p:nvPr/>
          </p:nvGrpSpPr>
          <p:grpSpPr bwMode="auto">
            <a:xfrm>
              <a:off x="1535" y="2013"/>
              <a:ext cx="1153" cy="231"/>
              <a:chOff x="1679" y="1821"/>
              <a:chExt cx="1153" cy="231"/>
            </a:xfrm>
          </p:grpSpPr>
          <p:sp>
            <p:nvSpPr>
              <p:cNvPr id="503" name="Rectangle 146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864" cy="144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l"/>
                <a:endParaRPr lang="en-US" sz="1800">
                  <a:latin typeface="Verdana" pitchFamily="1" charset="0"/>
                </a:endParaRPr>
              </a:p>
            </p:txBody>
          </p:sp>
          <p:sp>
            <p:nvSpPr>
              <p:cNvPr id="504" name="Text Box 147"/>
              <p:cNvSpPr txBox="1">
                <a:spLocks noChangeArrowheads="1"/>
              </p:cNvSpPr>
              <p:nvPr/>
            </p:nvSpPr>
            <p:spPr bwMode="auto">
              <a:xfrm>
                <a:off x="1679" y="1821"/>
                <a:ext cx="294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Verdana" pitchFamily="1" charset="0"/>
                  </a:rPr>
                  <a:t>P8</a:t>
                </a:r>
              </a:p>
            </p:txBody>
          </p:sp>
        </p:grpSp>
        <p:sp>
          <p:nvSpPr>
            <p:cNvPr id="502" name="Rectangle 148"/>
            <p:cNvSpPr>
              <a:spLocks noChangeArrowheads="1"/>
            </p:cNvSpPr>
            <p:nvPr/>
          </p:nvSpPr>
          <p:spPr bwMode="auto">
            <a:xfrm>
              <a:off x="2688" y="2064"/>
              <a:ext cx="191" cy="144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en-US" sz="1800">
                <a:latin typeface="Verdana" pitchFamily="1" charset="0"/>
              </a:endParaRPr>
            </a:p>
          </p:txBody>
        </p:sp>
      </p:grpSp>
      <p:grpSp>
        <p:nvGrpSpPr>
          <p:cNvPr id="523" name="Group 149"/>
          <p:cNvGrpSpPr>
            <a:grpSpLocks/>
          </p:cNvGrpSpPr>
          <p:nvPr/>
        </p:nvGrpSpPr>
        <p:grpSpPr bwMode="auto">
          <a:xfrm>
            <a:off x="5340350" y="1447800"/>
            <a:ext cx="685800" cy="228600"/>
            <a:chOff x="3168" y="912"/>
            <a:chExt cx="432" cy="144"/>
          </a:xfrm>
        </p:grpSpPr>
        <p:sp>
          <p:nvSpPr>
            <p:cNvPr id="524" name="Line 150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" name="Line 151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6" name="Text Box 152"/>
          <p:cNvSpPr txBox="1">
            <a:spLocks noChangeArrowheads="1"/>
          </p:cNvSpPr>
          <p:nvPr/>
        </p:nvSpPr>
        <p:spPr bwMode="auto">
          <a:xfrm>
            <a:off x="539750" y="46482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x    </a:t>
            </a:r>
            <a:r>
              <a:rPr lang="en-US" sz="1800" dirty="0" err="1">
                <a:solidFill>
                  <a:schemeClr val="tx2"/>
                </a:solidFill>
                <a:latin typeface="Verdana" pitchFamily="1" charset="0"/>
              </a:rPr>
              <a:t>x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     ld    p     P7                      </a:t>
            </a:r>
            <a:r>
              <a:rPr lang="en-US" sz="1800" dirty="0" smtClean="0">
                <a:solidFill>
                  <a:schemeClr val="tx2"/>
                </a:solidFill>
                <a:latin typeface="Verdana" pitchFamily="1" charset="0"/>
              </a:rPr>
              <a:t>R1                </a:t>
            </a:r>
            <a:r>
              <a:rPr lang="en-US" sz="1800" dirty="0">
                <a:solidFill>
                  <a:schemeClr val="tx2"/>
                </a:solidFill>
                <a:latin typeface="Verdana" pitchFamily="1" charset="0"/>
              </a:rPr>
              <a:t>P0</a:t>
            </a:r>
          </a:p>
        </p:txBody>
      </p:sp>
      <p:grpSp>
        <p:nvGrpSpPr>
          <p:cNvPr id="527" name="Group 153"/>
          <p:cNvGrpSpPr>
            <a:grpSpLocks/>
          </p:cNvGrpSpPr>
          <p:nvPr/>
        </p:nvGrpSpPr>
        <p:grpSpPr bwMode="auto">
          <a:xfrm>
            <a:off x="457200" y="990600"/>
            <a:ext cx="2046288" cy="2571750"/>
            <a:chOff x="92" y="624"/>
            <a:chExt cx="1289" cy="1620"/>
          </a:xfrm>
        </p:grpSpPr>
        <p:grpSp>
          <p:nvGrpSpPr>
            <p:cNvPr id="528" name="Group 154"/>
            <p:cNvGrpSpPr>
              <a:grpSpLocks/>
            </p:cNvGrpSpPr>
            <p:nvPr/>
          </p:nvGrpSpPr>
          <p:grpSpPr bwMode="auto">
            <a:xfrm>
              <a:off x="92" y="1005"/>
              <a:ext cx="1160" cy="1239"/>
              <a:chOff x="236" y="957"/>
              <a:chExt cx="1160" cy="1239"/>
            </a:xfrm>
          </p:grpSpPr>
          <p:grpSp>
            <p:nvGrpSpPr>
              <p:cNvPr id="530" name="Group 155"/>
              <p:cNvGrpSpPr>
                <a:grpSpLocks/>
              </p:cNvGrpSpPr>
              <p:nvPr/>
            </p:nvGrpSpPr>
            <p:grpSpPr bwMode="auto">
              <a:xfrm>
                <a:off x="236" y="1677"/>
                <a:ext cx="1160" cy="231"/>
                <a:chOff x="236" y="1677"/>
                <a:chExt cx="1160" cy="231"/>
              </a:xfrm>
            </p:grpSpPr>
            <p:sp>
              <p:nvSpPr>
                <p:cNvPr id="559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2" y="172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60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36" y="167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R5</a:t>
                  </a:r>
                </a:p>
              </p:txBody>
            </p:sp>
          </p:grpSp>
          <p:grpSp>
            <p:nvGrpSpPr>
              <p:cNvPr id="531" name="Group 158"/>
              <p:cNvGrpSpPr>
                <a:grpSpLocks/>
              </p:cNvGrpSpPr>
              <p:nvPr/>
            </p:nvGrpSpPr>
            <p:grpSpPr bwMode="auto">
              <a:xfrm>
                <a:off x="236" y="1821"/>
                <a:ext cx="1160" cy="231"/>
                <a:chOff x="236" y="1821"/>
                <a:chExt cx="1160" cy="231"/>
              </a:xfrm>
            </p:grpSpPr>
            <p:sp>
              <p:nvSpPr>
                <p:cNvPr id="557" name="Rectangle 159"/>
                <p:cNvSpPr>
                  <a:spLocks noChangeArrowheads="1"/>
                </p:cNvSpPr>
                <p:nvPr/>
              </p:nvSpPr>
              <p:spPr bwMode="auto">
                <a:xfrm>
                  <a:off x="532" y="187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P5</a:t>
                  </a:r>
                </a:p>
              </p:txBody>
            </p:sp>
            <p:sp>
              <p:nvSpPr>
                <p:cNvPr id="558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236" y="182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R6</a:t>
                  </a:r>
                </a:p>
              </p:txBody>
            </p:sp>
          </p:grpSp>
          <p:grpSp>
            <p:nvGrpSpPr>
              <p:cNvPr id="532" name="Group 161"/>
              <p:cNvGrpSpPr>
                <a:grpSpLocks/>
              </p:cNvGrpSpPr>
              <p:nvPr/>
            </p:nvGrpSpPr>
            <p:grpSpPr bwMode="auto">
              <a:xfrm>
                <a:off x="236" y="1965"/>
                <a:ext cx="1160" cy="231"/>
                <a:chOff x="236" y="1965"/>
                <a:chExt cx="1160" cy="231"/>
              </a:xfrm>
            </p:grpSpPr>
            <p:sp>
              <p:nvSpPr>
                <p:cNvPr id="555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2" y="201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P6</a:t>
                  </a:r>
                </a:p>
              </p:txBody>
            </p:sp>
            <p:sp>
              <p:nvSpPr>
                <p:cNvPr id="556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36" y="196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R7</a:t>
                  </a:r>
                </a:p>
              </p:txBody>
            </p:sp>
          </p:grpSp>
          <p:grpSp>
            <p:nvGrpSpPr>
              <p:cNvPr id="533" name="Group 164"/>
              <p:cNvGrpSpPr>
                <a:grpSpLocks/>
              </p:cNvGrpSpPr>
              <p:nvPr/>
            </p:nvGrpSpPr>
            <p:grpSpPr bwMode="auto">
              <a:xfrm>
                <a:off x="236" y="957"/>
                <a:ext cx="1160" cy="231"/>
                <a:chOff x="236" y="957"/>
                <a:chExt cx="1160" cy="231"/>
              </a:xfrm>
            </p:grpSpPr>
            <p:sp>
              <p:nvSpPr>
                <p:cNvPr id="553" name="Rectangle 165"/>
                <p:cNvSpPr>
                  <a:spLocks noChangeArrowheads="1"/>
                </p:cNvSpPr>
                <p:nvPr/>
              </p:nvSpPr>
              <p:spPr bwMode="auto">
                <a:xfrm>
                  <a:off x="532" y="1008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4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36" y="957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R0</a:t>
                  </a:r>
                </a:p>
              </p:txBody>
            </p:sp>
          </p:grpSp>
          <p:grpSp>
            <p:nvGrpSpPr>
              <p:cNvPr id="534" name="Group 167"/>
              <p:cNvGrpSpPr>
                <a:grpSpLocks/>
              </p:cNvGrpSpPr>
              <p:nvPr/>
            </p:nvGrpSpPr>
            <p:grpSpPr bwMode="auto">
              <a:xfrm>
                <a:off x="236" y="1101"/>
                <a:ext cx="1160" cy="231"/>
                <a:chOff x="236" y="1101"/>
                <a:chExt cx="1160" cy="231"/>
              </a:xfrm>
            </p:grpSpPr>
            <p:sp>
              <p:nvSpPr>
                <p:cNvPr id="551" name="Rectangle 168"/>
                <p:cNvSpPr>
                  <a:spLocks noChangeArrowheads="1"/>
                </p:cNvSpPr>
                <p:nvPr/>
              </p:nvSpPr>
              <p:spPr bwMode="auto">
                <a:xfrm>
                  <a:off x="532" y="1152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P8</a:t>
                  </a:r>
                </a:p>
              </p:txBody>
            </p:sp>
            <p:sp>
              <p:nvSpPr>
                <p:cNvPr id="552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36" y="1101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R1</a:t>
                  </a:r>
                </a:p>
              </p:txBody>
            </p:sp>
          </p:grpSp>
          <p:grpSp>
            <p:nvGrpSpPr>
              <p:cNvPr id="535" name="Group 170"/>
              <p:cNvGrpSpPr>
                <a:grpSpLocks/>
              </p:cNvGrpSpPr>
              <p:nvPr/>
            </p:nvGrpSpPr>
            <p:grpSpPr bwMode="auto">
              <a:xfrm>
                <a:off x="236" y="1245"/>
                <a:ext cx="1160" cy="231"/>
                <a:chOff x="236" y="1245"/>
                <a:chExt cx="1160" cy="231"/>
              </a:xfrm>
            </p:grpSpPr>
            <p:sp>
              <p:nvSpPr>
                <p:cNvPr id="549" name="Rectangle 171"/>
                <p:cNvSpPr>
                  <a:spLocks noChangeArrowheads="1"/>
                </p:cNvSpPr>
                <p:nvPr/>
              </p:nvSpPr>
              <p:spPr bwMode="auto">
                <a:xfrm>
                  <a:off x="532" y="1296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50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36" y="1245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R2</a:t>
                  </a:r>
                </a:p>
              </p:txBody>
            </p:sp>
          </p:grpSp>
          <p:grpSp>
            <p:nvGrpSpPr>
              <p:cNvPr id="536" name="Group 173"/>
              <p:cNvGrpSpPr>
                <a:grpSpLocks/>
              </p:cNvGrpSpPr>
              <p:nvPr/>
            </p:nvGrpSpPr>
            <p:grpSpPr bwMode="auto">
              <a:xfrm>
                <a:off x="236" y="1389"/>
                <a:ext cx="1160" cy="231"/>
                <a:chOff x="236" y="1389"/>
                <a:chExt cx="1160" cy="231"/>
              </a:xfrm>
            </p:grpSpPr>
            <p:sp>
              <p:nvSpPr>
                <p:cNvPr id="547" name="Rectangle 174"/>
                <p:cNvSpPr>
                  <a:spLocks noChangeArrowheads="1"/>
                </p:cNvSpPr>
                <p:nvPr/>
              </p:nvSpPr>
              <p:spPr bwMode="auto">
                <a:xfrm>
                  <a:off x="532" y="1440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pPr algn="l"/>
                  <a:r>
                    <a:rPr lang="en-US" sz="1800">
                      <a:latin typeface="Verdana" pitchFamily="1" charset="0"/>
                    </a:rPr>
                    <a:t>P7</a:t>
                  </a:r>
                </a:p>
              </p:txBody>
            </p:sp>
            <p:sp>
              <p:nvSpPr>
                <p:cNvPr id="548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36" y="1389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R3</a:t>
                  </a:r>
                </a:p>
              </p:txBody>
            </p:sp>
          </p:grpSp>
          <p:grpSp>
            <p:nvGrpSpPr>
              <p:cNvPr id="537" name="Group 176"/>
              <p:cNvGrpSpPr>
                <a:grpSpLocks/>
              </p:cNvGrpSpPr>
              <p:nvPr/>
            </p:nvGrpSpPr>
            <p:grpSpPr bwMode="auto">
              <a:xfrm>
                <a:off x="236" y="1533"/>
                <a:ext cx="1160" cy="231"/>
                <a:chOff x="236" y="1533"/>
                <a:chExt cx="1160" cy="231"/>
              </a:xfrm>
            </p:grpSpPr>
            <p:sp>
              <p:nvSpPr>
                <p:cNvPr id="538" name="Rectangle 177"/>
                <p:cNvSpPr>
                  <a:spLocks noChangeArrowheads="1"/>
                </p:cNvSpPr>
                <p:nvPr/>
              </p:nvSpPr>
              <p:spPr bwMode="auto">
                <a:xfrm>
                  <a:off x="532" y="1584"/>
                  <a:ext cx="864" cy="144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/>
                <a:lstStyle/>
                <a:p>
                  <a:endParaRPr lang="en-US" sz="1800">
                    <a:latin typeface="Verdana" pitchFamily="1" charset="0"/>
                  </a:endParaRPr>
                </a:p>
              </p:txBody>
            </p:sp>
            <p:sp>
              <p:nvSpPr>
                <p:cNvPr id="539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36" y="1533"/>
                  <a:ext cx="308" cy="231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800">
                      <a:latin typeface="Verdana" pitchFamily="1" charset="0"/>
                    </a:rPr>
                    <a:t>R4</a:t>
                  </a:r>
                </a:p>
              </p:txBody>
            </p:sp>
          </p:grpSp>
        </p:grpSp>
        <p:sp>
          <p:nvSpPr>
            <p:cNvPr id="529" name="Text Box 179"/>
            <p:cNvSpPr txBox="1">
              <a:spLocks noChangeArrowheads="1"/>
            </p:cNvSpPr>
            <p:nvPr/>
          </p:nvSpPr>
          <p:spPr bwMode="auto">
            <a:xfrm>
              <a:off x="288" y="624"/>
              <a:ext cx="1093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i="1">
                  <a:latin typeface="Verdana" pitchFamily="1" charset="0"/>
                </a:rPr>
                <a:t>Rename Table</a:t>
              </a:r>
            </a:p>
          </p:txBody>
        </p:sp>
      </p:grpSp>
      <p:grpSp>
        <p:nvGrpSpPr>
          <p:cNvPr id="561" name="Group 180"/>
          <p:cNvGrpSpPr>
            <a:grpSpLocks/>
          </p:cNvGrpSpPr>
          <p:nvPr/>
        </p:nvGrpSpPr>
        <p:grpSpPr bwMode="auto">
          <a:xfrm>
            <a:off x="920750" y="1824038"/>
            <a:ext cx="846138" cy="366712"/>
            <a:chOff x="384" y="1149"/>
            <a:chExt cx="533" cy="231"/>
          </a:xfrm>
        </p:grpSpPr>
        <p:grpSp>
          <p:nvGrpSpPr>
            <p:cNvPr id="562" name="Group 181"/>
            <p:cNvGrpSpPr>
              <a:grpSpLocks/>
            </p:cNvGrpSpPr>
            <p:nvPr/>
          </p:nvGrpSpPr>
          <p:grpSpPr bwMode="auto">
            <a:xfrm>
              <a:off x="384" y="1200"/>
              <a:ext cx="288" cy="144"/>
              <a:chOff x="3168" y="912"/>
              <a:chExt cx="432" cy="144"/>
            </a:xfrm>
          </p:grpSpPr>
          <p:sp>
            <p:nvSpPr>
              <p:cNvPr id="566" name="Line 18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7" name="Line 18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5" name="Text Box 184"/>
            <p:cNvSpPr txBox="1">
              <a:spLocks noChangeArrowheads="1"/>
            </p:cNvSpPr>
            <p:nvPr/>
          </p:nvSpPr>
          <p:spPr bwMode="auto">
            <a:xfrm>
              <a:off x="623" y="114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P0</a:t>
              </a:r>
            </a:p>
          </p:txBody>
        </p:sp>
      </p:grpSp>
      <p:sp>
        <p:nvSpPr>
          <p:cNvPr id="568" name="Text Box 185"/>
          <p:cNvSpPr txBox="1">
            <a:spLocks noChangeArrowheads="1"/>
          </p:cNvSpPr>
          <p:nvPr/>
        </p:nvSpPr>
        <p:spPr bwMode="auto">
          <a:xfrm>
            <a:off x="5264150" y="46482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P8</a:t>
            </a:r>
          </a:p>
        </p:txBody>
      </p:sp>
      <p:sp>
        <p:nvSpPr>
          <p:cNvPr id="569" name="Text Box 186"/>
          <p:cNvSpPr txBox="1">
            <a:spLocks noChangeArrowheads="1"/>
          </p:cNvSpPr>
          <p:nvPr/>
        </p:nvSpPr>
        <p:spPr bwMode="auto">
          <a:xfrm>
            <a:off x="5264150" y="48768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P7</a:t>
            </a:r>
          </a:p>
        </p:txBody>
      </p:sp>
      <p:grpSp>
        <p:nvGrpSpPr>
          <p:cNvPr id="571" name="Group 187"/>
          <p:cNvGrpSpPr>
            <a:grpSpLocks/>
          </p:cNvGrpSpPr>
          <p:nvPr/>
        </p:nvGrpSpPr>
        <p:grpSpPr bwMode="auto">
          <a:xfrm>
            <a:off x="5340350" y="1676400"/>
            <a:ext cx="685800" cy="228600"/>
            <a:chOff x="3168" y="912"/>
            <a:chExt cx="432" cy="144"/>
          </a:xfrm>
        </p:grpSpPr>
        <p:sp>
          <p:nvSpPr>
            <p:cNvPr id="572" name="Line 188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" name="Line 189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6" name="Group 190"/>
          <p:cNvGrpSpPr>
            <a:grpSpLocks/>
          </p:cNvGrpSpPr>
          <p:nvPr/>
        </p:nvGrpSpPr>
        <p:grpSpPr bwMode="auto">
          <a:xfrm>
            <a:off x="920750" y="2281238"/>
            <a:ext cx="846138" cy="366712"/>
            <a:chOff x="384" y="1437"/>
            <a:chExt cx="533" cy="231"/>
          </a:xfrm>
        </p:grpSpPr>
        <p:grpSp>
          <p:nvGrpSpPr>
            <p:cNvPr id="577" name="Group 191"/>
            <p:cNvGrpSpPr>
              <a:grpSpLocks/>
            </p:cNvGrpSpPr>
            <p:nvPr/>
          </p:nvGrpSpPr>
          <p:grpSpPr bwMode="auto">
            <a:xfrm>
              <a:off x="384" y="1488"/>
              <a:ext cx="288" cy="144"/>
              <a:chOff x="3168" y="912"/>
              <a:chExt cx="432" cy="144"/>
            </a:xfrm>
          </p:grpSpPr>
          <p:sp>
            <p:nvSpPr>
              <p:cNvPr id="579" name="Line 192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2" name="Line 193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8" name="Text Box 194"/>
            <p:cNvSpPr txBox="1">
              <a:spLocks noChangeArrowheads="1"/>
            </p:cNvSpPr>
            <p:nvPr/>
          </p:nvSpPr>
          <p:spPr bwMode="auto">
            <a:xfrm>
              <a:off x="623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Verdana" pitchFamily="1" charset="0"/>
                </a:rPr>
                <a:t>P1</a:t>
              </a:r>
            </a:p>
          </p:txBody>
        </p:sp>
      </p:grpSp>
      <p:sp>
        <p:nvSpPr>
          <p:cNvPr id="583" name="Text Box 195"/>
          <p:cNvSpPr txBox="1">
            <a:spLocks noChangeArrowheads="1"/>
          </p:cNvSpPr>
          <p:nvPr/>
        </p:nvSpPr>
        <p:spPr bwMode="auto">
          <a:xfrm>
            <a:off x="5264150" y="51054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P5</a:t>
            </a:r>
          </a:p>
        </p:txBody>
      </p:sp>
      <p:grpSp>
        <p:nvGrpSpPr>
          <p:cNvPr id="584" name="Group 196"/>
          <p:cNvGrpSpPr>
            <a:grpSpLocks/>
          </p:cNvGrpSpPr>
          <p:nvPr/>
        </p:nvGrpSpPr>
        <p:grpSpPr bwMode="auto">
          <a:xfrm>
            <a:off x="920750" y="2967038"/>
            <a:ext cx="846138" cy="366712"/>
            <a:chOff x="384" y="1869"/>
            <a:chExt cx="533" cy="231"/>
          </a:xfrm>
        </p:grpSpPr>
        <p:grpSp>
          <p:nvGrpSpPr>
            <p:cNvPr id="585" name="Group 197"/>
            <p:cNvGrpSpPr>
              <a:grpSpLocks/>
            </p:cNvGrpSpPr>
            <p:nvPr/>
          </p:nvGrpSpPr>
          <p:grpSpPr bwMode="auto">
            <a:xfrm>
              <a:off x="384" y="1920"/>
              <a:ext cx="288" cy="144"/>
              <a:chOff x="3168" y="912"/>
              <a:chExt cx="432" cy="144"/>
            </a:xfrm>
          </p:grpSpPr>
          <p:sp>
            <p:nvSpPr>
              <p:cNvPr id="588" name="Line 19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0" name="Line 19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7" name="Text Box 200"/>
            <p:cNvSpPr txBox="1">
              <a:spLocks noChangeArrowheads="1"/>
            </p:cNvSpPr>
            <p:nvPr/>
          </p:nvSpPr>
          <p:spPr bwMode="auto">
            <a:xfrm>
              <a:off x="623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P3</a:t>
              </a:r>
            </a:p>
          </p:txBody>
        </p:sp>
      </p:grpSp>
      <p:grpSp>
        <p:nvGrpSpPr>
          <p:cNvPr id="591" name="Group 201"/>
          <p:cNvGrpSpPr>
            <a:grpSpLocks/>
          </p:cNvGrpSpPr>
          <p:nvPr/>
        </p:nvGrpSpPr>
        <p:grpSpPr bwMode="auto">
          <a:xfrm>
            <a:off x="5340350" y="1905000"/>
            <a:ext cx="685800" cy="228600"/>
            <a:chOff x="3168" y="912"/>
            <a:chExt cx="432" cy="144"/>
          </a:xfrm>
        </p:grpSpPr>
        <p:sp>
          <p:nvSpPr>
            <p:cNvPr id="592" name="Line 20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" name="Line 20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" name="Text Box 204"/>
          <p:cNvSpPr txBox="1">
            <a:spLocks noChangeArrowheads="1"/>
          </p:cNvSpPr>
          <p:nvPr/>
        </p:nvSpPr>
        <p:spPr bwMode="auto">
          <a:xfrm>
            <a:off x="5264150" y="53340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P1</a:t>
            </a:r>
          </a:p>
        </p:txBody>
      </p:sp>
      <p:grpSp>
        <p:nvGrpSpPr>
          <p:cNvPr id="595" name="Group 205"/>
          <p:cNvGrpSpPr>
            <a:grpSpLocks/>
          </p:cNvGrpSpPr>
          <p:nvPr/>
        </p:nvGrpSpPr>
        <p:grpSpPr bwMode="auto">
          <a:xfrm>
            <a:off x="1377950" y="2281238"/>
            <a:ext cx="846138" cy="366712"/>
            <a:chOff x="672" y="1437"/>
            <a:chExt cx="533" cy="231"/>
          </a:xfrm>
        </p:grpSpPr>
        <p:grpSp>
          <p:nvGrpSpPr>
            <p:cNvPr id="596" name="Group 206"/>
            <p:cNvGrpSpPr>
              <a:grpSpLocks/>
            </p:cNvGrpSpPr>
            <p:nvPr/>
          </p:nvGrpSpPr>
          <p:grpSpPr bwMode="auto">
            <a:xfrm>
              <a:off x="672" y="1488"/>
              <a:ext cx="288" cy="144"/>
              <a:chOff x="3168" y="912"/>
              <a:chExt cx="432" cy="144"/>
            </a:xfrm>
          </p:grpSpPr>
          <p:sp>
            <p:nvSpPr>
              <p:cNvPr id="598" name="Line 207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9" name="Line 208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7" name="Text Box 209"/>
            <p:cNvSpPr txBox="1">
              <a:spLocks noChangeArrowheads="1"/>
            </p:cNvSpPr>
            <p:nvPr/>
          </p:nvSpPr>
          <p:spPr bwMode="auto">
            <a:xfrm>
              <a:off x="911" y="1437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P2</a:t>
              </a:r>
            </a:p>
          </p:txBody>
        </p:sp>
      </p:grpSp>
      <p:sp>
        <p:nvSpPr>
          <p:cNvPr id="600" name="Text Box 210"/>
          <p:cNvSpPr txBox="1">
            <a:spLocks noChangeArrowheads="1"/>
          </p:cNvSpPr>
          <p:nvPr/>
        </p:nvSpPr>
        <p:spPr bwMode="auto">
          <a:xfrm>
            <a:off x="539750" y="53340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add         P1            P3      </a:t>
            </a:r>
            <a:r>
              <a:rPr lang="en-US" sz="1800" dirty="0" smtClean="0">
                <a:latin typeface="Verdana" pitchFamily="1" charset="0"/>
              </a:rPr>
              <a:t>R3                </a:t>
            </a:r>
            <a:r>
              <a:rPr lang="en-US" sz="1800" dirty="0">
                <a:latin typeface="Verdana" pitchFamily="1" charset="0"/>
              </a:rPr>
              <a:t>P2</a:t>
            </a:r>
          </a:p>
        </p:txBody>
      </p:sp>
      <p:sp>
        <p:nvSpPr>
          <p:cNvPr id="601" name="Text Box 211"/>
          <p:cNvSpPr txBox="1">
            <a:spLocks noChangeArrowheads="1"/>
          </p:cNvSpPr>
          <p:nvPr/>
        </p:nvSpPr>
        <p:spPr bwMode="auto">
          <a:xfrm>
            <a:off x="539750" y="5562600"/>
            <a:ext cx="6324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Verdana" pitchFamily="1" charset="0"/>
              </a:rPr>
              <a:t>x          ld           P0                      </a:t>
            </a:r>
            <a:r>
              <a:rPr lang="en-US" sz="1800" dirty="0" smtClean="0">
                <a:latin typeface="Verdana" pitchFamily="1" charset="0"/>
              </a:rPr>
              <a:t>R6                </a:t>
            </a:r>
            <a:r>
              <a:rPr lang="en-US" sz="1800" dirty="0">
                <a:latin typeface="Verdana" pitchFamily="1" charset="0"/>
              </a:rPr>
              <a:t>P4</a:t>
            </a:r>
          </a:p>
        </p:txBody>
      </p:sp>
      <p:sp>
        <p:nvSpPr>
          <p:cNvPr id="603" name="Text Box 212"/>
          <p:cNvSpPr txBox="1">
            <a:spLocks noChangeArrowheads="1"/>
          </p:cNvSpPr>
          <p:nvPr/>
        </p:nvSpPr>
        <p:spPr bwMode="auto">
          <a:xfrm>
            <a:off x="5264150" y="5562600"/>
            <a:ext cx="533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Verdana" pitchFamily="1" charset="0"/>
              </a:rPr>
              <a:t>P3</a:t>
            </a:r>
          </a:p>
        </p:txBody>
      </p:sp>
      <p:grpSp>
        <p:nvGrpSpPr>
          <p:cNvPr id="604" name="Group 213"/>
          <p:cNvGrpSpPr>
            <a:grpSpLocks/>
          </p:cNvGrpSpPr>
          <p:nvPr/>
        </p:nvGrpSpPr>
        <p:grpSpPr bwMode="auto">
          <a:xfrm>
            <a:off x="5340350" y="2133600"/>
            <a:ext cx="685800" cy="228600"/>
            <a:chOff x="3168" y="912"/>
            <a:chExt cx="432" cy="144"/>
          </a:xfrm>
        </p:grpSpPr>
        <p:sp>
          <p:nvSpPr>
            <p:cNvPr id="607" name="Line 214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" name="Line 215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9" name="Group 216"/>
          <p:cNvGrpSpPr>
            <a:grpSpLocks/>
          </p:cNvGrpSpPr>
          <p:nvPr/>
        </p:nvGrpSpPr>
        <p:grpSpPr bwMode="auto">
          <a:xfrm>
            <a:off x="1377950" y="2967038"/>
            <a:ext cx="846138" cy="366712"/>
            <a:chOff x="672" y="1869"/>
            <a:chExt cx="533" cy="231"/>
          </a:xfrm>
        </p:grpSpPr>
        <p:grpSp>
          <p:nvGrpSpPr>
            <p:cNvPr id="611" name="Group 217"/>
            <p:cNvGrpSpPr>
              <a:grpSpLocks/>
            </p:cNvGrpSpPr>
            <p:nvPr/>
          </p:nvGrpSpPr>
          <p:grpSpPr bwMode="auto">
            <a:xfrm>
              <a:off x="672" y="1920"/>
              <a:ext cx="288" cy="144"/>
              <a:chOff x="3168" y="912"/>
              <a:chExt cx="432" cy="144"/>
            </a:xfrm>
          </p:grpSpPr>
          <p:sp>
            <p:nvSpPr>
              <p:cNvPr id="614" name="Line 218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" name="Line 219"/>
              <p:cNvSpPr>
                <a:spLocks noChangeShapeType="1"/>
              </p:cNvSpPr>
              <p:nvPr/>
            </p:nvSpPr>
            <p:spPr bwMode="auto">
              <a:xfrm flipV="1">
                <a:off x="3168" y="912"/>
                <a:ext cx="43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2" name="Text Box 220"/>
            <p:cNvSpPr txBox="1">
              <a:spLocks noChangeArrowheads="1"/>
            </p:cNvSpPr>
            <p:nvPr/>
          </p:nvSpPr>
          <p:spPr bwMode="auto">
            <a:xfrm>
              <a:off x="911" y="1869"/>
              <a:ext cx="29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P4</a:t>
              </a:r>
            </a:p>
          </p:txBody>
        </p:sp>
      </p:grpSp>
      <p:grpSp>
        <p:nvGrpSpPr>
          <p:cNvPr id="618" name="Group 221"/>
          <p:cNvGrpSpPr>
            <a:grpSpLocks/>
          </p:cNvGrpSpPr>
          <p:nvPr/>
        </p:nvGrpSpPr>
        <p:grpSpPr bwMode="auto">
          <a:xfrm>
            <a:off x="5340350" y="2362200"/>
            <a:ext cx="685800" cy="228600"/>
            <a:chOff x="3168" y="912"/>
            <a:chExt cx="432" cy="144"/>
          </a:xfrm>
        </p:grpSpPr>
        <p:sp>
          <p:nvSpPr>
            <p:cNvPr id="623" name="Line 222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" name="Line 223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8" name="Group 224"/>
          <p:cNvGrpSpPr>
            <a:grpSpLocks/>
          </p:cNvGrpSpPr>
          <p:nvPr/>
        </p:nvGrpSpPr>
        <p:grpSpPr bwMode="auto">
          <a:xfrm>
            <a:off x="6940550" y="4648200"/>
            <a:ext cx="2051050" cy="701675"/>
            <a:chOff x="4176" y="2928"/>
            <a:chExt cx="1292" cy="442"/>
          </a:xfrm>
        </p:grpSpPr>
        <p:sp>
          <p:nvSpPr>
            <p:cNvPr id="632" name="Line 225"/>
            <p:cNvSpPr>
              <a:spLocks noChangeShapeType="1"/>
            </p:cNvSpPr>
            <p:nvPr/>
          </p:nvSpPr>
          <p:spPr bwMode="auto">
            <a:xfrm flipH="1">
              <a:off x="4176" y="3168"/>
              <a:ext cx="192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3" name="Text Box 226"/>
            <p:cNvSpPr txBox="1">
              <a:spLocks noChangeArrowheads="1"/>
            </p:cNvSpPr>
            <p:nvPr/>
          </p:nvSpPr>
          <p:spPr bwMode="auto">
            <a:xfrm>
              <a:off x="4272" y="2928"/>
              <a:ext cx="1196" cy="44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Execute &amp; Commit</a:t>
              </a:r>
            </a:p>
          </p:txBody>
        </p:sp>
      </p:grpSp>
      <p:grpSp>
        <p:nvGrpSpPr>
          <p:cNvPr id="640" name="Group 227"/>
          <p:cNvGrpSpPr>
            <a:grpSpLocks/>
          </p:cNvGrpSpPr>
          <p:nvPr/>
        </p:nvGrpSpPr>
        <p:grpSpPr bwMode="auto">
          <a:xfrm>
            <a:off x="2138363" y="1366838"/>
            <a:ext cx="2773362" cy="4587875"/>
            <a:chOff x="1151" y="861"/>
            <a:chExt cx="1747" cy="2890"/>
          </a:xfrm>
        </p:grpSpPr>
        <p:sp>
          <p:nvSpPr>
            <p:cNvPr id="643" name="Text Box 228"/>
            <p:cNvSpPr txBox="1">
              <a:spLocks noChangeArrowheads="1"/>
            </p:cNvSpPr>
            <p:nvPr/>
          </p:nvSpPr>
          <p:spPr bwMode="auto">
            <a:xfrm>
              <a:off x="1151" y="3069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Verdana" pitchFamily="1" charset="0"/>
                </a:rPr>
                <a:t>p</a:t>
              </a:r>
            </a:p>
          </p:txBody>
        </p:sp>
        <p:sp>
          <p:nvSpPr>
            <p:cNvPr id="644" name="Text Box 229"/>
            <p:cNvSpPr txBox="1">
              <a:spLocks noChangeArrowheads="1"/>
            </p:cNvSpPr>
            <p:nvPr/>
          </p:nvSpPr>
          <p:spPr bwMode="auto">
            <a:xfrm>
              <a:off x="1151" y="3501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Verdana" pitchFamily="1" charset="0"/>
                </a:rPr>
                <a:t>p</a:t>
              </a:r>
            </a:p>
          </p:txBody>
        </p:sp>
        <p:sp>
          <p:nvSpPr>
            <p:cNvPr id="648" name="Text Box 230"/>
            <p:cNvSpPr txBox="1">
              <a:spLocks noChangeArrowheads="1"/>
            </p:cNvSpPr>
            <p:nvPr/>
          </p:nvSpPr>
          <p:spPr bwMode="auto">
            <a:xfrm>
              <a:off x="2692" y="877"/>
              <a:ext cx="20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p</a:t>
              </a:r>
            </a:p>
          </p:txBody>
        </p:sp>
        <p:sp>
          <p:nvSpPr>
            <p:cNvPr id="651" name="Text Box 231"/>
            <p:cNvSpPr txBox="1">
              <a:spLocks noChangeArrowheads="1"/>
            </p:cNvSpPr>
            <p:nvPr/>
          </p:nvSpPr>
          <p:spPr bwMode="auto">
            <a:xfrm>
              <a:off x="1787" y="861"/>
              <a:ext cx="54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Verdana" pitchFamily="1" charset="0"/>
                </a:rPr>
                <a:t>&lt;R1&gt;</a:t>
              </a:r>
            </a:p>
          </p:txBody>
        </p:sp>
      </p:grpSp>
      <p:sp>
        <p:nvSpPr>
          <p:cNvPr id="654" name="Text Box 232"/>
          <p:cNvSpPr txBox="1">
            <a:spLocks noChangeArrowheads="1"/>
          </p:cNvSpPr>
          <p:nvPr/>
        </p:nvSpPr>
        <p:spPr bwMode="auto">
          <a:xfrm>
            <a:off x="5416550" y="2514600"/>
            <a:ext cx="533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latin typeface="Verdana" pitchFamily="1" charset="0"/>
              </a:rPr>
              <a:t>P8</a:t>
            </a:r>
          </a:p>
        </p:txBody>
      </p:sp>
      <p:sp>
        <p:nvSpPr>
          <p:cNvPr id="658" name="Text Box 233"/>
          <p:cNvSpPr txBox="1">
            <a:spLocks noChangeArrowheads="1"/>
          </p:cNvSpPr>
          <p:nvPr/>
        </p:nvSpPr>
        <p:spPr bwMode="auto">
          <a:xfrm>
            <a:off x="996950" y="4876800"/>
            <a:ext cx="304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Verdana" pitchFamily="1" charset="0"/>
              </a:rPr>
              <a:t>x</a:t>
            </a:r>
          </a:p>
        </p:txBody>
      </p:sp>
      <p:grpSp>
        <p:nvGrpSpPr>
          <p:cNvPr id="664" name="Group 234"/>
          <p:cNvGrpSpPr>
            <a:grpSpLocks/>
          </p:cNvGrpSpPr>
          <p:nvPr/>
        </p:nvGrpSpPr>
        <p:grpSpPr bwMode="auto">
          <a:xfrm>
            <a:off x="2444750" y="1828800"/>
            <a:ext cx="3733800" cy="3733800"/>
            <a:chOff x="1344" y="1152"/>
            <a:chExt cx="2352" cy="2352"/>
          </a:xfrm>
        </p:grpSpPr>
        <p:sp>
          <p:nvSpPr>
            <p:cNvPr id="670" name="Line 235"/>
            <p:cNvSpPr>
              <a:spLocks noChangeShapeType="1"/>
            </p:cNvSpPr>
            <p:nvPr/>
          </p:nvSpPr>
          <p:spPr bwMode="auto">
            <a:xfrm flipH="1">
              <a:off x="1344" y="3216"/>
              <a:ext cx="2352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1" name="Line 236"/>
            <p:cNvSpPr>
              <a:spLocks noChangeShapeType="1"/>
            </p:cNvSpPr>
            <p:nvPr/>
          </p:nvSpPr>
          <p:spPr bwMode="auto">
            <a:xfrm flipH="1" flipV="1">
              <a:off x="2784" y="1152"/>
              <a:ext cx="912" cy="201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2" name="Group 237"/>
          <p:cNvGrpSpPr>
            <a:grpSpLocks/>
          </p:cNvGrpSpPr>
          <p:nvPr/>
        </p:nvGrpSpPr>
        <p:grpSpPr bwMode="auto">
          <a:xfrm>
            <a:off x="2138363" y="1595438"/>
            <a:ext cx="2765425" cy="4130675"/>
            <a:chOff x="1151" y="1005"/>
            <a:chExt cx="1742" cy="2602"/>
          </a:xfrm>
        </p:grpSpPr>
        <p:sp>
          <p:nvSpPr>
            <p:cNvPr id="673" name="Text Box 238"/>
            <p:cNvSpPr txBox="1">
              <a:spLocks noChangeArrowheads="1"/>
            </p:cNvSpPr>
            <p:nvPr/>
          </p:nvSpPr>
          <p:spPr bwMode="auto">
            <a:xfrm>
              <a:off x="1151" y="3357"/>
              <a:ext cx="21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74" name="Text Box 239"/>
            <p:cNvSpPr txBox="1">
              <a:spLocks noChangeArrowheads="1"/>
            </p:cNvSpPr>
            <p:nvPr/>
          </p:nvSpPr>
          <p:spPr bwMode="auto">
            <a:xfrm>
              <a:off x="2687" y="1005"/>
              <a:ext cx="206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p</a:t>
              </a:r>
            </a:p>
          </p:txBody>
        </p:sp>
        <p:sp>
          <p:nvSpPr>
            <p:cNvPr id="675" name="Text Box 240"/>
            <p:cNvSpPr txBox="1">
              <a:spLocks noChangeArrowheads="1"/>
            </p:cNvSpPr>
            <p:nvPr/>
          </p:nvSpPr>
          <p:spPr bwMode="auto">
            <a:xfrm>
              <a:off x="1787" y="1005"/>
              <a:ext cx="543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  <a:latin typeface="Verdana" pitchFamily="1" charset="0"/>
                </a:rPr>
                <a:t>&lt;R3&gt;</a:t>
              </a:r>
            </a:p>
          </p:txBody>
        </p:sp>
      </p:grpSp>
      <p:sp>
        <p:nvSpPr>
          <p:cNvPr id="676" name="Line 241"/>
          <p:cNvSpPr>
            <a:spLocks noChangeShapeType="1"/>
          </p:cNvSpPr>
          <p:nvPr/>
        </p:nvSpPr>
        <p:spPr bwMode="auto">
          <a:xfrm flipH="1" flipV="1">
            <a:off x="4730750" y="3276600"/>
            <a:ext cx="609600" cy="1752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7" name="Group 242"/>
          <p:cNvGrpSpPr>
            <a:grpSpLocks/>
          </p:cNvGrpSpPr>
          <p:nvPr/>
        </p:nvGrpSpPr>
        <p:grpSpPr bwMode="auto">
          <a:xfrm>
            <a:off x="3206750" y="3048000"/>
            <a:ext cx="1676400" cy="228600"/>
            <a:chOff x="3168" y="912"/>
            <a:chExt cx="432" cy="144"/>
          </a:xfrm>
        </p:grpSpPr>
        <p:sp>
          <p:nvSpPr>
            <p:cNvPr id="678" name="Line 243"/>
            <p:cNvSpPr>
              <a:spLocks noChangeShapeType="1"/>
            </p:cNvSpPr>
            <p:nvPr/>
          </p:nvSpPr>
          <p:spPr bwMode="auto">
            <a:xfrm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9" name="Line 244"/>
            <p:cNvSpPr>
              <a:spLocks noChangeShapeType="1"/>
            </p:cNvSpPr>
            <p:nvPr/>
          </p:nvSpPr>
          <p:spPr bwMode="auto">
            <a:xfrm flipV="1">
              <a:off x="3168" y="912"/>
              <a:ext cx="432" cy="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0" name="Line 245"/>
          <p:cNvSpPr>
            <a:spLocks noChangeShapeType="1"/>
          </p:cNvSpPr>
          <p:nvPr/>
        </p:nvSpPr>
        <p:spPr bwMode="auto">
          <a:xfrm flipV="1">
            <a:off x="5492750" y="3048000"/>
            <a:ext cx="76200" cy="1905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1" name="Text Box 246"/>
          <p:cNvSpPr txBox="1">
            <a:spLocks noChangeArrowheads="1"/>
          </p:cNvSpPr>
          <p:nvPr/>
        </p:nvSpPr>
        <p:spPr bwMode="auto">
          <a:xfrm>
            <a:off x="5416550" y="2743200"/>
            <a:ext cx="5334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  <a:latin typeface="Verdana" pitchFamily="1" charset="0"/>
              </a:rPr>
              <a:t>P7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" grpId="0" autoUpdateAnimBg="0"/>
      <p:bldP spid="658" grpId="0" autoUpdateAnimBg="0"/>
      <p:bldP spid="676" grpId="0" animBg="1"/>
      <p:bldP spid="680" grpId="0" animBg="1"/>
      <p:bldP spid="68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Active Instruction Window in ROB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57" name="Rectangle 2"/>
          <p:cNvSpPr>
            <a:spLocks noChangeArrowheads="1"/>
          </p:cNvSpPr>
          <p:nvPr/>
        </p:nvSpPr>
        <p:spPr bwMode="auto">
          <a:xfrm>
            <a:off x="685800" y="1576489"/>
            <a:ext cx="2895600" cy="2198156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5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24261" y="1585560"/>
            <a:ext cx="3379640" cy="3686324"/>
          </a:xfrm>
          <a:noFill/>
          <a:ln/>
        </p:spPr>
        <p:txBody>
          <a:bodyPr anchor="t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tx1"/>
                </a:solidFill>
              </a:rPr>
              <a:t>ld </a:t>
            </a:r>
            <a:r>
              <a:rPr lang="en-US" b="1" dirty="0">
                <a:solidFill>
                  <a:schemeClr val="tx1"/>
                </a:solidFill>
              </a:rPr>
              <a:t>r1, (r3)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add r3, r1, r2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sub r6, r7, r9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add r3, r3, r6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ld r6, (r1)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add r6, r6, r3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err="1">
                <a:solidFill>
                  <a:schemeClr val="tx1"/>
                </a:solidFill>
              </a:rPr>
              <a:t>st</a:t>
            </a:r>
            <a:r>
              <a:rPr lang="en-US" b="1" dirty="0">
                <a:solidFill>
                  <a:schemeClr val="tx1"/>
                </a:solidFill>
              </a:rPr>
              <a:t> r6, (r1)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ld r6, (</a:t>
            </a:r>
            <a:r>
              <a:rPr lang="en-US" b="1" dirty="0" smtClean="0">
                <a:solidFill>
                  <a:schemeClr val="tx1"/>
                </a:solidFill>
              </a:rPr>
              <a:t>r1)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tx1"/>
                </a:solidFill>
              </a:rPr>
              <a:t>(newer instructions)</a:t>
            </a:r>
          </a:p>
        </p:txBody>
      </p:sp>
      <p:sp>
        <p:nvSpPr>
          <p:cNvPr id="359" name="Text Box 5"/>
          <p:cNvSpPr txBox="1">
            <a:spLocks noChangeArrowheads="1"/>
          </p:cNvSpPr>
          <p:nvPr/>
        </p:nvSpPr>
        <p:spPr bwMode="auto">
          <a:xfrm>
            <a:off x="654690" y="1124700"/>
            <a:ext cx="292259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 dirty="0" smtClean="0">
                <a:latin typeface="+mj-lt"/>
              </a:rPr>
              <a:t>(older </a:t>
            </a:r>
            <a:r>
              <a:rPr lang="en-US" sz="2400" b="1" dirty="0">
                <a:latin typeface="+mj-lt"/>
              </a:rPr>
              <a:t>instructions)</a:t>
            </a:r>
          </a:p>
        </p:txBody>
      </p:sp>
      <p:sp>
        <p:nvSpPr>
          <p:cNvPr id="361" name="Text Box 7"/>
          <p:cNvSpPr txBox="1">
            <a:spLocks noChangeArrowheads="1"/>
          </p:cNvSpPr>
          <p:nvPr/>
        </p:nvSpPr>
        <p:spPr bwMode="auto">
          <a:xfrm>
            <a:off x="1452563" y="5578577"/>
            <a:ext cx="148470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>
                <a:latin typeface="+mj-lt"/>
              </a:rPr>
              <a:t>Cycle </a:t>
            </a:r>
            <a:r>
              <a:rPr lang="en-US" sz="2400" b="1" dirty="0" smtClean="0">
                <a:latin typeface="+mj-lt"/>
              </a:rPr>
              <a:t>(t)</a:t>
            </a:r>
            <a:endParaRPr lang="en-US" sz="2400" b="1" dirty="0">
              <a:latin typeface="+mj-lt"/>
            </a:endParaRPr>
          </a:p>
        </p:txBody>
      </p:sp>
      <p:grpSp>
        <p:nvGrpSpPr>
          <p:cNvPr id="362" name="Group 8"/>
          <p:cNvGrpSpPr>
            <a:grpSpLocks/>
          </p:cNvGrpSpPr>
          <p:nvPr/>
        </p:nvGrpSpPr>
        <p:grpSpPr bwMode="auto">
          <a:xfrm>
            <a:off x="3810000" y="1195489"/>
            <a:ext cx="4800600" cy="4845051"/>
            <a:chOff x="2400" y="1008"/>
            <a:chExt cx="3024" cy="3052"/>
          </a:xfrm>
        </p:grpSpPr>
        <p:sp>
          <p:nvSpPr>
            <p:cNvPr id="363" name="Rectangle 9"/>
            <p:cNvSpPr>
              <a:spLocks noChangeArrowheads="1"/>
            </p:cNvSpPr>
            <p:nvPr/>
          </p:nvSpPr>
          <p:spPr bwMode="auto">
            <a:xfrm>
              <a:off x="3552" y="1488"/>
              <a:ext cx="1824" cy="1776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4" name="Rectangle 10"/>
            <p:cNvSpPr>
              <a:spLocks noChangeArrowheads="1"/>
            </p:cNvSpPr>
            <p:nvPr/>
          </p:nvSpPr>
          <p:spPr bwMode="auto">
            <a:xfrm>
              <a:off x="3600" y="1008"/>
              <a:ext cx="18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…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ld r1, (r3)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add r3, r1, r2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sub r6, r7, r9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add r3, r3, r6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ld r6, (r1)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add r6, r6, r3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st r6, (r1)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ld r6, (r1)</a:t>
              </a:r>
            </a:p>
            <a:p>
              <a:pPr marL="285750" indent="-285750" algn="l">
                <a:lnSpc>
                  <a:spcPct val="80000"/>
                </a:lnSpc>
                <a:spcBef>
                  <a:spcPct val="30000"/>
                </a:spcBef>
                <a:buSzPct val="100000"/>
              </a:pPr>
              <a:r>
                <a:rPr lang="en-US" sz="2400" b="1">
                  <a:latin typeface="+mj-lt"/>
                </a:rPr>
                <a:t>…</a:t>
              </a:r>
            </a:p>
          </p:txBody>
        </p:sp>
        <p:sp>
          <p:nvSpPr>
            <p:cNvPr id="365" name="AutoShape 11"/>
            <p:cNvSpPr>
              <a:spLocks/>
            </p:cNvSpPr>
            <p:nvPr/>
          </p:nvSpPr>
          <p:spPr bwMode="auto">
            <a:xfrm>
              <a:off x="2400" y="1248"/>
              <a:ext cx="144" cy="240"/>
            </a:xfrm>
            <a:prstGeom prst="rightBrace">
              <a:avLst>
                <a:gd name="adj1" fmla="val 13889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2" name="Line 12"/>
            <p:cNvSpPr>
              <a:spLocks noChangeShapeType="1"/>
            </p:cNvSpPr>
            <p:nvPr/>
          </p:nvSpPr>
          <p:spPr bwMode="auto">
            <a:xfrm>
              <a:off x="2544" y="1368"/>
              <a:ext cx="8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3" name="Text Box 13"/>
            <p:cNvSpPr txBox="1">
              <a:spLocks noChangeArrowheads="1"/>
            </p:cNvSpPr>
            <p:nvPr/>
          </p:nvSpPr>
          <p:spPr bwMode="auto">
            <a:xfrm>
              <a:off x="2544" y="1104"/>
              <a:ext cx="861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>
                  <a:latin typeface="+mj-lt"/>
                </a:rPr>
                <a:t>Commit</a:t>
              </a:r>
            </a:p>
          </p:txBody>
        </p:sp>
        <p:sp>
          <p:nvSpPr>
            <p:cNvPr id="379" name="AutoShape 14"/>
            <p:cNvSpPr>
              <a:spLocks/>
            </p:cNvSpPr>
            <p:nvPr/>
          </p:nvSpPr>
          <p:spPr bwMode="auto">
            <a:xfrm>
              <a:off x="2400" y="2784"/>
              <a:ext cx="144" cy="480"/>
            </a:xfrm>
            <a:prstGeom prst="rightBrace">
              <a:avLst>
                <a:gd name="adj1" fmla="val 27778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2" name="Line 15"/>
            <p:cNvSpPr>
              <a:spLocks noChangeShapeType="1"/>
            </p:cNvSpPr>
            <p:nvPr/>
          </p:nvSpPr>
          <p:spPr bwMode="auto">
            <a:xfrm>
              <a:off x="2544" y="3024"/>
              <a:ext cx="8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3" name="Text Box 16"/>
            <p:cNvSpPr txBox="1">
              <a:spLocks noChangeArrowheads="1"/>
            </p:cNvSpPr>
            <p:nvPr/>
          </p:nvSpPr>
          <p:spPr bwMode="auto">
            <a:xfrm>
              <a:off x="2646" y="2784"/>
              <a:ext cx="632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>
                  <a:latin typeface="+mj-lt"/>
                </a:rPr>
                <a:t>Fetch</a:t>
              </a:r>
            </a:p>
          </p:txBody>
        </p:sp>
        <p:sp>
          <p:nvSpPr>
            <p:cNvPr id="385" name="Text Box 17"/>
            <p:cNvSpPr txBox="1">
              <a:spLocks noChangeArrowheads="1"/>
            </p:cNvSpPr>
            <p:nvPr/>
          </p:nvSpPr>
          <p:spPr bwMode="auto">
            <a:xfrm>
              <a:off x="3884" y="3769"/>
              <a:ext cx="126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 dirty="0">
                  <a:latin typeface="+mj-lt"/>
                </a:rPr>
                <a:t>Cycle </a:t>
              </a:r>
              <a:r>
                <a:rPr lang="en-US" sz="2400" b="1" dirty="0" smtClean="0">
                  <a:latin typeface="+mj-lt"/>
                </a:rPr>
                <a:t>(t </a:t>
              </a:r>
              <a:r>
                <a:rPr lang="en-US" sz="2400" b="1" dirty="0">
                  <a:latin typeface="+mj-lt"/>
                </a:rPr>
                <a:t>+ </a:t>
              </a:r>
              <a:r>
                <a:rPr lang="en-US" sz="2400" b="1" dirty="0" smtClean="0">
                  <a:latin typeface="+mj-lt"/>
                </a:rPr>
                <a:t>1)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389" name="AutoShape 18"/>
            <p:cNvSpPr>
              <a:spLocks/>
            </p:cNvSpPr>
            <p:nvPr/>
          </p:nvSpPr>
          <p:spPr bwMode="auto">
            <a:xfrm>
              <a:off x="2400" y="1580"/>
              <a:ext cx="144" cy="1126"/>
            </a:xfrm>
            <a:prstGeom prst="rightBrace">
              <a:avLst>
                <a:gd name="adj1" fmla="val 6516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0" name="Line 19"/>
            <p:cNvSpPr>
              <a:spLocks noChangeShapeType="1"/>
            </p:cNvSpPr>
            <p:nvPr/>
          </p:nvSpPr>
          <p:spPr bwMode="auto">
            <a:xfrm flipV="1">
              <a:off x="2544" y="2146"/>
              <a:ext cx="8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5" name="Text Box 20"/>
            <p:cNvSpPr txBox="1">
              <a:spLocks noChangeArrowheads="1"/>
            </p:cNvSpPr>
            <p:nvPr/>
          </p:nvSpPr>
          <p:spPr bwMode="auto">
            <a:xfrm>
              <a:off x="2537" y="1814"/>
              <a:ext cx="87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 b="1">
                  <a:latin typeface="+mj-lt"/>
                </a:rPr>
                <a:t>Execute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507280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Superscalar Register Renaming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During decode, instruction is allocated new physical register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Instruction’s source registers renamed to physical  register with newest value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Execution unit only sees physical register numbers.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Does this work?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457450" y="3661872"/>
            <a:ext cx="29718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 smtClean="0">
                <a:latin typeface="Verdana" pitchFamily="1" charset="0"/>
              </a:rPr>
              <a:t>Rename </a:t>
            </a:r>
            <a:r>
              <a:rPr lang="en-US" sz="2000" dirty="0">
                <a:latin typeface="Verdana" pitchFamily="1" charset="0"/>
              </a:rPr>
              <a:t>Table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05000" y="2595072"/>
            <a:ext cx="2514600" cy="288925"/>
            <a:chOff x="1344" y="1450"/>
            <a:chExt cx="2112" cy="230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4800600" y="2595072"/>
            <a:ext cx="2514600" cy="288925"/>
            <a:chOff x="1344" y="1450"/>
            <a:chExt cx="2112" cy="230"/>
          </a:xfrm>
        </p:grpSpPr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5715000" y="3661872"/>
            <a:ext cx="16002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Register Free List</a:t>
            </a:r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3429000" y="2899872"/>
            <a:ext cx="1588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7"/>
          <p:cNvSpPr>
            <a:spLocks/>
          </p:cNvSpPr>
          <p:nvPr/>
        </p:nvSpPr>
        <p:spPr bwMode="auto">
          <a:xfrm>
            <a:off x="4419600" y="2899872"/>
            <a:ext cx="1905000" cy="762000"/>
          </a:xfrm>
          <a:custGeom>
            <a:avLst/>
            <a:gdLst/>
            <a:ahLst/>
            <a:cxnLst>
              <a:cxn ang="0">
                <a:pos x="1200" y="0"/>
              </a:cxn>
              <a:cxn ang="0">
                <a:pos x="1200" y="240"/>
              </a:cxn>
              <a:cxn ang="0">
                <a:pos x="0" y="240"/>
              </a:cxn>
              <a:cxn ang="0">
                <a:pos x="0" y="528"/>
              </a:cxn>
            </a:cxnLst>
            <a:rect l="0" t="0" r="r" b="b"/>
            <a:pathLst>
              <a:path w="1200" h="528">
                <a:moveTo>
                  <a:pt x="1200" y="0"/>
                </a:moveTo>
                <a:lnTo>
                  <a:pt x="1200" y="240"/>
                </a:lnTo>
                <a:lnTo>
                  <a:pt x="0" y="240"/>
                </a:lnTo>
                <a:lnTo>
                  <a:pt x="0" y="52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8"/>
          <p:cNvSpPr>
            <a:spLocks/>
          </p:cNvSpPr>
          <p:nvPr/>
        </p:nvSpPr>
        <p:spPr bwMode="auto">
          <a:xfrm>
            <a:off x="4724400" y="2899872"/>
            <a:ext cx="2209800" cy="762000"/>
          </a:xfrm>
          <a:custGeom>
            <a:avLst/>
            <a:gdLst/>
            <a:ahLst/>
            <a:cxnLst>
              <a:cxn ang="0">
                <a:pos x="1440" y="0"/>
              </a:cxn>
              <a:cxn ang="0">
                <a:pos x="1440" y="336"/>
              </a:cxn>
              <a:cxn ang="0">
                <a:pos x="0" y="336"/>
              </a:cxn>
              <a:cxn ang="0">
                <a:pos x="0" y="528"/>
              </a:cxn>
            </a:cxnLst>
            <a:rect l="0" t="0" r="r" b="b"/>
            <a:pathLst>
              <a:path w="1440" h="528">
                <a:moveTo>
                  <a:pt x="1440" y="0"/>
                </a:moveTo>
                <a:lnTo>
                  <a:pt x="1440" y="336"/>
                </a:lnTo>
                <a:lnTo>
                  <a:pt x="0" y="336"/>
                </a:lnTo>
                <a:lnTo>
                  <a:pt x="0" y="52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9"/>
          <p:cNvSpPr>
            <a:spLocks/>
          </p:cNvSpPr>
          <p:nvPr/>
        </p:nvSpPr>
        <p:spPr bwMode="auto">
          <a:xfrm>
            <a:off x="3657600" y="2899872"/>
            <a:ext cx="381000" cy="762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40" y="192"/>
              </a:cxn>
              <a:cxn ang="0">
                <a:pos x="0" y="192"/>
              </a:cxn>
              <a:cxn ang="0">
                <a:pos x="0" y="480"/>
              </a:cxn>
            </a:cxnLst>
            <a:rect l="0" t="0" r="r" b="b"/>
            <a:pathLst>
              <a:path w="240" h="480">
                <a:moveTo>
                  <a:pt x="240" y="0"/>
                </a:moveTo>
                <a:lnTo>
                  <a:pt x="240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4724400" y="5947872"/>
            <a:ext cx="2819400" cy="304800"/>
            <a:chOff x="1344" y="1450"/>
            <a:chExt cx="2112" cy="230"/>
          </a:xfrm>
        </p:grpSpPr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grpSp>
        <p:nvGrpSpPr>
          <p:cNvPr id="16" name="Group 25"/>
          <p:cNvGrpSpPr>
            <a:grpSpLocks/>
          </p:cNvGrpSpPr>
          <p:nvPr/>
        </p:nvGrpSpPr>
        <p:grpSpPr bwMode="auto">
          <a:xfrm>
            <a:off x="1752600" y="5947872"/>
            <a:ext cx="2819400" cy="304800"/>
            <a:chOff x="1344" y="1450"/>
            <a:chExt cx="2112" cy="230"/>
          </a:xfrm>
        </p:grpSpPr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35" name="Rectangle 29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3429000" y="4576272"/>
            <a:ext cx="1588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1"/>
          <p:cNvSpPr>
            <a:spLocks/>
          </p:cNvSpPr>
          <p:nvPr/>
        </p:nvSpPr>
        <p:spPr bwMode="auto">
          <a:xfrm>
            <a:off x="3657600" y="4576272"/>
            <a:ext cx="533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336" y="480"/>
              </a:cxn>
              <a:cxn ang="0">
                <a:pos x="336" y="720"/>
              </a:cxn>
            </a:cxnLst>
            <a:rect l="0" t="0" r="r" b="b"/>
            <a:pathLst>
              <a:path w="336" h="720">
                <a:moveTo>
                  <a:pt x="0" y="0"/>
                </a:moveTo>
                <a:lnTo>
                  <a:pt x="0" y="480"/>
                </a:lnTo>
                <a:lnTo>
                  <a:pt x="336" y="480"/>
                </a:lnTo>
                <a:lnTo>
                  <a:pt x="33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2"/>
          <p:cNvSpPr>
            <a:spLocks/>
          </p:cNvSpPr>
          <p:nvPr/>
        </p:nvSpPr>
        <p:spPr bwMode="auto">
          <a:xfrm>
            <a:off x="4419600" y="4576272"/>
            <a:ext cx="2057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4"/>
              </a:cxn>
              <a:cxn ang="0">
                <a:pos x="1296" y="384"/>
              </a:cxn>
              <a:cxn ang="0">
                <a:pos x="1296" y="720"/>
              </a:cxn>
            </a:cxnLst>
            <a:rect l="0" t="0" r="r" b="b"/>
            <a:pathLst>
              <a:path w="1296" h="720">
                <a:moveTo>
                  <a:pt x="0" y="0"/>
                </a:moveTo>
                <a:lnTo>
                  <a:pt x="0" y="384"/>
                </a:lnTo>
                <a:lnTo>
                  <a:pt x="1296" y="384"/>
                </a:lnTo>
                <a:lnTo>
                  <a:pt x="129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3"/>
          <p:cNvSpPr>
            <a:spLocks/>
          </p:cNvSpPr>
          <p:nvPr/>
        </p:nvSpPr>
        <p:spPr bwMode="auto">
          <a:xfrm>
            <a:off x="4724400" y="4576272"/>
            <a:ext cx="25146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584" y="240"/>
              </a:cxn>
              <a:cxn ang="0">
                <a:pos x="1584" y="720"/>
              </a:cxn>
            </a:cxnLst>
            <a:rect l="0" t="0" r="r" b="b"/>
            <a:pathLst>
              <a:path w="1584" h="720">
                <a:moveTo>
                  <a:pt x="0" y="0"/>
                </a:moveTo>
                <a:lnTo>
                  <a:pt x="0" y="240"/>
                </a:lnTo>
                <a:lnTo>
                  <a:pt x="1584" y="240"/>
                </a:lnTo>
                <a:lnTo>
                  <a:pt x="1584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4"/>
          <p:cNvSpPr>
            <a:spLocks/>
          </p:cNvSpPr>
          <p:nvPr/>
        </p:nvSpPr>
        <p:spPr bwMode="auto">
          <a:xfrm>
            <a:off x="2819400" y="4576272"/>
            <a:ext cx="3352800" cy="1371600"/>
          </a:xfrm>
          <a:custGeom>
            <a:avLst/>
            <a:gdLst/>
            <a:ahLst/>
            <a:cxnLst>
              <a:cxn ang="0">
                <a:pos x="2112" y="0"/>
              </a:cxn>
              <a:cxn ang="0">
                <a:pos x="2112" y="96"/>
              </a:cxn>
              <a:cxn ang="0">
                <a:pos x="0" y="96"/>
              </a:cxn>
              <a:cxn ang="0">
                <a:pos x="0" y="864"/>
              </a:cxn>
            </a:cxnLst>
            <a:rect l="0" t="0" r="r" b="b"/>
            <a:pathLst>
              <a:path w="2112" h="864">
                <a:moveTo>
                  <a:pt x="2112" y="0"/>
                </a:moveTo>
                <a:lnTo>
                  <a:pt x="2112" y="96"/>
                </a:lnTo>
                <a:lnTo>
                  <a:pt x="0" y="96"/>
                </a:lnTo>
                <a:lnTo>
                  <a:pt x="0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5"/>
          <p:cNvSpPr>
            <a:spLocks/>
          </p:cNvSpPr>
          <p:nvPr/>
        </p:nvSpPr>
        <p:spPr bwMode="auto">
          <a:xfrm>
            <a:off x="5715000" y="4576272"/>
            <a:ext cx="990600" cy="1371600"/>
          </a:xfrm>
          <a:custGeom>
            <a:avLst/>
            <a:gdLst/>
            <a:ahLst/>
            <a:cxnLst>
              <a:cxn ang="0">
                <a:pos x="624" y="0"/>
              </a:cxn>
              <a:cxn ang="0">
                <a:pos x="624" y="192"/>
              </a:cxn>
              <a:cxn ang="0">
                <a:pos x="0" y="192"/>
              </a:cxn>
              <a:cxn ang="0">
                <a:pos x="0" y="864"/>
              </a:cxn>
            </a:cxnLst>
            <a:rect l="0" t="0" r="r" b="b"/>
            <a:pathLst>
              <a:path w="624" h="864">
                <a:moveTo>
                  <a:pt x="624" y="0"/>
                </a:moveTo>
                <a:lnTo>
                  <a:pt x="624" y="192"/>
                </a:lnTo>
                <a:lnTo>
                  <a:pt x="0" y="192"/>
                </a:lnTo>
                <a:lnTo>
                  <a:pt x="0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6"/>
          <p:cNvSpPr>
            <a:spLocks/>
          </p:cNvSpPr>
          <p:nvPr/>
        </p:nvSpPr>
        <p:spPr bwMode="auto">
          <a:xfrm>
            <a:off x="2457450" y="4363547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37"/>
          <p:cNvSpPr>
            <a:spLocks/>
          </p:cNvSpPr>
          <p:nvPr/>
        </p:nvSpPr>
        <p:spPr bwMode="auto">
          <a:xfrm>
            <a:off x="1447800" y="3661872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285750" y="3657110"/>
            <a:ext cx="1255713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Update</a:t>
            </a:r>
          </a:p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Mapping</a:t>
            </a: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914400" y="2518872"/>
            <a:ext cx="9350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1</a:t>
            </a:r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7315200" y="2518872"/>
            <a:ext cx="9350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2</a:t>
            </a:r>
          </a:p>
        </p:txBody>
      </p:sp>
      <p:sp>
        <p:nvSpPr>
          <p:cNvPr id="47" name="Text Box 42"/>
          <p:cNvSpPr txBox="1">
            <a:spLocks noChangeArrowheads="1"/>
          </p:cNvSpPr>
          <p:nvPr/>
        </p:nvSpPr>
        <p:spPr bwMode="auto">
          <a:xfrm>
            <a:off x="3236913" y="3657110"/>
            <a:ext cx="1601787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i="1">
                <a:latin typeface="Verdana" pitchFamily="1" charset="0"/>
              </a:rPr>
              <a:t>Read Addresses</a:t>
            </a:r>
          </a:p>
        </p:txBody>
      </p: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3276600" y="4271472"/>
            <a:ext cx="15240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i="1">
                <a:latin typeface="Verdana" pitchFamily="1" charset="0"/>
              </a:rPr>
              <a:t>Read Data</a:t>
            </a:r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 rot="16200000">
            <a:off x="2336800" y="3852372"/>
            <a:ext cx="758825" cy="517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latin typeface="Verdana" pitchFamily="1" charset="0"/>
              </a:rPr>
              <a:t>Write Ports</a:t>
            </a:r>
          </a:p>
        </p:txBody>
      </p:sp>
      <p:sp>
        <p:nvSpPr>
          <p:cNvPr id="50" name="Freeform 45"/>
          <p:cNvSpPr>
            <a:spLocks/>
          </p:cNvSpPr>
          <p:nvPr/>
        </p:nvSpPr>
        <p:spPr bwMode="auto">
          <a:xfrm>
            <a:off x="1981200" y="2899872"/>
            <a:ext cx="3810000" cy="1219200"/>
          </a:xfrm>
          <a:custGeom>
            <a:avLst/>
            <a:gdLst/>
            <a:ahLst/>
            <a:cxnLst>
              <a:cxn ang="0">
                <a:pos x="2400" y="0"/>
              </a:cxn>
              <a:cxn ang="0">
                <a:pos x="2400" y="144"/>
              </a:cxn>
              <a:cxn ang="0">
                <a:pos x="0" y="144"/>
              </a:cxn>
              <a:cxn ang="0">
                <a:pos x="0" y="768"/>
              </a:cxn>
              <a:cxn ang="0">
                <a:pos x="288" y="768"/>
              </a:cxn>
            </a:cxnLst>
            <a:rect l="0" t="0" r="r" b="b"/>
            <a:pathLst>
              <a:path w="2400" h="768">
                <a:moveTo>
                  <a:pt x="2400" y="0"/>
                </a:moveTo>
                <a:lnTo>
                  <a:pt x="2400" y="144"/>
                </a:lnTo>
                <a:lnTo>
                  <a:pt x="0" y="144"/>
                </a:lnTo>
                <a:lnTo>
                  <a:pt x="0" y="768"/>
                </a:lnTo>
                <a:lnTo>
                  <a:pt x="288" y="76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6"/>
          <p:cNvSpPr>
            <a:spLocks/>
          </p:cNvSpPr>
          <p:nvPr/>
        </p:nvSpPr>
        <p:spPr bwMode="auto">
          <a:xfrm>
            <a:off x="1981200" y="4271472"/>
            <a:ext cx="3733800" cy="609600"/>
          </a:xfrm>
          <a:custGeom>
            <a:avLst/>
            <a:gdLst/>
            <a:ahLst/>
            <a:cxnLst>
              <a:cxn ang="0">
                <a:pos x="2352" y="384"/>
              </a:cxn>
              <a:cxn ang="0">
                <a:pos x="0" y="384"/>
              </a:cxn>
              <a:cxn ang="0">
                <a:pos x="0" y="0"/>
              </a:cxn>
              <a:cxn ang="0">
                <a:pos x="288" y="0"/>
              </a:cxn>
            </a:cxnLst>
            <a:rect l="0" t="0" r="r" b="b"/>
            <a:pathLst>
              <a:path w="2352" h="384">
                <a:moveTo>
                  <a:pt x="2352" y="384"/>
                </a:moveTo>
                <a:lnTo>
                  <a:pt x="0" y="384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7"/>
          <p:cNvSpPr>
            <a:spLocks/>
          </p:cNvSpPr>
          <p:nvPr/>
        </p:nvSpPr>
        <p:spPr bwMode="auto">
          <a:xfrm>
            <a:off x="2209800" y="2899872"/>
            <a:ext cx="609600" cy="838200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384" y="240"/>
              </a:cxn>
              <a:cxn ang="0">
                <a:pos x="0" y="240"/>
              </a:cxn>
              <a:cxn ang="0">
                <a:pos x="0" y="528"/>
              </a:cxn>
              <a:cxn ang="0">
                <a:pos x="144" y="528"/>
              </a:cxn>
            </a:cxnLst>
            <a:rect l="0" t="0" r="r" b="b"/>
            <a:pathLst>
              <a:path w="384" h="528">
                <a:moveTo>
                  <a:pt x="384" y="0"/>
                </a:moveTo>
                <a:lnTo>
                  <a:pt x="384" y="240"/>
                </a:lnTo>
                <a:lnTo>
                  <a:pt x="0" y="240"/>
                </a:lnTo>
                <a:lnTo>
                  <a:pt x="0" y="528"/>
                </a:lnTo>
                <a:lnTo>
                  <a:pt x="144" y="52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8"/>
          <p:cNvSpPr>
            <a:spLocks/>
          </p:cNvSpPr>
          <p:nvPr/>
        </p:nvSpPr>
        <p:spPr bwMode="auto">
          <a:xfrm>
            <a:off x="2209800" y="3890472"/>
            <a:ext cx="609600" cy="838200"/>
          </a:xfrm>
          <a:custGeom>
            <a:avLst/>
            <a:gdLst/>
            <a:ahLst/>
            <a:cxnLst>
              <a:cxn ang="0">
                <a:pos x="384" y="528"/>
              </a:cxn>
              <a:cxn ang="0">
                <a:pos x="0" y="528"/>
              </a:cxn>
              <a:cxn ang="0">
                <a:pos x="0" y="0"/>
              </a:cxn>
              <a:cxn ang="0">
                <a:pos x="144" y="0"/>
              </a:cxn>
            </a:cxnLst>
            <a:rect l="0" t="0" r="r" b="b"/>
            <a:pathLst>
              <a:path w="384" h="528">
                <a:moveTo>
                  <a:pt x="384" y="528"/>
                </a:moveTo>
                <a:lnTo>
                  <a:pt x="0" y="528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49"/>
          <p:cNvSpPr>
            <a:spLocks/>
          </p:cNvSpPr>
          <p:nvPr/>
        </p:nvSpPr>
        <p:spPr bwMode="auto">
          <a:xfrm>
            <a:off x="5715000" y="4347672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Superscalar Register Renaming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28" name="Line 3"/>
          <p:cNvSpPr>
            <a:spLocks noChangeShapeType="1"/>
          </p:cNvSpPr>
          <p:nvPr/>
        </p:nvSpPr>
        <p:spPr bwMode="auto">
          <a:xfrm>
            <a:off x="5886450" y="2322513"/>
            <a:ext cx="0" cy="6858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Line 4"/>
          <p:cNvSpPr>
            <a:spLocks noChangeShapeType="1"/>
          </p:cNvSpPr>
          <p:nvPr/>
        </p:nvSpPr>
        <p:spPr bwMode="auto">
          <a:xfrm>
            <a:off x="6115050" y="2017713"/>
            <a:ext cx="0" cy="9906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Line 5"/>
          <p:cNvSpPr>
            <a:spLocks noChangeShapeType="1"/>
          </p:cNvSpPr>
          <p:nvPr/>
        </p:nvSpPr>
        <p:spPr bwMode="auto">
          <a:xfrm>
            <a:off x="7105650" y="2170113"/>
            <a:ext cx="0" cy="8382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Line 6"/>
          <p:cNvSpPr>
            <a:spLocks noChangeShapeType="1"/>
          </p:cNvSpPr>
          <p:nvPr/>
        </p:nvSpPr>
        <p:spPr bwMode="auto">
          <a:xfrm>
            <a:off x="7258050" y="3846513"/>
            <a:ext cx="0" cy="12192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Line 7"/>
          <p:cNvSpPr>
            <a:spLocks noChangeShapeType="1"/>
          </p:cNvSpPr>
          <p:nvPr/>
        </p:nvSpPr>
        <p:spPr bwMode="auto">
          <a:xfrm>
            <a:off x="6343650" y="3846513"/>
            <a:ext cx="0" cy="12192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Freeform 8"/>
          <p:cNvSpPr>
            <a:spLocks/>
          </p:cNvSpPr>
          <p:nvPr/>
        </p:nvSpPr>
        <p:spPr bwMode="auto">
          <a:xfrm>
            <a:off x="69532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192" y="1200"/>
              </a:cxn>
            </a:cxnLst>
            <a:rect l="0" t="0" r="r" b="b"/>
            <a:pathLst>
              <a:path w="192" h="1200">
                <a:moveTo>
                  <a:pt x="0" y="0"/>
                </a:moveTo>
                <a:lnTo>
                  <a:pt x="0" y="1200"/>
                </a:lnTo>
                <a:lnTo>
                  <a:pt x="192" y="1200"/>
                </a:lnTo>
              </a:path>
            </a:pathLst>
          </a:custGeom>
          <a:noFill/>
          <a:ln w="1016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Freeform 9"/>
          <p:cNvSpPr>
            <a:spLocks/>
          </p:cNvSpPr>
          <p:nvPr/>
        </p:nvSpPr>
        <p:spPr bwMode="auto">
          <a:xfrm>
            <a:off x="60388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192" y="1200"/>
              </a:cxn>
            </a:cxnLst>
            <a:rect l="0" t="0" r="r" b="b"/>
            <a:pathLst>
              <a:path w="192" h="1200">
                <a:moveTo>
                  <a:pt x="0" y="0"/>
                </a:moveTo>
                <a:lnTo>
                  <a:pt x="0" y="1200"/>
                </a:lnTo>
                <a:lnTo>
                  <a:pt x="192" y="1200"/>
                </a:lnTo>
              </a:path>
            </a:pathLst>
          </a:custGeom>
          <a:noFill/>
          <a:ln w="1016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Line 10"/>
          <p:cNvSpPr>
            <a:spLocks noChangeShapeType="1"/>
          </p:cNvSpPr>
          <p:nvPr/>
        </p:nvSpPr>
        <p:spPr bwMode="auto">
          <a:xfrm>
            <a:off x="6877050" y="2322513"/>
            <a:ext cx="0" cy="68580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Line 11"/>
          <p:cNvSpPr>
            <a:spLocks noChangeShapeType="1"/>
          </p:cNvSpPr>
          <p:nvPr/>
        </p:nvSpPr>
        <p:spPr bwMode="auto">
          <a:xfrm>
            <a:off x="3067050" y="2322513"/>
            <a:ext cx="3810000" cy="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Rectangle 12"/>
          <p:cNvSpPr>
            <a:spLocks noChangeArrowheads="1"/>
          </p:cNvSpPr>
          <p:nvPr/>
        </p:nvSpPr>
        <p:spPr bwMode="auto">
          <a:xfrm>
            <a:off x="2552700" y="2779713"/>
            <a:ext cx="29718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>
                <a:latin typeface="Verdana" pitchFamily="1" charset="0"/>
              </a:rPr>
              <a:t>Rename Table</a:t>
            </a:r>
          </a:p>
        </p:txBody>
      </p:sp>
      <p:grpSp>
        <p:nvGrpSpPr>
          <p:cNvPr id="138" name="Group 13"/>
          <p:cNvGrpSpPr>
            <a:grpSpLocks/>
          </p:cNvGrpSpPr>
          <p:nvPr/>
        </p:nvGrpSpPr>
        <p:grpSpPr bwMode="auto">
          <a:xfrm>
            <a:off x="2058988" y="1331913"/>
            <a:ext cx="2514600" cy="288925"/>
            <a:chOff x="1344" y="1450"/>
            <a:chExt cx="2112" cy="230"/>
          </a:xfrm>
        </p:grpSpPr>
        <p:sp>
          <p:nvSpPr>
            <p:cNvPr id="139" name="Rectangle 14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40" name="Rectangle 15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41" name="Rectangle 16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142" name="Rectangle 17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grpSp>
        <p:nvGrpSpPr>
          <p:cNvPr id="143" name="Group 18"/>
          <p:cNvGrpSpPr>
            <a:grpSpLocks/>
          </p:cNvGrpSpPr>
          <p:nvPr/>
        </p:nvGrpSpPr>
        <p:grpSpPr bwMode="auto">
          <a:xfrm>
            <a:off x="4954588" y="1331913"/>
            <a:ext cx="2514600" cy="288925"/>
            <a:chOff x="1344" y="1450"/>
            <a:chExt cx="2112" cy="230"/>
          </a:xfrm>
        </p:grpSpPr>
        <p:sp>
          <p:nvSpPr>
            <p:cNvPr id="144" name="Rectangle 19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45" name="Rectangle 20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Src1</a:t>
              </a:r>
            </a:p>
          </p:txBody>
        </p:sp>
        <p:sp>
          <p:nvSpPr>
            <p:cNvPr id="146" name="Rectangle 21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Src2</a:t>
              </a:r>
            </a:p>
          </p:txBody>
        </p:sp>
        <p:sp>
          <p:nvSpPr>
            <p:cNvPr id="147" name="Rectangle 22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Dest</a:t>
              </a:r>
            </a:p>
          </p:txBody>
        </p:sp>
      </p:grpSp>
      <p:sp>
        <p:nvSpPr>
          <p:cNvPr id="148" name="Rectangle 23"/>
          <p:cNvSpPr>
            <a:spLocks noChangeArrowheads="1"/>
          </p:cNvSpPr>
          <p:nvPr/>
        </p:nvSpPr>
        <p:spPr bwMode="auto">
          <a:xfrm>
            <a:off x="7410450" y="2779713"/>
            <a:ext cx="16002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Register Free List</a:t>
            </a:r>
          </a:p>
        </p:txBody>
      </p:sp>
      <p:sp>
        <p:nvSpPr>
          <p:cNvPr id="149" name="Line 24"/>
          <p:cNvSpPr>
            <a:spLocks noChangeShapeType="1"/>
          </p:cNvSpPr>
          <p:nvPr/>
        </p:nvSpPr>
        <p:spPr bwMode="auto">
          <a:xfrm>
            <a:off x="3582988" y="1636713"/>
            <a:ext cx="1587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Freeform 25"/>
          <p:cNvSpPr>
            <a:spLocks/>
          </p:cNvSpPr>
          <p:nvPr/>
        </p:nvSpPr>
        <p:spPr bwMode="auto">
          <a:xfrm>
            <a:off x="3811588" y="1636713"/>
            <a:ext cx="381000" cy="1143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40" y="192"/>
              </a:cxn>
              <a:cxn ang="0">
                <a:pos x="0" y="192"/>
              </a:cxn>
              <a:cxn ang="0">
                <a:pos x="0" y="480"/>
              </a:cxn>
            </a:cxnLst>
            <a:rect l="0" t="0" r="r" b="b"/>
            <a:pathLst>
              <a:path w="240" h="480">
                <a:moveTo>
                  <a:pt x="240" y="0"/>
                </a:moveTo>
                <a:lnTo>
                  <a:pt x="240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" name="Group 26"/>
          <p:cNvGrpSpPr>
            <a:grpSpLocks/>
          </p:cNvGrpSpPr>
          <p:nvPr/>
        </p:nvGrpSpPr>
        <p:grpSpPr bwMode="auto">
          <a:xfrm>
            <a:off x="4895850" y="5599113"/>
            <a:ext cx="2819400" cy="304800"/>
            <a:chOff x="1344" y="1450"/>
            <a:chExt cx="2112" cy="230"/>
          </a:xfrm>
        </p:grpSpPr>
        <p:sp>
          <p:nvSpPr>
            <p:cNvPr id="152" name="Rectangle 27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53" name="Rectangle 28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154" name="Rectangle 29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155" name="Rectangle 30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grpSp>
        <p:nvGrpSpPr>
          <p:cNvPr id="156" name="Group 31"/>
          <p:cNvGrpSpPr>
            <a:grpSpLocks/>
          </p:cNvGrpSpPr>
          <p:nvPr/>
        </p:nvGrpSpPr>
        <p:grpSpPr bwMode="auto">
          <a:xfrm>
            <a:off x="1924050" y="5599113"/>
            <a:ext cx="2819400" cy="304800"/>
            <a:chOff x="1344" y="1450"/>
            <a:chExt cx="2112" cy="230"/>
          </a:xfrm>
        </p:grpSpPr>
        <p:sp>
          <p:nvSpPr>
            <p:cNvPr id="157" name="Rectangle 32"/>
            <p:cNvSpPr>
              <a:spLocks noChangeArrowheads="1"/>
            </p:cNvSpPr>
            <p:nvPr/>
          </p:nvSpPr>
          <p:spPr bwMode="auto">
            <a:xfrm>
              <a:off x="1344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Op</a:t>
              </a:r>
            </a:p>
          </p:txBody>
        </p:sp>
        <p:sp>
          <p:nvSpPr>
            <p:cNvPr id="158" name="Rectangle 33"/>
            <p:cNvSpPr>
              <a:spLocks noChangeArrowheads="1"/>
            </p:cNvSpPr>
            <p:nvPr/>
          </p:nvSpPr>
          <p:spPr bwMode="auto">
            <a:xfrm>
              <a:off x="2400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PSrc1</a:t>
              </a:r>
            </a:p>
          </p:txBody>
        </p:sp>
        <p:sp>
          <p:nvSpPr>
            <p:cNvPr id="159" name="Rectangle 34"/>
            <p:cNvSpPr>
              <a:spLocks noChangeArrowheads="1"/>
            </p:cNvSpPr>
            <p:nvPr/>
          </p:nvSpPr>
          <p:spPr bwMode="auto">
            <a:xfrm>
              <a:off x="2928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PSrc2</a:t>
              </a:r>
            </a:p>
          </p:txBody>
        </p:sp>
        <p:sp>
          <p:nvSpPr>
            <p:cNvPr id="160" name="Rectangle 35"/>
            <p:cNvSpPr>
              <a:spLocks noChangeArrowheads="1"/>
            </p:cNvSpPr>
            <p:nvPr/>
          </p:nvSpPr>
          <p:spPr bwMode="auto">
            <a:xfrm>
              <a:off x="1872" y="1450"/>
              <a:ext cx="528" cy="230"/>
            </a:xfrm>
            <a:prstGeom prst="rect">
              <a:avLst/>
            </a:prstGeom>
            <a:solidFill>
              <a:srgbClr val="FFCC6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PDest</a:t>
              </a:r>
            </a:p>
          </p:txBody>
        </p:sp>
      </p:grpSp>
      <p:sp>
        <p:nvSpPr>
          <p:cNvPr id="161" name="Line 36"/>
          <p:cNvSpPr>
            <a:spLocks noChangeShapeType="1"/>
          </p:cNvSpPr>
          <p:nvPr/>
        </p:nvSpPr>
        <p:spPr bwMode="auto">
          <a:xfrm>
            <a:off x="3524250" y="3694113"/>
            <a:ext cx="0" cy="1905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Freeform 37"/>
          <p:cNvSpPr>
            <a:spLocks/>
          </p:cNvSpPr>
          <p:nvPr/>
        </p:nvSpPr>
        <p:spPr bwMode="auto">
          <a:xfrm>
            <a:off x="3752850" y="3694113"/>
            <a:ext cx="6096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336" y="480"/>
              </a:cxn>
              <a:cxn ang="0">
                <a:pos x="336" y="720"/>
              </a:cxn>
            </a:cxnLst>
            <a:rect l="0" t="0" r="r" b="b"/>
            <a:pathLst>
              <a:path w="336" h="720">
                <a:moveTo>
                  <a:pt x="0" y="0"/>
                </a:moveTo>
                <a:lnTo>
                  <a:pt x="0" y="480"/>
                </a:lnTo>
                <a:lnTo>
                  <a:pt x="336" y="480"/>
                </a:lnTo>
                <a:lnTo>
                  <a:pt x="33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Freeform 38"/>
          <p:cNvSpPr>
            <a:spLocks/>
          </p:cNvSpPr>
          <p:nvPr/>
        </p:nvSpPr>
        <p:spPr bwMode="auto">
          <a:xfrm>
            <a:off x="4514850" y="3694113"/>
            <a:ext cx="22098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4"/>
              </a:cxn>
              <a:cxn ang="0">
                <a:pos x="1296" y="384"/>
              </a:cxn>
              <a:cxn ang="0">
                <a:pos x="1296" y="720"/>
              </a:cxn>
            </a:cxnLst>
            <a:rect l="0" t="0" r="r" b="b"/>
            <a:pathLst>
              <a:path w="1296" h="720">
                <a:moveTo>
                  <a:pt x="0" y="0"/>
                </a:moveTo>
                <a:lnTo>
                  <a:pt x="0" y="384"/>
                </a:lnTo>
                <a:lnTo>
                  <a:pt x="1296" y="384"/>
                </a:lnTo>
                <a:lnTo>
                  <a:pt x="1296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Freeform 39"/>
          <p:cNvSpPr>
            <a:spLocks/>
          </p:cNvSpPr>
          <p:nvPr/>
        </p:nvSpPr>
        <p:spPr bwMode="auto">
          <a:xfrm>
            <a:off x="4819650" y="3694113"/>
            <a:ext cx="28194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0"/>
              </a:cxn>
              <a:cxn ang="0">
                <a:pos x="1584" y="240"/>
              </a:cxn>
              <a:cxn ang="0">
                <a:pos x="1584" y="720"/>
              </a:cxn>
            </a:cxnLst>
            <a:rect l="0" t="0" r="r" b="b"/>
            <a:pathLst>
              <a:path w="1584" h="720">
                <a:moveTo>
                  <a:pt x="0" y="0"/>
                </a:moveTo>
                <a:lnTo>
                  <a:pt x="0" y="240"/>
                </a:lnTo>
                <a:lnTo>
                  <a:pt x="1584" y="240"/>
                </a:lnTo>
                <a:lnTo>
                  <a:pt x="1584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Freeform 40"/>
          <p:cNvSpPr>
            <a:spLocks/>
          </p:cNvSpPr>
          <p:nvPr/>
        </p:nvSpPr>
        <p:spPr bwMode="auto">
          <a:xfrm>
            <a:off x="2552700" y="3481388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AutoShape 41"/>
          <p:cNvSpPr>
            <a:spLocks/>
          </p:cNvSpPr>
          <p:nvPr/>
        </p:nvSpPr>
        <p:spPr bwMode="auto">
          <a:xfrm>
            <a:off x="1543050" y="2779713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Text Box 42"/>
          <p:cNvSpPr txBox="1">
            <a:spLocks noChangeArrowheads="1"/>
          </p:cNvSpPr>
          <p:nvPr/>
        </p:nvSpPr>
        <p:spPr bwMode="auto">
          <a:xfrm>
            <a:off x="434975" y="2800350"/>
            <a:ext cx="114776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i="1">
                <a:latin typeface="Verdana" pitchFamily="1" charset="0"/>
              </a:rPr>
              <a:t>Update</a:t>
            </a:r>
          </a:p>
          <a:p>
            <a:pPr>
              <a:spcBef>
                <a:spcPct val="0"/>
              </a:spcBef>
            </a:pPr>
            <a:r>
              <a:rPr lang="en-US" sz="1800" i="1">
                <a:latin typeface="Verdana" pitchFamily="1" charset="0"/>
              </a:rPr>
              <a:t>Mapping</a:t>
            </a:r>
          </a:p>
        </p:txBody>
      </p:sp>
      <p:sp>
        <p:nvSpPr>
          <p:cNvPr id="168" name="Text Box 43"/>
          <p:cNvSpPr txBox="1">
            <a:spLocks noChangeArrowheads="1"/>
          </p:cNvSpPr>
          <p:nvPr/>
        </p:nvSpPr>
        <p:spPr bwMode="auto">
          <a:xfrm>
            <a:off x="1169988" y="1219200"/>
            <a:ext cx="9350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1</a:t>
            </a:r>
          </a:p>
        </p:txBody>
      </p:sp>
      <p:sp>
        <p:nvSpPr>
          <p:cNvPr id="169" name="Text Box 44"/>
          <p:cNvSpPr txBox="1">
            <a:spLocks noChangeArrowheads="1"/>
          </p:cNvSpPr>
          <p:nvPr/>
        </p:nvSpPr>
        <p:spPr bwMode="auto">
          <a:xfrm>
            <a:off x="7672388" y="1235075"/>
            <a:ext cx="9350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latin typeface="Verdana" pitchFamily="1" charset="0"/>
              </a:rPr>
              <a:t>Inst 2</a:t>
            </a:r>
          </a:p>
        </p:txBody>
      </p:sp>
      <p:sp>
        <p:nvSpPr>
          <p:cNvPr id="170" name="Text Box 45"/>
          <p:cNvSpPr txBox="1">
            <a:spLocks noChangeArrowheads="1"/>
          </p:cNvSpPr>
          <p:nvPr/>
        </p:nvSpPr>
        <p:spPr bwMode="auto">
          <a:xfrm>
            <a:off x="3332163" y="2774950"/>
            <a:ext cx="1601787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i="1">
                <a:latin typeface="Verdana" pitchFamily="1" charset="0"/>
              </a:rPr>
              <a:t>Read Addresses</a:t>
            </a:r>
          </a:p>
        </p:txBody>
      </p:sp>
      <p:sp>
        <p:nvSpPr>
          <p:cNvPr id="171" name="Text Box 46"/>
          <p:cNvSpPr txBox="1">
            <a:spLocks noChangeArrowheads="1"/>
          </p:cNvSpPr>
          <p:nvPr/>
        </p:nvSpPr>
        <p:spPr bwMode="auto">
          <a:xfrm>
            <a:off x="3371850" y="3389313"/>
            <a:ext cx="1524000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i="1">
                <a:latin typeface="Verdana" pitchFamily="1" charset="0"/>
              </a:rPr>
              <a:t>Read Data</a:t>
            </a:r>
          </a:p>
        </p:txBody>
      </p:sp>
      <p:sp>
        <p:nvSpPr>
          <p:cNvPr id="172" name="Text Box 47"/>
          <p:cNvSpPr txBox="1">
            <a:spLocks noChangeArrowheads="1"/>
          </p:cNvSpPr>
          <p:nvPr/>
        </p:nvSpPr>
        <p:spPr bwMode="auto">
          <a:xfrm rot="16200000">
            <a:off x="2432050" y="2970213"/>
            <a:ext cx="758825" cy="517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latin typeface="Verdana" pitchFamily="1" charset="0"/>
              </a:rPr>
              <a:t>Write Ports</a:t>
            </a:r>
          </a:p>
        </p:txBody>
      </p:sp>
      <p:sp>
        <p:nvSpPr>
          <p:cNvPr id="173" name="Freeform 48"/>
          <p:cNvSpPr>
            <a:spLocks/>
          </p:cNvSpPr>
          <p:nvPr/>
        </p:nvSpPr>
        <p:spPr bwMode="auto">
          <a:xfrm>
            <a:off x="2076450" y="3465513"/>
            <a:ext cx="3733800" cy="533400"/>
          </a:xfrm>
          <a:custGeom>
            <a:avLst/>
            <a:gdLst/>
            <a:ahLst/>
            <a:cxnLst>
              <a:cxn ang="0">
                <a:pos x="2352" y="384"/>
              </a:cxn>
              <a:cxn ang="0">
                <a:pos x="0" y="384"/>
              </a:cxn>
              <a:cxn ang="0">
                <a:pos x="0" y="0"/>
              </a:cxn>
              <a:cxn ang="0">
                <a:pos x="288" y="0"/>
              </a:cxn>
            </a:cxnLst>
            <a:rect l="0" t="0" r="r" b="b"/>
            <a:pathLst>
              <a:path w="2352" h="384">
                <a:moveTo>
                  <a:pt x="2352" y="384"/>
                </a:moveTo>
                <a:lnTo>
                  <a:pt x="0" y="384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Freeform 49"/>
          <p:cNvSpPr>
            <a:spLocks/>
          </p:cNvSpPr>
          <p:nvPr/>
        </p:nvSpPr>
        <p:spPr bwMode="auto">
          <a:xfrm>
            <a:off x="7410450" y="3465513"/>
            <a:ext cx="762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0" y="96"/>
              </a:cxn>
            </a:cxnLst>
            <a:rect l="0" t="0" r="r" b="b"/>
            <a:pathLst>
              <a:path w="48" h="96">
                <a:moveTo>
                  <a:pt x="0" y="0"/>
                </a:moveTo>
                <a:lnTo>
                  <a:pt x="48" y="48"/>
                </a:lnTo>
                <a:lnTo>
                  <a:pt x="0" y="9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Freeform 50"/>
          <p:cNvSpPr>
            <a:spLocks/>
          </p:cNvSpPr>
          <p:nvPr/>
        </p:nvSpPr>
        <p:spPr bwMode="auto">
          <a:xfrm>
            <a:off x="6284913" y="5065713"/>
            <a:ext cx="5334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0"/>
              </a:cxn>
              <a:cxn ang="0">
                <a:pos x="288" y="144"/>
              </a:cxn>
              <a:cxn ang="0">
                <a:pos x="48" y="144"/>
              </a:cxn>
              <a:cxn ang="0">
                <a:pos x="0" y="0"/>
              </a:cxn>
            </a:cxnLst>
            <a:rect l="0" t="0" r="r" b="b"/>
            <a:pathLst>
              <a:path w="336" h="144">
                <a:moveTo>
                  <a:pt x="0" y="0"/>
                </a:moveTo>
                <a:lnTo>
                  <a:pt x="336" y="0"/>
                </a:lnTo>
                <a:lnTo>
                  <a:pt x="288" y="144"/>
                </a:lnTo>
                <a:lnTo>
                  <a:pt x="48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Freeform 51"/>
          <p:cNvSpPr>
            <a:spLocks/>
          </p:cNvSpPr>
          <p:nvPr/>
        </p:nvSpPr>
        <p:spPr bwMode="auto">
          <a:xfrm>
            <a:off x="7181850" y="5065713"/>
            <a:ext cx="5334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0"/>
              </a:cxn>
              <a:cxn ang="0">
                <a:pos x="288" y="144"/>
              </a:cxn>
              <a:cxn ang="0">
                <a:pos x="48" y="144"/>
              </a:cxn>
              <a:cxn ang="0">
                <a:pos x="0" y="0"/>
              </a:cxn>
            </a:cxnLst>
            <a:rect l="0" t="0" r="r" b="b"/>
            <a:pathLst>
              <a:path w="336" h="144">
                <a:moveTo>
                  <a:pt x="0" y="0"/>
                </a:moveTo>
                <a:lnTo>
                  <a:pt x="336" y="0"/>
                </a:lnTo>
                <a:lnTo>
                  <a:pt x="288" y="144"/>
                </a:lnTo>
                <a:lnTo>
                  <a:pt x="48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" name="Freeform 52"/>
          <p:cNvSpPr>
            <a:spLocks/>
          </p:cNvSpPr>
          <p:nvPr/>
        </p:nvSpPr>
        <p:spPr bwMode="auto">
          <a:xfrm>
            <a:off x="2076450" y="1636713"/>
            <a:ext cx="3810000" cy="1676400"/>
          </a:xfrm>
          <a:custGeom>
            <a:avLst/>
            <a:gdLst/>
            <a:ahLst/>
            <a:cxnLst>
              <a:cxn ang="0">
                <a:pos x="2400" y="0"/>
              </a:cxn>
              <a:cxn ang="0">
                <a:pos x="2400" y="144"/>
              </a:cxn>
              <a:cxn ang="0">
                <a:pos x="0" y="144"/>
              </a:cxn>
              <a:cxn ang="0">
                <a:pos x="0" y="1056"/>
              </a:cxn>
              <a:cxn ang="0">
                <a:pos x="288" y="1056"/>
              </a:cxn>
            </a:cxnLst>
            <a:rect l="0" t="0" r="r" b="b"/>
            <a:pathLst>
              <a:path w="2400" h="1056">
                <a:moveTo>
                  <a:pt x="2400" y="0"/>
                </a:moveTo>
                <a:lnTo>
                  <a:pt x="2400" y="144"/>
                </a:lnTo>
                <a:lnTo>
                  <a:pt x="0" y="144"/>
                </a:lnTo>
                <a:lnTo>
                  <a:pt x="0" y="1056"/>
                </a:lnTo>
                <a:lnTo>
                  <a:pt x="288" y="105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Freeform 53"/>
          <p:cNvSpPr>
            <a:spLocks/>
          </p:cNvSpPr>
          <p:nvPr/>
        </p:nvSpPr>
        <p:spPr bwMode="auto">
          <a:xfrm>
            <a:off x="4514850" y="1636713"/>
            <a:ext cx="1981200" cy="1143000"/>
          </a:xfrm>
          <a:custGeom>
            <a:avLst/>
            <a:gdLst/>
            <a:ahLst/>
            <a:cxnLst>
              <a:cxn ang="0">
                <a:pos x="1248" y="0"/>
              </a:cxn>
              <a:cxn ang="0">
                <a:pos x="1248" y="240"/>
              </a:cxn>
              <a:cxn ang="0">
                <a:pos x="0" y="240"/>
              </a:cxn>
              <a:cxn ang="0">
                <a:pos x="0" y="720"/>
              </a:cxn>
            </a:cxnLst>
            <a:rect l="0" t="0" r="r" b="b"/>
            <a:pathLst>
              <a:path w="1248" h="720">
                <a:moveTo>
                  <a:pt x="1248" y="0"/>
                </a:moveTo>
                <a:lnTo>
                  <a:pt x="1248" y="240"/>
                </a:lnTo>
                <a:lnTo>
                  <a:pt x="0" y="240"/>
                </a:lnTo>
                <a:lnTo>
                  <a:pt x="0" y="72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Freeform 54"/>
          <p:cNvSpPr>
            <a:spLocks/>
          </p:cNvSpPr>
          <p:nvPr/>
        </p:nvSpPr>
        <p:spPr bwMode="auto">
          <a:xfrm>
            <a:off x="4818063" y="1636713"/>
            <a:ext cx="2287587" cy="1141412"/>
          </a:xfrm>
          <a:custGeom>
            <a:avLst/>
            <a:gdLst/>
            <a:ahLst/>
            <a:cxnLst>
              <a:cxn ang="0">
                <a:pos x="1441" y="0"/>
              </a:cxn>
              <a:cxn ang="0">
                <a:pos x="1437" y="340"/>
              </a:cxn>
              <a:cxn ang="0">
                <a:pos x="1" y="340"/>
              </a:cxn>
              <a:cxn ang="0">
                <a:pos x="0" y="719"/>
              </a:cxn>
            </a:cxnLst>
            <a:rect l="0" t="0" r="r" b="b"/>
            <a:pathLst>
              <a:path w="1441" h="719">
                <a:moveTo>
                  <a:pt x="1441" y="0"/>
                </a:moveTo>
                <a:lnTo>
                  <a:pt x="1437" y="340"/>
                </a:lnTo>
                <a:lnTo>
                  <a:pt x="1" y="340"/>
                </a:lnTo>
                <a:lnTo>
                  <a:pt x="0" y="719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Oval 55"/>
          <p:cNvSpPr>
            <a:spLocks noChangeArrowheads="1"/>
          </p:cNvSpPr>
          <p:nvPr/>
        </p:nvSpPr>
        <p:spPr bwMode="auto">
          <a:xfrm>
            <a:off x="6724650" y="3008313"/>
            <a:ext cx="457200" cy="3048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=?</a:t>
            </a:r>
          </a:p>
        </p:txBody>
      </p:sp>
      <p:sp>
        <p:nvSpPr>
          <p:cNvPr id="181" name="Line 56"/>
          <p:cNvSpPr>
            <a:spLocks noChangeShapeType="1"/>
          </p:cNvSpPr>
          <p:nvPr/>
        </p:nvSpPr>
        <p:spPr bwMode="auto">
          <a:xfrm flipH="1">
            <a:off x="7105650" y="2093913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Freeform 57"/>
          <p:cNvSpPr>
            <a:spLocks/>
          </p:cNvSpPr>
          <p:nvPr/>
        </p:nvSpPr>
        <p:spPr bwMode="auto">
          <a:xfrm>
            <a:off x="69532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  <a:cxn ang="0">
                <a:pos x="192" y="1584"/>
              </a:cxn>
            </a:cxnLst>
            <a:rect l="0" t="0" r="r" b="b"/>
            <a:pathLst>
              <a:path w="192" h="1584">
                <a:moveTo>
                  <a:pt x="0" y="0"/>
                </a:moveTo>
                <a:lnTo>
                  <a:pt x="0" y="1584"/>
                </a:lnTo>
                <a:lnTo>
                  <a:pt x="192" y="158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" name="Freeform 58"/>
          <p:cNvSpPr>
            <a:spLocks/>
          </p:cNvSpPr>
          <p:nvPr/>
        </p:nvSpPr>
        <p:spPr bwMode="auto">
          <a:xfrm>
            <a:off x="5797550" y="3694113"/>
            <a:ext cx="2832100" cy="1903412"/>
          </a:xfrm>
          <a:custGeom>
            <a:avLst/>
            <a:gdLst/>
            <a:ahLst/>
            <a:cxnLst>
              <a:cxn ang="0">
                <a:pos x="1784" y="0"/>
              </a:cxn>
              <a:cxn ang="0">
                <a:pos x="1784" y="192"/>
              </a:cxn>
              <a:cxn ang="0">
                <a:pos x="8" y="192"/>
              </a:cxn>
              <a:cxn ang="0">
                <a:pos x="0" y="1199"/>
              </a:cxn>
            </a:cxnLst>
            <a:rect l="0" t="0" r="r" b="b"/>
            <a:pathLst>
              <a:path w="1784" h="1199">
                <a:moveTo>
                  <a:pt x="1784" y="0"/>
                </a:moveTo>
                <a:lnTo>
                  <a:pt x="1784" y="192"/>
                </a:lnTo>
                <a:lnTo>
                  <a:pt x="8" y="192"/>
                </a:lnTo>
                <a:lnTo>
                  <a:pt x="0" y="1199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Freeform 59"/>
          <p:cNvSpPr>
            <a:spLocks/>
          </p:cNvSpPr>
          <p:nvPr/>
        </p:nvSpPr>
        <p:spPr bwMode="auto">
          <a:xfrm>
            <a:off x="2305050" y="3008313"/>
            <a:ext cx="5638800" cy="838200"/>
          </a:xfrm>
          <a:custGeom>
            <a:avLst/>
            <a:gdLst/>
            <a:ahLst/>
            <a:cxnLst>
              <a:cxn ang="0">
                <a:pos x="3552" y="432"/>
              </a:cxn>
              <a:cxn ang="0">
                <a:pos x="3552" y="528"/>
              </a:cxn>
              <a:cxn ang="0">
                <a:pos x="0" y="528"/>
              </a:cxn>
              <a:cxn ang="0">
                <a:pos x="0" y="0"/>
              </a:cxn>
              <a:cxn ang="0">
                <a:pos x="144" y="0"/>
              </a:cxn>
            </a:cxnLst>
            <a:rect l="0" t="0" r="r" b="b"/>
            <a:pathLst>
              <a:path w="3552" h="528">
                <a:moveTo>
                  <a:pt x="3552" y="432"/>
                </a:moveTo>
                <a:lnTo>
                  <a:pt x="3552" y="528"/>
                </a:lnTo>
                <a:lnTo>
                  <a:pt x="0" y="528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Line 60"/>
          <p:cNvSpPr>
            <a:spLocks noChangeShapeType="1"/>
          </p:cNvSpPr>
          <p:nvPr/>
        </p:nvSpPr>
        <p:spPr bwMode="auto">
          <a:xfrm>
            <a:off x="7258050" y="3846513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Line 61"/>
          <p:cNvSpPr>
            <a:spLocks noChangeShapeType="1"/>
          </p:cNvSpPr>
          <p:nvPr/>
        </p:nvSpPr>
        <p:spPr bwMode="auto">
          <a:xfrm>
            <a:off x="6343650" y="3846513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Line 62"/>
          <p:cNvSpPr>
            <a:spLocks noChangeShapeType="1"/>
          </p:cNvSpPr>
          <p:nvPr/>
        </p:nvSpPr>
        <p:spPr bwMode="auto">
          <a:xfrm>
            <a:off x="6572250" y="52943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Line 63"/>
          <p:cNvSpPr>
            <a:spLocks noChangeShapeType="1"/>
          </p:cNvSpPr>
          <p:nvPr/>
        </p:nvSpPr>
        <p:spPr bwMode="auto">
          <a:xfrm>
            <a:off x="7486650" y="52943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Line 64"/>
          <p:cNvSpPr>
            <a:spLocks noChangeShapeType="1"/>
          </p:cNvSpPr>
          <p:nvPr/>
        </p:nvSpPr>
        <p:spPr bwMode="auto">
          <a:xfrm>
            <a:off x="2914650" y="3846513"/>
            <a:ext cx="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Oval 65"/>
          <p:cNvSpPr>
            <a:spLocks noChangeArrowheads="1"/>
          </p:cNvSpPr>
          <p:nvPr/>
        </p:nvSpPr>
        <p:spPr bwMode="auto">
          <a:xfrm>
            <a:off x="5810250" y="3008313"/>
            <a:ext cx="457200" cy="304800"/>
          </a:xfrm>
          <a:prstGeom prst="ellipse">
            <a:avLst/>
          </a:prstGeom>
          <a:solidFill>
            <a:schemeClr val="folHlink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2000">
                <a:latin typeface="Verdana" pitchFamily="1" charset="0"/>
              </a:rPr>
              <a:t>=?</a:t>
            </a:r>
          </a:p>
        </p:txBody>
      </p:sp>
      <p:sp>
        <p:nvSpPr>
          <p:cNvPr id="191" name="Freeform 66"/>
          <p:cNvSpPr>
            <a:spLocks/>
          </p:cNvSpPr>
          <p:nvPr/>
        </p:nvSpPr>
        <p:spPr bwMode="auto">
          <a:xfrm>
            <a:off x="6038850" y="3313113"/>
            <a:ext cx="304800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84"/>
              </a:cxn>
              <a:cxn ang="0">
                <a:pos x="192" y="1584"/>
              </a:cxn>
            </a:cxnLst>
            <a:rect l="0" t="0" r="r" b="b"/>
            <a:pathLst>
              <a:path w="192" h="1584">
                <a:moveTo>
                  <a:pt x="0" y="0"/>
                </a:moveTo>
                <a:lnTo>
                  <a:pt x="0" y="1584"/>
                </a:lnTo>
                <a:lnTo>
                  <a:pt x="192" y="158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Line 67"/>
          <p:cNvSpPr>
            <a:spLocks noChangeShapeType="1"/>
          </p:cNvSpPr>
          <p:nvPr/>
        </p:nvSpPr>
        <p:spPr bwMode="auto">
          <a:xfrm>
            <a:off x="6115050" y="2017713"/>
            <a:ext cx="1588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Freeform 68"/>
          <p:cNvSpPr>
            <a:spLocks/>
          </p:cNvSpPr>
          <p:nvPr/>
        </p:nvSpPr>
        <p:spPr bwMode="auto">
          <a:xfrm>
            <a:off x="3054350" y="1636713"/>
            <a:ext cx="3830638" cy="13716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428"/>
              </a:cxn>
              <a:cxn ang="0">
                <a:pos x="2413" y="435"/>
              </a:cxn>
              <a:cxn ang="0">
                <a:pos x="2408" y="864"/>
              </a:cxn>
            </a:cxnLst>
            <a:rect l="0" t="0" r="r" b="b"/>
            <a:pathLst>
              <a:path w="2413" h="864">
                <a:moveTo>
                  <a:pt x="8" y="0"/>
                </a:moveTo>
                <a:lnTo>
                  <a:pt x="0" y="428"/>
                </a:lnTo>
                <a:lnTo>
                  <a:pt x="2413" y="435"/>
                </a:lnTo>
                <a:lnTo>
                  <a:pt x="2408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Line 69"/>
          <p:cNvSpPr>
            <a:spLocks noChangeShapeType="1"/>
          </p:cNvSpPr>
          <p:nvPr/>
        </p:nvSpPr>
        <p:spPr bwMode="auto">
          <a:xfrm>
            <a:off x="5886450" y="2322513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Freeform 70"/>
          <p:cNvSpPr>
            <a:spLocks/>
          </p:cNvSpPr>
          <p:nvPr/>
        </p:nvSpPr>
        <p:spPr bwMode="auto">
          <a:xfrm>
            <a:off x="2305050" y="2322513"/>
            <a:ext cx="762000" cy="5334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0" y="0"/>
              </a:cxn>
              <a:cxn ang="0">
                <a:pos x="0" y="336"/>
              </a:cxn>
              <a:cxn ang="0">
                <a:pos x="144" y="336"/>
              </a:cxn>
            </a:cxnLst>
            <a:rect l="0" t="0" r="r" b="b"/>
            <a:pathLst>
              <a:path w="480" h="336">
                <a:moveTo>
                  <a:pt x="480" y="0"/>
                </a:moveTo>
                <a:lnTo>
                  <a:pt x="0" y="0"/>
                </a:lnTo>
                <a:lnTo>
                  <a:pt x="0" y="336"/>
                </a:lnTo>
                <a:lnTo>
                  <a:pt x="144" y="33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" name="Line 71"/>
          <p:cNvSpPr>
            <a:spLocks noChangeShapeType="1"/>
          </p:cNvSpPr>
          <p:nvPr/>
        </p:nvSpPr>
        <p:spPr bwMode="auto">
          <a:xfrm>
            <a:off x="6877050" y="2322513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" name="Text Box 72"/>
          <p:cNvSpPr txBox="1">
            <a:spLocks noChangeArrowheads="1"/>
          </p:cNvSpPr>
          <p:nvPr/>
        </p:nvSpPr>
        <p:spPr bwMode="auto">
          <a:xfrm>
            <a:off x="0" y="3966670"/>
            <a:ext cx="2307325" cy="2062103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dirty="0">
                <a:latin typeface="Verdana" pitchFamily="1" charset="0"/>
              </a:rPr>
              <a:t>Must check for RAW hazards between instructions issuing in same cycle</a:t>
            </a:r>
            <a:r>
              <a:rPr lang="en-US" sz="1600" dirty="0" smtClean="0">
                <a:latin typeface="Verdana" pitchFamily="1" charset="0"/>
              </a:rPr>
              <a:t>. If RAW hazard, pass Inst1’s </a:t>
            </a:r>
            <a:r>
              <a:rPr lang="en-US" sz="1600" dirty="0" err="1" smtClean="0">
                <a:latin typeface="Verdana" pitchFamily="1" charset="0"/>
              </a:rPr>
              <a:t>Pdest</a:t>
            </a:r>
            <a:r>
              <a:rPr lang="en-US" sz="1600" dirty="0" smtClean="0">
                <a:latin typeface="Verdana" pitchFamily="1" charset="0"/>
              </a:rPr>
              <a:t> to Inst2’s PSrc1 or PSrc2.</a:t>
            </a:r>
            <a:endParaRPr lang="en-US" sz="1600" i="1" dirty="0"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Dependencies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	</a:t>
            </a:r>
          </a:p>
          <a:p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	r1, j(r2)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ld 	r3, k(r4)</a:t>
            </a:r>
          </a:p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When can we execute the load?</a:t>
            </a:r>
          </a:p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Memory Queue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Execute all loads and stores in program order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Load and store cannot leave ROB and commit architected state until all previous loads and stores have completed execution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Can still execute loads speculatively and out-of-order with respect to other instructions. 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Loads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Conservative out-of-order load execution</a:t>
            </a:r>
          </a:p>
          <a:p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	r1, j(r2)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ld 	r3, k(r4)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Split execution of store instruction into two phases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Address calculation and data write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Can execute load before store if addresses known and j(r2) != k(r4)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Each load address compared with addresses of previous uncommitted stores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Don’t execute load if any previous store address not known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Load Address Speculation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	r1, j(r2)</a:t>
            </a:r>
          </a:p>
          <a:p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ld 	r3, k(r4)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Guess that j(r4) != k(r2)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Execute load before store address is known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Need to hold all completed but uncommitted load/store addresses in program order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Later, if we find r4 == r2, squash load and all following instructions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Large penalty for inaccurate address speculation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Loads/Stores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Just like register updates, stores should not modify the memory until after the instruction is committed.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 speculative store buffer is a structure introduced to hold speculative store data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Store Buffer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581150"/>
            <a:ext cx="8147325" cy="1459389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On store execute: mark entry valid (V) and speculative (S), save data and tag of instruction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On store commit: clear speculative bit and eventually move data to cache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On store abort: clear valid bit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41017" y="2427288"/>
            <a:ext cx="2663825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Data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145355" y="1447800"/>
            <a:ext cx="2663825" cy="32702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Load Address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609155" y="2427288"/>
            <a:ext cx="931862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Tags</a:t>
            </a: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2743842" y="2154238"/>
            <a:ext cx="3729038" cy="1849437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0" y="1632"/>
              </a:cxn>
              <a:cxn ang="0">
                <a:pos x="960" y="1632"/>
              </a:cxn>
              <a:cxn ang="0">
                <a:pos x="960" y="0"/>
              </a:cxn>
              <a:cxn ang="0">
                <a:pos x="2688" y="0"/>
              </a:cxn>
              <a:cxn ang="0">
                <a:pos x="2688" y="240"/>
              </a:cxn>
            </a:cxnLst>
            <a:rect l="0" t="0" r="r" b="b"/>
            <a:pathLst>
              <a:path w="2688" h="1632">
                <a:moveTo>
                  <a:pt x="0" y="1392"/>
                </a:moveTo>
                <a:lnTo>
                  <a:pt x="0" y="1632"/>
                </a:lnTo>
                <a:lnTo>
                  <a:pt x="960" y="1632"/>
                </a:lnTo>
                <a:lnTo>
                  <a:pt x="960" y="0"/>
                </a:lnTo>
                <a:lnTo>
                  <a:pt x="2688" y="0"/>
                </a:lnTo>
                <a:lnTo>
                  <a:pt x="2688" y="24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543942" y="1774825"/>
            <a:ext cx="1465263" cy="652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056" y="144"/>
              </a:cxn>
              <a:cxn ang="0">
                <a:pos x="1056" y="576"/>
              </a:cxn>
            </a:cxnLst>
            <a:rect l="0" t="0" r="r" b="b"/>
            <a:pathLst>
              <a:path w="1056" h="576">
                <a:moveTo>
                  <a:pt x="0" y="0"/>
                </a:moveTo>
                <a:lnTo>
                  <a:pt x="0" y="144"/>
                </a:lnTo>
                <a:lnTo>
                  <a:pt x="1056" y="144"/>
                </a:lnTo>
                <a:lnTo>
                  <a:pt x="1056" y="576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2012005" y="1936750"/>
            <a:ext cx="1531937" cy="490538"/>
          </a:xfrm>
          <a:custGeom>
            <a:avLst/>
            <a:gdLst/>
            <a:ahLst/>
            <a:cxnLst>
              <a:cxn ang="0">
                <a:pos x="1440" y="0"/>
              </a:cxn>
              <a:cxn ang="0">
                <a:pos x="0" y="0"/>
              </a:cxn>
              <a:cxn ang="0">
                <a:pos x="0" y="432"/>
              </a:cxn>
            </a:cxnLst>
            <a:rect l="0" t="0" r="r" b="b"/>
            <a:pathLst>
              <a:path w="1440" h="432">
                <a:moveTo>
                  <a:pt x="1440" y="0"/>
                </a:moveTo>
                <a:lnTo>
                  <a:pt x="0" y="0"/>
                </a:lnTo>
                <a:lnTo>
                  <a:pt x="0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85267" y="3657600"/>
            <a:ext cx="24463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 smtClean="0">
                <a:latin typeface="Verdana" pitchFamily="1" charset="0"/>
              </a:rPr>
              <a:t> Store </a:t>
            </a:r>
            <a:r>
              <a:rPr lang="en-US" sz="1400" dirty="0">
                <a:latin typeface="Verdana" pitchFamily="1" charset="0"/>
              </a:rPr>
              <a:t>Commit Path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652267" y="1600200"/>
            <a:ext cx="17986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latin typeface="Verdana" pitchFamily="1" charset="0"/>
              </a:rPr>
              <a:t>L1 Data Cache</a:t>
            </a:r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2743842" y="4003675"/>
            <a:ext cx="5594350" cy="217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4032" y="192"/>
              </a:cxn>
            </a:cxnLst>
            <a:rect l="0" t="0" r="r" b="b"/>
            <a:pathLst>
              <a:path w="4032" h="192">
                <a:moveTo>
                  <a:pt x="0" y="0"/>
                </a:moveTo>
                <a:lnTo>
                  <a:pt x="0" y="192"/>
                </a:lnTo>
                <a:lnTo>
                  <a:pt x="4032" y="19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6539555" y="3568700"/>
            <a:ext cx="0" cy="6524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882455" y="3886200"/>
            <a:ext cx="1098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Verdana" pitchFamily="1" charset="0"/>
              </a:rPr>
              <a:t>Load Data</a:t>
            </a:r>
          </a:p>
        </p:txBody>
      </p:sp>
      <p:grpSp>
        <p:nvGrpSpPr>
          <p:cNvPr id="21" name="Group 16"/>
          <p:cNvGrpSpPr>
            <a:grpSpLocks/>
          </p:cNvGrpSpPr>
          <p:nvPr/>
        </p:nvGrpSpPr>
        <p:grpSpPr bwMode="auto">
          <a:xfrm>
            <a:off x="813442" y="3514725"/>
            <a:ext cx="2930525" cy="217488"/>
            <a:chOff x="0" y="2640"/>
            <a:chExt cx="2112" cy="192"/>
          </a:xfrm>
        </p:grpSpPr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26" name="Group 21"/>
          <p:cNvGrpSpPr>
            <a:grpSpLocks/>
          </p:cNvGrpSpPr>
          <p:nvPr/>
        </p:nvGrpSpPr>
        <p:grpSpPr bwMode="auto">
          <a:xfrm>
            <a:off x="813442" y="3297238"/>
            <a:ext cx="2930525" cy="217487"/>
            <a:chOff x="0" y="2640"/>
            <a:chExt cx="2112" cy="19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1" name="Group 26"/>
          <p:cNvGrpSpPr>
            <a:grpSpLocks/>
          </p:cNvGrpSpPr>
          <p:nvPr/>
        </p:nvGrpSpPr>
        <p:grpSpPr bwMode="auto">
          <a:xfrm>
            <a:off x="813442" y="3079750"/>
            <a:ext cx="2930525" cy="217488"/>
            <a:chOff x="0" y="2640"/>
            <a:chExt cx="2112" cy="192"/>
          </a:xfrm>
        </p:grpSpPr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813442" y="2862263"/>
            <a:ext cx="2930525" cy="217487"/>
            <a:chOff x="0" y="2640"/>
            <a:chExt cx="2112" cy="192"/>
          </a:xfrm>
        </p:grpSpPr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41" name="Group 36"/>
          <p:cNvGrpSpPr>
            <a:grpSpLocks/>
          </p:cNvGrpSpPr>
          <p:nvPr/>
        </p:nvGrpSpPr>
        <p:grpSpPr bwMode="auto">
          <a:xfrm>
            <a:off x="813442" y="2644775"/>
            <a:ext cx="2930525" cy="217488"/>
            <a:chOff x="0" y="2640"/>
            <a:chExt cx="2112" cy="192"/>
          </a:xfrm>
        </p:grpSpPr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S</a:t>
              </a: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46" name="Group 41"/>
          <p:cNvGrpSpPr>
            <a:grpSpLocks/>
          </p:cNvGrpSpPr>
          <p:nvPr/>
        </p:nvGrpSpPr>
        <p:grpSpPr bwMode="auto">
          <a:xfrm>
            <a:off x="808310" y="2427288"/>
            <a:ext cx="2930525" cy="217487"/>
            <a:chOff x="0" y="2640"/>
            <a:chExt cx="2112" cy="192"/>
          </a:xfrm>
        </p:grpSpPr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Tag</a:t>
              </a: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Store Buffer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581150"/>
            <a:ext cx="8147325" cy="1459389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If data in both store buffer and cache, which should we use?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Speculative store buffer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If same address in store buffer twice, which should we use?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-- Youngest store that is older than load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41017" y="2427288"/>
            <a:ext cx="2663825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Data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145355" y="1447800"/>
            <a:ext cx="2663825" cy="32702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Load Address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609155" y="2427288"/>
            <a:ext cx="931862" cy="1141412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latin typeface="Verdana" pitchFamily="1" charset="0"/>
              </a:rPr>
              <a:t>Tags</a:t>
            </a: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2743842" y="2154238"/>
            <a:ext cx="3729038" cy="1849437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0" y="1632"/>
              </a:cxn>
              <a:cxn ang="0">
                <a:pos x="960" y="1632"/>
              </a:cxn>
              <a:cxn ang="0">
                <a:pos x="960" y="0"/>
              </a:cxn>
              <a:cxn ang="0">
                <a:pos x="2688" y="0"/>
              </a:cxn>
              <a:cxn ang="0">
                <a:pos x="2688" y="240"/>
              </a:cxn>
            </a:cxnLst>
            <a:rect l="0" t="0" r="r" b="b"/>
            <a:pathLst>
              <a:path w="2688" h="1632">
                <a:moveTo>
                  <a:pt x="0" y="1392"/>
                </a:moveTo>
                <a:lnTo>
                  <a:pt x="0" y="1632"/>
                </a:lnTo>
                <a:lnTo>
                  <a:pt x="960" y="1632"/>
                </a:lnTo>
                <a:lnTo>
                  <a:pt x="960" y="0"/>
                </a:lnTo>
                <a:lnTo>
                  <a:pt x="2688" y="0"/>
                </a:lnTo>
                <a:lnTo>
                  <a:pt x="2688" y="24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543942" y="1774825"/>
            <a:ext cx="1465263" cy="652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056" y="144"/>
              </a:cxn>
              <a:cxn ang="0">
                <a:pos x="1056" y="576"/>
              </a:cxn>
            </a:cxnLst>
            <a:rect l="0" t="0" r="r" b="b"/>
            <a:pathLst>
              <a:path w="1056" h="576">
                <a:moveTo>
                  <a:pt x="0" y="0"/>
                </a:moveTo>
                <a:lnTo>
                  <a:pt x="0" y="144"/>
                </a:lnTo>
                <a:lnTo>
                  <a:pt x="1056" y="144"/>
                </a:lnTo>
                <a:lnTo>
                  <a:pt x="1056" y="576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>
            <a:off x="2012005" y="1936750"/>
            <a:ext cx="1531937" cy="490538"/>
          </a:xfrm>
          <a:custGeom>
            <a:avLst/>
            <a:gdLst/>
            <a:ahLst/>
            <a:cxnLst>
              <a:cxn ang="0">
                <a:pos x="1440" y="0"/>
              </a:cxn>
              <a:cxn ang="0">
                <a:pos x="0" y="0"/>
              </a:cxn>
              <a:cxn ang="0">
                <a:pos x="0" y="432"/>
              </a:cxn>
            </a:cxnLst>
            <a:rect l="0" t="0" r="r" b="b"/>
            <a:pathLst>
              <a:path w="1440" h="432">
                <a:moveTo>
                  <a:pt x="1440" y="0"/>
                </a:moveTo>
                <a:lnTo>
                  <a:pt x="0" y="0"/>
                </a:lnTo>
                <a:lnTo>
                  <a:pt x="0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985267" y="3657600"/>
            <a:ext cx="24463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 smtClean="0">
                <a:latin typeface="Verdana" pitchFamily="1" charset="0"/>
              </a:rPr>
              <a:t> Store </a:t>
            </a:r>
            <a:r>
              <a:rPr lang="en-US" sz="1400" dirty="0">
                <a:latin typeface="Verdana" pitchFamily="1" charset="0"/>
              </a:rPr>
              <a:t>Commit Path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652267" y="1600200"/>
            <a:ext cx="17986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latin typeface="Verdana" pitchFamily="1" charset="0"/>
              </a:rPr>
              <a:t>L1 Data Cache</a:t>
            </a:r>
          </a:p>
        </p:txBody>
      </p:sp>
      <p:sp>
        <p:nvSpPr>
          <p:cNvPr id="18" name="Freeform 13"/>
          <p:cNvSpPr>
            <a:spLocks/>
          </p:cNvSpPr>
          <p:nvPr/>
        </p:nvSpPr>
        <p:spPr bwMode="auto">
          <a:xfrm>
            <a:off x="2743842" y="4003675"/>
            <a:ext cx="5594350" cy="217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4032" y="192"/>
              </a:cxn>
            </a:cxnLst>
            <a:rect l="0" t="0" r="r" b="b"/>
            <a:pathLst>
              <a:path w="4032" h="192">
                <a:moveTo>
                  <a:pt x="0" y="0"/>
                </a:moveTo>
                <a:lnTo>
                  <a:pt x="0" y="192"/>
                </a:lnTo>
                <a:lnTo>
                  <a:pt x="4032" y="19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6539555" y="3568700"/>
            <a:ext cx="0" cy="6524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882455" y="3886200"/>
            <a:ext cx="1098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Verdana" pitchFamily="1" charset="0"/>
              </a:rPr>
              <a:t>Load Data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813442" y="3514725"/>
            <a:ext cx="2930525" cy="217488"/>
            <a:chOff x="0" y="2640"/>
            <a:chExt cx="2112" cy="192"/>
          </a:xfrm>
        </p:grpSpPr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813442" y="3297238"/>
            <a:ext cx="2930525" cy="217487"/>
            <a:chOff x="0" y="2640"/>
            <a:chExt cx="2112" cy="19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21" name="Group 26"/>
          <p:cNvGrpSpPr>
            <a:grpSpLocks/>
          </p:cNvGrpSpPr>
          <p:nvPr/>
        </p:nvGrpSpPr>
        <p:grpSpPr bwMode="auto">
          <a:xfrm>
            <a:off x="813442" y="3079750"/>
            <a:ext cx="2930525" cy="217488"/>
            <a:chOff x="0" y="2640"/>
            <a:chExt cx="2112" cy="192"/>
          </a:xfrm>
        </p:grpSpPr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26" name="Group 31"/>
          <p:cNvGrpSpPr>
            <a:grpSpLocks/>
          </p:cNvGrpSpPr>
          <p:nvPr/>
        </p:nvGrpSpPr>
        <p:grpSpPr bwMode="auto">
          <a:xfrm>
            <a:off x="813442" y="2862263"/>
            <a:ext cx="2930525" cy="217487"/>
            <a:chOff x="0" y="2640"/>
            <a:chExt cx="2112" cy="192"/>
          </a:xfrm>
        </p:grpSpPr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813442" y="2644775"/>
            <a:ext cx="2930525" cy="217488"/>
            <a:chOff x="0" y="2640"/>
            <a:chExt cx="2112" cy="192"/>
          </a:xfrm>
        </p:grpSpPr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Tag</a:t>
              </a: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S</a:t>
              </a: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808310" y="2427288"/>
            <a:ext cx="2930525" cy="217487"/>
            <a:chOff x="0" y="2640"/>
            <a:chExt cx="2112" cy="192"/>
          </a:xfrm>
        </p:grpSpPr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88" y="2640"/>
              <a:ext cx="768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Tag</a:t>
              </a: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056" y="2640"/>
              <a:ext cx="1056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Data</a:t>
              </a: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44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Verdana" pitchFamily="1" charset="0"/>
                </a:rPr>
                <a:t>S</a:t>
              </a: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0" y="2640"/>
              <a:ext cx="144" cy="19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Verdana" pitchFamily="1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6 October – Midterm Exam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75 minutes, in-class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Closed book, closed notes exam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Performance metrics </a:t>
            </a:r>
            <a:r>
              <a:rPr lang="en-US" sz="1600" b="0" dirty="0" smtClean="0">
                <a:solidFill>
                  <a:schemeClr val="tx1"/>
                </a:solidFill>
              </a:rPr>
              <a:t>– performance, power, yield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Technology</a:t>
            </a:r>
            <a:r>
              <a:rPr lang="en-US" sz="1600" b="0" dirty="0" smtClean="0">
                <a:solidFill>
                  <a:schemeClr val="tx1"/>
                </a:solidFill>
              </a:rPr>
              <a:t> – trends that changed architectural design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History</a:t>
            </a:r>
            <a:r>
              <a:rPr lang="en-US" sz="1600" b="0" dirty="0" smtClean="0">
                <a:solidFill>
                  <a:schemeClr val="tx1"/>
                </a:solidFill>
              </a:rPr>
              <a:t> – Instruction sets (accumulator, stack, index, general-purpose)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CISC</a:t>
            </a:r>
            <a:r>
              <a:rPr lang="en-US" sz="1600" b="0" dirty="0" smtClean="0">
                <a:solidFill>
                  <a:schemeClr val="tx1"/>
                </a:solidFill>
              </a:rPr>
              <a:t> – microprogramming, writing </a:t>
            </a:r>
            <a:r>
              <a:rPr lang="en-US" sz="1600" b="0" dirty="0" err="1" smtClean="0">
                <a:solidFill>
                  <a:schemeClr val="tx1"/>
                </a:solidFill>
              </a:rPr>
              <a:t>microprogram</a:t>
            </a:r>
            <a:r>
              <a:rPr lang="en-US" sz="1600" b="0" dirty="0" smtClean="0">
                <a:solidFill>
                  <a:schemeClr val="tx1"/>
                </a:solidFill>
              </a:rPr>
              <a:t> fragments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Pipelining </a:t>
            </a:r>
            <a:r>
              <a:rPr lang="en-US" sz="1600" b="0" dirty="0" smtClean="0">
                <a:solidFill>
                  <a:schemeClr val="tx1"/>
                </a:solidFill>
              </a:rPr>
              <a:t>– Performance, hazards and ways to resolve them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Instruction-level Parallelism </a:t>
            </a:r>
            <a:r>
              <a:rPr lang="en-US" sz="1600" b="0" dirty="0" smtClean="0">
                <a:solidFill>
                  <a:schemeClr val="tx1"/>
                </a:solidFill>
              </a:rPr>
              <a:t>– mechanisms to dynamically detect data dependences and to manage instruction flow (Scoreboard, </a:t>
            </a:r>
            <a:r>
              <a:rPr lang="en-US" sz="1600" b="0" dirty="0" err="1" smtClean="0">
                <a:solidFill>
                  <a:schemeClr val="tx1"/>
                </a:solidFill>
              </a:rPr>
              <a:t>Tomasulo</a:t>
            </a:r>
            <a:r>
              <a:rPr lang="en-US" sz="1600" b="0" dirty="0" smtClean="0">
                <a:solidFill>
                  <a:schemeClr val="tx1"/>
                </a:solidFill>
              </a:rPr>
              <a:t>, Physical Register File)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Speculative Execution </a:t>
            </a:r>
            <a:r>
              <a:rPr lang="en-US" sz="1600" b="0" dirty="0" smtClean="0">
                <a:solidFill>
                  <a:schemeClr val="tx1"/>
                </a:solidFill>
              </a:rPr>
              <a:t>– exception handling, branch prediction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Readings</a:t>
            </a:r>
            <a:r>
              <a:rPr lang="en-US" sz="1600" b="0" dirty="0" smtClean="0">
                <a:solidFill>
                  <a:schemeClr val="tx1"/>
                </a:solidFill>
              </a:rPr>
              <a:t> – High-level questions, not details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Speculative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66800" y="2838285"/>
            <a:ext cx="9144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/>
              <a:t>Fetch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09800" y="2838285"/>
            <a:ext cx="16764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Decode &amp; Rename</a:t>
            </a: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981200" y="32192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3886200" y="32192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114800" y="2838285"/>
            <a:ext cx="30480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Reorder Buffer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04800" y="2838285"/>
            <a:ext cx="4572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PC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762000" y="321928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1295400" y="1161885"/>
            <a:ext cx="1727200" cy="1447800"/>
          </a:xfrm>
          <a:prstGeom prst="star16">
            <a:avLst>
              <a:gd name="adj" fmla="val 37500"/>
            </a:avLst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spcBef>
                <a:spcPct val="0"/>
              </a:spcBef>
            </a:pPr>
            <a:r>
              <a:rPr lang="en-US" sz="2000" b="1" dirty="0"/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2000" b="1" dirty="0"/>
              <a:t>Prediction</a:t>
            </a:r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838200" y="2152485"/>
            <a:ext cx="609600" cy="10668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0" y="240"/>
              </a:cxn>
              <a:cxn ang="0">
                <a:pos x="480" y="0"/>
              </a:cxn>
            </a:cxnLst>
            <a:rect l="0" t="0" r="r" b="b"/>
            <a:pathLst>
              <a:path w="480" h="720">
                <a:moveTo>
                  <a:pt x="0" y="720"/>
                </a:moveTo>
                <a:lnTo>
                  <a:pt x="0" y="240"/>
                </a:lnTo>
                <a:lnTo>
                  <a:pt x="48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Freeform 11"/>
          <p:cNvSpPr>
            <a:spLocks/>
          </p:cNvSpPr>
          <p:nvPr/>
        </p:nvSpPr>
        <p:spPr bwMode="auto">
          <a:xfrm>
            <a:off x="2971800" y="2152485"/>
            <a:ext cx="381000" cy="685800"/>
          </a:xfrm>
          <a:custGeom>
            <a:avLst/>
            <a:gdLst/>
            <a:ahLst/>
            <a:cxnLst>
              <a:cxn ang="0">
                <a:pos x="384" y="576"/>
              </a:cxn>
              <a:cxn ang="0">
                <a:pos x="384" y="336"/>
              </a:cxn>
              <a:cxn ang="0">
                <a:pos x="0" y="0"/>
              </a:cxn>
            </a:cxnLst>
            <a:rect l="0" t="0" r="r" b="b"/>
            <a:pathLst>
              <a:path w="384" h="576">
                <a:moveTo>
                  <a:pt x="384" y="576"/>
                </a:moveTo>
                <a:lnTo>
                  <a:pt x="384" y="336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2"/>
          <p:cNvSpPr>
            <a:spLocks/>
          </p:cNvSpPr>
          <p:nvPr/>
        </p:nvSpPr>
        <p:spPr bwMode="auto">
          <a:xfrm>
            <a:off x="76200" y="1695285"/>
            <a:ext cx="1371600" cy="1530350"/>
          </a:xfrm>
          <a:custGeom>
            <a:avLst/>
            <a:gdLst/>
            <a:ahLst/>
            <a:cxnLst>
              <a:cxn ang="0">
                <a:pos x="812" y="0"/>
              </a:cxn>
              <a:cxn ang="0">
                <a:pos x="7" y="6"/>
              </a:cxn>
              <a:cxn ang="0">
                <a:pos x="0" y="1014"/>
              </a:cxn>
              <a:cxn ang="0">
                <a:pos x="144" y="1010"/>
              </a:cxn>
            </a:cxnLst>
            <a:rect l="0" t="0" r="r" b="b"/>
            <a:pathLst>
              <a:path w="812" h="1014">
                <a:moveTo>
                  <a:pt x="812" y="0"/>
                </a:moveTo>
                <a:lnTo>
                  <a:pt x="7" y="6"/>
                </a:lnTo>
                <a:lnTo>
                  <a:pt x="0" y="1014"/>
                </a:lnTo>
                <a:lnTo>
                  <a:pt x="144" y="101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324600" y="1009485"/>
            <a:ext cx="2357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i="1"/>
              <a:t>Update predictors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7391400" y="2838285"/>
            <a:ext cx="1219200" cy="838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Commit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7162800" y="32192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3446463" y="3981285"/>
            <a:ext cx="5562600" cy="23733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4267200" y="1161885"/>
            <a:ext cx="1727200" cy="2755900"/>
            <a:chOff x="2688" y="960"/>
            <a:chExt cx="1088" cy="1736"/>
          </a:xfrm>
        </p:grpSpPr>
        <p:sp>
          <p:nvSpPr>
            <p:cNvPr id="27" name="AutoShape 19"/>
            <p:cNvSpPr>
              <a:spLocks noChangeArrowheads="1"/>
            </p:cNvSpPr>
            <p:nvPr/>
          </p:nvSpPr>
          <p:spPr bwMode="auto">
            <a:xfrm>
              <a:off x="2688" y="960"/>
              <a:ext cx="1088" cy="848"/>
            </a:xfrm>
            <a:prstGeom prst="star16">
              <a:avLst>
                <a:gd name="adj" fmla="val 37500"/>
              </a:avLst>
            </a:prstGeom>
            <a:solidFill>
              <a:srgbClr val="FF6699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r">
                <a:spcBef>
                  <a:spcPct val="0"/>
                </a:spcBef>
              </a:pPr>
              <a:r>
                <a:rPr lang="en-US" sz="2000" b="1" dirty="0"/>
                <a:t>Branch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b="1" dirty="0"/>
                <a:t>Resolution</a:t>
              </a:r>
            </a:p>
          </p:txBody>
        </p:sp>
        <p:sp>
          <p:nvSpPr>
            <p:cNvPr id="28" name="Freeform 20"/>
            <p:cNvSpPr>
              <a:spLocks/>
            </p:cNvSpPr>
            <p:nvPr/>
          </p:nvSpPr>
          <p:spPr bwMode="auto">
            <a:xfrm>
              <a:off x="2891" y="1807"/>
              <a:ext cx="332" cy="889"/>
            </a:xfrm>
            <a:custGeom>
              <a:avLst/>
              <a:gdLst/>
              <a:ahLst/>
              <a:cxnLst>
                <a:cxn ang="0">
                  <a:pos x="0" y="1056"/>
                </a:cxn>
                <a:cxn ang="0">
                  <a:pos x="96" y="1056"/>
                </a:cxn>
                <a:cxn ang="0">
                  <a:pos x="336" y="0"/>
                </a:cxn>
              </a:cxnLst>
              <a:rect l="0" t="0" r="r" b="b"/>
              <a:pathLst>
                <a:path w="336" h="1056">
                  <a:moveTo>
                    <a:pt x="0" y="1056"/>
                  </a:moveTo>
                  <a:lnTo>
                    <a:pt x="96" y="1056"/>
                  </a:lnTo>
                  <a:lnTo>
                    <a:pt x="336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3827463" y="5200485"/>
            <a:ext cx="10668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2400" b="1" dirty="0"/>
              <a:t>Unit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4970463" y="5200485"/>
            <a:ext cx="787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ALU</a:t>
            </a: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5275263" y="367648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4056063" y="4209885"/>
            <a:ext cx="2971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Reg. File</a:t>
            </a:r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>
            <a:off x="42846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 flipH="1">
            <a:off x="51228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>
            <a:off x="53514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 flipV="1">
            <a:off x="55800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 flipH="1" flipV="1">
            <a:off x="45894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30"/>
          <p:cNvSpPr>
            <a:spLocks noChangeShapeType="1"/>
          </p:cNvSpPr>
          <p:nvPr/>
        </p:nvSpPr>
        <p:spPr bwMode="auto">
          <a:xfrm flipH="1" flipV="1">
            <a:off x="5580063" y="367648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31"/>
          <p:cNvSpPr>
            <a:spLocks noChangeShapeType="1"/>
          </p:cNvSpPr>
          <p:nvPr/>
        </p:nvSpPr>
        <p:spPr bwMode="auto">
          <a:xfrm flipH="1">
            <a:off x="4284663" y="367648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 flipV="1">
            <a:off x="4589463" y="367648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805488" y="5197310"/>
            <a:ext cx="785812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MEM</a:t>
            </a:r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 flipH="1">
            <a:off x="59610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61896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6"/>
          <p:cNvSpPr>
            <a:spLocks noChangeShapeType="1"/>
          </p:cNvSpPr>
          <p:nvPr/>
        </p:nvSpPr>
        <p:spPr bwMode="auto">
          <a:xfrm flipV="1">
            <a:off x="6418263" y="481948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7"/>
          <p:cNvSpPr>
            <a:spLocks noChangeShapeType="1"/>
          </p:cNvSpPr>
          <p:nvPr/>
        </p:nvSpPr>
        <p:spPr bwMode="auto">
          <a:xfrm>
            <a:off x="6037263" y="367648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 flipH="1" flipV="1">
            <a:off x="6418263" y="3676485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6799263" y="5200485"/>
            <a:ext cx="11430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Store Buffer</a:t>
            </a:r>
          </a:p>
        </p:txBody>
      </p:sp>
      <p:sp>
        <p:nvSpPr>
          <p:cNvPr id="48" name="Line 40"/>
          <p:cNvSpPr>
            <a:spLocks noChangeShapeType="1"/>
          </p:cNvSpPr>
          <p:nvPr/>
        </p:nvSpPr>
        <p:spPr bwMode="auto">
          <a:xfrm>
            <a:off x="6570663" y="53528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41"/>
          <p:cNvSpPr>
            <a:spLocks noChangeShapeType="1"/>
          </p:cNvSpPr>
          <p:nvPr/>
        </p:nvSpPr>
        <p:spPr bwMode="auto">
          <a:xfrm flipH="1">
            <a:off x="6570663" y="56576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2"/>
          <p:cNvSpPr>
            <a:spLocks noChangeArrowheads="1"/>
          </p:cNvSpPr>
          <p:nvPr/>
        </p:nvSpPr>
        <p:spPr bwMode="auto">
          <a:xfrm>
            <a:off x="8170863" y="5200485"/>
            <a:ext cx="7620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 b="1" dirty="0"/>
              <a:t>D$</a:t>
            </a:r>
          </a:p>
        </p:txBody>
      </p:sp>
      <p:sp>
        <p:nvSpPr>
          <p:cNvPr id="51" name="Line 43"/>
          <p:cNvSpPr>
            <a:spLocks noChangeShapeType="1"/>
          </p:cNvSpPr>
          <p:nvPr/>
        </p:nvSpPr>
        <p:spPr bwMode="auto">
          <a:xfrm>
            <a:off x="7942263" y="53528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44"/>
          <p:cNvSpPr>
            <a:spLocks noChangeShapeType="1"/>
          </p:cNvSpPr>
          <p:nvPr/>
        </p:nvSpPr>
        <p:spPr bwMode="auto">
          <a:xfrm flipH="1">
            <a:off x="7942263" y="5657685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5"/>
          <p:cNvSpPr>
            <a:spLocks/>
          </p:cNvSpPr>
          <p:nvPr/>
        </p:nvSpPr>
        <p:spPr bwMode="auto">
          <a:xfrm>
            <a:off x="2743200" y="1009485"/>
            <a:ext cx="6019800" cy="2209800"/>
          </a:xfrm>
          <a:custGeom>
            <a:avLst/>
            <a:gdLst/>
            <a:ahLst/>
            <a:cxnLst>
              <a:cxn ang="0">
                <a:pos x="3696" y="1296"/>
              </a:cxn>
              <a:cxn ang="0">
                <a:pos x="3792" y="1296"/>
              </a:cxn>
              <a:cxn ang="0">
                <a:pos x="3792" y="0"/>
              </a:cxn>
              <a:cxn ang="0">
                <a:pos x="480" y="0"/>
              </a:cxn>
              <a:cxn ang="0">
                <a:pos x="0" y="192"/>
              </a:cxn>
            </a:cxnLst>
            <a:rect l="0" t="0" r="r" b="b"/>
            <a:pathLst>
              <a:path w="3792" h="1296">
                <a:moveTo>
                  <a:pt x="3696" y="1296"/>
                </a:moveTo>
                <a:lnTo>
                  <a:pt x="3792" y="1296"/>
                </a:lnTo>
                <a:lnTo>
                  <a:pt x="3792" y="0"/>
                </a:lnTo>
                <a:lnTo>
                  <a:pt x="480" y="0"/>
                </a:lnTo>
                <a:lnTo>
                  <a:pt x="0" y="19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3440113" y="5914860"/>
            <a:ext cx="13525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/>
              <a:t>Execute</a:t>
            </a:r>
          </a:p>
        </p:txBody>
      </p:sp>
      <p:sp>
        <p:nvSpPr>
          <p:cNvPr id="55" name="Line 47"/>
          <p:cNvSpPr>
            <a:spLocks noChangeShapeType="1"/>
          </p:cNvSpPr>
          <p:nvPr/>
        </p:nvSpPr>
        <p:spPr bwMode="auto">
          <a:xfrm>
            <a:off x="7772400" y="367648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oup 48"/>
          <p:cNvGrpSpPr>
            <a:grpSpLocks/>
          </p:cNvGrpSpPr>
          <p:nvPr/>
        </p:nvGrpSpPr>
        <p:grpSpPr bwMode="auto">
          <a:xfrm>
            <a:off x="1828800" y="1314285"/>
            <a:ext cx="5586413" cy="3878263"/>
            <a:chOff x="1152" y="1056"/>
            <a:chExt cx="3519" cy="2443"/>
          </a:xfrm>
        </p:grpSpPr>
        <p:sp>
          <p:nvSpPr>
            <p:cNvPr id="57" name="Line 49"/>
            <p:cNvSpPr>
              <a:spLocks noChangeShapeType="1"/>
            </p:cNvSpPr>
            <p:nvPr/>
          </p:nvSpPr>
          <p:spPr bwMode="auto">
            <a:xfrm flipH="1">
              <a:off x="2304" y="1584"/>
              <a:ext cx="576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50"/>
            <p:cNvSpPr txBox="1">
              <a:spLocks noChangeArrowheads="1"/>
            </p:cNvSpPr>
            <p:nvPr/>
          </p:nvSpPr>
          <p:spPr bwMode="auto">
            <a:xfrm>
              <a:off x="2160" y="1056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  <p:sp>
          <p:nvSpPr>
            <p:cNvPr id="59" name="Line 51"/>
            <p:cNvSpPr>
              <a:spLocks noChangeShapeType="1"/>
            </p:cNvSpPr>
            <p:nvPr/>
          </p:nvSpPr>
          <p:spPr bwMode="auto">
            <a:xfrm flipH="1">
              <a:off x="1152" y="1488"/>
              <a:ext cx="168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52"/>
            <p:cNvSpPr>
              <a:spLocks noChangeShapeType="1"/>
            </p:cNvSpPr>
            <p:nvPr/>
          </p:nvSpPr>
          <p:spPr bwMode="auto">
            <a:xfrm flipH="1">
              <a:off x="1872" y="1296"/>
              <a:ext cx="96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53"/>
            <p:cNvSpPr txBox="1">
              <a:spLocks noChangeArrowheads="1"/>
            </p:cNvSpPr>
            <p:nvPr/>
          </p:nvSpPr>
          <p:spPr bwMode="auto">
            <a:xfrm>
              <a:off x="2160" y="1344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  <p:sp>
          <p:nvSpPr>
            <p:cNvPr id="62" name="Text Box 54"/>
            <p:cNvSpPr txBox="1">
              <a:spLocks noChangeArrowheads="1"/>
            </p:cNvSpPr>
            <p:nvPr/>
          </p:nvSpPr>
          <p:spPr bwMode="auto">
            <a:xfrm>
              <a:off x="2688" y="1728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  <p:sp>
          <p:nvSpPr>
            <p:cNvPr id="63" name="Line 55"/>
            <p:cNvSpPr>
              <a:spLocks noChangeShapeType="1"/>
            </p:cNvSpPr>
            <p:nvPr/>
          </p:nvSpPr>
          <p:spPr bwMode="auto">
            <a:xfrm flipH="1">
              <a:off x="3024" y="1728"/>
              <a:ext cx="96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3605" y="1660"/>
              <a:ext cx="1066" cy="183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57"/>
            <p:cNvSpPr txBox="1">
              <a:spLocks noChangeArrowheads="1"/>
            </p:cNvSpPr>
            <p:nvPr/>
          </p:nvSpPr>
          <p:spPr bwMode="auto">
            <a:xfrm>
              <a:off x="3700" y="1603"/>
              <a:ext cx="418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b="1" i="1" dirty="0">
                  <a:solidFill>
                    <a:srgbClr val="FF0000"/>
                  </a:solidFill>
                </a:rPr>
                <a:t>kill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Branch penalties limit performance of deeply pipelined processors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Modern branch predictors have high accuracy (&gt;95%) and can significantly reduce branch penalties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Hardware Support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Prediction structures: branch history tables, branch target buffer, etc.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</a:t>
            </a:r>
            <a:r>
              <a:rPr lang="en-US" sz="1600" dirty="0" err="1" smtClean="0">
                <a:solidFill>
                  <a:schemeClr val="tx1"/>
                </a:solidFill>
              </a:rPr>
              <a:t>Mispredict</a:t>
            </a:r>
            <a:r>
              <a:rPr lang="en-US" sz="1600" dirty="0" smtClean="0">
                <a:solidFill>
                  <a:schemeClr val="tx1"/>
                </a:solidFill>
              </a:rPr>
              <a:t> recovery mechanisms: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Separate instruction execution and instruction commit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Kill instructions following branch in pipeline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Restore architectural state to correct path of execution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Static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3966669"/>
            <a:ext cx="8147325" cy="2265895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On average, probability a branch is taken is 60-70%.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But branch direction is a good predictor.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ISA can attach preferred direction semantics to branches (e.g., Motorola MC8810, bne0 prefers taken, beq0 prefers not taken).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ISA can allow choice of statically predicted direction (e.g., Intel IA-64). Can be 80% accurate.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97200" y="1841500"/>
            <a:ext cx="1346200" cy="1709738"/>
            <a:chOff x="1696" y="912"/>
            <a:chExt cx="848" cy="1077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2271" y="1121"/>
              <a:ext cx="96" cy="9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2112" y="1536"/>
              <a:ext cx="432" cy="288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latin typeface="Verdana" pitchFamily="-16" charset="0"/>
                </a:rPr>
                <a:t>JZ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2304" y="1217"/>
              <a:ext cx="13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304" y="1824"/>
              <a:ext cx="16" cy="16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304" y="912"/>
              <a:ext cx="15" cy="2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696" y="1172"/>
              <a:ext cx="579" cy="508"/>
            </a:xfrm>
            <a:custGeom>
              <a:avLst/>
              <a:gdLst/>
              <a:ahLst/>
              <a:cxnLst>
                <a:cxn ang="0">
                  <a:pos x="398" y="719"/>
                </a:cxn>
                <a:cxn ang="0">
                  <a:pos x="0" y="719"/>
                </a:cxn>
                <a:cxn ang="0">
                  <a:pos x="0" y="0"/>
                </a:cxn>
                <a:cxn ang="0">
                  <a:pos x="579" y="0"/>
                </a:cxn>
              </a:cxnLst>
              <a:rect l="0" t="0" r="r" b="b"/>
              <a:pathLst>
                <a:path w="579" h="719">
                  <a:moveTo>
                    <a:pt x="398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79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92800" y="1841500"/>
            <a:ext cx="1309688" cy="1720850"/>
            <a:chOff x="3975" y="960"/>
            <a:chExt cx="825" cy="1084"/>
          </a:xfrm>
        </p:grpSpPr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4608" y="1344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4560" y="1632"/>
              <a:ext cx="96" cy="9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608" y="9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4608" y="1728"/>
              <a:ext cx="2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 flipV="1">
              <a:off x="3975" y="1263"/>
              <a:ext cx="579" cy="417"/>
            </a:xfrm>
            <a:custGeom>
              <a:avLst/>
              <a:gdLst/>
              <a:ahLst/>
              <a:cxnLst>
                <a:cxn ang="0">
                  <a:pos x="398" y="719"/>
                </a:cxn>
                <a:cxn ang="0">
                  <a:pos x="0" y="719"/>
                </a:cxn>
                <a:cxn ang="0">
                  <a:pos x="0" y="0"/>
                </a:cxn>
                <a:cxn ang="0">
                  <a:pos x="579" y="0"/>
                </a:cxn>
              </a:cxnLst>
              <a:rect l="0" t="0" r="r" b="b"/>
              <a:pathLst>
                <a:path w="579" h="719">
                  <a:moveTo>
                    <a:pt x="398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79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8"/>
            <p:cNvSpPr>
              <a:spLocks noChangeArrowheads="1"/>
            </p:cNvSpPr>
            <p:nvPr/>
          </p:nvSpPr>
          <p:spPr bwMode="auto">
            <a:xfrm>
              <a:off x="4368" y="1104"/>
              <a:ext cx="432" cy="288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latin typeface="Verdana" pitchFamily="-16" charset="0"/>
                </a:rPr>
                <a:t>JZ</a:t>
              </a:r>
            </a:p>
          </p:txBody>
        </p:sp>
      </p:grp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414463" y="2265363"/>
            <a:ext cx="1403350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backward</a:t>
            </a:r>
          </a:p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90%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618038" y="2265363"/>
            <a:ext cx="11636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forward</a:t>
            </a:r>
          </a:p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Dynamic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Learn from past behavior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Temporal Correlation -- The way a branch resolves may be a good predictor of the way it will resolve at the next execution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Spatial Correlation -- Several branches may resolve in a highly correlated manner (preferred path of execution in the application)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2-bit Branch Predictor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273910"/>
            <a:ext cx="8147325" cy="1958654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Use two-bit saturating counter.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Changes prediction after two consecutive mistakes.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6207" y="1003767"/>
            <a:ext cx="3003588" cy="307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History Table (BHT)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694894"/>
            <a:ext cx="8147325" cy="537669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BHT is an array of 2-bit branch predictors, indexed by branch PC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4K-entry branch history table, 80-90% accurate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85165" y="1048346"/>
            <a:ext cx="4400550" cy="388938"/>
            <a:chOff x="1230" y="790"/>
            <a:chExt cx="2772" cy="24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932" y="795"/>
              <a:ext cx="176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600">
                <a:solidFill>
                  <a:srgbClr val="56127A"/>
                </a:solidFill>
                <a:latin typeface="Verdana" pitchFamily="-16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08" y="795"/>
              <a:ext cx="288" cy="240"/>
              <a:chOff x="3456" y="960"/>
              <a:chExt cx="288" cy="240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456" y="960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 flipV="1">
                <a:off x="3600" y="1104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660" y="822"/>
              <a:ext cx="19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0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804" y="822"/>
              <a:ext cx="19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0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230" y="790"/>
              <a:ext cx="68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Verdana" pitchFamily="-16" charset="0"/>
                </a:rPr>
                <a:t>Fetch PC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969140" y="2280245"/>
            <a:ext cx="4445000" cy="3163888"/>
            <a:chOff x="440" y="1539"/>
            <a:chExt cx="2800" cy="1993"/>
          </a:xfrm>
        </p:grpSpPr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2616" y="312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3036" y="1539"/>
              <a:ext cx="0" cy="1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440" y="3294"/>
              <a:ext cx="63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Branch?</a:t>
              </a: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888" y="2595"/>
              <a:ext cx="0" cy="6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1944" y="2787"/>
              <a:ext cx="129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4" y="0"/>
                </a:cxn>
                <a:cxn ang="0">
                  <a:pos x="672" y="96"/>
                </a:cxn>
                <a:cxn ang="0">
                  <a:pos x="720" y="0"/>
                </a:cxn>
                <a:cxn ang="0">
                  <a:pos x="1296" y="0"/>
                </a:cxn>
                <a:cxn ang="0">
                  <a:pos x="1152" y="336"/>
                </a:cxn>
                <a:cxn ang="0">
                  <a:pos x="144" y="336"/>
                </a:cxn>
                <a:cxn ang="0">
                  <a:pos x="0" y="0"/>
                </a:cxn>
              </a:cxnLst>
              <a:rect l="0" t="0" r="r" b="b"/>
              <a:pathLst>
                <a:path w="1296" h="336">
                  <a:moveTo>
                    <a:pt x="0" y="0"/>
                  </a:moveTo>
                  <a:lnTo>
                    <a:pt x="624" y="0"/>
                  </a:lnTo>
                  <a:lnTo>
                    <a:pt x="672" y="96"/>
                  </a:lnTo>
                  <a:lnTo>
                    <a:pt x="720" y="0"/>
                  </a:lnTo>
                  <a:lnTo>
                    <a:pt x="1296" y="0"/>
                  </a:lnTo>
                  <a:lnTo>
                    <a:pt x="1152" y="336"/>
                  </a:lnTo>
                  <a:lnTo>
                    <a:pt x="144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184" y="259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2126" y="3319"/>
              <a:ext cx="73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Target PC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2484" y="2887"/>
              <a:ext cx="222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+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70640" y="1556345"/>
            <a:ext cx="5848350" cy="2400300"/>
            <a:chOff x="0" y="1083"/>
            <a:chExt cx="3684" cy="151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444" y="1300"/>
              <a:ext cx="1872" cy="77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I-Cache</a:t>
              </a:r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2316" y="1300"/>
              <a:ext cx="720" cy="239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720" y="384"/>
                </a:cxn>
                <a:cxn ang="0">
                  <a:pos x="0" y="384"/>
                </a:cxn>
              </a:cxnLst>
              <a:rect l="0" t="0" r="r" b="b"/>
              <a:pathLst>
                <a:path w="720" h="384">
                  <a:moveTo>
                    <a:pt x="720" y="0"/>
                  </a:moveTo>
                  <a:lnTo>
                    <a:pt x="720" y="384"/>
                  </a:lnTo>
                  <a:lnTo>
                    <a:pt x="0" y="38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08" y="2331"/>
              <a:ext cx="912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Opcode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560" y="2331"/>
              <a:ext cx="960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offset</a:t>
              </a:r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1464" y="2071"/>
              <a:ext cx="0" cy="2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320" y="2331"/>
              <a:ext cx="240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" name="AutoShape 28"/>
            <p:cNvSpPr>
              <a:spLocks/>
            </p:cNvSpPr>
            <p:nvPr/>
          </p:nvSpPr>
          <p:spPr bwMode="auto">
            <a:xfrm rot="5400000">
              <a:off x="2699" y="316"/>
              <a:ext cx="217" cy="1752"/>
            </a:xfrm>
            <a:prstGeom prst="rightBrace">
              <a:avLst>
                <a:gd name="adj1" fmla="val 67281"/>
                <a:gd name="adj2" fmla="val 3681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5" name="Text Box 29"/>
            <p:cNvSpPr txBox="1">
              <a:spLocks noChangeArrowheads="1"/>
            </p:cNvSpPr>
            <p:nvPr/>
          </p:nvSpPr>
          <p:spPr bwMode="auto">
            <a:xfrm>
              <a:off x="0" y="2098"/>
              <a:ext cx="822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-16" charset="0"/>
                </a:rPr>
                <a:t>Instruction</a:t>
              </a: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166489" y="1056282"/>
            <a:ext cx="3775075" cy="4348163"/>
            <a:chOff x="3084" y="768"/>
            <a:chExt cx="2378" cy="2739"/>
          </a:xfrm>
        </p:grpSpPr>
        <p:grpSp>
          <p:nvGrpSpPr>
            <p:cNvPr id="17" name="Group 31"/>
            <p:cNvGrpSpPr>
              <a:grpSpLocks/>
            </p:cNvGrpSpPr>
            <p:nvPr/>
          </p:nvGrpSpPr>
          <p:grpSpPr bwMode="auto">
            <a:xfrm>
              <a:off x="3276" y="1251"/>
              <a:ext cx="960" cy="408"/>
              <a:chOff x="3276" y="1251"/>
              <a:chExt cx="960" cy="408"/>
            </a:xfrm>
          </p:grpSpPr>
          <p:sp>
            <p:nvSpPr>
              <p:cNvPr id="61" name="AutoShape 32"/>
              <p:cNvSpPr>
                <a:spLocks/>
              </p:cNvSpPr>
              <p:nvPr/>
            </p:nvSpPr>
            <p:spPr bwMode="auto">
              <a:xfrm rot="5400000">
                <a:off x="3408" y="1119"/>
                <a:ext cx="144" cy="408"/>
              </a:xfrm>
              <a:prstGeom prst="rightBrace">
                <a:avLst>
                  <a:gd name="adj1" fmla="val 23611"/>
                  <a:gd name="adj2" fmla="val 54167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auto">
              <a:xfrm>
                <a:off x="3468" y="1323"/>
                <a:ext cx="768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768" y="336"/>
                  </a:cxn>
                </a:cxnLst>
                <a:rect l="0" t="0" r="r" b="b"/>
                <a:pathLst>
                  <a:path w="76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768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3" name="Line 34"/>
              <p:cNvSpPr>
                <a:spLocks noChangeShapeType="1"/>
              </p:cNvSpPr>
              <p:nvPr/>
            </p:nvSpPr>
            <p:spPr bwMode="auto">
              <a:xfrm flipV="1">
                <a:off x="3420" y="1419"/>
                <a:ext cx="144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4" name="Text Box 35"/>
              <p:cNvSpPr txBox="1">
                <a:spLocks noChangeArrowheads="1"/>
              </p:cNvSpPr>
              <p:nvPr/>
            </p:nvSpPr>
            <p:spPr bwMode="auto">
              <a:xfrm>
                <a:off x="3602" y="1327"/>
                <a:ext cx="19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Verdana" pitchFamily="-16" charset="0"/>
                  </a:rPr>
                  <a:t>k</a:t>
                </a:r>
              </a:p>
            </p:txBody>
          </p:sp>
        </p:grp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3084" y="1611"/>
              <a:ext cx="124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i="1">
                  <a:solidFill>
                    <a:srgbClr val="56127A"/>
                  </a:solidFill>
                  <a:latin typeface="Verdana" pitchFamily="-16" charset="0"/>
                </a:rPr>
                <a:t>BHT Index</a:t>
              </a:r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4584" y="1350"/>
              <a:ext cx="878" cy="52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2</a:t>
              </a:r>
              <a:r>
                <a:rPr lang="en-US" sz="1600" i="1" baseline="30000" dirty="0">
                  <a:solidFill>
                    <a:srgbClr val="56127A"/>
                  </a:solidFill>
                  <a:latin typeface="Verdana" pitchFamily="-16" charset="0"/>
                </a:rPr>
                <a:t>k</a:t>
              </a: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-entry</a:t>
              </a:r>
            </a:p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BHT,</a:t>
              </a:r>
            </a:p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2 bits/entry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auto">
            <a:xfrm>
              <a:off x="3602" y="3294"/>
              <a:ext cx="1104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Taken/¬Taken?</a:t>
              </a:r>
            </a:p>
          </p:txBody>
        </p:sp>
        <p:grpSp>
          <p:nvGrpSpPr>
            <p:cNvPr id="26" name="Group 39"/>
            <p:cNvGrpSpPr>
              <a:grpSpLocks/>
            </p:cNvGrpSpPr>
            <p:nvPr/>
          </p:nvGrpSpPr>
          <p:grpSpPr bwMode="auto">
            <a:xfrm>
              <a:off x="4284" y="1035"/>
              <a:ext cx="288" cy="2280"/>
              <a:chOff x="4284" y="1035"/>
              <a:chExt cx="288" cy="2280"/>
            </a:xfrm>
          </p:grpSpPr>
          <p:grpSp>
            <p:nvGrpSpPr>
              <p:cNvPr id="36" name="Group 40"/>
              <p:cNvGrpSpPr>
                <a:grpSpLocks/>
              </p:cNvGrpSpPr>
              <p:nvPr/>
            </p:nvGrpSpPr>
            <p:grpSpPr bwMode="auto">
              <a:xfrm>
                <a:off x="4284" y="1035"/>
                <a:ext cx="288" cy="240"/>
                <a:chOff x="2352" y="576"/>
                <a:chExt cx="288" cy="240"/>
              </a:xfrm>
            </p:grpSpPr>
            <p:sp>
              <p:nvSpPr>
                <p:cNvPr id="59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37" name="Group 43"/>
              <p:cNvGrpSpPr>
                <a:grpSpLocks/>
              </p:cNvGrpSpPr>
              <p:nvPr/>
            </p:nvGrpSpPr>
            <p:grpSpPr bwMode="auto">
              <a:xfrm>
                <a:off x="4284" y="1275"/>
                <a:ext cx="288" cy="240"/>
                <a:chOff x="2352" y="576"/>
                <a:chExt cx="288" cy="240"/>
              </a:xfrm>
            </p:grpSpPr>
            <p:sp>
              <p:nvSpPr>
                <p:cNvPr id="57" name="Rectangle 44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41" name="Group 46"/>
              <p:cNvGrpSpPr>
                <a:grpSpLocks/>
              </p:cNvGrpSpPr>
              <p:nvPr/>
            </p:nvGrpSpPr>
            <p:grpSpPr bwMode="auto">
              <a:xfrm>
                <a:off x="4284" y="1515"/>
                <a:ext cx="288" cy="240"/>
                <a:chOff x="2352" y="576"/>
                <a:chExt cx="288" cy="240"/>
              </a:xfrm>
            </p:grpSpPr>
            <p:sp>
              <p:nvSpPr>
                <p:cNvPr id="55" name="Rectangle 47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43" name="Group 49"/>
              <p:cNvGrpSpPr>
                <a:grpSpLocks/>
              </p:cNvGrpSpPr>
              <p:nvPr/>
            </p:nvGrpSpPr>
            <p:grpSpPr bwMode="auto">
              <a:xfrm>
                <a:off x="4284" y="2715"/>
                <a:ext cx="288" cy="240"/>
                <a:chOff x="2352" y="576"/>
                <a:chExt cx="288" cy="240"/>
              </a:xfrm>
            </p:grpSpPr>
            <p:sp>
              <p:nvSpPr>
                <p:cNvPr id="53" name="Rectangle 50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sp>
            <p:nvSpPr>
              <p:cNvPr id="47" name="Line 52"/>
              <p:cNvSpPr>
                <a:spLocks noChangeShapeType="1"/>
              </p:cNvSpPr>
              <p:nvPr/>
            </p:nvSpPr>
            <p:spPr bwMode="auto">
              <a:xfrm>
                <a:off x="4375" y="2955"/>
                <a:ext cx="0" cy="3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48" name="Line 53"/>
              <p:cNvSpPr>
                <a:spLocks noChangeShapeType="1"/>
              </p:cNvSpPr>
              <p:nvPr/>
            </p:nvSpPr>
            <p:spPr bwMode="auto">
              <a:xfrm>
                <a:off x="4284" y="1755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49" name="Line 54"/>
              <p:cNvSpPr>
                <a:spLocks noChangeShapeType="1"/>
              </p:cNvSpPr>
              <p:nvPr/>
            </p:nvSpPr>
            <p:spPr bwMode="auto">
              <a:xfrm flipV="1">
                <a:off x="4284" y="2471"/>
                <a:ext cx="0" cy="2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0" name="Line 55"/>
              <p:cNvSpPr>
                <a:spLocks noChangeShapeType="1"/>
              </p:cNvSpPr>
              <p:nvPr/>
            </p:nvSpPr>
            <p:spPr bwMode="auto">
              <a:xfrm flipV="1">
                <a:off x="4572" y="2595"/>
                <a:ext cx="0" cy="1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1" name="Line 56"/>
              <p:cNvSpPr>
                <a:spLocks noChangeShapeType="1"/>
              </p:cNvSpPr>
              <p:nvPr/>
            </p:nvSpPr>
            <p:spPr bwMode="auto">
              <a:xfrm>
                <a:off x="4572" y="1755"/>
                <a:ext cx="0" cy="3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" name="Line 57"/>
              <p:cNvSpPr>
                <a:spLocks noChangeShapeType="1"/>
              </p:cNvSpPr>
              <p:nvPr/>
            </p:nvSpPr>
            <p:spPr bwMode="auto">
              <a:xfrm>
                <a:off x="4428" y="1899"/>
                <a:ext cx="0" cy="6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42" name="Line 58"/>
            <p:cNvSpPr>
              <a:spLocks noChangeShapeType="1"/>
            </p:cNvSpPr>
            <p:nvPr/>
          </p:nvSpPr>
          <p:spPr bwMode="auto">
            <a:xfrm>
              <a:off x="3216" y="76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Two-Level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7791" y="927322"/>
            <a:ext cx="6864060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Pentium Pro uses the result from the last two branches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to select one of the four sets of BHT bits (~95% correct)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59891" y="1752822"/>
            <a:ext cx="457200" cy="3619500"/>
            <a:chOff x="4284" y="1035"/>
            <a:chExt cx="288" cy="22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284" y="1035"/>
              <a:ext cx="288" cy="240"/>
              <a:chOff x="2352" y="576"/>
              <a:chExt cx="288" cy="240"/>
            </a:xfrm>
          </p:grpSpPr>
          <p:sp>
            <p:nvSpPr>
              <p:cNvPr id="27" name="Rectangle 6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4284" y="1275"/>
              <a:ext cx="288" cy="240"/>
              <a:chOff x="2352" y="576"/>
              <a:chExt cx="288" cy="240"/>
            </a:xfrm>
          </p:grpSpPr>
          <p:sp>
            <p:nvSpPr>
              <p:cNvPr id="25" name="Rectangle 9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6" name="Line 10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4284" y="1515"/>
              <a:ext cx="288" cy="240"/>
              <a:chOff x="2352" y="576"/>
              <a:chExt cx="288" cy="240"/>
            </a:xfrm>
          </p:grpSpPr>
          <p:sp>
            <p:nvSpPr>
              <p:cNvPr id="23" name="Rectangle 12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4" name="Line 13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4284" y="2715"/>
              <a:ext cx="288" cy="240"/>
              <a:chOff x="2352" y="576"/>
              <a:chExt cx="288" cy="24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4375" y="2955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284" y="1755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V="1">
              <a:off x="4284" y="2471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V="1">
              <a:off x="4572" y="2595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4572" y="1755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4428" y="1899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5498091" y="1752822"/>
            <a:ext cx="457200" cy="3619500"/>
            <a:chOff x="3456" y="1344"/>
            <a:chExt cx="288" cy="2280"/>
          </a:xfrm>
        </p:grpSpPr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3456" y="1344"/>
              <a:ext cx="288" cy="240"/>
              <a:chOff x="3456" y="1344"/>
              <a:chExt cx="288" cy="240"/>
            </a:xfrm>
          </p:grpSpPr>
          <p:sp>
            <p:nvSpPr>
              <p:cNvPr id="47" name="Rectangle 25"/>
              <p:cNvSpPr>
                <a:spLocks noChangeArrowheads="1"/>
              </p:cNvSpPr>
              <p:nvPr/>
            </p:nvSpPr>
            <p:spPr bwMode="auto">
              <a:xfrm>
                <a:off x="3456" y="134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8" name="Line 26"/>
              <p:cNvSpPr>
                <a:spLocks noChangeShapeType="1"/>
              </p:cNvSpPr>
              <p:nvPr/>
            </p:nvSpPr>
            <p:spPr bwMode="auto">
              <a:xfrm flipV="1">
                <a:off x="3600" y="148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3456" y="1584"/>
              <a:ext cx="288" cy="240"/>
              <a:chOff x="3456" y="1584"/>
              <a:chExt cx="288" cy="240"/>
            </a:xfrm>
          </p:grpSpPr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6" name="Line 29"/>
              <p:cNvSpPr>
                <a:spLocks noChangeShapeType="1"/>
              </p:cNvSpPr>
              <p:nvPr/>
            </p:nvSpPr>
            <p:spPr bwMode="auto">
              <a:xfrm flipV="1">
                <a:off x="3600" y="172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3456" y="1824"/>
              <a:ext cx="288" cy="240"/>
              <a:chOff x="3456" y="1824"/>
              <a:chExt cx="288" cy="240"/>
            </a:xfrm>
          </p:grpSpPr>
          <p:sp>
            <p:nvSpPr>
              <p:cNvPr id="43" name="Rectangle 3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4" name="Line 32"/>
              <p:cNvSpPr>
                <a:spLocks noChangeShapeType="1"/>
              </p:cNvSpPr>
              <p:nvPr/>
            </p:nvSpPr>
            <p:spPr bwMode="auto">
              <a:xfrm flipV="1">
                <a:off x="3600" y="196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0" name="Group 33"/>
            <p:cNvGrpSpPr>
              <a:grpSpLocks/>
            </p:cNvGrpSpPr>
            <p:nvPr/>
          </p:nvGrpSpPr>
          <p:grpSpPr bwMode="auto">
            <a:xfrm>
              <a:off x="3456" y="3024"/>
              <a:ext cx="288" cy="240"/>
              <a:chOff x="3456" y="3024"/>
              <a:chExt cx="288" cy="240"/>
            </a:xfrm>
          </p:grpSpPr>
          <p:sp>
            <p:nvSpPr>
              <p:cNvPr id="41" name="Rectangle 34"/>
              <p:cNvSpPr>
                <a:spLocks noChangeArrowheads="1"/>
              </p:cNvSpPr>
              <p:nvPr/>
            </p:nvSpPr>
            <p:spPr bwMode="auto">
              <a:xfrm>
                <a:off x="3456" y="302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2" name="Line 35"/>
              <p:cNvSpPr>
                <a:spLocks noChangeShapeType="1"/>
              </p:cNvSpPr>
              <p:nvPr/>
            </p:nvSpPr>
            <p:spPr bwMode="auto">
              <a:xfrm flipV="1">
                <a:off x="3600" y="316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3547" y="3264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3456" y="20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3456" y="2780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 flipV="1">
              <a:off x="3744" y="2904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744" y="2064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3600" y="2208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1" name="Group 42"/>
          <p:cNvGrpSpPr>
            <a:grpSpLocks/>
          </p:cNvGrpSpPr>
          <p:nvPr/>
        </p:nvGrpSpPr>
        <p:grpSpPr bwMode="auto">
          <a:xfrm>
            <a:off x="6412491" y="1752822"/>
            <a:ext cx="458788" cy="3619500"/>
            <a:chOff x="4032" y="1344"/>
            <a:chExt cx="289" cy="2280"/>
          </a:xfrm>
        </p:grpSpPr>
        <p:grpSp>
          <p:nvGrpSpPr>
            <p:cNvPr id="32" name="Group 43"/>
            <p:cNvGrpSpPr>
              <a:grpSpLocks/>
            </p:cNvGrpSpPr>
            <p:nvPr/>
          </p:nvGrpSpPr>
          <p:grpSpPr bwMode="auto">
            <a:xfrm>
              <a:off x="4032" y="1344"/>
              <a:ext cx="288" cy="240"/>
              <a:chOff x="2352" y="576"/>
              <a:chExt cx="288" cy="240"/>
            </a:xfrm>
          </p:grpSpPr>
          <p:sp>
            <p:nvSpPr>
              <p:cNvPr id="66" name="Rectangle 44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7" name="Line 45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3" name="Group 46"/>
            <p:cNvGrpSpPr>
              <a:grpSpLocks/>
            </p:cNvGrpSpPr>
            <p:nvPr/>
          </p:nvGrpSpPr>
          <p:grpSpPr bwMode="auto">
            <a:xfrm>
              <a:off x="4032" y="1584"/>
              <a:ext cx="288" cy="240"/>
              <a:chOff x="2352" y="576"/>
              <a:chExt cx="288" cy="240"/>
            </a:xfrm>
          </p:grpSpPr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5" name="Line 48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4032" y="1824"/>
              <a:ext cx="288" cy="240"/>
              <a:chOff x="2352" y="576"/>
              <a:chExt cx="288" cy="240"/>
            </a:xfrm>
          </p:grpSpPr>
          <p:sp>
            <p:nvSpPr>
              <p:cNvPr id="62" name="Rectangle 50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3" name="Line 51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49" name="Group 52"/>
            <p:cNvGrpSpPr>
              <a:grpSpLocks/>
            </p:cNvGrpSpPr>
            <p:nvPr/>
          </p:nvGrpSpPr>
          <p:grpSpPr bwMode="auto">
            <a:xfrm>
              <a:off x="4032" y="3024"/>
              <a:ext cx="288" cy="240"/>
              <a:chOff x="2352" y="576"/>
              <a:chExt cx="288" cy="240"/>
            </a:xfrm>
          </p:grpSpPr>
          <p:sp>
            <p:nvSpPr>
              <p:cNvPr id="60" name="Rectangle 53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1" name="Line 54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4123" y="3264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4032" y="20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 flipV="1">
              <a:off x="4032" y="2780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 flipV="1">
              <a:off x="4320" y="2904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4321" y="2064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4176" y="2208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50" name="Group 61"/>
          <p:cNvGrpSpPr>
            <a:grpSpLocks/>
          </p:cNvGrpSpPr>
          <p:nvPr/>
        </p:nvGrpSpPr>
        <p:grpSpPr bwMode="auto">
          <a:xfrm>
            <a:off x="7250691" y="1752822"/>
            <a:ext cx="457200" cy="3619500"/>
            <a:chOff x="4284" y="1035"/>
            <a:chExt cx="288" cy="2280"/>
          </a:xfrm>
        </p:grpSpPr>
        <p:grpSp>
          <p:nvGrpSpPr>
            <p:cNvPr id="51" name="Group 62"/>
            <p:cNvGrpSpPr>
              <a:grpSpLocks/>
            </p:cNvGrpSpPr>
            <p:nvPr/>
          </p:nvGrpSpPr>
          <p:grpSpPr bwMode="auto">
            <a:xfrm>
              <a:off x="4284" y="1035"/>
              <a:ext cx="288" cy="240"/>
              <a:chOff x="2352" y="576"/>
              <a:chExt cx="288" cy="240"/>
            </a:xfrm>
          </p:grpSpPr>
          <p:sp>
            <p:nvSpPr>
              <p:cNvPr id="85" name="Rectangle 63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6" name="Line 64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52" name="Group 65"/>
            <p:cNvGrpSpPr>
              <a:grpSpLocks/>
            </p:cNvGrpSpPr>
            <p:nvPr/>
          </p:nvGrpSpPr>
          <p:grpSpPr bwMode="auto">
            <a:xfrm>
              <a:off x="4284" y="1275"/>
              <a:ext cx="288" cy="240"/>
              <a:chOff x="2352" y="576"/>
              <a:chExt cx="288" cy="240"/>
            </a:xfrm>
          </p:grpSpPr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4" name="Line 67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53" name="Group 68"/>
            <p:cNvGrpSpPr>
              <a:grpSpLocks/>
            </p:cNvGrpSpPr>
            <p:nvPr/>
          </p:nvGrpSpPr>
          <p:grpSpPr bwMode="auto">
            <a:xfrm>
              <a:off x="4284" y="1515"/>
              <a:ext cx="288" cy="240"/>
              <a:chOff x="2352" y="576"/>
              <a:chExt cx="288" cy="240"/>
            </a:xfrm>
          </p:grpSpPr>
          <p:sp>
            <p:nvSpPr>
              <p:cNvPr id="81" name="Rectangle 69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2" name="Line 70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68" name="Group 71"/>
            <p:cNvGrpSpPr>
              <a:grpSpLocks/>
            </p:cNvGrpSpPr>
            <p:nvPr/>
          </p:nvGrpSpPr>
          <p:grpSpPr bwMode="auto">
            <a:xfrm>
              <a:off x="4284" y="2715"/>
              <a:ext cx="288" cy="240"/>
              <a:chOff x="2352" y="576"/>
              <a:chExt cx="288" cy="240"/>
            </a:xfrm>
          </p:grpSpPr>
          <p:sp>
            <p:nvSpPr>
              <p:cNvPr id="79" name="Rectangle 72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0" name="Line 73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4375" y="2955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75"/>
            <p:cNvSpPr>
              <a:spLocks noChangeShapeType="1"/>
            </p:cNvSpPr>
            <p:nvPr/>
          </p:nvSpPr>
          <p:spPr bwMode="auto">
            <a:xfrm>
              <a:off x="4284" y="1755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 flipV="1">
              <a:off x="4284" y="2471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Line 77"/>
            <p:cNvSpPr>
              <a:spLocks noChangeShapeType="1"/>
            </p:cNvSpPr>
            <p:nvPr/>
          </p:nvSpPr>
          <p:spPr bwMode="auto">
            <a:xfrm flipV="1">
              <a:off x="4572" y="2595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7" name="Line 78"/>
            <p:cNvSpPr>
              <a:spLocks noChangeShapeType="1"/>
            </p:cNvSpPr>
            <p:nvPr/>
          </p:nvSpPr>
          <p:spPr bwMode="auto">
            <a:xfrm>
              <a:off x="4572" y="1755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8" name="Line 79"/>
            <p:cNvSpPr>
              <a:spLocks noChangeShapeType="1"/>
            </p:cNvSpPr>
            <p:nvPr/>
          </p:nvSpPr>
          <p:spPr bwMode="auto">
            <a:xfrm>
              <a:off x="4428" y="1899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87" name="Freeform 80"/>
          <p:cNvSpPr>
            <a:spLocks/>
          </p:cNvSpPr>
          <p:nvPr/>
        </p:nvSpPr>
        <p:spPr bwMode="auto">
          <a:xfrm>
            <a:off x="4583691" y="5410422"/>
            <a:ext cx="3200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16" y="0"/>
              </a:cxn>
              <a:cxn ang="0">
                <a:pos x="1872" y="288"/>
              </a:cxn>
              <a:cxn ang="0">
                <a:pos x="144" y="288"/>
              </a:cxn>
              <a:cxn ang="0">
                <a:pos x="0" y="0"/>
              </a:cxn>
            </a:cxnLst>
            <a:rect l="0" t="0" r="r" b="b"/>
            <a:pathLst>
              <a:path w="2016" h="288">
                <a:moveTo>
                  <a:pt x="0" y="0"/>
                </a:moveTo>
                <a:lnTo>
                  <a:pt x="2016" y="0"/>
                </a:lnTo>
                <a:lnTo>
                  <a:pt x="1872" y="288"/>
                </a:lnTo>
                <a:lnTo>
                  <a:pt x="144" y="2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grpSp>
        <p:nvGrpSpPr>
          <p:cNvPr id="69" name="Group 81"/>
          <p:cNvGrpSpPr>
            <a:grpSpLocks/>
          </p:cNvGrpSpPr>
          <p:nvPr/>
        </p:nvGrpSpPr>
        <p:grpSpPr bwMode="auto">
          <a:xfrm>
            <a:off x="926091" y="1676622"/>
            <a:ext cx="3676650" cy="1104900"/>
            <a:chOff x="624" y="1392"/>
            <a:chExt cx="2316" cy="696"/>
          </a:xfrm>
        </p:grpSpPr>
        <p:sp>
          <p:nvSpPr>
            <p:cNvPr id="89" name="Rectangle 82"/>
            <p:cNvSpPr>
              <a:spLocks noChangeArrowheads="1"/>
            </p:cNvSpPr>
            <p:nvPr/>
          </p:nvSpPr>
          <p:spPr bwMode="auto">
            <a:xfrm>
              <a:off x="624" y="1392"/>
              <a:ext cx="134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0" name="Rectangle 83"/>
            <p:cNvSpPr>
              <a:spLocks noChangeArrowheads="1"/>
            </p:cNvSpPr>
            <p:nvPr/>
          </p:nvSpPr>
          <p:spPr bwMode="auto">
            <a:xfrm>
              <a:off x="1968" y="1392"/>
              <a:ext cx="43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1" name="Rectangle 84"/>
            <p:cNvSpPr>
              <a:spLocks noChangeArrowheads="1"/>
            </p:cNvSpPr>
            <p:nvPr/>
          </p:nvSpPr>
          <p:spPr bwMode="auto">
            <a:xfrm>
              <a:off x="2400" y="1392"/>
              <a:ext cx="28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" name="Line 85"/>
            <p:cNvSpPr>
              <a:spLocks noChangeShapeType="1"/>
            </p:cNvSpPr>
            <p:nvPr/>
          </p:nvSpPr>
          <p:spPr bwMode="auto">
            <a:xfrm flipV="1">
              <a:off x="2544" y="1536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3" name="Text Box 86"/>
            <p:cNvSpPr txBox="1">
              <a:spLocks noChangeArrowheads="1"/>
            </p:cNvSpPr>
            <p:nvPr/>
          </p:nvSpPr>
          <p:spPr bwMode="auto">
            <a:xfrm>
              <a:off x="2352" y="1419"/>
              <a:ext cx="20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0</a:t>
              </a:r>
            </a:p>
          </p:txBody>
        </p:sp>
        <p:sp>
          <p:nvSpPr>
            <p:cNvPr id="94" name="Text Box 87"/>
            <p:cNvSpPr txBox="1">
              <a:spLocks noChangeArrowheads="1"/>
            </p:cNvSpPr>
            <p:nvPr/>
          </p:nvSpPr>
          <p:spPr bwMode="auto">
            <a:xfrm>
              <a:off x="2496" y="1419"/>
              <a:ext cx="20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0</a:t>
              </a:r>
            </a:p>
          </p:txBody>
        </p:sp>
        <p:grpSp>
          <p:nvGrpSpPr>
            <p:cNvPr id="70" name="Group 88"/>
            <p:cNvGrpSpPr>
              <a:grpSpLocks/>
            </p:cNvGrpSpPr>
            <p:nvPr/>
          </p:nvGrpSpPr>
          <p:grpSpPr bwMode="auto">
            <a:xfrm>
              <a:off x="1980" y="1680"/>
              <a:ext cx="960" cy="408"/>
              <a:chOff x="1956" y="2184"/>
              <a:chExt cx="960" cy="408"/>
            </a:xfrm>
          </p:grpSpPr>
          <p:sp>
            <p:nvSpPr>
              <p:cNvPr id="97" name="AutoShape 89"/>
              <p:cNvSpPr>
                <a:spLocks/>
              </p:cNvSpPr>
              <p:nvPr/>
            </p:nvSpPr>
            <p:spPr bwMode="auto">
              <a:xfrm rot="5400000">
                <a:off x="2088" y="2052"/>
                <a:ext cx="144" cy="408"/>
              </a:xfrm>
              <a:prstGeom prst="rightBrace">
                <a:avLst>
                  <a:gd name="adj1" fmla="val 23611"/>
                  <a:gd name="adj2" fmla="val 54167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8" name="Freeform 90"/>
              <p:cNvSpPr>
                <a:spLocks/>
              </p:cNvSpPr>
              <p:nvPr/>
            </p:nvSpPr>
            <p:spPr bwMode="auto">
              <a:xfrm>
                <a:off x="2148" y="2256"/>
                <a:ext cx="768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768" y="336"/>
                  </a:cxn>
                </a:cxnLst>
                <a:rect l="0" t="0" r="r" b="b"/>
                <a:pathLst>
                  <a:path w="76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768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9" name="Line 91"/>
              <p:cNvSpPr>
                <a:spLocks noChangeShapeType="1"/>
              </p:cNvSpPr>
              <p:nvPr/>
            </p:nvSpPr>
            <p:spPr bwMode="auto">
              <a:xfrm flipV="1">
                <a:off x="2100" y="2352"/>
                <a:ext cx="144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00" name="Text Box 92"/>
              <p:cNvSpPr txBox="1">
                <a:spLocks noChangeArrowheads="1"/>
              </p:cNvSpPr>
              <p:nvPr/>
            </p:nvSpPr>
            <p:spPr bwMode="auto">
              <a:xfrm>
                <a:off x="2282" y="2260"/>
                <a:ext cx="197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+mj-lt"/>
                  </a:rPr>
                  <a:t>k</a:t>
                </a:r>
              </a:p>
            </p:txBody>
          </p:sp>
        </p:grpSp>
        <p:sp>
          <p:nvSpPr>
            <p:cNvPr id="96" name="Text Box 93"/>
            <p:cNvSpPr txBox="1">
              <a:spLocks noChangeArrowheads="1"/>
            </p:cNvSpPr>
            <p:nvPr/>
          </p:nvSpPr>
          <p:spPr bwMode="auto">
            <a:xfrm>
              <a:off x="636" y="1707"/>
              <a:ext cx="83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Fetch PC</a:t>
              </a:r>
            </a:p>
          </p:txBody>
        </p:sp>
      </p:grpSp>
      <p:sp>
        <p:nvSpPr>
          <p:cNvPr id="101" name="Line 94"/>
          <p:cNvSpPr>
            <a:spLocks noChangeShapeType="1"/>
          </p:cNvSpPr>
          <p:nvPr/>
        </p:nvSpPr>
        <p:spPr bwMode="auto">
          <a:xfrm>
            <a:off x="6183891" y="5867622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2" name="Rectangle 95"/>
          <p:cNvSpPr>
            <a:spLocks noChangeArrowheads="1"/>
          </p:cNvSpPr>
          <p:nvPr/>
        </p:nvSpPr>
        <p:spPr bwMode="auto">
          <a:xfrm>
            <a:off x="3178754" y="4572222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" name="Rectangle 96"/>
          <p:cNvSpPr>
            <a:spLocks noChangeArrowheads="1"/>
          </p:cNvSpPr>
          <p:nvPr/>
        </p:nvSpPr>
        <p:spPr bwMode="auto">
          <a:xfrm>
            <a:off x="3669291" y="4572222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4" name="Line 97"/>
          <p:cNvSpPr>
            <a:spLocks noChangeShapeType="1"/>
          </p:cNvSpPr>
          <p:nvPr/>
        </p:nvSpPr>
        <p:spPr bwMode="auto">
          <a:xfrm>
            <a:off x="1940504" y="4730972"/>
            <a:ext cx="1238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5" name="AutoShape 98"/>
          <p:cNvSpPr>
            <a:spLocks/>
          </p:cNvSpPr>
          <p:nvPr/>
        </p:nvSpPr>
        <p:spPr bwMode="auto">
          <a:xfrm rot="5400000">
            <a:off x="3421641" y="4819872"/>
            <a:ext cx="228600" cy="647700"/>
          </a:xfrm>
          <a:prstGeom prst="rightBrace">
            <a:avLst>
              <a:gd name="adj1" fmla="val 23611"/>
              <a:gd name="adj2" fmla="val 54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6" name="Freeform 99"/>
          <p:cNvSpPr>
            <a:spLocks/>
          </p:cNvSpPr>
          <p:nvPr/>
        </p:nvSpPr>
        <p:spPr bwMode="auto">
          <a:xfrm>
            <a:off x="3516891" y="5143722"/>
            <a:ext cx="12192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6"/>
              </a:cxn>
              <a:cxn ang="0">
                <a:pos x="768" y="336"/>
              </a:cxn>
            </a:cxnLst>
            <a:rect l="0" t="0" r="r" b="b"/>
            <a:pathLst>
              <a:path w="768" h="336">
                <a:moveTo>
                  <a:pt x="0" y="0"/>
                </a:moveTo>
                <a:lnTo>
                  <a:pt x="0" y="336"/>
                </a:lnTo>
                <a:lnTo>
                  <a:pt x="768" y="33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7" name="Text Box 100"/>
          <p:cNvSpPr txBox="1">
            <a:spLocks noChangeArrowheads="1"/>
          </p:cNvSpPr>
          <p:nvPr/>
        </p:nvSpPr>
        <p:spPr bwMode="auto">
          <a:xfrm>
            <a:off x="697491" y="4572222"/>
            <a:ext cx="2835275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Shift in </a:t>
            </a:r>
            <a:endParaRPr lang="en-US" sz="20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Taken</a:t>
            </a:r>
            <a:r>
              <a:rPr lang="en-US" sz="2000" dirty="0">
                <a:latin typeface="+mj-lt"/>
              </a:rPr>
              <a:t>/¬Taken </a:t>
            </a:r>
            <a:endParaRPr lang="en-US" sz="20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results </a:t>
            </a:r>
            <a:r>
              <a:rPr lang="en-US" sz="2000" dirty="0">
                <a:latin typeface="+mj-lt"/>
              </a:rPr>
              <a:t>of each branch</a:t>
            </a:r>
          </a:p>
        </p:txBody>
      </p:sp>
      <p:sp>
        <p:nvSpPr>
          <p:cNvPr id="108" name="Text Box 101"/>
          <p:cNvSpPr txBox="1">
            <a:spLocks noChangeArrowheads="1"/>
          </p:cNvSpPr>
          <p:nvPr/>
        </p:nvSpPr>
        <p:spPr bwMode="auto">
          <a:xfrm>
            <a:off x="1078491" y="3505422"/>
            <a:ext cx="3276600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2-bit global branch history shift register</a:t>
            </a:r>
          </a:p>
        </p:txBody>
      </p:sp>
      <p:sp>
        <p:nvSpPr>
          <p:cNvPr id="109" name="Rectangle 102"/>
          <p:cNvSpPr>
            <a:spLocks noChangeArrowheads="1"/>
          </p:cNvSpPr>
          <p:nvPr/>
        </p:nvSpPr>
        <p:spPr bwMode="auto">
          <a:xfrm>
            <a:off x="6336291" y="6062885"/>
            <a:ext cx="207620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Taken/¬Taken?</a:t>
            </a:r>
          </a:p>
        </p:txBody>
      </p:sp>
      <p:sp>
        <p:nvSpPr>
          <p:cNvPr id="110" name="Line 103"/>
          <p:cNvSpPr>
            <a:spLocks noChangeShapeType="1"/>
          </p:cNvSpPr>
          <p:nvPr/>
        </p:nvSpPr>
        <p:spPr bwMode="auto">
          <a:xfrm>
            <a:off x="3507366" y="4724622"/>
            <a:ext cx="185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Target Buffer (BTB)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849985"/>
            <a:ext cx="8147325" cy="1382579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BHT only predicts branch direction (taken, not taken). Cannot redirect instruction flow until after branch target determined.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Store target with branch predictions.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During fetch – if (BP == taken) then </a:t>
            </a:r>
            <a:r>
              <a:rPr lang="en-US" sz="1600" dirty="0" err="1" smtClean="0">
                <a:solidFill>
                  <a:schemeClr val="tx1"/>
                </a:solidFill>
              </a:rPr>
              <a:t>nPC</a:t>
            </a:r>
            <a:r>
              <a:rPr lang="en-US" sz="1600" dirty="0" smtClean="0">
                <a:solidFill>
                  <a:schemeClr val="tx1"/>
                </a:solidFill>
              </a:rPr>
              <a:t>=target, else </a:t>
            </a:r>
            <a:r>
              <a:rPr lang="en-US" sz="1600" dirty="0" err="1" smtClean="0">
                <a:solidFill>
                  <a:schemeClr val="tx1"/>
                </a:solidFill>
              </a:rPr>
              <a:t>nPC</a:t>
            </a:r>
            <a:r>
              <a:rPr lang="en-US" sz="1600" dirty="0" smtClean="0">
                <a:solidFill>
                  <a:schemeClr val="tx1"/>
                </a:solidFill>
              </a:rPr>
              <a:t>=PC+4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Later – update BHT, BTB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3213" y="2347913"/>
            <a:ext cx="876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IMEM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68488" y="2279650"/>
            <a:ext cx="65087" cy="520700"/>
            <a:chOff x="1177" y="1324"/>
            <a:chExt cx="41" cy="328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177" y="132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177" y="142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1177" y="151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1177" y="1612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603500" y="4470400"/>
            <a:ext cx="18796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3657600" y="4076700"/>
            <a:ext cx="839788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48"/>
              </a:cxn>
              <a:cxn ang="0">
                <a:pos x="240" y="48"/>
              </a:cxn>
              <a:cxn ang="0">
                <a:pos x="288" y="0"/>
              </a:cxn>
              <a:cxn ang="0">
                <a:pos x="336" y="48"/>
              </a:cxn>
              <a:cxn ang="0">
                <a:pos x="480" y="48"/>
              </a:cxn>
              <a:cxn ang="0">
                <a:pos x="528" y="96"/>
              </a:cxn>
            </a:cxnLst>
            <a:rect l="0" t="0" r="r" b="b"/>
            <a:pathLst>
              <a:path w="529" h="97">
                <a:moveTo>
                  <a:pt x="0" y="96"/>
                </a:moveTo>
                <a:lnTo>
                  <a:pt x="48" y="48"/>
                </a:lnTo>
                <a:lnTo>
                  <a:pt x="240" y="48"/>
                </a:lnTo>
                <a:lnTo>
                  <a:pt x="288" y="0"/>
                </a:lnTo>
                <a:lnTo>
                  <a:pt x="336" y="48"/>
                </a:lnTo>
                <a:lnTo>
                  <a:pt x="480" y="48"/>
                </a:lnTo>
                <a:lnTo>
                  <a:pt x="528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2590800" y="4229100"/>
            <a:ext cx="1906588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48"/>
              </a:cxn>
              <a:cxn ang="0">
                <a:pos x="240" y="48"/>
              </a:cxn>
              <a:cxn ang="0">
                <a:pos x="288" y="0"/>
              </a:cxn>
              <a:cxn ang="0">
                <a:pos x="336" y="48"/>
              </a:cxn>
              <a:cxn ang="0">
                <a:pos x="1152" y="48"/>
              </a:cxn>
              <a:cxn ang="0">
                <a:pos x="1200" y="96"/>
              </a:cxn>
            </a:cxnLst>
            <a:rect l="0" t="0" r="r" b="b"/>
            <a:pathLst>
              <a:path w="1201" h="97">
                <a:moveTo>
                  <a:pt x="0" y="96"/>
                </a:moveTo>
                <a:lnTo>
                  <a:pt x="48" y="48"/>
                </a:lnTo>
                <a:lnTo>
                  <a:pt x="240" y="48"/>
                </a:lnTo>
                <a:lnTo>
                  <a:pt x="288" y="0"/>
                </a:lnTo>
                <a:lnTo>
                  <a:pt x="336" y="48"/>
                </a:lnTo>
                <a:lnTo>
                  <a:pt x="1152" y="48"/>
                </a:lnTo>
                <a:lnTo>
                  <a:pt x="120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3657600" y="447040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300413" y="3694113"/>
            <a:ext cx="5111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PC</a:t>
            </a:r>
          </a:p>
        </p:txBody>
      </p:sp>
      <p:sp>
        <p:nvSpPr>
          <p:cNvPr id="20" name="Freeform 15"/>
          <p:cNvSpPr>
            <a:spLocks/>
          </p:cNvSpPr>
          <p:nvPr/>
        </p:nvSpPr>
        <p:spPr bwMode="auto">
          <a:xfrm>
            <a:off x="2286000" y="2476500"/>
            <a:ext cx="763588" cy="1677988"/>
          </a:xfrm>
          <a:custGeom>
            <a:avLst/>
            <a:gdLst/>
            <a:ahLst/>
            <a:cxnLst>
              <a:cxn ang="0">
                <a:pos x="480" y="1056"/>
              </a:cxn>
              <a:cxn ang="0">
                <a:pos x="480" y="0"/>
              </a:cxn>
              <a:cxn ang="0">
                <a:pos x="0" y="0"/>
              </a:cxn>
            </a:cxnLst>
            <a:rect l="0" t="0" r="r" b="b"/>
            <a:pathLst>
              <a:path w="481" h="1057">
                <a:moveTo>
                  <a:pt x="480" y="1056"/>
                </a:moveTo>
                <a:lnTo>
                  <a:pt x="48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4114800" y="2489200"/>
            <a:ext cx="611188" cy="1512888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0" y="0"/>
              </a:cxn>
              <a:cxn ang="0">
                <a:pos x="384" y="0"/>
              </a:cxn>
            </a:cxnLst>
            <a:rect l="0" t="0" r="r" b="b"/>
            <a:pathLst>
              <a:path w="385" h="1153">
                <a:moveTo>
                  <a:pt x="0" y="1152"/>
                </a:moveTo>
                <a:lnTo>
                  <a:pt x="0" y="0"/>
                </a:lnTo>
                <a:lnTo>
                  <a:pt x="3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089775" y="1903413"/>
            <a:ext cx="1633538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Branch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Target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Buffer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(2</a:t>
            </a:r>
            <a:r>
              <a:rPr lang="en-US" sz="2000" baseline="30000">
                <a:latin typeface="Verdana" pitchFamily="-16" charset="0"/>
              </a:rPr>
              <a:t>k</a:t>
            </a:r>
            <a:r>
              <a:rPr lang="en-US" sz="2000">
                <a:latin typeface="Verdana" pitchFamily="-16" charset="0"/>
              </a:rPr>
              <a:t> entries)</a:t>
            </a: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4032250" y="3168650"/>
            <a:ext cx="1651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4164013" y="3028950"/>
            <a:ext cx="3317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k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600200" y="1371600"/>
            <a:ext cx="687388" cy="3392488"/>
            <a:chOff x="1008" y="696"/>
            <a:chExt cx="433" cy="2305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1012" y="841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1012" y="985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1012" y="1129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1012" y="1273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012" y="1705"/>
              <a:ext cx="424" cy="287"/>
              <a:chOff x="1012" y="1705"/>
              <a:chExt cx="424" cy="287"/>
            </a:xfrm>
          </p:grpSpPr>
          <p:sp>
            <p:nvSpPr>
              <p:cNvPr id="42" name="Line 26"/>
              <p:cNvSpPr>
                <a:spLocks noChangeShapeType="1"/>
              </p:cNvSpPr>
              <p:nvPr/>
            </p:nvSpPr>
            <p:spPr bwMode="auto">
              <a:xfrm>
                <a:off x="1012" y="1705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1012" y="1848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8"/>
              <p:cNvSpPr>
                <a:spLocks noChangeShapeType="1"/>
              </p:cNvSpPr>
              <p:nvPr/>
            </p:nvSpPr>
            <p:spPr bwMode="auto">
              <a:xfrm>
                <a:off x="1012" y="1992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128" y="696"/>
              <a:ext cx="21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1012" y="2136"/>
              <a:ext cx="424" cy="288"/>
              <a:chOff x="1012" y="2136"/>
              <a:chExt cx="424" cy="288"/>
            </a:xfrm>
          </p:grpSpPr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012" y="2136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1012" y="2280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1012" y="2424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1012" y="2568"/>
              <a:ext cx="424" cy="288"/>
              <a:chOff x="1012" y="2568"/>
              <a:chExt cx="424" cy="288"/>
            </a:xfrm>
          </p:grpSpPr>
          <p:sp>
            <p:nvSpPr>
              <p:cNvPr id="36" name="Line 35"/>
              <p:cNvSpPr>
                <a:spLocks noChangeShapeType="1"/>
              </p:cNvSpPr>
              <p:nvPr/>
            </p:nvSpPr>
            <p:spPr bwMode="auto">
              <a:xfrm>
                <a:off x="1012" y="2568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>
                <a:off x="1012" y="2712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7"/>
              <p:cNvSpPr>
                <a:spLocks noChangeShapeType="1"/>
              </p:cNvSpPr>
              <p:nvPr/>
            </p:nvSpPr>
            <p:spPr bwMode="auto">
              <a:xfrm>
                <a:off x="1012" y="2856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008" y="697"/>
              <a:ext cx="433" cy="2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2303"/>
                </a:cxn>
                <a:cxn ang="0">
                  <a:pos x="0" y="2303"/>
                </a:cxn>
              </a:cxnLst>
              <a:rect l="0" t="0" r="r" b="b"/>
              <a:pathLst>
                <a:path w="433" h="2304">
                  <a:moveTo>
                    <a:pt x="0" y="0"/>
                  </a:moveTo>
                  <a:lnTo>
                    <a:pt x="432" y="0"/>
                  </a:lnTo>
                  <a:lnTo>
                    <a:pt x="432" y="2303"/>
                  </a:lnTo>
                  <a:lnTo>
                    <a:pt x="0" y="230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9"/>
          <p:cNvGrpSpPr>
            <a:grpSpLocks/>
          </p:cNvGrpSpPr>
          <p:nvPr/>
        </p:nvGrpSpPr>
        <p:grpSpPr bwMode="auto">
          <a:xfrm>
            <a:off x="6496050" y="1358900"/>
            <a:ext cx="520700" cy="2260600"/>
            <a:chOff x="4092" y="688"/>
            <a:chExt cx="328" cy="1424"/>
          </a:xfrm>
        </p:grpSpPr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4096" y="688"/>
              <a:ext cx="320" cy="14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4092" y="824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4092" y="968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4092" y="1112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4"/>
            <p:cNvSpPr>
              <a:spLocks noChangeShapeType="1"/>
            </p:cNvSpPr>
            <p:nvPr/>
          </p:nvSpPr>
          <p:spPr bwMode="auto">
            <a:xfrm>
              <a:off x="4092" y="125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5"/>
            <p:cNvSpPr>
              <a:spLocks noChangeShapeType="1"/>
            </p:cNvSpPr>
            <p:nvPr/>
          </p:nvSpPr>
          <p:spPr bwMode="auto">
            <a:xfrm>
              <a:off x="4092" y="1688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6"/>
            <p:cNvSpPr>
              <a:spLocks noChangeShapeType="1"/>
            </p:cNvSpPr>
            <p:nvPr/>
          </p:nvSpPr>
          <p:spPr bwMode="auto">
            <a:xfrm>
              <a:off x="4092" y="1832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7"/>
            <p:cNvSpPr>
              <a:spLocks noChangeShapeType="1"/>
            </p:cNvSpPr>
            <p:nvPr/>
          </p:nvSpPr>
          <p:spPr bwMode="auto">
            <a:xfrm>
              <a:off x="4092" y="1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6462713" y="1311275"/>
            <a:ext cx="617537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BPb</a:t>
            </a:r>
          </a:p>
        </p:txBody>
      </p:sp>
      <p:grpSp>
        <p:nvGrpSpPr>
          <p:cNvPr id="32" name="Group 49"/>
          <p:cNvGrpSpPr>
            <a:grpSpLocks/>
          </p:cNvGrpSpPr>
          <p:nvPr/>
        </p:nvGrpSpPr>
        <p:grpSpPr bwMode="auto">
          <a:xfrm>
            <a:off x="6681788" y="2343150"/>
            <a:ext cx="65087" cy="520700"/>
            <a:chOff x="4209" y="1308"/>
            <a:chExt cx="41" cy="328"/>
          </a:xfrm>
        </p:grpSpPr>
        <p:sp>
          <p:nvSpPr>
            <p:cNvPr id="56" name="Oval 50"/>
            <p:cNvSpPr>
              <a:spLocks noChangeArrowheads="1"/>
            </p:cNvSpPr>
            <p:nvPr/>
          </p:nvSpPr>
          <p:spPr bwMode="auto">
            <a:xfrm>
              <a:off x="4209" y="1308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1"/>
            <p:cNvSpPr>
              <a:spLocks noChangeArrowheads="1"/>
            </p:cNvSpPr>
            <p:nvPr/>
          </p:nvSpPr>
          <p:spPr bwMode="auto">
            <a:xfrm>
              <a:off x="4209" y="140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52"/>
            <p:cNvSpPr>
              <a:spLocks noChangeArrowheads="1"/>
            </p:cNvSpPr>
            <p:nvPr/>
          </p:nvSpPr>
          <p:spPr bwMode="auto">
            <a:xfrm>
              <a:off x="4209" y="150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53"/>
            <p:cNvSpPr>
              <a:spLocks noChangeArrowheads="1"/>
            </p:cNvSpPr>
            <p:nvPr/>
          </p:nvSpPr>
          <p:spPr bwMode="auto">
            <a:xfrm>
              <a:off x="4209" y="159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54"/>
          <p:cNvGrpSpPr>
            <a:grpSpLocks/>
          </p:cNvGrpSpPr>
          <p:nvPr/>
        </p:nvGrpSpPr>
        <p:grpSpPr bwMode="auto">
          <a:xfrm>
            <a:off x="4743450" y="1358900"/>
            <a:ext cx="1663700" cy="2260600"/>
            <a:chOff x="2988" y="688"/>
            <a:chExt cx="1048" cy="1424"/>
          </a:xfrm>
        </p:grpSpPr>
        <p:sp>
          <p:nvSpPr>
            <p:cNvPr id="61" name="Rectangle 55"/>
            <p:cNvSpPr>
              <a:spLocks noChangeArrowheads="1"/>
            </p:cNvSpPr>
            <p:nvPr/>
          </p:nvSpPr>
          <p:spPr bwMode="auto">
            <a:xfrm>
              <a:off x="2992" y="688"/>
              <a:ext cx="1040" cy="14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6"/>
            <p:cNvSpPr>
              <a:spLocks noChangeShapeType="1"/>
            </p:cNvSpPr>
            <p:nvPr/>
          </p:nvSpPr>
          <p:spPr bwMode="auto">
            <a:xfrm>
              <a:off x="2988" y="824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57"/>
            <p:cNvSpPr>
              <a:spLocks noChangeShapeType="1"/>
            </p:cNvSpPr>
            <p:nvPr/>
          </p:nvSpPr>
          <p:spPr bwMode="auto">
            <a:xfrm>
              <a:off x="2988" y="968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58"/>
            <p:cNvSpPr>
              <a:spLocks noChangeShapeType="1"/>
            </p:cNvSpPr>
            <p:nvPr/>
          </p:nvSpPr>
          <p:spPr bwMode="auto">
            <a:xfrm>
              <a:off x="2988" y="1112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59"/>
            <p:cNvSpPr>
              <a:spLocks noChangeShapeType="1"/>
            </p:cNvSpPr>
            <p:nvPr/>
          </p:nvSpPr>
          <p:spPr bwMode="auto">
            <a:xfrm>
              <a:off x="2988" y="1256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>
              <a:off x="2988" y="1688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>
              <a:off x="2988" y="1832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2"/>
            <p:cNvSpPr>
              <a:spLocks noChangeShapeType="1"/>
            </p:cNvSpPr>
            <p:nvPr/>
          </p:nvSpPr>
          <p:spPr bwMode="auto">
            <a:xfrm>
              <a:off x="2988" y="1976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Rectangle 63"/>
          <p:cNvSpPr>
            <a:spLocks noChangeArrowheads="1"/>
          </p:cNvSpPr>
          <p:nvPr/>
        </p:nvSpPr>
        <p:spPr bwMode="auto">
          <a:xfrm>
            <a:off x="5053013" y="1285875"/>
            <a:ext cx="12493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predicted</a:t>
            </a:r>
          </a:p>
        </p:txBody>
      </p:sp>
      <p:sp>
        <p:nvSpPr>
          <p:cNvPr id="70" name="Freeform 64"/>
          <p:cNvSpPr>
            <a:spLocks/>
          </p:cNvSpPr>
          <p:nvPr/>
        </p:nvSpPr>
        <p:spPr bwMode="auto">
          <a:xfrm>
            <a:off x="5600700" y="3632200"/>
            <a:ext cx="1588" cy="1169988"/>
          </a:xfrm>
          <a:custGeom>
            <a:avLst/>
            <a:gdLst/>
            <a:ahLst/>
            <a:cxnLst>
              <a:cxn ang="0">
                <a:pos x="0" y="736"/>
              </a:cxn>
              <a:cxn ang="0">
                <a:pos x="0" y="0"/>
              </a:cxn>
            </a:cxnLst>
            <a:rect l="0" t="0" r="r" b="b"/>
            <a:pathLst>
              <a:path w="1" h="737">
                <a:moveTo>
                  <a:pt x="0" y="736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Freeform 65"/>
          <p:cNvSpPr>
            <a:spLocks/>
          </p:cNvSpPr>
          <p:nvPr/>
        </p:nvSpPr>
        <p:spPr bwMode="auto">
          <a:xfrm>
            <a:off x="6756400" y="3632200"/>
            <a:ext cx="1588" cy="1182688"/>
          </a:xfrm>
          <a:custGeom>
            <a:avLst/>
            <a:gdLst/>
            <a:ahLst/>
            <a:cxnLst>
              <a:cxn ang="0">
                <a:pos x="0" y="744"/>
              </a:cxn>
              <a:cxn ang="0">
                <a:pos x="0" y="0"/>
              </a:cxn>
            </a:cxnLst>
            <a:rect l="0" t="0" r="r" b="b"/>
            <a:pathLst>
              <a:path w="1" h="745">
                <a:moveTo>
                  <a:pt x="0" y="74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5548313" y="4341813"/>
            <a:ext cx="9509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target</a:t>
            </a:r>
          </a:p>
        </p:txBody>
      </p:sp>
      <p:sp>
        <p:nvSpPr>
          <p:cNvPr id="73" name="Rectangle 67"/>
          <p:cNvSpPr>
            <a:spLocks noChangeArrowheads="1"/>
          </p:cNvSpPr>
          <p:nvPr/>
        </p:nvSpPr>
        <p:spPr bwMode="auto">
          <a:xfrm>
            <a:off x="6704013" y="4341813"/>
            <a:ext cx="508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BP</a:t>
            </a:r>
          </a:p>
        </p:txBody>
      </p:sp>
      <p:grpSp>
        <p:nvGrpSpPr>
          <p:cNvPr id="45" name="Group 68"/>
          <p:cNvGrpSpPr>
            <a:grpSpLocks/>
          </p:cNvGrpSpPr>
          <p:nvPr/>
        </p:nvGrpSpPr>
        <p:grpSpPr bwMode="auto">
          <a:xfrm>
            <a:off x="5513388" y="2368550"/>
            <a:ext cx="65087" cy="520700"/>
            <a:chOff x="3473" y="1324"/>
            <a:chExt cx="41" cy="328"/>
          </a:xfrm>
        </p:grpSpPr>
        <p:sp>
          <p:nvSpPr>
            <p:cNvPr id="75" name="Oval 69"/>
            <p:cNvSpPr>
              <a:spLocks noChangeArrowheads="1"/>
            </p:cNvSpPr>
            <p:nvPr/>
          </p:nvSpPr>
          <p:spPr bwMode="auto">
            <a:xfrm>
              <a:off x="3473" y="132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70"/>
            <p:cNvSpPr>
              <a:spLocks noChangeArrowheads="1"/>
            </p:cNvSpPr>
            <p:nvPr/>
          </p:nvSpPr>
          <p:spPr bwMode="auto">
            <a:xfrm>
              <a:off x="3473" y="142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71"/>
            <p:cNvSpPr>
              <a:spLocks noChangeArrowheads="1"/>
            </p:cNvSpPr>
            <p:nvPr/>
          </p:nvSpPr>
          <p:spPr bwMode="auto">
            <a:xfrm>
              <a:off x="3473" y="151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72"/>
            <p:cNvSpPr>
              <a:spLocks noChangeArrowheads="1"/>
            </p:cNvSpPr>
            <p:nvPr/>
          </p:nvSpPr>
          <p:spPr bwMode="auto">
            <a:xfrm>
              <a:off x="3473" y="1612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Rectangle 73"/>
          <p:cNvSpPr>
            <a:spLocks noChangeArrowheads="1"/>
          </p:cNvSpPr>
          <p:nvPr/>
        </p:nvSpPr>
        <p:spPr bwMode="auto">
          <a:xfrm>
            <a:off x="5202238" y="1511300"/>
            <a:ext cx="955675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 target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Target Buffer (BTB) – v2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95605" y="5234035"/>
            <a:ext cx="8147325" cy="1075340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Keep both branch PC and target PC in the BTB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If match fails, PC+4 is fetched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Only taken branches and jumps held in BTB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1117600"/>
            <a:ext cx="7739063" cy="3956834"/>
            <a:chOff x="239" y="488"/>
            <a:chExt cx="4875" cy="2731"/>
          </a:xfrm>
        </p:grpSpPr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239" y="488"/>
              <a:ext cx="62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I-Cache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80" y="1436"/>
              <a:ext cx="41" cy="328"/>
              <a:chOff x="681" y="1524"/>
              <a:chExt cx="41" cy="328"/>
            </a:xfrm>
          </p:grpSpPr>
          <p:sp>
            <p:nvSpPr>
              <p:cNvPr id="174" name="Oval 8"/>
              <p:cNvSpPr>
                <a:spLocks noChangeArrowheads="1"/>
              </p:cNvSpPr>
              <p:nvPr/>
            </p:nvSpPr>
            <p:spPr bwMode="auto">
              <a:xfrm>
                <a:off x="681" y="1524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5" name="Oval 9"/>
              <p:cNvSpPr>
                <a:spLocks noChangeArrowheads="1"/>
              </p:cNvSpPr>
              <p:nvPr/>
            </p:nvSpPr>
            <p:spPr bwMode="auto">
              <a:xfrm>
                <a:off x="681" y="1620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6" name="Oval 10"/>
              <p:cNvSpPr>
                <a:spLocks noChangeArrowheads="1"/>
              </p:cNvSpPr>
              <p:nvPr/>
            </p:nvSpPr>
            <p:spPr bwMode="auto">
              <a:xfrm>
                <a:off x="681" y="1716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7" name="Oval 11"/>
              <p:cNvSpPr>
                <a:spLocks noChangeArrowheads="1"/>
              </p:cNvSpPr>
              <p:nvPr/>
            </p:nvSpPr>
            <p:spPr bwMode="auto">
              <a:xfrm>
                <a:off x="681" y="1812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 flipV="1">
              <a:off x="1104" y="1104"/>
              <a:ext cx="1201" cy="193"/>
              <a:chOff x="1135" y="2680"/>
              <a:chExt cx="1201" cy="193"/>
            </a:xfrm>
          </p:grpSpPr>
          <p:sp>
            <p:nvSpPr>
              <p:cNvPr id="172" name="Freeform 13"/>
              <p:cNvSpPr>
                <a:spLocks/>
              </p:cNvSpPr>
              <p:nvPr/>
            </p:nvSpPr>
            <p:spPr bwMode="auto">
              <a:xfrm>
                <a:off x="1807" y="2680"/>
                <a:ext cx="529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48"/>
                  </a:cxn>
                  <a:cxn ang="0">
                    <a:pos x="240" y="48"/>
                  </a:cxn>
                  <a:cxn ang="0">
                    <a:pos x="288" y="0"/>
                  </a:cxn>
                  <a:cxn ang="0">
                    <a:pos x="336" y="48"/>
                  </a:cxn>
                  <a:cxn ang="0">
                    <a:pos x="480" y="48"/>
                  </a:cxn>
                  <a:cxn ang="0">
                    <a:pos x="528" y="96"/>
                  </a:cxn>
                </a:cxnLst>
                <a:rect l="0" t="0" r="r" b="b"/>
                <a:pathLst>
                  <a:path w="529" h="97">
                    <a:moveTo>
                      <a:pt x="0" y="96"/>
                    </a:moveTo>
                    <a:lnTo>
                      <a:pt x="48" y="48"/>
                    </a:lnTo>
                    <a:lnTo>
                      <a:pt x="240" y="48"/>
                    </a:lnTo>
                    <a:lnTo>
                      <a:pt x="288" y="0"/>
                    </a:lnTo>
                    <a:lnTo>
                      <a:pt x="336" y="48"/>
                    </a:lnTo>
                    <a:lnTo>
                      <a:pt x="480" y="48"/>
                    </a:lnTo>
                    <a:lnTo>
                      <a:pt x="528" y="9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3" name="Freeform 14"/>
              <p:cNvSpPr>
                <a:spLocks/>
              </p:cNvSpPr>
              <p:nvPr/>
            </p:nvSpPr>
            <p:spPr bwMode="auto">
              <a:xfrm>
                <a:off x="1135" y="2776"/>
                <a:ext cx="1201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48"/>
                  </a:cxn>
                  <a:cxn ang="0">
                    <a:pos x="240" y="48"/>
                  </a:cxn>
                  <a:cxn ang="0">
                    <a:pos x="288" y="0"/>
                  </a:cxn>
                  <a:cxn ang="0">
                    <a:pos x="336" y="48"/>
                  </a:cxn>
                  <a:cxn ang="0">
                    <a:pos x="1152" y="48"/>
                  </a:cxn>
                  <a:cxn ang="0">
                    <a:pos x="1200" y="96"/>
                  </a:cxn>
                </a:cxnLst>
                <a:rect l="0" t="0" r="r" b="b"/>
                <a:pathLst>
                  <a:path w="1201" h="97">
                    <a:moveTo>
                      <a:pt x="0" y="96"/>
                    </a:moveTo>
                    <a:lnTo>
                      <a:pt x="48" y="48"/>
                    </a:lnTo>
                    <a:lnTo>
                      <a:pt x="240" y="48"/>
                    </a:lnTo>
                    <a:lnTo>
                      <a:pt x="288" y="0"/>
                    </a:lnTo>
                    <a:lnTo>
                      <a:pt x="336" y="48"/>
                    </a:lnTo>
                    <a:lnTo>
                      <a:pt x="1152" y="48"/>
                    </a:lnTo>
                    <a:lnTo>
                      <a:pt x="1200" y="9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104" y="864"/>
              <a:ext cx="1184" cy="176"/>
              <a:chOff x="1143" y="2928"/>
              <a:chExt cx="1184" cy="176"/>
            </a:xfrm>
          </p:grpSpPr>
          <p:sp>
            <p:nvSpPr>
              <p:cNvPr id="170" name="Rectangle 16"/>
              <p:cNvSpPr>
                <a:spLocks noChangeArrowheads="1"/>
              </p:cNvSpPr>
              <p:nvPr/>
            </p:nvSpPr>
            <p:spPr bwMode="auto">
              <a:xfrm>
                <a:off x="1143" y="2928"/>
                <a:ext cx="1184" cy="1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1" name="Line 17"/>
              <p:cNvSpPr>
                <a:spLocks noChangeShapeType="1"/>
              </p:cNvSpPr>
              <p:nvPr/>
            </p:nvSpPr>
            <p:spPr bwMode="auto">
              <a:xfrm>
                <a:off x="1807" y="2928"/>
                <a:ext cx="0" cy="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86" name="Rectangle 18"/>
            <p:cNvSpPr>
              <a:spLocks noChangeArrowheads="1"/>
            </p:cNvSpPr>
            <p:nvPr/>
          </p:nvSpPr>
          <p:spPr bwMode="auto">
            <a:xfrm>
              <a:off x="1440" y="529"/>
              <a:ext cx="28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PC</a:t>
              </a:r>
            </a:p>
          </p:txBody>
        </p:sp>
        <p:sp>
          <p:nvSpPr>
            <p:cNvPr id="87" name="Freeform 19"/>
            <p:cNvSpPr>
              <a:spLocks/>
            </p:cNvSpPr>
            <p:nvPr/>
          </p:nvSpPr>
          <p:spPr bwMode="auto">
            <a:xfrm flipV="1">
              <a:off x="943" y="1200"/>
              <a:ext cx="449" cy="472"/>
            </a:xfrm>
            <a:custGeom>
              <a:avLst/>
              <a:gdLst/>
              <a:ahLst/>
              <a:cxnLst>
                <a:cxn ang="0">
                  <a:pos x="480" y="1056"/>
                </a:cxn>
                <a:cxn ang="0">
                  <a:pos x="480" y="0"/>
                </a:cxn>
                <a:cxn ang="0">
                  <a:pos x="0" y="0"/>
                </a:cxn>
              </a:cxnLst>
              <a:rect l="0" t="0" r="r" b="b"/>
              <a:pathLst>
                <a:path w="481" h="1057">
                  <a:moveTo>
                    <a:pt x="480" y="1056"/>
                  </a:moveTo>
                  <a:lnTo>
                    <a:pt x="480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8" name="Freeform 20"/>
            <p:cNvSpPr>
              <a:spLocks/>
            </p:cNvSpPr>
            <p:nvPr/>
          </p:nvSpPr>
          <p:spPr bwMode="auto">
            <a:xfrm flipV="1">
              <a:off x="2064" y="1296"/>
              <a:ext cx="480" cy="576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0" y="0"/>
                </a:cxn>
                <a:cxn ang="0">
                  <a:pos x="384" y="0"/>
                </a:cxn>
              </a:cxnLst>
              <a:rect l="0" t="0" r="r" b="b"/>
              <a:pathLst>
                <a:path w="385" h="1153">
                  <a:moveTo>
                    <a:pt x="0" y="1152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flipH="1">
              <a:off x="1981" y="1480"/>
              <a:ext cx="104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0" name="Rectangle 22"/>
            <p:cNvSpPr>
              <a:spLocks noChangeArrowheads="1"/>
            </p:cNvSpPr>
            <p:nvPr/>
          </p:nvSpPr>
          <p:spPr bwMode="auto">
            <a:xfrm>
              <a:off x="2064" y="1392"/>
              <a:ext cx="19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k</a:t>
              </a:r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511" y="808"/>
              <a:ext cx="433" cy="2305"/>
              <a:chOff x="512" y="896"/>
              <a:chExt cx="433" cy="2305"/>
            </a:xfrm>
          </p:grpSpPr>
          <p:sp>
            <p:nvSpPr>
              <p:cNvPr id="152" name="Line 24"/>
              <p:cNvSpPr>
                <a:spLocks noChangeShapeType="1"/>
              </p:cNvSpPr>
              <p:nvPr/>
            </p:nvSpPr>
            <p:spPr bwMode="auto">
              <a:xfrm>
                <a:off x="516" y="1041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3" name="Line 25"/>
              <p:cNvSpPr>
                <a:spLocks noChangeShapeType="1"/>
              </p:cNvSpPr>
              <p:nvPr/>
            </p:nvSpPr>
            <p:spPr bwMode="auto">
              <a:xfrm>
                <a:off x="516" y="1185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4" name="Line 26"/>
              <p:cNvSpPr>
                <a:spLocks noChangeShapeType="1"/>
              </p:cNvSpPr>
              <p:nvPr/>
            </p:nvSpPr>
            <p:spPr bwMode="auto">
              <a:xfrm>
                <a:off x="516" y="1329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5" name="Line 27"/>
              <p:cNvSpPr>
                <a:spLocks noChangeShapeType="1"/>
              </p:cNvSpPr>
              <p:nvPr/>
            </p:nvSpPr>
            <p:spPr bwMode="auto">
              <a:xfrm>
                <a:off x="516" y="1473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516" y="1905"/>
                <a:ext cx="424" cy="287"/>
                <a:chOff x="516" y="1905"/>
                <a:chExt cx="424" cy="287"/>
              </a:xfrm>
            </p:grpSpPr>
            <p:sp>
              <p:nvSpPr>
                <p:cNvPr id="167" name="Line 29"/>
                <p:cNvSpPr>
                  <a:spLocks noChangeShapeType="1"/>
                </p:cNvSpPr>
                <p:nvPr/>
              </p:nvSpPr>
              <p:spPr bwMode="auto">
                <a:xfrm>
                  <a:off x="516" y="1905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8" name="Line 30"/>
                <p:cNvSpPr>
                  <a:spLocks noChangeShapeType="1"/>
                </p:cNvSpPr>
                <p:nvPr/>
              </p:nvSpPr>
              <p:spPr bwMode="auto">
                <a:xfrm>
                  <a:off x="516" y="2048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9" name="Line 31"/>
                <p:cNvSpPr>
                  <a:spLocks noChangeShapeType="1"/>
                </p:cNvSpPr>
                <p:nvPr/>
              </p:nvSpPr>
              <p:spPr bwMode="auto">
                <a:xfrm>
                  <a:off x="516" y="2192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57" name="Rectangle 32"/>
              <p:cNvSpPr>
                <a:spLocks noChangeArrowheads="1"/>
              </p:cNvSpPr>
              <p:nvPr/>
            </p:nvSpPr>
            <p:spPr bwMode="auto">
              <a:xfrm>
                <a:off x="632" y="896"/>
                <a:ext cx="21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516" y="2336"/>
                <a:ext cx="424" cy="288"/>
                <a:chOff x="516" y="2336"/>
                <a:chExt cx="424" cy="288"/>
              </a:xfrm>
            </p:grpSpPr>
            <p:sp>
              <p:nvSpPr>
                <p:cNvPr id="164" name="Line 34"/>
                <p:cNvSpPr>
                  <a:spLocks noChangeShapeType="1"/>
                </p:cNvSpPr>
                <p:nvPr/>
              </p:nvSpPr>
              <p:spPr bwMode="auto">
                <a:xfrm>
                  <a:off x="516" y="2336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5" name="Line 35"/>
                <p:cNvSpPr>
                  <a:spLocks noChangeShapeType="1"/>
                </p:cNvSpPr>
                <p:nvPr/>
              </p:nvSpPr>
              <p:spPr bwMode="auto">
                <a:xfrm>
                  <a:off x="516" y="2480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6" name="Line 36"/>
                <p:cNvSpPr>
                  <a:spLocks noChangeShapeType="1"/>
                </p:cNvSpPr>
                <p:nvPr/>
              </p:nvSpPr>
              <p:spPr bwMode="auto">
                <a:xfrm>
                  <a:off x="516" y="2624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516" y="2768"/>
                <a:ext cx="424" cy="288"/>
                <a:chOff x="516" y="2768"/>
                <a:chExt cx="424" cy="288"/>
              </a:xfrm>
            </p:grpSpPr>
            <p:sp>
              <p:nvSpPr>
                <p:cNvPr id="161" name="Line 38"/>
                <p:cNvSpPr>
                  <a:spLocks noChangeShapeType="1"/>
                </p:cNvSpPr>
                <p:nvPr/>
              </p:nvSpPr>
              <p:spPr bwMode="auto">
                <a:xfrm>
                  <a:off x="516" y="2768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2" name="Line 39"/>
                <p:cNvSpPr>
                  <a:spLocks noChangeShapeType="1"/>
                </p:cNvSpPr>
                <p:nvPr/>
              </p:nvSpPr>
              <p:spPr bwMode="auto">
                <a:xfrm>
                  <a:off x="516" y="2912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3" name="Line 40"/>
                <p:cNvSpPr>
                  <a:spLocks noChangeShapeType="1"/>
                </p:cNvSpPr>
                <p:nvPr/>
              </p:nvSpPr>
              <p:spPr bwMode="auto">
                <a:xfrm>
                  <a:off x="516" y="3056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60" name="Freeform 41"/>
              <p:cNvSpPr>
                <a:spLocks/>
              </p:cNvSpPr>
              <p:nvPr/>
            </p:nvSpPr>
            <p:spPr bwMode="auto">
              <a:xfrm>
                <a:off x="512" y="897"/>
                <a:ext cx="433" cy="23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2" y="0"/>
                  </a:cxn>
                  <a:cxn ang="0">
                    <a:pos x="432" y="2303"/>
                  </a:cxn>
                  <a:cxn ang="0">
                    <a:pos x="0" y="2303"/>
                  </a:cxn>
                </a:cxnLst>
                <a:rect l="0" t="0" r="r" b="b"/>
                <a:pathLst>
                  <a:path w="433" h="2304">
                    <a:moveTo>
                      <a:pt x="0" y="0"/>
                    </a:moveTo>
                    <a:lnTo>
                      <a:pt x="432" y="0"/>
                    </a:lnTo>
                    <a:lnTo>
                      <a:pt x="432" y="2303"/>
                    </a:lnTo>
                    <a:lnTo>
                      <a:pt x="0" y="2303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2543" y="770"/>
              <a:ext cx="2571" cy="2449"/>
              <a:chOff x="2543" y="770"/>
              <a:chExt cx="2571" cy="2449"/>
            </a:xfrm>
          </p:grpSpPr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3606" y="797"/>
                <a:ext cx="428" cy="2422"/>
                <a:chOff x="4719" y="874"/>
                <a:chExt cx="428" cy="2422"/>
              </a:xfrm>
            </p:grpSpPr>
            <p:grpSp>
              <p:nvGrpSpPr>
                <p:cNvPr id="16" name="Group 44"/>
                <p:cNvGrpSpPr>
                  <a:grpSpLocks/>
                </p:cNvGrpSpPr>
                <p:nvPr/>
              </p:nvGrpSpPr>
              <p:grpSpPr bwMode="auto">
                <a:xfrm>
                  <a:off x="4740" y="904"/>
                  <a:ext cx="396" cy="1424"/>
                  <a:chOff x="4740" y="904"/>
                  <a:chExt cx="328" cy="1424"/>
                </a:xfrm>
              </p:grpSpPr>
              <p:sp>
                <p:nvSpPr>
                  <p:cNvPr id="144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744" y="904"/>
                    <a:ext cx="32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04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184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328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47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9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904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50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2048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51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219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36" name="Rectangle 53"/>
                <p:cNvSpPr>
                  <a:spLocks noChangeArrowheads="1"/>
                </p:cNvSpPr>
                <p:nvPr/>
              </p:nvSpPr>
              <p:spPr bwMode="auto">
                <a:xfrm>
                  <a:off x="4719" y="874"/>
                  <a:ext cx="428" cy="2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Valid</a:t>
                  </a:r>
                </a:p>
              </p:txBody>
            </p:sp>
            <p:grpSp>
              <p:nvGrpSpPr>
                <p:cNvPr id="17" name="Group 54"/>
                <p:cNvGrpSpPr>
                  <a:grpSpLocks/>
                </p:cNvGrpSpPr>
                <p:nvPr/>
              </p:nvGrpSpPr>
              <p:grpSpPr bwMode="auto">
                <a:xfrm>
                  <a:off x="4857" y="1524"/>
                  <a:ext cx="41" cy="328"/>
                  <a:chOff x="4857" y="1524"/>
                  <a:chExt cx="41" cy="328"/>
                </a:xfrm>
              </p:grpSpPr>
              <p:sp>
                <p:nvSpPr>
                  <p:cNvPr id="14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524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1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62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2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71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3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81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38" name="Freeform 59"/>
                <p:cNvSpPr>
                  <a:spLocks/>
                </p:cNvSpPr>
                <p:nvPr/>
              </p:nvSpPr>
              <p:spPr bwMode="auto">
                <a:xfrm>
                  <a:off x="4904" y="2336"/>
                  <a:ext cx="1" cy="745"/>
                </a:xfrm>
                <a:custGeom>
                  <a:avLst/>
                  <a:gdLst/>
                  <a:ahLst/>
                  <a:cxnLst>
                    <a:cxn ang="0">
                      <a:pos x="0" y="7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745">
                      <a:moveTo>
                        <a:pt x="0" y="74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39" name="Rectangle 60"/>
                <p:cNvSpPr>
                  <a:spLocks noChangeArrowheads="1"/>
                </p:cNvSpPr>
                <p:nvPr/>
              </p:nvSpPr>
              <p:spPr bwMode="auto">
                <a:xfrm>
                  <a:off x="4719" y="3064"/>
                  <a:ext cx="419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valid</a:t>
                  </a:r>
                </a:p>
              </p:txBody>
            </p:sp>
          </p:grpSp>
          <p:grpSp>
            <p:nvGrpSpPr>
              <p:cNvPr id="18" name="Group 61"/>
              <p:cNvGrpSpPr>
                <a:grpSpLocks/>
              </p:cNvGrpSpPr>
              <p:nvPr/>
            </p:nvGrpSpPr>
            <p:grpSpPr bwMode="auto">
              <a:xfrm>
                <a:off x="2543" y="770"/>
                <a:ext cx="1048" cy="2438"/>
                <a:chOff x="2543" y="770"/>
                <a:chExt cx="1048" cy="2438"/>
              </a:xfrm>
            </p:grpSpPr>
            <p:grpSp>
              <p:nvGrpSpPr>
                <p:cNvPr id="19" name="Group 62"/>
                <p:cNvGrpSpPr>
                  <a:grpSpLocks/>
                </p:cNvGrpSpPr>
                <p:nvPr/>
              </p:nvGrpSpPr>
              <p:grpSpPr bwMode="auto">
                <a:xfrm>
                  <a:off x="2543" y="824"/>
                  <a:ext cx="1048" cy="1424"/>
                  <a:chOff x="2532" y="904"/>
                  <a:chExt cx="1048" cy="1424"/>
                </a:xfrm>
              </p:grpSpPr>
              <p:sp>
                <p:nvSpPr>
                  <p:cNvPr id="12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536" y="904"/>
                    <a:ext cx="104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040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9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18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0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32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47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90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204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4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219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16" name="Rectangle 71"/>
                <p:cNvSpPr>
                  <a:spLocks noChangeArrowheads="1"/>
                </p:cNvSpPr>
                <p:nvPr/>
              </p:nvSpPr>
              <p:spPr bwMode="auto">
                <a:xfrm>
                  <a:off x="2654" y="770"/>
                  <a:ext cx="675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Entry PC</a:t>
                  </a:r>
                </a:p>
              </p:txBody>
            </p:sp>
            <p:sp>
              <p:nvSpPr>
                <p:cNvPr id="117" name="Oval 72"/>
                <p:cNvSpPr>
                  <a:spLocks noChangeArrowheads="1"/>
                </p:cNvSpPr>
                <p:nvPr/>
              </p:nvSpPr>
              <p:spPr bwMode="auto">
                <a:xfrm>
                  <a:off x="2927" y="2456"/>
                  <a:ext cx="280" cy="288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18" name="Freeform 73"/>
                <p:cNvSpPr>
                  <a:spLocks/>
                </p:cNvSpPr>
                <p:nvPr/>
              </p:nvSpPr>
              <p:spPr bwMode="auto">
                <a:xfrm>
                  <a:off x="3071" y="2752"/>
                  <a:ext cx="1" cy="257"/>
                </a:xfrm>
                <a:custGeom>
                  <a:avLst/>
                  <a:gdLst/>
                  <a:ahLst/>
                  <a:cxnLst>
                    <a:cxn ang="0">
                      <a:pos x="0" y="25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57">
                      <a:moveTo>
                        <a:pt x="0" y="25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19" name="Freeform 74"/>
                <p:cNvSpPr>
                  <a:spLocks/>
                </p:cNvSpPr>
                <p:nvPr/>
              </p:nvSpPr>
              <p:spPr bwMode="auto">
                <a:xfrm>
                  <a:off x="3079" y="2248"/>
                  <a:ext cx="1" cy="201"/>
                </a:xfrm>
                <a:custGeom>
                  <a:avLst/>
                  <a:gdLst/>
                  <a:ahLst/>
                  <a:cxnLst>
                    <a:cxn ang="0">
                      <a:pos x="0" y="2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01">
                      <a:moveTo>
                        <a:pt x="0" y="2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20" name="Rectangle 75"/>
                <p:cNvSpPr>
                  <a:spLocks noChangeArrowheads="1"/>
                </p:cNvSpPr>
                <p:nvPr/>
              </p:nvSpPr>
              <p:spPr bwMode="auto">
                <a:xfrm>
                  <a:off x="2958" y="2454"/>
                  <a:ext cx="221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=</a:t>
                  </a:r>
                </a:p>
              </p:txBody>
            </p:sp>
            <p:sp>
              <p:nvSpPr>
                <p:cNvPr id="121" name="Rectangle 76"/>
                <p:cNvSpPr>
                  <a:spLocks noChangeArrowheads="1"/>
                </p:cNvSpPr>
                <p:nvPr/>
              </p:nvSpPr>
              <p:spPr bwMode="auto">
                <a:xfrm>
                  <a:off x="2726" y="2976"/>
                  <a:ext cx="519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match</a:t>
                  </a:r>
                </a:p>
              </p:txBody>
            </p:sp>
            <p:grpSp>
              <p:nvGrpSpPr>
                <p:cNvPr id="20" name="Group 77"/>
                <p:cNvGrpSpPr>
                  <a:grpSpLocks/>
                </p:cNvGrpSpPr>
                <p:nvPr/>
              </p:nvGrpSpPr>
              <p:grpSpPr bwMode="auto">
                <a:xfrm>
                  <a:off x="3000" y="1452"/>
                  <a:ext cx="41" cy="328"/>
                  <a:chOff x="3001" y="1540"/>
                  <a:chExt cx="41" cy="328"/>
                </a:xfrm>
              </p:grpSpPr>
              <p:sp>
                <p:nvSpPr>
                  <p:cNvPr id="123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54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4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63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5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73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6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828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</p:grpSp>
          <p:grpSp>
            <p:nvGrpSpPr>
              <p:cNvPr id="21" name="Group 82"/>
              <p:cNvGrpSpPr>
                <a:grpSpLocks/>
              </p:cNvGrpSpPr>
              <p:nvPr/>
            </p:nvGrpSpPr>
            <p:grpSpPr bwMode="auto">
              <a:xfrm>
                <a:off x="4066" y="783"/>
                <a:ext cx="1048" cy="2430"/>
                <a:chOff x="3636" y="858"/>
                <a:chExt cx="1048" cy="2430"/>
              </a:xfrm>
            </p:grpSpPr>
            <p:grpSp>
              <p:nvGrpSpPr>
                <p:cNvPr id="22" name="Group 83"/>
                <p:cNvGrpSpPr>
                  <a:grpSpLocks/>
                </p:cNvGrpSpPr>
                <p:nvPr/>
              </p:nvGrpSpPr>
              <p:grpSpPr bwMode="auto">
                <a:xfrm>
                  <a:off x="3636" y="904"/>
                  <a:ext cx="1048" cy="1424"/>
                  <a:chOff x="3636" y="904"/>
                  <a:chExt cx="1048" cy="1424"/>
                </a:xfrm>
              </p:grpSpPr>
              <p:sp>
                <p:nvSpPr>
                  <p:cNvPr id="10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40" y="904"/>
                    <a:ext cx="104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8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040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9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18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0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32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1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47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2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90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3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204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4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219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98" name="Rectangle 92"/>
                <p:cNvSpPr>
                  <a:spLocks noChangeArrowheads="1"/>
                </p:cNvSpPr>
                <p:nvPr/>
              </p:nvSpPr>
              <p:spPr bwMode="auto">
                <a:xfrm>
                  <a:off x="3831" y="858"/>
                  <a:ext cx="720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predicted</a:t>
                  </a:r>
                </a:p>
              </p:txBody>
            </p:sp>
            <p:sp>
              <p:nvSpPr>
                <p:cNvPr id="99" name="Freeform 93"/>
                <p:cNvSpPr>
                  <a:spLocks/>
                </p:cNvSpPr>
                <p:nvPr/>
              </p:nvSpPr>
              <p:spPr bwMode="auto">
                <a:xfrm>
                  <a:off x="4176" y="2336"/>
                  <a:ext cx="1" cy="737"/>
                </a:xfrm>
                <a:custGeom>
                  <a:avLst/>
                  <a:gdLst/>
                  <a:ahLst/>
                  <a:cxnLst>
                    <a:cxn ang="0">
                      <a:pos x="0" y="73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737">
                      <a:moveTo>
                        <a:pt x="0" y="73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00" name="Rectangle 94"/>
                <p:cNvSpPr>
                  <a:spLocks noChangeArrowheads="1"/>
                </p:cNvSpPr>
                <p:nvPr/>
              </p:nvSpPr>
              <p:spPr bwMode="auto">
                <a:xfrm>
                  <a:off x="3855" y="3056"/>
                  <a:ext cx="507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target</a:t>
                  </a:r>
                </a:p>
              </p:txBody>
            </p:sp>
            <p:grpSp>
              <p:nvGrpSpPr>
                <p:cNvPr id="23" name="Group 95"/>
                <p:cNvGrpSpPr>
                  <a:grpSpLocks/>
                </p:cNvGrpSpPr>
                <p:nvPr/>
              </p:nvGrpSpPr>
              <p:grpSpPr bwMode="auto">
                <a:xfrm>
                  <a:off x="4121" y="1540"/>
                  <a:ext cx="41" cy="328"/>
                  <a:chOff x="4121" y="1540"/>
                  <a:chExt cx="41" cy="328"/>
                </a:xfrm>
              </p:grpSpPr>
              <p:sp>
                <p:nvSpPr>
                  <p:cNvPr id="103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54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4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63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5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73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6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828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0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899" y="979"/>
                  <a:ext cx="714" cy="23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target PC</a:t>
                  </a:r>
                </a:p>
              </p:txBody>
            </p:sp>
          </p:grpSp>
        </p:grpSp>
        <p:sp>
          <p:nvSpPr>
            <p:cNvPr id="93" name="Freeform 101"/>
            <p:cNvSpPr>
              <a:spLocks/>
            </p:cNvSpPr>
            <p:nvPr/>
          </p:nvSpPr>
          <p:spPr bwMode="auto">
            <a:xfrm>
              <a:off x="1392" y="1680"/>
              <a:ext cx="153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1536" y="912"/>
                </a:cxn>
              </a:cxnLst>
              <a:rect l="0" t="0" r="r" b="b"/>
              <a:pathLst>
                <a:path w="1536" h="912">
                  <a:moveTo>
                    <a:pt x="0" y="0"/>
                  </a:moveTo>
                  <a:lnTo>
                    <a:pt x="0" y="912"/>
                  </a:lnTo>
                  <a:lnTo>
                    <a:pt x="153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Recovery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In-order execution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No instruction following branch can commit before branch resolves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Kill all instructions in pipeline behind </a:t>
            </a:r>
            <a:r>
              <a:rPr lang="en-US" sz="2400" b="0" dirty="0" err="1" smtClean="0">
                <a:solidFill>
                  <a:schemeClr val="tx1"/>
                </a:solidFill>
              </a:rPr>
              <a:t>mis</a:t>
            </a:r>
            <a:r>
              <a:rPr lang="en-US" sz="2400" b="0" dirty="0" smtClean="0">
                <a:solidFill>
                  <a:schemeClr val="tx1"/>
                </a:solidFill>
              </a:rPr>
              <a:t>-predicted branch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Out-of-order execution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Multiple instructions following branch can complete before one branch resolves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in ROB Design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232235" y="1201511"/>
            <a:ext cx="254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600" i="1" dirty="0">
                <a:latin typeface="+mj-lt"/>
              </a:rPr>
              <a:t>Register File</a:t>
            </a:r>
          </a:p>
          <a:p>
            <a:pPr algn="r">
              <a:spcBef>
                <a:spcPct val="0"/>
              </a:spcBef>
            </a:pPr>
            <a:r>
              <a:rPr lang="en-US" sz="1600" i="1" dirty="0">
                <a:latin typeface="+mj-lt"/>
              </a:rPr>
              <a:t>holds only committed state</a:t>
            </a:r>
          </a:p>
        </p:txBody>
      </p:sp>
      <p:grpSp>
        <p:nvGrpSpPr>
          <p:cNvPr id="70" name="Group 5"/>
          <p:cNvGrpSpPr>
            <a:grpSpLocks/>
          </p:cNvGrpSpPr>
          <p:nvPr/>
        </p:nvGrpSpPr>
        <p:grpSpPr bwMode="auto">
          <a:xfrm>
            <a:off x="277813" y="1753821"/>
            <a:ext cx="8640762" cy="3387725"/>
            <a:chOff x="175" y="1406"/>
            <a:chExt cx="5443" cy="2134"/>
          </a:xfrm>
        </p:grpSpPr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175" y="1818"/>
              <a:ext cx="629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i="1" dirty="0">
                  <a:latin typeface="+mj-lt"/>
                </a:rPr>
                <a:t>Reorder</a:t>
              </a:r>
            </a:p>
            <a:p>
              <a:pPr algn="r">
                <a:spcBef>
                  <a:spcPct val="0"/>
                </a:spcBef>
              </a:pPr>
              <a:r>
                <a:rPr lang="en-US" sz="1600" i="1" dirty="0">
                  <a:latin typeface="+mj-lt"/>
                </a:rPr>
                <a:t>buffer</a:t>
              </a:r>
            </a:p>
          </p:txBody>
        </p:sp>
        <p:sp>
          <p:nvSpPr>
            <p:cNvPr id="72" name="Rectangle 7"/>
            <p:cNvSpPr>
              <a:spLocks noChangeArrowheads="1"/>
            </p:cNvSpPr>
            <p:nvPr/>
          </p:nvSpPr>
          <p:spPr bwMode="auto">
            <a:xfrm>
              <a:off x="1738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73" name="Rectangle 8"/>
            <p:cNvSpPr>
              <a:spLocks noChangeArrowheads="1"/>
            </p:cNvSpPr>
            <p:nvPr/>
          </p:nvSpPr>
          <p:spPr bwMode="auto">
            <a:xfrm>
              <a:off x="24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74" name="Rectangle 9"/>
            <p:cNvSpPr>
              <a:spLocks noChangeArrowheads="1"/>
            </p:cNvSpPr>
            <p:nvPr/>
          </p:nvSpPr>
          <p:spPr bwMode="auto">
            <a:xfrm>
              <a:off x="3194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75" name="Rectangle 10"/>
            <p:cNvSpPr>
              <a:spLocks noChangeArrowheads="1"/>
            </p:cNvSpPr>
            <p:nvPr/>
          </p:nvSpPr>
          <p:spPr bwMode="auto">
            <a:xfrm>
              <a:off x="3922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76" name="Rectangle 11"/>
            <p:cNvSpPr>
              <a:spLocks noChangeArrowheads="1"/>
            </p:cNvSpPr>
            <p:nvPr/>
          </p:nvSpPr>
          <p:spPr bwMode="auto">
            <a:xfrm>
              <a:off x="1066" y="2863"/>
              <a:ext cx="496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77" name="Line 12"/>
            <p:cNvSpPr>
              <a:spLocks noChangeShapeType="1"/>
            </p:cNvSpPr>
            <p:nvPr/>
          </p:nvSpPr>
          <p:spPr bwMode="auto">
            <a:xfrm>
              <a:off x="1866" y="2695"/>
              <a:ext cx="21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grpSp>
          <p:nvGrpSpPr>
            <p:cNvPr id="78" name="Group 13"/>
            <p:cNvGrpSpPr>
              <a:grpSpLocks/>
            </p:cNvGrpSpPr>
            <p:nvPr/>
          </p:nvGrpSpPr>
          <p:grpSpPr bwMode="auto">
            <a:xfrm>
              <a:off x="1322" y="3312"/>
              <a:ext cx="2137" cy="228"/>
              <a:chOff x="1368" y="3261"/>
              <a:chExt cx="2137" cy="228"/>
            </a:xfrm>
          </p:grpSpPr>
          <p:sp>
            <p:nvSpPr>
              <p:cNvPr id="123" name="Freeform 14"/>
              <p:cNvSpPr>
                <a:spLocks/>
              </p:cNvSpPr>
              <p:nvPr/>
            </p:nvSpPr>
            <p:spPr bwMode="auto">
              <a:xfrm>
                <a:off x="2040" y="3267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24" name="Freeform 15"/>
              <p:cNvSpPr>
                <a:spLocks/>
              </p:cNvSpPr>
              <p:nvPr/>
            </p:nvSpPr>
            <p:spPr bwMode="auto">
              <a:xfrm>
                <a:off x="13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25" name="Freeform 16"/>
              <p:cNvSpPr>
                <a:spLocks/>
              </p:cNvSpPr>
              <p:nvPr/>
            </p:nvSpPr>
            <p:spPr bwMode="auto">
              <a:xfrm>
                <a:off x="2768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26" name="Freeform 17"/>
              <p:cNvSpPr>
                <a:spLocks/>
              </p:cNvSpPr>
              <p:nvPr/>
            </p:nvSpPr>
            <p:spPr bwMode="auto">
              <a:xfrm>
                <a:off x="3504" y="3261"/>
                <a:ext cx="1" cy="2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21"/>
                  </a:cxn>
                </a:cxnLst>
                <a:rect l="0" t="0" r="r" b="b"/>
                <a:pathLst>
                  <a:path w="1" h="222">
                    <a:moveTo>
                      <a:pt x="0" y="0"/>
                    </a:moveTo>
                    <a:lnTo>
                      <a:pt x="0" y="22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</p:grpSp>
        <p:sp>
          <p:nvSpPr>
            <p:cNvPr id="79" name="Line 18"/>
            <p:cNvSpPr>
              <a:spLocks noChangeShapeType="1"/>
            </p:cNvSpPr>
            <p:nvPr/>
          </p:nvSpPr>
          <p:spPr bwMode="auto">
            <a:xfrm>
              <a:off x="2090" y="2599"/>
              <a:ext cx="21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0" name="Line 19"/>
            <p:cNvSpPr>
              <a:spLocks noChangeShapeType="1"/>
            </p:cNvSpPr>
            <p:nvPr/>
          </p:nvSpPr>
          <p:spPr bwMode="auto">
            <a:xfrm>
              <a:off x="2978" y="2478"/>
              <a:ext cx="0" cy="2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1" name="Line 20"/>
            <p:cNvSpPr>
              <a:spLocks noChangeShapeType="1"/>
            </p:cNvSpPr>
            <p:nvPr/>
          </p:nvSpPr>
          <p:spPr bwMode="auto">
            <a:xfrm>
              <a:off x="3698" y="2478"/>
              <a:ext cx="0" cy="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2" name="Line 21"/>
            <p:cNvSpPr>
              <a:spLocks noChangeShapeType="1"/>
            </p:cNvSpPr>
            <p:nvPr/>
          </p:nvSpPr>
          <p:spPr bwMode="auto">
            <a:xfrm>
              <a:off x="1866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3" name="Line 22"/>
            <p:cNvSpPr>
              <a:spLocks noChangeShapeType="1"/>
            </p:cNvSpPr>
            <p:nvPr/>
          </p:nvSpPr>
          <p:spPr bwMode="auto">
            <a:xfrm>
              <a:off x="2082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4" name="Line 23"/>
            <p:cNvSpPr>
              <a:spLocks noChangeShapeType="1"/>
            </p:cNvSpPr>
            <p:nvPr/>
          </p:nvSpPr>
          <p:spPr bwMode="auto">
            <a:xfrm>
              <a:off x="2610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5" name="Line 24"/>
            <p:cNvSpPr>
              <a:spLocks noChangeShapeType="1"/>
            </p:cNvSpPr>
            <p:nvPr/>
          </p:nvSpPr>
          <p:spPr bwMode="auto">
            <a:xfrm>
              <a:off x="2826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6" name="Line 25"/>
            <p:cNvSpPr>
              <a:spLocks noChangeShapeType="1"/>
            </p:cNvSpPr>
            <p:nvPr/>
          </p:nvSpPr>
          <p:spPr bwMode="auto">
            <a:xfrm>
              <a:off x="3338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7" name="Line 26"/>
            <p:cNvSpPr>
              <a:spLocks noChangeShapeType="1"/>
            </p:cNvSpPr>
            <p:nvPr/>
          </p:nvSpPr>
          <p:spPr bwMode="auto">
            <a:xfrm>
              <a:off x="3554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8" name="Line 27"/>
            <p:cNvSpPr>
              <a:spLocks noChangeShapeType="1"/>
            </p:cNvSpPr>
            <p:nvPr/>
          </p:nvSpPr>
          <p:spPr bwMode="auto">
            <a:xfrm>
              <a:off x="4042" y="2703"/>
              <a:ext cx="0" cy="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89" name="Line 28"/>
            <p:cNvSpPr>
              <a:spLocks noChangeShapeType="1"/>
            </p:cNvSpPr>
            <p:nvPr/>
          </p:nvSpPr>
          <p:spPr bwMode="auto">
            <a:xfrm>
              <a:off x="4258" y="2599"/>
              <a:ext cx="0" cy="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90" name="Freeform 29"/>
            <p:cNvSpPr>
              <a:spLocks/>
            </p:cNvSpPr>
            <p:nvPr/>
          </p:nvSpPr>
          <p:spPr bwMode="auto">
            <a:xfrm>
              <a:off x="1258" y="2695"/>
              <a:ext cx="601" cy="169"/>
            </a:xfrm>
            <a:custGeom>
              <a:avLst/>
              <a:gdLst/>
              <a:ahLst/>
              <a:cxnLst>
                <a:cxn ang="0">
                  <a:pos x="600" y="0"/>
                </a:cxn>
                <a:cxn ang="0">
                  <a:pos x="0" y="0"/>
                </a:cxn>
                <a:cxn ang="0">
                  <a:pos x="0" y="168"/>
                </a:cxn>
              </a:cxnLst>
              <a:rect l="0" t="0" r="r" b="b"/>
              <a:pathLst>
                <a:path w="601" h="169">
                  <a:moveTo>
                    <a:pt x="600" y="0"/>
                  </a:moveTo>
                  <a:lnTo>
                    <a:pt x="0" y="0"/>
                  </a:lnTo>
                  <a:lnTo>
                    <a:pt x="0" y="16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91" name="Freeform 30"/>
            <p:cNvSpPr>
              <a:spLocks/>
            </p:cNvSpPr>
            <p:nvPr/>
          </p:nvSpPr>
          <p:spPr bwMode="auto">
            <a:xfrm>
              <a:off x="1434" y="2599"/>
              <a:ext cx="633" cy="273"/>
            </a:xfrm>
            <a:custGeom>
              <a:avLst/>
              <a:gdLst/>
              <a:ahLst/>
              <a:cxnLst>
                <a:cxn ang="0">
                  <a:pos x="632" y="0"/>
                </a:cxn>
                <a:cxn ang="0">
                  <a:pos x="0" y="0"/>
                </a:cxn>
                <a:cxn ang="0">
                  <a:pos x="0" y="272"/>
                </a:cxn>
              </a:cxnLst>
              <a:rect l="0" t="0" r="r" b="b"/>
              <a:pathLst>
                <a:path w="633" h="273">
                  <a:moveTo>
                    <a:pt x="632" y="0"/>
                  </a:moveTo>
                  <a:lnTo>
                    <a:pt x="0" y="0"/>
                  </a:lnTo>
                  <a:lnTo>
                    <a:pt x="0" y="27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92" name="Rectangle 31"/>
            <p:cNvSpPr>
              <a:spLocks noChangeArrowheads="1"/>
            </p:cNvSpPr>
            <p:nvPr/>
          </p:nvSpPr>
          <p:spPr bwMode="auto">
            <a:xfrm>
              <a:off x="1089" y="2889"/>
              <a:ext cx="436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Load</a:t>
              </a:r>
            </a:p>
            <a:p>
              <a:pPr algn="r">
                <a:spcBef>
                  <a:spcPct val="0"/>
                </a:spcBef>
              </a:pPr>
              <a:r>
                <a:rPr lang="en-US" sz="1600" dirty="0">
                  <a:latin typeface="+mj-lt"/>
                </a:rPr>
                <a:t> Unit</a:t>
              </a:r>
            </a:p>
          </p:txBody>
        </p:sp>
        <p:sp>
          <p:nvSpPr>
            <p:cNvPr id="93" name="Rectangle 32"/>
            <p:cNvSpPr>
              <a:spLocks noChangeArrowheads="1"/>
            </p:cNvSpPr>
            <p:nvPr/>
          </p:nvSpPr>
          <p:spPr bwMode="auto">
            <a:xfrm>
              <a:off x="184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94" name="Rectangle 33"/>
            <p:cNvSpPr>
              <a:spLocks noChangeArrowheads="1"/>
            </p:cNvSpPr>
            <p:nvPr/>
          </p:nvSpPr>
          <p:spPr bwMode="auto">
            <a:xfrm>
              <a:off x="2561" y="2969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95" name="Rectangle 34"/>
            <p:cNvSpPr>
              <a:spLocks noChangeArrowheads="1"/>
            </p:cNvSpPr>
            <p:nvPr/>
          </p:nvSpPr>
          <p:spPr bwMode="auto">
            <a:xfrm>
              <a:off x="3281" y="2977"/>
              <a:ext cx="26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FU</a:t>
              </a:r>
            </a:p>
          </p:txBody>
        </p:sp>
        <p:sp>
          <p:nvSpPr>
            <p:cNvPr id="96" name="Rectangle 35"/>
            <p:cNvSpPr>
              <a:spLocks noChangeArrowheads="1"/>
            </p:cNvSpPr>
            <p:nvPr/>
          </p:nvSpPr>
          <p:spPr bwMode="auto">
            <a:xfrm>
              <a:off x="3929" y="2897"/>
              <a:ext cx="43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Store</a:t>
              </a:r>
            </a:p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 Unit</a:t>
              </a:r>
            </a:p>
          </p:txBody>
        </p:sp>
        <p:sp>
          <p:nvSpPr>
            <p:cNvPr id="97" name="Rectangle 36"/>
            <p:cNvSpPr>
              <a:spLocks noChangeArrowheads="1"/>
            </p:cNvSpPr>
            <p:nvPr/>
          </p:nvSpPr>
          <p:spPr bwMode="auto">
            <a:xfrm>
              <a:off x="4233" y="3310"/>
              <a:ext cx="78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&lt; t, result &gt;</a:t>
              </a:r>
            </a:p>
          </p:txBody>
        </p:sp>
        <p:sp>
          <p:nvSpPr>
            <p:cNvPr id="98" name="Rectangle 37"/>
            <p:cNvSpPr>
              <a:spLocks noChangeArrowheads="1"/>
            </p:cNvSpPr>
            <p:nvPr/>
          </p:nvSpPr>
          <p:spPr bwMode="auto">
            <a:xfrm>
              <a:off x="5182" y="1584"/>
              <a:ext cx="211" cy="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t</a:t>
              </a:r>
              <a:r>
                <a:rPr lang="en-US" sz="1600" i="1" baseline="-25000">
                  <a:latin typeface="+mj-lt"/>
                </a:rPr>
                <a:t>1</a:t>
              </a:r>
              <a:endParaRPr lang="en-US" sz="1600" i="1">
                <a:latin typeface="+mj-lt"/>
              </a:endParaRPr>
            </a:p>
            <a:p>
              <a:pPr algn="r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t</a:t>
              </a:r>
              <a:r>
                <a:rPr lang="en-US" sz="1600" i="1" baseline="-25000">
                  <a:latin typeface="+mj-lt"/>
                </a:rPr>
                <a:t>2</a:t>
              </a:r>
              <a:endParaRPr lang="en-US" sz="1600" i="1">
                <a:latin typeface="+mj-lt"/>
              </a:endParaRPr>
            </a:p>
            <a:p>
              <a:pPr algn="r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.</a:t>
              </a:r>
            </a:p>
            <a:p>
              <a:pPr algn="r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.</a:t>
              </a:r>
            </a:p>
            <a:p>
              <a:pPr algn="r">
                <a:spcBef>
                  <a:spcPct val="0"/>
                </a:spcBef>
              </a:pPr>
              <a:r>
                <a:rPr lang="en-US" sz="1600" i="1">
                  <a:latin typeface="+mj-lt"/>
                </a:rPr>
                <a:t>t</a:t>
              </a:r>
              <a:r>
                <a:rPr lang="en-US" sz="1600" i="1" baseline="-25000">
                  <a:latin typeface="+mj-lt"/>
                </a:rPr>
                <a:t>n</a:t>
              </a:r>
            </a:p>
          </p:txBody>
        </p:sp>
        <p:grpSp>
          <p:nvGrpSpPr>
            <p:cNvPr id="99" name="Group 38"/>
            <p:cNvGrpSpPr>
              <a:grpSpLocks/>
            </p:cNvGrpSpPr>
            <p:nvPr/>
          </p:nvGrpSpPr>
          <p:grpSpPr bwMode="auto">
            <a:xfrm>
              <a:off x="912" y="1584"/>
              <a:ext cx="4243" cy="902"/>
              <a:chOff x="1324" y="924"/>
              <a:chExt cx="4243" cy="902"/>
            </a:xfrm>
          </p:grpSpPr>
          <p:grpSp>
            <p:nvGrpSpPr>
              <p:cNvPr id="105" name="Group 39"/>
              <p:cNvGrpSpPr>
                <a:grpSpLocks/>
              </p:cNvGrpSpPr>
              <p:nvPr/>
            </p:nvGrpSpPr>
            <p:grpSpPr bwMode="auto">
              <a:xfrm>
                <a:off x="1762" y="959"/>
                <a:ext cx="3798" cy="856"/>
                <a:chOff x="1762" y="959"/>
                <a:chExt cx="3798" cy="1726"/>
              </a:xfrm>
            </p:grpSpPr>
            <p:sp>
              <p:nvSpPr>
                <p:cNvPr id="113" name="Rectangle 40" descr="Wide downward diagonal"/>
                <p:cNvSpPr>
                  <a:spLocks noChangeArrowheads="1"/>
                </p:cNvSpPr>
                <p:nvPr/>
              </p:nvSpPr>
              <p:spPr bwMode="auto">
                <a:xfrm>
                  <a:off x="4368" y="984"/>
                  <a:ext cx="1192" cy="1696"/>
                </a:xfrm>
                <a:prstGeom prst="rect">
                  <a:avLst/>
                </a:prstGeom>
                <a:pattFill prst="wdDnDiag">
                  <a:fgClr>
                    <a:schemeClr val="bg2"/>
                  </a:fgClr>
                  <a:bgClr>
                    <a:schemeClr val="bg1"/>
                  </a:bgClr>
                </a:pattFill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14" name="Line 41"/>
                <p:cNvSpPr>
                  <a:spLocks noChangeShapeType="1"/>
                </p:cNvSpPr>
                <p:nvPr/>
              </p:nvSpPr>
              <p:spPr bwMode="auto">
                <a:xfrm>
                  <a:off x="1762" y="981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15" name="Line 42"/>
                <p:cNvSpPr>
                  <a:spLocks noChangeShapeType="1"/>
                </p:cNvSpPr>
                <p:nvPr/>
              </p:nvSpPr>
              <p:spPr bwMode="auto">
                <a:xfrm>
                  <a:off x="2050" y="975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16" name="Line 43"/>
                <p:cNvSpPr>
                  <a:spLocks noChangeShapeType="1"/>
                </p:cNvSpPr>
                <p:nvPr/>
              </p:nvSpPr>
              <p:spPr bwMode="auto">
                <a:xfrm>
                  <a:off x="3577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17" name="Line 44"/>
                <p:cNvSpPr>
                  <a:spLocks noChangeShapeType="1"/>
                </p:cNvSpPr>
                <p:nvPr/>
              </p:nvSpPr>
              <p:spPr bwMode="auto">
                <a:xfrm>
                  <a:off x="2986" y="964"/>
                  <a:ext cx="0" cy="17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18" name="Line 45"/>
                <p:cNvSpPr>
                  <a:spLocks noChangeShapeType="1"/>
                </p:cNvSpPr>
                <p:nvPr/>
              </p:nvSpPr>
              <p:spPr bwMode="auto">
                <a:xfrm>
                  <a:off x="3758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19" name="Line 46"/>
                <p:cNvSpPr>
                  <a:spLocks noChangeShapeType="1"/>
                </p:cNvSpPr>
                <p:nvPr/>
              </p:nvSpPr>
              <p:spPr bwMode="auto">
                <a:xfrm>
                  <a:off x="2389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20" name="Line 47"/>
                <p:cNvSpPr>
                  <a:spLocks noChangeShapeType="1"/>
                </p:cNvSpPr>
                <p:nvPr/>
              </p:nvSpPr>
              <p:spPr bwMode="auto">
                <a:xfrm>
                  <a:off x="2812" y="968"/>
                  <a:ext cx="0" cy="170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21" name="Line 48"/>
                <p:cNvSpPr>
                  <a:spLocks noChangeShapeType="1"/>
                </p:cNvSpPr>
                <p:nvPr/>
              </p:nvSpPr>
              <p:spPr bwMode="auto">
                <a:xfrm>
                  <a:off x="4532" y="965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  <p:sp>
              <p:nvSpPr>
                <p:cNvPr id="122" name="Line 49"/>
                <p:cNvSpPr>
                  <a:spLocks noChangeShapeType="1"/>
                </p:cNvSpPr>
                <p:nvPr/>
              </p:nvSpPr>
              <p:spPr bwMode="auto">
                <a:xfrm>
                  <a:off x="4948" y="959"/>
                  <a:ext cx="0" cy="170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/>
                  <a:endParaRPr lang="en-US" sz="1600">
                    <a:latin typeface="+mj-lt"/>
                  </a:endParaRPr>
                </a:p>
              </p:txBody>
            </p:sp>
          </p:grpSp>
          <p:sp>
            <p:nvSpPr>
              <p:cNvPr id="106" name="Rectangle 50"/>
              <p:cNvSpPr>
                <a:spLocks noChangeArrowheads="1"/>
              </p:cNvSpPr>
              <p:nvPr/>
            </p:nvSpPr>
            <p:spPr bwMode="auto">
              <a:xfrm>
                <a:off x="1324" y="924"/>
                <a:ext cx="411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 dirty="0">
                    <a:latin typeface="+mj-lt"/>
                  </a:rPr>
                  <a:t>Ins# </a:t>
                </a:r>
                <a:r>
                  <a:rPr lang="en-US" sz="1600" dirty="0" smtClean="0">
                    <a:latin typeface="+mj-lt"/>
                  </a:rPr>
                  <a:t>    </a:t>
                </a:r>
                <a:r>
                  <a:rPr lang="en-US" sz="1600" dirty="0">
                    <a:latin typeface="+mj-lt"/>
                  </a:rPr>
                  <a:t>use </a:t>
                </a:r>
                <a:r>
                  <a:rPr lang="en-US" sz="1600" dirty="0" smtClean="0">
                    <a:latin typeface="+mj-lt"/>
                  </a:rPr>
                  <a:t>exec    op    p1     src1     p2     </a:t>
                </a:r>
                <a:r>
                  <a:rPr lang="en-US" sz="1600" dirty="0">
                    <a:latin typeface="+mj-lt"/>
                  </a:rPr>
                  <a:t>src2    </a:t>
                </a:r>
                <a:r>
                  <a:rPr lang="en-US" sz="1600" dirty="0" smtClean="0">
                    <a:latin typeface="+mj-lt"/>
                  </a:rPr>
                  <a:t>  pd  </a:t>
                </a:r>
                <a:r>
                  <a:rPr lang="en-US" sz="1600" dirty="0" err="1">
                    <a:solidFill>
                      <a:srgbClr val="FF0000"/>
                    </a:solidFill>
                    <a:latin typeface="+mj-lt"/>
                  </a:rPr>
                  <a:t>dest</a:t>
                </a:r>
                <a:r>
                  <a:rPr lang="en-US" sz="1600" dirty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1600" dirty="0">
                    <a:latin typeface="+mj-lt"/>
                  </a:rPr>
                  <a:t>    data</a:t>
                </a:r>
              </a:p>
            </p:txBody>
          </p:sp>
          <p:sp>
            <p:nvSpPr>
              <p:cNvPr id="107" name="Rectangle 51"/>
              <p:cNvSpPr>
                <a:spLocks noChangeArrowheads="1"/>
              </p:cNvSpPr>
              <p:nvPr/>
            </p:nvSpPr>
            <p:spPr bwMode="auto">
              <a:xfrm>
                <a:off x="1354" y="966"/>
                <a:ext cx="4210" cy="85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08" name="Line 52"/>
              <p:cNvSpPr>
                <a:spLocks noChangeShapeType="1"/>
              </p:cNvSpPr>
              <p:nvPr/>
            </p:nvSpPr>
            <p:spPr bwMode="auto">
              <a:xfrm>
                <a:off x="1363" y="1118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09" name="Line 53"/>
              <p:cNvSpPr>
                <a:spLocks noChangeShapeType="1"/>
              </p:cNvSpPr>
              <p:nvPr/>
            </p:nvSpPr>
            <p:spPr bwMode="auto">
              <a:xfrm>
                <a:off x="1363" y="1294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10" name="Line 54"/>
              <p:cNvSpPr>
                <a:spLocks noChangeShapeType="1"/>
              </p:cNvSpPr>
              <p:nvPr/>
            </p:nvSpPr>
            <p:spPr bwMode="auto">
              <a:xfrm>
                <a:off x="1353" y="146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11" name="Line 55"/>
              <p:cNvSpPr>
                <a:spLocks noChangeShapeType="1"/>
              </p:cNvSpPr>
              <p:nvPr/>
            </p:nvSpPr>
            <p:spPr bwMode="auto">
              <a:xfrm>
                <a:off x="1363" y="1622"/>
                <a:ext cx="42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12" name="Line 56"/>
              <p:cNvSpPr>
                <a:spLocks noChangeShapeType="1"/>
              </p:cNvSpPr>
              <p:nvPr/>
            </p:nvSpPr>
            <p:spPr bwMode="auto">
              <a:xfrm>
                <a:off x="4357" y="968"/>
                <a:ext cx="0" cy="85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</p:grpSp>
        <p:sp>
          <p:nvSpPr>
            <p:cNvPr id="100" name="Freeform 57"/>
            <p:cNvSpPr>
              <a:spLocks/>
            </p:cNvSpPr>
            <p:nvPr/>
          </p:nvSpPr>
          <p:spPr bwMode="auto">
            <a:xfrm>
              <a:off x="1058" y="1410"/>
              <a:ext cx="4560" cy="2112"/>
            </a:xfrm>
            <a:custGeom>
              <a:avLst/>
              <a:gdLst/>
              <a:ahLst/>
              <a:cxnLst>
                <a:cxn ang="0">
                  <a:pos x="0" y="2112"/>
                </a:cxn>
                <a:cxn ang="0">
                  <a:pos x="4560" y="2112"/>
                </a:cxn>
                <a:cxn ang="0">
                  <a:pos x="4560" y="0"/>
                </a:cxn>
                <a:cxn ang="0">
                  <a:pos x="1824" y="0"/>
                </a:cxn>
                <a:cxn ang="0">
                  <a:pos x="1816" y="223"/>
                </a:cxn>
              </a:cxnLst>
              <a:rect l="0" t="0" r="r" b="b"/>
              <a:pathLst>
                <a:path w="4560" h="2112">
                  <a:moveTo>
                    <a:pt x="0" y="2112"/>
                  </a:moveTo>
                  <a:lnTo>
                    <a:pt x="4560" y="2112"/>
                  </a:lnTo>
                  <a:lnTo>
                    <a:pt x="4560" y="0"/>
                  </a:lnTo>
                  <a:lnTo>
                    <a:pt x="1824" y="0"/>
                  </a:lnTo>
                  <a:lnTo>
                    <a:pt x="1816" y="223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101" name="Freeform 58"/>
            <p:cNvSpPr>
              <a:spLocks/>
            </p:cNvSpPr>
            <p:nvPr/>
          </p:nvSpPr>
          <p:spPr bwMode="auto">
            <a:xfrm>
              <a:off x="3598" y="1406"/>
              <a:ext cx="5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96"/>
                </a:cxn>
              </a:cxnLst>
              <a:rect l="0" t="0" r="r" b="b"/>
              <a:pathLst>
                <a:path w="5" h="196">
                  <a:moveTo>
                    <a:pt x="0" y="0"/>
                  </a:moveTo>
                  <a:lnTo>
                    <a:pt x="5" y="19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102" name="Line 59"/>
            <p:cNvSpPr>
              <a:spLocks noChangeShapeType="1"/>
            </p:cNvSpPr>
            <p:nvPr/>
          </p:nvSpPr>
          <p:spPr bwMode="auto">
            <a:xfrm>
              <a:off x="4802" y="141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r"/>
              <a:endParaRPr lang="en-US" sz="1600">
                <a:latin typeface="+mj-lt"/>
              </a:endParaRPr>
            </a:p>
          </p:txBody>
        </p:sp>
        <p:sp>
          <p:nvSpPr>
            <p:cNvPr id="103" name="Rectangle 60"/>
            <p:cNvSpPr>
              <a:spLocks noChangeArrowheads="1"/>
            </p:cNvSpPr>
            <p:nvPr/>
          </p:nvSpPr>
          <p:spPr bwMode="auto">
            <a:xfrm>
              <a:off x="4610" y="2754"/>
              <a:ext cx="624" cy="4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spcBef>
                  <a:spcPct val="0"/>
                </a:spcBef>
              </a:pPr>
              <a:r>
                <a:rPr lang="en-US" sz="1600">
                  <a:latin typeface="+mj-lt"/>
                </a:rPr>
                <a:t>Commit</a:t>
              </a:r>
            </a:p>
          </p:txBody>
        </p:sp>
        <p:sp>
          <p:nvSpPr>
            <p:cNvPr id="104" name="Line 61"/>
            <p:cNvSpPr>
              <a:spLocks noChangeShapeType="1"/>
            </p:cNvSpPr>
            <p:nvPr/>
          </p:nvSpPr>
          <p:spPr bwMode="auto">
            <a:xfrm>
              <a:off x="4850" y="246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r"/>
              <a:endParaRPr lang="en-US" sz="1600">
                <a:latin typeface="+mj-lt"/>
              </a:endParaRPr>
            </a:p>
          </p:txBody>
        </p:sp>
      </p:grp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2819400" y="979121"/>
            <a:ext cx="1098550" cy="896938"/>
            <a:chOff x="4272" y="674"/>
            <a:chExt cx="692" cy="613"/>
          </a:xfrm>
        </p:grpSpPr>
        <p:sp>
          <p:nvSpPr>
            <p:cNvPr id="128" name="Rectangle 63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 sz="1600">
                <a:latin typeface="+mj-lt"/>
              </a:endParaRPr>
            </a:p>
          </p:txBody>
        </p:sp>
        <p:grpSp>
          <p:nvGrpSpPr>
            <p:cNvPr id="129" name="Group 64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130" name="Line 65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31" name="Line 66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  <p:sp>
            <p:nvSpPr>
              <p:cNvPr id="132" name="Line 67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/>
                <a:endParaRPr lang="en-US" sz="1600">
                  <a:latin typeface="+mj-lt"/>
                </a:endParaRPr>
              </a:p>
            </p:txBody>
          </p:sp>
        </p:grpSp>
      </p:grpSp>
      <p:sp>
        <p:nvSpPr>
          <p:cNvPr id="133" name="Freeform 68"/>
          <p:cNvSpPr>
            <a:spLocks/>
          </p:cNvSpPr>
          <p:nvPr/>
        </p:nvSpPr>
        <p:spPr bwMode="auto">
          <a:xfrm>
            <a:off x="3886200" y="1147396"/>
            <a:ext cx="4762500" cy="3644900"/>
          </a:xfrm>
          <a:custGeom>
            <a:avLst/>
            <a:gdLst/>
            <a:ahLst/>
            <a:cxnLst>
              <a:cxn ang="0">
                <a:pos x="2416" y="2168"/>
              </a:cxn>
              <a:cxn ang="0">
                <a:pos x="2416" y="2296"/>
              </a:cxn>
              <a:cxn ang="0">
                <a:pos x="3000" y="2296"/>
              </a:cxn>
              <a:cxn ang="0">
                <a:pos x="3000" y="0"/>
              </a:cxn>
              <a:cxn ang="0">
                <a:pos x="0" y="0"/>
              </a:cxn>
            </a:cxnLst>
            <a:rect l="0" t="0" r="r" b="b"/>
            <a:pathLst>
              <a:path w="3000" h="2296">
                <a:moveTo>
                  <a:pt x="2416" y="2168"/>
                </a:moveTo>
                <a:lnTo>
                  <a:pt x="2416" y="2296"/>
                </a:lnTo>
                <a:lnTo>
                  <a:pt x="3000" y="2296"/>
                </a:lnTo>
                <a:lnTo>
                  <a:pt x="3000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r"/>
            <a:endParaRPr lang="en-US" sz="1600">
              <a:latin typeface="+mj-lt"/>
            </a:endParaRPr>
          </a:p>
        </p:txBody>
      </p:sp>
      <p:sp>
        <p:nvSpPr>
          <p:cNvPr id="134" name="Text Placeholder 1"/>
          <p:cNvSpPr>
            <a:spLocks noGrp="1"/>
          </p:cNvSpPr>
          <p:nvPr>
            <p:ph type="body" idx="1"/>
          </p:nvPr>
        </p:nvSpPr>
        <p:spPr>
          <a:xfrm>
            <a:off x="495605" y="5234035"/>
            <a:ext cx="8147325" cy="883314"/>
          </a:xfrm>
        </p:spPr>
        <p:txBody>
          <a:bodyPr anchor="t"/>
          <a:lstStyle/>
          <a:p>
            <a:pPr algn="l"/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HP PA8000, Pentium Pro, Core2Duo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When instruction issues into ROB, ready sources can be in register file or in ROB “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” field (copied into src1/src2 if ready)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When instruction completes, write to “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” field and broadcast to “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src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” fields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Commit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427529"/>
            <a:ext cx="8147325" cy="1805035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fetched, decoded in-order (entering the reorder buffer -- ROB)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executed out-of-order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commit in-order (write back to architectural state)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Temporary storage needed in ROB to hold results before commit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33400" y="155937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Fetch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057400" y="155937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Decode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0" y="277857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Execute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086600" y="148317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Commit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1524000" y="186417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3276600" y="194037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962400" y="155937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Reorder Buffer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6324600" y="194037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295400" y="1086295"/>
            <a:ext cx="10454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In-order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239000" y="1086295"/>
            <a:ext cx="10454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In-order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800600" y="224517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5562600" y="224517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6629400" y="194037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 flipV="1">
            <a:off x="5867400" y="232137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flipH="1" flipV="1">
            <a:off x="3276600" y="2245170"/>
            <a:ext cx="3124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H="1" flipV="1">
            <a:off x="1524000" y="2321370"/>
            <a:ext cx="48006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43400" y="1086295"/>
            <a:ext cx="149111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Out-of-order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2667000" y="26261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05200" y="23213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943600" y="22451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9" name="AutoShape 25"/>
          <p:cNvSpPr>
            <a:spLocks noChangeArrowheads="1"/>
          </p:cNvSpPr>
          <p:nvPr/>
        </p:nvSpPr>
        <p:spPr bwMode="auto">
          <a:xfrm>
            <a:off x="6096000" y="2702370"/>
            <a:ext cx="2133600" cy="12192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Exception?</a:t>
            </a:r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685800" y="2397570"/>
            <a:ext cx="5876925" cy="1358900"/>
          </a:xfrm>
          <a:custGeom>
            <a:avLst/>
            <a:gdLst/>
            <a:ahLst/>
            <a:cxnLst>
              <a:cxn ang="0">
                <a:pos x="3702" y="785"/>
              </a:cxn>
              <a:cxn ang="0">
                <a:pos x="2577" y="812"/>
              </a:cxn>
              <a:cxn ang="0">
                <a:pos x="911" y="796"/>
              </a:cxn>
              <a:cxn ang="0">
                <a:pos x="471" y="728"/>
              </a:cxn>
              <a:cxn ang="0">
                <a:pos x="409" y="696"/>
              </a:cxn>
              <a:cxn ang="0">
                <a:pos x="335" y="623"/>
              </a:cxn>
              <a:cxn ang="0">
                <a:pos x="299" y="560"/>
              </a:cxn>
              <a:cxn ang="0">
                <a:pos x="273" y="492"/>
              </a:cxn>
              <a:cxn ang="0">
                <a:pos x="252" y="477"/>
              </a:cxn>
              <a:cxn ang="0">
                <a:pos x="220" y="440"/>
              </a:cxn>
              <a:cxn ang="0">
                <a:pos x="126" y="335"/>
              </a:cxn>
              <a:cxn ang="0">
                <a:pos x="94" y="293"/>
              </a:cxn>
              <a:cxn ang="0">
                <a:pos x="74" y="251"/>
              </a:cxn>
              <a:cxn ang="0">
                <a:pos x="53" y="209"/>
              </a:cxn>
              <a:cxn ang="0">
                <a:pos x="16" y="115"/>
              </a:cxn>
              <a:cxn ang="0">
                <a:pos x="0" y="0"/>
              </a:cxn>
            </a:cxnLst>
            <a:rect l="0" t="0" r="r" b="b"/>
            <a:pathLst>
              <a:path w="3702" h="856">
                <a:moveTo>
                  <a:pt x="3702" y="785"/>
                </a:moveTo>
                <a:cubicBezTo>
                  <a:pt x="3331" y="824"/>
                  <a:pt x="2947" y="809"/>
                  <a:pt x="2577" y="812"/>
                </a:cubicBezTo>
                <a:cubicBezTo>
                  <a:pt x="2028" y="856"/>
                  <a:pt x="1463" y="840"/>
                  <a:pt x="911" y="796"/>
                </a:cubicBezTo>
                <a:cubicBezTo>
                  <a:pt x="767" y="771"/>
                  <a:pt x="611" y="772"/>
                  <a:pt x="471" y="728"/>
                </a:cubicBezTo>
                <a:cubicBezTo>
                  <a:pt x="445" y="707"/>
                  <a:pt x="444" y="703"/>
                  <a:pt x="409" y="696"/>
                </a:cubicBezTo>
                <a:cubicBezTo>
                  <a:pt x="383" y="673"/>
                  <a:pt x="353" y="654"/>
                  <a:pt x="335" y="623"/>
                </a:cubicBezTo>
                <a:cubicBezTo>
                  <a:pt x="286" y="539"/>
                  <a:pt x="337" y="613"/>
                  <a:pt x="299" y="560"/>
                </a:cubicBezTo>
                <a:cubicBezTo>
                  <a:pt x="295" y="549"/>
                  <a:pt x="278" y="499"/>
                  <a:pt x="273" y="492"/>
                </a:cubicBezTo>
                <a:cubicBezTo>
                  <a:pt x="268" y="485"/>
                  <a:pt x="258" y="483"/>
                  <a:pt x="252" y="477"/>
                </a:cubicBezTo>
                <a:cubicBezTo>
                  <a:pt x="240" y="466"/>
                  <a:pt x="230" y="453"/>
                  <a:pt x="220" y="440"/>
                </a:cubicBezTo>
                <a:cubicBezTo>
                  <a:pt x="191" y="405"/>
                  <a:pt x="152" y="370"/>
                  <a:pt x="126" y="335"/>
                </a:cubicBezTo>
                <a:cubicBezTo>
                  <a:pt x="94" y="292"/>
                  <a:pt x="117" y="316"/>
                  <a:pt x="94" y="293"/>
                </a:cubicBezTo>
                <a:cubicBezTo>
                  <a:pt x="82" y="257"/>
                  <a:pt x="91" y="270"/>
                  <a:pt x="74" y="251"/>
                </a:cubicBezTo>
                <a:cubicBezTo>
                  <a:pt x="67" y="235"/>
                  <a:pt x="65" y="222"/>
                  <a:pt x="53" y="209"/>
                </a:cubicBezTo>
                <a:cubicBezTo>
                  <a:pt x="40" y="178"/>
                  <a:pt x="39" y="141"/>
                  <a:pt x="16" y="115"/>
                </a:cubicBezTo>
                <a:cubicBezTo>
                  <a:pt x="8" y="71"/>
                  <a:pt x="0" y="46"/>
                  <a:pt x="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295400" y="3159570"/>
            <a:ext cx="19688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Inject handler PC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Misprediction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501070" y="4888390"/>
            <a:ext cx="8147325" cy="1805035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Can have multiple unresolved branches in reorder buffer -- ROB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Can resolve branches out-of-order by killing all instructions in ROB that follow a </a:t>
            </a: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r>
              <a:rPr lang="en-US" sz="1600" b="0" dirty="0" smtClean="0">
                <a:solidFill>
                  <a:schemeClr val="tx1"/>
                </a:solidFill>
              </a:rPr>
              <a:t> branch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117600" y="296559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Fetch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641600" y="296559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Decode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156200" y="418479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Execute</a:t>
            </a: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7670800" y="288939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Commit</a:t>
            </a:r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2108200" y="330849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>
            <a:off x="3860800" y="330849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4546600" y="296559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Reorder Buffer</a:t>
            </a: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>
            <a:off x="6908800" y="330849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384800" y="365139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V="1">
            <a:off x="6146800" y="365139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105400" y="236869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 flipH="1">
            <a:off x="3530600" y="2241690"/>
            <a:ext cx="2070100" cy="711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 flipH="1" flipV="1">
            <a:off x="3962400" y="2038490"/>
            <a:ext cx="147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4330700" y="16828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4152900" y="26099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5308600" y="25845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5105400" y="1327290"/>
            <a:ext cx="21336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Resolution</a:t>
            </a: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1981200" y="1047890"/>
            <a:ext cx="19094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Inject correct PC</a:t>
            </a:r>
          </a:p>
        </p:txBody>
      </p:sp>
      <p:sp>
        <p:nvSpPr>
          <p:cNvPr id="51" name="AutoShape 22"/>
          <p:cNvSpPr>
            <a:spLocks noChangeArrowheads="1"/>
          </p:cNvSpPr>
          <p:nvPr/>
        </p:nvSpPr>
        <p:spPr bwMode="auto">
          <a:xfrm>
            <a:off x="2222500" y="1365390"/>
            <a:ext cx="21336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Prediction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762000" y="3333890"/>
            <a:ext cx="342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317500" y="2990990"/>
            <a:ext cx="393700" cy="736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PC</a:t>
            </a:r>
          </a:p>
        </p:txBody>
      </p:sp>
      <p:sp>
        <p:nvSpPr>
          <p:cNvPr id="54" name="Freeform 25"/>
          <p:cNvSpPr>
            <a:spLocks/>
          </p:cNvSpPr>
          <p:nvPr/>
        </p:nvSpPr>
        <p:spPr bwMode="auto">
          <a:xfrm>
            <a:off x="444500" y="1106628"/>
            <a:ext cx="5511800" cy="1871662"/>
          </a:xfrm>
          <a:custGeom>
            <a:avLst/>
            <a:gdLst/>
            <a:ahLst/>
            <a:cxnLst>
              <a:cxn ang="0">
                <a:pos x="3472" y="211"/>
              </a:cxn>
              <a:cxn ang="0">
                <a:pos x="2696" y="51"/>
              </a:cxn>
              <a:cxn ang="0">
                <a:pos x="1720" y="11"/>
              </a:cxn>
              <a:cxn ang="0">
                <a:pos x="672" y="115"/>
              </a:cxn>
              <a:cxn ang="0">
                <a:pos x="168" y="563"/>
              </a:cxn>
              <a:cxn ang="0">
                <a:pos x="0" y="1179"/>
              </a:cxn>
            </a:cxnLst>
            <a:rect l="0" t="0" r="r" b="b"/>
            <a:pathLst>
              <a:path w="3472" h="1179">
                <a:moveTo>
                  <a:pt x="3472" y="211"/>
                </a:moveTo>
                <a:cubicBezTo>
                  <a:pt x="3230" y="147"/>
                  <a:pt x="2988" y="84"/>
                  <a:pt x="2696" y="51"/>
                </a:cubicBezTo>
                <a:cubicBezTo>
                  <a:pt x="2404" y="18"/>
                  <a:pt x="2057" y="0"/>
                  <a:pt x="1720" y="11"/>
                </a:cubicBezTo>
                <a:cubicBezTo>
                  <a:pt x="1383" y="22"/>
                  <a:pt x="931" y="23"/>
                  <a:pt x="672" y="115"/>
                </a:cubicBezTo>
                <a:cubicBezTo>
                  <a:pt x="413" y="207"/>
                  <a:pt x="280" y="386"/>
                  <a:pt x="168" y="563"/>
                </a:cubicBezTo>
                <a:cubicBezTo>
                  <a:pt x="56" y="740"/>
                  <a:pt x="28" y="959"/>
                  <a:pt x="0" y="1179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" name="Line 26"/>
          <p:cNvSpPr>
            <a:spLocks noChangeShapeType="1"/>
          </p:cNvSpPr>
          <p:nvPr/>
        </p:nvSpPr>
        <p:spPr bwMode="auto">
          <a:xfrm flipV="1">
            <a:off x="3238500" y="238139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" name="Freeform 27"/>
          <p:cNvSpPr>
            <a:spLocks/>
          </p:cNvSpPr>
          <p:nvPr/>
        </p:nvSpPr>
        <p:spPr bwMode="auto">
          <a:xfrm>
            <a:off x="1892300" y="2267090"/>
            <a:ext cx="914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8" y="256"/>
              </a:cxn>
              <a:cxn ang="0">
                <a:pos x="576" y="0"/>
              </a:cxn>
            </a:cxnLst>
            <a:rect l="0" t="0" r="r" b="b"/>
            <a:pathLst>
              <a:path w="576" h="432">
                <a:moveTo>
                  <a:pt x="0" y="432"/>
                </a:moveTo>
                <a:lnTo>
                  <a:pt x="8" y="256"/>
                </a:lnTo>
                <a:lnTo>
                  <a:pt x="57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7" name="Freeform 28"/>
          <p:cNvSpPr>
            <a:spLocks/>
          </p:cNvSpPr>
          <p:nvPr/>
        </p:nvSpPr>
        <p:spPr bwMode="auto">
          <a:xfrm>
            <a:off x="850900" y="2063890"/>
            <a:ext cx="17018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8" y="408"/>
              </a:cxn>
              <a:cxn ang="0">
                <a:pos x="1072" y="0"/>
              </a:cxn>
            </a:cxnLst>
            <a:rect l="0" t="0" r="r" b="b"/>
            <a:pathLst>
              <a:path w="1072" h="768">
                <a:moveTo>
                  <a:pt x="0" y="768"/>
                </a:moveTo>
                <a:lnTo>
                  <a:pt x="8" y="408"/>
                </a:lnTo>
                <a:lnTo>
                  <a:pt x="107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8" name="Freeform 29"/>
          <p:cNvSpPr>
            <a:spLocks/>
          </p:cNvSpPr>
          <p:nvPr/>
        </p:nvSpPr>
        <p:spPr bwMode="auto">
          <a:xfrm>
            <a:off x="6184900" y="2305190"/>
            <a:ext cx="706438" cy="1638300"/>
          </a:xfrm>
          <a:custGeom>
            <a:avLst/>
            <a:gdLst/>
            <a:ahLst/>
            <a:cxnLst>
              <a:cxn ang="0">
                <a:pos x="0" y="1032"/>
              </a:cxn>
              <a:cxn ang="0">
                <a:pos x="384" y="680"/>
              </a:cxn>
              <a:cxn ang="0">
                <a:pos x="368" y="192"/>
              </a:cxn>
              <a:cxn ang="0">
                <a:pos x="200" y="0"/>
              </a:cxn>
            </a:cxnLst>
            <a:rect l="0" t="0" r="r" b="b"/>
            <a:pathLst>
              <a:path w="445" h="1032">
                <a:moveTo>
                  <a:pt x="0" y="1032"/>
                </a:moveTo>
                <a:cubicBezTo>
                  <a:pt x="161" y="926"/>
                  <a:pt x="323" y="820"/>
                  <a:pt x="384" y="680"/>
                </a:cubicBezTo>
                <a:cubicBezTo>
                  <a:pt x="445" y="540"/>
                  <a:pt x="399" y="305"/>
                  <a:pt x="368" y="192"/>
                </a:cubicBezTo>
                <a:cubicBezTo>
                  <a:pt x="337" y="79"/>
                  <a:pt x="228" y="33"/>
                  <a:pt x="20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6362700" y="3722828"/>
            <a:ext cx="116089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Recovery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41275"/>
            <a:ext cx="8147325" cy="691289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Take snapshot of register rename table at each predicted branch, recover earlier snapshot if branch </a:t>
            </a: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99600" y="3160165"/>
            <a:ext cx="6682470" cy="307777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99600" y="2852388"/>
            <a:ext cx="6682470" cy="30777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400">
              <a:latin typeface="+mj-lt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9175" y="982038"/>
            <a:ext cx="869950" cy="931862"/>
            <a:chOff x="1338" y="714"/>
            <a:chExt cx="624" cy="720"/>
          </a:xfrm>
        </p:grpSpPr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149475" y="1070938"/>
            <a:ext cx="869950" cy="931862"/>
            <a:chOff x="1338" y="714"/>
            <a:chExt cx="624" cy="72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009775" y="1147138"/>
            <a:ext cx="869950" cy="931862"/>
            <a:chOff x="1338" y="714"/>
            <a:chExt cx="624" cy="720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5435600" y="1037600"/>
            <a:ext cx="1125538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Register File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578909" y="3904625"/>
            <a:ext cx="875241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Reorder</a:t>
            </a:r>
            <a:endParaRPr lang="en-US" sz="1400" dirty="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Buffer</a:t>
            </a:r>
            <a:endParaRPr lang="en-US" sz="1400" dirty="0">
              <a:latin typeface="+mj-lt"/>
            </a:endParaRPr>
          </a:p>
        </p:txBody>
      </p:sp>
      <p:sp>
        <p:nvSpPr>
          <p:cNvPr id="43" name="Rectangle 36"/>
          <p:cNvSpPr>
            <a:spLocks noChangeArrowheads="1"/>
          </p:cNvSpPr>
          <p:nvPr/>
        </p:nvSpPr>
        <p:spPr bwMode="auto">
          <a:xfrm>
            <a:off x="27590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39147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50704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62261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16922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8" name="Line 41"/>
          <p:cNvSpPr>
            <a:spLocks noChangeShapeType="1"/>
          </p:cNvSpPr>
          <p:nvPr/>
        </p:nvSpPr>
        <p:spPr bwMode="auto">
          <a:xfrm>
            <a:off x="2962275" y="3979238"/>
            <a:ext cx="3460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2098675" y="4958725"/>
            <a:ext cx="3392488" cy="361950"/>
            <a:chOff x="1368" y="3261"/>
            <a:chExt cx="2137" cy="228"/>
          </a:xfrm>
        </p:grpSpPr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2040" y="3267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1368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2" name="Freeform 45"/>
            <p:cNvSpPr>
              <a:spLocks/>
            </p:cNvSpPr>
            <p:nvPr/>
          </p:nvSpPr>
          <p:spPr bwMode="auto">
            <a:xfrm>
              <a:off x="2768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3" name="Freeform 46"/>
            <p:cNvSpPr>
              <a:spLocks/>
            </p:cNvSpPr>
            <p:nvPr/>
          </p:nvSpPr>
          <p:spPr bwMode="auto">
            <a:xfrm>
              <a:off x="3504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54" name="Line 47"/>
          <p:cNvSpPr>
            <a:spLocks noChangeShapeType="1"/>
          </p:cNvSpPr>
          <p:nvPr/>
        </p:nvSpPr>
        <p:spPr bwMode="auto">
          <a:xfrm>
            <a:off x="3317875" y="3826838"/>
            <a:ext cx="3444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5" name="Line 48"/>
          <p:cNvSpPr>
            <a:spLocks noChangeShapeType="1"/>
          </p:cNvSpPr>
          <p:nvPr/>
        </p:nvSpPr>
        <p:spPr bwMode="auto">
          <a:xfrm>
            <a:off x="4716463" y="3679200"/>
            <a:ext cx="11112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>
            <a:off x="5859463" y="3701425"/>
            <a:ext cx="11112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>
            <a:off x="29622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8" name="Line 51"/>
          <p:cNvSpPr>
            <a:spLocks noChangeShapeType="1"/>
          </p:cNvSpPr>
          <p:nvPr/>
        </p:nvSpPr>
        <p:spPr bwMode="auto">
          <a:xfrm>
            <a:off x="33051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9" name="Line 52"/>
          <p:cNvSpPr>
            <a:spLocks noChangeShapeType="1"/>
          </p:cNvSpPr>
          <p:nvPr/>
        </p:nvSpPr>
        <p:spPr bwMode="auto">
          <a:xfrm>
            <a:off x="41433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0" name="Line 53"/>
          <p:cNvSpPr>
            <a:spLocks noChangeShapeType="1"/>
          </p:cNvSpPr>
          <p:nvPr/>
        </p:nvSpPr>
        <p:spPr bwMode="auto">
          <a:xfrm>
            <a:off x="44862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1" name="Line 54"/>
          <p:cNvSpPr>
            <a:spLocks noChangeShapeType="1"/>
          </p:cNvSpPr>
          <p:nvPr/>
        </p:nvSpPr>
        <p:spPr bwMode="auto">
          <a:xfrm>
            <a:off x="52990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2" name="Line 55"/>
          <p:cNvSpPr>
            <a:spLocks noChangeShapeType="1"/>
          </p:cNvSpPr>
          <p:nvPr/>
        </p:nvSpPr>
        <p:spPr bwMode="auto">
          <a:xfrm>
            <a:off x="56419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3" name="Line 56"/>
          <p:cNvSpPr>
            <a:spLocks noChangeShapeType="1"/>
          </p:cNvSpPr>
          <p:nvPr/>
        </p:nvSpPr>
        <p:spPr bwMode="auto">
          <a:xfrm>
            <a:off x="64166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4" name="Line 57"/>
          <p:cNvSpPr>
            <a:spLocks noChangeShapeType="1"/>
          </p:cNvSpPr>
          <p:nvPr/>
        </p:nvSpPr>
        <p:spPr bwMode="auto">
          <a:xfrm>
            <a:off x="67595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5" name="Freeform 58"/>
          <p:cNvSpPr>
            <a:spLocks/>
          </p:cNvSpPr>
          <p:nvPr/>
        </p:nvSpPr>
        <p:spPr bwMode="auto">
          <a:xfrm>
            <a:off x="1997075" y="3979238"/>
            <a:ext cx="954088" cy="268287"/>
          </a:xfrm>
          <a:custGeom>
            <a:avLst/>
            <a:gdLst/>
            <a:ahLst/>
            <a:cxnLst>
              <a:cxn ang="0">
                <a:pos x="600" y="0"/>
              </a:cxn>
              <a:cxn ang="0">
                <a:pos x="0" y="0"/>
              </a:cxn>
              <a:cxn ang="0">
                <a:pos x="0" y="168"/>
              </a:cxn>
            </a:cxnLst>
            <a:rect l="0" t="0" r="r" b="b"/>
            <a:pathLst>
              <a:path w="601" h="169">
                <a:moveTo>
                  <a:pt x="600" y="0"/>
                </a:moveTo>
                <a:lnTo>
                  <a:pt x="0" y="0"/>
                </a:lnTo>
                <a:lnTo>
                  <a:pt x="0" y="16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66" name="Freeform 59"/>
          <p:cNvSpPr>
            <a:spLocks/>
          </p:cNvSpPr>
          <p:nvPr/>
        </p:nvSpPr>
        <p:spPr bwMode="auto">
          <a:xfrm>
            <a:off x="2276475" y="3826838"/>
            <a:ext cx="1004888" cy="433387"/>
          </a:xfrm>
          <a:custGeom>
            <a:avLst/>
            <a:gdLst/>
            <a:ahLst/>
            <a:cxnLst>
              <a:cxn ang="0">
                <a:pos x="632" y="0"/>
              </a:cxn>
              <a:cxn ang="0">
                <a:pos x="0" y="0"/>
              </a:cxn>
              <a:cxn ang="0">
                <a:pos x="0" y="272"/>
              </a:cxn>
            </a:cxnLst>
            <a:rect l="0" t="0" r="r" b="b"/>
            <a:pathLst>
              <a:path w="633" h="273">
                <a:moveTo>
                  <a:pt x="632" y="0"/>
                </a:moveTo>
                <a:lnTo>
                  <a:pt x="0" y="0"/>
                </a:lnTo>
                <a:lnTo>
                  <a:pt x="0" y="27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1728788" y="4287213"/>
            <a:ext cx="629982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Load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 Unit</a:t>
            </a:r>
          </a:p>
        </p:txBody>
      </p:sp>
      <p:sp>
        <p:nvSpPr>
          <p:cNvPr id="68" name="Rectangle 61"/>
          <p:cNvSpPr>
            <a:spLocks noChangeArrowheads="1"/>
          </p:cNvSpPr>
          <p:nvPr/>
        </p:nvSpPr>
        <p:spPr bwMode="auto">
          <a:xfrm>
            <a:off x="2922588" y="44142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69" name="Rectangle 62"/>
          <p:cNvSpPr>
            <a:spLocks noChangeArrowheads="1"/>
          </p:cNvSpPr>
          <p:nvPr/>
        </p:nvSpPr>
        <p:spPr bwMode="auto">
          <a:xfrm>
            <a:off x="4065588" y="44142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70" name="Rectangle 63"/>
          <p:cNvSpPr>
            <a:spLocks noChangeArrowheads="1"/>
          </p:cNvSpPr>
          <p:nvPr/>
        </p:nvSpPr>
        <p:spPr bwMode="auto">
          <a:xfrm>
            <a:off x="5208588" y="44269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71" name="Rectangle 64"/>
          <p:cNvSpPr>
            <a:spLocks noChangeArrowheads="1"/>
          </p:cNvSpPr>
          <p:nvPr/>
        </p:nvSpPr>
        <p:spPr bwMode="auto">
          <a:xfrm>
            <a:off x="6237288" y="4299913"/>
            <a:ext cx="621966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Store</a:t>
            </a:r>
          </a:p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 Unit</a:t>
            </a:r>
          </a:p>
        </p:txBody>
      </p:sp>
      <p:sp>
        <p:nvSpPr>
          <p:cNvPr id="72" name="Rectangle 65"/>
          <p:cNvSpPr>
            <a:spLocks noChangeArrowheads="1"/>
          </p:cNvSpPr>
          <p:nvPr/>
        </p:nvSpPr>
        <p:spPr bwMode="auto">
          <a:xfrm>
            <a:off x="6719888" y="4955550"/>
            <a:ext cx="110607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&lt; t, result &gt;</a:t>
            </a:r>
          </a:p>
        </p:txBody>
      </p:sp>
      <p:sp>
        <p:nvSpPr>
          <p:cNvPr id="73" name="Rectangle 66"/>
          <p:cNvSpPr>
            <a:spLocks noChangeArrowheads="1"/>
          </p:cNvSpPr>
          <p:nvPr/>
        </p:nvSpPr>
        <p:spPr bwMode="auto">
          <a:xfrm>
            <a:off x="8226425" y="2215525"/>
            <a:ext cx="328617" cy="1166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1</a:t>
            </a:r>
            <a:endParaRPr lang="en-US" sz="140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2</a:t>
            </a:r>
            <a:endParaRPr lang="en-US" sz="140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n</a:t>
            </a:r>
          </a:p>
        </p:txBody>
      </p: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2132013" y="2271088"/>
            <a:ext cx="6029325" cy="1436687"/>
            <a:chOff x="1762" y="959"/>
            <a:chExt cx="3798" cy="1726"/>
          </a:xfrm>
        </p:grpSpPr>
        <p:sp>
          <p:nvSpPr>
            <p:cNvPr id="75" name="Rectangle 68" descr="Wide downward diagonal"/>
            <p:cNvSpPr>
              <a:spLocks noChangeArrowheads="1"/>
            </p:cNvSpPr>
            <p:nvPr/>
          </p:nvSpPr>
          <p:spPr bwMode="auto">
            <a:xfrm>
              <a:off x="4368" y="984"/>
              <a:ext cx="1192" cy="1696"/>
            </a:xfrm>
            <a:prstGeom prst="rect">
              <a:avLst/>
            </a:prstGeom>
            <a:pattFill prst="wdDnDiag">
              <a:fgClr>
                <a:schemeClr val="bg2">
                  <a:alpha val="39999"/>
                </a:schemeClr>
              </a:fgClr>
              <a:bgClr>
                <a:schemeClr val="bg1">
                  <a:alpha val="39999"/>
                </a:schemeClr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6" name="Line 69"/>
            <p:cNvSpPr>
              <a:spLocks noChangeShapeType="1"/>
            </p:cNvSpPr>
            <p:nvPr/>
          </p:nvSpPr>
          <p:spPr bwMode="auto">
            <a:xfrm>
              <a:off x="1762" y="981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7" name="Line 70"/>
            <p:cNvSpPr>
              <a:spLocks noChangeShapeType="1"/>
            </p:cNvSpPr>
            <p:nvPr/>
          </p:nvSpPr>
          <p:spPr bwMode="auto">
            <a:xfrm>
              <a:off x="2050" y="97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8" name="Line 71"/>
            <p:cNvSpPr>
              <a:spLocks noChangeShapeType="1"/>
            </p:cNvSpPr>
            <p:nvPr/>
          </p:nvSpPr>
          <p:spPr bwMode="auto">
            <a:xfrm>
              <a:off x="3577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9" name="Line 72"/>
            <p:cNvSpPr>
              <a:spLocks noChangeShapeType="1"/>
            </p:cNvSpPr>
            <p:nvPr/>
          </p:nvSpPr>
          <p:spPr bwMode="auto">
            <a:xfrm>
              <a:off x="2986" y="964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0" name="Line 73"/>
            <p:cNvSpPr>
              <a:spLocks noChangeShapeType="1"/>
            </p:cNvSpPr>
            <p:nvPr/>
          </p:nvSpPr>
          <p:spPr bwMode="auto">
            <a:xfrm>
              <a:off x="3758" y="965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1" name="Line 74"/>
            <p:cNvSpPr>
              <a:spLocks noChangeShapeType="1"/>
            </p:cNvSpPr>
            <p:nvPr/>
          </p:nvSpPr>
          <p:spPr bwMode="auto">
            <a:xfrm>
              <a:off x="2389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2" name="Line 75"/>
            <p:cNvSpPr>
              <a:spLocks noChangeShapeType="1"/>
            </p:cNvSpPr>
            <p:nvPr/>
          </p:nvSpPr>
          <p:spPr bwMode="auto">
            <a:xfrm>
              <a:off x="2812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3" name="Line 76"/>
            <p:cNvSpPr>
              <a:spLocks noChangeShapeType="1"/>
            </p:cNvSpPr>
            <p:nvPr/>
          </p:nvSpPr>
          <p:spPr bwMode="auto">
            <a:xfrm>
              <a:off x="4532" y="965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4" name="Line 77"/>
            <p:cNvSpPr>
              <a:spLocks noChangeShapeType="1"/>
            </p:cNvSpPr>
            <p:nvPr/>
          </p:nvSpPr>
          <p:spPr bwMode="auto">
            <a:xfrm>
              <a:off x="4948" y="95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1447800" y="2215525"/>
            <a:ext cx="664765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Ins#  </a:t>
            </a:r>
            <a:r>
              <a:rPr lang="en-US" sz="1400" dirty="0" smtClean="0">
                <a:latin typeface="+mj-lt"/>
              </a:rPr>
              <a:t>    use   exec      op     p1       </a:t>
            </a:r>
            <a:r>
              <a:rPr lang="en-US" sz="1400" dirty="0">
                <a:latin typeface="+mj-lt"/>
              </a:rPr>
              <a:t>src1   </a:t>
            </a:r>
            <a:r>
              <a:rPr lang="en-US" sz="1400" dirty="0" smtClean="0">
                <a:latin typeface="+mj-lt"/>
              </a:rPr>
              <a:t>    p2     src2        </a:t>
            </a:r>
            <a:r>
              <a:rPr lang="en-US" sz="1400" dirty="0">
                <a:latin typeface="+mj-lt"/>
              </a:rPr>
              <a:t>pd </a:t>
            </a:r>
            <a:r>
              <a:rPr lang="en-US" sz="1400" dirty="0" smtClean="0">
                <a:latin typeface="+mj-lt"/>
              </a:rPr>
              <a:t>   </a:t>
            </a:r>
            <a:r>
              <a:rPr lang="en-US" sz="1400" dirty="0" err="1">
                <a:latin typeface="+mj-lt"/>
              </a:rPr>
              <a:t>dest</a:t>
            </a:r>
            <a:r>
              <a:rPr lang="en-US" sz="1400" dirty="0">
                <a:latin typeface="+mj-lt"/>
              </a:rPr>
              <a:t>   </a:t>
            </a:r>
            <a:r>
              <a:rPr lang="en-US" sz="1400" dirty="0" smtClean="0">
                <a:latin typeface="+mj-lt"/>
              </a:rPr>
              <a:t>      </a:t>
            </a:r>
            <a:r>
              <a:rPr lang="en-US" sz="1400" dirty="0">
                <a:latin typeface="+mj-lt"/>
              </a:rPr>
              <a:t>data</a:t>
            </a:r>
          </a:p>
        </p:txBody>
      </p:sp>
      <p:sp>
        <p:nvSpPr>
          <p:cNvPr id="86" name="Rectangle 79"/>
          <p:cNvSpPr>
            <a:spLocks noChangeArrowheads="1"/>
          </p:cNvSpPr>
          <p:nvPr/>
        </p:nvSpPr>
        <p:spPr bwMode="auto">
          <a:xfrm>
            <a:off x="1495425" y="2282200"/>
            <a:ext cx="6683375" cy="1433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7" name="Line 80"/>
          <p:cNvSpPr>
            <a:spLocks noChangeShapeType="1"/>
          </p:cNvSpPr>
          <p:nvPr/>
        </p:nvSpPr>
        <p:spPr bwMode="auto">
          <a:xfrm>
            <a:off x="1479550" y="2523500"/>
            <a:ext cx="667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8" name="Freeform 81"/>
          <p:cNvSpPr>
            <a:spLocks/>
          </p:cNvSpPr>
          <p:nvPr/>
        </p:nvSpPr>
        <p:spPr bwMode="auto">
          <a:xfrm>
            <a:off x="1679575" y="1939300"/>
            <a:ext cx="7239000" cy="3352800"/>
          </a:xfrm>
          <a:custGeom>
            <a:avLst/>
            <a:gdLst/>
            <a:ahLst/>
            <a:cxnLst>
              <a:cxn ang="0">
                <a:pos x="0" y="2112"/>
              </a:cxn>
              <a:cxn ang="0">
                <a:pos x="4560" y="2112"/>
              </a:cxn>
              <a:cxn ang="0">
                <a:pos x="4560" y="0"/>
              </a:cxn>
              <a:cxn ang="0">
                <a:pos x="1824" y="0"/>
              </a:cxn>
              <a:cxn ang="0">
                <a:pos x="1816" y="223"/>
              </a:cxn>
            </a:cxnLst>
            <a:rect l="0" t="0" r="r" b="b"/>
            <a:pathLst>
              <a:path w="4560" h="2112">
                <a:moveTo>
                  <a:pt x="0" y="2112"/>
                </a:moveTo>
                <a:lnTo>
                  <a:pt x="4560" y="2112"/>
                </a:lnTo>
                <a:lnTo>
                  <a:pt x="4560" y="0"/>
                </a:lnTo>
                <a:lnTo>
                  <a:pt x="1824" y="0"/>
                </a:lnTo>
                <a:lnTo>
                  <a:pt x="1816" y="223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89" name="Freeform 82"/>
          <p:cNvSpPr>
            <a:spLocks/>
          </p:cNvSpPr>
          <p:nvPr/>
        </p:nvSpPr>
        <p:spPr bwMode="auto">
          <a:xfrm>
            <a:off x="5711825" y="1932950"/>
            <a:ext cx="7938" cy="311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96"/>
              </a:cxn>
            </a:cxnLst>
            <a:rect l="0" t="0" r="r" b="b"/>
            <a:pathLst>
              <a:path w="5" h="196">
                <a:moveTo>
                  <a:pt x="0" y="0"/>
                </a:moveTo>
                <a:lnTo>
                  <a:pt x="5" y="19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90" name="Line 83"/>
          <p:cNvSpPr>
            <a:spLocks noChangeShapeType="1"/>
          </p:cNvSpPr>
          <p:nvPr/>
        </p:nvSpPr>
        <p:spPr bwMode="auto">
          <a:xfrm>
            <a:off x="7623175" y="19393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91" name="Rectangle 84"/>
          <p:cNvSpPr>
            <a:spLocks noChangeArrowheads="1"/>
          </p:cNvSpPr>
          <p:nvPr/>
        </p:nvSpPr>
        <p:spPr bwMode="auto">
          <a:xfrm>
            <a:off x="7318375" y="4072900"/>
            <a:ext cx="9906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400">
                <a:latin typeface="+mj-lt"/>
              </a:rPr>
              <a:t>Commit</a:t>
            </a:r>
          </a:p>
        </p:txBody>
      </p:sp>
      <p:sp>
        <p:nvSpPr>
          <p:cNvPr id="92" name="Line 85"/>
          <p:cNvSpPr>
            <a:spLocks noChangeShapeType="1"/>
          </p:cNvSpPr>
          <p:nvPr/>
        </p:nvSpPr>
        <p:spPr bwMode="auto">
          <a:xfrm>
            <a:off x="7699375" y="3715713"/>
            <a:ext cx="0" cy="357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grpSp>
        <p:nvGrpSpPr>
          <p:cNvPr id="13" name="Group 86"/>
          <p:cNvGrpSpPr>
            <a:grpSpLocks/>
          </p:cNvGrpSpPr>
          <p:nvPr/>
        </p:nvGrpSpPr>
        <p:grpSpPr bwMode="auto">
          <a:xfrm>
            <a:off x="6672263" y="986800"/>
            <a:ext cx="1065212" cy="776288"/>
            <a:chOff x="4272" y="674"/>
            <a:chExt cx="692" cy="613"/>
          </a:xfrm>
        </p:grpSpPr>
        <p:sp>
          <p:nvSpPr>
            <p:cNvPr id="94" name="Rectangle 87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22" name="Group 88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96" name="Line 89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7" name="Line 90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8" name="Line 91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</p:grpSp>
      </p:grpSp>
      <p:sp>
        <p:nvSpPr>
          <p:cNvPr id="99" name="Rectangle 92"/>
          <p:cNvSpPr>
            <a:spLocks noChangeArrowheads="1"/>
          </p:cNvSpPr>
          <p:nvPr/>
        </p:nvSpPr>
        <p:spPr bwMode="auto">
          <a:xfrm>
            <a:off x="547724" y="1120150"/>
            <a:ext cx="981039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Rename </a:t>
            </a:r>
          </a:p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Table</a:t>
            </a: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1520825" y="1336050"/>
            <a:ext cx="45561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r</a:t>
            </a:r>
            <a:r>
              <a:rPr lang="en-US" sz="1400" baseline="-25000">
                <a:latin typeface="+mj-lt"/>
              </a:rPr>
              <a:t>1 </a:t>
            </a:r>
          </a:p>
        </p:txBody>
      </p:sp>
      <p:grpSp>
        <p:nvGrpSpPr>
          <p:cNvPr id="31" name="Group 94"/>
          <p:cNvGrpSpPr>
            <a:grpSpLocks/>
          </p:cNvGrpSpPr>
          <p:nvPr/>
        </p:nvGrpSpPr>
        <p:grpSpPr bwMode="auto">
          <a:xfrm>
            <a:off x="1870075" y="1223338"/>
            <a:ext cx="869950" cy="931862"/>
            <a:chOff x="1338" y="714"/>
            <a:chExt cx="624" cy="720"/>
          </a:xfrm>
        </p:grpSpPr>
        <p:sp>
          <p:nvSpPr>
            <p:cNvPr id="102" name="Rectangle 95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3" name="Rectangle 96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04" name="Rectangle 97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5" name="Rectangle 98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6" name="Rectangle 99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07" name="Rectangle 100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8" name="Rectangle 101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9" name="Rectangle 102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1520825" y="1651963"/>
            <a:ext cx="41275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r</a:t>
            </a:r>
            <a:r>
              <a:rPr lang="en-US" sz="1400" baseline="-25000">
                <a:latin typeface="+mj-lt"/>
              </a:rPr>
              <a:t>2</a:t>
            </a:r>
          </a:p>
        </p:txBody>
      </p:sp>
      <p:sp>
        <p:nvSpPr>
          <p:cNvPr id="111" name="Freeform 104"/>
          <p:cNvSpPr>
            <a:spLocks/>
          </p:cNvSpPr>
          <p:nvPr/>
        </p:nvSpPr>
        <p:spPr bwMode="auto">
          <a:xfrm>
            <a:off x="7721600" y="1339225"/>
            <a:ext cx="927100" cy="3644900"/>
          </a:xfrm>
          <a:custGeom>
            <a:avLst/>
            <a:gdLst/>
            <a:ahLst/>
            <a:cxnLst>
              <a:cxn ang="0">
                <a:pos x="0" y="2168"/>
              </a:cxn>
              <a:cxn ang="0">
                <a:pos x="0" y="2296"/>
              </a:cxn>
              <a:cxn ang="0">
                <a:pos x="584" y="2296"/>
              </a:cxn>
              <a:cxn ang="0">
                <a:pos x="584" y="0"/>
              </a:cxn>
              <a:cxn ang="0">
                <a:pos x="8" y="0"/>
              </a:cxn>
            </a:cxnLst>
            <a:rect l="0" t="0" r="r" b="b"/>
            <a:pathLst>
              <a:path w="584" h="2296">
                <a:moveTo>
                  <a:pt x="0" y="2168"/>
                </a:moveTo>
                <a:lnTo>
                  <a:pt x="0" y="2296"/>
                </a:lnTo>
                <a:lnTo>
                  <a:pt x="584" y="2296"/>
                </a:lnTo>
                <a:lnTo>
                  <a:pt x="584" y="0"/>
                </a:lnTo>
                <a:lnTo>
                  <a:pt x="8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2" name="Rectangle 107"/>
          <p:cNvSpPr>
            <a:spLocks noChangeArrowheads="1"/>
          </p:cNvSpPr>
          <p:nvPr/>
        </p:nvSpPr>
        <p:spPr bwMode="auto">
          <a:xfrm>
            <a:off x="3359150" y="1031250"/>
            <a:ext cx="1051571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Rename </a:t>
            </a:r>
          </a:p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Snapshots</a:t>
            </a:r>
          </a:p>
        </p:txBody>
      </p:sp>
      <p:sp>
        <p:nvSpPr>
          <p:cNvPr id="113" name="Text Box 108"/>
          <p:cNvSpPr txBox="1">
            <a:spLocks noChangeArrowheads="1"/>
          </p:cNvSpPr>
          <p:nvPr/>
        </p:nvSpPr>
        <p:spPr bwMode="auto">
          <a:xfrm>
            <a:off x="0" y="2388563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latin typeface="+mj-lt"/>
              </a:rPr>
              <a:t>Ptr</a:t>
            </a:r>
            <a:r>
              <a:rPr lang="en-US" sz="1200" baseline="-25000" dirty="0">
                <a:latin typeface="+mj-lt"/>
              </a:rPr>
              <a:t>2</a:t>
            </a:r>
            <a:r>
              <a:rPr lang="en-US" sz="1200" dirty="0">
                <a:latin typeface="+mj-lt"/>
              </a:rPr>
              <a:t>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next to commit</a:t>
            </a:r>
          </a:p>
        </p:txBody>
      </p:sp>
      <p:sp>
        <p:nvSpPr>
          <p:cNvPr id="114" name="Line 109"/>
          <p:cNvSpPr>
            <a:spLocks noChangeShapeType="1"/>
          </p:cNvSpPr>
          <p:nvPr/>
        </p:nvSpPr>
        <p:spPr bwMode="auto">
          <a:xfrm>
            <a:off x="1230765" y="2737710"/>
            <a:ext cx="232910" cy="13186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9" name="Line 114"/>
          <p:cNvSpPr>
            <a:spLocks noChangeShapeType="1"/>
          </p:cNvSpPr>
          <p:nvPr/>
        </p:nvSpPr>
        <p:spPr bwMode="auto">
          <a:xfrm>
            <a:off x="6262688" y="2285375"/>
            <a:ext cx="0" cy="1417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1" name="Text Box 116"/>
          <p:cNvSpPr txBox="1">
            <a:spLocks noChangeArrowheads="1"/>
          </p:cNvSpPr>
          <p:nvPr/>
        </p:nvSpPr>
        <p:spPr bwMode="auto">
          <a:xfrm>
            <a:off x="0" y="3377575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latin typeface="+mj-lt"/>
              </a:rPr>
              <a:t>Ptr</a:t>
            </a:r>
            <a:r>
              <a:rPr lang="en-US" sz="1200" baseline="-25000" dirty="0">
                <a:latin typeface="+mj-lt"/>
              </a:rPr>
              <a:t>1</a:t>
            </a:r>
            <a:r>
              <a:rPr lang="en-US" sz="1200" dirty="0">
                <a:latin typeface="+mj-lt"/>
              </a:rPr>
              <a:t>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next available</a:t>
            </a:r>
          </a:p>
        </p:txBody>
      </p:sp>
      <p:sp>
        <p:nvSpPr>
          <p:cNvPr id="122" name="Line 117"/>
          <p:cNvSpPr>
            <a:spLocks noChangeShapeType="1"/>
          </p:cNvSpPr>
          <p:nvPr/>
        </p:nvSpPr>
        <p:spPr bwMode="auto">
          <a:xfrm flipV="1">
            <a:off x="1115550" y="3468062"/>
            <a:ext cx="367175" cy="1145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3" name="Line 118"/>
          <p:cNvSpPr>
            <a:spLocks noChangeShapeType="1"/>
          </p:cNvSpPr>
          <p:nvPr/>
        </p:nvSpPr>
        <p:spPr bwMode="auto">
          <a:xfrm flipV="1">
            <a:off x="1192360" y="3188662"/>
            <a:ext cx="312590" cy="990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4" name="Text Box 119"/>
          <p:cNvSpPr txBox="1">
            <a:spLocks noChangeArrowheads="1"/>
          </p:cNvSpPr>
          <p:nvPr/>
        </p:nvSpPr>
        <p:spPr bwMode="auto">
          <a:xfrm>
            <a:off x="0" y="2872750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solidFill>
                  <a:srgbClr val="FF0000"/>
                </a:solidFill>
                <a:latin typeface="+mj-lt"/>
              </a:rPr>
              <a:t>rollback </a:t>
            </a:r>
            <a:br>
              <a:rPr lang="en-US" sz="1200" dirty="0">
                <a:solidFill>
                  <a:srgbClr val="FF0000"/>
                </a:solidFill>
                <a:latin typeface="+mj-lt"/>
              </a:rPr>
            </a:br>
            <a:r>
              <a:rPr lang="en-US" sz="1200" dirty="0">
                <a:solidFill>
                  <a:srgbClr val="FF0000"/>
                </a:solidFill>
                <a:latin typeface="+mj-lt"/>
              </a:rPr>
              <a:t>next available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Unified Physical Register File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34" name="Text Placeholder 1"/>
          <p:cNvSpPr>
            <a:spLocks noGrp="1"/>
          </p:cNvSpPr>
          <p:nvPr>
            <p:ph type="body" idx="1"/>
          </p:nvPr>
        </p:nvSpPr>
        <p:spPr>
          <a:xfrm>
            <a:off x="495605" y="4197100"/>
            <a:ext cx="8147325" cy="1920249"/>
          </a:xfrm>
        </p:spPr>
        <p:txBody>
          <a:bodyPr anchor="t"/>
          <a:lstStyle/>
          <a:p>
            <a:pPr algn="l"/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MIPS R10K, Alpha 21264, Pentium 4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Separate register files for committed, speculative values (no data in ROB)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During decode, instruction destination is allocated new physical register, instruction sources translated to physical registers via rename table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Instruction reads data from register file beginning of execution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Snapshots of rename table taken at every branch to recover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mispredicts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78" name="Group 4"/>
          <p:cNvGrpSpPr>
            <a:grpSpLocks/>
          </p:cNvGrpSpPr>
          <p:nvPr/>
        </p:nvGrpSpPr>
        <p:grpSpPr bwMode="auto">
          <a:xfrm>
            <a:off x="588627" y="1086295"/>
            <a:ext cx="7939088" cy="3003550"/>
            <a:chOff x="96" y="384"/>
            <a:chExt cx="5055" cy="2185"/>
          </a:xfrm>
        </p:grpSpPr>
        <p:grpSp>
          <p:nvGrpSpPr>
            <p:cNvPr id="99" name="Group 5"/>
            <p:cNvGrpSpPr>
              <a:grpSpLocks/>
            </p:cNvGrpSpPr>
            <p:nvPr/>
          </p:nvGrpSpPr>
          <p:grpSpPr bwMode="auto">
            <a:xfrm>
              <a:off x="683" y="728"/>
              <a:ext cx="760" cy="664"/>
              <a:chOff x="1696" y="813"/>
              <a:chExt cx="760" cy="664"/>
            </a:xfrm>
          </p:grpSpPr>
          <p:sp>
            <p:nvSpPr>
              <p:cNvPr id="180" name="Rectangle 6" descr="Small confetti"/>
              <p:cNvSpPr>
                <a:spLocks noChangeArrowheads="1"/>
              </p:cNvSpPr>
              <p:nvPr/>
            </p:nvSpPr>
            <p:spPr bwMode="auto">
              <a:xfrm>
                <a:off x="1696" y="813"/>
                <a:ext cx="760" cy="664"/>
              </a:xfrm>
              <a:prstGeom prst="rect">
                <a:avLst/>
              </a:prstGeom>
              <a:pattFill prst="smConfetti">
                <a:fgClr>
                  <a:srgbClr val="000000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Line 7" descr="Small confetti"/>
              <p:cNvSpPr>
                <a:spLocks noChangeShapeType="1"/>
              </p:cNvSpPr>
              <p:nvPr/>
            </p:nvSpPr>
            <p:spPr bwMode="auto">
              <a:xfrm>
                <a:off x="1708" y="977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Line 8" descr="Small confetti"/>
              <p:cNvSpPr>
                <a:spLocks noChangeShapeType="1"/>
              </p:cNvSpPr>
              <p:nvPr/>
            </p:nvSpPr>
            <p:spPr bwMode="auto">
              <a:xfrm>
                <a:off x="1708" y="1315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" name="Group 9"/>
            <p:cNvGrpSpPr>
              <a:grpSpLocks/>
            </p:cNvGrpSpPr>
            <p:nvPr/>
          </p:nvGrpSpPr>
          <p:grpSpPr bwMode="auto">
            <a:xfrm>
              <a:off x="566" y="803"/>
              <a:ext cx="760" cy="664"/>
              <a:chOff x="1696" y="813"/>
              <a:chExt cx="760" cy="664"/>
            </a:xfrm>
          </p:grpSpPr>
          <p:sp>
            <p:nvSpPr>
              <p:cNvPr id="177" name="Rectangle 10" descr="Small confetti"/>
              <p:cNvSpPr>
                <a:spLocks noChangeArrowheads="1"/>
              </p:cNvSpPr>
              <p:nvPr/>
            </p:nvSpPr>
            <p:spPr bwMode="auto">
              <a:xfrm>
                <a:off x="1696" y="813"/>
                <a:ext cx="760" cy="664"/>
              </a:xfrm>
              <a:prstGeom prst="rect">
                <a:avLst/>
              </a:prstGeom>
              <a:pattFill prst="smConfetti">
                <a:fgClr>
                  <a:srgbClr val="000000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Line 11" descr="Small confetti"/>
              <p:cNvSpPr>
                <a:spLocks noChangeShapeType="1"/>
              </p:cNvSpPr>
              <p:nvPr/>
            </p:nvSpPr>
            <p:spPr bwMode="auto">
              <a:xfrm>
                <a:off x="1708" y="977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12" descr="Small confetti"/>
              <p:cNvSpPr>
                <a:spLocks noChangeShapeType="1"/>
              </p:cNvSpPr>
              <p:nvPr/>
            </p:nvSpPr>
            <p:spPr bwMode="auto">
              <a:xfrm>
                <a:off x="1708" y="1315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7" name="Rectangle 13"/>
            <p:cNvSpPr>
              <a:spLocks noChangeArrowheads="1"/>
            </p:cNvSpPr>
            <p:nvPr/>
          </p:nvSpPr>
          <p:spPr bwMode="auto">
            <a:xfrm>
              <a:off x="336" y="1537"/>
              <a:ext cx="833" cy="50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i="1">
                  <a:latin typeface="Verdana" pitchFamily="1" charset="0"/>
                </a:rPr>
                <a:t>Rename </a:t>
              </a:r>
            </a:p>
            <a:p>
              <a:pPr algn="l">
                <a:spcBef>
                  <a:spcPct val="0"/>
                </a:spcBef>
              </a:pPr>
              <a:r>
                <a:rPr lang="en-US" sz="2000" i="1">
                  <a:latin typeface="Verdana" pitchFamily="1" charset="0"/>
                </a:rPr>
                <a:t>Table</a:t>
              </a:r>
            </a:p>
          </p:txBody>
        </p:sp>
        <p:grpSp>
          <p:nvGrpSpPr>
            <p:cNvPr id="129" name="Group 14"/>
            <p:cNvGrpSpPr>
              <a:grpSpLocks/>
            </p:cNvGrpSpPr>
            <p:nvPr/>
          </p:nvGrpSpPr>
          <p:grpSpPr bwMode="auto">
            <a:xfrm>
              <a:off x="470" y="875"/>
              <a:ext cx="760" cy="664"/>
              <a:chOff x="1696" y="813"/>
              <a:chExt cx="760" cy="664"/>
            </a:xfrm>
          </p:grpSpPr>
          <p:sp>
            <p:nvSpPr>
              <p:cNvPr id="174" name="Rectangle 15"/>
              <p:cNvSpPr>
                <a:spLocks noChangeArrowheads="1"/>
              </p:cNvSpPr>
              <p:nvPr/>
            </p:nvSpPr>
            <p:spPr bwMode="auto">
              <a:xfrm>
                <a:off x="1696" y="813"/>
                <a:ext cx="760" cy="664"/>
              </a:xfrm>
              <a:prstGeom prst="rect">
                <a:avLst/>
              </a:prstGeom>
              <a:solidFill>
                <a:schemeClr val="folHlink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16"/>
              <p:cNvSpPr>
                <a:spLocks noChangeShapeType="1"/>
              </p:cNvSpPr>
              <p:nvPr/>
            </p:nvSpPr>
            <p:spPr bwMode="auto">
              <a:xfrm>
                <a:off x="1708" y="977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17"/>
              <p:cNvSpPr>
                <a:spLocks noChangeShapeType="1"/>
              </p:cNvSpPr>
              <p:nvPr/>
            </p:nvSpPr>
            <p:spPr bwMode="auto">
              <a:xfrm>
                <a:off x="1708" y="1315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5" name="Rectangle 18"/>
            <p:cNvSpPr>
              <a:spLocks noChangeArrowheads="1"/>
            </p:cNvSpPr>
            <p:nvPr/>
          </p:nvSpPr>
          <p:spPr bwMode="auto">
            <a:xfrm>
              <a:off x="290" y="832"/>
              <a:ext cx="944" cy="4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>
                  <a:latin typeface="Verdana" pitchFamily="1" charset="0"/>
                </a:rPr>
                <a:t>r</a:t>
              </a:r>
              <a:r>
                <a:rPr lang="en-US" i="1" baseline="-25000">
                  <a:latin typeface="Verdana" pitchFamily="1" charset="0"/>
                </a:rPr>
                <a:t>1    </a:t>
              </a:r>
              <a:r>
                <a:rPr lang="en-US" i="1">
                  <a:latin typeface="Verdana" pitchFamily="1" charset="0"/>
                </a:rPr>
                <a:t> 	t</a:t>
              </a:r>
              <a:r>
                <a:rPr lang="en-US" i="1" baseline="-25000">
                  <a:latin typeface="Verdana" pitchFamily="1" charset="0"/>
                </a:rPr>
                <a:t>i</a:t>
              </a:r>
              <a:endParaRPr lang="en-US" i="1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i="1">
                  <a:latin typeface="Verdana" pitchFamily="1" charset="0"/>
                </a:rPr>
                <a:t>r</a:t>
              </a:r>
              <a:r>
                <a:rPr lang="en-US" i="1" baseline="-25000">
                  <a:latin typeface="Verdana" pitchFamily="1" charset="0"/>
                </a:rPr>
                <a:t>2    	</a:t>
              </a:r>
              <a:r>
                <a:rPr lang="en-US" i="1">
                  <a:latin typeface="Verdana" pitchFamily="1" charset="0"/>
                </a:rPr>
                <a:t>t</a:t>
              </a:r>
              <a:r>
                <a:rPr lang="en-US" i="1" baseline="-25000">
                  <a:latin typeface="Verdana" pitchFamily="1" charset="0"/>
                </a:rPr>
                <a:t>j</a:t>
              </a:r>
            </a:p>
          </p:txBody>
        </p:sp>
        <p:grpSp>
          <p:nvGrpSpPr>
            <p:cNvPr id="136" name="Group 19"/>
            <p:cNvGrpSpPr>
              <a:grpSpLocks/>
            </p:cNvGrpSpPr>
            <p:nvPr/>
          </p:nvGrpSpPr>
          <p:grpSpPr bwMode="auto">
            <a:xfrm>
              <a:off x="1344" y="384"/>
              <a:ext cx="3807" cy="2185"/>
              <a:chOff x="1400" y="912"/>
              <a:chExt cx="3807" cy="2185"/>
            </a:xfrm>
          </p:grpSpPr>
          <p:sp>
            <p:nvSpPr>
              <p:cNvPr id="139" name="Rectangle 20"/>
              <p:cNvSpPr>
                <a:spLocks noChangeArrowheads="1"/>
              </p:cNvSpPr>
              <p:nvPr/>
            </p:nvSpPr>
            <p:spPr bwMode="auto">
              <a:xfrm>
                <a:off x="3528" y="2173"/>
                <a:ext cx="496" cy="4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Rectangle 21"/>
              <p:cNvSpPr>
                <a:spLocks noChangeArrowheads="1"/>
              </p:cNvSpPr>
              <p:nvPr/>
            </p:nvSpPr>
            <p:spPr bwMode="auto">
              <a:xfrm>
                <a:off x="4256" y="2173"/>
                <a:ext cx="496" cy="4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22"/>
              <p:cNvSpPr>
                <a:spLocks noChangeShapeType="1"/>
              </p:cNvSpPr>
              <p:nvPr/>
            </p:nvSpPr>
            <p:spPr bwMode="auto">
              <a:xfrm>
                <a:off x="2416" y="1909"/>
                <a:ext cx="0" cy="2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23"/>
              <p:cNvSpPr>
                <a:spLocks noChangeShapeType="1"/>
              </p:cNvSpPr>
              <p:nvPr/>
            </p:nvSpPr>
            <p:spPr bwMode="auto">
              <a:xfrm>
                <a:off x="2944" y="2013"/>
                <a:ext cx="0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24"/>
              <p:cNvSpPr>
                <a:spLocks noChangeShapeType="1"/>
              </p:cNvSpPr>
              <p:nvPr/>
            </p:nvSpPr>
            <p:spPr bwMode="auto">
              <a:xfrm>
                <a:off x="3672" y="2013"/>
                <a:ext cx="0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25"/>
              <p:cNvSpPr>
                <a:spLocks noChangeShapeType="1"/>
              </p:cNvSpPr>
              <p:nvPr/>
            </p:nvSpPr>
            <p:spPr bwMode="auto">
              <a:xfrm>
                <a:off x="4376" y="2013"/>
                <a:ext cx="0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Rectangle 26"/>
              <p:cNvSpPr>
                <a:spLocks noChangeArrowheads="1"/>
              </p:cNvSpPr>
              <p:nvPr/>
            </p:nvSpPr>
            <p:spPr bwMode="auto">
              <a:xfrm>
                <a:off x="2895" y="2279"/>
                <a:ext cx="284" cy="24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FU</a:t>
                </a:r>
              </a:p>
            </p:txBody>
          </p:sp>
          <p:sp>
            <p:nvSpPr>
              <p:cNvPr id="146" name="Rectangle 27"/>
              <p:cNvSpPr>
                <a:spLocks noChangeArrowheads="1"/>
              </p:cNvSpPr>
              <p:nvPr/>
            </p:nvSpPr>
            <p:spPr bwMode="auto">
              <a:xfrm>
                <a:off x="3615" y="2287"/>
                <a:ext cx="284" cy="24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FU</a:t>
                </a:r>
              </a:p>
            </p:txBody>
          </p:sp>
          <p:sp>
            <p:nvSpPr>
              <p:cNvPr id="147" name="Rectangle 28"/>
              <p:cNvSpPr>
                <a:spLocks noChangeArrowheads="1"/>
              </p:cNvSpPr>
              <p:nvPr/>
            </p:nvSpPr>
            <p:spPr bwMode="auto">
              <a:xfrm>
                <a:off x="4263" y="2207"/>
                <a:ext cx="466" cy="4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Store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 Unit</a:t>
                </a:r>
              </a:p>
            </p:txBody>
          </p:sp>
          <p:sp>
            <p:nvSpPr>
              <p:cNvPr id="148" name="Rectangle 29"/>
              <p:cNvSpPr>
                <a:spLocks noChangeArrowheads="1"/>
              </p:cNvSpPr>
              <p:nvPr/>
            </p:nvSpPr>
            <p:spPr bwMode="auto">
              <a:xfrm>
                <a:off x="4176" y="2833"/>
                <a:ext cx="1031" cy="26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800">
                    <a:latin typeface="Verdana" pitchFamily="1" charset="0"/>
                  </a:rPr>
                  <a:t>&lt; t, result &gt;</a:t>
                </a:r>
              </a:p>
            </p:txBody>
          </p:sp>
          <p:sp>
            <p:nvSpPr>
              <p:cNvPr id="149" name="Freeform 30"/>
              <p:cNvSpPr>
                <a:spLocks/>
              </p:cNvSpPr>
              <p:nvPr/>
            </p:nvSpPr>
            <p:spPr bwMode="auto">
              <a:xfrm>
                <a:off x="1776" y="1920"/>
                <a:ext cx="2480" cy="240"/>
              </a:xfrm>
              <a:custGeom>
                <a:avLst/>
                <a:gdLst/>
                <a:ahLst/>
                <a:cxnLst>
                  <a:cxn ang="0">
                    <a:pos x="2112" y="0"/>
                  </a:cxn>
                  <a:cxn ang="0">
                    <a:pos x="0" y="0"/>
                  </a:cxn>
                  <a:cxn ang="0">
                    <a:pos x="0" y="240"/>
                  </a:cxn>
                </a:cxnLst>
                <a:rect l="0" t="0" r="r" b="b"/>
                <a:pathLst>
                  <a:path w="2112" h="240">
                    <a:moveTo>
                      <a:pt x="2112" y="0"/>
                    </a:moveTo>
                    <a:lnTo>
                      <a:pt x="0" y="0"/>
                    </a:lnTo>
                    <a:lnTo>
                      <a:pt x="0" y="240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Rectangle 31"/>
              <p:cNvSpPr>
                <a:spLocks noChangeArrowheads="1"/>
              </p:cNvSpPr>
              <p:nvPr/>
            </p:nvSpPr>
            <p:spPr bwMode="auto">
              <a:xfrm>
                <a:off x="2072" y="2173"/>
                <a:ext cx="496" cy="4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Rectangle 32"/>
              <p:cNvSpPr>
                <a:spLocks noChangeArrowheads="1"/>
              </p:cNvSpPr>
              <p:nvPr/>
            </p:nvSpPr>
            <p:spPr bwMode="auto">
              <a:xfrm>
                <a:off x="2800" y="2173"/>
                <a:ext cx="496" cy="4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latin typeface="Verdana" pitchFamily="1" charset="0"/>
                  </a:rPr>
                  <a:t>FU</a:t>
                </a:r>
              </a:p>
            </p:txBody>
          </p:sp>
          <p:sp>
            <p:nvSpPr>
              <p:cNvPr id="152" name="Rectangle 33"/>
              <p:cNvSpPr>
                <a:spLocks noChangeArrowheads="1"/>
              </p:cNvSpPr>
              <p:nvPr/>
            </p:nvSpPr>
            <p:spPr bwMode="auto">
              <a:xfrm>
                <a:off x="1400" y="2173"/>
                <a:ext cx="496" cy="4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34"/>
              <p:cNvSpPr>
                <a:spLocks noChangeShapeType="1"/>
              </p:cNvSpPr>
              <p:nvPr/>
            </p:nvSpPr>
            <p:spPr bwMode="auto">
              <a:xfrm>
                <a:off x="2200" y="2005"/>
                <a:ext cx="21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4" name="Group 35"/>
              <p:cNvGrpSpPr>
                <a:grpSpLocks/>
              </p:cNvGrpSpPr>
              <p:nvPr/>
            </p:nvGrpSpPr>
            <p:grpSpPr bwMode="auto">
              <a:xfrm>
                <a:off x="1656" y="2637"/>
                <a:ext cx="2137" cy="228"/>
                <a:chOff x="1368" y="3261"/>
                <a:chExt cx="2137" cy="228"/>
              </a:xfrm>
            </p:grpSpPr>
            <p:sp>
              <p:nvSpPr>
                <p:cNvPr id="170" name="Freeform 36"/>
                <p:cNvSpPr>
                  <a:spLocks/>
                </p:cNvSpPr>
                <p:nvPr/>
              </p:nvSpPr>
              <p:spPr bwMode="auto">
                <a:xfrm>
                  <a:off x="2040" y="3267"/>
                  <a:ext cx="1" cy="22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21"/>
                    </a:cxn>
                  </a:cxnLst>
                  <a:rect l="0" t="0" r="r" b="b"/>
                  <a:pathLst>
                    <a:path w="1" h="222">
                      <a:moveTo>
                        <a:pt x="0" y="0"/>
                      </a:moveTo>
                      <a:lnTo>
                        <a:pt x="0" y="22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Freeform 37"/>
                <p:cNvSpPr>
                  <a:spLocks/>
                </p:cNvSpPr>
                <p:nvPr/>
              </p:nvSpPr>
              <p:spPr bwMode="auto">
                <a:xfrm>
                  <a:off x="1368" y="3261"/>
                  <a:ext cx="1" cy="22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21"/>
                    </a:cxn>
                  </a:cxnLst>
                  <a:rect l="0" t="0" r="r" b="b"/>
                  <a:pathLst>
                    <a:path w="1" h="222">
                      <a:moveTo>
                        <a:pt x="0" y="0"/>
                      </a:moveTo>
                      <a:lnTo>
                        <a:pt x="0" y="22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" name="Freeform 38"/>
                <p:cNvSpPr>
                  <a:spLocks/>
                </p:cNvSpPr>
                <p:nvPr/>
              </p:nvSpPr>
              <p:spPr bwMode="auto">
                <a:xfrm>
                  <a:off x="2768" y="3261"/>
                  <a:ext cx="1" cy="22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21"/>
                    </a:cxn>
                  </a:cxnLst>
                  <a:rect l="0" t="0" r="r" b="b"/>
                  <a:pathLst>
                    <a:path w="1" h="222">
                      <a:moveTo>
                        <a:pt x="0" y="0"/>
                      </a:moveTo>
                      <a:lnTo>
                        <a:pt x="0" y="22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Freeform 39"/>
                <p:cNvSpPr>
                  <a:spLocks/>
                </p:cNvSpPr>
                <p:nvPr/>
              </p:nvSpPr>
              <p:spPr bwMode="auto">
                <a:xfrm>
                  <a:off x="3504" y="3261"/>
                  <a:ext cx="1" cy="22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21"/>
                    </a:cxn>
                  </a:cxnLst>
                  <a:rect l="0" t="0" r="r" b="b"/>
                  <a:pathLst>
                    <a:path w="1" h="222">
                      <a:moveTo>
                        <a:pt x="0" y="0"/>
                      </a:moveTo>
                      <a:lnTo>
                        <a:pt x="0" y="22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5" name="Line 40"/>
              <p:cNvSpPr>
                <a:spLocks noChangeShapeType="1"/>
              </p:cNvSpPr>
              <p:nvPr/>
            </p:nvSpPr>
            <p:spPr bwMode="auto">
              <a:xfrm>
                <a:off x="3675" y="1776"/>
                <a:ext cx="0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41"/>
              <p:cNvSpPr>
                <a:spLocks noChangeShapeType="1"/>
              </p:cNvSpPr>
              <p:nvPr/>
            </p:nvSpPr>
            <p:spPr bwMode="auto">
              <a:xfrm>
                <a:off x="2200" y="2013"/>
                <a:ext cx="0" cy="1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42"/>
              <p:cNvSpPr>
                <a:spLocks noChangeShapeType="1"/>
              </p:cNvSpPr>
              <p:nvPr/>
            </p:nvSpPr>
            <p:spPr bwMode="auto">
              <a:xfrm>
                <a:off x="3160" y="1909"/>
                <a:ext cx="0" cy="2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43"/>
              <p:cNvSpPr>
                <a:spLocks noChangeShapeType="1"/>
              </p:cNvSpPr>
              <p:nvPr/>
            </p:nvSpPr>
            <p:spPr bwMode="auto">
              <a:xfrm>
                <a:off x="3840" y="1920"/>
                <a:ext cx="0" cy="2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Freeform 44"/>
              <p:cNvSpPr>
                <a:spLocks/>
              </p:cNvSpPr>
              <p:nvPr/>
            </p:nvSpPr>
            <p:spPr bwMode="auto">
              <a:xfrm>
                <a:off x="1592" y="2005"/>
                <a:ext cx="601" cy="169"/>
              </a:xfrm>
              <a:custGeom>
                <a:avLst/>
                <a:gdLst/>
                <a:ahLst/>
                <a:cxnLst>
                  <a:cxn ang="0">
                    <a:pos x="600" y="0"/>
                  </a:cxn>
                  <a:cxn ang="0">
                    <a:pos x="0" y="0"/>
                  </a:cxn>
                  <a:cxn ang="0">
                    <a:pos x="0" y="168"/>
                  </a:cxn>
                </a:cxnLst>
                <a:rect l="0" t="0" r="r" b="b"/>
                <a:pathLst>
                  <a:path w="601" h="169">
                    <a:moveTo>
                      <a:pt x="600" y="0"/>
                    </a:moveTo>
                    <a:lnTo>
                      <a:pt x="0" y="0"/>
                    </a:lnTo>
                    <a:lnTo>
                      <a:pt x="0" y="16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Rectangle 45"/>
              <p:cNvSpPr>
                <a:spLocks noChangeArrowheads="1"/>
              </p:cNvSpPr>
              <p:nvPr/>
            </p:nvSpPr>
            <p:spPr bwMode="auto">
              <a:xfrm>
                <a:off x="1423" y="2200"/>
                <a:ext cx="425" cy="42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Load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 Unit</a:t>
                </a:r>
              </a:p>
            </p:txBody>
          </p:sp>
          <p:sp>
            <p:nvSpPr>
              <p:cNvPr id="161" name="Rectangle 46"/>
              <p:cNvSpPr>
                <a:spLocks noChangeArrowheads="1"/>
              </p:cNvSpPr>
              <p:nvPr/>
            </p:nvSpPr>
            <p:spPr bwMode="auto">
              <a:xfrm>
                <a:off x="2176" y="2279"/>
                <a:ext cx="284" cy="24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>
                    <a:latin typeface="Verdana" pitchFamily="1" charset="0"/>
                  </a:rPr>
                  <a:t>FU</a:t>
                </a:r>
              </a:p>
            </p:txBody>
          </p:sp>
          <p:sp>
            <p:nvSpPr>
              <p:cNvPr id="162" name="Rectangle 47"/>
              <p:cNvSpPr>
                <a:spLocks noChangeArrowheads="1"/>
              </p:cNvSpPr>
              <p:nvPr/>
            </p:nvSpPr>
            <p:spPr bwMode="auto">
              <a:xfrm>
                <a:off x="3332" y="1056"/>
                <a:ext cx="222" cy="77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i="1">
                    <a:latin typeface="Verdana" pitchFamily="1" charset="0"/>
                  </a:rPr>
                  <a:t>t</a:t>
                </a:r>
                <a:r>
                  <a:rPr lang="en-US" i="1" baseline="-25000">
                    <a:latin typeface="Verdana" pitchFamily="1" charset="0"/>
                  </a:rPr>
                  <a:t>1</a:t>
                </a:r>
                <a:endParaRPr lang="en-US" i="1">
                  <a:latin typeface="Verdana" pitchFamily="1" charset="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i="1">
                    <a:latin typeface="Verdana" pitchFamily="1" charset="0"/>
                  </a:rPr>
                  <a:t>t</a:t>
                </a:r>
                <a:r>
                  <a:rPr lang="en-US" i="1" baseline="-25000">
                    <a:latin typeface="Verdana" pitchFamily="1" charset="0"/>
                  </a:rPr>
                  <a:t>2</a:t>
                </a:r>
                <a:endParaRPr lang="en-US" i="1">
                  <a:latin typeface="Verdana" pitchFamily="1" charset="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i="1">
                    <a:latin typeface="Verdana" pitchFamily="1" charset="0"/>
                  </a:rPr>
                  <a:t>.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 i="1">
                    <a:latin typeface="Verdana" pitchFamily="1" charset="0"/>
                  </a:rPr>
                  <a:t>t</a:t>
                </a:r>
                <a:r>
                  <a:rPr lang="en-US" i="1" baseline="-25000">
                    <a:latin typeface="Verdana" pitchFamily="1" charset="0"/>
                  </a:rPr>
                  <a:t>n</a:t>
                </a:r>
              </a:p>
            </p:txBody>
          </p:sp>
          <p:grpSp>
            <p:nvGrpSpPr>
              <p:cNvPr id="163" name="Group 48"/>
              <p:cNvGrpSpPr>
                <a:grpSpLocks/>
              </p:cNvGrpSpPr>
              <p:nvPr/>
            </p:nvGrpSpPr>
            <p:grpSpPr bwMode="auto">
              <a:xfrm>
                <a:off x="3615" y="1104"/>
                <a:ext cx="760" cy="664"/>
                <a:chOff x="1696" y="813"/>
                <a:chExt cx="760" cy="664"/>
              </a:xfrm>
            </p:grpSpPr>
            <p:sp>
              <p:nvSpPr>
                <p:cNvPr id="167" name="Rectangle 49"/>
                <p:cNvSpPr>
                  <a:spLocks noChangeArrowheads="1"/>
                </p:cNvSpPr>
                <p:nvPr/>
              </p:nvSpPr>
              <p:spPr bwMode="auto">
                <a:xfrm>
                  <a:off x="1696" y="813"/>
                  <a:ext cx="760" cy="66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Line 50"/>
                <p:cNvSpPr>
                  <a:spLocks noChangeShapeType="1"/>
                </p:cNvSpPr>
                <p:nvPr/>
              </p:nvSpPr>
              <p:spPr bwMode="auto">
                <a:xfrm>
                  <a:off x="1708" y="977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Line 51"/>
                <p:cNvSpPr>
                  <a:spLocks noChangeShapeType="1"/>
                </p:cNvSpPr>
                <p:nvPr/>
              </p:nvSpPr>
              <p:spPr bwMode="auto">
                <a:xfrm>
                  <a:off x="1708" y="1315"/>
                  <a:ext cx="74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4" name="Rectangle 52"/>
              <p:cNvSpPr>
                <a:spLocks noChangeArrowheads="1"/>
              </p:cNvSpPr>
              <p:nvPr/>
            </p:nvSpPr>
            <p:spPr bwMode="auto">
              <a:xfrm>
                <a:off x="4393" y="1156"/>
                <a:ext cx="425" cy="50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Verdana" pitchFamily="1" charset="0"/>
                  </a:rPr>
                  <a:t>Reg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Verdana" pitchFamily="1" charset="0"/>
                  </a:rPr>
                  <a:t>File</a:t>
                </a:r>
              </a:p>
            </p:txBody>
          </p:sp>
          <p:sp>
            <p:nvSpPr>
              <p:cNvPr id="165" name="Freeform 53"/>
              <p:cNvSpPr>
                <a:spLocks/>
              </p:cNvSpPr>
              <p:nvPr/>
            </p:nvSpPr>
            <p:spPr bwMode="auto">
              <a:xfrm>
                <a:off x="4256" y="1776"/>
                <a:ext cx="348" cy="3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4"/>
                  </a:cxn>
                  <a:cxn ang="0">
                    <a:pos x="720" y="144"/>
                  </a:cxn>
                  <a:cxn ang="0">
                    <a:pos x="720" y="384"/>
                  </a:cxn>
                </a:cxnLst>
                <a:rect l="0" t="0" r="r" b="b"/>
                <a:pathLst>
                  <a:path w="720" h="384">
                    <a:moveTo>
                      <a:pt x="0" y="0"/>
                    </a:moveTo>
                    <a:lnTo>
                      <a:pt x="0" y="144"/>
                    </a:lnTo>
                    <a:lnTo>
                      <a:pt x="720" y="144"/>
                    </a:lnTo>
                    <a:lnTo>
                      <a:pt x="720" y="384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54"/>
              <p:cNvSpPr>
                <a:spLocks/>
              </p:cNvSpPr>
              <p:nvPr/>
            </p:nvSpPr>
            <p:spPr bwMode="auto">
              <a:xfrm>
                <a:off x="1488" y="912"/>
                <a:ext cx="3648" cy="1920"/>
              </a:xfrm>
              <a:custGeom>
                <a:avLst/>
                <a:gdLst/>
                <a:ahLst/>
                <a:cxnLst>
                  <a:cxn ang="0">
                    <a:pos x="0" y="1920"/>
                  </a:cxn>
                  <a:cxn ang="0">
                    <a:pos x="3648" y="1920"/>
                  </a:cxn>
                  <a:cxn ang="0">
                    <a:pos x="3648" y="0"/>
                  </a:cxn>
                  <a:cxn ang="0">
                    <a:pos x="2496" y="0"/>
                  </a:cxn>
                  <a:cxn ang="0">
                    <a:pos x="2496" y="192"/>
                  </a:cxn>
                </a:cxnLst>
                <a:rect l="0" t="0" r="r" b="b"/>
                <a:pathLst>
                  <a:path w="3648" h="1920">
                    <a:moveTo>
                      <a:pt x="0" y="1920"/>
                    </a:moveTo>
                    <a:lnTo>
                      <a:pt x="3648" y="1920"/>
                    </a:lnTo>
                    <a:lnTo>
                      <a:pt x="3648" y="0"/>
                    </a:lnTo>
                    <a:lnTo>
                      <a:pt x="2496" y="0"/>
                    </a:lnTo>
                    <a:lnTo>
                      <a:pt x="2496" y="192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7" name="Text Box 55"/>
            <p:cNvSpPr txBox="1">
              <a:spLocks noChangeArrowheads="1"/>
            </p:cNvSpPr>
            <p:nvPr/>
          </p:nvSpPr>
          <p:spPr bwMode="auto">
            <a:xfrm>
              <a:off x="1443" y="696"/>
              <a:ext cx="1714" cy="4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>
                  <a:latin typeface="Verdana" pitchFamily="1" charset="0"/>
                </a:rPr>
                <a:t>Snapshots for mispredict recovery</a:t>
              </a:r>
            </a:p>
          </p:txBody>
        </p:sp>
        <p:sp>
          <p:nvSpPr>
            <p:cNvPr id="138" name="Text Box 56"/>
            <p:cNvSpPr txBox="1">
              <a:spLocks noChangeArrowheads="1"/>
            </p:cNvSpPr>
            <p:nvPr/>
          </p:nvSpPr>
          <p:spPr bwMode="auto">
            <a:xfrm>
              <a:off x="96" y="2287"/>
              <a:ext cx="1233" cy="2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>
                  <a:latin typeface="Verdana" pitchFamily="1" charset="0"/>
                </a:rPr>
                <a:t>(ROB not shown)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387654"/>
            <a:ext cx="8147325" cy="1190555"/>
          </a:xfrm>
        </p:spPr>
        <p:txBody>
          <a:bodyPr anchor="t"/>
          <a:lstStyle/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Decode stage allocates instruction template (i.e., tag t) and stores tag  in register file.</a:t>
            </a:r>
          </a:p>
          <a:p>
            <a:pPr algn="l">
              <a:buFontTx/>
              <a:buChar char="-"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When instruction completes, tag is de-allocated.</a:t>
            </a:r>
          </a:p>
          <a:p>
            <a:pPr algn="l">
              <a:buFontTx/>
              <a:buChar char="-"/>
            </a:pPr>
            <a:endParaRPr lang="en-US" sz="1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1230765" y="1066800"/>
            <a:ext cx="6642100" cy="4291013"/>
            <a:chOff x="1040705" y="1066800"/>
            <a:chExt cx="6642100" cy="4291013"/>
          </a:xfrm>
        </p:grpSpPr>
        <p:sp>
          <p:nvSpPr>
            <p:cNvPr id="83" name="Rectangle 5"/>
            <p:cNvSpPr>
              <a:spLocks noChangeArrowheads="1"/>
            </p:cNvSpPr>
            <p:nvPr/>
          </p:nvSpPr>
          <p:spPr bwMode="auto">
            <a:xfrm>
              <a:off x="1967805" y="1066800"/>
              <a:ext cx="1206500" cy="1054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6"/>
            <p:cNvSpPr>
              <a:spLocks noChangeShapeType="1"/>
            </p:cNvSpPr>
            <p:nvPr/>
          </p:nvSpPr>
          <p:spPr bwMode="auto">
            <a:xfrm>
              <a:off x="1986855" y="1327150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>
              <a:off x="1986855" y="1863725"/>
              <a:ext cx="1187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205930" y="1076325"/>
              <a:ext cx="0" cy="10509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9"/>
            <p:cNvSpPr>
              <a:spLocks noChangeArrowheads="1"/>
            </p:cNvSpPr>
            <p:nvPr/>
          </p:nvSpPr>
          <p:spPr bwMode="auto">
            <a:xfrm>
              <a:off x="32632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44189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11"/>
            <p:cNvSpPr>
              <a:spLocks noChangeArrowheads="1"/>
            </p:cNvSpPr>
            <p:nvPr/>
          </p:nvSpPr>
          <p:spPr bwMode="auto">
            <a:xfrm>
              <a:off x="5574605" y="4216400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12"/>
            <p:cNvSpPr>
              <a:spLocks noChangeArrowheads="1"/>
            </p:cNvSpPr>
            <p:nvPr/>
          </p:nvSpPr>
          <p:spPr bwMode="auto">
            <a:xfrm>
              <a:off x="2117030" y="4225925"/>
              <a:ext cx="787400" cy="711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Freeform 13"/>
            <p:cNvSpPr>
              <a:spLocks/>
            </p:cNvSpPr>
            <p:nvPr/>
          </p:nvSpPr>
          <p:spPr bwMode="auto">
            <a:xfrm>
              <a:off x="1040705" y="1452563"/>
              <a:ext cx="6642100" cy="3848100"/>
            </a:xfrm>
            <a:custGeom>
              <a:avLst/>
              <a:gdLst/>
              <a:ahLst/>
              <a:cxnLst>
                <a:cxn ang="0">
                  <a:pos x="0" y="2424"/>
                </a:cxn>
                <a:cxn ang="0">
                  <a:pos x="4184" y="2424"/>
                </a:cxn>
                <a:cxn ang="0">
                  <a:pos x="4184" y="0"/>
                </a:cxn>
                <a:cxn ang="0">
                  <a:pos x="1750" y="4"/>
                </a:cxn>
                <a:cxn ang="0">
                  <a:pos x="1334" y="4"/>
                </a:cxn>
              </a:cxnLst>
              <a:rect l="0" t="0" r="r" b="b"/>
              <a:pathLst>
                <a:path w="4184" h="2424">
                  <a:moveTo>
                    <a:pt x="0" y="2424"/>
                  </a:moveTo>
                  <a:lnTo>
                    <a:pt x="4184" y="2424"/>
                  </a:lnTo>
                  <a:lnTo>
                    <a:pt x="4184" y="0"/>
                  </a:lnTo>
                  <a:lnTo>
                    <a:pt x="1750" y="4"/>
                  </a:lnTo>
                  <a:lnTo>
                    <a:pt x="1334" y="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>
              <a:off x="2310705" y="3949700"/>
              <a:ext cx="3441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15"/>
            <p:cNvSpPr>
              <a:spLocks/>
            </p:cNvSpPr>
            <p:nvPr/>
          </p:nvSpPr>
          <p:spPr bwMode="auto">
            <a:xfrm>
              <a:off x="2513905" y="4962525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6"/>
            <p:cNvSpPr>
              <a:spLocks/>
            </p:cNvSpPr>
            <p:nvPr/>
          </p:nvSpPr>
          <p:spPr bwMode="auto">
            <a:xfrm>
              <a:off x="36696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7"/>
            <p:cNvSpPr>
              <a:spLocks/>
            </p:cNvSpPr>
            <p:nvPr/>
          </p:nvSpPr>
          <p:spPr bwMode="auto">
            <a:xfrm>
              <a:off x="4838005" y="4953000"/>
              <a:ext cx="1588" cy="352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18"/>
            <p:cNvSpPr>
              <a:spLocks noChangeShapeType="1"/>
            </p:cNvSpPr>
            <p:nvPr/>
          </p:nvSpPr>
          <p:spPr bwMode="auto">
            <a:xfrm>
              <a:off x="2666305" y="3797300"/>
              <a:ext cx="3416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9"/>
            <p:cNvSpPr>
              <a:spLocks noChangeShapeType="1"/>
            </p:cNvSpPr>
            <p:nvPr/>
          </p:nvSpPr>
          <p:spPr bwMode="auto">
            <a:xfrm>
              <a:off x="4760218" y="3605213"/>
              <a:ext cx="0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0"/>
            <p:cNvSpPr>
              <a:spLocks noChangeShapeType="1"/>
            </p:cNvSpPr>
            <p:nvPr/>
          </p:nvSpPr>
          <p:spPr bwMode="auto">
            <a:xfrm>
              <a:off x="6106418" y="3597275"/>
              <a:ext cx="0" cy="177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21"/>
            <p:cNvSpPr>
              <a:spLocks noChangeShapeType="1"/>
            </p:cNvSpPr>
            <p:nvPr/>
          </p:nvSpPr>
          <p:spPr bwMode="auto">
            <a:xfrm>
              <a:off x="23107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22"/>
            <p:cNvSpPr>
              <a:spLocks noChangeShapeType="1"/>
            </p:cNvSpPr>
            <p:nvPr/>
          </p:nvSpPr>
          <p:spPr bwMode="auto">
            <a:xfrm>
              <a:off x="26536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23"/>
            <p:cNvSpPr>
              <a:spLocks noChangeShapeType="1"/>
            </p:cNvSpPr>
            <p:nvPr/>
          </p:nvSpPr>
          <p:spPr bwMode="auto">
            <a:xfrm>
              <a:off x="34918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24"/>
            <p:cNvSpPr>
              <a:spLocks noChangeShapeType="1"/>
            </p:cNvSpPr>
            <p:nvPr/>
          </p:nvSpPr>
          <p:spPr bwMode="auto">
            <a:xfrm>
              <a:off x="38347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25"/>
            <p:cNvSpPr>
              <a:spLocks noChangeShapeType="1"/>
            </p:cNvSpPr>
            <p:nvPr/>
          </p:nvSpPr>
          <p:spPr bwMode="auto">
            <a:xfrm>
              <a:off x="46475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6"/>
            <p:cNvSpPr>
              <a:spLocks noChangeShapeType="1"/>
            </p:cNvSpPr>
            <p:nvPr/>
          </p:nvSpPr>
          <p:spPr bwMode="auto">
            <a:xfrm>
              <a:off x="49904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27"/>
            <p:cNvSpPr>
              <a:spLocks noChangeShapeType="1"/>
            </p:cNvSpPr>
            <p:nvPr/>
          </p:nvSpPr>
          <p:spPr bwMode="auto">
            <a:xfrm>
              <a:off x="5765105" y="3962400"/>
              <a:ext cx="0" cy="254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28"/>
            <p:cNvSpPr>
              <a:spLocks noChangeShapeType="1"/>
            </p:cNvSpPr>
            <p:nvPr/>
          </p:nvSpPr>
          <p:spPr bwMode="auto">
            <a:xfrm>
              <a:off x="6108005" y="3797300"/>
              <a:ext cx="0" cy="393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4803080" y="1465263"/>
              <a:ext cx="1303338" cy="760412"/>
              <a:chOff x="3482" y="656"/>
              <a:chExt cx="821" cy="887"/>
            </a:xfrm>
          </p:grpSpPr>
          <p:sp>
            <p:nvSpPr>
              <p:cNvPr id="108" name="Line 30"/>
              <p:cNvSpPr>
                <a:spLocks noChangeShapeType="1"/>
              </p:cNvSpPr>
              <p:nvPr/>
            </p:nvSpPr>
            <p:spPr bwMode="auto">
              <a:xfrm>
                <a:off x="3482" y="656"/>
                <a:ext cx="0" cy="8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31"/>
              <p:cNvSpPr>
                <a:spLocks noChangeShapeType="1"/>
              </p:cNvSpPr>
              <p:nvPr/>
            </p:nvSpPr>
            <p:spPr bwMode="auto">
              <a:xfrm>
                <a:off x="4303" y="657"/>
                <a:ext cx="0" cy="88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" name="Rectangle 32"/>
            <p:cNvSpPr>
              <a:spLocks noChangeArrowheads="1"/>
            </p:cNvSpPr>
            <p:nvPr/>
          </p:nvSpPr>
          <p:spPr bwMode="auto">
            <a:xfrm>
              <a:off x="2153543" y="4267200"/>
              <a:ext cx="727075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Load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1" name="Rectangle 33"/>
            <p:cNvSpPr>
              <a:spLocks noChangeArrowheads="1"/>
            </p:cNvSpPr>
            <p:nvPr/>
          </p:nvSpPr>
          <p:spPr bwMode="auto">
            <a:xfrm>
              <a:off x="3414018" y="43846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2" name="Rectangle 34"/>
            <p:cNvSpPr>
              <a:spLocks noChangeArrowheads="1"/>
            </p:cNvSpPr>
            <p:nvPr/>
          </p:nvSpPr>
          <p:spPr bwMode="auto">
            <a:xfrm>
              <a:off x="4557018" y="4397375"/>
              <a:ext cx="479425" cy="3635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FU</a:t>
              </a:r>
            </a:p>
          </p:txBody>
        </p:sp>
        <p:sp>
          <p:nvSpPr>
            <p:cNvPr id="113" name="Rectangle 35"/>
            <p:cNvSpPr>
              <a:spLocks noChangeArrowheads="1"/>
            </p:cNvSpPr>
            <p:nvPr/>
          </p:nvSpPr>
          <p:spPr bwMode="auto">
            <a:xfrm>
              <a:off x="5585718" y="4270375"/>
              <a:ext cx="800100" cy="6381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Store</a:t>
              </a:r>
            </a:p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1" charset="0"/>
                </a:rPr>
                <a:t> Unit</a:t>
              </a:r>
            </a:p>
          </p:txBody>
        </p:sp>
        <p:sp>
          <p:nvSpPr>
            <p:cNvPr id="114" name="Rectangle 36"/>
            <p:cNvSpPr>
              <a:spLocks noChangeArrowheads="1"/>
            </p:cNvSpPr>
            <p:nvPr/>
          </p:nvSpPr>
          <p:spPr bwMode="auto">
            <a:xfrm>
              <a:off x="5763518" y="4964113"/>
              <a:ext cx="1779587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Verdana" pitchFamily="1" charset="0"/>
                </a:rPr>
                <a:t>&lt; t, result &gt;</a:t>
              </a:r>
            </a:p>
          </p:txBody>
        </p:sp>
        <p:sp>
          <p:nvSpPr>
            <p:cNvPr id="115" name="Rectangle 37"/>
            <p:cNvSpPr>
              <a:spLocks noChangeArrowheads="1"/>
            </p:cNvSpPr>
            <p:nvPr/>
          </p:nvSpPr>
          <p:spPr bwMode="auto">
            <a:xfrm>
              <a:off x="1912243" y="2187575"/>
              <a:ext cx="4654288" cy="3359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latin typeface="Verdana" pitchFamily="1" charset="0"/>
                </a:rPr>
                <a:t>Ins#  use  exec   op    p1    src1   p2   src2</a:t>
              </a:r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6777930" y="2170113"/>
              <a:ext cx="371898" cy="14747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1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t</a:t>
              </a:r>
              <a:r>
                <a:rPr lang="en-US" sz="1800" baseline="-25000" dirty="0">
                  <a:latin typeface="Verdana" pitchFamily="1" charset="0"/>
                </a:rPr>
                <a:t>2</a:t>
              </a:r>
              <a:endParaRPr lang="en-US" sz="1800" dirty="0">
                <a:latin typeface="Verdana" pitchFamily="1" charset="0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>
                  <a:latin typeface="Verdana" pitchFamily="1" charset="0"/>
                </a:rPr>
                <a:t>.</a:t>
              </a:r>
            </a:p>
            <a:p>
              <a:pPr algn="l">
                <a:spcBef>
                  <a:spcPct val="0"/>
                </a:spcBef>
              </a:pPr>
              <a:r>
                <a:rPr lang="en-US" sz="1800" dirty="0" err="1">
                  <a:latin typeface="Verdana" pitchFamily="1" charset="0"/>
                </a:rPr>
                <a:t>t</a:t>
              </a:r>
              <a:r>
                <a:rPr lang="en-US" sz="1800" baseline="-25000" dirty="0" err="1">
                  <a:latin typeface="Verdana" pitchFamily="1" charset="0"/>
                </a:rPr>
                <a:t>n</a:t>
              </a:r>
              <a:endParaRPr lang="en-US" sz="1800" baseline="-25000" dirty="0">
                <a:latin typeface="Verdana" pitchFamily="1" charset="0"/>
              </a:endParaRPr>
            </a:p>
          </p:txBody>
        </p:sp>
        <p:sp>
          <p:nvSpPr>
            <p:cNvPr id="117" name="Rectangle 39"/>
            <p:cNvSpPr>
              <a:spLocks noChangeArrowheads="1"/>
            </p:cNvSpPr>
            <p:nvPr/>
          </p:nvSpPr>
          <p:spPr bwMode="auto">
            <a:xfrm>
              <a:off x="1969393" y="2260600"/>
              <a:ext cx="4743450" cy="13160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40"/>
            <p:cNvSpPr>
              <a:spLocks noChangeShapeType="1"/>
            </p:cNvSpPr>
            <p:nvPr/>
          </p:nvSpPr>
          <p:spPr bwMode="auto">
            <a:xfrm>
              <a:off x="1978918" y="25019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41"/>
            <p:cNvSpPr>
              <a:spLocks noChangeShapeType="1"/>
            </p:cNvSpPr>
            <p:nvPr/>
          </p:nvSpPr>
          <p:spPr bwMode="auto">
            <a:xfrm>
              <a:off x="1978918" y="27813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42"/>
            <p:cNvSpPr>
              <a:spLocks noChangeShapeType="1"/>
            </p:cNvSpPr>
            <p:nvPr/>
          </p:nvSpPr>
          <p:spPr bwMode="auto">
            <a:xfrm>
              <a:off x="1967805" y="3048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43"/>
            <p:cNvSpPr>
              <a:spLocks noChangeShapeType="1"/>
            </p:cNvSpPr>
            <p:nvPr/>
          </p:nvSpPr>
          <p:spPr bwMode="auto">
            <a:xfrm>
              <a:off x="1978918" y="3302000"/>
              <a:ext cx="470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44"/>
            <p:cNvSpPr>
              <a:spLocks noChangeShapeType="1"/>
            </p:cNvSpPr>
            <p:nvPr/>
          </p:nvSpPr>
          <p:spPr bwMode="auto">
            <a:xfrm>
              <a:off x="2617093" y="2273300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45"/>
            <p:cNvSpPr>
              <a:spLocks noChangeShapeType="1"/>
            </p:cNvSpPr>
            <p:nvPr/>
          </p:nvSpPr>
          <p:spPr bwMode="auto">
            <a:xfrm>
              <a:off x="3074293" y="226853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46"/>
            <p:cNvSpPr>
              <a:spLocks noChangeShapeType="1"/>
            </p:cNvSpPr>
            <p:nvPr/>
          </p:nvSpPr>
          <p:spPr bwMode="auto">
            <a:xfrm>
              <a:off x="5498405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47"/>
            <p:cNvSpPr>
              <a:spLocks noChangeShapeType="1"/>
            </p:cNvSpPr>
            <p:nvPr/>
          </p:nvSpPr>
          <p:spPr bwMode="auto">
            <a:xfrm>
              <a:off x="4599880" y="2266950"/>
              <a:ext cx="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48"/>
            <p:cNvSpPr>
              <a:spLocks noChangeShapeType="1"/>
            </p:cNvSpPr>
            <p:nvPr/>
          </p:nvSpPr>
          <p:spPr bwMode="auto">
            <a:xfrm>
              <a:off x="5785743" y="2257425"/>
              <a:ext cx="0" cy="12874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49"/>
            <p:cNvSpPr>
              <a:spLocks noChangeShapeType="1"/>
            </p:cNvSpPr>
            <p:nvPr/>
          </p:nvSpPr>
          <p:spPr bwMode="auto">
            <a:xfrm>
              <a:off x="3633093" y="2274888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50"/>
            <p:cNvSpPr>
              <a:spLocks noChangeShapeType="1"/>
            </p:cNvSpPr>
            <p:nvPr/>
          </p:nvSpPr>
          <p:spPr bwMode="auto">
            <a:xfrm>
              <a:off x="4283968" y="2263775"/>
              <a:ext cx="0" cy="128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1" y="1316725"/>
            <a:ext cx="2152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Renaming  Table &amp; Register File</a:t>
            </a:r>
            <a:endParaRPr lang="en-US" dirty="0"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0" y="2622495"/>
            <a:ext cx="215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Reorder Buffer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8837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Tomasulo’s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Structures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Reorder Buffer (ROB)	-- buffers in-flight instructions in program order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supports in-order commit, precise exceptions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e.g., instruction#, use, exec, op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Reservation Stations 	-- tracks renamed source operands</a:t>
            </a:r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if operands ready, contains value (e.g., v1)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if operands pending, contains tag (e.g., t1)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may be combined with ROB (e.g., our example)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may be distributed across functional units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Renaming Table		-- if write committed, points to register file (e.g., F1)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if write pending, points to ROB entry (e.g., t1)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Rename registers (e.g., F1) with ROB tags (e.g., t1)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Register File		-- contains architected state, committed values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Common Data Bus (CDB)	-- functional units broadcast computed values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-- broadcast includes &lt;tag, result&gt;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	</a:t>
            </a:r>
          </a:p>
          <a:p>
            <a:pPr marL="1714500" lvl="3" indent="-342900">
              <a:buAutoNum type="arabicPeriod" startAt="4"/>
            </a:pPr>
            <a:endParaRPr lang="en-US" sz="8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Tomasulo’s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Fetch</a:t>
            </a:r>
          </a:p>
          <a:p>
            <a:pPr marL="342900" indent="-342900" algn="l">
              <a:buAutoNum type="arabicPeriod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Dispatch	-- Decode instruction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Stall if structural hazard in ROB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Allocate ROB entry and rename using ROB tags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Read source operands when they are ready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 startAt="3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Execute	-- Issue instruction when all operands ready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Instructions may issue out-of-order</a:t>
            </a:r>
          </a:p>
          <a:p>
            <a:pPr marL="342900" indent="-342900" algn="l">
              <a:buAutoNum type="arabicPeriod" startAt="3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 startAt="4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Complete	-- Stall if structural hazard on the common data bus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Broadcast tag and completed result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Mark ROB entry as complete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Instructions may complete out-of-order</a:t>
            </a:r>
          </a:p>
          <a:p>
            <a:pPr marL="342900" indent="-342900"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 startAt="5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Retire		-- Stall if oldest instruction (head of ROB) not complete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Handle any interrupts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Write-back value for oldest instruction to register file 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mem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Free ROB entry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		-- Instructions retire in-order</a:t>
            </a: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Register File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741" y="1163104"/>
            <a:ext cx="8147325" cy="4877435"/>
          </a:xfrm>
        </p:spPr>
        <p:txBody>
          <a:bodyPr anchor="t"/>
          <a:lstStyle/>
          <a:p>
            <a:pPr marL="342900" indent="-342900" algn="l"/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Tomasulo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Performance Limitations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Too much data movement on common data bus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Multi-input multiplexors, long buses impact clock frequency</a:t>
            </a:r>
          </a:p>
          <a:p>
            <a:pPr marL="342900" indent="-342900" algn="l">
              <a:buAutoNum type="arabicPeriod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>
              <a:buAutoNum type="arabicPeriod"/>
            </a:pPr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Alternative Approach to Register Renaming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Eliminate architectural register file (e.g., R0-R31, F1-F8)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Add larger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physical register file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, which holds all values (e.g., P0-Pn, n&gt;&gt;32)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Modify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rename table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to map architected registers to physical registers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Add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free list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to manage unallocated physical registers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-- </a:t>
            </a: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Reorder buffer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tracks ready operands, supports in-order retire, supports free list management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342900" indent="-342900"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291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3855</TotalTime>
  <Words>3008</Words>
  <Application>Microsoft Office PowerPoint</Application>
  <PresentationFormat>On-screen Show (4:3)</PresentationFormat>
  <Paragraphs>1256</Paragraphs>
  <Slides>43</Slides>
  <Notes>41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Executive</vt:lpstr>
      <vt:lpstr>ECE 252 / CPS 220  Advanced Computer Architecture I  Lecture 10 Instruction-Level Parallelism – Part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760</cp:revision>
  <dcterms:created xsi:type="dcterms:W3CDTF">2011-07-23T19:26:49Z</dcterms:created>
  <dcterms:modified xsi:type="dcterms:W3CDTF">2011-10-04T15:32:13Z</dcterms:modified>
</cp:coreProperties>
</file>