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8"/>
  </p:notesMasterIdLst>
  <p:sldIdLst>
    <p:sldId id="256" r:id="rId2"/>
    <p:sldId id="510" r:id="rId3"/>
    <p:sldId id="574" r:id="rId4"/>
    <p:sldId id="562" r:id="rId5"/>
    <p:sldId id="563" r:id="rId6"/>
    <p:sldId id="564" r:id="rId7"/>
    <p:sldId id="565" r:id="rId8"/>
    <p:sldId id="566" r:id="rId9"/>
    <p:sldId id="567" r:id="rId10"/>
    <p:sldId id="568" r:id="rId11"/>
    <p:sldId id="569" r:id="rId12"/>
    <p:sldId id="570" r:id="rId13"/>
    <p:sldId id="571" r:id="rId14"/>
    <p:sldId id="572" r:id="rId15"/>
    <p:sldId id="573" r:id="rId16"/>
    <p:sldId id="53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0" autoAdjust="0"/>
    <p:restoredTop sz="94660"/>
  </p:normalViewPr>
  <p:slideViewPr>
    <p:cSldViewPr>
      <p:cViewPr varScale="1">
        <p:scale>
          <a:sx n="78" d="100"/>
          <a:sy n="78" d="100"/>
        </p:scale>
        <p:origin x="-1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8A35EA-C037-45D3-B35E-9D3052388077}" type="datetimeFigureOut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99DB1-8047-40EE-AE51-59C93E005A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771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99DB1-8047-40EE-AE51-59C93E005A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0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AF3BD-F9E5-44C5-BDEB-9262A5EB1EA0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C6ED3-5ABC-4D6E-86EF-CD23EB2889C1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70AE8-6911-480C-87C4-6FABE681EE7E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B331C-D5AD-4A2A-99C4-69DCE02D2660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001F-0619-4BA5-990D-3AA75F9FAA96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0E9D-3745-47EE-B2A3-174F35C4F8DD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091AC-FBEE-440C-8C18-6E1CAC2283D5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09C29-19E2-471A-9DE6-3E3283970BDA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9FCED-B1D0-453C-9968-77CBFD2771F7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D0950-BC96-4A6B-AECA-CA5803027B9C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F635-8199-4D8D-B465-C3A20F49DD29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35EA6ED-ECFF-42D1-88F6-221D97FCC494}" type="datetime1">
              <a:rPr lang="en-US" smtClean="0"/>
              <a:pPr/>
              <a:t>10/4/2011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ECE 252 / CPS 220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415CF1D-9461-4BD2-B50D-59BCCC1C38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355849"/>
          </a:xfrm>
        </p:spPr>
        <p:txBody>
          <a:bodyPr/>
          <a:lstStyle/>
          <a:p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ECE 252 / CPS 220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 Advanced Computer Architecture I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/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Lecture 10</a:t>
            </a:r>
            <a:br>
              <a:rPr lang="en-US" sz="3000" b="1" dirty="0" smtClean="0">
                <a:solidFill>
                  <a:srgbClr val="00009C"/>
                </a:solidFill>
                <a:latin typeface="+mj-lt"/>
              </a:rPr>
            </a:br>
            <a:r>
              <a:rPr lang="en-US" sz="3000" b="1" dirty="0" smtClean="0">
                <a:solidFill>
                  <a:srgbClr val="00009C"/>
                </a:solidFill>
                <a:latin typeface="+mj-lt"/>
              </a:rPr>
              <a:t>Instruction-Level Parallelism – </a:t>
            </a:r>
            <a:r>
              <a:rPr lang="en-US" sz="3000" b="1" smtClean="0">
                <a:solidFill>
                  <a:srgbClr val="00009C"/>
                </a:solidFill>
                <a:latin typeface="+mj-lt"/>
              </a:rPr>
              <a:t>Part 4</a:t>
            </a:r>
            <a:endParaRPr lang="en-US" sz="3000" b="1" dirty="0">
              <a:solidFill>
                <a:srgbClr val="00009C"/>
              </a:solidFill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Benjamin Lee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Electrical and Computer Engineering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Duke University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www.duke.edu/~bcl15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www.duke.edu/~bcl15/class/class_ece252fall11.html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57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10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 – v1 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849985"/>
            <a:ext cx="8147325" cy="138257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only predicts branch direction (taken, not taken). Cannot redirect instruction flow until after branch target determined.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Store target with branch predictions.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During fetch: If (BP == taken) then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=target, else </a:t>
            </a:r>
            <a:r>
              <a:rPr lang="en-US" sz="1600" dirty="0" err="1" smtClean="0">
                <a:solidFill>
                  <a:schemeClr val="tx1"/>
                </a:solidFill>
              </a:rPr>
              <a:t>nPC</a:t>
            </a:r>
            <a:r>
              <a:rPr lang="en-US" sz="1600" dirty="0" smtClean="0">
                <a:solidFill>
                  <a:schemeClr val="tx1"/>
                </a:solidFill>
              </a:rPr>
              <a:t>=PC+4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Later: update BHT, BTB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03213" y="2347913"/>
            <a:ext cx="8763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IMEM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68488" y="2279650"/>
            <a:ext cx="65087" cy="520700"/>
            <a:chOff x="1177" y="1324"/>
            <a:chExt cx="41" cy="328"/>
          </a:xfrm>
        </p:grpSpPr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177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177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8"/>
            <p:cNvSpPr>
              <a:spLocks noChangeArrowheads="1"/>
            </p:cNvSpPr>
            <p:nvPr/>
          </p:nvSpPr>
          <p:spPr bwMode="auto">
            <a:xfrm>
              <a:off x="1177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9"/>
            <p:cNvSpPr>
              <a:spLocks noChangeArrowheads="1"/>
            </p:cNvSpPr>
            <p:nvPr/>
          </p:nvSpPr>
          <p:spPr bwMode="auto">
            <a:xfrm>
              <a:off x="1177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2603500" y="4470400"/>
            <a:ext cx="1879600" cy="279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3657600" y="4076700"/>
            <a:ext cx="8397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480" y="48"/>
              </a:cxn>
              <a:cxn ang="0">
                <a:pos x="528" y="96"/>
              </a:cxn>
            </a:cxnLst>
            <a:rect l="0" t="0" r="r" b="b"/>
            <a:pathLst>
              <a:path w="529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480" y="48"/>
                </a:lnTo>
                <a:lnTo>
                  <a:pt x="528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590800" y="4229100"/>
            <a:ext cx="1906588" cy="153988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48" y="48"/>
              </a:cxn>
              <a:cxn ang="0">
                <a:pos x="240" y="48"/>
              </a:cxn>
              <a:cxn ang="0">
                <a:pos x="288" y="0"/>
              </a:cxn>
              <a:cxn ang="0">
                <a:pos x="336" y="48"/>
              </a:cxn>
              <a:cxn ang="0">
                <a:pos x="1152" y="48"/>
              </a:cxn>
              <a:cxn ang="0">
                <a:pos x="1200" y="96"/>
              </a:cxn>
            </a:cxnLst>
            <a:rect l="0" t="0" r="r" b="b"/>
            <a:pathLst>
              <a:path w="1201" h="97">
                <a:moveTo>
                  <a:pt x="0" y="96"/>
                </a:moveTo>
                <a:lnTo>
                  <a:pt x="48" y="48"/>
                </a:lnTo>
                <a:lnTo>
                  <a:pt x="240" y="48"/>
                </a:lnTo>
                <a:lnTo>
                  <a:pt x="288" y="0"/>
                </a:lnTo>
                <a:lnTo>
                  <a:pt x="336" y="48"/>
                </a:lnTo>
                <a:lnTo>
                  <a:pt x="1152" y="48"/>
                </a:lnTo>
                <a:lnTo>
                  <a:pt x="1200" y="96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>
            <a:off x="3657600" y="4470400"/>
            <a:ext cx="0" cy="279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3300413" y="3694113"/>
            <a:ext cx="51117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PC</a:t>
            </a:r>
          </a:p>
        </p:txBody>
      </p:sp>
      <p:sp>
        <p:nvSpPr>
          <p:cNvPr id="20" name="Freeform 15"/>
          <p:cNvSpPr>
            <a:spLocks/>
          </p:cNvSpPr>
          <p:nvPr/>
        </p:nvSpPr>
        <p:spPr bwMode="auto">
          <a:xfrm>
            <a:off x="2286000" y="2476500"/>
            <a:ext cx="763588" cy="1677988"/>
          </a:xfrm>
          <a:custGeom>
            <a:avLst/>
            <a:gdLst/>
            <a:ahLst/>
            <a:cxnLst>
              <a:cxn ang="0">
                <a:pos x="480" y="1056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1" h="1057">
                <a:moveTo>
                  <a:pt x="480" y="1056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6"/>
          <p:cNvSpPr>
            <a:spLocks/>
          </p:cNvSpPr>
          <p:nvPr/>
        </p:nvSpPr>
        <p:spPr bwMode="auto">
          <a:xfrm>
            <a:off x="4114800" y="2489200"/>
            <a:ext cx="611188" cy="1512888"/>
          </a:xfrm>
          <a:custGeom>
            <a:avLst/>
            <a:gdLst/>
            <a:ahLst/>
            <a:cxnLst>
              <a:cxn ang="0">
                <a:pos x="0" y="1152"/>
              </a:cxn>
              <a:cxn ang="0">
                <a:pos x="0" y="0"/>
              </a:cxn>
              <a:cxn ang="0">
                <a:pos x="384" y="0"/>
              </a:cxn>
            </a:cxnLst>
            <a:rect l="0" t="0" r="r" b="b"/>
            <a:pathLst>
              <a:path w="385" h="1153">
                <a:moveTo>
                  <a:pt x="0" y="1152"/>
                </a:moveTo>
                <a:lnTo>
                  <a:pt x="0" y="0"/>
                </a:lnTo>
                <a:lnTo>
                  <a:pt x="384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Rectangle 17"/>
          <p:cNvSpPr>
            <a:spLocks noChangeArrowheads="1"/>
          </p:cNvSpPr>
          <p:nvPr/>
        </p:nvSpPr>
        <p:spPr bwMode="auto">
          <a:xfrm>
            <a:off x="7089775" y="1903413"/>
            <a:ext cx="1633538" cy="1308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Branch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Buffer </a:t>
            </a:r>
          </a:p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(2</a:t>
            </a:r>
            <a:r>
              <a:rPr lang="en-US" sz="2000" baseline="30000">
                <a:latin typeface="Verdana" pitchFamily="-16" charset="0"/>
              </a:rPr>
              <a:t>k</a:t>
            </a:r>
            <a:r>
              <a:rPr lang="en-US" sz="2000">
                <a:latin typeface="Verdana" pitchFamily="-16" charset="0"/>
              </a:rPr>
              <a:t> entries)</a:t>
            </a: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flipH="1">
            <a:off x="4032250" y="3168650"/>
            <a:ext cx="165100" cy="63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4164013" y="3028950"/>
            <a:ext cx="3317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k</a:t>
            </a: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1600200" y="1371600"/>
            <a:ext cx="687388" cy="3392488"/>
            <a:chOff x="1008" y="696"/>
            <a:chExt cx="433" cy="2305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>
              <a:off x="1012" y="841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Line 22"/>
            <p:cNvSpPr>
              <a:spLocks noChangeShapeType="1"/>
            </p:cNvSpPr>
            <p:nvPr/>
          </p:nvSpPr>
          <p:spPr bwMode="auto">
            <a:xfrm>
              <a:off x="1012" y="985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Line 23"/>
            <p:cNvSpPr>
              <a:spLocks noChangeShapeType="1"/>
            </p:cNvSpPr>
            <p:nvPr/>
          </p:nvSpPr>
          <p:spPr bwMode="auto">
            <a:xfrm>
              <a:off x="1012" y="1129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24"/>
            <p:cNvSpPr>
              <a:spLocks noChangeShapeType="1"/>
            </p:cNvSpPr>
            <p:nvPr/>
          </p:nvSpPr>
          <p:spPr bwMode="auto">
            <a:xfrm>
              <a:off x="1012" y="1273"/>
              <a:ext cx="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1012" y="1705"/>
              <a:ext cx="424" cy="287"/>
              <a:chOff x="1012" y="1705"/>
              <a:chExt cx="424" cy="287"/>
            </a:xfrm>
          </p:grpSpPr>
          <p:sp>
            <p:nvSpPr>
              <p:cNvPr id="42" name="Line 26"/>
              <p:cNvSpPr>
                <a:spLocks noChangeShapeType="1"/>
              </p:cNvSpPr>
              <p:nvPr/>
            </p:nvSpPr>
            <p:spPr bwMode="auto">
              <a:xfrm>
                <a:off x="1012" y="170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27"/>
              <p:cNvSpPr>
                <a:spLocks noChangeShapeType="1"/>
              </p:cNvSpPr>
              <p:nvPr/>
            </p:nvSpPr>
            <p:spPr bwMode="auto">
              <a:xfrm>
                <a:off x="1012" y="184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28"/>
              <p:cNvSpPr>
                <a:spLocks noChangeShapeType="1"/>
              </p:cNvSpPr>
              <p:nvPr/>
            </p:nvSpPr>
            <p:spPr bwMode="auto">
              <a:xfrm>
                <a:off x="1012" y="199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1128" y="696"/>
              <a:ext cx="219" cy="21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30"/>
            <p:cNvGrpSpPr>
              <a:grpSpLocks/>
            </p:cNvGrpSpPr>
            <p:nvPr/>
          </p:nvGrpSpPr>
          <p:grpSpPr bwMode="auto">
            <a:xfrm>
              <a:off x="1012" y="2136"/>
              <a:ext cx="424" cy="288"/>
              <a:chOff x="1012" y="2136"/>
              <a:chExt cx="424" cy="288"/>
            </a:xfrm>
          </p:grpSpPr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1012" y="213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>
                <a:off x="1012" y="2280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>
                <a:off x="1012" y="2424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5" name="Group 34"/>
            <p:cNvGrpSpPr>
              <a:grpSpLocks/>
            </p:cNvGrpSpPr>
            <p:nvPr/>
          </p:nvGrpSpPr>
          <p:grpSpPr bwMode="auto">
            <a:xfrm>
              <a:off x="1012" y="2568"/>
              <a:ext cx="424" cy="288"/>
              <a:chOff x="1012" y="2568"/>
              <a:chExt cx="424" cy="288"/>
            </a:xfrm>
          </p:grpSpPr>
          <p:sp>
            <p:nvSpPr>
              <p:cNvPr id="36" name="Line 35"/>
              <p:cNvSpPr>
                <a:spLocks noChangeShapeType="1"/>
              </p:cNvSpPr>
              <p:nvPr/>
            </p:nvSpPr>
            <p:spPr bwMode="auto">
              <a:xfrm>
                <a:off x="1012" y="2568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6"/>
              <p:cNvSpPr>
                <a:spLocks noChangeShapeType="1"/>
              </p:cNvSpPr>
              <p:nvPr/>
            </p:nvSpPr>
            <p:spPr bwMode="auto">
              <a:xfrm>
                <a:off x="1012" y="2712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7"/>
              <p:cNvSpPr>
                <a:spLocks noChangeShapeType="1"/>
              </p:cNvSpPr>
              <p:nvPr/>
            </p:nvSpPr>
            <p:spPr bwMode="auto">
              <a:xfrm>
                <a:off x="1012" y="2856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5" name="Freeform 38"/>
            <p:cNvSpPr>
              <a:spLocks/>
            </p:cNvSpPr>
            <p:nvPr/>
          </p:nvSpPr>
          <p:spPr bwMode="auto">
            <a:xfrm>
              <a:off x="1008" y="697"/>
              <a:ext cx="433" cy="23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2" y="0"/>
                </a:cxn>
                <a:cxn ang="0">
                  <a:pos x="432" y="2303"/>
                </a:cxn>
                <a:cxn ang="0">
                  <a:pos x="0" y="2303"/>
                </a:cxn>
              </a:cxnLst>
              <a:rect l="0" t="0" r="r" b="b"/>
              <a:pathLst>
                <a:path w="433" h="2304">
                  <a:moveTo>
                    <a:pt x="0" y="0"/>
                  </a:moveTo>
                  <a:lnTo>
                    <a:pt x="432" y="0"/>
                  </a:lnTo>
                  <a:lnTo>
                    <a:pt x="432" y="2303"/>
                  </a:lnTo>
                  <a:lnTo>
                    <a:pt x="0" y="230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" name="Group 39"/>
          <p:cNvGrpSpPr>
            <a:grpSpLocks/>
          </p:cNvGrpSpPr>
          <p:nvPr/>
        </p:nvGrpSpPr>
        <p:grpSpPr bwMode="auto">
          <a:xfrm>
            <a:off x="6496050" y="1358900"/>
            <a:ext cx="520700" cy="2260600"/>
            <a:chOff x="4092" y="688"/>
            <a:chExt cx="328" cy="1424"/>
          </a:xfrm>
        </p:grpSpPr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4096" y="688"/>
              <a:ext cx="32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41"/>
            <p:cNvSpPr>
              <a:spLocks noChangeShapeType="1"/>
            </p:cNvSpPr>
            <p:nvPr/>
          </p:nvSpPr>
          <p:spPr bwMode="auto">
            <a:xfrm>
              <a:off x="4092" y="824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42"/>
            <p:cNvSpPr>
              <a:spLocks noChangeShapeType="1"/>
            </p:cNvSpPr>
            <p:nvPr/>
          </p:nvSpPr>
          <p:spPr bwMode="auto">
            <a:xfrm>
              <a:off x="4092" y="96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43"/>
            <p:cNvSpPr>
              <a:spLocks noChangeShapeType="1"/>
            </p:cNvSpPr>
            <p:nvPr/>
          </p:nvSpPr>
          <p:spPr bwMode="auto">
            <a:xfrm>
              <a:off x="4092" y="111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44"/>
            <p:cNvSpPr>
              <a:spLocks noChangeShapeType="1"/>
            </p:cNvSpPr>
            <p:nvPr/>
          </p:nvSpPr>
          <p:spPr bwMode="auto">
            <a:xfrm>
              <a:off x="4092" y="125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45"/>
            <p:cNvSpPr>
              <a:spLocks noChangeShapeType="1"/>
            </p:cNvSpPr>
            <p:nvPr/>
          </p:nvSpPr>
          <p:spPr bwMode="auto">
            <a:xfrm>
              <a:off x="4092" y="1688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46"/>
            <p:cNvSpPr>
              <a:spLocks noChangeShapeType="1"/>
            </p:cNvSpPr>
            <p:nvPr/>
          </p:nvSpPr>
          <p:spPr bwMode="auto">
            <a:xfrm>
              <a:off x="4092" y="1832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47"/>
            <p:cNvSpPr>
              <a:spLocks noChangeShapeType="1"/>
            </p:cNvSpPr>
            <p:nvPr/>
          </p:nvSpPr>
          <p:spPr bwMode="auto">
            <a:xfrm>
              <a:off x="4092" y="1976"/>
              <a:ext cx="3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6462713" y="1311275"/>
            <a:ext cx="617537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BPb</a:t>
            </a:r>
          </a:p>
        </p:txBody>
      </p:sp>
      <p:grpSp>
        <p:nvGrpSpPr>
          <p:cNvPr id="32" name="Group 49"/>
          <p:cNvGrpSpPr>
            <a:grpSpLocks/>
          </p:cNvGrpSpPr>
          <p:nvPr/>
        </p:nvGrpSpPr>
        <p:grpSpPr bwMode="auto">
          <a:xfrm>
            <a:off x="6681788" y="2343150"/>
            <a:ext cx="65087" cy="520700"/>
            <a:chOff x="4209" y="1308"/>
            <a:chExt cx="41" cy="328"/>
          </a:xfrm>
        </p:grpSpPr>
        <p:sp>
          <p:nvSpPr>
            <p:cNvPr id="56" name="Oval 50"/>
            <p:cNvSpPr>
              <a:spLocks noChangeArrowheads="1"/>
            </p:cNvSpPr>
            <p:nvPr/>
          </p:nvSpPr>
          <p:spPr bwMode="auto">
            <a:xfrm>
              <a:off x="4209" y="1308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Oval 51"/>
            <p:cNvSpPr>
              <a:spLocks noChangeArrowheads="1"/>
            </p:cNvSpPr>
            <p:nvPr/>
          </p:nvSpPr>
          <p:spPr bwMode="auto">
            <a:xfrm>
              <a:off x="4209" y="140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Oval 52"/>
            <p:cNvSpPr>
              <a:spLocks noChangeArrowheads="1"/>
            </p:cNvSpPr>
            <p:nvPr/>
          </p:nvSpPr>
          <p:spPr bwMode="auto">
            <a:xfrm>
              <a:off x="4209" y="150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Oval 53"/>
            <p:cNvSpPr>
              <a:spLocks noChangeArrowheads="1"/>
            </p:cNvSpPr>
            <p:nvPr/>
          </p:nvSpPr>
          <p:spPr bwMode="auto">
            <a:xfrm>
              <a:off x="4209" y="159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3" name="Group 54"/>
          <p:cNvGrpSpPr>
            <a:grpSpLocks/>
          </p:cNvGrpSpPr>
          <p:nvPr/>
        </p:nvGrpSpPr>
        <p:grpSpPr bwMode="auto">
          <a:xfrm>
            <a:off x="4743450" y="1358900"/>
            <a:ext cx="1663700" cy="2260600"/>
            <a:chOff x="2988" y="688"/>
            <a:chExt cx="1048" cy="1424"/>
          </a:xfrm>
        </p:grpSpPr>
        <p:sp>
          <p:nvSpPr>
            <p:cNvPr id="61" name="Rectangle 55"/>
            <p:cNvSpPr>
              <a:spLocks noChangeArrowheads="1"/>
            </p:cNvSpPr>
            <p:nvPr/>
          </p:nvSpPr>
          <p:spPr bwMode="auto">
            <a:xfrm>
              <a:off x="2992" y="688"/>
              <a:ext cx="1040" cy="142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56"/>
            <p:cNvSpPr>
              <a:spLocks noChangeShapeType="1"/>
            </p:cNvSpPr>
            <p:nvPr/>
          </p:nvSpPr>
          <p:spPr bwMode="auto">
            <a:xfrm>
              <a:off x="2988" y="824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57"/>
            <p:cNvSpPr>
              <a:spLocks noChangeShapeType="1"/>
            </p:cNvSpPr>
            <p:nvPr/>
          </p:nvSpPr>
          <p:spPr bwMode="auto">
            <a:xfrm>
              <a:off x="2988" y="96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Line 58"/>
            <p:cNvSpPr>
              <a:spLocks noChangeShapeType="1"/>
            </p:cNvSpPr>
            <p:nvPr/>
          </p:nvSpPr>
          <p:spPr bwMode="auto">
            <a:xfrm>
              <a:off x="2988" y="111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Line 59"/>
            <p:cNvSpPr>
              <a:spLocks noChangeShapeType="1"/>
            </p:cNvSpPr>
            <p:nvPr/>
          </p:nvSpPr>
          <p:spPr bwMode="auto">
            <a:xfrm>
              <a:off x="2988" y="125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60"/>
            <p:cNvSpPr>
              <a:spLocks noChangeShapeType="1"/>
            </p:cNvSpPr>
            <p:nvPr/>
          </p:nvSpPr>
          <p:spPr bwMode="auto">
            <a:xfrm>
              <a:off x="2988" y="1688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2988" y="1832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Line 62"/>
            <p:cNvSpPr>
              <a:spLocks noChangeShapeType="1"/>
            </p:cNvSpPr>
            <p:nvPr/>
          </p:nvSpPr>
          <p:spPr bwMode="auto">
            <a:xfrm>
              <a:off x="2988" y="1976"/>
              <a:ext cx="10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" name="Rectangle 63"/>
          <p:cNvSpPr>
            <a:spLocks noChangeArrowheads="1"/>
          </p:cNvSpPr>
          <p:nvPr/>
        </p:nvSpPr>
        <p:spPr bwMode="auto">
          <a:xfrm>
            <a:off x="5053013" y="1285875"/>
            <a:ext cx="1249362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predicted</a:t>
            </a:r>
          </a:p>
        </p:txBody>
      </p:sp>
      <p:sp>
        <p:nvSpPr>
          <p:cNvPr id="70" name="Freeform 64"/>
          <p:cNvSpPr>
            <a:spLocks/>
          </p:cNvSpPr>
          <p:nvPr/>
        </p:nvSpPr>
        <p:spPr bwMode="auto">
          <a:xfrm>
            <a:off x="5600700" y="3632200"/>
            <a:ext cx="1588" cy="1169988"/>
          </a:xfrm>
          <a:custGeom>
            <a:avLst/>
            <a:gdLst/>
            <a:ahLst/>
            <a:cxnLst>
              <a:cxn ang="0">
                <a:pos x="0" y="736"/>
              </a:cxn>
              <a:cxn ang="0">
                <a:pos x="0" y="0"/>
              </a:cxn>
            </a:cxnLst>
            <a:rect l="0" t="0" r="r" b="b"/>
            <a:pathLst>
              <a:path w="1" h="737">
                <a:moveTo>
                  <a:pt x="0" y="736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1" name="Freeform 65"/>
          <p:cNvSpPr>
            <a:spLocks/>
          </p:cNvSpPr>
          <p:nvPr/>
        </p:nvSpPr>
        <p:spPr bwMode="auto">
          <a:xfrm>
            <a:off x="6756400" y="3632200"/>
            <a:ext cx="1588" cy="1182688"/>
          </a:xfrm>
          <a:custGeom>
            <a:avLst/>
            <a:gdLst/>
            <a:ahLst/>
            <a:cxnLst>
              <a:cxn ang="0">
                <a:pos x="0" y="744"/>
              </a:cxn>
              <a:cxn ang="0">
                <a:pos x="0" y="0"/>
              </a:cxn>
            </a:cxnLst>
            <a:rect l="0" t="0" r="r" b="b"/>
            <a:pathLst>
              <a:path w="1" h="745">
                <a:moveTo>
                  <a:pt x="0" y="744"/>
                </a:moveTo>
                <a:lnTo>
                  <a:pt x="0" y="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5548313" y="4341813"/>
            <a:ext cx="95091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target</a:t>
            </a:r>
          </a:p>
        </p:txBody>
      </p:sp>
      <p:sp>
        <p:nvSpPr>
          <p:cNvPr id="73" name="Rectangle 67"/>
          <p:cNvSpPr>
            <a:spLocks noChangeArrowheads="1"/>
          </p:cNvSpPr>
          <p:nvPr/>
        </p:nvSpPr>
        <p:spPr bwMode="auto">
          <a:xfrm>
            <a:off x="6704013" y="4341813"/>
            <a:ext cx="508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Verdana" pitchFamily="-16" charset="0"/>
              </a:rPr>
              <a:t>BP</a:t>
            </a:r>
          </a:p>
        </p:txBody>
      </p:sp>
      <p:grpSp>
        <p:nvGrpSpPr>
          <p:cNvPr id="45" name="Group 68"/>
          <p:cNvGrpSpPr>
            <a:grpSpLocks/>
          </p:cNvGrpSpPr>
          <p:nvPr/>
        </p:nvGrpSpPr>
        <p:grpSpPr bwMode="auto">
          <a:xfrm>
            <a:off x="5513388" y="2368550"/>
            <a:ext cx="65087" cy="520700"/>
            <a:chOff x="3473" y="1324"/>
            <a:chExt cx="41" cy="328"/>
          </a:xfrm>
        </p:grpSpPr>
        <p:sp>
          <p:nvSpPr>
            <p:cNvPr id="75" name="Oval 69"/>
            <p:cNvSpPr>
              <a:spLocks noChangeArrowheads="1"/>
            </p:cNvSpPr>
            <p:nvPr/>
          </p:nvSpPr>
          <p:spPr bwMode="auto">
            <a:xfrm>
              <a:off x="3473" y="1324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70"/>
            <p:cNvSpPr>
              <a:spLocks noChangeArrowheads="1"/>
            </p:cNvSpPr>
            <p:nvPr/>
          </p:nvSpPr>
          <p:spPr bwMode="auto">
            <a:xfrm>
              <a:off x="3473" y="1420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71"/>
            <p:cNvSpPr>
              <a:spLocks noChangeArrowheads="1"/>
            </p:cNvSpPr>
            <p:nvPr/>
          </p:nvSpPr>
          <p:spPr bwMode="auto">
            <a:xfrm>
              <a:off x="3473" y="1516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72"/>
            <p:cNvSpPr>
              <a:spLocks noChangeArrowheads="1"/>
            </p:cNvSpPr>
            <p:nvPr/>
          </p:nvSpPr>
          <p:spPr bwMode="auto">
            <a:xfrm>
              <a:off x="3473" y="1612"/>
              <a:ext cx="41" cy="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Rectangle 73"/>
          <p:cNvSpPr>
            <a:spLocks noChangeArrowheads="1"/>
          </p:cNvSpPr>
          <p:nvPr/>
        </p:nvSpPr>
        <p:spPr bwMode="auto">
          <a:xfrm>
            <a:off x="5202238" y="1511300"/>
            <a:ext cx="955675" cy="3635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800">
                <a:latin typeface="Verdana" pitchFamily="-16" charset="0"/>
              </a:rPr>
              <a:t> target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Target Buffer (BTB) – v2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95605" y="5234035"/>
            <a:ext cx="8147325" cy="1075340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Keep both branch PC and target PC in the BTB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If match fails, PC+4 is fetched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Only taken branches and jumps held in BTB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1117600"/>
            <a:ext cx="7739063" cy="3956834"/>
            <a:chOff x="239" y="488"/>
            <a:chExt cx="4875" cy="2731"/>
          </a:xfrm>
        </p:grpSpPr>
        <p:sp>
          <p:nvSpPr>
            <p:cNvPr id="82" name="Rectangle 6"/>
            <p:cNvSpPr>
              <a:spLocks noChangeArrowheads="1"/>
            </p:cNvSpPr>
            <p:nvPr/>
          </p:nvSpPr>
          <p:spPr bwMode="auto">
            <a:xfrm>
              <a:off x="239" y="488"/>
              <a:ext cx="620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I-Cache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680" y="1436"/>
              <a:ext cx="41" cy="328"/>
              <a:chOff x="681" y="1524"/>
              <a:chExt cx="41" cy="328"/>
            </a:xfrm>
          </p:grpSpPr>
          <p:sp>
            <p:nvSpPr>
              <p:cNvPr id="174" name="Oval 8"/>
              <p:cNvSpPr>
                <a:spLocks noChangeArrowheads="1"/>
              </p:cNvSpPr>
              <p:nvPr/>
            </p:nvSpPr>
            <p:spPr bwMode="auto">
              <a:xfrm>
                <a:off x="681" y="1524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5" name="Oval 9"/>
              <p:cNvSpPr>
                <a:spLocks noChangeArrowheads="1"/>
              </p:cNvSpPr>
              <p:nvPr/>
            </p:nvSpPr>
            <p:spPr bwMode="auto">
              <a:xfrm>
                <a:off x="681" y="1620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6" name="Oval 10"/>
              <p:cNvSpPr>
                <a:spLocks noChangeArrowheads="1"/>
              </p:cNvSpPr>
              <p:nvPr/>
            </p:nvSpPr>
            <p:spPr bwMode="auto">
              <a:xfrm>
                <a:off x="681" y="1716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7" name="Oval 11"/>
              <p:cNvSpPr>
                <a:spLocks noChangeArrowheads="1"/>
              </p:cNvSpPr>
              <p:nvPr/>
            </p:nvSpPr>
            <p:spPr bwMode="auto">
              <a:xfrm>
                <a:off x="681" y="1812"/>
                <a:ext cx="41" cy="4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 flipV="1">
              <a:off x="1104" y="1104"/>
              <a:ext cx="1201" cy="193"/>
              <a:chOff x="1135" y="2680"/>
              <a:chExt cx="1201" cy="193"/>
            </a:xfrm>
          </p:grpSpPr>
          <p:sp>
            <p:nvSpPr>
              <p:cNvPr id="172" name="Freeform 13"/>
              <p:cNvSpPr>
                <a:spLocks/>
              </p:cNvSpPr>
              <p:nvPr/>
            </p:nvSpPr>
            <p:spPr bwMode="auto">
              <a:xfrm>
                <a:off x="1807" y="2680"/>
                <a:ext cx="529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480" y="48"/>
                  </a:cxn>
                  <a:cxn ang="0">
                    <a:pos x="528" y="96"/>
                  </a:cxn>
                </a:cxnLst>
                <a:rect l="0" t="0" r="r" b="b"/>
                <a:pathLst>
                  <a:path w="529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480" y="48"/>
                    </a:lnTo>
                    <a:lnTo>
                      <a:pt x="528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173" name="Freeform 14"/>
              <p:cNvSpPr>
                <a:spLocks/>
              </p:cNvSpPr>
              <p:nvPr/>
            </p:nvSpPr>
            <p:spPr bwMode="auto">
              <a:xfrm>
                <a:off x="1135" y="2776"/>
                <a:ext cx="1201" cy="97"/>
              </a:xfrm>
              <a:custGeom>
                <a:avLst/>
                <a:gdLst/>
                <a:ahLst/>
                <a:cxnLst>
                  <a:cxn ang="0">
                    <a:pos x="0" y="96"/>
                  </a:cxn>
                  <a:cxn ang="0">
                    <a:pos x="48" y="48"/>
                  </a:cxn>
                  <a:cxn ang="0">
                    <a:pos x="240" y="48"/>
                  </a:cxn>
                  <a:cxn ang="0">
                    <a:pos x="288" y="0"/>
                  </a:cxn>
                  <a:cxn ang="0">
                    <a:pos x="336" y="48"/>
                  </a:cxn>
                  <a:cxn ang="0">
                    <a:pos x="1152" y="48"/>
                  </a:cxn>
                  <a:cxn ang="0">
                    <a:pos x="1200" y="96"/>
                  </a:cxn>
                </a:cxnLst>
                <a:rect l="0" t="0" r="r" b="b"/>
                <a:pathLst>
                  <a:path w="1201" h="97">
                    <a:moveTo>
                      <a:pt x="0" y="96"/>
                    </a:moveTo>
                    <a:lnTo>
                      <a:pt x="48" y="48"/>
                    </a:lnTo>
                    <a:lnTo>
                      <a:pt x="240" y="48"/>
                    </a:lnTo>
                    <a:lnTo>
                      <a:pt x="288" y="0"/>
                    </a:lnTo>
                    <a:lnTo>
                      <a:pt x="336" y="48"/>
                    </a:lnTo>
                    <a:lnTo>
                      <a:pt x="1152" y="48"/>
                    </a:lnTo>
                    <a:lnTo>
                      <a:pt x="1200" y="96"/>
                    </a:lnTo>
                  </a:path>
                </a:pathLst>
              </a:custGeom>
              <a:noFill/>
              <a:ln w="127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7" name="Group 15"/>
            <p:cNvGrpSpPr>
              <a:grpSpLocks/>
            </p:cNvGrpSpPr>
            <p:nvPr/>
          </p:nvGrpSpPr>
          <p:grpSpPr bwMode="auto">
            <a:xfrm>
              <a:off x="1104" y="864"/>
              <a:ext cx="1184" cy="176"/>
              <a:chOff x="1143" y="2928"/>
              <a:chExt cx="1184" cy="176"/>
            </a:xfrm>
          </p:grpSpPr>
          <p:sp>
            <p:nvSpPr>
              <p:cNvPr id="170" name="Rectangle 16"/>
              <p:cNvSpPr>
                <a:spLocks noChangeArrowheads="1"/>
              </p:cNvSpPr>
              <p:nvPr/>
            </p:nvSpPr>
            <p:spPr bwMode="auto">
              <a:xfrm>
                <a:off x="1143" y="2928"/>
                <a:ext cx="1184" cy="17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71" name="Line 17"/>
              <p:cNvSpPr>
                <a:spLocks noChangeShapeType="1"/>
              </p:cNvSpPr>
              <p:nvPr/>
            </p:nvSpPr>
            <p:spPr bwMode="auto">
              <a:xfrm>
                <a:off x="1807" y="2928"/>
                <a:ext cx="0" cy="1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</p:grpSp>
        <p:sp>
          <p:nvSpPr>
            <p:cNvPr id="86" name="Rectangle 18"/>
            <p:cNvSpPr>
              <a:spLocks noChangeArrowheads="1"/>
            </p:cNvSpPr>
            <p:nvPr/>
          </p:nvSpPr>
          <p:spPr bwMode="auto">
            <a:xfrm>
              <a:off x="1440" y="529"/>
              <a:ext cx="283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PC</a:t>
              </a:r>
            </a:p>
          </p:txBody>
        </p:sp>
        <p:sp>
          <p:nvSpPr>
            <p:cNvPr id="87" name="Freeform 19"/>
            <p:cNvSpPr>
              <a:spLocks/>
            </p:cNvSpPr>
            <p:nvPr/>
          </p:nvSpPr>
          <p:spPr bwMode="auto">
            <a:xfrm flipV="1">
              <a:off x="943" y="1200"/>
              <a:ext cx="449" cy="472"/>
            </a:xfrm>
            <a:custGeom>
              <a:avLst/>
              <a:gdLst/>
              <a:ahLst/>
              <a:cxnLst>
                <a:cxn ang="0">
                  <a:pos x="480" y="1056"/>
                </a:cxn>
                <a:cxn ang="0">
                  <a:pos x="480" y="0"/>
                </a:cxn>
                <a:cxn ang="0">
                  <a:pos x="0" y="0"/>
                </a:cxn>
              </a:cxnLst>
              <a:rect l="0" t="0" r="r" b="b"/>
              <a:pathLst>
                <a:path w="481" h="1057">
                  <a:moveTo>
                    <a:pt x="480" y="1056"/>
                  </a:moveTo>
                  <a:lnTo>
                    <a:pt x="480" y="0"/>
                  </a:lnTo>
                  <a:lnTo>
                    <a:pt x="0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8" name="Freeform 20"/>
            <p:cNvSpPr>
              <a:spLocks/>
            </p:cNvSpPr>
            <p:nvPr/>
          </p:nvSpPr>
          <p:spPr bwMode="auto">
            <a:xfrm flipV="1">
              <a:off x="2064" y="1296"/>
              <a:ext cx="480" cy="576"/>
            </a:xfrm>
            <a:custGeom>
              <a:avLst/>
              <a:gdLst/>
              <a:ahLst/>
              <a:cxnLst>
                <a:cxn ang="0">
                  <a:pos x="0" y="1152"/>
                </a:cxn>
                <a:cxn ang="0">
                  <a:pos x="0" y="0"/>
                </a:cxn>
                <a:cxn ang="0">
                  <a:pos x="384" y="0"/>
                </a:cxn>
              </a:cxnLst>
              <a:rect l="0" t="0" r="r" b="b"/>
              <a:pathLst>
                <a:path w="385" h="1153">
                  <a:moveTo>
                    <a:pt x="0" y="1152"/>
                  </a:moveTo>
                  <a:lnTo>
                    <a:pt x="0" y="0"/>
                  </a:lnTo>
                  <a:lnTo>
                    <a:pt x="384" y="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flipH="1">
              <a:off x="1981" y="1480"/>
              <a:ext cx="104" cy="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90" name="Rectangle 22"/>
            <p:cNvSpPr>
              <a:spLocks noChangeArrowheads="1"/>
            </p:cNvSpPr>
            <p:nvPr/>
          </p:nvSpPr>
          <p:spPr bwMode="auto">
            <a:xfrm>
              <a:off x="2064" y="1392"/>
              <a:ext cx="192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latin typeface="Verdana" pitchFamily="-16" charset="0"/>
                </a:rPr>
                <a:t>k</a:t>
              </a:r>
            </a:p>
          </p:txBody>
        </p: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511" y="808"/>
              <a:ext cx="433" cy="2305"/>
              <a:chOff x="512" y="896"/>
              <a:chExt cx="433" cy="2305"/>
            </a:xfrm>
          </p:grpSpPr>
          <p:sp>
            <p:nvSpPr>
              <p:cNvPr id="152" name="Line 24"/>
              <p:cNvSpPr>
                <a:spLocks noChangeShapeType="1"/>
              </p:cNvSpPr>
              <p:nvPr/>
            </p:nvSpPr>
            <p:spPr bwMode="auto">
              <a:xfrm>
                <a:off x="516" y="1041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3" name="Line 25"/>
              <p:cNvSpPr>
                <a:spLocks noChangeShapeType="1"/>
              </p:cNvSpPr>
              <p:nvPr/>
            </p:nvSpPr>
            <p:spPr bwMode="auto">
              <a:xfrm>
                <a:off x="516" y="1185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4" name="Line 26"/>
              <p:cNvSpPr>
                <a:spLocks noChangeShapeType="1"/>
              </p:cNvSpPr>
              <p:nvPr/>
            </p:nvSpPr>
            <p:spPr bwMode="auto">
              <a:xfrm>
                <a:off x="516" y="1329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55" name="Line 27"/>
              <p:cNvSpPr>
                <a:spLocks noChangeShapeType="1"/>
              </p:cNvSpPr>
              <p:nvPr/>
            </p:nvSpPr>
            <p:spPr bwMode="auto">
              <a:xfrm>
                <a:off x="516" y="1473"/>
                <a:ext cx="424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9" name="Group 28"/>
              <p:cNvGrpSpPr>
                <a:grpSpLocks/>
              </p:cNvGrpSpPr>
              <p:nvPr/>
            </p:nvGrpSpPr>
            <p:grpSpPr bwMode="auto">
              <a:xfrm>
                <a:off x="516" y="1905"/>
                <a:ext cx="424" cy="287"/>
                <a:chOff x="516" y="1905"/>
                <a:chExt cx="424" cy="287"/>
              </a:xfrm>
            </p:grpSpPr>
            <p:sp>
              <p:nvSpPr>
                <p:cNvPr id="167" name="Line 29"/>
                <p:cNvSpPr>
                  <a:spLocks noChangeShapeType="1"/>
                </p:cNvSpPr>
                <p:nvPr/>
              </p:nvSpPr>
              <p:spPr bwMode="auto">
                <a:xfrm>
                  <a:off x="516" y="1905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8" name="Line 30"/>
                <p:cNvSpPr>
                  <a:spLocks noChangeShapeType="1"/>
                </p:cNvSpPr>
                <p:nvPr/>
              </p:nvSpPr>
              <p:spPr bwMode="auto">
                <a:xfrm>
                  <a:off x="516" y="204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9" name="Line 31"/>
                <p:cNvSpPr>
                  <a:spLocks noChangeShapeType="1"/>
                </p:cNvSpPr>
                <p:nvPr/>
              </p:nvSpPr>
              <p:spPr bwMode="auto">
                <a:xfrm>
                  <a:off x="516" y="219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57" name="Rectangle 32"/>
              <p:cNvSpPr>
                <a:spLocks noChangeArrowheads="1"/>
              </p:cNvSpPr>
              <p:nvPr/>
            </p:nvSpPr>
            <p:spPr bwMode="auto">
              <a:xfrm>
                <a:off x="632" y="896"/>
                <a:ext cx="219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grpSp>
            <p:nvGrpSpPr>
              <p:cNvPr id="10" name="Group 33"/>
              <p:cNvGrpSpPr>
                <a:grpSpLocks/>
              </p:cNvGrpSpPr>
              <p:nvPr/>
            </p:nvGrpSpPr>
            <p:grpSpPr bwMode="auto">
              <a:xfrm>
                <a:off x="516" y="2336"/>
                <a:ext cx="424" cy="288"/>
                <a:chOff x="516" y="2336"/>
                <a:chExt cx="424" cy="288"/>
              </a:xfrm>
            </p:grpSpPr>
            <p:sp>
              <p:nvSpPr>
                <p:cNvPr id="164" name="Line 34"/>
                <p:cNvSpPr>
                  <a:spLocks noChangeShapeType="1"/>
                </p:cNvSpPr>
                <p:nvPr/>
              </p:nvSpPr>
              <p:spPr bwMode="auto">
                <a:xfrm>
                  <a:off x="516" y="233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5" name="Line 35"/>
                <p:cNvSpPr>
                  <a:spLocks noChangeShapeType="1"/>
                </p:cNvSpPr>
                <p:nvPr/>
              </p:nvSpPr>
              <p:spPr bwMode="auto">
                <a:xfrm>
                  <a:off x="516" y="2480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6" name="Line 36"/>
                <p:cNvSpPr>
                  <a:spLocks noChangeShapeType="1"/>
                </p:cNvSpPr>
                <p:nvPr/>
              </p:nvSpPr>
              <p:spPr bwMode="auto">
                <a:xfrm>
                  <a:off x="516" y="2624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grpSp>
            <p:nvGrpSpPr>
              <p:cNvPr id="13" name="Group 37"/>
              <p:cNvGrpSpPr>
                <a:grpSpLocks/>
              </p:cNvGrpSpPr>
              <p:nvPr/>
            </p:nvGrpSpPr>
            <p:grpSpPr bwMode="auto">
              <a:xfrm>
                <a:off x="516" y="2768"/>
                <a:ext cx="424" cy="288"/>
                <a:chOff x="516" y="2768"/>
                <a:chExt cx="424" cy="288"/>
              </a:xfrm>
            </p:grpSpPr>
            <p:sp>
              <p:nvSpPr>
                <p:cNvPr id="161" name="Line 38"/>
                <p:cNvSpPr>
                  <a:spLocks noChangeShapeType="1"/>
                </p:cNvSpPr>
                <p:nvPr/>
              </p:nvSpPr>
              <p:spPr bwMode="auto">
                <a:xfrm>
                  <a:off x="516" y="2768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2" name="Line 39"/>
                <p:cNvSpPr>
                  <a:spLocks noChangeShapeType="1"/>
                </p:cNvSpPr>
                <p:nvPr/>
              </p:nvSpPr>
              <p:spPr bwMode="auto">
                <a:xfrm>
                  <a:off x="516" y="2912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63" name="Line 40"/>
                <p:cNvSpPr>
                  <a:spLocks noChangeShapeType="1"/>
                </p:cNvSpPr>
                <p:nvPr/>
              </p:nvSpPr>
              <p:spPr bwMode="auto">
                <a:xfrm>
                  <a:off x="516" y="3056"/>
                  <a:ext cx="4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</p:grpSp>
          <p:sp>
            <p:nvSpPr>
              <p:cNvPr id="160" name="Freeform 41"/>
              <p:cNvSpPr>
                <a:spLocks/>
              </p:cNvSpPr>
              <p:nvPr/>
            </p:nvSpPr>
            <p:spPr bwMode="auto">
              <a:xfrm>
                <a:off x="512" y="897"/>
                <a:ext cx="433" cy="230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32" y="0"/>
                  </a:cxn>
                  <a:cxn ang="0">
                    <a:pos x="432" y="2303"/>
                  </a:cxn>
                  <a:cxn ang="0">
                    <a:pos x="0" y="2303"/>
                  </a:cxn>
                </a:cxnLst>
                <a:rect l="0" t="0" r="r" b="b"/>
                <a:pathLst>
                  <a:path w="433" h="2304">
                    <a:moveTo>
                      <a:pt x="0" y="0"/>
                    </a:moveTo>
                    <a:lnTo>
                      <a:pt x="432" y="0"/>
                    </a:lnTo>
                    <a:lnTo>
                      <a:pt x="432" y="2303"/>
                    </a:lnTo>
                    <a:lnTo>
                      <a:pt x="0" y="2303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grpSp>
          <p:nvGrpSpPr>
            <p:cNvPr id="14" name="Group 42"/>
            <p:cNvGrpSpPr>
              <a:grpSpLocks/>
            </p:cNvGrpSpPr>
            <p:nvPr/>
          </p:nvGrpSpPr>
          <p:grpSpPr bwMode="auto">
            <a:xfrm>
              <a:off x="2543" y="770"/>
              <a:ext cx="2571" cy="2449"/>
              <a:chOff x="2543" y="770"/>
              <a:chExt cx="2571" cy="2449"/>
            </a:xfrm>
          </p:grpSpPr>
          <p:grpSp>
            <p:nvGrpSpPr>
              <p:cNvPr id="15" name="Group 43"/>
              <p:cNvGrpSpPr>
                <a:grpSpLocks/>
              </p:cNvGrpSpPr>
              <p:nvPr/>
            </p:nvGrpSpPr>
            <p:grpSpPr bwMode="auto">
              <a:xfrm>
                <a:off x="3606" y="797"/>
                <a:ext cx="428" cy="2422"/>
                <a:chOff x="4719" y="874"/>
                <a:chExt cx="428" cy="2422"/>
              </a:xfrm>
            </p:grpSpPr>
            <p:grpSp>
              <p:nvGrpSpPr>
                <p:cNvPr id="16" name="Group 44"/>
                <p:cNvGrpSpPr>
                  <a:grpSpLocks/>
                </p:cNvGrpSpPr>
                <p:nvPr/>
              </p:nvGrpSpPr>
              <p:grpSpPr bwMode="auto">
                <a:xfrm>
                  <a:off x="4740" y="904"/>
                  <a:ext cx="396" cy="1424"/>
                  <a:chOff x="4740" y="904"/>
                  <a:chExt cx="328" cy="1424"/>
                </a:xfrm>
              </p:grpSpPr>
              <p:sp>
                <p:nvSpPr>
                  <p:cNvPr id="144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4744" y="904"/>
                    <a:ext cx="32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5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040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6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18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7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32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8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47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9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1904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0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048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51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4740" y="2192"/>
                    <a:ext cx="32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6" name="Rectangle 53"/>
                <p:cNvSpPr>
                  <a:spLocks noChangeArrowheads="1"/>
                </p:cNvSpPr>
                <p:nvPr/>
              </p:nvSpPr>
              <p:spPr bwMode="auto">
                <a:xfrm>
                  <a:off x="4719" y="874"/>
                  <a:ext cx="428" cy="23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  <p:grpSp>
              <p:nvGrpSpPr>
                <p:cNvPr id="17" name="Group 54"/>
                <p:cNvGrpSpPr>
                  <a:grpSpLocks/>
                </p:cNvGrpSpPr>
                <p:nvPr/>
              </p:nvGrpSpPr>
              <p:grpSpPr bwMode="auto">
                <a:xfrm>
                  <a:off x="4857" y="1524"/>
                  <a:ext cx="41" cy="328"/>
                  <a:chOff x="4857" y="1524"/>
                  <a:chExt cx="41" cy="328"/>
                </a:xfrm>
              </p:grpSpPr>
              <p:sp>
                <p:nvSpPr>
                  <p:cNvPr id="140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524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1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62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2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71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4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4857" y="181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38" name="Freeform 59"/>
                <p:cNvSpPr>
                  <a:spLocks/>
                </p:cNvSpPr>
                <p:nvPr/>
              </p:nvSpPr>
              <p:spPr bwMode="auto">
                <a:xfrm>
                  <a:off x="4904" y="2336"/>
                  <a:ext cx="1" cy="745"/>
                </a:xfrm>
                <a:custGeom>
                  <a:avLst/>
                  <a:gdLst/>
                  <a:ahLst/>
                  <a:cxnLst>
                    <a:cxn ang="0">
                      <a:pos x="0" y="744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45">
                      <a:moveTo>
                        <a:pt x="0" y="744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39" name="Rectangle 60"/>
                <p:cNvSpPr>
                  <a:spLocks noChangeArrowheads="1"/>
                </p:cNvSpPr>
                <p:nvPr/>
              </p:nvSpPr>
              <p:spPr bwMode="auto">
                <a:xfrm>
                  <a:off x="4719" y="3064"/>
                  <a:ext cx="4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valid</a:t>
                  </a:r>
                </a:p>
              </p:txBody>
            </p:sp>
          </p:grpSp>
          <p:grpSp>
            <p:nvGrpSpPr>
              <p:cNvPr id="18" name="Group 61"/>
              <p:cNvGrpSpPr>
                <a:grpSpLocks/>
              </p:cNvGrpSpPr>
              <p:nvPr/>
            </p:nvGrpSpPr>
            <p:grpSpPr bwMode="auto">
              <a:xfrm>
                <a:off x="2543" y="770"/>
                <a:ext cx="1048" cy="2438"/>
                <a:chOff x="2543" y="770"/>
                <a:chExt cx="1048" cy="2438"/>
              </a:xfrm>
            </p:grpSpPr>
            <p:grpSp>
              <p:nvGrpSpPr>
                <p:cNvPr id="19" name="Group 62"/>
                <p:cNvGrpSpPr>
                  <a:grpSpLocks/>
                </p:cNvGrpSpPr>
                <p:nvPr/>
              </p:nvGrpSpPr>
              <p:grpSpPr bwMode="auto">
                <a:xfrm>
                  <a:off x="2543" y="824"/>
                  <a:ext cx="1048" cy="1424"/>
                  <a:chOff x="2532" y="904"/>
                  <a:chExt cx="1048" cy="1424"/>
                </a:xfrm>
              </p:grpSpPr>
              <p:sp>
                <p:nvSpPr>
                  <p:cNvPr id="12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536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8" name="Line 64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9" name="Line 65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0" name="Line 66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1" name="Line 67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2" name="Line 68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3" name="Line 69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34" name="Line 70"/>
                  <p:cNvSpPr>
                    <a:spLocks noChangeShapeType="1"/>
                  </p:cNvSpPr>
                  <p:nvPr/>
                </p:nvSpPr>
                <p:spPr bwMode="auto">
                  <a:xfrm>
                    <a:off x="2532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16" name="Rectangle 71"/>
                <p:cNvSpPr>
                  <a:spLocks noChangeArrowheads="1"/>
                </p:cNvSpPr>
                <p:nvPr/>
              </p:nvSpPr>
              <p:spPr bwMode="auto">
                <a:xfrm>
                  <a:off x="2654" y="770"/>
                  <a:ext cx="675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Entry PC</a:t>
                  </a:r>
                </a:p>
              </p:txBody>
            </p:sp>
            <p:sp>
              <p:nvSpPr>
                <p:cNvPr id="117" name="Oval 72"/>
                <p:cNvSpPr>
                  <a:spLocks noChangeArrowheads="1"/>
                </p:cNvSpPr>
                <p:nvPr/>
              </p:nvSpPr>
              <p:spPr bwMode="auto">
                <a:xfrm>
                  <a:off x="2927" y="2456"/>
                  <a:ext cx="280" cy="288"/>
                </a:xfrm>
                <a:prstGeom prst="ellipse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118" name="Freeform 73"/>
                <p:cNvSpPr>
                  <a:spLocks/>
                </p:cNvSpPr>
                <p:nvPr/>
              </p:nvSpPr>
              <p:spPr bwMode="auto">
                <a:xfrm>
                  <a:off x="3071" y="2752"/>
                  <a:ext cx="1" cy="257"/>
                </a:xfrm>
                <a:custGeom>
                  <a:avLst/>
                  <a:gdLst/>
                  <a:ahLst/>
                  <a:cxnLst>
                    <a:cxn ang="0">
                      <a:pos x="0" y="25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57">
                      <a:moveTo>
                        <a:pt x="0" y="25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19" name="Freeform 74"/>
                <p:cNvSpPr>
                  <a:spLocks/>
                </p:cNvSpPr>
                <p:nvPr/>
              </p:nvSpPr>
              <p:spPr bwMode="auto">
                <a:xfrm>
                  <a:off x="3079" y="2248"/>
                  <a:ext cx="1" cy="201"/>
                </a:xfrm>
                <a:custGeom>
                  <a:avLst/>
                  <a:gdLst/>
                  <a:ahLst/>
                  <a:cxnLst>
                    <a:cxn ang="0">
                      <a:pos x="0" y="20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201">
                      <a:moveTo>
                        <a:pt x="0" y="20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20" name="Rectangle 75"/>
                <p:cNvSpPr>
                  <a:spLocks noChangeArrowheads="1"/>
                </p:cNvSpPr>
                <p:nvPr/>
              </p:nvSpPr>
              <p:spPr bwMode="auto">
                <a:xfrm>
                  <a:off x="2958" y="2454"/>
                  <a:ext cx="221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=</a:t>
                  </a:r>
                </a:p>
              </p:txBody>
            </p:sp>
            <p:sp>
              <p:nvSpPr>
                <p:cNvPr id="121" name="Rectangle 76"/>
                <p:cNvSpPr>
                  <a:spLocks noChangeArrowheads="1"/>
                </p:cNvSpPr>
                <p:nvPr/>
              </p:nvSpPr>
              <p:spPr bwMode="auto">
                <a:xfrm>
                  <a:off x="2726" y="2976"/>
                  <a:ext cx="519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match</a:t>
                  </a:r>
                </a:p>
              </p:txBody>
            </p:sp>
            <p:grpSp>
              <p:nvGrpSpPr>
                <p:cNvPr id="20" name="Group 77"/>
                <p:cNvGrpSpPr>
                  <a:grpSpLocks/>
                </p:cNvGrpSpPr>
                <p:nvPr/>
              </p:nvGrpSpPr>
              <p:grpSpPr bwMode="auto">
                <a:xfrm>
                  <a:off x="3000" y="1452"/>
                  <a:ext cx="41" cy="328"/>
                  <a:chOff x="3001" y="1540"/>
                  <a:chExt cx="41" cy="328"/>
                </a:xfrm>
              </p:grpSpPr>
              <p:sp>
                <p:nvSpPr>
                  <p:cNvPr id="123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4" name="Oval 79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5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26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300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</p:grpSp>
          <p:grpSp>
            <p:nvGrpSpPr>
              <p:cNvPr id="21" name="Group 82"/>
              <p:cNvGrpSpPr>
                <a:grpSpLocks/>
              </p:cNvGrpSpPr>
              <p:nvPr/>
            </p:nvGrpSpPr>
            <p:grpSpPr bwMode="auto">
              <a:xfrm>
                <a:off x="4066" y="783"/>
                <a:ext cx="1048" cy="2430"/>
                <a:chOff x="3636" y="858"/>
                <a:chExt cx="1048" cy="2430"/>
              </a:xfrm>
            </p:grpSpPr>
            <p:grpSp>
              <p:nvGrpSpPr>
                <p:cNvPr id="22" name="Group 83"/>
                <p:cNvGrpSpPr>
                  <a:grpSpLocks/>
                </p:cNvGrpSpPr>
                <p:nvPr/>
              </p:nvGrpSpPr>
              <p:grpSpPr bwMode="auto">
                <a:xfrm>
                  <a:off x="3636" y="904"/>
                  <a:ext cx="1048" cy="1424"/>
                  <a:chOff x="3636" y="904"/>
                  <a:chExt cx="1048" cy="1424"/>
                </a:xfrm>
              </p:grpSpPr>
              <p:sp>
                <p:nvSpPr>
                  <p:cNvPr id="10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3640" y="904"/>
                    <a:ext cx="1040" cy="1424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8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040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9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18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0" name="Line 87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32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1" name="Line 88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47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2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1904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3" name="Line 90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048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14" name="Line 91"/>
                  <p:cNvSpPr>
                    <a:spLocks noChangeShapeType="1"/>
                  </p:cNvSpPr>
                  <p:nvPr/>
                </p:nvSpPr>
                <p:spPr bwMode="auto">
                  <a:xfrm>
                    <a:off x="3636" y="2192"/>
                    <a:ext cx="10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98" name="Rectangle 92"/>
                <p:cNvSpPr>
                  <a:spLocks noChangeArrowheads="1"/>
                </p:cNvSpPr>
                <p:nvPr/>
              </p:nvSpPr>
              <p:spPr bwMode="auto">
                <a:xfrm>
                  <a:off x="3831" y="858"/>
                  <a:ext cx="720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predicted</a:t>
                  </a:r>
                </a:p>
              </p:txBody>
            </p:sp>
            <p:sp>
              <p:nvSpPr>
                <p:cNvPr id="99" name="Freeform 93"/>
                <p:cNvSpPr>
                  <a:spLocks/>
                </p:cNvSpPr>
                <p:nvPr/>
              </p:nvSpPr>
              <p:spPr bwMode="auto">
                <a:xfrm>
                  <a:off x="4176" y="2336"/>
                  <a:ext cx="1" cy="737"/>
                </a:xfrm>
                <a:custGeom>
                  <a:avLst/>
                  <a:gdLst/>
                  <a:ahLst/>
                  <a:cxnLst>
                    <a:cxn ang="0">
                      <a:pos x="0" y="736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1" h="737">
                      <a:moveTo>
                        <a:pt x="0" y="736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25400" cap="rnd" cmpd="sng">
                  <a:solidFill>
                    <a:schemeClr val="tx1"/>
                  </a:solidFill>
                  <a:prstDash val="solid"/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100" name="Rectangle 94"/>
                <p:cNvSpPr>
                  <a:spLocks noChangeArrowheads="1"/>
                </p:cNvSpPr>
                <p:nvPr/>
              </p:nvSpPr>
              <p:spPr bwMode="auto">
                <a:xfrm>
                  <a:off x="3855" y="3056"/>
                  <a:ext cx="507" cy="23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</a:t>
                  </a:r>
                </a:p>
              </p:txBody>
            </p:sp>
            <p:grpSp>
              <p:nvGrpSpPr>
                <p:cNvPr id="23" name="Group 95"/>
                <p:cNvGrpSpPr>
                  <a:grpSpLocks/>
                </p:cNvGrpSpPr>
                <p:nvPr/>
              </p:nvGrpSpPr>
              <p:grpSpPr bwMode="auto">
                <a:xfrm>
                  <a:off x="4121" y="1540"/>
                  <a:ext cx="41" cy="328"/>
                  <a:chOff x="4121" y="1540"/>
                  <a:chExt cx="41" cy="328"/>
                </a:xfrm>
              </p:grpSpPr>
              <p:sp>
                <p:nvSpPr>
                  <p:cNvPr id="103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540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4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636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5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732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  <p:sp>
                <p:nvSpPr>
                  <p:cNvPr id="106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4121" y="1828"/>
                    <a:ext cx="41" cy="40"/>
                  </a:xfrm>
                  <a:prstGeom prst="ellipse">
                    <a:avLst/>
                  </a:prstGeom>
                  <a:solidFill>
                    <a:schemeClr val="tx1"/>
                  </a:solidFill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600"/>
                  </a:p>
                </p:txBody>
              </p:sp>
            </p:grpSp>
            <p:sp>
              <p:nvSpPr>
                <p:cNvPr id="102" name="Rectangle 100"/>
                <p:cNvSpPr>
                  <a:spLocks noChangeArrowheads="1"/>
                </p:cNvSpPr>
                <p:nvPr/>
              </p:nvSpPr>
              <p:spPr bwMode="auto">
                <a:xfrm>
                  <a:off x="3899" y="979"/>
                  <a:ext cx="714" cy="230"/>
                </a:xfrm>
                <a:prstGeom prst="rect">
                  <a:avLst/>
                </a:prstGeom>
                <a:noFill/>
                <a:ln w="254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 lIns="90488" tIns="44450" rIns="90488" bIns="44450">
                  <a:spAutoFit/>
                </a:bodyPr>
                <a:lstStyle/>
                <a:p>
                  <a:pPr algn="l">
                    <a:spcBef>
                      <a:spcPct val="0"/>
                    </a:spcBef>
                  </a:pPr>
                  <a:r>
                    <a:rPr lang="en-US" sz="1600">
                      <a:latin typeface="Verdana" pitchFamily="-16" charset="0"/>
                    </a:rPr>
                    <a:t>target PC</a:t>
                  </a:r>
                </a:p>
              </p:txBody>
            </p:sp>
          </p:grpSp>
        </p:grpSp>
        <p:sp>
          <p:nvSpPr>
            <p:cNvPr id="93" name="Freeform 101"/>
            <p:cNvSpPr>
              <a:spLocks/>
            </p:cNvSpPr>
            <p:nvPr/>
          </p:nvSpPr>
          <p:spPr bwMode="auto">
            <a:xfrm>
              <a:off x="1392" y="1680"/>
              <a:ext cx="1536" cy="9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12"/>
                </a:cxn>
                <a:cxn ang="0">
                  <a:pos x="1536" y="912"/>
                </a:cxn>
              </a:cxnLst>
              <a:rect l="0" t="0" r="r" b="b"/>
              <a:pathLst>
                <a:path w="1536" h="912">
                  <a:moveTo>
                    <a:pt x="0" y="0"/>
                  </a:moveTo>
                  <a:lnTo>
                    <a:pt x="0" y="912"/>
                  </a:lnTo>
                  <a:lnTo>
                    <a:pt x="1536" y="912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In-order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No instruction following branch can commit before branch resolves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Kill all instructions in pipeline behind </a:t>
            </a:r>
            <a:r>
              <a:rPr lang="en-US" sz="2400" b="0" dirty="0" err="1" smtClean="0">
                <a:solidFill>
                  <a:schemeClr val="tx1"/>
                </a:solidFill>
              </a:rPr>
              <a:t>mis</a:t>
            </a:r>
            <a:r>
              <a:rPr lang="en-US" sz="2400" b="0" dirty="0" smtClean="0">
                <a:solidFill>
                  <a:schemeClr val="tx1"/>
                </a:solidFill>
              </a:rPr>
              <a:t>-predicted branch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Out-of-order execution</a:t>
            </a:r>
          </a:p>
          <a:p>
            <a:pPr marL="914400" lvl="1" indent="-457200"/>
            <a:r>
              <a:rPr lang="en-US" sz="2400" b="0" dirty="0" smtClean="0">
                <a:solidFill>
                  <a:schemeClr val="tx1"/>
                </a:solidFill>
              </a:rPr>
              <a:t>Multiple instructions following branch can complete before one branch resolves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In-order Commit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427529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fetched, decoded in-order (entering the reorder buffer -- ROB)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executed out-of-order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Instructions commit in-order (write back to architectural state)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Temporary storage needed in ROB to hold results before commit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33400" y="155937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057400" y="155937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572000" y="277857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7086600" y="148317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13" name="Line 9"/>
          <p:cNvSpPr>
            <a:spLocks noChangeShapeType="1"/>
          </p:cNvSpPr>
          <p:nvPr/>
        </p:nvSpPr>
        <p:spPr bwMode="auto">
          <a:xfrm>
            <a:off x="1524000" y="186417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>
            <a:off x="3276600" y="194037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962400" y="155937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6324600" y="194037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2954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7239000" y="1086295"/>
            <a:ext cx="104547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In-order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4800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 flipV="1">
            <a:off x="5562600" y="224517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>
            <a:off x="6629400" y="1940370"/>
            <a:ext cx="0" cy="1066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flipH="1" flipV="1">
            <a:off x="5867400" y="232137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3" name="Line 19"/>
          <p:cNvSpPr>
            <a:spLocks noChangeShapeType="1"/>
          </p:cNvSpPr>
          <p:nvPr/>
        </p:nvSpPr>
        <p:spPr bwMode="auto">
          <a:xfrm flipH="1" flipV="1">
            <a:off x="3276600" y="2245170"/>
            <a:ext cx="3124200" cy="7620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4" name="Line 20"/>
          <p:cNvSpPr>
            <a:spLocks noChangeShapeType="1"/>
          </p:cNvSpPr>
          <p:nvPr/>
        </p:nvSpPr>
        <p:spPr bwMode="auto">
          <a:xfrm flipH="1" flipV="1">
            <a:off x="1524000" y="2321370"/>
            <a:ext cx="4800600" cy="990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4343400" y="1086295"/>
            <a:ext cx="1491114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Out-of-order</a:t>
            </a:r>
          </a:p>
        </p:txBody>
      </p:sp>
      <p:sp>
        <p:nvSpPr>
          <p:cNvPr id="26" name="Text Box 22"/>
          <p:cNvSpPr txBox="1">
            <a:spLocks noChangeArrowheads="1"/>
          </p:cNvSpPr>
          <p:nvPr/>
        </p:nvSpPr>
        <p:spPr bwMode="auto">
          <a:xfrm>
            <a:off x="2667000" y="2626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7" name="Text Box 23"/>
          <p:cNvSpPr txBox="1">
            <a:spLocks noChangeArrowheads="1"/>
          </p:cNvSpPr>
          <p:nvPr/>
        </p:nvSpPr>
        <p:spPr bwMode="auto">
          <a:xfrm>
            <a:off x="3505200" y="23213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8" name="Text Box 24"/>
          <p:cNvSpPr txBox="1">
            <a:spLocks noChangeArrowheads="1"/>
          </p:cNvSpPr>
          <p:nvPr/>
        </p:nvSpPr>
        <p:spPr bwMode="auto">
          <a:xfrm>
            <a:off x="5943600" y="224517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Kill</a:t>
            </a:r>
          </a:p>
        </p:txBody>
      </p:sp>
      <p:sp>
        <p:nvSpPr>
          <p:cNvPr id="29" name="AutoShape 25"/>
          <p:cNvSpPr>
            <a:spLocks noChangeArrowheads="1"/>
          </p:cNvSpPr>
          <p:nvPr/>
        </p:nvSpPr>
        <p:spPr bwMode="auto">
          <a:xfrm>
            <a:off x="6096000" y="2702370"/>
            <a:ext cx="2133600" cy="12192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Exception?</a:t>
            </a:r>
          </a:p>
        </p:txBody>
      </p:sp>
      <p:sp>
        <p:nvSpPr>
          <p:cNvPr id="30" name="Freeform 26"/>
          <p:cNvSpPr>
            <a:spLocks/>
          </p:cNvSpPr>
          <p:nvPr/>
        </p:nvSpPr>
        <p:spPr bwMode="auto">
          <a:xfrm>
            <a:off x="685800" y="2397570"/>
            <a:ext cx="5876925" cy="1358900"/>
          </a:xfrm>
          <a:custGeom>
            <a:avLst/>
            <a:gdLst/>
            <a:ahLst/>
            <a:cxnLst>
              <a:cxn ang="0">
                <a:pos x="3702" y="785"/>
              </a:cxn>
              <a:cxn ang="0">
                <a:pos x="2577" y="812"/>
              </a:cxn>
              <a:cxn ang="0">
                <a:pos x="911" y="796"/>
              </a:cxn>
              <a:cxn ang="0">
                <a:pos x="471" y="728"/>
              </a:cxn>
              <a:cxn ang="0">
                <a:pos x="409" y="696"/>
              </a:cxn>
              <a:cxn ang="0">
                <a:pos x="335" y="623"/>
              </a:cxn>
              <a:cxn ang="0">
                <a:pos x="299" y="560"/>
              </a:cxn>
              <a:cxn ang="0">
                <a:pos x="273" y="492"/>
              </a:cxn>
              <a:cxn ang="0">
                <a:pos x="252" y="477"/>
              </a:cxn>
              <a:cxn ang="0">
                <a:pos x="220" y="440"/>
              </a:cxn>
              <a:cxn ang="0">
                <a:pos x="126" y="335"/>
              </a:cxn>
              <a:cxn ang="0">
                <a:pos x="94" y="293"/>
              </a:cxn>
              <a:cxn ang="0">
                <a:pos x="74" y="251"/>
              </a:cxn>
              <a:cxn ang="0">
                <a:pos x="53" y="209"/>
              </a:cxn>
              <a:cxn ang="0">
                <a:pos x="16" y="115"/>
              </a:cxn>
              <a:cxn ang="0">
                <a:pos x="0" y="0"/>
              </a:cxn>
            </a:cxnLst>
            <a:rect l="0" t="0" r="r" b="b"/>
            <a:pathLst>
              <a:path w="3702" h="856">
                <a:moveTo>
                  <a:pt x="3702" y="785"/>
                </a:moveTo>
                <a:cubicBezTo>
                  <a:pt x="3331" y="824"/>
                  <a:pt x="2947" y="809"/>
                  <a:pt x="2577" y="812"/>
                </a:cubicBezTo>
                <a:cubicBezTo>
                  <a:pt x="2028" y="856"/>
                  <a:pt x="1463" y="840"/>
                  <a:pt x="911" y="796"/>
                </a:cubicBezTo>
                <a:cubicBezTo>
                  <a:pt x="767" y="771"/>
                  <a:pt x="611" y="772"/>
                  <a:pt x="471" y="728"/>
                </a:cubicBezTo>
                <a:cubicBezTo>
                  <a:pt x="445" y="707"/>
                  <a:pt x="444" y="703"/>
                  <a:pt x="409" y="696"/>
                </a:cubicBezTo>
                <a:cubicBezTo>
                  <a:pt x="383" y="673"/>
                  <a:pt x="353" y="654"/>
                  <a:pt x="335" y="623"/>
                </a:cubicBezTo>
                <a:cubicBezTo>
                  <a:pt x="286" y="539"/>
                  <a:pt x="337" y="613"/>
                  <a:pt x="299" y="560"/>
                </a:cubicBezTo>
                <a:cubicBezTo>
                  <a:pt x="295" y="549"/>
                  <a:pt x="278" y="499"/>
                  <a:pt x="273" y="492"/>
                </a:cubicBezTo>
                <a:cubicBezTo>
                  <a:pt x="268" y="485"/>
                  <a:pt x="258" y="483"/>
                  <a:pt x="252" y="477"/>
                </a:cubicBezTo>
                <a:cubicBezTo>
                  <a:pt x="240" y="466"/>
                  <a:pt x="230" y="453"/>
                  <a:pt x="220" y="440"/>
                </a:cubicBezTo>
                <a:cubicBezTo>
                  <a:pt x="191" y="405"/>
                  <a:pt x="152" y="370"/>
                  <a:pt x="126" y="335"/>
                </a:cubicBezTo>
                <a:cubicBezTo>
                  <a:pt x="94" y="292"/>
                  <a:pt x="117" y="316"/>
                  <a:pt x="94" y="293"/>
                </a:cubicBezTo>
                <a:cubicBezTo>
                  <a:pt x="82" y="257"/>
                  <a:pt x="91" y="270"/>
                  <a:pt x="74" y="251"/>
                </a:cubicBezTo>
                <a:cubicBezTo>
                  <a:pt x="67" y="235"/>
                  <a:pt x="65" y="222"/>
                  <a:pt x="53" y="209"/>
                </a:cubicBezTo>
                <a:cubicBezTo>
                  <a:pt x="40" y="178"/>
                  <a:pt x="39" y="141"/>
                  <a:pt x="16" y="115"/>
                </a:cubicBezTo>
                <a:cubicBezTo>
                  <a:pt x="8" y="71"/>
                  <a:pt x="0" y="46"/>
                  <a:pt x="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295400" y="3159570"/>
            <a:ext cx="196880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Inject handler PC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Misprediction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in Pipeline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501070" y="4888390"/>
            <a:ext cx="8147325" cy="1805035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have multiple unresolved branches in reorder buffer -- ROB</a:t>
            </a:r>
          </a:p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-- Can resolve branches out-of-order by killing all instructions in ROB that follow a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r>
              <a:rPr lang="en-US" sz="1600" b="0" dirty="0" smtClean="0">
                <a:solidFill>
                  <a:schemeClr val="tx1"/>
                </a:solidFill>
              </a:rPr>
              <a:t> branch</a:t>
            </a:r>
          </a:p>
        </p:txBody>
      </p:sp>
      <p:sp>
        <p:nvSpPr>
          <p:cNvPr id="32" name="Rectangle 3"/>
          <p:cNvSpPr>
            <a:spLocks noChangeArrowheads="1"/>
          </p:cNvSpPr>
          <p:nvPr/>
        </p:nvSpPr>
        <p:spPr bwMode="auto">
          <a:xfrm>
            <a:off x="1117600" y="2965590"/>
            <a:ext cx="9906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Fetch</a:t>
            </a:r>
          </a:p>
        </p:txBody>
      </p:sp>
      <p:sp>
        <p:nvSpPr>
          <p:cNvPr id="33" name="Rectangle 4"/>
          <p:cNvSpPr>
            <a:spLocks noChangeArrowheads="1"/>
          </p:cNvSpPr>
          <p:nvPr/>
        </p:nvSpPr>
        <p:spPr bwMode="auto">
          <a:xfrm>
            <a:off x="2641600" y="2965590"/>
            <a:ext cx="12192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Decode</a:t>
            </a: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156200" y="4184790"/>
            <a:ext cx="1219200" cy="5048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Execute</a:t>
            </a:r>
          </a:p>
        </p:txBody>
      </p:sp>
      <p:sp>
        <p:nvSpPr>
          <p:cNvPr id="36" name="Rectangle 6"/>
          <p:cNvSpPr>
            <a:spLocks noChangeArrowheads="1"/>
          </p:cNvSpPr>
          <p:nvPr/>
        </p:nvSpPr>
        <p:spPr bwMode="auto">
          <a:xfrm>
            <a:off x="7670800" y="2889390"/>
            <a:ext cx="1295400" cy="762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Commit</a:t>
            </a:r>
          </a:p>
        </p:txBody>
      </p:sp>
      <p:sp>
        <p:nvSpPr>
          <p:cNvPr id="37" name="Line 7"/>
          <p:cNvSpPr>
            <a:spLocks noChangeShapeType="1"/>
          </p:cNvSpPr>
          <p:nvPr/>
        </p:nvSpPr>
        <p:spPr bwMode="auto">
          <a:xfrm>
            <a:off x="2108200" y="330849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8" name="Line 8"/>
          <p:cNvSpPr>
            <a:spLocks noChangeShapeType="1"/>
          </p:cNvSpPr>
          <p:nvPr/>
        </p:nvSpPr>
        <p:spPr bwMode="auto">
          <a:xfrm>
            <a:off x="3860800" y="330849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4546600" y="2965590"/>
            <a:ext cx="2362200" cy="685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Reorder Buffer</a:t>
            </a:r>
          </a:p>
        </p:txBody>
      </p:sp>
      <p:sp>
        <p:nvSpPr>
          <p:cNvPr id="40" name="Line 10"/>
          <p:cNvSpPr>
            <a:spLocks noChangeShapeType="1"/>
          </p:cNvSpPr>
          <p:nvPr/>
        </p:nvSpPr>
        <p:spPr bwMode="auto">
          <a:xfrm>
            <a:off x="6908800" y="330849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5384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2" name="Line 12"/>
          <p:cNvSpPr>
            <a:spLocks noChangeShapeType="1"/>
          </p:cNvSpPr>
          <p:nvPr/>
        </p:nvSpPr>
        <p:spPr bwMode="auto">
          <a:xfrm flipV="1">
            <a:off x="6146800" y="365139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3" name="Line 13"/>
          <p:cNvSpPr>
            <a:spLocks noChangeShapeType="1"/>
          </p:cNvSpPr>
          <p:nvPr/>
        </p:nvSpPr>
        <p:spPr bwMode="auto">
          <a:xfrm flipH="1">
            <a:off x="5105400" y="2368690"/>
            <a:ext cx="609600" cy="609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4" name="Line 14"/>
          <p:cNvSpPr>
            <a:spLocks noChangeShapeType="1"/>
          </p:cNvSpPr>
          <p:nvPr/>
        </p:nvSpPr>
        <p:spPr bwMode="auto">
          <a:xfrm flipH="1">
            <a:off x="3530600" y="2241690"/>
            <a:ext cx="2070100" cy="711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5" name="Line 15"/>
          <p:cNvSpPr>
            <a:spLocks noChangeShapeType="1"/>
          </p:cNvSpPr>
          <p:nvPr/>
        </p:nvSpPr>
        <p:spPr bwMode="auto">
          <a:xfrm flipH="1" flipV="1">
            <a:off x="3962400" y="2038490"/>
            <a:ext cx="1473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46" name="Text Box 16"/>
          <p:cNvSpPr txBox="1">
            <a:spLocks noChangeArrowheads="1"/>
          </p:cNvSpPr>
          <p:nvPr/>
        </p:nvSpPr>
        <p:spPr bwMode="auto">
          <a:xfrm>
            <a:off x="4330700" y="16828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7" name="Text Box 17"/>
          <p:cNvSpPr txBox="1">
            <a:spLocks noChangeArrowheads="1"/>
          </p:cNvSpPr>
          <p:nvPr/>
        </p:nvSpPr>
        <p:spPr bwMode="auto">
          <a:xfrm>
            <a:off x="4152900" y="26099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8" name="Text Box 18"/>
          <p:cNvSpPr txBox="1">
            <a:spLocks noChangeArrowheads="1"/>
          </p:cNvSpPr>
          <p:nvPr/>
        </p:nvSpPr>
        <p:spPr bwMode="auto">
          <a:xfrm>
            <a:off x="5308600" y="2584590"/>
            <a:ext cx="495649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Kill</a:t>
            </a:r>
          </a:p>
        </p:txBody>
      </p:sp>
      <p:sp>
        <p:nvSpPr>
          <p:cNvPr id="49" name="AutoShape 19"/>
          <p:cNvSpPr>
            <a:spLocks noChangeArrowheads="1"/>
          </p:cNvSpPr>
          <p:nvPr/>
        </p:nvSpPr>
        <p:spPr bwMode="auto">
          <a:xfrm>
            <a:off x="5105400" y="13272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Resolution</a:t>
            </a:r>
          </a:p>
        </p:txBody>
      </p:sp>
      <p:sp>
        <p:nvSpPr>
          <p:cNvPr id="50" name="Text Box 20"/>
          <p:cNvSpPr txBox="1">
            <a:spLocks noChangeArrowheads="1"/>
          </p:cNvSpPr>
          <p:nvPr/>
        </p:nvSpPr>
        <p:spPr bwMode="auto">
          <a:xfrm>
            <a:off x="1981200" y="1047890"/>
            <a:ext cx="1909497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solidFill>
                  <a:srgbClr val="FF0000"/>
                </a:solidFill>
                <a:latin typeface="Verdana" pitchFamily="-16" charset="0"/>
              </a:rPr>
              <a:t>Inject correct PC</a:t>
            </a:r>
          </a:p>
        </p:txBody>
      </p:sp>
      <p:sp>
        <p:nvSpPr>
          <p:cNvPr id="51" name="AutoShape 22"/>
          <p:cNvSpPr>
            <a:spLocks noChangeArrowheads="1"/>
          </p:cNvSpPr>
          <p:nvPr/>
        </p:nvSpPr>
        <p:spPr bwMode="auto">
          <a:xfrm>
            <a:off x="2222500" y="1365390"/>
            <a:ext cx="2133600" cy="1371600"/>
          </a:xfrm>
          <a:prstGeom prst="irregularSeal1">
            <a:avLst/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Branch</a:t>
            </a:r>
          </a:p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Prediction</a:t>
            </a:r>
          </a:p>
        </p:txBody>
      </p:sp>
      <p:sp>
        <p:nvSpPr>
          <p:cNvPr id="52" name="Line 23"/>
          <p:cNvSpPr>
            <a:spLocks noChangeShapeType="1"/>
          </p:cNvSpPr>
          <p:nvPr/>
        </p:nvSpPr>
        <p:spPr bwMode="auto">
          <a:xfrm>
            <a:off x="762000" y="3333890"/>
            <a:ext cx="3429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algn="ctr"/>
            <a:endParaRPr lang="en-US" sz="1600"/>
          </a:p>
        </p:txBody>
      </p:sp>
      <p:sp>
        <p:nvSpPr>
          <p:cNvPr id="53" name="Rectangle 24"/>
          <p:cNvSpPr>
            <a:spLocks noChangeArrowheads="1"/>
          </p:cNvSpPr>
          <p:nvPr/>
        </p:nvSpPr>
        <p:spPr bwMode="auto">
          <a:xfrm>
            <a:off x="317500" y="2990990"/>
            <a:ext cx="393700" cy="736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r>
              <a:rPr lang="en-US" sz="1600">
                <a:latin typeface="Verdana" pitchFamily="-16" charset="0"/>
              </a:rPr>
              <a:t>PC</a:t>
            </a:r>
          </a:p>
        </p:txBody>
      </p:sp>
      <p:sp>
        <p:nvSpPr>
          <p:cNvPr id="54" name="Freeform 25"/>
          <p:cNvSpPr>
            <a:spLocks/>
          </p:cNvSpPr>
          <p:nvPr/>
        </p:nvSpPr>
        <p:spPr bwMode="auto">
          <a:xfrm>
            <a:off x="444500" y="1106628"/>
            <a:ext cx="5511800" cy="1871662"/>
          </a:xfrm>
          <a:custGeom>
            <a:avLst/>
            <a:gdLst/>
            <a:ahLst/>
            <a:cxnLst>
              <a:cxn ang="0">
                <a:pos x="3472" y="211"/>
              </a:cxn>
              <a:cxn ang="0">
                <a:pos x="2696" y="51"/>
              </a:cxn>
              <a:cxn ang="0">
                <a:pos x="1720" y="11"/>
              </a:cxn>
              <a:cxn ang="0">
                <a:pos x="672" y="115"/>
              </a:cxn>
              <a:cxn ang="0">
                <a:pos x="168" y="563"/>
              </a:cxn>
              <a:cxn ang="0">
                <a:pos x="0" y="1179"/>
              </a:cxn>
            </a:cxnLst>
            <a:rect l="0" t="0" r="r" b="b"/>
            <a:pathLst>
              <a:path w="3472" h="1179">
                <a:moveTo>
                  <a:pt x="3472" y="211"/>
                </a:moveTo>
                <a:cubicBezTo>
                  <a:pt x="3230" y="147"/>
                  <a:pt x="2988" y="84"/>
                  <a:pt x="2696" y="51"/>
                </a:cubicBezTo>
                <a:cubicBezTo>
                  <a:pt x="2404" y="18"/>
                  <a:pt x="2057" y="0"/>
                  <a:pt x="1720" y="11"/>
                </a:cubicBezTo>
                <a:cubicBezTo>
                  <a:pt x="1383" y="22"/>
                  <a:pt x="931" y="23"/>
                  <a:pt x="672" y="115"/>
                </a:cubicBezTo>
                <a:cubicBezTo>
                  <a:pt x="413" y="207"/>
                  <a:pt x="280" y="386"/>
                  <a:pt x="168" y="563"/>
                </a:cubicBezTo>
                <a:cubicBezTo>
                  <a:pt x="56" y="740"/>
                  <a:pt x="28" y="959"/>
                  <a:pt x="0" y="1179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5" name="Line 26"/>
          <p:cNvSpPr>
            <a:spLocks noChangeShapeType="1"/>
          </p:cNvSpPr>
          <p:nvPr/>
        </p:nvSpPr>
        <p:spPr bwMode="auto">
          <a:xfrm flipV="1">
            <a:off x="3238500" y="2381390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6" name="Freeform 27"/>
          <p:cNvSpPr>
            <a:spLocks/>
          </p:cNvSpPr>
          <p:nvPr/>
        </p:nvSpPr>
        <p:spPr bwMode="auto">
          <a:xfrm>
            <a:off x="1892300" y="2267090"/>
            <a:ext cx="914400" cy="685800"/>
          </a:xfrm>
          <a:custGeom>
            <a:avLst/>
            <a:gdLst/>
            <a:ahLst/>
            <a:cxnLst>
              <a:cxn ang="0">
                <a:pos x="0" y="432"/>
              </a:cxn>
              <a:cxn ang="0">
                <a:pos x="8" y="256"/>
              </a:cxn>
              <a:cxn ang="0">
                <a:pos x="576" y="0"/>
              </a:cxn>
            </a:cxnLst>
            <a:rect l="0" t="0" r="r" b="b"/>
            <a:pathLst>
              <a:path w="576" h="432">
                <a:moveTo>
                  <a:pt x="0" y="432"/>
                </a:moveTo>
                <a:lnTo>
                  <a:pt x="8" y="256"/>
                </a:lnTo>
                <a:lnTo>
                  <a:pt x="57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7" name="Freeform 28"/>
          <p:cNvSpPr>
            <a:spLocks/>
          </p:cNvSpPr>
          <p:nvPr/>
        </p:nvSpPr>
        <p:spPr bwMode="auto">
          <a:xfrm>
            <a:off x="850900" y="2063890"/>
            <a:ext cx="1701800" cy="1219200"/>
          </a:xfrm>
          <a:custGeom>
            <a:avLst/>
            <a:gdLst/>
            <a:ahLst/>
            <a:cxnLst>
              <a:cxn ang="0">
                <a:pos x="0" y="768"/>
              </a:cxn>
              <a:cxn ang="0">
                <a:pos x="8" y="408"/>
              </a:cxn>
              <a:cxn ang="0">
                <a:pos x="1072" y="0"/>
              </a:cxn>
            </a:cxnLst>
            <a:rect l="0" t="0" r="r" b="b"/>
            <a:pathLst>
              <a:path w="1072" h="768">
                <a:moveTo>
                  <a:pt x="0" y="768"/>
                </a:moveTo>
                <a:lnTo>
                  <a:pt x="8" y="408"/>
                </a:lnTo>
                <a:lnTo>
                  <a:pt x="1072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8" name="Freeform 29"/>
          <p:cNvSpPr>
            <a:spLocks/>
          </p:cNvSpPr>
          <p:nvPr/>
        </p:nvSpPr>
        <p:spPr bwMode="auto">
          <a:xfrm>
            <a:off x="6184900" y="2305190"/>
            <a:ext cx="706438" cy="1638300"/>
          </a:xfrm>
          <a:custGeom>
            <a:avLst/>
            <a:gdLst/>
            <a:ahLst/>
            <a:cxnLst>
              <a:cxn ang="0">
                <a:pos x="0" y="1032"/>
              </a:cxn>
              <a:cxn ang="0">
                <a:pos x="384" y="680"/>
              </a:cxn>
              <a:cxn ang="0">
                <a:pos x="368" y="192"/>
              </a:cxn>
              <a:cxn ang="0">
                <a:pos x="200" y="0"/>
              </a:cxn>
            </a:cxnLst>
            <a:rect l="0" t="0" r="r" b="b"/>
            <a:pathLst>
              <a:path w="445" h="1032">
                <a:moveTo>
                  <a:pt x="0" y="1032"/>
                </a:moveTo>
                <a:cubicBezTo>
                  <a:pt x="161" y="926"/>
                  <a:pt x="323" y="820"/>
                  <a:pt x="384" y="680"/>
                </a:cubicBezTo>
                <a:cubicBezTo>
                  <a:pt x="445" y="540"/>
                  <a:pt x="399" y="305"/>
                  <a:pt x="368" y="192"/>
                </a:cubicBezTo>
                <a:cubicBezTo>
                  <a:pt x="337" y="79"/>
                  <a:pt x="228" y="33"/>
                  <a:pt x="200" y="0"/>
                </a:cubicBezTo>
              </a:path>
            </a:pathLst>
          </a:cu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pPr algn="ctr"/>
            <a:endParaRPr lang="en-US" sz="1600"/>
          </a:p>
        </p:txBody>
      </p:sp>
      <p:sp>
        <p:nvSpPr>
          <p:cNvPr id="59" name="Text Box 30"/>
          <p:cNvSpPr txBox="1">
            <a:spLocks noChangeArrowheads="1"/>
          </p:cNvSpPr>
          <p:nvPr/>
        </p:nvSpPr>
        <p:spPr bwMode="auto">
          <a:xfrm>
            <a:off x="6362700" y="3722828"/>
            <a:ext cx="1160895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600" i="1">
                <a:latin typeface="Verdana" pitchFamily="-16" charset="0"/>
              </a:rPr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Mispredict</a:t>
            </a:r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 Recovery	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541275"/>
            <a:ext cx="8147325" cy="691289"/>
          </a:xfrm>
        </p:spPr>
        <p:txBody>
          <a:bodyPr anchor="t"/>
          <a:lstStyle/>
          <a:p>
            <a:pPr marL="914400" lvl="1" indent="-457200"/>
            <a:r>
              <a:rPr lang="en-US" sz="1600" b="0" dirty="0" smtClean="0">
                <a:solidFill>
                  <a:schemeClr val="tx1"/>
                </a:solidFill>
              </a:rPr>
              <a:t>Take snapshot of register rename table at each predicted branch, recover earlier snapshot if branch </a:t>
            </a:r>
            <a:r>
              <a:rPr lang="en-US" sz="1600" b="0" dirty="0" err="1" smtClean="0">
                <a:solidFill>
                  <a:schemeClr val="tx1"/>
                </a:solidFill>
              </a:rPr>
              <a:t>mispredicted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99600" y="3160165"/>
            <a:ext cx="6682470" cy="307777"/>
          </a:xfrm>
          <a:prstGeom prst="rect">
            <a:avLst/>
          </a:prstGeom>
          <a:solidFill>
            <a:srgbClr val="FFCC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499600" y="2852388"/>
            <a:ext cx="6682470" cy="30777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 sz="1400">
              <a:latin typeface="+mj-lt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89175" y="982038"/>
            <a:ext cx="869950" cy="931862"/>
            <a:chOff x="1338" y="714"/>
            <a:chExt cx="624" cy="720"/>
          </a:xfrm>
        </p:grpSpPr>
        <p:sp>
          <p:nvSpPr>
            <p:cNvPr id="14" name="Rectangle 7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8" name="Rectangle 11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9" name="Rectangle 12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2149475" y="1070938"/>
            <a:ext cx="869950" cy="931862"/>
            <a:chOff x="1338" y="714"/>
            <a:chExt cx="624" cy="720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grpSp>
        <p:nvGrpSpPr>
          <p:cNvPr id="6" name="Group 24"/>
          <p:cNvGrpSpPr>
            <a:grpSpLocks/>
          </p:cNvGrpSpPr>
          <p:nvPr/>
        </p:nvGrpSpPr>
        <p:grpSpPr bwMode="auto">
          <a:xfrm>
            <a:off x="2009775" y="1147138"/>
            <a:ext cx="869950" cy="931862"/>
            <a:chOff x="1338" y="714"/>
            <a:chExt cx="624" cy="720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3" name="Rectangle 2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5" name="Rectangle 2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7" name="Rectangle 2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38" name="Rectangle 3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39" name="Rectangle 3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40" name="Rectangle 3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rgbClr val="B3C2A4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41" name="Rectangle 34"/>
          <p:cNvSpPr>
            <a:spLocks noChangeArrowheads="1"/>
          </p:cNvSpPr>
          <p:nvPr/>
        </p:nvSpPr>
        <p:spPr bwMode="auto">
          <a:xfrm>
            <a:off x="5435600" y="1037600"/>
            <a:ext cx="1125538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Register File</a:t>
            </a:r>
          </a:p>
        </p:txBody>
      </p:sp>
      <p:sp>
        <p:nvSpPr>
          <p:cNvPr id="42" name="Rectangle 35"/>
          <p:cNvSpPr>
            <a:spLocks noChangeArrowheads="1"/>
          </p:cNvSpPr>
          <p:nvPr/>
        </p:nvSpPr>
        <p:spPr bwMode="auto">
          <a:xfrm>
            <a:off x="578909" y="3904625"/>
            <a:ext cx="87524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Reorder</a:t>
            </a:r>
            <a:endParaRPr lang="en-US" sz="1400" dirty="0">
              <a:latin typeface="+mj-lt"/>
            </a:endParaRPr>
          </a:p>
          <a:p>
            <a:pPr algn="r">
              <a:spcBef>
                <a:spcPct val="0"/>
              </a:spcBef>
            </a:pPr>
            <a:r>
              <a:rPr lang="en-US" sz="1400" dirty="0" smtClean="0">
                <a:latin typeface="+mj-lt"/>
              </a:rPr>
              <a:t>Buffer</a:t>
            </a:r>
            <a:endParaRPr lang="en-US" sz="1400" dirty="0">
              <a:latin typeface="+mj-lt"/>
            </a:endParaRPr>
          </a:p>
        </p:txBody>
      </p:sp>
      <p:sp>
        <p:nvSpPr>
          <p:cNvPr id="43" name="Rectangle 36"/>
          <p:cNvSpPr>
            <a:spLocks noChangeArrowheads="1"/>
          </p:cNvSpPr>
          <p:nvPr/>
        </p:nvSpPr>
        <p:spPr bwMode="auto">
          <a:xfrm>
            <a:off x="27590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4" name="Rectangle 37"/>
          <p:cNvSpPr>
            <a:spLocks noChangeArrowheads="1"/>
          </p:cNvSpPr>
          <p:nvPr/>
        </p:nvSpPr>
        <p:spPr bwMode="auto">
          <a:xfrm>
            <a:off x="39147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5" name="Rectangle 38"/>
          <p:cNvSpPr>
            <a:spLocks noChangeArrowheads="1"/>
          </p:cNvSpPr>
          <p:nvPr/>
        </p:nvSpPr>
        <p:spPr bwMode="auto">
          <a:xfrm>
            <a:off x="50704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62261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1692275" y="4245938"/>
            <a:ext cx="7874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48" name="Line 41"/>
          <p:cNvSpPr>
            <a:spLocks noChangeShapeType="1"/>
          </p:cNvSpPr>
          <p:nvPr/>
        </p:nvSpPr>
        <p:spPr bwMode="auto">
          <a:xfrm>
            <a:off x="2962275" y="3979238"/>
            <a:ext cx="34607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2098675" y="4958725"/>
            <a:ext cx="3392488" cy="361950"/>
            <a:chOff x="1368" y="3261"/>
            <a:chExt cx="2137" cy="228"/>
          </a:xfrm>
        </p:grpSpPr>
        <p:sp>
          <p:nvSpPr>
            <p:cNvPr id="50" name="Freeform 43"/>
            <p:cNvSpPr>
              <a:spLocks/>
            </p:cNvSpPr>
            <p:nvPr/>
          </p:nvSpPr>
          <p:spPr bwMode="auto">
            <a:xfrm>
              <a:off x="2040" y="3267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1" name="Freeform 44"/>
            <p:cNvSpPr>
              <a:spLocks/>
            </p:cNvSpPr>
            <p:nvPr/>
          </p:nvSpPr>
          <p:spPr bwMode="auto">
            <a:xfrm>
              <a:off x="13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2" name="Freeform 45"/>
            <p:cNvSpPr>
              <a:spLocks/>
            </p:cNvSpPr>
            <p:nvPr/>
          </p:nvSpPr>
          <p:spPr bwMode="auto">
            <a:xfrm>
              <a:off x="2768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53" name="Freeform 46"/>
            <p:cNvSpPr>
              <a:spLocks/>
            </p:cNvSpPr>
            <p:nvPr/>
          </p:nvSpPr>
          <p:spPr bwMode="auto">
            <a:xfrm>
              <a:off x="3504" y="3261"/>
              <a:ext cx="1" cy="2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21"/>
                </a:cxn>
              </a:cxnLst>
              <a:rect l="0" t="0" r="r" b="b"/>
              <a:pathLst>
                <a:path w="1" h="222">
                  <a:moveTo>
                    <a:pt x="0" y="0"/>
                  </a:moveTo>
                  <a:lnTo>
                    <a:pt x="0" y="221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54" name="Line 47"/>
          <p:cNvSpPr>
            <a:spLocks noChangeShapeType="1"/>
          </p:cNvSpPr>
          <p:nvPr/>
        </p:nvSpPr>
        <p:spPr bwMode="auto">
          <a:xfrm>
            <a:off x="3317875" y="3826838"/>
            <a:ext cx="34448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5" name="Line 48"/>
          <p:cNvSpPr>
            <a:spLocks noChangeShapeType="1"/>
          </p:cNvSpPr>
          <p:nvPr/>
        </p:nvSpPr>
        <p:spPr bwMode="auto">
          <a:xfrm>
            <a:off x="4716463" y="3679200"/>
            <a:ext cx="11112" cy="285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6" name="Line 49"/>
          <p:cNvSpPr>
            <a:spLocks noChangeShapeType="1"/>
          </p:cNvSpPr>
          <p:nvPr/>
        </p:nvSpPr>
        <p:spPr bwMode="auto">
          <a:xfrm>
            <a:off x="5859463" y="3701425"/>
            <a:ext cx="11112" cy="111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>
            <a:off x="29622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8" name="Line 51"/>
          <p:cNvSpPr>
            <a:spLocks noChangeShapeType="1"/>
          </p:cNvSpPr>
          <p:nvPr/>
        </p:nvSpPr>
        <p:spPr bwMode="auto">
          <a:xfrm>
            <a:off x="33051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59" name="Line 52"/>
          <p:cNvSpPr>
            <a:spLocks noChangeShapeType="1"/>
          </p:cNvSpPr>
          <p:nvPr/>
        </p:nvSpPr>
        <p:spPr bwMode="auto">
          <a:xfrm>
            <a:off x="41433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0" name="Line 53"/>
          <p:cNvSpPr>
            <a:spLocks noChangeShapeType="1"/>
          </p:cNvSpPr>
          <p:nvPr/>
        </p:nvSpPr>
        <p:spPr bwMode="auto">
          <a:xfrm>
            <a:off x="44862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1" name="Line 54"/>
          <p:cNvSpPr>
            <a:spLocks noChangeShapeType="1"/>
          </p:cNvSpPr>
          <p:nvPr/>
        </p:nvSpPr>
        <p:spPr bwMode="auto">
          <a:xfrm>
            <a:off x="52990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2" name="Line 55"/>
          <p:cNvSpPr>
            <a:spLocks noChangeShapeType="1"/>
          </p:cNvSpPr>
          <p:nvPr/>
        </p:nvSpPr>
        <p:spPr bwMode="auto">
          <a:xfrm>
            <a:off x="56419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3" name="Line 56"/>
          <p:cNvSpPr>
            <a:spLocks noChangeShapeType="1"/>
          </p:cNvSpPr>
          <p:nvPr/>
        </p:nvSpPr>
        <p:spPr bwMode="auto">
          <a:xfrm>
            <a:off x="6416675" y="3991938"/>
            <a:ext cx="0" cy="254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>
            <a:off x="6759575" y="3826838"/>
            <a:ext cx="0" cy="393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65" name="Freeform 58"/>
          <p:cNvSpPr>
            <a:spLocks/>
          </p:cNvSpPr>
          <p:nvPr/>
        </p:nvSpPr>
        <p:spPr bwMode="auto">
          <a:xfrm>
            <a:off x="1997075" y="3979238"/>
            <a:ext cx="954088" cy="268287"/>
          </a:xfrm>
          <a:custGeom>
            <a:avLst/>
            <a:gdLst/>
            <a:ahLst/>
            <a:cxnLst>
              <a:cxn ang="0">
                <a:pos x="600" y="0"/>
              </a:cxn>
              <a:cxn ang="0">
                <a:pos x="0" y="0"/>
              </a:cxn>
              <a:cxn ang="0">
                <a:pos x="0" y="168"/>
              </a:cxn>
            </a:cxnLst>
            <a:rect l="0" t="0" r="r" b="b"/>
            <a:pathLst>
              <a:path w="601" h="169">
                <a:moveTo>
                  <a:pt x="600" y="0"/>
                </a:moveTo>
                <a:lnTo>
                  <a:pt x="0" y="0"/>
                </a:lnTo>
                <a:lnTo>
                  <a:pt x="0" y="168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6" name="Freeform 59"/>
          <p:cNvSpPr>
            <a:spLocks/>
          </p:cNvSpPr>
          <p:nvPr/>
        </p:nvSpPr>
        <p:spPr bwMode="auto">
          <a:xfrm>
            <a:off x="2276475" y="3826838"/>
            <a:ext cx="1004888" cy="433387"/>
          </a:xfrm>
          <a:custGeom>
            <a:avLst/>
            <a:gdLst/>
            <a:ahLst/>
            <a:cxnLst>
              <a:cxn ang="0">
                <a:pos x="632" y="0"/>
              </a:cxn>
              <a:cxn ang="0">
                <a:pos x="0" y="0"/>
              </a:cxn>
              <a:cxn ang="0">
                <a:pos x="0" y="272"/>
              </a:cxn>
            </a:cxnLst>
            <a:rect l="0" t="0" r="r" b="b"/>
            <a:pathLst>
              <a:path w="633" h="273">
                <a:moveTo>
                  <a:pt x="632" y="0"/>
                </a:moveTo>
                <a:lnTo>
                  <a:pt x="0" y="0"/>
                </a:lnTo>
                <a:lnTo>
                  <a:pt x="0" y="272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67" name="Rectangle 60"/>
          <p:cNvSpPr>
            <a:spLocks noChangeArrowheads="1"/>
          </p:cNvSpPr>
          <p:nvPr/>
        </p:nvSpPr>
        <p:spPr bwMode="auto">
          <a:xfrm>
            <a:off x="1728788" y="4287213"/>
            <a:ext cx="629982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Load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 Unit</a:t>
            </a:r>
          </a:p>
        </p:txBody>
      </p:sp>
      <p:sp>
        <p:nvSpPr>
          <p:cNvPr id="68" name="Rectangle 61"/>
          <p:cNvSpPr>
            <a:spLocks noChangeArrowheads="1"/>
          </p:cNvSpPr>
          <p:nvPr/>
        </p:nvSpPr>
        <p:spPr bwMode="auto">
          <a:xfrm>
            <a:off x="2922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69" name="Rectangle 62"/>
          <p:cNvSpPr>
            <a:spLocks noChangeArrowheads="1"/>
          </p:cNvSpPr>
          <p:nvPr/>
        </p:nvSpPr>
        <p:spPr bwMode="auto">
          <a:xfrm>
            <a:off x="4065588" y="44142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0" name="Rectangle 63"/>
          <p:cNvSpPr>
            <a:spLocks noChangeArrowheads="1"/>
          </p:cNvSpPr>
          <p:nvPr/>
        </p:nvSpPr>
        <p:spPr bwMode="auto">
          <a:xfrm>
            <a:off x="5208588" y="4426913"/>
            <a:ext cx="38632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FU</a:t>
            </a:r>
          </a:p>
        </p:txBody>
      </p:sp>
      <p:sp>
        <p:nvSpPr>
          <p:cNvPr id="71" name="Rectangle 64"/>
          <p:cNvSpPr>
            <a:spLocks noChangeArrowheads="1"/>
          </p:cNvSpPr>
          <p:nvPr/>
        </p:nvSpPr>
        <p:spPr bwMode="auto">
          <a:xfrm>
            <a:off x="6237288" y="4299913"/>
            <a:ext cx="621966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Store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 Unit</a:t>
            </a:r>
          </a:p>
        </p:txBody>
      </p:sp>
      <p:sp>
        <p:nvSpPr>
          <p:cNvPr id="72" name="Rectangle 65"/>
          <p:cNvSpPr>
            <a:spLocks noChangeArrowheads="1"/>
          </p:cNvSpPr>
          <p:nvPr/>
        </p:nvSpPr>
        <p:spPr bwMode="auto">
          <a:xfrm>
            <a:off x="6719888" y="4955550"/>
            <a:ext cx="110607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&lt; t, result &gt;</a:t>
            </a:r>
          </a:p>
        </p:txBody>
      </p:sp>
      <p:sp>
        <p:nvSpPr>
          <p:cNvPr id="73" name="Rectangle 66"/>
          <p:cNvSpPr>
            <a:spLocks noChangeArrowheads="1"/>
          </p:cNvSpPr>
          <p:nvPr/>
        </p:nvSpPr>
        <p:spPr bwMode="auto">
          <a:xfrm>
            <a:off x="8226425" y="2215525"/>
            <a:ext cx="328617" cy="11669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1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2</a:t>
            </a:r>
            <a:endParaRPr lang="en-US" sz="140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.</a:t>
            </a:r>
          </a:p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t</a:t>
            </a:r>
            <a:r>
              <a:rPr lang="en-US" sz="1400" baseline="-25000">
                <a:latin typeface="+mj-lt"/>
              </a:rPr>
              <a:t>n</a:t>
            </a:r>
          </a:p>
        </p:txBody>
      </p:sp>
      <p:grpSp>
        <p:nvGrpSpPr>
          <p:cNvPr id="8" name="Group 67"/>
          <p:cNvGrpSpPr>
            <a:grpSpLocks/>
          </p:cNvGrpSpPr>
          <p:nvPr/>
        </p:nvGrpSpPr>
        <p:grpSpPr bwMode="auto">
          <a:xfrm>
            <a:off x="2132013" y="2271088"/>
            <a:ext cx="6029325" cy="1436687"/>
            <a:chOff x="1762" y="959"/>
            <a:chExt cx="3798" cy="1726"/>
          </a:xfrm>
        </p:grpSpPr>
        <p:sp>
          <p:nvSpPr>
            <p:cNvPr id="75" name="Rectangle 68" descr="Wide downward diagonal"/>
            <p:cNvSpPr>
              <a:spLocks noChangeArrowheads="1"/>
            </p:cNvSpPr>
            <p:nvPr/>
          </p:nvSpPr>
          <p:spPr bwMode="auto">
            <a:xfrm>
              <a:off x="4368" y="984"/>
              <a:ext cx="1192" cy="1696"/>
            </a:xfrm>
            <a:prstGeom prst="rect">
              <a:avLst/>
            </a:prstGeom>
            <a:pattFill prst="wdDnDiag">
              <a:fgClr>
                <a:schemeClr val="bg2">
                  <a:alpha val="39999"/>
                </a:schemeClr>
              </a:fgClr>
              <a:bgClr>
                <a:schemeClr val="bg1">
                  <a:alpha val="39999"/>
                </a:schemeClr>
              </a:bgClr>
            </a:pattFill>
            <a:ln w="254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6" name="Line 69"/>
            <p:cNvSpPr>
              <a:spLocks noChangeShapeType="1"/>
            </p:cNvSpPr>
            <p:nvPr/>
          </p:nvSpPr>
          <p:spPr bwMode="auto">
            <a:xfrm>
              <a:off x="1762" y="981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7" name="Line 70"/>
            <p:cNvSpPr>
              <a:spLocks noChangeShapeType="1"/>
            </p:cNvSpPr>
            <p:nvPr/>
          </p:nvSpPr>
          <p:spPr bwMode="auto">
            <a:xfrm>
              <a:off x="2050" y="975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8" name="Line 71"/>
            <p:cNvSpPr>
              <a:spLocks noChangeShapeType="1"/>
            </p:cNvSpPr>
            <p:nvPr/>
          </p:nvSpPr>
          <p:spPr bwMode="auto">
            <a:xfrm>
              <a:off x="3577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79" name="Line 72"/>
            <p:cNvSpPr>
              <a:spLocks noChangeShapeType="1"/>
            </p:cNvSpPr>
            <p:nvPr/>
          </p:nvSpPr>
          <p:spPr bwMode="auto">
            <a:xfrm>
              <a:off x="2986" y="964"/>
              <a:ext cx="0" cy="17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0" name="Line 73"/>
            <p:cNvSpPr>
              <a:spLocks noChangeShapeType="1"/>
            </p:cNvSpPr>
            <p:nvPr/>
          </p:nvSpPr>
          <p:spPr bwMode="auto">
            <a:xfrm>
              <a:off x="3758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1" name="Line 74"/>
            <p:cNvSpPr>
              <a:spLocks noChangeShapeType="1"/>
            </p:cNvSpPr>
            <p:nvPr/>
          </p:nvSpPr>
          <p:spPr bwMode="auto">
            <a:xfrm>
              <a:off x="2389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2" name="Line 75"/>
            <p:cNvSpPr>
              <a:spLocks noChangeShapeType="1"/>
            </p:cNvSpPr>
            <p:nvPr/>
          </p:nvSpPr>
          <p:spPr bwMode="auto">
            <a:xfrm>
              <a:off x="2812" y="968"/>
              <a:ext cx="0" cy="170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3" name="Line 76"/>
            <p:cNvSpPr>
              <a:spLocks noChangeShapeType="1"/>
            </p:cNvSpPr>
            <p:nvPr/>
          </p:nvSpPr>
          <p:spPr bwMode="auto">
            <a:xfrm>
              <a:off x="4532" y="965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84" name="Line 77"/>
            <p:cNvSpPr>
              <a:spLocks noChangeShapeType="1"/>
            </p:cNvSpPr>
            <p:nvPr/>
          </p:nvSpPr>
          <p:spPr bwMode="auto">
            <a:xfrm>
              <a:off x="4948" y="959"/>
              <a:ext cx="0" cy="170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85" name="Rectangle 78"/>
          <p:cNvSpPr>
            <a:spLocks noChangeArrowheads="1"/>
          </p:cNvSpPr>
          <p:nvPr/>
        </p:nvSpPr>
        <p:spPr bwMode="auto">
          <a:xfrm>
            <a:off x="1447800" y="2215525"/>
            <a:ext cx="6647655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Ins#  </a:t>
            </a:r>
            <a:r>
              <a:rPr lang="en-US" sz="1400" dirty="0" smtClean="0">
                <a:latin typeface="+mj-lt"/>
              </a:rPr>
              <a:t>    use   exec      op     p1       </a:t>
            </a:r>
            <a:r>
              <a:rPr lang="en-US" sz="1400" dirty="0">
                <a:latin typeface="+mj-lt"/>
              </a:rPr>
              <a:t>src1   </a:t>
            </a:r>
            <a:r>
              <a:rPr lang="en-US" sz="1400" dirty="0" smtClean="0">
                <a:latin typeface="+mj-lt"/>
              </a:rPr>
              <a:t>    p2     src2        </a:t>
            </a:r>
            <a:r>
              <a:rPr lang="en-US" sz="1400" dirty="0">
                <a:latin typeface="+mj-lt"/>
              </a:rPr>
              <a:t>pd </a:t>
            </a:r>
            <a:r>
              <a:rPr lang="en-US" sz="1400" dirty="0" smtClean="0">
                <a:latin typeface="+mj-lt"/>
              </a:rPr>
              <a:t>   </a:t>
            </a:r>
            <a:r>
              <a:rPr lang="en-US" sz="1400" dirty="0" err="1">
                <a:latin typeface="+mj-lt"/>
              </a:rPr>
              <a:t>dest</a:t>
            </a:r>
            <a:r>
              <a:rPr lang="en-US" sz="1400" dirty="0">
                <a:latin typeface="+mj-lt"/>
              </a:rPr>
              <a:t>   </a:t>
            </a:r>
            <a:r>
              <a:rPr lang="en-US" sz="1400" dirty="0" smtClean="0">
                <a:latin typeface="+mj-lt"/>
              </a:rPr>
              <a:t>      </a:t>
            </a:r>
            <a:r>
              <a:rPr lang="en-US" sz="1400" dirty="0">
                <a:latin typeface="+mj-lt"/>
              </a:rPr>
              <a:t>data</a:t>
            </a:r>
          </a:p>
        </p:txBody>
      </p:sp>
      <p:sp>
        <p:nvSpPr>
          <p:cNvPr id="86" name="Rectangle 79"/>
          <p:cNvSpPr>
            <a:spLocks noChangeArrowheads="1"/>
          </p:cNvSpPr>
          <p:nvPr/>
        </p:nvSpPr>
        <p:spPr bwMode="auto">
          <a:xfrm>
            <a:off x="1495425" y="2282200"/>
            <a:ext cx="6683375" cy="14335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7" name="Line 80"/>
          <p:cNvSpPr>
            <a:spLocks noChangeShapeType="1"/>
          </p:cNvSpPr>
          <p:nvPr/>
        </p:nvSpPr>
        <p:spPr bwMode="auto">
          <a:xfrm>
            <a:off x="1479550" y="2523500"/>
            <a:ext cx="66738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88" name="Freeform 81"/>
          <p:cNvSpPr>
            <a:spLocks/>
          </p:cNvSpPr>
          <p:nvPr/>
        </p:nvSpPr>
        <p:spPr bwMode="auto">
          <a:xfrm>
            <a:off x="1679575" y="1939300"/>
            <a:ext cx="7239000" cy="3352800"/>
          </a:xfrm>
          <a:custGeom>
            <a:avLst/>
            <a:gdLst/>
            <a:ahLst/>
            <a:cxnLst>
              <a:cxn ang="0">
                <a:pos x="0" y="2112"/>
              </a:cxn>
              <a:cxn ang="0">
                <a:pos x="4560" y="2112"/>
              </a:cxn>
              <a:cxn ang="0">
                <a:pos x="4560" y="0"/>
              </a:cxn>
              <a:cxn ang="0">
                <a:pos x="1824" y="0"/>
              </a:cxn>
              <a:cxn ang="0">
                <a:pos x="1816" y="223"/>
              </a:cxn>
            </a:cxnLst>
            <a:rect l="0" t="0" r="r" b="b"/>
            <a:pathLst>
              <a:path w="4560" h="2112">
                <a:moveTo>
                  <a:pt x="0" y="2112"/>
                </a:moveTo>
                <a:lnTo>
                  <a:pt x="4560" y="2112"/>
                </a:lnTo>
                <a:lnTo>
                  <a:pt x="4560" y="0"/>
                </a:lnTo>
                <a:lnTo>
                  <a:pt x="1824" y="0"/>
                </a:lnTo>
                <a:lnTo>
                  <a:pt x="1816" y="223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89" name="Freeform 82"/>
          <p:cNvSpPr>
            <a:spLocks/>
          </p:cNvSpPr>
          <p:nvPr/>
        </p:nvSpPr>
        <p:spPr bwMode="auto">
          <a:xfrm>
            <a:off x="5711825" y="1932950"/>
            <a:ext cx="7938" cy="3111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" y="196"/>
              </a:cxn>
            </a:cxnLst>
            <a:rect l="0" t="0" r="r" b="b"/>
            <a:pathLst>
              <a:path w="5" h="196">
                <a:moveTo>
                  <a:pt x="0" y="0"/>
                </a:moveTo>
                <a:lnTo>
                  <a:pt x="5" y="196"/>
                </a:ln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0" name="Line 83"/>
          <p:cNvSpPr>
            <a:spLocks noChangeShapeType="1"/>
          </p:cNvSpPr>
          <p:nvPr/>
        </p:nvSpPr>
        <p:spPr bwMode="auto">
          <a:xfrm>
            <a:off x="7623175" y="19393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sp>
        <p:nvSpPr>
          <p:cNvPr id="91" name="Rectangle 84"/>
          <p:cNvSpPr>
            <a:spLocks noChangeArrowheads="1"/>
          </p:cNvSpPr>
          <p:nvPr/>
        </p:nvSpPr>
        <p:spPr bwMode="auto">
          <a:xfrm>
            <a:off x="7318375" y="4072900"/>
            <a:ext cx="990600" cy="711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400">
                <a:latin typeface="+mj-lt"/>
              </a:rPr>
              <a:t>Commit</a:t>
            </a:r>
          </a:p>
        </p:txBody>
      </p:sp>
      <p:sp>
        <p:nvSpPr>
          <p:cNvPr id="92" name="Line 85"/>
          <p:cNvSpPr>
            <a:spLocks noChangeShapeType="1"/>
          </p:cNvSpPr>
          <p:nvPr/>
        </p:nvSpPr>
        <p:spPr bwMode="auto">
          <a:xfrm>
            <a:off x="7699375" y="3715713"/>
            <a:ext cx="0" cy="3571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400">
              <a:latin typeface="+mj-lt"/>
            </a:endParaRPr>
          </a:p>
        </p:txBody>
      </p:sp>
      <p:grpSp>
        <p:nvGrpSpPr>
          <p:cNvPr id="13" name="Group 86"/>
          <p:cNvGrpSpPr>
            <a:grpSpLocks/>
          </p:cNvGrpSpPr>
          <p:nvPr/>
        </p:nvGrpSpPr>
        <p:grpSpPr bwMode="auto">
          <a:xfrm>
            <a:off x="6672263" y="986800"/>
            <a:ext cx="1065212" cy="776288"/>
            <a:chOff x="4272" y="674"/>
            <a:chExt cx="692" cy="613"/>
          </a:xfrm>
        </p:grpSpPr>
        <p:sp>
          <p:nvSpPr>
            <p:cNvPr id="94" name="Rectangle 87"/>
            <p:cNvSpPr>
              <a:spLocks noChangeArrowheads="1"/>
            </p:cNvSpPr>
            <p:nvPr/>
          </p:nvSpPr>
          <p:spPr bwMode="auto">
            <a:xfrm>
              <a:off x="4272" y="674"/>
              <a:ext cx="688" cy="613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grpSp>
          <p:nvGrpSpPr>
            <p:cNvPr id="22" name="Group 88"/>
            <p:cNvGrpSpPr>
              <a:grpSpLocks/>
            </p:cNvGrpSpPr>
            <p:nvPr/>
          </p:nvGrpSpPr>
          <p:grpSpPr bwMode="auto">
            <a:xfrm>
              <a:off x="4272" y="843"/>
              <a:ext cx="692" cy="295"/>
              <a:chOff x="4272" y="843"/>
              <a:chExt cx="756" cy="295"/>
            </a:xfrm>
          </p:grpSpPr>
          <p:sp>
            <p:nvSpPr>
              <p:cNvPr id="96" name="Line 89"/>
              <p:cNvSpPr>
                <a:spLocks noChangeShapeType="1"/>
              </p:cNvSpPr>
              <p:nvPr/>
            </p:nvSpPr>
            <p:spPr bwMode="auto">
              <a:xfrm>
                <a:off x="4280" y="843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7" name="Line 90"/>
              <p:cNvSpPr>
                <a:spLocks noChangeShapeType="1"/>
              </p:cNvSpPr>
              <p:nvPr/>
            </p:nvSpPr>
            <p:spPr bwMode="auto">
              <a:xfrm>
                <a:off x="4280" y="113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  <p:sp>
            <p:nvSpPr>
              <p:cNvPr id="98" name="Line 91"/>
              <p:cNvSpPr>
                <a:spLocks noChangeShapeType="1"/>
              </p:cNvSpPr>
              <p:nvPr/>
            </p:nvSpPr>
            <p:spPr bwMode="auto">
              <a:xfrm>
                <a:off x="4272" y="978"/>
                <a:ext cx="74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400">
                  <a:latin typeface="+mj-lt"/>
                </a:endParaRPr>
              </a:p>
            </p:txBody>
          </p:sp>
        </p:grpSp>
      </p:grpSp>
      <p:sp>
        <p:nvSpPr>
          <p:cNvPr id="99" name="Rectangle 92"/>
          <p:cNvSpPr>
            <a:spLocks noChangeArrowheads="1"/>
          </p:cNvSpPr>
          <p:nvPr/>
        </p:nvSpPr>
        <p:spPr bwMode="auto">
          <a:xfrm>
            <a:off x="547724" y="1120150"/>
            <a:ext cx="981039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r">
              <a:spcBef>
                <a:spcPct val="0"/>
              </a:spcBef>
            </a:pPr>
            <a:r>
              <a:rPr lang="en-US" sz="1400" dirty="0">
                <a:latin typeface="+mj-lt"/>
              </a:rPr>
              <a:t>Table</a:t>
            </a: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1520825" y="1336050"/>
            <a:ext cx="455613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1 </a:t>
            </a:r>
          </a:p>
        </p:txBody>
      </p:sp>
      <p:grpSp>
        <p:nvGrpSpPr>
          <p:cNvPr id="31" name="Group 94"/>
          <p:cNvGrpSpPr>
            <a:grpSpLocks/>
          </p:cNvGrpSpPr>
          <p:nvPr/>
        </p:nvGrpSpPr>
        <p:grpSpPr bwMode="auto">
          <a:xfrm>
            <a:off x="1870075" y="1223338"/>
            <a:ext cx="869950" cy="931862"/>
            <a:chOff x="1338" y="714"/>
            <a:chExt cx="624" cy="720"/>
          </a:xfrm>
        </p:grpSpPr>
        <p:sp>
          <p:nvSpPr>
            <p:cNvPr id="102" name="Rectangle 95"/>
            <p:cNvSpPr>
              <a:spLocks noChangeArrowheads="1"/>
            </p:cNvSpPr>
            <p:nvPr/>
          </p:nvSpPr>
          <p:spPr bwMode="auto">
            <a:xfrm>
              <a:off x="1338" y="762"/>
              <a:ext cx="432" cy="67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3" name="Rectangle 96"/>
            <p:cNvSpPr>
              <a:spLocks noChangeArrowheads="1"/>
            </p:cNvSpPr>
            <p:nvPr/>
          </p:nvSpPr>
          <p:spPr bwMode="auto">
            <a:xfrm>
              <a:off x="1338" y="714"/>
              <a:ext cx="43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t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4" name="Rectangle 97"/>
            <p:cNvSpPr>
              <a:spLocks noChangeArrowheads="1"/>
            </p:cNvSpPr>
            <p:nvPr/>
          </p:nvSpPr>
          <p:spPr bwMode="auto">
            <a:xfrm>
              <a:off x="1338" y="906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5" name="Rectangle 98"/>
            <p:cNvSpPr>
              <a:spLocks noChangeArrowheads="1"/>
            </p:cNvSpPr>
            <p:nvPr/>
          </p:nvSpPr>
          <p:spPr bwMode="auto">
            <a:xfrm>
              <a:off x="1338" y="1290"/>
              <a:ext cx="43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6" name="Rectangle 99"/>
            <p:cNvSpPr>
              <a:spLocks noChangeArrowheads="1"/>
            </p:cNvSpPr>
            <p:nvPr/>
          </p:nvSpPr>
          <p:spPr bwMode="auto">
            <a:xfrm>
              <a:off x="1770" y="714"/>
              <a:ext cx="192" cy="19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400">
                  <a:latin typeface="+mj-lt"/>
                </a:rPr>
                <a:t>v</a:t>
              </a:r>
              <a:endParaRPr lang="en-US" sz="1400" baseline="-25000">
                <a:latin typeface="+mj-lt"/>
              </a:endParaRPr>
            </a:p>
          </p:txBody>
        </p:sp>
        <p:sp>
          <p:nvSpPr>
            <p:cNvPr id="107" name="Rectangle 100"/>
            <p:cNvSpPr>
              <a:spLocks noChangeArrowheads="1"/>
            </p:cNvSpPr>
            <p:nvPr/>
          </p:nvSpPr>
          <p:spPr bwMode="auto">
            <a:xfrm>
              <a:off x="1770" y="906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8" name="Rectangle 101"/>
            <p:cNvSpPr>
              <a:spLocks noChangeArrowheads="1"/>
            </p:cNvSpPr>
            <p:nvPr/>
          </p:nvSpPr>
          <p:spPr bwMode="auto">
            <a:xfrm>
              <a:off x="1770" y="1050"/>
              <a:ext cx="192" cy="24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  <p:sp>
          <p:nvSpPr>
            <p:cNvPr id="109" name="Rectangle 102"/>
            <p:cNvSpPr>
              <a:spLocks noChangeArrowheads="1"/>
            </p:cNvSpPr>
            <p:nvPr/>
          </p:nvSpPr>
          <p:spPr bwMode="auto">
            <a:xfrm>
              <a:off x="1770" y="1290"/>
              <a:ext cx="192" cy="14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j-lt"/>
              </a:endParaRPr>
            </a:p>
          </p:txBody>
        </p:sp>
      </p:grp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1520825" y="1651963"/>
            <a:ext cx="412750" cy="3052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>
                <a:latin typeface="+mj-lt"/>
              </a:rPr>
              <a:t>r</a:t>
            </a:r>
            <a:r>
              <a:rPr lang="en-US" sz="1400" baseline="-25000">
                <a:latin typeface="+mj-lt"/>
              </a:rPr>
              <a:t>2</a:t>
            </a:r>
          </a:p>
        </p:txBody>
      </p:sp>
      <p:sp>
        <p:nvSpPr>
          <p:cNvPr id="111" name="Freeform 104"/>
          <p:cNvSpPr>
            <a:spLocks/>
          </p:cNvSpPr>
          <p:nvPr/>
        </p:nvSpPr>
        <p:spPr bwMode="auto">
          <a:xfrm>
            <a:off x="7721600" y="1339225"/>
            <a:ext cx="927100" cy="3644900"/>
          </a:xfrm>
          <a:custGeom>
            <a:avLst/>
            <a:gdLst/>
            <a:ahLst/>
            <a:cxnLst>
              <a:cxn ang="0">
                <a:pos x="0" y="2168"/>
              </a:cxn>
              <a:cxn ang="0">
                <a:pos x="0" y="2296"/>
              </a:cxn>
              <a:cxn ang="0">
                <a:pos x="584" y="2296"/>
              </a:cxn>
              <a:cxn ang="0">
                <a:pos x="584" y="0"/>
              </a:cxn>
              <a:cxn ang="0">
                <a:pos x="8" y="0"/>
              </a:cxn>
            </a:cxnLst>
            <a:rect l="0" t="0" r="r" b="b"/>
            <a:pathLst>
              <a:path w="584" h="2296">
                <a:moveTo>
                  <a:pt x="0" y="2168"/>
                </a:moveTo>
                <a:lnTo>
                  <a:pt x="0" y="2296"/>
                </a:lnTo>
                <a:lnTo>
                  <a:pt x="584" y="2296"/>
                </a:lnTo>
                <a:lnTo>
                  <a:pt x="584" y="0"/>
                </a:lnTo>
                <a:lnTo>
                  <a:pt x="8" y="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2" name="Rectangle 107"/>
          <p:cNvSpPr>
            <a:spLocks noChangeArrowheads="1"/>
          </p:cNvSpPr>
          <p:nvPr/>
        </p:nvSpPr>
        <p:spPr bwMode="auto">
          <a:xfrm>
            <a:off x="3359150" y="1031250"/>
            <a:ext cx="1051571" cy="52065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Rename </a:t>
            </a:r>
          </a:p>
          <a:p>
            <a:pPr algn="l">
              <a:spcBef>
                <a:spcPct val="0"/>
              </a:spcBef>
            </a:pPr>
            <a:r>
              <a:rPr lang="en-US" sz="1400" dirty="0">
                <a:latin typeface="+mj-lt"/>
              </a:rPr>
              <a:t>Snapshots</a:t>
            </a:r>
          </a:p>
        </p:txBody>
      </p:sp>
      <p:sp>
        <p:nvSpPr>
          <p:cNvPr id="113" name="Text Box 108"/>
          <p:cNvSpPr txBox="1">
            <a:spLocks noChangeArrowheads="1"/>
          </p:cNvSpPr>
          <p:nvPr/>
        </p:nvSpPr>
        <p:spPr bwMode="auto">
          <a:xfrm>
            <a:off x="0" y="2388563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2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to commit</a:t>
            </a:r>
          </a:p>
        </p:txBody>
      </p:sp>
      <p:sp>
        <p:nvSpPr>
          <p:cNvPr id="114" name="Line 109"/>
          <p:cNvSpPr>
            <a:spLocks noChangeShapeType="1"/>
          </p:cNvSpPr>
          <p:nvPr/>
        </p:nvSpPr>
        <p:spPr bwMode="auto">
          <a:xfrm>
            <a:off x="1230765" y="2737710"/>
            <a:ext cx="232910" cy="13186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19" name="Line 114"/>
          <p:cNvSpPr>
            <a:spLocks noChangeShapeType="1"/>
          </p:cNvSpPr>
          <p:nvPr/>
        </p:nvSpPr>
        <p:spPr bwMode="auto">
          <a:xfrm>
            <a:off x="6262688" y="2285375"/>
            <a:ext cx="0" cy="14176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1" name="Text Box 116"/>
          <p:cNvSpPr txBox="1">
            <a:spLocks noChangeArrowheads="1"/>
          </p:cNvSpPr>
          <p:nvPr/>
        </p:nvSpPr>
        <p:spPr bwMode="auto">
          <a:xfrm>
            <a:off x="0" y="3377575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latin typeface="+mj-lt"/>
              </a:rPr>
              <a:t>Ptr</a:t>
            </a:r>
            <a:r>
              <a:rPr lang="en-US" sz="1200" baseline="-25000" dirty="0">
                <a:latin typeface="+mj-lt"/>
              </a:rPr>
              <a:t>1</a:t>
            </a:r>
            <a:r>
              <a:rPr lang="en-US" sz="1200" dirty="0">
                <a:latin typeface="+mj-lt"/>
              </a:rPr>
              <a:t> </a:t>
            </a:r>
            <a:br>
              <a:rPr lang="en-US" sz="1200" dirty="0">
                <a:latin typeface="+mj-lt"/>
              </a:rPr>
            </a:br>
            <a:r>
              <a:rPr lang="en-US" sz="1200" dirty="0">
                <a:latin typeface="+mj-lt"/>
              </a:rPr>
              <a:t>next available</a:t>
            </a:r>
          </a:p>
        </p:txBody>
      </p:sp>
      <p:sp>
        <p:nvSpPr>
          <p:cNvPr id="122" name="Line 117"/>
          <p:cNvSpPr>
            <a:spLocks noChangeShapeType="1"/>
          </p:cNvSpPr>
          <p:nvPr/>
        </p:nvSpPr>
        <p:spPr bwMode="auto">
          <a:xfrm flipV="1">
            <a:off x="1115550" y="3468062"/>
            <a:ext cx="367175" cy="11455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3" name="Line 118"/>
          <p:cNvSpPr>
            <a:spLocks noChangeShapeType="1"/>
          </p:cNvSpPr>
          <p:nvPr/>
        </p:nvSpPr>
        <p:spPr bwMode="auto">
          <a:xfrm flipV="1">
            <a:off x="1192360" y="3188662"/>
            <a:ext cx="312590" cy="990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400">
              <a:latin typeface="+mj-lt"/>
            </a:endParaRPr>
          </a:p>
        </p:txBody>
      </p:sp>
      <p:sp>
        <p:nvSpPr>
          <p:cNvPr id="124" name="Text Box 119"/>
          <p:cNvSpPr txBox="1">
            <a:spLocks noChangeArrowheads="1"/>
          </p:cNvSpPr>
          <p:nvPr/>
        </p:nvSpPr>
        <p:spPr bwMode="auto">
          <a:xfrm>
            <a:off x="0" y="2872750"/>
            <a:ext cx="1316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200" dirty="0">
                <a:solidFill>
                  <a:srgbClr val="FF0000"/>
                </a:solidFill>
                <a:latin typeface="+mj-lt"/>
              </a:rPr>
              <a:t>rollback </a:t>
            </a:r>
            <a:br>
              <a:rPr lang="en-US" sz="1200" dirty="0">
                <a:solidFill>
                  <a:srgbClr val="FF0000"/>
                </a:solidFill>
                <a:latin typeface="+mj-lt"/>
              </a:rPr>
            </a:br>
            <a:r>
              <a:rPr lang="en-US" sz="1200" dirty="0">
                <a:solidFill>
                  <a:srgbClr val="FF0000"/>
                </a:solidFill>
                <a:latin typeface="+mj-lt"/>
              </a:rPr>
              <a:t>next available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16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Acknowledgements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lvl="2"/>
            <a:r>
              <a:rPr lang="en-US" sz="1600" b="0" dirty="0" smtClean="0">
                <a:solidFill>
                  <a:schemeClr val="tx1"/>
                </a:solidFill>
              </a:rPr>
              <a:t>These slides contain material developed and copyright by 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Arvind</a:t>
            </a:r>
            <a:r>
              <a:rPr lang="en-US" sz="1600" b="0" dirty="0" smtClean="0">
                <a:solidFill>
                  <a:schemeClr val="tx1"/>
                </a:solidFill>
              </a:rPr>
              <a:t> (MIT)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err="1" smtClean="0">
                <a:solidFill>
                  <a:schemeClr val="tx1"/>
                </a:solidFill>
              </a:rPr>
              <a:t>Krste</a:t>
            </a:r>
            <a:r>
              <a:rPr lang="en-US" sz="1600" b="0" dirty="0" smtClean="0">
                <a:solidFill>
                  <a:schemeClr val="tx1"/>
                </a:solidFill>
              </a:rPr>
              <a:t> </a:t>
            </a:r>
            <a:r>
              <a:rPr lang="en-US" sz="1600" b="0" dirty="0" err="1" smtClean="0">
                <a:solidFill>
                  <a:schemeClr val="tx1"/>
                </a:solidFill>
              </a:rPr>
              <a:t>Asanovic</a:t>
            </a:r>
            <a:r>
              <a:rPr lang="en-US" sz="1600" b="0" dirty="0" smtClean="0">
                <a:solidFill>
                  <a:schemeClr val="tx1"/>
                </a:solidFill>
              </a:rPr>
              <a:t> (MIT/UCB)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Joel </a:t>
            </a:r>
            <a:r>
              <a:rPr lang="en-US" sz="1600" b="0" dirty="0" err="1" smtClean="0">
                <a:solidFill>
                  <a:schemeClr val="tx1"/>
                </a:solidFill>
              </a:rPr>
              <a:t>Emer</a:t>
            </a:r>
            <a:r>
              <a:rPr lang="en-US" sz="1600" b="0" dirty="0" smtClean="0">
                <a:solidFill>
                  <a:schemeClr val="tx1"/>
                </a:solidFill>
              </a:rPr>
              <a:t> (Intel/MIT)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James Hoe (CMU)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John </a:t>
            </a:r>
            <a:r>
              <a:rPr lang="en-US" sz="1600" b="0" dirty="0" err="1" smtClean="0">
                <a:solidFill>
                  <a:schemeClr val="tx1"/>
                </a:solidFill>
              </a:rPr>
              <a:t>Kubiatowicz</a:t>
            </a:r>
            <a:r>
              <a:rPr lang="en-US" sz="1600" b="0" dirty="0" smtClean="0">
                <a:solidFill>
                  <a:schemeClr val="tx1"/>
                </a:solidFill>
              </a:rPr>
              <a:t>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Alvin </a:t>
            </a:r>
            <a:r>
              <a:rPr lang="en-US" sz="1600" b="0" dirty="0" err="1" smtClean="0">
                <a:solidFill>
                  <a:schemeClr val="tx1"/>
                </a:solidFill>
              </a:rPr>
              <a:t>Lebeck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David Patterson (UCB)</a:t>
            </a:r>
          </a:p>
          <a:p>
            <a:pPr marL="1200150" lvl="2" indent="-2857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Daniel </a:t>
            </a:r>
            <a:r>
              <a:rPr lang="en-US" sz="1600" b="0" dirty="0" err="1" smtClean="0">
                <a:solidFill>
                  <a:schemeClr val="tx1"/>
                </a:solidFill>
              </a:rPr>
              <a:t>Sorin</a:t>
            </a:r>
            <a:r>
              <a:rPr lang="en-US" sz="1600" b="0" dirty="0" smtClean="0">
                <a:solidFill>
                  <a:schemeClr val="tx1"/>
                </a:solidFill>
              </a:rPr>
              <a:t> (Duke)</a:t>
            </a:r>
          </a:p>
          <a:p>
            <a:pPr lvl="3"/>
            <a:endParaRPr lang="en-US" sz="1400" b="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19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2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Homework #2 Due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Use blackboard forum for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Attend office hours with questions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Email for separate meetings</a:t>
            </a:r>
          </a:p>
          <a:p>
            <a:pPr marL="628650" lvl="1" indent="-171450">
              <a:buFontTx/>
              <a:buChar char="-"/>
            </a:pPr>
            <a:endParaRPr lang="en-US" sz="1600" b="0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4 October – Class Discussion</a:t>
            </a:r>
          </a:p>
          <a:p>
            <a:pPr algn="l"/>
            <a:r>
              <a:rPr lang="en-US" sz="1600" dirty="0" smtClean="0">
                <a:solidFill>
                  <a:schemeClr val="tx1"/>
                </a:solidFill>
              </a:rPr>
              <a:t>	Roughly one reading per class. Do not wait until the day before!</a:t>
            </a:r>
          </a:p>
          <a:p>
            <a:pPr algn="l"/>
            <a:endParaRPr lang="en-US" sz="1600" dirty="0" smtClean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Srinivasan</a:t>
            </a:r>
            <a:r>
              <a:rPr lang="en-US" sz="1600" b="0" dirty="0" smtClean="0">
                <a:solidFill>
                  <a:schemeClr val="tx1"/>
                </a:solidFill>
              </a:rPr>
              <a:t> et al. “Optimizing pipelines for power and performance”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Mahlke</a:t>
            </a:r>
            <a:r>
              <a:rPr lang="en-US" sz="1600" b="0" dirty="0" smtClean="0">
                <a:solidFill>
                  <a:schemeClr val="tx1"/>
                </a:solidFill>
              </a:rPr>
              <a:t> et al. “A comparison of full and partial predicated execution support for ILP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Palacharla</a:t>
            </a:r>
            <a:r>
              <a:rPr lang="en-US" sz="1600" b="0" dirty="0" smtClean="0">
                <a:solidFill>
                  <a:schemeClr val="tx1"/>
                </a:solidFill>
              </a:rPr>
              <a:t> et al. “Complexity-effective superscalar processors”</a:t>
            </a:r>
          </a:p>
          <a:p>
            <a:pPr marL="800100" lvl="1" indent="-342900">
              <a:buAutoNum type="arabicPeriod"/>
            </a:pPr>
            <a:r>
              <a:rPr lang="en-US" sz="1600" b="0" dirty="0" err="1" smtClean="0">
                <a:solidFill>
                  <a:schemeClr val="tx1"/>
                </a:solidFill>
              </a:rPr>
              <a:t>Yeh</a:t>
            </a:r>
            <a:r>
              <a:rPr lang="en-US" sz="1600" b="0" dirty="0" smtClean="0">
                <a:solidFill>
                  <a:schemeClr val="tx1"/>
                </a:solidFill>
              </a:rPr>
              <a:t> et al. “Two-level adaptive training branch prediction”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3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3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2198208"/>
            <a:ext cx="4041648" cy="3913632"/>
          </a:xfrm>
        </p:spPr>
        <p:txBody>
          <a:bodyPr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ECE252 </a:t>
            </a:r>
            <a:r>
              <a:rPr lang="en-US" sz="3600" b="1" dirty="0" err="1" smtClean="0">
                <a:solidFill>
                  <a:srgbClr val="00009C"/>
                </a:solidFill>
                <a:latin typeface="+mj-lt"/>
              </a:rPr>
              <a:t>Administrivia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4"/>
            <a:ext cx="8147325" cy="5031055"/>
          </a:xfrm>
        </p:spPr>
        <p:txBody>
          <a:bodyPr anchor="t"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6 October – Midterm Exam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75 minutes, in-class</a:t>
            </a:r>
          </a:p>
          <a:p>
            <a:pPr marL="628650" lvl="1" indent="-171450">
              <a:buFontTx/>
              <a:buChar char="-"/>
            </a:pPr>
            <a:r>
              <a:rPr lang="en-US" sz="1600" b="0" dirty="0" smtClean="0">
                <a:solidFill>
                  <a:schemeClr val="tx1"/>
                </a:solidFill>
              </a:rPr>
              <a:t>Closed book, closed notes exam</a:t>
            </a:r>
          </a:p>
          <a:p>
            <a:pPr lvl="1"/>
            <a:endParaRPr lang="en-US" sz="1000" b="0" dirty="0">
              <a:solidFill>
                <a:schemeClr val="tx1"/>
              </a:solidFill>
            </a:endParaRP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Performance metrics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power, yield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Technology</a:t>
            </a:r>
            <a:r>
              <a:rPr lang="en-US" sz="1600" b="0" dirty="0" smtClean="0">
                <a:solidFill>
                  <a:schemeClr val="tx1"/>
                </a:solidFill>
              </a:rPr>
              <a:t> – trends that changed architectural design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History</a:t>
            </a:r>
            <a:r>
              <a:rPr lang="en-US" sz="1600" b="0" dirty="0" smtClean="0">
                <a:solidFill>
                  <a:schemeClr val="tx1"/>
                </a:solidFill>
              </a:rPr>
              <a:t> – Instruction sets (accumulator, stack, index, general-purpose)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CISC</a:t>
            </a:r>
            <a:r>
              <a:rPr lang="en-US" sz="1600" b="0" dirty="0" smtClean="0">
                <a:solidFill>
                  <a:schemeClr val="tx1"/>
                </a:solidFill>
              </a:rPr>
              <a:t> – microprogramming, writing </a:t>
            </a:r>
            <a:r>
              <a:rPr lang="en-US" sz="1600" b="0" dirty="0" err="1" smtClean="0">
                <a:solidFill>
                  <a:schemeClr val="tx1"/>
                </a:solidFill>
              </a:rPr>
              <a:t>microprogram</a:t>
            </a:r>
            <a:r>
              <a:rPr lang="en-US" sz="1600" b="0" dirty="0" smtClean="0">
                <a:solidFill>
                  <a:schemeClr val="tx1"/>
                </a:solidFill>
              </a:rPr>
              <a:t> fragments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Pipelining </a:t>
            </a:r>
            <a:r>
              <a:rPr lang="en-US" sz="1600" b="0" dirty="0" smtClean="0">
                <a:solidFill>
                  <a:schemeClr val="tx1"/>
                </a:solidFill>
              </a:rPr>
              <a:t>– Performance, hazards and ways to resolve them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Instruction-level Parallelism </a:t>
            </a:r>
            <a:r>
              <a:rPr lang="en-US" sz="1600" b="0" dirty="0" smtClean="0">
                <a:solidFill>
                  <a:schemeClr val="tx1"/>
                </a:solidFill>
              </a:rPr>
              <a:t>– mechanisms to dynamically detect data dependences and to manage instruction flow (Scoreboard, </a:t>
            </a:r>
            <a:r>
              <a:rPr lang="en-US" sz="1600" b="0" dirty="0" err="1" smtClean="0">
                <a:solidFill>
                  <a:schemeClr val="tx1"/>
                </a:solidFill>
              </a:rPr>
              <a:t>Tomasulo</a:t>
            </a:r>
            <a:r>
              <a:rPr lang="en-US" sz="1600" b="0" dirty="0" smtClean="0">
                <a:solidFill>
                  <a:schemeClr val="tx1"/>
                </a:solidFill>
              </a:rPr>
              <a:t>, Physical Register File)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Speculative Execution </a:t>
            </a:r>
            <a:r>
              <a:rPr lang="en-US" sz="1600" b="0" dirty="0" smtClean="0">
                <a:solidFill>
                  <a:schemeClr val="tx1"/>
                </a:solidFill>
              </a:rPr>
              <a:t>– exception handling, branch prediction</a:t>
            </a:r>
          </a:p>
          <a:p>
            <a:pPr marL="800100" lvl="1" indent="-342900">
              <a:buAutoNum type="arabicPeriod"/>
            </a:pPr>
            <a:r>
              <a:rPr lang="en-US" sz="1600" dirty="0" smtClean="0">
                <a:solidFill>
                  <a:schemeClr val="tx1"/>
                </a:solidFill>
              </a:rPr>
              <a:t>Readings</a:t>
            </a:r>
            <a:r>
              <a:rPr lang="en-US" sz="1600" b="0" dirty="0" smtClean="0">
                <a:solidFill>
                  <a:schemeClr val="tx1"/>
                </a:solidFill>
              </a:rPr>
              <a:t> – High-level questions, not details</a:t>
            </a:r>
          </a:p>
          <a:p>
            <a:pPr marL="628650" lvl="1" indent="-171450">
              <a:buFontTx/>
              <a:buChar char="-"/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9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4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Motivation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Branch penalties limit performance of deeply pipelined processors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Modern branch predictors have high accuracy (&gt;95%) and can significantly reduce branch penalties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Hardware Support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Prediction structures: branch history tables, branch target buffer, etc.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</a:t>
            </a:r>
            <a:r>
              <a:rPr lang="en-US" sz="1600" dirty="0" err="1" smtClean="0">
                <a:solidFill>
                  <a:schemeClr val="tx1"/>
                </a:solidFill>
              </a:rPr>
              <a:t>Mispredict</a:t>
            </a:r>
            <a:r>
              <a:rPr lang="en-US" sz="1600" dirty="0" smtClean="0">
                <a:solidFill>
                  <a:schemeClr val="tx1"/>
                </a:solidFill>
              </a:rPr>
              <a:t> recovery mechanisms: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Separate instruction execution and instruction commit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Kill instructions following branch in pipeline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-- Restore architectural state to correct path of execution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5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Static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3966669"/>
            <a:ext cx="8147325" cy="2265895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On average, probability a branch is taken is 60-70%.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But branch direction is a good predictor.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attach preferred direction semantics to branches (e.g., Motorola MC8810, bne0 prefers taken, beq0 prefers not taken).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ISA can allow choice of statically predicted direction (e.g., Intel IA-64). Can be 80% accurate.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997200" y="1841500"/>
            <a:ext cx="1346200" cy="1709738"/>
            <a:chOff x="1696" y="912"/>
            <a:chExt cx="848" cy="1077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2271" y="1121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2112" y="1536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  <p:sp>
          <p:nvSpPr>
            <p:cNvPr id="10" name="Line 8"/>
            <p:cNvSpPr>
              <a:spLocks noChangeShapeType="1"/>
            </p:cNvSpPr>
            <p:nvPr/>
          </p:nvSpPr>
          <p:spPr bwMode="auto">
            <a:xfrm flipH="1">
              <a:off x="2304" y="1217"/>
              <a:ext cx="13" cy="31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9"/>
            <p:cNvSpPr>
              <a:spLocks noChangeShapeType="1"/>
            </p:cNvSpPr>
            <p:nvPr/>
          </p:nvSpPr>
          <p:spPr bwMode="auto">
            <a:xfrm flipH="1">
              <a:off x="2304" y="1824"/>
              <a:ext cx="16" cy="16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"/>
            <p:cNvSpPr>
              <a:spLocks noChangeShapeType="1"/>
            </p:cNvSpPr>
            <p:nvPr/>
          </p:nvSpPr>
          <p:spPr bwMode="auto">
            <a:xfrm>
              <a:off x="2304" y="912"/>
              <a:ext cx="15" cy="2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696" y="1172"/>
              <a:ext cx="579" cy="508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5892800" y="1841500"/>
            <a:ext cx="1309688" cy="1720850"/>
            <a:chOff x="3975" y="960"/>
            <a:chExt cx="825" cy="1084"/>
          </a:xfrm>
        </p:grpSpPr>
        <p:sp>
          <p:nvSpPr>
            <p:cNvPr id="17" name="Line 13"/>
            <p:cNvSpPr>
              <a:spLocks noChangeShapeType="1"/>
            </p:cNvSpPr>
            <p:nvPr/>
          </p:nvSpPr>
          <p:spPr bwMode="auto">
            <a:xfrm flipH="1">
              <a:off x="4608" y="1344"/>
              <a:ext cx="0" cy="2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4"/>
            <p:cNvSpPr>
              <a:spLocks noChangeArrowheads="1"/>
            </p:cNvSpPr>
            <p:nvPr/>
          </p:nvSpPr>
          <p:spPr bwMode="auto">
            <a:xfrm>
              <a:off x="4560" y="1632"/>
              <a:ext cx="96" cy="96"/>
            </a:xfrm>
            <a:prstGeom prst="flowChartSummingJunct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4608" y="960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16"/>
            <p:cNvSpPr>
              <a:spLocks noChangeShapeType="1"/>
            </p:cNvSpPr>
            <p:nvPr/>
          </p:nvSpPr>
          <p:spPr bwMode="auto">
            <a:xfrm>
              <a:off x="4608" y="1728"/>
              <a:ext cx="2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 flipV="1">
              <a:off x="3975" y="1263"/>
              <a:ext cx="579" cy="417"/>
            </a:xfrm>
            <a:custGeom>
              <a:avLst/>
              <a:gdLst/>
              <a:ahLst/>
              <a:cxnLst>
                <a:cxn ang="0">
                  <a:pos x="398" y="719"/>
                </a:cxn>
                <a:cxn ang="0">
                  <a:pos x="0" y="719"/>
                </a:cxn>
                <a:cxn ang="0">
                  <a:pos x="0" y="0"/>
                </a:cxn>
                <a:cxn ang="0">
                  <a:pos x="579" y="0"/>
                </a:cxn>
              </a:cxnLst>
              <a:rect l="0" t="0" r="r" b="b"/>
              <a:pathLst>
                <a:path w="579" h="719">
                  <a:moveTo>
                    <a:pt x="398" y="719"/>
                  </a:moveTo>
                  <a:lnTo>
                    <a:pt x="0" y="719"/>
                  </a:lnTo>
                  <a:lnTo>
                    <a:pt x="0" y="0"/>
                  </a:lnTo>
                  <a:lnTo>
                    <a:pt x="579" y="0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8"/>
            <p:cNvSpPr>
              <a:spLocks noChangeArrowheads="1"/>
            </p:cNvSpPr>
            <p:nvPr/>
          </p:nvSpPr>
          <p:spPr bwMode="auto">
            <a:xfrm>
              <a:off x="4368" y="1104"/>
              <a:ext cx="432" cy="288"/>
            </a:xfrm>
            <a:prstGeom prst="flowChartDecision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>
                  <a:latin typeface="Verdana" pitchFamily="-16" charset="0"/>
                </a:rPr>
                <a:t>JZ</a:t>
              </a:r>
            </a:p>
          </p:txBody>
        </p:sp>
      </p:grp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1414463" y="2265363"/>
            <a:ext cx="140335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backward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90%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4618038" y="2265363"/>
            <a:ext cx="1163637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forward</a:t>
            </a:r>
          </a:p>
          <a:p>
            <a:pPr>
              <a:spcBef>
                <a:spcPct val="0"/>
              </a:spcBef>
            </a:pPr>
            <a:r>
              <a:rPr lang="en-US" sz="2000" i="1">
                <a:solidFill>
                  <a:srgbClr val="56127A"/>
                </a:solidFill>
                <a:latin typeface="Verdana" pitchFamily="-16" charset="0"/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6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Dynamic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1163105"/>
            <a:ext cx="8147325" cy="5069460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Learn from past behavior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Temporal Correlation -- The way a branch resolves may be a good predictor of the way it will resolve at the next execution</a:t>
            </a:r>
          </a:p>
          <a:p>
            <a:pPr marL="457200" indent="-457200" algn="l"/>
            <a:endParaRPr lang="en-US" dirty="0" smtClean="0">
              <a:solidFill>
                <a:schemeClr val="tx1"/>
              </a:solidFill>
            </a:endParaRP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Spatial Correlation -- Several branches may resolve in a highly correlated manner (preferred path of execution in the application)</a:t>
            </a: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7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2-bit Branch Predictor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4273910"/>
            <a:ext cx="8147325" cy="1958654"/>
          </a:xfrm>
        </p:spPr>
        <p:txBody>
          <a:bodyPr anchor="t"/>
          <a:lstStyle/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Use two-bit saturating counter.</a:t>
            </a:r>
          </a:p>
          <a:p>
            <a:pPr marL="457200" indent="-457200" algn="l"/>
            <a:r>
              <a:rPr lang="en-US" dirty="0" smtClean="0">
                <a:solidFill>
                  <a:schemeClr val="tx1"/>
                </a:solidFill>
              </a:rPr>
              <a:t>Changes prediction after two consecutive mistakes.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</a:t>
            </a:r>
            <a:r>
              <a:rPr lang="en-US" sz="1600" u="sng" dirty="0" smtClean="0">
                <a:solidFill>
                  <a:schemeClr val="tx1"/>
                </a:solidFill>
              </a:rPr>
              <a:t>Temporal Correlation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	- Branch can be taken </a:t>
            </a:r>
            <a:r>
              <a:rPr lang="en-US" sz="1600" dirty="0">
                <a:solidFill>
                  <a:schemeClr val="tx1"/>
                </a:solidFill>
              </a:rPr>
              <a:t>(T), </a:t>
            </a:r>
            <a:r>
              <a:rPr lang="en-US" sz="1600" dirty="0" smtClean="0">
                <a:solidFill>
                  <a:schemeClr val="tx1"/>
                </a:solidFill>
              </a:rPr>
              <a:t>not-taken </a:t>
            </a:r>
            <a:r>
              <a:rPr lang="en-US" sz="1600" dirty="0">
                <a:solidFill>
                  <a:schemeClr val="tx1"/>
                </a:solidFill>
              </a:rPr>
              <a:t>(N)</a:t>
            </a:r>
          </a:p>
          <a:p>
            <a:pPr marL="457200" indent="-45720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- 4 states (0, 1, 2, 3), each with corresponding prediction (T/N)</a:t>
            </a:r>
          </a:p>
          <a:p>
            <a:pPr marL="457200" indent="-457200" algn="l"/>
            <a:r>
              <a:rPr lang="en-US" sz="1600" dirty="0">
                <a:solidFill>
                  <a:schemeClr val="tx1"/>
                </a:solidFill>
              </a:rPr>
              <a:t>	</a:t>
            </a:r>
            <a:r>
              <a:rPr lang="en-US" sz="1600" dirty="0" smtClean="0">
                <a:solidFill>
                  <a:schemeClr val="tx1"/>
                </a:solidFill>
              </a:rPr>
              <a:t>- Arcs correspond to resolved branch decision (T/N)</a:t>
            </a:r>
          </a:p>
          <a:p>
            <a:pPr marL="457200" indent="-457200" algn="l"/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6207" y="1003767"/>
            <a:ext cx="3003588" cy="3078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8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Branch History Table (BHT)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34" name="Text Placeholder 1"/>
          <p:cNvSpPr>
            <a:spLocks noGrp="1"/>
          </p:cNvSpPr>
          <p:nvPr>
            <p:ph type="body" idx="1"/>
          </p:nvPr>
        </p:nvSpPr>
        <p:spPr>
          <a:xfrm>
            <a:off x="457199" y="5694894"/>
            <a:ext cx="8147325" cy="537669"/>
          </a:xfrm>
        </p:spPr>
        <p:txBody>
          <a:bodyPr anchor="t"/>
          <a:lstStyle/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BHT is an array of 2-bit branch predictors, indexed by branch PC</a:t>
            </a:r>
          </a:p>
          <a:p>
            <a:pPr marL="457200" indent="-457200" algn="l"/>
            <a:r>
              <a:rPr lang="en-US" sz="1600" dirty="0" smtClean="0">
                <a:solidFill>
                  <a:schemeClr val="tx1"/>
                </a:solidFill>
              </a:rPr>
              <a:t>4K-entry branch history table, 80-90% accurate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185165" y="1048346"/>
            <a:ext cx="4400550" cy="388938"/>
            <a:chOff x="1230" y="790"/>
            <a:chExt cx="2772" cy="245"/>
          </a:xfrm>
        </p:grpSpPr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932" y="795"/>
              <a:ext cx="176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600">
                <a:solidFill>
                  <a:srgbClr val="56127A"/>
                </a:solidFill>
                <a:latin typeface="Verdana" pitchFamily="-16" charset="0"/>
              </a:endParaRPr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08" y="795"/>
              <a:ext cx="288" cy="240"/>
              <a:chOff x="3456" y="960"/>
              <a:chExt cx="288" cy="240"/>
            </a:xfrm>
          </p:grpSpPr>
          <p:sp>
            <p:nvSpPr>
              <p:cNvPr id="15" name="Rectangle 7"/>
              <p:cNvSpPr>
                <a:spLocks noChangeArrowheads="1"/>
              </p:cNvSpPr>
              <p:nvPr/>
            </p:nvSpPr>
            <p:spPr bwMode="auto">
              <a:xfrm>
                <a:off x="3456" y="960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16" name="Line 8"/>
              <p:cNvSpPr>
                <a:spLocks noChangeShapeType="1"/>
              </p:cNvSpPr>
              <p:nvPr/>
            </p:nvSpPr>
            <p:spPr bwMode="auto">
              <a:xfrm flipV="1">
                <a:off x="3600" y="1104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3660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>
              <a:off x="3804" y="822"/>
              <a:ext cx="19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0</a:t>
              </a: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1230" y="790"/>
              <a:ext cx="681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</a:pPr>
              <a:r>
                <a:rPr lang="en-US" sz="1600" dirty="0">
                  <a:solidFill>
                    <a:srgbClr val="56127A"/>
                  </a:solidFill>
                  <a:latin typeface="Verdana" pitchFamily="-16" charset="0"/>
                </a:rPr>
                <a:t>Fetch PC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969140" y="2280245"/>
            <a:ext cx="4445000" cy="3163888"/>
            <a:chOff x="440" y="1539"/>
            <a:chExt cx="2800" cy="1993"/>
          </a:xfrm>
        </p:grpSpPr>
        <p:sp>
          <p:nvSpPr>
            <p:cNvPr id="18" name="Line 13"/>
            <p:cNvSpPr>
              <a:spLocks noChangeShapeType="1"/>
            </p:cNvSpPr>
            <p:nvPr/>
          </p:nvSpPr>
          <p:spPr bwMode="auto">
            <a:xfrm>
              <a:off x="2616" y="3123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19" name="Line 14"/>
            <p:cNvSpPr>
              <a:spLocks noChangeShapeType="1"/>
            </p:cNvSpPr>
            <p:nvPr/>
          </p:nvSpPr>
          <p:spPr bwMode="auto">
            <a:xfrm>
              <a:off x="3036" y="1539"/>
              <a:ext cx="0" cy="12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440" y="3294"/>
              <a:ext cx="63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Branch?</a:t>
              </a:r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888" y="2595"/>
              <a:ext cx="0" cy="67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1944" y="2787"/>
              <a:ext cx="1296" cy="3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24" y="0"/>
                </a:cxn>
                <a:cxn ang="0">
                  <a:pos x="672" y="96"/>
                </a:cxn>
                <a:cxn ang="0">
                  <a:pos x="720" y="0"/>
                </a:cxn>
                <a:cxn ang="0">
                  <a:pos x="1296" y="0"/>
                </a:cxn>
                <a:cxn ang="0">
                  <a:pos x="1152" y="336"/>
                </a:cxn>
                <a:cxn ang="0">
                  <a:pos x="144" y="336"/>
                </a:cxn>
                <a:cxn ang="0">
                  <a:pos x="0" y="0"/>
                </a:cxn>
              </a:cxnLst>
              <a:rect l="0" t="0" r="r" b="b"/>
              <a:pathLst>
                <a:path w="1296" h="336">
                  <a:moveTo>
                    <a:pt x="0" y="0"/>
                  </a:moveTo>
                  <a:lnTo>
                    <a:pt x="624" y="0"/>
                  </a:lnTo>
                  <a:lnTo>
                    <a:pt x="672" y="96"/>
                  </a:lnTo>
                  <a:lnTo>
                    <a:pt x="720" y="0"/>
                  </a:lnTo>
                  <a:lnTo>
                    <a:pt x="1296" y="0"/>
                  </a:lnTo>
                  <a:lnTo>
                    <a:pt x="1152" y="336"/>
                  </a:lnTo>
                  <a:lnTo>
                    <a:pt x="144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2540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2184" y="2595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2126" y="3319"/>
              <a:ext cx="735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Target PC</a:t>
              </a:r>
            </a:p>
          </p:txBody>
        </p:sp>
        <p:sp>
          <p:nvSpPr>
            <p:cNvPr id="25" name="Text Box 20"/>
            <p:cNvSpPr txBox="1">
              <a:spLocks noChangeArrowheads="1"/>
            </p:cNvSpPr>
            <p:nvPr/>
          </p:nvSpPr>
          <p:spPr bwMode="auto">
            <a:xfrm>
              <a:off x="2484" y="2887"/>
              <a:ext cx="2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+</a:t>
              </a:r>
            </a:p>
          </p:txBody>
        </p:sp>
      </p:grp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70640" y="1556345"/>
            <a:ext cx="5848350" cy="2400300"/>
            <a:chOff x="0" y="1083"/>
            <a:chExt cx="3684" cy="1512"/>
          </a:xfrm>
        </p:grpSpPr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444" y="1300"/>
              <a:ext cx="1872" cy="771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I-Cache</a:t>
              </a:r>
            </a:p>
          </p:txBody>
        </p:sp>
        <p:sp>
          <p:nvSpPr>
            <p:cNvPr id="28" name="Freeform 23"/>
            <p:cNvSpPr>
              <a:spLocks/>
            </p:cNvSpPr>
            <p:nvPr/>
          </p:nvSpPr>
          <p:spPr bwMode="auto">
            <a:xfrm>
              <a:off x="2316" y="1300"/>
              <a:ext cx="720" cy="239"/>
            </a:xfrm>
            <a:custGeom>
              <a:avLst/>
              <a:gdLst/>
              <a:ahLst/>
              <a:cxnLst>
                <a:cxn ang="0">
                  <a:pos x="720" y="0"/>
                </a:cxn>
                <a:cxn ang="0">
                  <a:pos x="720" y="384"/>
                </a:cxn>
                <a:cxn ang="0">
                  <a:pos x="0" y="384"/>
                </a:cxn>
              </a:cxnLst>
              <a:rect l="0" t="0" r="r" b="b"/>
              <a:pathLst>
                <a:path w="720" h="384">
                  <a:moveTo>
                    <a:pt x="720" y="0"/>
                  </a:moveTo>
                  <a:lnTo>
                    <a:pt x="720" y="384"/>
                  </a:lnTo>
                  <a:lnTo>
                    <a:pt x="0" y="384"/>
                  </a:lnTo>
                </a:path>
              </a:pathLst>
            </a:custGeom>
            <a:noFill/>
            <a:ln w="25400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408" y="2331"/>
              <a:ext cx="912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Opcode</a:t>
              </a: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560" y="2331"/>
              <a:ext cx="96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offset</a:t>
              </a:r>
            </a:p>
          </p:txBody>
        </p:sp>
        <p:sp>
          <p:nvSpPr>
            <p:cNvPr id="31" name="Line 26"/>
            <p:cNvSpPr>
              <a:spLocks noChangeShapeType="1"/>
            </p:cNvSpPr>
            <p:nvPr/>
          </p:nvSpPr>
          <p:spPr bwMode="auto">
            <a:xfrm>
              <a:off x="1464" y="2071"/>
              <a:ext cx="0" cy="2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600"/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1320" y="2331"/>
              <a:ext cx="240" cy="264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3" name="AutoShape 28"/>
            <p:cNvSpPr>
              <a:spLocks/>
            </p:cNvSpPr>
            <p:nvPr/>
          </p:nvSpPr>
          <p:spPr bwMode="auto">
            <a:xfrm rot="5400000">
              <a:off x="2699" y="316"/>
              <a:ext cx="217" cy="1752"/>
            </a:xfrm>
            <a:prstGeom prst="rightBrace">
              <a:avLst>
                <a:gd name="adj1" fmla="val 67281"/>
                <a:gd name="adj2" fmla="val 36815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  <p:sp>
          <p:nvSpPr>
            <p:cNvPr id="35" name="Text Box 29"/>
            <p:cNvSpPr txBox="1">
              <a:spLocks noChangeArrowheads="1"/>
            </p:cNvSpPr>
            <p:nvPr/>
          </p:nvSpPr>
          <p:spPr bwMode="auto">
            <a:xfrm>
              <a:off x="0" y="2098"/>
              <a:ext cx="822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Instruction</a:t>
              </a:r>
            </a:p>
          </p:txBody>
        </p:sp>
      </p:grpSp>
      <p:grpSp>
        <p:nvGrpSpPr>
          <p:cNvPr id="9" name="Group 30"/>
          <p:cNvGrpSpPr>
            <a:grpSpLocks/>
          </p:cNvGrpSpPr>
          <p:nvPr/>
        </p:nvGrpSpPr>
        <p:grpSpPr bwMode="auto">
          <a:xfrm>
            <a:off x="5166489" y="1056282"/>
            <a:ext cx="3775075" cy="4348163"/>
            <a:chOff x="3084" y="768"/>
            <a:chExt cx="2378" cy="2739"/>
          </a:xfrm>
        </p:grpSpPr>
        <p:grpSp>
          <p:nvGrpSpPr>
            <p:cNvPr id="17" name="Group 31"/>
            <p:cNvGrpSpPr>
              <a:grpSpLocks/>
            </p:cNvGrpSpPr>
            <p:nvPr/>
          </p:nvGrpSpPr>
          <p:grpSpPr bwMode="auto">
            <a:xfrm>
              <a:off x="3276" y="1251"/>
              <a:ext cx="960" cy="408"/>
              <a:chOff x="3276" y="1251"/>
              <a:chExt cx="960" cy="408"/>
            </a:xfrm>
          </p:grpSpPr>
          <p:sp>
            <p:nvSpPr>
              <p:cNvPr id="61" name="AutoShape 32"/>
              <p:cNvSpPr>
                <a:spLocks/>
              </p:cNvSpPr>
              <p:nvPr/>
            </p:nvSpPr>
            <p:spPr bwMode="auto">
              <a:xfrm rot="5400000">
                <a:off x="3408" y="1119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600"/>
              </a:p>
            </p:txBody>
          </p:sp>
          <p:sp>
            <p:nvSpPr>
              <p:cNvPr id="62" name="Freeform 33"/>
              <p:cNvSpPr>
                <a:spLocks/>
              </p:cNvSpPr>
              <p:nvPr/>
            </p:nvSpPr>
            <p:spPr bwMode="auto">
              <a:xfrm>
                <a:off x="3468" y="1323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3" name="Line 34"/>
              <p:cNvSpPr>
                <a:spLocks noChangeShapeType="1"/>
              </p:cNvSpPr>
              <p:nvPr/>
            </p:nvSpPr>
            <p:spPr bwMode="auto">
              <a:xfrm flipV="1">
                <a:off x="3420" y="1419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64" name="Text Box 35"/>
              <p:cNvSpPr txBox="1">
                <a:spLocks noChangeArrowheads="1"/>
              </p:cNvSpPr>
              <p:nvPr/>
            </p:nvSpPr>
            <p:spPr bwMode="auto">
              <a:xfrm>
                <a:off x="3602" y="1327"/>
                <a:ext cx="193" cy="21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1600">
                    <a:solidFill>
                      <a:srgbClr val="56127A"/>
                    </a:solidFill>
                    <a:latin typeface="Verdana" pitchFamily="-16" charset="0"/>
                  </a:rPr>
                  <a:t>k</a:t>
                </a:r>
              </a:p>
            </p:txBody>
          </p:sp>
        </p:grp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3084" y="1611"/>
              <a:ext cx="1248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600" i="1">
                  <a:solidFill>
                    <a:srgbClr val="56127A"/>
                  </a:solidFill>
                  <a:latin typeface="Verdana" pitchFamily="-16" charset="0"/>
                </a:rPr>
                <a:t>BHT Index</a:t>
              </a:r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4584" y="1350"/>
              <a:ext cx="878" cy="52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</a:t>
              </a:r>
              <a:r>
                <a:rPr lang="en-US" sz="1600" i="1" baseline="30000" dirty="0">
                  <a:solidFill>
                    <a:srgbClr val="56127A"/>
                  </a:solidFill>
                  <a:latin typeface="Verdana" pitchFamily="-16" charset="0"/>
                </a:rPr>
                <a:t>k</a:t>
              </a: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-entry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BHT,</a:t>
              </a:r>
            </a:p>
            <a:p>
              <a:pPr algn="l">
                <a:spcBef>
                  <a:spcPct val="0"/>
                </a:spcBef>
              </a:pPr>
              <a:r>
                <a:rPr lang="en-US" sz="1600" i="1" dirty="0">
                  <a:solidFill>
                    <a:srgbClr val="56127A"/>
                  </a:solidFill>
                  <a:latin typeface="Verdana" pitchFamily="-16" charset="0"/>
                </a:rPr>
                <a:t>2 bits/entry</a:t>
              </a:r>
            </a:p>
          </p:txBody>
        </p:sp>
        <p:sp>
          <p:nvSpPr>
            <p:cNvPr id="40" name="Text Box 38"/>
            <p:cNvSpPr txBox="1">
              <a:spLocks noChangeArrowheads="1"/>
            </p:cNvSpPr>
            <p:nvPr/>
          </p:nvSpPr>
          <p:spPr bwMode="auto">
            <a:xfrm>
              <a:off x="3602" y="3294"/>
              <a:ext cx="1104" cy="2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1600">
                  <a:solidFill>
                    <a:srgbClr val="56127A"/>
                  </a:solidFill>
                  <a:latin typeface="Verdana" pitchFamily="-16" charset="0"/>
                </a:rPr>
                <a:t>Taken/¬Taken?</a:t>
              </a:r>
            </a:p>
          </p:txBody>
        </p:sp>
        <p:grpSp>
          <p:nvGrpSpPr>
            <p:cNvPr id="26" name="Group 39"/>
            <p:cNvGrpSpPr>
              <a:grpSpLocks/>
            </p:cNvGrpSpPr>
            <p:nvPr/>
          </p:nvGrpSpPr>
          <p:grpSpPr bwMode="auto">
            <a:xfrm>
              <a:off x="4284" y="1035"/>
              <a:ext cx="288" cy="2280"/>
              <a:chOff x="4284" y="1035"/>
              <a:chExt cx="288" cy="2280"/>
            </a:xfrm>
          </p:grpSpPr>
          <p:grpSp>
            <p:nvGrpSpPr>
              <p:cNvPr id="36" name="Group 40"/>
              <p:cNvGrpSpPr>
                <a:grpSpLocks/>
              </p:cNvGrpSpPr>
              <p:nvPr/>
            </p:nvGrpSpPr>
            <p:grpSpPr bwMode="auto">
              <a:xfrm>
                <a:off x="4284" y="1035"/>
                <a:ext cx="288" cy="240"/>
                <a:chOff x="2352" y="576"/>
                <a:chExt cx="288" cy="240"/>
              </a:xfrm>
            </p:grpSpPr>
            <p:sp>
              <p:nvSpPr>
                <p:cNvPr id="59" name="Rectangle 41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60" name="Line 42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37" name="Group 43"/>
              <p:cNvGrpSpPr>
                <a:grpSpLocks/>
              </p:cNvGrpSpPr>
              <p:nvPr/>
            </p:nvGrpSpPr>
            <p:grpSpPr bwMode="auto">
              <a:xfrm>
                <a:off x="4284" y="1275"/>
                <a:ext cx="288" cy="240"/>
                <a:chOff x="2352" y="576"/>
                <a:chExt cx="288" cy="240"/>
              </a:xfrm>
            </p:grpSpPr>
            <p:sp>
              <p:nvSpPr>
                <p:cNvPr id="57" name="Rectangle 44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8" name="Line 45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1" name="Group 46"/>
              <p:cNvGrpSpPr>
                <a:grpSpLocks/>
              </p:cNvGrpSpPr>
              <p:nvPr/>
            </p:nvGrpSpPr>
            <p:grpSpPr bwMode="auto">
              <a:xfrm>
                <a:off x="4284" y="1515"/>
                <a:ext cx="288" cy="240"/>
                <a:chOff x="2352" y="576"/>
                <a:chExt cx="288" cy="240"/>
              </a:xfrm>
            </p:grpSpPr>
            <p:sp>
              <p:nvSpPr>
                <p:cNvPr id="55" name="Rectangle 47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6" name="Line 48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grpSp>
            <p:nvGrpSpPr>
              <p:cNvPr id="43" name="Group 49"/>
              <p:cNvGrpSpPr>
                <a:grpSpLocks/>
              </p:cNvGrpSpPr>
              <p:nvPr/>
            </p:nvGrpSpPr>
            <p:grpSpPr bwMode="auto">
              <a:xfrm>
                <a:off x="4284" y="2715"/>
                <a:ext cx="288" cy="240"/>
                <a:chOff x="2352" y="576"/>
                <a:chExt cx="288" cy="240"/>
              </a:xfrm>
            </p:grpSpPr>
            <p:sp>
              <p:nvSpPr>
                <p:cNvPr id="53" name="Rectangle 50"/>
                <p:cNvSpPr>
                  <a:spLocks noChangeArrowheads="1"/>
                </p:cNvSpPr>
                <p:nvPr/>
              </p:nvSpPr>
              <p:spPr bwMode="auto">
                <a:xfrm>
                  <a:off x="2352" y="576"/>
                  <a:ext cx="288" cy="240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600"/>
                </a:p>
              </p:txBody>
            </p:sp>
            <p:sp>
              <p:nvSpPr>
                <p:cNvPr id="54" name="Line 51"/>
                <p:cNvSpPr>
                  <a:spLocks noChangeShapeType="1"/>
                </p:cNvSpPr>
                <p:nvPr/>
              </p:nvSpPr>
              <p:spPr bwMode="auto">
                <a:xfrm flipV="1">
                  <a:off x="2496" y="720"/>
                  <a:ext cx="0" cy="9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600"/>
                </a:p>
              </p:txBody>
            </p:sp>
          </p:grpSp>
          <p:sp>
            <p:nvSpPr>
              <p:cNvPr id="47" name="Line 52"/>
              <p:cNvSpPr>
                <a:spLocks noChangeShapeType="1"/>
              </p:cNvSpPr>
              <p:nvPr/>
            </p:nvSpPr>
            <p:spPr bwMode="auto">
              <a:xfrm>
                <a:off x="4375" y="2955"/>
                <a:ext cx="0" cy="3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8" name="Line 53"/>
              <p:cNvSpPr>
                <a:spLocks noChangeShapeType="1"/>
              </p:cNvSpPr>
              <p:nvPr/>
            </p:nvSpPr>
            <p:spPr bwMode="auto">
              <a:xfrm>
                <a:off x="4284" y="1755"/>
                <a:ext cx="0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 flipV="1">
                <a:off x="4284" y="2471"/>
                <a:ext cx="0" cy="2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 flipV="1">
                <a:off x="4572" y="2595"/>
                <a:ext cx="0" cy="12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1" name="Line 56"/>
              <p:cNvSpPr>
                <a:spLocks noChangeShapeType="1"/>
              </p:cNvSpPr>
              <p:nvPr/>
            </p:nvSpPr>
            <p:spPr bwMode="auto">
              <a:xfrm>
                <a:off x="4572" y="1755"/>
                <a:ext cx="0" cy="31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52" name="Line 57"/>
              <p:cNvSpPr>
                <a:spLocks noChangeShapeType="1"/>
              </p:cNvSpPr>
              <p:nvPr/>
            </p:nvSpPr>
            <p:spPr bwMode="auto">
              <a:xfrm>
                <a:off x="4428" y="1899"/>
                <a:ext cx="0" cy="6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prstDash val="sysDot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 sz="1600"/>
              </a:p>
            </p:txBody>
          </p:sp>
        </p:grpSp>
        <p:sp>
          <p:nvSpPr>
            <p:cNvPr id="42" name="Line 58"/>
            <p:cNvSpPr>
              <a:spLocks noChangeShapeType="1"/>
            </p:cNvSpPr>
            <p:nvPr/>
          </p:nvSpPr>
          <p:spPr bwMode="auto">
            <a:xfrm>
              <a:off x="3216" y="768"/>
              <a:ext cx="0" cy="24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/>
            </a:p>
          </p:txBody>
        </p:sp>
      </p:grp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ECE 252 / CPS 220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5CF1D-9461-4BD2-B50D-59BCCC1C38C3}" type="slidenum">
              <a:rPr lang="en-US" smtClean="0">
                <a:solidFill>
                  <a:schemeClr val="tx1"/>
                </a:solidFill>
              </a:rPr>
              <a:pPr/>
              <a:t>9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059632" y="152400"/>
            <a:ext cx="7927723" cy="838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smtClean="0">
                <a:solidFill>
                  <a:srgbClr val="00009C"/>
                </a:solidFill>
                <a:latin typeface="+mj-lt"/>
              </a:rPr>
              <a:t>Two-Level Branch Prediction</a:t>
            </a:r>
            <a:endParaRPr lang="en-US" sz="3600" b="1" dirty="0">
              <a:solidFill>
                <a:srgbClr val="00009C"/>
              </a:solidFill>
              <a:latin typeface="+mj-lt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635" y="278570"/>
            <a:ext cx="603652" cy="69652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57792" y="927322"/>
            <a:ext cx="8123544" cy="58221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1600" u="sng" dirty="0" smtClean="0">
                <a:latin typeface="+mj-lt"/>
              </a:rPr>
              <a:t>Spatial Correlation:</a:t>
            </a:r>
            <a:r>
              <a:rPr lang="en-US" sz="1600" dirty="0" smtClean="0">
                <a:latin typeface="+mj-lt"/>
              </a:rPr>
              <a:t> Pentium </a:t>
            </a:r>
            <a:r>
              <a:rPr lang="en-US" sz="1600" dirty="0">
                <a:latin typeface="+mj-lt"/>
              </a:rPr>
              <a:t>Pro uses the result from the last two branches</a:t>
            </a:r>
          </a:p>
          <a:p>
            <a:pPr algn="l">
              <a:spcBef>
                <a:spcPct val="0"/>
              </a:spcBef>
            </a:pPr>
            <a:r>
              <a:rPr lang="en-US" sz="1600" dirty="0">
                <a:latin typeface="+mj-lt"/>
              </a:rPr>
              <a:t>to select one of the four sets of BHT bits (~95% correct)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659891" y="1752822"/>
            <a:ext cx="457200" cy="3619500"/>
            <a:chOff x="4284" y="1035"/>
            <a:chExt cx="288" cy="2280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27" name="Rectangle 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8" name="Line 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25" name="Rectangle 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6" name="Line 1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8" name="Group 11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23" name="Rectangle 1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4" name="Line 1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9" name="Group 14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21" name="Rectangle 15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6" name="Line 18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7" name="Line 19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8" name="Line 20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19" name="Line 21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10" name="Group 23"/>
          <p:cNvGrpSpPr>
            <a:grpSpLocks/>
          </p:cNvGrpSpPr>
          <p:nvPr/>
        </p:nvGrpSpPr>
        <p:grpSpPr bwMode="auto">
          <a:xfrm>
            <a:off x="5498091" y="1752822"/>
            <a:ext cx="457200" cy="3619500"/>
            <a:chOff x="3456" y="1344"/>
            <a:chExt cx="288" cy="2280"/>
          </a:xfrm>
        </p:grpSpPr>
        <p:grpSp>
          <p:nvGrpSpPr>
            <p:cNvPr id="13" name="Group 24"/>
            <p:cNvGrpSpPr>
              <a:grpSpLocks/>
            </p:cNvGrpSpPr>
            <p:nvPr/>
          </p:nvGrpSpPr>
          <p:grpSpPr bwMode="auto">
            <a:xfrm>
              <a:off x="3456" y="1344"/>
              <a:ext cx="288" cy="240"/>
              <a:chOff x="3456" y="1344"/>
              <a:chExt cx="288" cy="240"/>
            </a:xfrm>
          </p:grpSpPr>
          <p:sp>
            <p:nvSpPr>
              <p:cNvPr id="47" name="Rectangle 25"/>
              <p:cNvSpPr>
                <a:spLocks noChangeArrowheads="1"/>
              </p:cNvSpPr>
              <p:nvPr/>
            </p:nvSpPr>
            <p:spPr bwMode="auto">
              <a:xfrm>
                <a:off x="3456" y="134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8" name="Line 26"/>
              <p:cNvSpPr>
                <a:spLocks noChangeShapeType="1"/>
              </p:cNvSpPr>
              <p:nvPr/>
            </p:nvSpPr>
            <p:spPr bwMode="auto">
              <a:xfrm flipV="1">
                <a:off x="3600" y="148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14" name="Group 27"/>
            <p:cNvGrpSpPr>
              <a:grpSpLocks/>
            </p:cNvGrpSpPr>
            <p:nvPr/>
          </p:nvGrpSpPr>
          <p:grpSpPr bwMode="auto">
            <a:xfrm>
              <a:off x="3456" y="1584"/>
              <a:ext cx="288" cy="240"/>
              <a:chOff x="3456" y="1584"/>
              <a:chExt cx="288" cy="240"/>
            </a:xfrm>
          </p:grpSpPr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6" name="Line 29"/>
              <p:cNvSpPr>
                <a:spLocks noChangeShapeType="1"/>
              </p:cNvSpPr>
              <p:nvPr/>
            </p:nvSpPr>
            <p:spPr bwMode="auto">
              <a:xfrm flipV="1">
                <a:off x="3600" y="172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29" name="Group 30"/>
            <p:cNvGrpSpPr>
              <a:grpSpLocks/>
            </p:cNvGrpSpPr>
            <p:nvPr/>
          </p:nvGrpSpPr>
          <p:grpSpPr bwMode="auto">
            <a:xfrm>
              <a:off x="3456" y="1824"/>
              <a:ext cx="288" cy="240"/>
              <a:chOff x="3456" y="1824"/>
              <a:chExt cx="288" cy="240"/>
            </a:xfrm>
          </p:grpSpPr>
          <p:sp>
            <p:nvSpPr>
              <p:cNvPr id="43" name="Rectangle 31"/>
              <p:cNvSpPr>
                <a:spLocks noChangeArrowheads="1"/>
              </p:cNvSpPr>
              <p:nvPr/>
            </p:nvSpPr>
            <p:spPr bwMode="auto">
              <a:xfrm>
                <a:off x="3456" y="18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4" name="Line 32"/>
              <p:cNvSpPr>
                <a:spLocks noChangeShapeType="1"/>
              </p:cNvSpPr>
              <p:nvPr/>
            </p:nvSpPr>
            <p:spPr bwMode="auto">
              <a:xfrm flipV="1">
                <a:off x="3600" y="19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0" name="Group 33"/>
            <p:cNvGrpSpPr>
              <a:grpSpLocks/>
            </p:cNvGrpSpPr>
            <p:nvPr/>
          </p:nvGrpSpPr>
          <p:grpSpPr bwMode="auto">
            <a:xfrm>
              <a:off x="3456" y="3024"/>
              <a:ext cx="288" cy="240"/>
              <a:chOff x="3456" y="3024"/>
              <a:chExt cx="288" cy="240"/>
            </a:xfrm>
          </p:grpSpPr>
          <p:sp>
            <p:nvSpPr>
              <p:cNvPr id="41" name="Rectangle 34"/>
              <p:cNvSpPr>
                <a:spLocks noChangeArrowheads="1"/>
              </p:cNvSpPr>
              <p:nvPr/>
            </p:nvSpPr>
            <p:spPr bwMode="auto">
              <a:xfrm>
                <a:off x="3456" y="3024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42" name="Line 35"/>
              <p:cNvSpPr>
                <a:spLocks noChangeShapeType="1"/>
              </p:cNvSpPr>
              <p:nvPr/>
            </p:nvSpPr>
            <p:spPr bwMode="auto">
              <a:xfrm flipV="1">
                <a:off x="3600" y="3168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35" name="Line 36"/>
            <p:cNvSpPr>
              <a:spLocks noChangeShapeType="1"/>
            </p:cNvSpPr>
            <p:nvPr/>
          </p:nvSpPr>
          <p:spPr bwMode="auto">
            <a:xfrm>
              <a:off x="3547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6" name="Line 37"/>
            <p:cNvSpPr>
              <a:spLocks noChangeShapeType="1"/>
            </p:cNvSpPr>
            <p:nvPr/>
          </p:nvSpPr>
          <p:spPr bwMode="auto">
            <a:xfrm>
              <a:off x="3456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7" name="Line 38"/>
            <p:cNvSpPr>
              <a:spLocks noChangeShapeType="1"/>
            </p:cNvSpPr>
            <p:nvPr/>
          </p:nvSpPr>
          <p:spPr bwMode="auto">
            <a:xfrm flipV="1">
              <a:off x="3456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8" name="Line 39"/>
            <p:cNvSpPr>
              <a:spLocks noChangeShapeType="1"/>
            </p:cNvSpPr>
            <p:nvPr/>
          </p:nvSpPr>
          <p:spPr bwMode="auto">
            <a:xfrm flipV="1">
              <a:off x="3744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39" name="Line 40"/>
            <p:cNvSpPr>
              <a:spLocks noChangeShapeType="1"/>
            </p:cNvSpPr>
            <p:nvPr/>
          </p:nvSpPr>
          <p:spPr bwMode="auto">
            <a:xfrm>
              <a:off x="3744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40" name="Line 41"/>
            <p:cNvSpPr>
              <a:spLocks noChangeShapeType="1"/>
            </p:cNvSpPr>
            <p:nvPr/>
          </p:nvSpPr>
          <p:spPr bwMode="auto">
            <a:xfrm>
              <a:off x="3600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31" name="Group 42"/>
          <p:cNvGrpSpPr>
            <a:grpSpLocks/>
          </p:cNvGrpSpPr>
          <p:nvPr/>
        </p:nvGrpSpPr>
        <p:grpSpPr bwMode="auto">
          <a:xfrm>
            <a:off x="6412491" y="1752822"/>
            <a:ext cx="458788" cy="3619500"/>
            <a:chOff x="4032" y="1344"/>
            <a:chExt cx="289" cy="2280"/>
          </a:xfrm>
        </p:grpSpPr>
        <p:grpSp>
          <p:nvGrpSpPr>
            <p:cNvPr id="32" name="Group 43"/>
            <p:cNvGrpSpPr>
              <a:grpSpLocks/>
            </p:cNvGrpSpPr>
            <p:nvPr/>
          </p:nvGrpSpPr>
          <p:grpSpPr bwMode="auto">
            <a:xfrm>
              <a:off x="4032" y="1344"/>
              <a:ext cx="288" cy="240"/>
              <a:chOff x="2352" y="576"/>
              <a:chExt cx="288" cy="240"/>
            </a:xfrm>
          </p:grpSpPr>
          <p:sp>
            <p:nvSpPr>
              <p:cNvPr id="66" name="Rectangle 44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7" name="Line 45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3" name="Group 46"/>
            <p:cNvGrpSpPr>
              <a:grpSpLocks/>
            </p:cNvGrpSpPr>
            <p:nvPr/>
          </p:nvGrpSpPr>
          <p:grpSpPr bwMode="auto">
            <a:xfrm>
              <a:off x="4032" y="1584"/>
              <a:ext cx="288" cy="240"/>
              <a:chOff x="2352" y="576"/>
              <a:chExt cx="288" cy="240"/>
            </a:xfrm>
          </p:grpSpPr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5" name="Line 48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34" name="Group 49"/>
            <p:cNvGrpSpPr>
              <a:grpSpLocks/>
            </p:cNvGrpSpPr>
            <p:nvPr/>
          </p:nvGrpSpPr>
          <p:grpSpPr bwMode="auto">
            <a:xfrm>
              <a:off x="4032" y="1824"/>
              <a:ext cx="288" cy="240"/>
              <a:chOff x="2352" y="576"/>
              <a:chExt cx="288" cy="240"/>
            </a:xfrm>
          </p:grpSpPr>
          <p:sp>
            <p:nvSpPr>
              <p:cNvPr id="62" name="Rectangle 50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3" name="Line 51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49" name="Group 52"/>
            <p:cNvGrpSpPr>
              <a:grpSpLocks/>
            </p:cNvGrpSpPr>
            <p:nvPr/>
          </p:nvGrpSpPr>
          <p:grpSpPr bwMode="auto">
            <a:xfrm>
              <a:off x="4032" y="3024"/>
              <a:ext cx="288" cy="240"/>
              <a:chOff x="2352" y="576"/>
              <a:chExt cx="288" cy="240"/>
            </a:xfrm>
          </p:grpSpPr>
          <p:sp>
            <p:nvSpPr>
              <p:cNvPr id="60" name="Rectangle 5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61" name="Line 5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54" name="Line 55"/>
            <p:cNvSpPr>
              <a:spLocks noChangeShapeType="1"/>
            </p:cNvSpPr>
            <p:nvPr/>
          </p:nvSpPr>
          <p:spPr bwMode="auto">
            <a:xfrm>
              <a:off x="4123" y="3264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5" name="Line 56"/>
            <p:cNvSpPr>
              <a:spLocks noChangeShapeType="1"/>
            </p:cNvSpPr>
            <p:nvPr/>
          </p:nvSpPr>
          <p:spPr bwMode="auto">
            <a:xfrm>
              <a:off x="4032" y="2064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6" name="Line 57"/>
            <p:cNvSpPr>
              <a:spLocks noChangeShapeType="1"/>
            </p:cNvSpPr>
            <p:nvPr/>
          </p:nvSpPr>
          <p:spPr bwMode="auto">
            <a:xfrm flipV="1">
              <a:off x="4032" y="2780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7" name="Line 58"/>
            <p:cNvSpPr>
              <a:spLocks noChangeShapeType="1"/>
            </p:cNvSpPr>
            <p:nvPr/>
          </p:nvSpPr>
          <p:spPr bwMode="auto">
            <a:xfrm flipV="1">
              <a:off x="4320" y="2904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8" name="Line 59"/>
            <p:cNvSpPr>
              <a:spLocks noChangeShapeType="1"/>
            </p:cNvSpPr>
            <p:nvPr/>
          </p:nvSpPr>
          <p:spPr bwMode="auto">
            <a:xfrm>
              <a:off x="4321" y="2064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59" name="Line 60"/>
            <p:cNvSpPr>
              <a:spLocks noChangeShapeType="1"/>
            </p:cNvSpPr>
            <p:nvPr/>
          </p:nvSpPr>
          <p:spPr bwMode="auto">
            <a:xfrm>
              <a:off x="4176" y="2208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grpSp>
        <p:nvGrpSpPr>
          <p:cNvPr id="50" name="Group 61"/>
          <p:cNvGrpSpPr>
            <a:grpSpLocks/>
          </p:cNvGrpSpPr>
          <p:nvPr/>
        </p:nvGrpSpPr>
        <p:grpSpPr bwMode="auto">
          <a:xfrm>
            <a:off x="7250691" y="1752822"/>
            <a:ext cx="457200" cy="3619500"/>
            <a:chOff x="4284" y="1035"/>
            <a:chExt cx="288" cy="2280"/>
          </a:xfrm>
        </p:grpSpPr>
        <p:grpSp>
          <p:nvGrpSpPr>
            <p:cNvPr id="51" name="Group 62"/>
            <p:cNvGrpSpPr>
              <a:grpSpLocks/>
            </p:cNvGrpSpPr>
            <p:nvPr/>
          </p:nvGrpSpPr>
          <p:grpSpPr bwMode="auto">
            <a:xfrm>
              <a:off x="4284" y="1035"/>
              <a:ext cx="288" cy="240"/>
              <a:chOff x="2352" y="576"/>
              <a:chExt cx="288" cy="240"/>
            </a:xfrm>
          </p:grpSpPr>
          <p:sp>
            <p:nvSpPr>
              <p:cNvPr id="85" name="Rectangle 63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6" name="Line 64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2" name="Group 65"/>
            <p:cNvGrpSpPr>
              <a:grpSpLocks/>
            </p:cNvGrpSpPr>
            <p:nvPr/>
          </p:nvGrpSpPr>
          <p:grpSpPr bwMode="auto">
            <a:xfrm>
              <a:off x="4284" y="1275"/>
              <a:ext cx="288" cy="240"/>
              <a:chOff x="2352" y="576"/>
              <a:chExt cx="288" cy="240"/>
            </a:xfrm>
          </p:grpSpPr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4" name="Line 67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53" name="Group 68"/>
            <p:cNvGrpSpPr>
              <a:grpSpLocks/>
            </p:cNvGrpSpPr>
            <p:nvPr/>
          </p:nvGrpSpPr>
          <p:grpSpPr bwMode="auto">
            <a:xfrm>
              <a:off x="4284" y="1515"/>
              <a:ext cx="288" cy="240"/>
              <a:chOff x="2352" y="576"/>
              <a:chExt cx="288" cy="240"/>
            </a:xfrm>
          </p:grpSpPr>
          <p:sp>
            <p:nvSpPr>
              <p:cNvPr id="81" name="Rectangle 69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2" name="Line 70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grpSp>
          <p:nvGrpSpPr>
            <p:cNvPr id="68" name="Group 71"/>
            <p:cNvGrpSpPr>
              <a:grpSpLocks/>
            </p:cNvGrpSpPr>
            <p:nvPr/>
          </p:nvGrpSpPr>
          <p:grpSpPr bwMode="auto">
            <a:xfrm>
              <a:off x="4284" y="2715"/>
              <a:ext cx="288" cy="240"/>
              <a:chOff x="2352" y="576"/>
              <a:chExt cx="288" cy="240"/>
            </a:xfrm>
          </p:grpSpPr>
          <p:sp>
            <p:nvSpPr>
              <p:cNvPr id="79" name="Rectangle 72"/>
              <p:cNvSpPr>
                <a:spLocks noChangeArrowheads="1"/>
              </p:cNvSpPr>
              <p:nvPr/>
            </p:nvSpPr>
            <p:spPr bwMode="auto">
              <a:xfrm>
                <a:off x="2352" y="576"/>
                <a:ext cx="288" cy="24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80" name="Line 73"/>
              <p:cNvSpPr>
                <a:spLocks noChangeShapeType="1"/>
              </p:cNvSpPr>
              <p:nvPr/>
            </p:nvSpPr>
            <p:spPr bwMode="auto">
              <a:xfrm flipV="1">
                <a:off x="2496" y="720"/>
                <a:ext cx="0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</p:grpSp>
        <p:sp>
          <p:nvSpPr>
            <p:cNvPr id="73" name="Line 74"/>
            <p:cNvSpPr>
              <a:spLocks noChangeShapeType="1"/>
            </p:cNvSpPr>
            <p:nvPr/>
          </p:nvSpPr>
          <p:spPr bwMode="auto">
            <a:xfrm>
              <a:off x="4375" y="2955"/>
              <a:ext cx="0" cy="3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4" name="Line 75"/>
            <p:cNvSpPr>
              <a:spLocks noChangeShapeType="1"/>
            </p:cNvSpPr>
            <p:nvPr/>
          </p:nvSpPr>
          <p:spPr bwMode="auto">
            <a:xfrm>
              <a:off x="4284" y="1755"/>
              <a:ext cx="0" cy="1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5" name="Line 76"/>
            <p:cNvSpPr>
              <a:spLocks noChangeShapeType="1"/>
            </p:cNvSpPr>
            <p:nvPr/>
          </p:nvSpPr>
          <p:spPr bwMode="auto">
            <a:xfrm flipV="1">
              <a:off x="4284" y="2471"/>
              <a:ext cx="0" cy="24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 flipV="1">
              <a:off x="4572" y="2595"/>
              <a:ext cx="0" cy="1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>
              <a:off x="4572" y="1755"/>
              <a:ext cx="0" cy="3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>
              <a:off x="4428" y="1899"/>
              <a:ext cx="0" cy="6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</p:grpSp>
      <p:sp>
        <p:nvSpPr>
          <p:cNvPr id="87" name="Freeform 80"/>
          <p:cNvSpPr>
            <a:spLocks/>
          </p:cNvSpPr>
          <p:nvPr/>
        </p:nvSpPr>
        <p:spPr bwMode="auto">
          <a:xfrm>
            <a:off x="4583691" y="5410422"/>
            <a:ext cx="3200400" cy="457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016" y="0"/>
              </a:cxn>
              <a:cxn ang="0">
                <a:pos x="1872" y="288"/>
              </a:cxn>
              <a:cxn ang="0">
                <a:pos x="144" y="288"/>
              </a:cxn>
              <a:cxn ang="0">
                <a:pos x="0" y="0"/>
              </a:cxn>
            </a:cxnLst>
            <a:rect l="0" t="0" r="r" b="b"/>
            <a:pathLst>
              <a:path w="2016" h="288">
                <a:moveTo>
                  <a:pt x="0" y="0"/>
                </a:moveTo>
                <a:lnTo>
                  <a:pt x="2016" y="0"/>
                </a:lnTo>
                <a:lnTo>
                  <a:pt x="1872" y="288"/>
                </a:lnTo>
                <a:lnTo>
                  <a:pt x="144" y="288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grpSp>
        <p:nvGrpSpPr>
          <p:cNvPr id="69" name="Group 81"/>
          <p:cNvGrpSpPr>
            <a:grpSpLocks/>
          </p:cNvGrpSpPr>
          <p:nvPr/>
        </p:nvGrpSpPr>
        <p:grpSpPr bwMode="auto">
          <a:xfrm>
            <a:off x="926091" y="1676622"/>
            <a:ext cx="3676650" cy="1104900"/>
            <a:chOff x="624" y="1392"/>
            <a:chExt cx="2316" cy="696"/>
          </a:xfrm>
        </p:grpSpPr>
        <p:sp>
          <p:nvSpPr>
            <p:cNvPr id="89" name="Rectangle 82"/>
            <p:cNvSpPr>
              <a:spLocks noChangeArrowheads="1"/>
            </p:cNvSpPr>
            <p:nvPr/>
          </p:nvSpPr>
          <p:spPr bwMode="auto">
            <a:xfrm>
              <a:off x="624" y="1392"/>
              <a:ext cx="1344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2000">
                <a:latin typeface="+mj-lt"/>
              </a:endParaRPr>
            </a:p>
          </p:txBody>
        </p:sp>
        <p:sp>
          <p:nvSpPr>
            <p:cNvPr id="90" name="Rectangle 83"/>
            <p:cNvSpPr>
              <a:spLocks noChangeArrowheads="1"/>
            </p:cNvSpPr>
            <p:nvPr/>
          </p:nvSpPr>
          <p:spPr bwMode="auto">
            <a:xfrm>
              <a:off x="1968" y="1392"/>
              <a:ext cx="432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1" name="Rectangle 84"/>
            <p:cNvSpPr>
              <a:spLocks noChangeArrowheads="1"/>
            </p:cNvSpPr>
            <p:nvPr/>
          </p:nvSpPr>
          <p:spPr bwMode="auto">
            <a:xfrm>
              <a:off x="2400" y="1392"/>
              <a:ext cx="288" cy="24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2" name="Line 85"/>
            <p:cNvSpPr>
              <a:spLocks noChangeShapeType="1"/>
            </p:cNvSpPr>
            <p:nvPr/>
          </p:nvSpPr>
          <p:spPr bwMode="auto">
            <a:xfrm flipV="1">
              <a:off x="2544" y="1536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>
                <a:latin typeface="+mj-lt"/>
              </a:endParaRPr>
            </a:p>
          </p:txBody>
        </p:sp>
        <p:sp>
          <p:nvSpPr>
            <p:cNvPr id="93" name="Text Box 86"/>
            <p:cNvSpPr txBox="1">
              <a:spLocks noChangeArrowheads="1"/>
            </p:cNvSpPr>
            <p:nvPr/>
          </p:nvSpPr>
          <p:spPr bwMode="auto">
            <a:xfrm>
              <a:off x="2352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sp>
          <p:nvSpPr>
            <p:cNvPr id="94" name="Text Box 87"/>
            <p:cNvSpPr txBox="1">
              <a:spLocks noChangeArrowheads="1"/>
            </p:cNvSpPr>
            <p:nvPr/>
          </p:nvSpPr>
          <p:spPr bwMode="auto">
            <a:xfrm>
              <a:off x="2496" y="1419"/>
              <a:ext cx="206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0</a:t>
              </a:r>
            </a:p>
          </p:txBody>
        </p:sp>
        <p:grpSp>
          <p:nvGrpSpPr>
            <p:cNvPr id="70" name="Group 88"/>
            <p:cNvGrpSpPr>
              <a:grpSpLocks/>
            </p:cNvGrpSpPr>
            <p:nvPr/>
          </p:nvGrpSpPr>
          <p:grpSpPr bwMode="auto">
            <a:xfrm>
              <a:off x="1980" y="1680"/>
              <a:ext cx="960" cy="408"/>
              <a:chOff x="1956" y="2184"/>
              <a:chExt cx="960" cy="408"/>
            </a:xfrm>
          </p:grpSpPr>
          <p:sp>
            <p:nvSpPr>
              <p:cNvPr id="97" name="AutoShape 89"/>
              <p:cNvSpPr>
                <a:spLocks/>
              </p:cNvSpPr>
              <p:nvPr/>
            </p:nvSpPr>
            <p:spPr bwMode="auto">
              <a:xfrm rot="5400000">
                <a:off x="2088" y="2052"/>
                <a:ext cx="144" cy="408"/>
              </a:xfrm>
              <a:prstGeom prst="rightBrace">
                <a:avLst>
                  <a:gd name="adj1" fmla="val 23611"/>
                  <a:gd name="adj2" fmla="val 54167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8" name="Freeform 90"/>
              <p:cNvSpPr>
                <a:spLocks/>
              </p:cNvSpPr>
              <p:nvPr/>
            </p:nvSpPr>
            <p:spPr bwMode="auto">
              <a:xfrm>
                <a:off x="2148" y="2256"/>
                <a:ext cx="768" cy="33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36"/>
                  </a:cxn>
                  <a:cxn ang="0">
                    <a:pos x="768" y="336"/>
                  </a:cxn>
                </a:cxnLst>
                <a:rect l="0" t="0" r="r" b="b"/>
                <a:pathLst>
                  <a:path w="768" h="336">
                    <a:moveTo>
                      <a:pt x="0" y="0"/>
                    </a:moveTo>
                    <a:lnTo>
                      <a:pt x="0" y="336"/>
                    </a:lnTo>
                    <a:lnTo>
                      <a:pt x="768" y="336"/>
                    </a:ln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99" name="Line 91"/>
              <p:cNvSpPr>
                <a:spLocks noChangeShapeType="1"/>
              </p:cNvSpPr>
              <p:nvPr/>
            </p:nvSpPr>
            <p:spPr bwMode="auto">
              <a:xfrm flipV="1">
                <a:off x="2100" y="2352"/>
                <a:ext cx="144" cy="9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>
                  <a:latin typeface="+mj-lt"/>
                </a:endParaRPr>
              </a:p>
            </p:txBody>
          </p:sp>
          <p:sp>
            <p:nvSpPr>
              <p:cNvPr id="100" name="Text Box 92"/>
              <p:cNvSpPr txBox="1">
                <a:spLocks noChangeArrowheads="1"/>
              </p:cNvSpPr>
              <p:nvPr/>
            </p:nvSpPr>
            <p:spPr bwMode="auto">
              <a:xfrm>
                <a:off x="2282" y="2260"/>
                <a:ext cx="197" cy="25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>
                    <a:latin typeface="+mj-lt"/>
                  </a:rPr>
                  <a:t>k</a:t>
                </a:r>
              </a:p>
            </p:txBody>
          </p:sp>
        </p:grpSp>
        <p:sp>
          <p:nvSpPr>
            <p:cNvPr id="96" name="Text Box 93"/>
            <p:cNvSpPr txBox="1">
              <a:spLocks noChangeArrowheads="1"/>
            </p:cNvSpPr>
            <p:nvPr/>
          </p:nvSpPr>
          <p:spPr bwMode="auto">
            <a:xfrm>
              <a:off x="636" y="1707"/>
              <a:ext cx="830" cy="25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sz="2000">
                  <a:latin typeface="+mj-lt"/>
                </a:rPr>
                <a:t>Fetch PC</a:t>
              </a:r>
            </a:p>
          </p:txBody>
        </p:sp>
      </p:grpSp>
      <p:sp>
        <p:nvSpPr>
          <p:cNvPr id="101" name="Line 94"/>
          <p:cNvSpPr>
            <a:spLocks noChangeShapeType="1"/>
          </p:cNvSpPr>
          <p:nvPr/>
        </p:nvSpPr>
        <p:spPr bwMode="auto">
          <a:xfrm>
            <a:off x="6183891" y="5867622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2" name="Rectangle 95"/>
          <p:cNvSpPr>
            <a:spLocks noChangeArrowheads="1"/>
          </p:cNvSpPr>
          <p:nvPr/>
        </p:nvSpPr>
        <p:spPr bwMode="auto">
          <a:xfrm>
            <a:off x="3178754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" name="Rectangle 96"/>
          <p:cNvSpPr>
            <a:spLocks noChangeArrowheads="1"/>
          </p:cNvSpPr>
          <p:nvPr/>
        </p:nvSpPr>
        <p:spPr bwMode="auto">
          <a:xfrm>
            <a:off x="3669291" y="4572222"/>
            <a:ext cx="304800" cy="3048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4" name="Line 97"/>
          <p:cNvSpPr>
            <a:spLocks noChangeShapeType="1"/>
          </p:cNvSpPr>
          <p:nvPr/>
        </p:nvSpPr>
        <p:spPr bwMode="auto">
          <a:xfrm>
            <a:off x="1940504" y="4730972"/>
            <a:ext cx="123825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5" name="AutoShape 98"/>
          <p:cNvSpPr>
            <a:spLocks/>
          </p:cNvSpPr>
          <p:nvPr/>
        </p:nvSpPr>
        <p:spPr bwMode="auto">
          <a:xfrm rot="5400000">
            <a:off x="3421641" y="4819872"/>
            <a:ext cx="228600" cy="647700"/>
          </a:xfrm>
          <a:prstGeom prst="rightBrace">
            <a:avLst>
              <a:gd name="adj1" fmla="val 23611"/>
              <a:gd name="adj2" fmla="val 54167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6" name="Freeform 99"/>
          <p:cNvSpPr>
            <a:spLocks/>
          </p:cNvSpPr>
          <p:nvPr/>
        </p:nvSpPr>
        <p:spPr bwMode="auto">
          <a:xfrm>
            <a:off x="3516891" y="5143722"/>
            <a:ext cx="1219200" cy="5334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36"/>
              </a:cxn>
              <a:cxn ang="0">
                <a:pos x="768" y="336"/>
              </a:cxn>
            </a:cxnLst>
            <a:rect l="0" t="0" r="r" b="b"/>
            <a:pathLst>
              <a:path w="768" h="336">
                <a:moveTo>
                  <a:pt x="0" y="0"/>
                </a:moveTo>
                <a:lnTo>
                  <a:pt x="0" y="336"/>
                </a:lnTo>
                <a:lnTo>
                  <a:pt x="768" y="336"/>
                </a:ln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  <p:sp>
        <p:nvSpPr>
          <p:cNvPr id="107" name="Text Box 100"/>
          <p:cNvSpPr txBox="1">
            <a:spLocks noChangeArrowheads="1"/>
          </p:cNvSpPr>
          <p:nvPr/>
        </p:nvSpPr>
        <p:spPr bwMode="auto">
          <a:xfrm>
            <a:off x="697491" y="4572222"/>
            <a:ext cx="2835275" cy="132343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dirty="0">
                <a:latin typeface="+mj-lt"/>
              </a:rPr>
              <a:t>Shift in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Taken</a:t>
            </a:r>
            <a:r>
              <a:rPr lang="en-US" sz="2000" dirty="0">
                <a:latin typeface="+mj-lt"/>
              </a:rPr>
              <a:t>/¬Taken </a:t>
            </a:r>
            <a:endParaRPr lang="en-US" sz="2000" dirty="0" smtClean="0">
              <a:latin typeface="+mj-lt"/>
            </a:endParaRPr>
          </a:p>
          <a:p>
            <a:pPr algn="l">
              <a:spcBef>
                <a:spcPct val="0"/>
              </a:spcBef>
            </a:pPr>
            <a:r>
              <a:rPr lang="en-US" sz="2000" dirty="0" smtClean="0">
                <a:latin typeface="+mj-lt"/>
              </a:rPr>
              <a:t>results </a:t>
            </a:r>
            <a:r>
              <a:rPr lang="en-US" sz="2000" dirty="0">
                <a:latin typeface="+mj-lt"/>
              </a:rPr>
              <a:t>of each branch</a:t>
            </a:r>
          </a:p>
        </p:txBody>
      </p:sp>
      <p:sp>
        <p:nvSpPr>
          <p:cNvPr id="108" name="Text Box 101"/>
          <p:cNvSpPr txBox="1">
            <a:spLocks noChangeArrowheads="1"/>
          </p:cNvSpPr>
          <p:nvPr/>
        </p:nvSpPr>
        <p:spPr bwMode="auto">
          <a:xfrm>
            <a:off x="1078491" y="3505422"/>
            <a:ext cx="3276600" cy="7016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2-bit global branch history shift register</a:t>
            </a:r>
          </a:p>
        </p:txBody>
      </p:sp>
      <p:sp>
        <p:nvSpPr>
          <p:cNvPr id="109" name="Rectangle 102"/>
          <p:cNvSpPr>
            <a:spLocks noChangeArrowheads="1"/>
          </p:cNvSpPr>
          <p:nvPr/>
        </p:nvSpPr>
        <p:spPr bwMode="auto">
          <a:xfrm>
            <a:off x="6336291" y="6062885"/>
            <a:ext cx="207620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>
                <a:latin typeface="+mj-lt"/>
              </a:rPr>
              <a:t>Taken/¬Taken?</a:t>
            </a:r>
          </a:p>
        </p:txBody>
      </p:sp>
      <p:sp>
        <p:nvSpPr>
          <p:cNvPr id="110" name="Line 103"/>
          <p:cNvSpPr>
            <a:spLocks noChangeShapeType="1"/>
          </p:cNvSpPr>
          <p:nvPr/>
        </p:nvSpPr>
        <p:spPr bwMode="auto">
          <a:xfrm>
            <a:off x="3507366" y="4724622"/>
            <a:ext cx="1857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507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3757</TotalTime>
  <Words>878</Words>
  <Application>Microsoft Office PowerPoint</Application>
  <PresentationFormat>On-screen Show (4:3)</PresentationFormat>
  <Paragraphs>268</Paragraphs>
  <Slides>16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Executive</vt:lpstr>
      <vt:lpstr>ECE 252 / CPS 220  Advanced Computer Architecture I  Lecture 10 Instruction-Level Parallelism – Part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252 / CPS 220  Advanced Computer Architecture I  Lecture 1 Introduction</dc:title>
  <dc:creator>Benjamin C. Lee</dc:creator>
  <cp:lastModifiedBy>Benjamin C. Lee</cp:lastModifiedBy>
  <cp:revision>770</cp:revision>
  <dcterms:created xsi:type="dcterms:W3CDTF">2011-07-23T19:26:49Z</dcterms:created>
  <dcterms:modified xsi:type="dcterms:W3CDTF">2011-10-04T18:57:57Z</dcterms:modified>
</cp:coreProperties>
</file>