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8"/>
  </p:notesMasterIdLst>
  <p:sldIdLst>
    <p:sldId id="256" r:id="rId2"/>
    <p:sldId id="510" r:id="rId3"/>
    <p:sldId id="574" r:id="rId4"/>
    <p:sldId id="562" r:id="rId5"/>
    <p:sldId id="563" r:id="rId6"/>
    <p:sldId id="564" r:id="rId7"/>
    <p:sldId id="565" r:id="rId8"/>
    <p:sldId id="566" r:id="rId9"/>
    <p:sldId id="567" r:id="rId10"/>
    <p:sldId id="568" r:id="rId11"/>
    <p:sldId id="569" r:id="rId12"/>
    <p:sldId id="570" r:id="rId13"/>
    <p:sldId id="571" r:id="rId14"/>
    <p:sldId id="572" r:id="rId15"/>
    <p:sldId id="573" r:id="rId16"/>
    <p:sldId id="53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40" autoAdjust="0"/>
    <p:restoredTop sz="94660"/>
  </p:normalViewPr>
  <p:slideViewPr>
    <p:cSldViewPr>
      <p:cViewPr varScale="1">
        <p:scale>
          <a:sx n="78" d="100"/>
          <a:sy n="78" d="100"/>
        </p:scale>
        <p:origin x="-19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8A35EA-C037-45D3-B35E-9D3052388077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B99DB1-8047-40EE-AE51-59C93E005A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771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AF3BD-F9E5-44C5-BDEB-9262A5EB1EA0}" type="datetime1">
              <a:rPr lang="en-US" smtClean="0"/>
              <a:pPr/>
              <a:t>10/4/2011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C6ED3-5ABC-4D6E-86EF-CD23EB2889C1}" type="datetime1">
              <a:rPr lang="en-US" smtClean="0"/>
              <a:pPr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70AE8-6911-480C-87C4-6FABE681EE7E}" type="datetime1">
              <a:rPr lang="en-US" smtClean="0"/>
              <a:pPr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331C-D5AD-4A2A-99C4-69DCE02D2660}" type="datetime1">
              <a:rPr lang="en-US" smtClean="0"/>
              <a:pPr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001F-0619-4BA5-990D-3AA75F9FAA96}" type="datetime1">
              <a:rPr lang="en-US" smtClean="0"/>
              <a:pPr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0E9D-3745-47EE-B2A3-174F35C4F8DD}" type="datetime1">
              <a:rPr lang="en-US" smtClean="0"/>
              <a:pPr/>
              <a:t>10/4/2011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091AC-FBEE-440C-8C18-6E1CAC2283D5}" type="datetime1">
              <a:rPr lang="en-US" smtClean="0"/>
              <a:pPr/>
              <a:t>10/4/2011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09C29-19E2-471A-9DE6-3E3283970BDA}" type="datetime1">
              <a:rPr lang="en-US" smtClean="0"/>
              <a:pPr/>
              <a:t>10/4/2011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9FCED-B1D0-453C-9968-77CBFD2771F7}" type="datetime1">
              <a:rPr lang="en-US" smtClean="0"/>
              <a:pPr/>
              <a:t>10/4/2011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D0950-BC96-4A6B-AECA-CA5803027B9C}" type="datetime1">
              <a:rPr lang="en-US" smtClean="0"/>
              <a:pPr/>
              <a:t>10/4/2011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F635-8199-4D8D-B465-C3A20F49DD29}" type="datetime1">
              <a:rPr lang="en-US" smtClean="0"/>
              <a:pPr/>
              <a:t>10/4/2011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35EA6ED-ECFF-42D1-88F6-221D97FCC494}" type="datetime1">
              <a:rPr lang="en-US" smtClean="0"/>
              <a:pPr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3355849"/>
          </a:xfrm>
        </p:spPr>
        <p:txBody>
          <a:bodyPr/>
          <a:lstStyle/>
          <a:p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>ECE 252 / CPS 220</a:t>
            </a:r>
            <a:br>
              <a:rPr lang="en-US" sz="3000" b="1" dirty="0" smtClean="0">
                <a:solidFill>
                  <a:srgbClr val="00009C"/>
                </a:solidFill>
                <a:latin typeface="+mj-lt"/>
              </a:rPr>
            </a:b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> Advanced Computer Architecture I</a:t>
            </a:r>
            <a:br>
              <a:rPr lang="en-US" sz="3000" b="1" dirty="0" smtClean="0">
                <a:solidFill>
                  <a:srgbClr val="00009C"/>
                </a:solidFill>
                <a:latin typeface="+mj-lt"/>
              </a:rPr>
            </a:b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/>
            </a:r>
            <a:br>
              <a:rPr lang="en-US" sz="3000" b="1" dirty="0" smtClean="0">
                <a:solidFill>
                  <a:srgbClr val="00009C"/>
                </a:solidFill>
                <a:latin typeface="+mj-lt"/>
              </a:rPr>
            </a:b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>Lecture 10</a:t>
            </a:r>
            <a:br>
              <a:rPr lang="en-US" sz="3000" b="1" dirty="0" smtClean="0">
                <a:solidFill>
                  <a:srgbClr val="00009C"/>
                </a:solidFill>
                <a:latin typeface="+mj-lt"/>
              </a:rPr>
            </a:b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>Instruction-Level Parallelism – </a:t>
            </a:r>
            <a:r>
              <a:rPr lang="en-US" sz="3000" b="1" smtClean="0">
                <a:solidFill>
                  <a:srgbClr val="00009C"/>
                </a:solidFill>
                <a:latin typeface="+mj-lt"/>
              </a:rPr>
              <a:t>Part 4</a:t>
            </a:r>
            <a:endParaRPr lang="en-US" sz="3000" b="1" dirty="0">
              <a:solidFill>
                <a:srgbClr val="00009C"/>
              </a:solidFill>
              <a:latin typeface="+mj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Benjamin Lee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Electrical and Computer Engineering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Duke University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www.duke.edu/~bcl15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www.duke.edu/~bcl15/class/class_ece252fall11.html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57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Branch Target Buffer (BTB) – v1 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34" name="Text Placeholder 1"/>
          <p:cNvSpPr>
            <a:spLocks noGrp="1"/>
          </p:cNvSpPr>
          <p:nvPr>
            <p:ph type="body" idx="1"/>
          </p:nvPr>
        </p:nvSpPr>
        <p:spPr>
          <a:xfrm>
            <a:off x="457199" y="4849985"/>
            <a:ext cx="8147325" cy="1382579"/>
          </a:xfrm>
        </p:spPr>
        <p:txBody>
          <a:bodyPr anchor="t"/>
          <a:lstStyle/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BHT only predicts branch direction (taken, not taken). Cannot redirect instruction flow until after branch target determined.</a:t>
            </a: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Store target with branch predictions.</a:t>
            </a: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During fetch: If (BP == taken) then </a:t>
            </a:r>
            <a:r>
              <a:rPr lang="en-US" sz="1600" dirty="0" err="1" smtClean="0">
                <a:solidFill>
                  <a:schemeClr val="tx1"/>
                </a:solidFill>
              </a:rPr>
              <a:t>nPC</a:t>
            </a:r>
            <a:r>
              <a:rPr lang="en-US" sz="1600" dirty="0" smtClean="0">
                <a:solidFill>
                  <a:schemeClr val="tx1"/>
                </a:solidFill>
              </a:rPr>
              <a:t>=target, else </a:t>
            </a:r>
            <a:r>
              <a:rPr lang="en-US" sz="1600" dirty="0" err="1" smtClean="0">
                <a:solidFill>
                  <a:schemeClr val="tx1"/>
                </a:solidFill>
              </a:rPr>
              <a:t>nPC</a:t>
            </a:r>
            <a:r>
              <a:rPr lang="en-US" sz="1600" dirty="0" smtClean="0">
                <a:solidFill>
                  <a:schemeClr val="tx1"/>
                </a:solidFill>
              </a:rPr>
              <a:t>=PC+4</a:t>
            </a: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Later: update BHT, BTB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3213" y="2347913"/>
            <a:ext cx="8763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pitchFamily="-16" charset="0"/>
              </a:rPr>
              <a:t>IMEM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868488" y="2279650"/>
            <a:ext cx="65087" cy="520700"/>
            <a:chOff x="1177" y="1324"/>
            <a:chExt cx="41" cy="328"/>
          </a:xfrm>
        </p:grpSpPr>
        <p:sp>
          <p:nvSpPr>
            <p:cNvPr id="9" name="Oval 6"/>
            <p:cNvSpPr>
              <a:spLocks noChangeArrowheads="1"/>
            </p:cNvSpPr>
            <p:nvPr/>
          </p:nvSpPr>
          <p:spPr bwMode="auto">
            <a:xfrm>
              <a:off x="1177" y="1324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7"/>
            <p:cNvSpPr>
              <a:spLocks noChangeArrowheads="1"/>
            </p:cNvSpPr>
            <p:nvPr/>
          </p:nvSpPr>
          <p:spPr bwMode="auto">
            <a:xfrm>
              <a:off x="1177" y="1420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8"/>
            <p:cNvSpPr>
              <a:spLocks noChangeArrowheads="1"/>
            </p:cNvSpPr>
            <p:nvPr/>
          </p:nvSpPr>
          <p:spPr bwMode="auto">
            <a:xfrm>
              <a:off x="1177" y="1516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9"/>
            <p:cNvSpPr>
              <a:spLocks noChangeArrowheads="1"/>
            </p:cNvSpPr>
            <p:nvPr/>
          </p:nvSpPr>
          <p:spPr bwMode="auto">
            <a:xfrm>
              <a:off x="1177" y="1612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2603500" y="4470400"/>
            <a:ext cx="18796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1"/>
          <p:cNvSpPr>
            <a:spLocks/>
          </p:cNvSpPr>
          <p:nvPr/>
        </p:nvSpPr>
        <p:spPr bwMode="auto">
          <a:xfrm>
            <a:off x="3657600" y="4076700"/>
            <a:ext cx="839788" cy="153988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48" y="48"/>
              </a:cxn>
              <a:cxn ang="0">
                <a:pos x="240" y="48"/>
              </a:cxn>
              <a:cxn ang="0">
                <a:pos x="288" y="0"/>
              </a:cxn>
              <a:cxn ang="0">
                <a:pos x="336" y="48"/>
              </a:cxn>
              <a:cxn ang="0">
                <a:pos x="480" y="48"/>
              </a:cxn>
              <a:cxn ang="0">
                <a:pos x="528" y="96"/>
              </a:cxn>
            </a:cxnLst>
            <a:rect l="0" t="0" r="r" b="b"/>
            <a:pathLst>
              <a:path w="529" h="97">
                <a:moveTo>
                  <a:pt x="0" y="96"/>
                </a:moveTo>
                <a:lnTo>
                  <a:pt x="48" y="48"/>
                </a:lnTo>
                <a:lnTo>
                  <a:pt x="240" y="48"/>
                </a:lnTo>
                <a:lnTo>
                  <a:pt x="288" y="0"/>
                </a:lnTo>
                <a:lnTo>
                  <a:pt x="336" y="48"/>
                </a:lnTo>
                <a:lnTo>
                  <a:pt x="480" y="48"/>
                </a:lnTo>
                <a:lnTo>
                  <a:pt x="528" y="96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Freeform 12"/>
          <p:cNvSpPr>
            <a:spLocks/>
          </p:cNvSpPr>
          <p:nvPr/>
        </p:nvSpPr>
        <p:spPr bwMode="auto">
          <a:xfrm>
            <a:off x="2590800" y="4229100"/>
            <a:ext cx="1906588" cy="153988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48" y="48"/>
              </a:cxn>
              <a:cxn ang="0">
                <a:pos x="240" y="48"/>
              </a:cxn>
              <a:cxn ang="0">
                <a:pos x="288" y="0"/>
              </a:cxn>
              <a:cxn ang="0">
                <a:pos x="336" y="48"/>
              </a:cxn>
              <a:cxn ang="0">
                <a:pos x="1152" y="48"/>
              </a:cxn>
              <a:cxn ang="0">
                <a:pos x="1200" y="96"/>
              </a:cxn>
            </a:cxnLst>
            <a:rect l="0" t="0" r="r" b="b"/>
            <a:pathLst>
              <a:path w="1201" h="97">
                <a:moveTo>
                  <a:pt x="0" y="96"/>
                </a:moveTo>
                <a:lnTo>
                  <a:pt x="48" y="48"/>
                </a:lnTo>
                <a:lnTo>
                  <a:pt x="240" y="48"/>
                </a:lnTo>
                <a:lnTo>
                  <a:pt x="288" y="0"/>
                </a:lnTo>
                <a:lnTo>
                  <a:pt x="336" y="48"/>
                </a:lnTo>
                <a:lnTo>
                  <a:pt x="1152" y="48"/>
                </a:lnTo>
                <a:lnTo>
                  <a:pt x="1200" y="96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Line 13"/>
          <p:cNvSpPr>
            <a:spLocks noChangeShapeType="1"/>
          </p:cNvSpPr>
          <p:nvPr/>
        </p:nvSpPr>
        <p:spPr bwMode="auto">
          <a:xfrm>
            <a:off x="3657600" y="4470400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4"/>
          <p:cNvSpPr>
            <a:spLocks noChangeArrowheads="1"/>
          </p:cNvSpPr>
          <p:nvPr/>
        </p:nvSpPr>
        <p:spPr bwMode="auto">
          <a:xfrm>
            <a:off x="3300413" y="3694113"/>
            <a:ext cx="51117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pitchFamily="-16" charset="0"/>
              </a:rPr>
              <a:t>PC</a:t>
            </a:r>
          </a:p>
        </p:txBody>
      </p:sp>
      <p:sp>
        <p:nvSpPr>
          <p:cNvPr id="20" name="Freeform 15"/>
          <p:cNvSpPr>
            <a:spLocks/>
          </p:cNvSpPr>
          <p:nvPr/>
        </p:nvSpPr>
        <p:spPr bwMode="auto">
          <a:xfrm>
            <a:off x="2286000" y="2476500"/>
            <a:ext cx="763588" cy="1677988"/>
          </a:xfrm>
          <a:custGeom>
            <a:avLst/>
            <a:gdLst/>
            <a:ahLst/>
            <a:cxnLst>
              <a:cxn ang="0">
                <a:pos x="480" y="1056"/>
              </a:cxn>
              <a:cxn ang="0">
                <a:pos x="480" y="0"/>
              </a:cxn>
              <a:cxn ang="0">
                <a:pos x="0" y="0"/>
              </a:cxn>
            </a:cxnLst>
            <a:rect l="0" t="0" r="r" b="b"/>
            <a:pathLst>
              <a:path w="481" h="1057">
                <a:moveTo>
                  <a:pt x="480" y="1056"/>
                </a:moveTo>
                <a:lnTo>
                  <a:pt x="480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Freeform 16"/>
          <p:cNvSpPr>
            <a:spLocks/>
          </p:cNvSpPr>
          <p:nvPr/>
        </p:nvSpPr>
        <p:spPr bwMode="auto">
          <a:xfrm>
            <a:off x="4114800" y="2489200"/>
            <a:ext cx="611188" cy="1512888"/>
          </a:xfrm>
          <a:custGeom>
            <a:avLst/>
            <a:gdLst/>
            <a:ahLst/>
            <a:cxnLst>
              <a:cxn ang="0">
                <a:pos x="0" y="1152"/>
              </a:cxn>
              <a:cxn ang="0">
                <a:pos x="0" y="0"/>
              </a:cxn>
              <a:cxn ang="0">
                <a:pos x="384" y="0"/>
              </a:cxn>
            </a:cxnLst>
            <a:rect l="0" t="0" r="r" b="b"/>
            <a:pathLst>
              <a:path w="385" h="1153">
                <a:moveTo>
                  <a:pt x="0" y="1152"/>
                </a:moveTo>
                <a:lnTo>
                  <a:pt x="0" y="0"/>
                </a:lnTo>
                <a:lnTo>
                  <a:pt x="384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" name="Rectangle 17"/>
          <p:cNvSpPr>
            <a:spLocks noChangeArrowheads="1"/>
          </p:cNvSpPr>
          <p:nvPr/>
        </p:nvSpPr>
        <p:spPr bwMode="auto">
          <a:xfrm>
            <a:off x="7089775" y="1903413"/>
            <a:ext cx="1633538" cy="1308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pitchFamily="-16" charset="0"/>
              </a:rPr>
              <a:t>Branch 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pitchFamily="-16" charset="0"/>
              </a:rPr>
              <a:t>Target 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pitchFamily="-16" charset="0"/>
              </a:rPr>
              <a:t>Buffer 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pitchFamily="-16" charset="0"/>
              </a:rPr>
              <a:t>(2</a:t>
            </a:r>
            <a:r>
              <a:rPr lang="en-US" sz="2000" baseline="30000">
                <a:latin typeface="Verdana" pitchFamily="-16" charset="0"/>
              </a:rPr>
              <a:t>k</a:t>
            </a:r>
            <a:r>
              <a:rPr lang="en-US" sz="2000">
                <a:latin typeface="Verdana" pitchFamily="-16" charset="0"/>
              </a:rPr>
              <a:t> entries)</a:t>
            </a:r>
          </a:p>
        </p:txBody>
      </p:sp>
      <p:sp>
        <p:nvSpPr>
          <p:cNvPr id="23" name="Line 18"/>
          <p:cNvSpPr>
            <a:spLocks noChangeShapeType="1"/>
          </p:cNvSpPr>
          <p:nvPr/>
        </p:nvSpPr>
        <p:spPr bwMode="auto">
          <a:xfrm flipH="1">
            <a:off x="4032250" y="3168650"/>
            <a:ext cx="165100" cy="63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19"/>
          <p:cNvSpPr>
            <a:spLocks noChangeArrowheads="1"/>
          </p:cNvSpPr>
          <p:nvPr/>
        </p:nvSpPr>
        <p:spPr bwMode="auto">
          <a:xfrm>
            <a:off x="4164013" y="3028950"/>
            <a:ext cx="331787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pitchFamily="-16" charset="0"/>
              </a:rPr>
              <a:t>k</a:t>
            </a:r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1600200" y="1371600"/>
            <a:ext cx="687388" cy="3392488"/>
            <a:chOff x="1008" y="696"/>
            <a:chExt cx="433" cy="2305"/>
          </a:xfrm>
        </p:grpSpPr>
        <p:sp>
          <p:nvSpPr>
            <p:cNvPr id="26" name="Line 21"/>
            <p:cNvSpPr>
              <a:spLocks noChangeShapeType="1"/>
            </p:cNvSpPr>
            <p:nvPr/>
          </p:nvSpPr>
          <p:spPr bwMode="auto">
            <a:xfrm>
              <a:off x="1012" y="841"/>
              <a:ext cx="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22"/>
            <p:cNvSpPr>
              <a:spLocks noChangeShapeType="1"/>
            </p:cNvSpPr>
            <p:nvPr/>
          </p:nvSpPr>
          <p:spPr bwMode="auto">
            <a:xfrm>
              <a:off x="1012" y="985"/>
              <a:ext cx="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3"/>
            <p:cNvSpPr>
              <a:spLocks noChangeShapeType="1"/>
            </p:cNvSpPr>
            <p:nvPr/>
          </p:nvSpPr>
          <p:spPr bwMode="auto">
            <a:xfrm>
              <a:off x="1012" y="1129"/>
              <a:ext cx="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24"/>
            <p:cNvSpPr>
              <a:spLocks noChangeShapeType="1"/>
            </p:cNvSpPr>
            <p:nvPr/>
          </p:nvSpPr>
          <p:spPr bwMode="auto">
            <a:xfrm>
              <a:off x="1012" y="1273"/>
              <a:ext cx="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" name="Group 25"/>
            <p:cNvGrpSpPr>
              <a:grpSpLocks/>
            </p:cNvGrpSpPr>
            <p:nvPr/>
          </p:nvGrpSpPr>
          <p:grpSpPr bwMode="auto">
            <a:xfrm>
              <a:off x="1012" y="1705"/>
              <a:ext cx="424" cy="287"/>
              <a:chOff x="1012" y="1705"/>
              <a:chExt cx="424" cy="287"/>
            </a:xfrm>
          </p:grpSpPr>
          <p:sp>
            <p:nvSpPr>
              <p:cNvPr id="42" name="Line 26"/>
              <p:cNvSpPr>
                <a:spLocks noChangeShapeType="1"/>
              </p:cNvSpPr>
              <p:nvPr/>
            </p:nvSpPr>
            <p:spPr bwMode="auto">
              <a:xfrm>
                <a:off x="1012" y="1705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Line 27"/>
              <p:cNvSpPr>
                <a:spLocks noChangeShapeType="1"/>
              </p:cNvSpPr>
              <p:nvPr/>
            </p:nvSpPr>
            <p:spPr bwMode="auto">
              <a:xfrm>
                <a:off x="1012" y="1848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Line 28"/>
              <p:cNvSpPr>
                <a:spLocks noChangeShapeType="1"/>
              </p:cNvSpPr>
              <p:nvPr/>
            </p:nvSpPr>
            <p:spPr bwMode="auto">
              <a:xfrm>
                <a:off x="1012" y="1992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1128" y="696"/>
              <a:ext cx="219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" name="Group 30"/>
            <p:cNvGrpSpPr>
              <a:grpSpLocks/>
            </p:cNvGrpSpPr>
            <p:nvPr/>
          </p:nvGrpSpPr>
          <p:grpSpPr bwMode="auto">
            <a:xfrm>
              <a:off x="1012" y="2136"/>
              <a:ext cx="424" cy="288"/>
              <a:chOff x="1012" y="2136"/>
              <a:chExt cx="424" cy="288"/>
            </a:xfrm>
          </p:grpSpPr>
          <p:sp>
            <p:nvSpPr>
              <p:cNvPr id="39" name="Line 31"/>
              <p:cNvSpPr>
                <a:spLocks noChangeShapeType="1"/>
              </p:cNvSpPr>
              <p:nvPr/>
            </p:nvSpPr>
            <p:spPr bwMode="auto">
              <a:xfrm>
                <a:off x="1012" y="2136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Line 32"/>
              <p:cNvSpPr>
                <a:spLocks noChangeShapeType="1"/>
              </p:cNvSpPr>
              <p:nvPr/>
            </p:nvSpPr>
            <p:spPr bwMode="auto">
              <a:xfrm>
                <a:off x="1012" y="2280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Line 33"/>
              <p:cNvSpPr>
                <a:spLocks noChangeShapeType="1"/>
              </p:cNvSpPr>
              <p:nvPr/>
            </p:nvSpPr>
            <p:spPr bwMode="auto">
              <a:xfrm>
                <a:off x="1012" y="2424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5" name="Group 34"/>
            <p:cNvGrpSpPr>
              <a:grpSpLocks/>
            </p:cNvGrpSpPr>
            <p:nvPr/>
          </p:nvGrpSpPr>
          <p:grpSpPr bwMode="auto">
            <a:xfrm>
              <a:off x="1012" y="2568"/>
              <a:ext cx="424" cy="288"/>
              <a:chOff x="1012" y="2568"/>
              <a:chExt cx="424" cy="288"/>
            </a:xfrm>
          </p:grpSpPr>
          <p:sp>
            <p:nvSpPr>
              <p:cNvPr id="36" name="Line 35"/>
              <p:cNvSpPr>
                <a:spLocks noChangeShapeType="1"/>
              </p:cNvSpPr>
              <p:nvPr/>
            </p:nvSpPr>
            <p:spPr bwMode="auto">
              <a:xfrm>
                <a:off x="1012" y="2568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Line 36"/>
              <p:cNvSpPr>
                <a:spLocks noChangeShapeType="1"/>
              </p:cNvSpPr>
              <p:nvPr/>
            </p:nvSpPr>
            <p:spPr bwMode="auto">
              <a:xfrm>
                <a:off x="1012" y="2712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Line 37"/>
              <p:cNvSpPr>
                <a:spLocks noChangeShapeType="1"/>
              </p:cNvSpPr>
              <p:nvPr/>
            </p:nvSpPr>
            <p:spPr bwMode="auto">
              <a:xfrm>
                <a:off x="1012" y="2856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5" name="Freeform 38"/>
            <p:cNvSpPr>
              <a:spLocks/>
            </p:cNvSpPr>
            <p:nvPr/>
          </p:nvSpPr>
          <p:spPr bwMode="auto">
            <a:xfrm>
              <a:off x="1008" y="697"/>
              <a:ext cx="433" cy="23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2" y="0"/>
                </a:cxn>
                <a:cxn ang="0">
                  <a:pos x="432" y="2303"/>
                </a:cxn>
                <a:cxn ang="0">
                  <a:pos x="0" y="2303"/>
                </a:cxn>
              </a:cxnLst>
              <a:rect l="0" t="0" r="r" b="b"/>
              <a:pathLst>
                <a:path w="433" h="2304">
                  <a:moveTo>
                    <a:pt x="0" y="0"/>
                  </a:moveTo>
                  <a:lnTo>
                    <a:pt x="432" y="0"/>
                  </a:lnTo>
                  <a:lnTo>
                    <a:pt x="432" y="2303"/>
                  </a:lnTo>
                  <a:lnTo>
                    <a:pt x="0" y="2303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" name="Group 39"/>
          <p:cNvGrpSpPr>
            <a:grpSpLocks/>
          </p:cNvGrpSpPr>
          <p:nvPr/>
        </p:nvGrpSpPr>
        <p:grpSpPr bwMode="auto">
          <a:xfrm>
            <a:off x="6496050" y="1358900"/>
            <a:ext cx="520700" cy="2260600"/>
            <a:chOff x="4092" y="688"/>
            <a:chExt cx="328" cy="1424"/>
          </a:xfrm>
        </p:grpSpPr>
        <p:sp>
          <p:nvSpPr>
            <p:cNvPr id="46" name="Rectangle 40"/>
            <p:cNvSpPr>
              <a:spLocks noChangeArrowheads="1"/>
            </p:cNvSpPr>
            <p:nvPr/>
          </p:nvSpPr>
          <p:spPr bwMode="auto">
            <a:xfrm>
              <a:off x="4096" y="688"/>
              <a:ext cx="320" cy="14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Line 41"/>
            <p:cNvSpPr>
              <a:spLocks noChangeShapeType="1"/>
            </p:cNvSpPr>
            <p:nvPr/>
          </p:nvSpPr>
          <p:spPr bwMode="auto">
            <a:xfrm>
              <a:off x="4092" y="824"/>
              <a:ext cx="3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Line 42"/>
            <p:cNvSpPr>
              <a:spLocks noChangeShapeType="1"/>
            </p:cNvSpPr>
            <p:nvPr/>
          </p:nvSpPr>
          <p:spPr bwMode="auto">
            <a:xfrm>
              <a:off x="4092" y="968"/>
              <a:ext cx="3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Line 43"/>
            <p:cNvSpPr>
              <a:spLocks noChangeShapeType="1"/>
            </p:cNvSpPr>
            <p:nvPr/>
          </p:nvSpPr>
          <p:spPr bwMode="auto">
            <a:xfrm>
              <a:off x="4092" y="1112"/>
              <a:ext cx="3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Line 44"/>
            <p:cNvSpPr>
              <a:spLocks noChangeShapeType="1"/>
            </p:cNvSpPr>
            <p:nvPr/>
          </p:nvSpPr>
          <p:spPr bwMode="auto">
            <a:xfrm>
              <a:off x="4092" y="1256"/>
              <a:ext cx="3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Line 45"/>
            <p:cNvSpPr>
              <a:spLocks noChangeShapeType="1"/>
            </p:cNvSpPr>
            <p:nvPr/>
          </p:nvSpPr>
          <p:spPr bwMode="auto">
            <a:xfrm>
              <a:off x="4092" y="1688"/>
              <a:ext cx="3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Line 46"/>
            <p:cNvSpPr>
              <a:spLocks noChangeShapeType="1"/>
            </p:cNvSpPr>
            <p:nvPr/>
          </p:nvSpPr>
          <p:spPr bwMode="auto">
            <a:xfrm>
              <a:off x="4092" y="1832"/>
              <a:ext cx="3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Line 47"/>
            <p:cNvSpPr>
              <a:spLocks noChangeShapeType="1"/>
            </p:cNvSpPr>
            <p:nvPr/>
          </p:nvSpPr>
          <p:spPr bwMode="auto">
            <a:xfrm>
              <a:off x="4092" y="1976"/>
              <a:ext cx="3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4" name="Rectangle 48"/>
          <p:cNvSpPr>
            <a:spLocks noChangeArrowheads="1"/>
          </p:cNvSpPr>
          <p:nvPr/>
        </p:nvSpPr>
        <p:spPr bwMode="auto">
          <a:xfrm>
            <a:off x="6462713" y="1311275"/>
            <a:ext cx="617537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pitchFamily="-16" charset="0"/>
              </a:rPr>
              <a:t>BPb</a:t>
            </a:r>
          </a:p>
        </p:txBody>
      </p:sp>
      <p:grpSp>
        <p:nvGrpSpPr>
          <p:cNvPr id="32" name="Group 49"/>
          <p:cNvGrpSpPr>
            <a:grpSpLocks/>
          </p:cNvGrpSpPr>
          <p:nvPr/>
        </p:nvGrpSpPr>
        <p:grpSpPr bwMode="auto">
          <a:xfrm>
            <a:off x="6681788" y="2343150"/>
            <a:ext cx="65087" cy="520700"/>
            <a:chOff x="4209" y="1308"/>
            <a:chExt cx="41" cy="328"/>
          </a:xfrm>
        </p:grpSpPr>
        <p:sp>
          <p:nvSpPr>
            <p:cNvPr id="56" name="Oval 50"/>
            <p:cNvSpPr>
              <a:spLocks noChangeArrowheads="1"/>
            </p:cNvSpPr>
            <p:nvPr/>
          </p:nvSpPr>
          <p:spPr bwMode="auto">
            <a:xfrm>
              <a:off x="4209" y="1308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Oval 51"/>
            <p:cNvSpPr>
              <a:spLocks noChangeArrowheads="1"/>
            </p:cNvSpPr>
            <p:nvPr/>
          </p:nvSpPr>
          <p:spPr bwMode="auto">
            <a:xfrm>
              <a:off x="4209" y="1404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Oval 52"/>
            <p:cNvSpPr>
              <a:spLocks noChangeArrowheads="1"/>
            </p:cNvSpPr>
            <p:nvPr/>
          </p:nvSpPr>
          <p:spPr bwMode="auto">
            <a:xfrm>
              <a:off x="4209" y="1500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Oval 53"/>
            <p:cNvSpPr>
              <a:spLocks noChangeArrowheads="1"/>
            </p:cNvSpPr>
            <p:nvPr/>
          </p:nvSpPr>
          <p:spPr bwMode="auto">
            <a:xfrm>
              <a:off x="4209" y="1596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" name="Group 54"/>
          <p:cNvGrpSpPr>
            <a:grpSpLocks/>
          </p:cNvGrpSpPr>
          <p:nvPr/>
        </p:nvGrpSpPr>
        <p:grpSpPr bwMode="auto">
          <a:xfrm>
            <a:off x="4743450" y="1358900"/>
            <a:ext cx="1663700" cy="2260600"/>
            <a:chOff x="2988" y="688"/>
            <a:chExt cx="1048" cy="1424"/>
          </a:xfrm>
        </p:grpSpPr>
        <p:sp>
          <p:nvSpPr>
            <p:cNvPr id="61" name="Rectangle 55"/>
            <p:cNvSpPr>
              <a:spLocks noChangeArrowheads="1"/>
            </p:cNvSpPr>
            <p:nvPr/>
          </p:nvSpPr>
          <p:spPr bwMode="auto">
            <a:xfrm>
              <a:off x="2992" y="688"/>
              <a:ext cx="1040" cy="14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Line 56"/>
            <p:cNvSpPr>
              <a:spLocks noChangeShapeType="1"/>
            </p:cNvSpPr>
            <p:nvPr/>
          </p:nvSpPr>
          <p:spPr bwMode="auto">
            <a:xfrm>
              <a:off x="2988" y="824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57"/>
            <p:cNvSpPr>
              <a:spLocks noChangeShapeType="1"/>
            </p:cNvSpPr>
            <p:nvPr/>
          </p:nvSpPr>
          <p:spPr bwMode="auto">
            <a:xfrm>
              <a:off x="2988" y="968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Line 58"/>
            <p:cNvSpPr>
              <a:spLocks noChangeShapeType="1"/>
            </p:cNvSpPr>
            <p:nvPr/>
          </p:nvSpPr>
          <p:spPr bwMode="auto">
            <a:xfrm>
              <a:off x="2988" y="1112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Line 59"/>
            <p:cNvSpPr>
              <a:spLocks noChangeShapeType="1"/>
            </p:cNvSpPr>
            <p:nvPr/>
          </p:nvSpPr>
          <p:spPr bwMode="auto">
            <a:xfrm>
              <a:off x="2988" y="1256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Line 60"/>
            <p:cNvSpPr>
              <a:spLocks noChangeShapeType="1"/>
            </p:cNvSpPr>
            <p:nvPr/>
          </p:nvSpPr>
          <p:spPr bwMode="auto">
            <a:xfrm>
              <a:off x="2988" y="1688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61"/>
            <p:cNvSpPr>
              <a:spLocks noChangeShapeType="1"/>
            </p:cNvSpPr>
            <p:nvPr/>
          </p:nvSpPr>
          <p:spPr bwMode="auto">
            <a:xfrm>
              <a:off x="2988" y="1832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Line 62"/>
            <p:cNvSpPr>
              <a:spLocks noChangeShapeType="1"/>
            </p:cNvSpPr>
            <p:nvPr/>
          </p:nvSpPr>
          <p:spPr bwMode="auto">
            <a:xfrm>
              <a:off x="2988" y="1976"/>
              <a:ext cx="10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9" name="Rectangle 63"/>
          <p:cNvSpPr>
            <a:spLocks noChangeArrowheads="1"/>
          </p:cNvSpPr>
          <p:nvPr/>
        </p:nvSpPr>
        <p:spPr bwMode="auto">
          <a:xfrm>
            <a:off x="5053013" y="1285875"/>
            <a:ext cx="1249362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pitchFamily="-16" charset="0"/>
              </a:rPr>
              <a:t>predicted</a:t>
            </a:r>
          </a:p>
        </p:txBody>
      </p:sp>
      <p:sp>
        <p:nvSpPr>
          <p:cNvPr id="70" name="Freeform 64"/>
          <p:cNvSpPr>
            <a:spLocks/>
          </p:cNvSpPr>
          <p:nvPr/>
        </p:nvSpPr>
        <p:spPr bwMode="auto">
          <a:xfrm>
            <a:off x="5600700" y="3632200"/>
            <a:ext cx="1588" cy="1169988"/>
          </a:xfrm>
          <a:custGeom>
            <a:avLst/>
            <a:gdLst/>
            <a:ahLst/>
            <a:cxnLst>
              <a:cxn ang="0">
                <a:pos x="0" y="736"/>
              </a:cxn>
              <a:cxn ang="0">
                <a:pos x="0" y="0"/>
              </a:cxn>
            </a:cxnLst>
            <a:rect l="0" t="0" r="r" b="b"/>
            <a:pathLst>
              <a:path w="1" h="737">
                <a:moveTo>
                  <a:pt x="0" y="736"/>
                </a:move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" name="Freeform 65"/>
          <p:cNvSpPr>
            <a:spLocks/>
          </p:cNvSpPr>
          <p:nvPr/>
        </p:nvSpPr>
        <p:spPr bwMode="auto">
          <a:xfrm>
            <a:off x="6756400" y="3632200"/>
            <a:ext cx="1588" cy="1182688"/>
          </a:xfrm>
          <a:custGeom>
            <a:avLst/>
            <a:gdLst/>
            <a:ahLst/>
            <a:cxnLst>
              <a:cxn ang="0">
                <a:pos x="0" y="744"/>
              </a:cxn>
              <a:cxn ang="0">
                <a:pos x="0" y="0"/>
              </a:cxn>
            </a:cxnLst>
            <a:rect l="0" t="0" r="r" b="b"/>
            <a:pathLst>
              <a:path w="1" h="745">
                <a:moveTo>
                  <a:pt x="0" y="744"/>
                </a:move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" name="Rectangle 66"/>
          <p:cNvSpPr>
            <a:spLocks noChangeArrowheads="1"/>
          </p:cNvSpPr>
          <p:nvPr/>
        </p:nvSpPr>
        <p:spPr bwMode="auto">
          <a:xfrm>
            <a:off x="5548313" y="4341813"/>
            <a:ext cx="95091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pitchFamily="-16" charset="0"/>
              </a:rPr>
              <a:t>target</a:t>
            </a:r>
          </a:p>
        </p:txBody>
      </p:sp>
      <p:sp>
        <p:nvSpPr>
          <p:cNvPr id="73" name="Rectangle 67"/>
          <p:cNvSpPr>
            <a:spLocks noChangeArrowheads="1"/>
          </p:cNvSpPr>
          <p:nvPr/>
        </p:nvSpPr>
        <p:spPr bwMode="auto">
          <a:xfrm>
            <a:off x="6704013" y="4341813"/>
            <a:ext cx="5080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pitchFamily="-16" charset="0"/>
              </a:rPr>
              <a:t>BP</a:t>
            </a:r>
          </a:p>
        </p:txBody>
      </p:sp>
      <p:grpSp>
        <p:nvGrpSpPr>
          <p:cNvPr id="45" name="Group 68"/>
          <p:cNvGrpSpPr>
            <a:grpSpLocks/>
          </p:cNvGrpSpPr>
          <p:nvPr/>
        </p:nvGrpSpPr>
        <p:grpSpPr bwMode="auto">
          <a:xfrm>
            <a:off x="5513388" y="2368550"/>
            <a:ext cx="65087" cy="520700"/>
            <a:chOff x="3473" y="1324"/>
            <a:chExt cx="41" cy="328"/>
          </a:xfrm>
        </p:grpSpPr>
        <p:sp>
          <p:nvSpPr>
            <p:cNvPr id="75" name="Oval 69"/>
            <p:cNvSpPr>
              <a:spLocks noChangeArrowheads="1"/>
            </p:cNvSpPr>
            <p:nvPr/>
          </p:nvSpPr>
          <p:spPr bwMode="auto">
            <a:xfrm>
              <a:off x="3473" y="1324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Oval 70"/>
            <p:cNvSpPr>
              <a:spLocks noChangeArrowheads="1"/>
            </p:cNvSpPr>
            <p:nvPr/>
          </p:nvSpPr>
          <p:spPr bwMode="auto">
            <a:xfrm>
              <a:off x="3473" y="1420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Oval 71"/>
            <p:cNvSpPr>
              <a:spLocks noChangeArrowheads="1"/>
            </p:cNvSpPr>
            <p:nvPr/>
          </p:nvSpPr>
          <p:spPr bwMode="auto">
            <a:xfrm>
              <a:off x="3473" y="1516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Oval 72"/>
            <p:cNvSpPr>
              <a:spLocks noChangeArrowheads="1"/>
            </p:cNvSpPr>
            <p:nvPr/>
          </p:nvSpPr>
          <p:spPr bwMode="auto">
            <a:xfrm>
              <a:off x="3473" y="1612"/>
              <a:ext cx="41" cy="4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9" name="Rectangle 73"/>
          <p:cNvSpPr>
            <a:spLocks noChangeArrowheads="1"/>
          </p:cNvSpPr>
          <p:nvPr/>
        </p:nvSpPr>
        <p:spPr bwMode="auto">
          <a:xfrm>
            <a:off x="5202238" y="1511300"/>
            <a:ext cx="95567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pitchFamily="-16" charset="0"/>
              </a:rPr>
              <a:t> target</a:t>
            </a:r>
          </a:p>
        </p:txBody>
      </p:sp>
    </p:spTree>
    <p:extLst>
      <p:ext uri="{BB962C8B-B14F-4D97-AF65-F5344CB8AC3E}">
        <p14:creationId xmlns:p14="http://schemas.microsoft.com/office/powerpoint/2010/main" val="316507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Branch Target Buffer (BTB) – v2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34" name="Text Placeholder 1"/>
          <p:cNvSpPr>
            <a:spLocks noGrp="1"/>
          </p:cNvSpPr>
          <p:nvPr>
            <p:ph type="body" idx="1"/>
          </p:nvPr>
        </p:nvSpPr>
        <p:spPr>
          <a:xfrm>
            <a:off x="495605" y="5234035"/>
            <a:ext cx="8147325" cy="1075340"/>
          </a:xfrm>
        </p:spPr>
        <p:txBody>
          <a:bodyPr anchor="t"/>
          <a:lstStyle/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Keep both branch PC and target PC in the BTB</a:t>
            </a: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If match fails, PC+4 is fetched</a:t>
            </a: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Only taken branches and jumps held in BTB</a:t>
            </a:r>
          </a:p>
          <a:p>
            <a:pPr marL="457200" indent="-457200" algn="l"/>
            <a:endParaRPr lang="en-US" sz="1600" dirty="0" smtClean="0">
              <a:solidFill>
                <a:schemeClr val="tx1"/>
              </a:solidFill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81000" y="1117600"/>
            <a:ext cx="7739063" cy="3956834"/>
            <a:chOff x="239" y="488"/>
            <a:chExt cx="4875" cy="2731"/>
          </a:xfrm>
        </p:grpSpPr>
        <p:sp>
          <p:nvSpPr>
            <p:cNvPr id="82" name="Rectangle 6"/>
            <p:cNvSpPr>
              <a:spLocks noChangeArrowheads="1"/>
            </p:cNvSpPr>
            <p:nvPr/>
          </p:nvSpPr>
          <p:spPr bwMode="auto">
            <a:xfrm>
              <a:off x="239" y="488"/>
              <a:ext cx="620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600">
                  <a:latin typeface="Verdana" pitchFamily="-16" charset="0"/>
                </a:rPr>
                <a:t>I-Cache</a:t>
              </a: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680" y="1436"/>
              <a:ext cx="41" cy="328"/>
              <a:chOff x="681" y="1524"/>
              <a:chExt cx="41" cy="328"/>
            </a:xfrm>
          </p:grpSpPr>
          <p:sp>
            <p:nvSpPr>
              <p:cNvPr id="174" name="Oval 8"/>
              <p:cNvSpPr>
                <a:spLocks noChangeArrowheads="1"/>
              </p:cNvSpPr>
              <p:nvPr/>
            </p:nvSpPr>
            <p:spPr bwMode="auto">
              <a:xfrm>
                <a:off x="681" y="1524"/>
                <a:ext cx="41" cy="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175" name="Oval 9"/>
              <p:cNvSpPr>
                <a:spLocks noChangeArrowheads="1"/>
              </p:cNvSpPr>
              <p:nvPr/>
            </p:nvSpPr>
            <p:spPr bwMode="auto">
              <a:xfrm>
                <a:off x="681" y="1620"/>
                <a:ext cx="41" cy="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176" name="Oval 10"/>
              <p:cNvSpPr>
                <a:spLocks noChangeArrowheads="1"/>
              </p:cNvSpPr>
              <p:nvPr/>
            </p:nvSpPr>
            <p:spPr bwMode="auto">
              <a:xfrm>
                <a:off x="681" y="1716"/>
                <a:ext cx="41" cy="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177" name="Oval 11"/>
              <p:cNvSpPr>
                <a:spLocks noChangeArrowheads="1"/>
              </p:cNvSpPr>
              <p:nvPr/>
            </p:nvSpPr>
            <p:spPr bwMode="auto">
              <a:xfrm>
                <a:off x="681" y="1812"/>
                <a:ext cx="41" cy="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grpSp>
          <p:nvGrpSpPr>
            <p:cNvPr id="6" name="Group 12"/>
            <p:cNvGrpSpPr>
              <a:grpSpLocks/>
            </p:cNvGrpSpPr>
            <p:nvPr/>
          </p:nvGrpSpPr>
          <p:grpSpPr bwMode="auto">
            <a:xfrm flipV="1">
              <a:off x="1104" y="1104"/>
              <a:ext cx="1201" cy="193"/>
              <a:chOff x="1135" y="2680"/>
              <a:chExt cx="1201" cy="193"/>
            </a:xfrm>
          </p:grpSpPr>
          <p:sp>
            <p:nvSpPr>
              <p:cNvPr id="172" name="Freeform 13"/>
              <p:cNvSpPr>
                <a:spLocks/>
              </p:cNvSpPr>
              <p:nvPr/>
            </p:nvSpPr>
            <p:spPr bwMode="auto">
              <a:xfrm>
                <a:off x="1807" y="2680"/>
                <a:ext cx="529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48" y="48"/>
                  </a:cxn>
                  <a:cxn ang="0">
                    <a:pos x="240" y="48"/>
                  </a:cxn>
                  <a:cxn ang="0">
                    <a:pos x="288" y="0"/>
                  </a:cxn>
                  <a:cxn ang="0">
                    <a:pos x="336" y="48"/>
                  </a:cxn>
                  <a:cxn ang="0">
                    <a:pos x="480" y="48"/>
                  </a:cxn>
                  <a:cxn ang="0">
                    <a:pos x="528" y="96"/>
                  </a:cxn>
                </a:cxnLst>
                <a:rect l="0" t="0" r="r" b="b"/>
                <a:pathLst>
                  <a:path w="529" h="97">
                    <a:moveTo>
                      <a:pt x="0" y="96"/>
                    </a:moveTo>
                    <a:lnTo>
                      <a:pt x="48" y="48"/>
                    </a:lnTo>
                    <a:lnTo>
                      <a:pt x="240" y="48"/>
                    </a:lnTo>
                    <a:lnTo>
                      <a:pt x="288" y="0"/>
                    </a:lnTo>
                    <a:lnTo>
                      <a:pt x="336" y="48"/>
                    </a:lnTo>
                    <a:lnTo>
                      <a:pt x="480" y="48"/>
                    </a:lnTo>
                    <a:lnTo>
                      <a:pt x="528" y="96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173" name="Freeform 14"/>
              <p:cNvSpPr>
                <a:spLocks/>
              </p:cNvSpPr>
              <p:nvPr/>
            </p:nvSpPr>
            <p:spPr bwMode="auto">
              <a:xfrm>
                <a:off x="1135" y="2776"/>
                <a:ext cx="1201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48" y="48"/>
                  </a:cxn>
                  <a:cxn ang="0">
                    <a:pos x="240" y="48"/>
                  </a:cxn>
                  <a:cxn ang="0">
                    <a:pos x="288" y="0"/>
                  </a:cxn>
                  <a:cxn ang="0">
                    <a:pos x="336" y="48"/>
                  </a:cxn>
                  <a:cxn ang="0">
                    <a:pos x="1152" y="48"/>
                  </a:cxn>
                  <a:cxn ang="0">
                    <a:pos x="1200" y="96"/>
                  </a:cxn>
                </a:cxnLst>
                <a:rect l="0" t="0" r="r" b="b"/>
                <a:pathLst>
                  <a:path w="1201" h="97">
                    <a:moveTo>
                      <a:pt x="0" y="96"/>
                    </a:moveTo>
                    <a:lnTo>
                      <a:pt x="48" y="48"/>
                    </a:lnTo>
                    <a:lnTo>
                      <a:pt x="240" y="48"/>
                    </a:lnTo>
                    <a:lnTo>
                      <a:pt x="288" y="0"/>
                    </a:lnTo>
                    <a:lnTo>
                      <a:pt x="336" y="48"/>
                    </a:lnTo>
                    <a:lnTo>
                      <a:pt x="1152" y="48"/>
                    </a:lnTo>
                    <a:lnTo>
                      <a:pt x="1200" y="96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600"/>
              </a:p>
            </p:txBody>
          </p:sp>
        </p:grpSp>
        <p:grpSp>
          <p:nvGrpSpPr>
            <p:cNvPr id="7" name="Group 15"/>
            <p:cNvGrpSpPr>
              <a:grpSpLocks/>
            </p:cNvGrpSpPr>
            <p:nvPr/>
          </p:nvGrpSpPr>
          <p:grpSpPr bwMode="auto">
            <a:xfrm>
              <a:off x="1104" y="864"/>
              <a:ext cx="1184" cy="176"/>
              <a:chOff x="1143" y="2928"/>
              <a:chExt cx="1184" cy="176"/>
            </a:xfrm>
          </p:grpSpPr>
          <p:sp>
            <p:nvSpPr>
              <p:cNvPr id="170" name="Rectangle 16"/>
              <p:cNvSpPr>
                <a:spLocks noChangeArrowheads="1"/>
              </p:cNvSpPr>
              <p:nvPr/>
            </p:nvSpPr>
            <p:spPr bwMode="auto">
              <a:xfrm>
                <a:off x="1143" y="2928"/>
                <a:ext cx="1184" cy="17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171" name="Line 17"/>
              <p:cNvSpPr>
                <a:spLocks noChangeShapeType="1"/>
              </p:cNvSpPr>
              <p:nvPr/>
            </p:nvSpPr>
            <p:spPr bwMode="auto">
              <a:xfrm>
                <a:off x="1807" y="2928"/>
                <a:ext cx="0" cy="17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sp>
          <p:nvSpPr>
            <p:cNvPr id="86" name="Rectangle 18"/>
            <p:cNvSpPr>
              <a:spLocks noChangeArrowheads="1"/>
            </p:cNvSpPr>
            <p:nvPr/>
          </p:nvSpPr>
          <p:spPr bwMode="auto">
            <a:xfrm>
              <a:off x="1440" y="529"/>
              <a:ext cx="283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600">
                  <a:latin typeface="Verdana" pitchFamily="-16" charset="0"/>
                </a:rPr>
                <a:t>PC</a:t>
              </a:r>
            </a:p>
          </p:txBody>
        </p:sp>
        <p:sp>
          <p:nvSpPr>
            <p:cNvPr id="87" name="Freeform 19"/>
            <p:cNvSpPr>
              <a:spLocks/>
            </p:cNvSpPr>
            <p:nvPr/>
          </p:nvSpPr>
          <p:spPr bwMode="auto">
            <a:xfrm flipV="1">
              <a:off x="943" y="1200"/>
              <a:ext cx="449" cy="472"/>
            </a:xfrm>
            <a:custGeom>
              <a:avLst/>
              <a:gdLst/>
              <a:ahLst/>
              <a:cxnLst>
                <a:cxn ang="0">
                  <a:pos x="480" y="1056"/>
                </a:cxn>
                <a:cxn ang="0">
                  <a:pos x="480" y="0"/>
                </a:cxn>
                <a:cxn ang="0">
                  <a:pos x="0" y="0"/>
                </a:cxn>
              </a:cxnLst>
              <a:rect l="0" t="0" r="r" b="b"/>
              <a:pathLst>
                <a:path w="481" h="1057">
                  <a:moveTo>
                    <a:pt x="480" y="1056"/>
                  </a:moveTo>
                  <a:lnTo>
                    <a:pt x="480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88" name="Freeform 20"/>
            <p:cNvSpPr>
              <a:spLocks/>
            </p:cNvSpPr>
            <p:nvPr/>
          </p:nvSpPr>
          <p:spPr bwMode="auto">
            <a:xfrm flipV="1">
              <a:off x="2064" y="1296"/>
              <a:ext cx="480" cy="576"/>
            </a:xfrm>
            <a:custGeom>
              <a:avLst/>
              <a:gdLst/>
              <a:ahLst/>
              <a:cxnLst>
                <a:cxn ang="0">
                  <a:pos x="0" y="1152"/>
                </a:cxn>
                <a:cxn ang="0">
                  <a:pos x="0" y="0"/>
                </a:cxn>
                <a:cxn ang="0">
                  <a:pos x="384" y="0"/>
                </a:cxn>
              </a:cxnLst>
              <a:rect l="0" t="0" r="r" b="b"/>
              <a:pathLst>
                <a:path w="385" h="1153">
                  <a:moveTo>
                    <a:pt x="0" y="1152"/>
                  </a:moveTo>
                  <a:lnTo>
                    <a:pt x="0" y="0"/>
                  </a:lnTo>
                  <a:lnTo>
                    <a:pt x="384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89" name="Line 21"/>
            <p:cNvSpPr>
              <a:spLocks noChangeShapeType="1"/>
            </p:cNvSpPr>
            <p:nvPr/>
          </p:nvSpPr>
          <p:spPr bwMode="auto">
            <a:xfrm flipH="1">
              <a:off x="1981" y="1480"/>
              <a:ext cx="104" cy="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90" name="Rectangle 22"/>
            <p:cNvSpPr>
              <a:spLocks noChangeArrowheads="1"/>
            </p:cNvSpPr>
            <p:nvPr/>
          </p:nvSpPr>
          <p:spPr bwMode="auto">
            <a:xfrm>
              <a:off x="2064" y="1392"/>
              <a:ext cx="192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600">
                  <a:latin typeface="Verdana" pitchFamily="-16" charset="0"/>
                </a:rPr>
                <a:t>k</a:t>
              </a:r>
            </a:p>
          </p:txBody>
        </p:sp>
        <p:grpSp>
          <p:nvGrpSpPr>
            <p:cNvPr id="8" name="Group 23"/>
            <p:cNvGrpSpPr>
              <a:grpSpLocks/>
            </p:cNvGrpSpPr>
            <p:nvPr/>
          </p:nvGrpSpPr>
          <p:grpSpPr bwMode="auto">
            <a:xfrm>
              <a:off x="511" y="808"/>
              <a:ext cx="433" cy="2305"/>
              <a:chOff x="512" y="896"/>
              <a:chExt cx="433" cy="2305"/>
            </a:xfrm>
          </p:grpSpPr>
          <p:sp>
            <p:nvSpPr>
              <p:cNvPr id="152" name="Line 24"/>
              <p:cNvSpPr>
                <a:spLocks noChangeShapeType="1"/>
              </p:cNvSpPr>
              <p:nvPr/>
            </p:nvSpPr>
            <p:spPr bwMode="auto">
              <a:xfrm>
                <a:off x="516" y="1041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153" name="Line 25"/>
              <p:cNvSpPr>
                <a:spLocks noChangeShapeType="1"/>
              </p:cNvSpPr>
              <p:nvPr/>
            </p:nvSpPr>
            <p:spPr bwMode="auto">
              <a:xfrm>
                <a:off x="516" y="1185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154" name="Line 26"/>
              <p:cNvSpPr>
                <a:spLocks noChangeShapeType="1"/>
              </p:cNvSpPr>
              <p:nvPr/>
            </p:nvSpPr>
            <p:spPr bwMode="auto">
              <a:xfrm>
                <a:off x="516" y="1329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155" name="Line 27"/>
              <p:cNvSpPr>
                <a:spLocks noChangeShapeType="1"/>
              </p:cNvSpPr>
              <p:nvPr/>
            </p:nvSpPr>
            <p:spPr bwMode="auto">
              <a:xfrm>
                <a:off x="516" y="1473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/>
              </a:p>
            </p:txBody>
          </p:sp>
          <p:grpSp>
            <p:nvGrpSpPr>
              <p:cNvPr id="9" name="Group 28"/>
              <p:cNvGrpSpPr>
                <a:grpSpLocks/>
              </p:cNvGrpSpPr>
              <p:nvPr/>
            </p:nvGrpSpPr>
            <p:grpSpPr bwMode="auto">
              <a:xfrm>
                <a:off x="516" y="1905"/>
                <a:ext cx="424" cy="287"/>
                <a:chOff x="516" y="1905"/>
                <a:chExt cx="424" cy="287"/>
              </a:xfrm>
            </p:grpSpPr>
            <p:sp>
              <p:nvSpPr>
                <p:cNvPr id="167" name="Line 29"/>
                <p:cNvSpPr>
                  <a:spLocks noChangeShapeType="1"/>
                </p:cNvSpPr>
                <p:nvPr/>
              </p:nvSpPr>
              <p:spPr bwMode="auto">
                <a:xfrm>
                  <a:off x="516" y="1905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168" name="Line 30"/>
                <p:cNvSpPr>
                  <a:spLocks noChangeShapeType="1"/>
                </p:cNvSpPr>
                <p:nvPr/>
              </p:nvSpPr>
              <p:spPr bwMode="auto">
                <a:xfrm>
                  <a:off x="516" y="2048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169" name="Line 31"/>
                <p:cNvSpPr>
                  <a:spLocks noChangeShapeType="1"/>
                </p:cNvSpPr>
                <p:nvPr/>
              </p:nvSpPr>
              <p:spPr bwMode="auto">
                <a:xfrm>
                  <a:off x="516" y="2192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sp>
            <p:nvSpPr>
              <p:cNvPr id="157" name="Rectangle 32"/>
              <p:cNvSpPr>
                <a:spLocks noChangeArrowheads="1"/>
              </p:cNvSpPr>
              <p:nvPr/>
            </p:nvSpPr>
            <p:spPr bwMode="auto">
              <a:xfrm>
                <a:off x="632" y="896"/>
                <a:ext cx="219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/>
              </a:p>
            </p:txBody>
          </p:sp>
          <p:grpSp>
            <p:nvGrpSpPr>
              <p:cNvPr id="10" name="Group 33"/>
              <p:cNvGrpSpPr>
                <a:grpSpLocks/>
              </p:cNvGrpSpPr>
              <p:nvPr/>
            </p:nvGrpSpPr>
            <p:grpSpPr bwMode="auto">
              <a:xfrm>
                <a:off x="516" y="2336"/>
                <a:ext cx="424" cy="288"/>
                <a:chOff x="516" y="2336"/>
                <a:chExt cx="424" cy="288"/>
              </a:xfrm>
            </p:grpSpPr>
            <p:sp>
              <p:nvSpPr>
                <p:cNvPr id="164" name="Line 34"/>
                <p:cNvSpPr>
                  <a:spLocks noChangeShapeType="1"/>
                </p:cNvSpPr>
                <p:nvPr/>
              </p:nvSpPr>
              <p:spPr bwMode="auto">
                <a:xfrm>
                  <a:off x="516" y="2336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165" name="Line 35"/>
                <p:cNvSpPr>
                  <a:spLocks noChangeShapeType="1"/>
                </p:cNvSpPr>
                <p:nvPr/>
              </p:nvSpPr>
              <p:spPr bwMode="auto">
                <a:xfrm>
                  <a:off x="516" y="2480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166" name="Line 36"/>
                <p:cNvSpPr>
                  <a:spLocks noChangeShapeType="1"/>
                </p:cNvSpPr>
                <p:nvPr/>
              </p:nvSpPr>
              <p:spPr bwMode="auto">
                <a:xfrm>
                  <a:off x="516" y="2624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grpSp>
            <p:nvGrpSpPr>
              <p:cNvPr id="13" name="Group 37"/>
              <p:cNvGrpSpPr>
                <a:grpSpLocks/>
              </p:cNvGrpSpPr>
              <p:nvPr/>
            </p:nvGrpSpPr>
            <p:grpSpPr bwMode="auto">
              <a:xfrm>
                <a:off x="516" y="2768"/>
                <a:ext cx="424" cy="288"/>
                <a:chOff x="516" y="2768"/>
                <a:chExt cx="424" cy="288"/>
              </a:xfrm>
            </p:grpSpPr>
            <p:sp>
              <p:nvSpPr>
                <p:cNvPr id="161" name="Line 38"/>
                <p:cNvSpPr>
                  <a:spLocks noChangeShapeType="1"/>
                </p:cNvSpPr>
                <p:nvPr/>
              </p:nvSpPr>
              <p:spPr bwMode="auto">
                <a:xfrm>
                  <a:off x="516" y="2768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162" name="Line 39"/>
                <p:cNvSpPr>
                  <a:spLocks noChangeShapeType="1"/>
                </p:cNvSpPr>
                <p:nvPr/>
              </p:nvSpPr>
              <p:spPr bwMode="auto">
                <a:xfrm>
                  <a:off x="516" y="2912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163" name="Line 40"/>
                <p:cNvSpPr>
                  <a:spLocks noChangeShapeType="1"/>
                </p:cNvSpPr>
                <p:nvPr/>
              </p:nvSpPr>
              <p:spPr bwMode="auto">
                <a:xfrm>
                  <a:off x="516" y="3056"/>
                  <a:ext cx="4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sp>
            <p:nvSpPr>
              <p:cNvPr id="160" name="Freeform 41"/>
              <p:cNvSpPr>
                <a:spLocks/>
              </p:cNvSpPr>
              <p:nvPr/>
            </p:nvSpPr>
            <p:spPr bwMode="auto">
              <a:xfrm>
                <a:off x="512" y="897"/>
                <a:ext cx="433" cy="230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32" y="0"/>
                  </a:cxn>
                  <a:cxn ang="0">
                    <a:pos x="432" y="2303"/>
                  </a:cxn>
                  <a:cxn ang="0">
                    <a:pos x="0" y="2303"/>
                  </a:cxn>
                </a:cxnLst>
                <a:rect l="0" t="0" r="r" b="b"/>
                <a:pathLst>
                  <a:path w="433" h="2304">
                    <a:moveTo>
                      <a:pt x="0" y="0"/>
                    </a:moveTo>
                    <a:lnTo>
                      <a:pt x="432" y="0"/>
                    </a:lnTo>
                    <a:lnTo>
                      <a:pt x="432" y="2303"/>
                    </a:lnTo>
                    <a:lnTo>
                      <a:pt x="0" y="2303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600"/>
              </a:p>
            </p:txBody>
          </p:sp>
        </p:grpSp>
        <p:grpSp>
          <p:nvGrpSpPr>
            <p:cNvPr id="14" name="Group 42"/>
            <p:cNvGrpSpPr>
              <a:grpSpLocks/>
            </p:cNvGrpSpPr>
            <p:nvPr/>
          </p:nvGrpSpPr>
          <p:grpSpPr bwMode="auto">
            <a:xfrm>
              <a:off x="2543" y="770"/>
              <a:ext cx="2571" cy="2449"/>
              <a:chOff x="2543" y="770"/>
              <a:chExt cx="2571" cy="2449"/>
            </a:xfrm>
          </p:grpSpPr>
          <p:grpSp>
            <p:nvGrpSpPr>
              <p:cNvPr id="15" name="Group 43"/>
              <p:cNvGrpSpPr>
                <a:grpSpLocks/>
              </p:cNvGrpSpPr>
              <p:nvPr/>
            </p:nvGrpSpPr>
            <p:grpSpPr bwMode="auto">
              <a:xfrm>
                <a:off x="3606" y="797"/>
                <a:ext cx="428" cy="2422"/>
                <a:chOff x="4719" y="874"/>
                <a:chExt cx="428" cy="2422"/>
              </a:xfrm>
            </p:grpSpPr>
            <p:grpSp>
              <p:nvGrpSpPr>
                <p:cNvPr id="16" name="Group 44"/>
                <p:cNvGrpSpPr>
                  <a:grpSpLocks/>
                </p:cNvGrpSpPr>
                <p:nvPr/>
              </p:nvGrpSpPr>
              <p:grpSpPr bwMode="auto">
                <a:xfrm>
                  <a:off x="4740" y="904"/>
                  <a:ext cx="396" cy="1424"/>
                  <a:chOff x="4740" y="904"/>
                  <a:chExt cx="328" cy="1424"/>
                </a:xfrm>
              </p:grpSpPr>
              <p:sp>
                <p:nvSpPr>
                  <p:cNvPr id="144" name="Rectangle 45"/>
                  <p:cNvSpPr>
                    <a:spLocks noChangeArrowheads="1"/>
                  </p:cNvSpPr>
                  <p:nvPr/>
                </p:nvSpPr>
                <p:spPr bwMode="auto">
                  <a:xfrm>
                    <a:off x="4744" y="904"/>
                    <a:ext cx="320" cy="142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45" name="Line 46"/>
                  <p:cNvSpPr>
                    <a:spLocks noChangeShapeType="1"/>
                  </p:cNvSpPr>
                  <p:nvPr/>
                </p:nvSpPr>
                <p:spPr bwMode="auto">
                  <a:xfrm>
                    <a:off x="4740" y="1040"/>
                    <a:ext cx="32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46" name="Line 47"/>
                  <p:cNvSpPr>
                    <a:spLocks noChangeShapeType="1"/>
                  </p:cNvSpPr>
                  <p:nvPr/>
                </p:nvSpPr>
                <p:spPr bwMode="auto">
                  <a:xfrm>
                    <a:off x="4740" y="1184"/>
                    <a:ext cx="32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47" name="Line 48"/>
                  <p:cNvSpPr>
                    <a:spLocks noChangeShapeType="1"/>
                  </p:cNvSpPr>
                  <p:nvPr/>
                </p:nvSpPr>
                <p:spPr bwMode="auto">
                  <a:xfrm>
                    <a:off x="4740" y="1328"/>
                    <a:ext cx="32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48" name="Line 49"/>
                  <p:cNvSpPr>
                    <a:spLocks noChangeShapeType="1"/>
                  </p:cNvSpPr>
                  <p:nvPr/>
                </p:nvSpPr>
                <p:spPr bwMode="auto">
                  <a:xfrm>
                    <a:off x="4740" y="1472"/>
                    <a:ext cx="32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49" name="Line 50"/>
                  <p:cNvSpPr>
                    <a:spLocks noChangeShapeType="1"/>
                  </p:cNvSpPr>
                  <p:nvPr/>
                </p:nvSpPr>
                <p:spPr bwMode="auto">
                  <a:xfrm>
                    <a:off x="4740" y="1904"/>
                    <a:ext cx="32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50" name="Line 51"/>
                  <p:cNvSpPr>
                    <a:spLocks noChangeShapeType="1"/>
                  </p:cNvSpPr>
                  <p:nvPr/>
                </p:nvSpPr>
                <p:spPr bwMode="auto">
                  <a:xfrm>
                    <a:off x="4740" y="2048"/>
                    <a:ext cx="32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51" name="Line 52"/>
                  <p:cNvSpPr>
                    <a:spLocks noChangeShapeType="1"/>
                  </p:cNvSpPr>
                  <p:nvPr/>
                </p:nvSpPr>
                <p:spPr bwMode="auto">
                  <a:xfrm>
                    <a:off x="4740" y="2192"/>
                    <a:ext cx="32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</p:grpSp>
            <p:sp>
              <p:nvSpPr>
                <p:cNvPr id="136" name="Rectangle 53"/>
                <p:cNvSpPr>
                  <a:spLocks noChangeArrowheads="1"/>
                </p:cNvSpPr>
                <p:nvPr/>
              </p:nvSpPr>
              <p:spPr bwMode="auto">
                <a:xfrm>
                  <a:off x="4719" y="874"/>
                  <a:ext cx="428" cy="23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1600">
                      <a:latin typeface="Verdana" pitchFamily="-16" charset="0"/>
                    </a:rPr>
                    <a:t>Valid</a:t>
                  </a:r>
                </a:p>
              </p:txBody>
            </p:sp>
            <p:grpSp>
              <p:nvGrpSpPr>
                <p:cNvPr id="17" name="Group 54"/>
                <p:cNvGrpSpPr>
                  <a:grpSpLocks/>
                </p:cNvGrpSpPr>
                <p:nvPr/>
              </p:nvGrpSpPr>
              <p:grpSpPr bwMode="auto">
                <a:xfrm>
                  <a:off x="4857" y="1524"/>
                  <a:ext cx="41" cy="328"/>
                  <a:chOff x="4857" y="1524"/>
                  <a:chExt cx="41" cy="328"/>
                </a:xfrm>
              </p:grpSpPr>
              <p:sp>
                <p:nvSpPr>
                  <p:cNvPr id="140" name="Oval 55"/>
                  <p:cNvSpPr>
                    <a:spLocks noChangeArrowheads="1"/>
                  </p:cNvSpPr>
                  <p:nvPr/>
                </p:nvSpPr>
                <p:spPr bwMode="auto">
                  <a:xfrm>
                    <a:off x="4857" y="1524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41" name="Oval 56"/>
                  <p:cNvSpPr>
                    <a:spLocks noChangeArrowheads="1"/>
                  </p:cNvSpPr>
                  <p:nvPr/>
                </p:nvSpPr>
                <p:spPr bwMode="auto">
                  <a:xfrm>
                    <a:off x="4857" y="1620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42" name="Oval 57"/>
                  <p:cNvSpPr>
                    <a:spLocks noChangeArrowheads="1"/>
                  </p:cNvSpPr>
                  <p:nvPr/>
                </p:nvSpPr>
                <p:spPr bwMode="auto">
                  <a:xfrm>
                    <a:off x="4857" y="1716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43" name="Oval 58"/>
                  <p:cNvSpPr>
                    <a:spLocks noChangeArrowheads="1"/>
                  </p:cNvSpPr>
                  <p:nvPr/>
                </p:nvSpPr>
                <p:spPr bwMode="auto">
                  <a:xfrm>
                    <a:off x="4857" y="1812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</p:grpSp>
            <p:sp>
              <p:nvSpPr>
                <p:cNvPr id="138" name="Freeform 59"/>
                <p:cNvSpPr>
                  <a:spLocks/>
                </p:cNvSpPr>
                <p:nvPr/>
              </p:nvSpPr>
              <p:spPr bwMode="auto">
                <a:xfrm>
                  <a:off x="4904" y="2336"/>
                  <a:ext cx="1" cy="745"/>
                </a:xfrm>
                <a:custGeom>
                  <a:avLst/>
                  <a:gdLst/>
                  <a:ahLst/>
                  <a:cxnLst>
                    <a:cxn ang="0">
                      <a:pos x="0" y="74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745">
                      <a:moveTo>
                        <a:pt x="0" y="744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600"/>
                </a:p>
              </p:txBody>
            </p:sp>
            <p:sp>
              <p:nvSpPr>
                <p:cNvPr id="139" name="Rectangle 60"/>
                <p:cNvSpPr>
                  <a:spLocks noChangeArrowheads="1"/>
                </p:cNvSpPr>
                <p:nvPr/>
              </p:nvSpPr>
              <p:spPr bwMode="auto">
                <a:xfrm>
                  <a:off x="4719" y="3064"/>
                  <a:ext cx="419" cy="23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1600">
                      <a:latin typeface="Verdana" pitchFamily="-16" charset="0"/>
                    </a:rPr>
                    <a:t>valid</a:t>
                  </a:r>
                </a:p>
              </p:txBody>
            </p:sp>
          </p:grpSp>
          <p:grpSp>
            <p:nvGrpSpPr>
              <p:cNvPr id="18" name="Group 61"/>
              <p:cNvGrpSpPr>
                <a:grpSpLocks/>
              </p:cNvGrpSpPr>
              <p:nvPr/>
            </p:nvGrpSpPr>
            <p:grpSpPr bwMode="auto">
              <a:xfrm>
                <a:off x="2543" y="770"/>
                <a:ext cx="1048" cy="2438"/>
                <a:chOff x="2543" y="770"/>
                <a:chExt cx="1048" cy="2438"/>
              </a:xfrm>
            </p:grpSpPr>
            <p:grpSp>
              <p:nvGrpSpPr>
                <p:cNvPr id="19" name="Group 62"/>
                <p:cNvGrpSpPr>
                  <a:grpSpLocks/>
                </p:cNvGrpSpPr>
                <p:nvPr/>
              </p:nvGrpSpPr>
              <p:grpSpPr bwMode="auto">
                <a:xfrm>
                  <a:off x="2543" y="824"/>
                  <a:ext cx="1048" cy="1424"/>
                  <a:chOff x="2532" y="904"/>
                  <a:chExt cx="1048" cy="1424"/>
                </a:xfrm>
              </p:grpSpPr>
              <p:sp>
                <p:nvSpPr>
                  <p:cNvPr id="127" name="Rectangle 63"/>
                  <p:cNvSpPr>
                    <a:spLocks noChangeArrowheads="1"/>
                  </p:cNvSpPr>
                  <p:nvPr/>
                </p:nvSpPr>
                <p:spPr bwMode="auto">
                  <a:xfrm>
                    <a:off x="2536" y="904"/>
                    <a:ext cx="1040" cy="142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28" name="Line 64"/>
                  <p:cNvSpPr>
                    <a:spLocks noChangeShapeType="1"/>
                  </p:cNvSpPr>
                  <p:nvPr/>
                </p:nvSpPr>
                <p:spPr bwMode="auto">
                  <a:xfrm>
                    <a:off x="2532" y="1040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29" name="Line 65"/>
                  <p:cNvSpPr>
                    <a:spLocks noChangeShapeType="1"/>
                  </p:cNvSpPr>
                  <p:nvPr/>
                </p:nvSpPr>
                <p:spPr bwMode="auto">
                  <a:xfrm>
                    <a:off x="2532" y="1184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30" name="Line 66"/>
                  <p:cNvSpPr>
                    <a:spLocks noChangeShapeType="1"/>
                  </p:cNvSpPr>
                  <p:nvPr/>
                </p:nvSpPr>
                <p:spPr bwMode="auto">
                  <a:xfrm>
                    <a:off x="2532" y="1328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31" name="Line 67"/>
                  <p:cNvSpPr>
                    <a:spLocks noChangeShapeType="1"/>
                  </p:cNvSpPr>
                  <p:nvPr/>
                </p:nvSpPr>
                <p:spPr bwMode="auto">
                  <a:xfrm>
                    <a:off x="2532" y="1472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32" name="Line 68"/>
                  <p:cNvSpPr>
                    <a:spLocks noChangeShapeType="1"/>
                  </p:cNvSpPr>
                  <p:nvPr/>
                </p:nvSpPr>
                <p:spPr bwMode="auto">
                  <a:xfrm>
                    <a:off x="2532" y="1904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33" name="Line 69"/>
                  <p:cNvSpPr>
                    <a:spLocks noChangeShapeType="1"/>
                  </p:cNvSpPr>
                  <p:nvPr/>
                </p:nvSpPr>
                <p:spPr bwMode="auto">
                  <a:xfrm>
                    <a:off x="2532" y="2048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34" name="Line 70"/>
                  <p:cNvSpPr>
                    <a:spLocks noChangeShapeType="1"/>
                  </p:cNvSpPr>
                  <p:nvPr/>
                </p:nvSpPr>
                <p:spPr bwMode="auto">
                  <a:xfrm>
                    <a:off x="2532" y="2192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</p:grpSp>
            <p:sp>
              <p:nvSpPr>
                <p:cNvPr id="116" name="Rectangle 71"/>
                <p:cNvSpPr>
                  <a:spLocks noChangeArrowheads="1"/>
                </p:cNvSpPr>
                <p:nvPr/>
              </p:nvSpPr>
              <p:spPr bwMode="auto">
                <a:xfrm>
                  <a:off x="2654" y="770"/>
                  <a:ext cx="675" cy="23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1600">
                      <a:latin typeface="Verdana" pitchFamily="-16" charset="0"/>
                    </a:rPr>
                    <a:t>Entry PC</a:t>
                  </a:r>
                </a:p>
              </p:txBody>
            </p:sp>
            <p:sp>
              <p:nvSpPr>
                <p:cNvPr id="117" name="Oval 72"/>
                <p:cNvSpPr>
                  <a:spLocks noChangeArrowheads="1"/>
                </p:cNvSpPr>
                <p:nvPr/>
              </p:nvSpPr>
              <p:spPr bwMode="auto">
                <a:xfrm>
                  <a:off x="2927" y="2456"/>
                  <a:ext cx="280" cy="288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118" name="Freeform 73"/>
                <p:cNvSpPr>
                  <a:spLocks/>
                </p:cNvSpPr>
                <p:nvPr/>
              </p:nvSpPr>
              <p:spPr bwMode="auto">
                <a:xfrm>
                  <a:off x="3071" y="2752"/>
                  <a:ext cx="1" cy="257"/>
                </a:xfrm>
                <a:custGeom>
                  <a:avLst/>
                  <a:gdLst/>
                  <a:ahLst/>
                  <a:cxnLst>
                    <a:cxn ang="0">
                      <a:pos x="0" y="25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257">
                      <a:moveTo>
                        <a:pt x="0" y="256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600"/>
                </a:p>
              </p:txBody>
            </p:sp>
            <p:sp>
              <p:nvSpPr>
                <p:cNvPr id="119" name="Freeform 74"/>
                <p:cNvSpPr>
                  <a:spLocks/>
                </p:cNvSpPr>
                <p:nvPr/>
              </p:nvSpPr>
              <p:spPr bwMode="auto">
                <a:xfrm>
                  <a:off x="3079" y="2248"/>
                  <a:ext cx="1" cy="201"/>
                </a:xfrm>
                <a:custGeom>
                  <a:avLst/>
                  <a:gdLst/>
                  <a:ahLst/>
                  <a:cxnLst>
                    <a:cxn ang="0">
                      <a:pos x="0" y="20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201">
                      <a:moveTo>
                        <a:pt x="0" y="20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600"/>
                </a:p>
              </p:txBody>
            </p:sp>
            <p:sp>
              <p:nvSpPr>
                <p:cNvPr id="120" name="Rectangle 75"/>
                <p:cNvSpPr>
                  <a:spLocks noChangeArrowheads="1"/>
                </p:cNvSpPr>
                <p:nvPr/>
              </p:nvSpPr>
              <p:spPr bwMode="auto">
                <a:xfrm>
                  <a:off x="2958" y="2454"/>
                  <a:ext cx="221" cy="23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1600">
                      <a:latin typeface="Verdana" pitchFamily="-16" charset="0"/>
                    </a:rPr>
                    <a:t>=</a:t>
                  </a:r>
                </a:p>
              </p:txBody>
            </p:sp>
            <p:sp>
              <p:nvSpPr>
                <p:cNvPr id="121" name="Rectangle 76"/>
                <p:cNvSpPr>
                  <a:spLocks noChangeArrowheads="1"/>
                </p:cNvSpPr>
                <p:nvPr/>
              </p:nvSpPr>
              <p:spPr bwMode="auto">
                <a:xfrm>
                  <a:off x="2726" y="2976"/>
                  <a:ext cx="519" cy="23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1600">
                      <a:latin typeface="Verdana" pitchFamily="-16" charset="0"/>
                    </a:rPr>
                    <a:t>match</a:t>
                  </a:r>
                </a:p>
              </p:txBody>
            </p:sp>
            <p:grpSp>
              <p:nvGrpSpPr>
                <p:cNvPr id="20" name="Group 77"/>
                <p:cNvGrpSpPr>
                  <a:grpSpLocks/>
                </p:cNvGrpSpPr>
                <p:nvPr/>
              </p:nvGrpSpPr>
              <p:grpSpPr bwMode="auto">
                <a:xfrm>
                  <a:off x="3000" y="1452"/>
                  <a:ext cx="41" cy="328"/>
                  <a:chOff x="3001" y="1540"/>
                  <a:chExt cx="41" cy="328"/>
                </a:xfrm>
              </p:grpSpPr>
              <p:sp>
                <p:nvSpPr>
                  <p:cNvPr id="123" name="Oval 78"/>
                  <p:cNvSpPr>
                    <a:spLocks noChangeArrowheads="1"/>
                  </p:cNvSpPr>
                  <p:nvPr/>
                </p:nvSpPr>
                <p:spPr bwMode="auto">
                  <a:xfrm>
                    <a:off x="3001" y="1540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24" name="Oval 79"/>
                  <p:cNvSpPr>
                    <a:spLocks noChangeArrowheads="1"/>
                  </p:cNvSpPr>
                  <p:nvPr/>
                </p:nvSpPr>
                <p:spPr bwMode="auto">
                  <a:xfrm>
                    <a:off x="3001" y="1636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25" name="Oval 80"/>
                  <p:cNvSpPr>
                    <a:spLocks noChangeArrowheads="1"/>
                  </p:cNvSpPr>
                  <p:nvPr/>
                </p:nvSpPr>
                <p:spPr bwMode="auto">
                  <a:xfrm>
                    <a:off x="3001" y="1732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26" name="Oval 81"/>
                  <p:cNvSpPr>
                    <a:spLocks noChangeArrowheads="1"/>
                  </p:cNvSpPr>
                  <p:nvPr/>
                </p:nvSpPr>
                <p:spPr bwMode="auto">
                  <a:xfrm>
                    <a:off x="3001" y="1828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</p:grpSp>
          </p:grpSp>
          <p:grpSp>
            <p:nvGrpSpPr>
              <p:cNvPr id="21" name="Group 82"/>
              <p:cNvGrpSpPr>
                <a:grpSpLocks/>
              </p:cNvGrpSpPr>
              <p:nvPr/>
            </p:nvGrpSpPr>
            <p:grpSpPr bwMode="auto">
              <a:xfrm>
                <a:off x="4066" y="783"/>
                <a:ext cx="1048" cy="2430"/>
                <a:chOff x="3636" y="858"/>
                <a:chExt cx="1048" cy="2430"/>
              </a:xfrm>
            </p:grpSpPr>
            <p:grpSp>
              <p:nvGrpSpPr>
                <p:cNvPr id="22" name="Group 83"/>
                <p:cNvGrpSpPr>
                  <a:grpSpLocks/>
                </p:cNvGrpSpPr>
                <p:nvPr/>
              </p:nvGrpSpPr>
              <p:grpSpPr bwMode="auto">
                <a:xfrm>
                  <a:off x="3636" y="904"/>
                  <a:ext cx="1048" cy="1424"/>
                  <a:chOff x="3636" y="904"/>
                  <a:chExt cx="1048" cy="1424"/>
                </a:xfrm>
              </p:grpSpPr>
              <p:sp>
                <p:nvSpPr>
                  <p:cNvPr id="107" name="Rectangle 84"/>
                  <p:cNvSpPr>
                    <a:spLocks noChangeArrowheads="1"/>
                  </p:cNvSpPr>
                  <p:nvPr/>
                </p:nvSpPr>
                <p:spPr bwMode="auto">
                  <a:xfrm>
                    <a:off x="3640" y="904"/>
                    <a:ext cx="1040" cy="142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08" name="Line 85"/>
                  <p:cNvSpPr>
                    <a:spLocks noChangeShapeType="1"/>
                  </p:cNvSpPr>
                  <p:nvPr/>
                </p:nvSpPr>
                <p:spPr bwMode="auto">
                  <a:xfrm>
                    <a:off x="3636" y="1040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09" name="Line 86"/>
                  <p:cNvSpPr>
                    <a:spLocks noChangeShapeType="1"/>
                  </p:cNvSpPr>
                  <p:nvPr/>
                </p:nvSpPr>
                <p:spPr bwMode="auto">
                  <a:xfrm>
                    <a:off x="3636" y="1184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10" name="Line 87"/>
                  <p:cNvSpPr>
                    <a:spLocks noChangeShapeType="1"/>
                  </p:cNvSpPr>
                  <p:nvPr/>
                </p:nvSpPr>
                <p:spPr bwMode="auto">
                  <a:xfrm>
                    <a:off x="3636" y="1328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11" name="Line 88"/>
                  <p:cNvSpPr>
                    <a:spLocks noChangeShapeType="1"/>
                  </p:cNvSpPr>
                  <p:nvPr/>
                </p:nvSpPr>
                <p:spPr bwMode="auto">
                  <a:xfrm>
                    <a:off x="3636" y="1472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12" name="Line 89"/>
                  <p:cNvSpPr>
                    <a:spLocks noChangeShapeType="1"/>
                  </p:cNvSpPr>
                  <p:nvPr/>
                </p:nvSpPr>
                <p:spPr bwMode="auto">
                  <a:xfrm>
                    <a:off x="3636" y="1904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13" name="Line 90"/>
                  <p:cNvSpPr>
                    <a:spLocks noChangeShapeType="1"/>
                  </p:cNvSpPr>
                  <p:nvPr/>
                </p:nvSpPr>
                <p:spPr bwMode="auto">
                  <a:xfrm>
                    <a:off x="3636" y="2048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14" name="Line 91"/>
                  <p:cNvSpPr>
                    <a:spLocks noChangeShapeType="1"/>
                  </p:cNvSpPr>
                  <p:nvPr/>
                </p:nvSpPr>
                <p:spPr bwMode="auto">
                  <a:xfrm>
                    <a:off x="3636" y="2192"/>
                    <a:ext cx="104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</p:grpSp>
            <p:sp>
              <p:nvSpPr>
                <p:cNvPr id="98" name="Rectangle 92"/>
                <p:cNvSpPr>
                  <a:spLocks noChangeArrowheads="1"/>
                </p:cNvSpPr>
                <p:nvPr/>
              </p:nvSpPr>
              <p:spPr bwMode="auto">
                <a:xfrm>
                  <a:off x="3831" y="858"/>
                  <a:ext cx="720" cy="23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1600">
                      <a:latin typeface="Verdana" pitchFamily="-16" charset="0"/>
                    </a:rPr>
                    <a:t>predicted</a:t>
                  </a:r>
                </a:p>
              </p:txBody>
            </p:sp>
            <p:sp>
              <p:nvSpPr>
                <p:cNvPr id="99" name="Freeform 93"/>
                <p:cNvSpPr>
                  <a:spLocks/>
                </p:cNvSpPr>
                <p:nvPr/>
              </p:nvSpPr>
              <p:spPr bwMode="auto">
                <a:xfrm>
                  <a:off x="4176" y="2336"/>
                  <a:ext cx="1" cy="737"/>
                </a:xfrm>
                <a:custGeom>
                  <a:avLst/>
                  <a:gdLst/>
                  <a:ahLst/>
                  <a:cxnLst>
                    <a:cxn ang="0">
                      <a:pos x="0" y="73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" h="737">
                      <a:moveTo>
                        <a:pt x="0" y="736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600"/>
                </a:p>
              </p:txBody>
            </p:sp>
            <p:sp>
              <p:nvSpPr>
                <p:cNvPr id="100" name="Rectangle 94"/>
                <p:cNvSpPr>
                  <a:spLocks noChangeArrowheads="1"/>
                </p:cNvSpPr>
                <p:nvPr/>
              </p:nvSpPr>
              <p:spPr bwMode="auto">
                <a:xfrm>
                  <a:off x="3855" y="3056"/>
                  <a:ext cx="507" cy="23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1600">
                      <a:latin typeface="Verdana" pitchFamily="-16" charset="0"/>
                    </a:rPr>
                    <a:t>target</a:t>
                  </a:r>
                </a:p>
              </p:txBody>
            </p:sp>
            <p:grpSp>
              <p:nvGrpSpPr>
                <p:cNvPr id="23" name="Group 95"/>
                <p:cNvGrpSpPr>
                  <a:grpSpLocks/>
                </p:cNvGrpSpPr>
                <p:nvPr/>
              </p:nvGrpSpPr>
              <p:grpSpPr bwMode="auto">
                <a:xfrm>
                  <a:off x="4121" y="1540"/>
                  <a:ext cx="41" cy="328"/>
                  <a:chOff x="4121" y="1540"/>
                  <a:chExt cx="41" cy="328"/>
                </a:xfrm>
              </p:grpSpPr>
              <p:sp>
                <p:nvSpPr>
                  <p:cNvPr id="103" name="Oval 96"/>
                  <p:cNvSpPr>
                    <a:spLocks noChangeArrowheads="1"/>
                  </p:cNvSpPr>
                  <p:nvPr/>
                </p:nvSpPr>
                <p:spPr bwMode="auto">
                  <a:xfrm>
                    <a:off x="4121" y="1540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04" name="Oval 97"/>
                  <p:cNvSpPr>
                    <a:spLocks noChangeArrowheads="1"/>
                  </p:cNvSpPr>
                  <p:nvPr/>
                </p:nvSpPr>
                <p:spPr bwMode="auto">
                  <a:xfrm>
                    <a:off x="4121" y="1636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05" name="Oval 98"/>
                  <p:cNvSpPr>
                    <a:spLocks noChangeArrowheads="1"/>
                  </p:cNvSpPr>
                  <p:nvPr/>
                </p:nvSpPr>
                <p:spPr bwMode="auto">
                  <a:xfrm>
                    <a:off x="4121" y="1732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  <p:sp>
                <p:nvSpPr>
                  <p:cNvPr id="106" name="Oval 99"/>
                  <p:cNvSpPr>
                    <a:spLocks noChangeArrowheads="1"/>
                  </p:cNvSpPr>
                  <p:nvPr/>
                </p:nvSpPr>
                <p:spPr bwMode="auto">
                  <a:xfrm>
                    <a:off x="4121" y="1828"/>
                    <a:ext cx="41" cy="4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600"/>
                  </a:p>
                </p:txBody>
              </p:sp>
            </p:grpSp>
            <p:sp>
              <p:nvSpPr>
                <p:cNvPr id="102" name="Rectangle 100"/>
                <p:cNvSpPr>
                  <a:spLocks noChangeArrowheads="1"/>
                </p:cNvSpPr>
                <p:nvPr/>
              </p:nvSpPr>
              <p:spPr bwMode="auto">
                <a:xfrm>
                  <a:off x="3899" y="979"/>
                  <a:ext cx="714" cy="230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l">
                    <a:spcBef>
                      <a:spcPct val="0"/>
                    </a:spcBef>
                  </a:pPr>
                  <a:r>
                    <a:rPr lang="en-US" sz="1600">
                      <a:latin typeface="Verdana" pitchFamily="-16" charset="0"/>
                    </a:rPr>
                    <a:t>target PC</a:t>
                  </a:r>
                </a:p>
              </p:txBody>
            </p:sp>
          </p:grpSp>
        </p:grpSp>
        <p:sp>
          <p:nvSpPr>
            <p:cNvPr id="93" name="Freeform 101"/>
            <p:cNvSpPr>
              <a:spLocks/>
            </p:cNvSpPr>
            <p:nvPr/>
          </p:nvSpPr>
          <p:spPr bwMode="auto">
            <a:xfrm>
              <a:off x="1392" y="1680"/>
              <a:ext cx="1536" cy="9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12"/>
                </a:cxn>
                <a:cxn ang="0">
                  <a:pos x="1536" y="912"/>
                </a:cxn>
              </a:cxnLst>
              <a:rect l="0" t="0" r="r" b="b"/>
              <a:pathLst>
                <a:path w="1536" h="912">
                  <a:moveTo>
                    <a:pt x="0" y="0"/>
                  </a:moveTo>
                  <a:lnTo>
                    <a:pt x="0" y="912"/>
                  </a:lnTo>
                  <a:lnTo>
                    <a:pt x="1536" y="912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</p:grpSp>
    </p:spTree>
    <p:extLst>
      <p:ext uri="{BB962C8B-B14F-4D97-AF65-F5344CB8AC3E}">
        <p14:creationId xmlns:p14="http://schemas.microsoft.com/office/powerpoint/2010/main" val="316507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err="1" smtClean="0">
                <a:solidFill>
                  <a:srgbClr val="00009C"/>
                </a:solidFill>
                <a:latin typeface="+mj-lt"/>
              </a:rPr>
              <a:t>Mispredict</a:t>
            </a:r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 Recovery	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34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5"/>
            <a:ext cx="8147325" cy="5069460"/>
          </a:xfrm>
        </p:spPr>
        <p:txBody>
          <a:bodyPr anchor="t"/>
          <a:lstStyle/>
          <a:p>
            <a:pPr marL="457200" indent="-457200" algn="l"/>
            <a:r>
              <a:rPr lang="en-US" dirty="0" smtClean="0">
                <a:solidFill>
                  <a:schemeClr val="tx1"/>
                </a:solidFill>
              </a:rPr>
              <a:t>In-order execution</a:t>
            </a:r>
          </a:p>
          <a:p>
            <a:pPr marL="914400" lvl="1" indent="-457200"/>
            <a:r>
              <a:rPr lang="en-US" sz="2400" b="0" dirty="0" smtClean="0">
                <a:solidFill>
                  <a:schemeClr val="tx1"/>
                </a:solidFill>
              </a:rPr>
              <a:t>No instruction following branch can commit before branch resolves</a:t>
            </a:r>
          </a:p>
          <a:p>
            <a:pPr marL="914400" lvl="1" indent="-457200"/>
            <a:r>
              <a:rPr lang="en-US" sz="2400" b="0" dirty="0" smtClean="0">
                <a:solidFill>
                  <a:schemeClr val="tx1"/>
                </a:solidFill>
              </a:rPr>
              <a:t>Kill all instructions in pipeline behind </a:t>
            </a:r>
            <a:r>
              <a:rPr lang="en-US" sz="2400" b="0" dirty="0" err="1" smtClean="0">
                <a:solidFill>
                  <a:schemeClr val="tx1"/>
                </a:solidFill>
              </a:rPr>
              <a:t>mis</a:t>
            </a:r>
            <a:r>
              <a:rPr lang="en-US" sz="2400" b="0" dirty="0" smtClean="0">
                <a:solidFill>
                  <a:schemeClr val="tx1"/>
                </a:solidFill>
              </a:rPr>
              <a:t>-predicted branch</a:t>
            </a:r>
          </a:p>
          <a:p>
            <a:pPr marL="457200" indent="-457200" algn="l"/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/>
            <a:r>
              <a:rPr lang="en-US" dirty="0" smtClean="0">
                <a:solidFill>
                  <a:schemeClr val="tx1"/>
                </a:solidFill>
              </a:rPr>
              <a:t>Out-of-order execution</a:t>
            </a:r>
          </a:p>
          <a:p>
            <a:pPr marL="914400" lvl="1" indent="-457200"/>
            <a:r>
              <a:rPr lang="en-US" sz="2400" b="0" dirty="0" smtClean="0">
                <a:solidFill>
                  <a:schemeClr val="tx1"/>
                </a:solidFill>
              </a:rPr>
              <a:t>Multiple instructions following branch can complete before one branch resolves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07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In-order Commit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34" name="Text Placeholder 1"/>
          <p:cNvSpPr>
            <a:spLocks noGrp="1"/>
          </p:cNvSpPr>
          <p:nvPr>
            <p:ph type="body" idx="1"/>
          </p:nvPr>
        </p:nvSpPr>
        <p:spPr>
          <a:xfrm>
            <a:off x="457199" y="4427529"/>
            <a:ext cx="8147325" cy="1805035"/>
          </a:xfrm>
        </p:spPr>
        <p:txBody>
          <a:bodyPr anchor="t"/>
          <a:lstStyle/>
          <a:p>
            <a:pPr marL="914400" lvl="1" indent="-457200"/>
            <a:r>
              <a:rPr lang="en-US" sz="1600" b="0" dirty="0" smtClean="0">
                <a:solidFill>
                  <a:schemeClr val="tx1"/>
                </a:solidFill>
              </a:rPr>
              <a:t>-- Instructions fetched, decoded in-order (entering the reorder buffer -- ROB)</a:t>
            </a:r>
          </a:p>
          <a:p>
            <a:pPr marL="914400" lvl="1" indent="-457200"/>
            <a:r>
              <a:rPr lang="en-US" sz="1600" b="0" dirty="0" smtClean="0">
                <a:solidFill>
                  <a:schemeClr val="tx1"/>
                </a:solidFill>
              </a:rPr>
              <a:t>-- Instructions executed out-of-order</a:t>
            </a:r>
          </a:p>
          <a:p>
            <a:pPr marL="914400" lvl="1" indent="-457200"/>
            <a:r>
              <a:rPr lang="en-US" sz="1600" b="0" dirty="0" smtClean="0">
                <a:solidFill>
                  <a:schemeClr val="tx1"/>
                </a:solidFill>
              </a:rPr>
              <a:t>-- Instructions commit in-order (write back to architectural state)</a:t>
            </a:r>
          </a:p>
          <a:p>
            <a:pPr marL="914400" lvl="1" indent="-457200"/>
            <a:r>
              <a:rPr lang="en-US" sz="1600" b="0" dirty="0" smtClean="0">
                <a:solidFill>
                  <a:schemeClr val="tx1"/>
                </a:solidFill>
              </a:rPr>
              <a:t>-- Temporary storage needed in ROB to hold results before commit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533400" y="1559370"/>
            <a:ext cx="9906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600">
                <a:latin typeface="Verdana" pitchFamily="-16" charset="0"/>
              </a:rPr>
              <a:t>Fetch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057400" y="1559370"/>
            <a:ext cx="12192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600">
                <a:latin typeface="Verdana" pitchFamily="-16" charset="0"/>
              </a:rPr>
              <a:t>Decode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572000" y="2778570"/>
            <a:ext cx="1219200" cy="5048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600">
                <a:latin typeface="Verdana" pitchFamily="-16" charset="0"/>
              </a:rPr>
              <a:t>Execute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7086600" y="1483170"/>
            <a:ext cx="12954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600">
                <a:latin typeface="Verdana" pitchFamily="-16" charset="0"/>
              </a:rPr>
              <a:t>Commit</a:t>
            </a:r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>
            <a:off x="1524000" y="186417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 sz="16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>
            <a:off x="3276600" y="194037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 sz="1600"/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3962400" y="1559370"/>
            <a:ext cx="23622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600">
                <a:latin typeface="Verdana" pitchFamily="-16" charset="0"/>
              </a:rPr>
              <a:t>Reorder Buffer</a:t>
            </a:r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6324600" y="194037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 sz="1600"/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1295400" y="1086295"/>
            <a:ext cx="104547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600" i="1">
                <a:latin typeface="Verdana" pitchFamily="-16" charset="0"/>
              </a:rPr>
              <a:t>In-order</a:t>
            </a:r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7239000" y="1086295"/>
            <a:ext cx="104547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600" i="1">
                <a:latin typeface="Verdana" pitchFamily="-16" charset="0"/>
              </a:rPr>
              <a:t>In-order</a:t>
            </a:r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800600" y="224517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 sz="16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5562600" y="224517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 sz="16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6629400" y="1940370"/>
            <a:ext cx="0" cy="1066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 sz="16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 flipV="1">
            <a:off x="5867400" y="2321370"/>
            <a:ext cx="609600" cy="609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 sz="16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 flipH="1" flipV="1">
            <a:off x="3276600" y="2245170"/>
            <a:ext cx="3124200" cy="762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 sz="1600"/>
          </a:p>
        </p:txBody>
      </p:sp>
      <p:sp>
        <p:nvSpPr>
          <p:cNvPr id="24" name="Line 20"/>
          <p:cNvSpPr>
            <a:spLocks noChangeShapeType="1"/>
          </p:cNvSpPr>
          <p:nvPr/>
        </p:nvSpPr>
        <p:spPr bwMode="auto">
          <a:xfrm flipH="1" flipV="1">
            <a:off x="1524000" y="2321370"/>
            <a:ext cx="4800600" cy="990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 sz="1600"/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43400" y="1086295"/>
            <a:ext cx="149111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600" i="1">
                <a:latin typeface="Verdana" pitchFamily="-16" charset="0"/>
              </a:rPr>
              <a:t>Out-of-order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2667000" y="2626170"/>
            <a:ext cx="49564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600" i="1">
                <a:latin typeface="Verdana" pitchFamily="-16" charset="0"/>
              </a:rPr>
              <a:t>Kill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3505200" y="2321370"/>
            <a:ext cx="49564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600" i="1">
                <a:latin typeface="Verdana" pitchFamily="-16" charset="0"/>
              </a:rPr>
              <a:t>Kill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5943600" y="2245170"/>
            <a:ext cx="49564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600" i="1">
                <a:latin typeface="Verdana" pitchFamily="-16" charset="0"/>
              </a:rPr>
              <a:t>Kill</a:t>
            </a:r>
          </a:p>
        </p:txBody>
      </p:sp>
      <p:sp>
        <p:nvSpPr>
          <p:cNvPr id="29" name="AutoShape 25"/>
          <p:cNvSpPr>
            <a:spLocks noChangeArrowheads="1"/>
          </p:cNvSpPr>
          <p:nvPr/>
        </p:nvSpPr>
        <p:spPr bwMode="auto">
          <a:xfrm>
            <a:off x="6096000" y="2702370"/>
            <a:ext cx="2133600" cy="1219200"/>
          </a:xfrm>
          <a:prstGeom prst="irregularSeal1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600">
                <a:latin typeface="Verdana" pitchFamily="-16" charset="0"/>
              </a:rPr>
              <a:t>Exception?</a:t>
            </a:r>
          </a:p>
        </p:txBody>
      </p:sp>
      <p:sp>
        <p:nvSpPr>
          <p:cNvPr id="30" name="Freeform 26"/>
          <p:cNvSpPr>
            <a:spLocks/>
          </p:cNvSpPr>
          <p:nvPr/>
        </p:nvSpPr>
        <p:spPr bwMode="auto">
          <a:xfrm>
            <a:off x="685800" y="2397570"/>
            <a:ext cx="5876925" cy="1358900"/>
          </a:xfrm>
          <a:custGeom>
            <a:avLst/>
            <a:gdLst/>
            <a:ahLst/>
            <a:cxnLst>
              <a:cxn ang="0">
                <a:pos x="3702" y="785"/>
              </a:cxn>
              <a:cxn ang="0">
                <a:pos x="2577" y="812"/>
              </a:cxn>
              <a:cxn ang="0">
                <a:pos x="911" y="796"/>
              </a:cxn>
              <a:cxn ang="0">
                <a:pos x="471" y="728"/>
              </a:cxn>
              <a:cxn ang="0">
                <a:pos x="409" y="696"/>
              </a:cxn>
              <a:cxn ang="0">
                <a:pos x="335" y="623"/>
              </a:cxn>
              <a:cxn ang="0">
                <a:pos x="299" y="560"/>
              </a:cxn>
              <a:cxn ang="0">
                <a:pos x="273" y="492"/>
              </a:cxn>
              <a:cxn ang="0">
                <a:pos x="252" y="477"/>
              </a:cxn>
              <a:cxn ang="0">
                <a:pos x="220" y="440"/>
              </a:cxn>
              <a:cxn ang="0">
                <a:pos x="126" y="335"/>
              </a:cxn>
              <a:cxn ang="0">
                <a:pos x="94" y="293"/>
              </a:cxn>
              <a:cxn ang="0">
                <a:pos x="74" y="251"/>
              </a:cxn>
              <a:cxn ang="0">
                <a:pos x="53" y="209"/>
              </a:cxn>
              <a:cxn ang="0">
                <a:pos x="16" y="115"/>
              </a:cxn>
              <a:cxn ang="0">
                <a:pos x="0" y="0"/>
              </a:cxn>
            </a:cxnLst>
            <a:rect l="0" t="0" r="r" b="b"/>
            <a:pathLst>
              <a:path w="3702" h="856">
                <a:moveTo>
                  <a:pt x="3702" y="785"/>
                </a:moveTo>
                <a:cubicBezTo>
                  <a:pt x="3331" y="824"/>
                  <a:pt x="2947" y="809"/>
                  <a:pt x="2577" y="812"/>
                </a:cubicBezTo>
                <a:cubicBezTo>
                  <a:pt x="2028" y="856"/>
                  <a:pt x="1463" y="840"/>
                  <a:pt x="911" y="796"/>
                </a:cubicBezTo>
                <a:cubicBezTo>
                  <a:pt x="767" y="771"/>
                  <a:pt x="611" y="772"/>
                  <a:pt x="471" y="728"/>
                </a:cubicBezTo>
                <a:cubicBezTo>
                  <a:pt x="445" y="707"/>
                  <a:pt x="444" y="703"/>
                  <a:pt x="409" y="696"/>
                </a:cubicBezTo>
                <a:cubicBezTo>
                  <a:pt x="383" y="673"/>
                  <a:pt x="353" y="654"/>
                  <a:pt x="335" y="623"/>
                </a:cubicBezTo>
                <a:cubicBezTo>
                  <a:pt x="286" y="539"/>
                  <a:pt x="337" y="613"/>
                  <a:pt x="299" y="560"/>
                </a:cubicBezTo>
                <a:cubicBezTo>
                  <a:pt x="295" y="549"/>
                  <a:pt x="278" y="499"/>
                  <a:pt x="273" y="492"/>
                </a:cubicBezTo>
                <a:cubicBezTo>
                  <a:pt x="268" y="485"/>
                  <a:pt x="258" y="483"/>
                  <a:pt x="252" y="477"/>
                </a:cubicBezTo>
                <a:cubicBezTo>
                  <a:pt x="240" y="466"/>
                  <a:pt x="230" y="453"/>
                  <a:pt x="220" y="440"/>
                </a:cubicBezTo>
                <a:cubicBezTo>
                  <a:pt x="191" y="405"/>
                  <a:pt x="152" y="370"/>
                  <a:pt x="126" y="335"/>
                </a:cubicBezTo>
                <a:cubicBezTo>
                  <a:pt x="94" y="292"/>
                  <a:pt x="117" y="316"/>
                  <a:pt x="94" y="293"/>
                </a:cubicBezTo>
                <a:cubicBezTo>
                  <a:pt x="82" y="257"/>
                  <a:pt x="91" y="270"/>
                  <a:pt x="74" y="251"/>
                </a:cubicBezTo>
                <a:cubicBezTo>
                  <a:pt x="67" y="235"/>
                  <a:pt x="65" y="222"/>
                  <a:pt x="53" y="209"/>
                </a:cubicBezTo>
                <a:cubicBezTo>
                  <a:pt x="40" y="178"/>
                  <a:pt x="39" y="141"/>
                  <a:pt x="16" y="115"/>
                </a:cubicBezTo>
                <a:cubicBezTo>
                  <a:pt x="8" y="71"/>
                  <a:pt x="0" y="46"/>
                  <a:pt x="0" y="0"/>
                </a:cubicBez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algn="ctr"/>
            <a:endParaRPr lang="en-US" sz="1600"/>
          </a:p>
        </p:txBody>
      </p:sp>
      <p:sp>
        <p:nvSpPr>
          <p:cNvPr id="31" name="Text Box 27"/>
          <p:cNvSpPr txBox="1">
            <a:spLocks noChangeArrowheads="1"/>
          </p:cNvSpPr>
          <p:nvPr/>
        </p:nvSpPr>
        <p:spPr bwMode="auto">
          <a:xfrm>
            <a:off x="1295400" y="3159570"/>
            <a:ext cx="196880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600" i="1">
                <a:latin typeface="Verdana" pitchFamily="-16" charset="0"/>
              </a:rPr>
              <a:t>Inject handler PC</a:t>
            </a:r>
          </a:p>
        </p:txBody>
      </p:sp>
    </p:spTree>
    <p:extLst>
      <p:ext uri="{BB962C8B-B14F-4D97-AF65-F5344CB8AC3E}">
        <p14:creationId xmlns:p14="http://schemas.microsoft.com/office/powerpoint/2010/main" val="316507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Branch </a:t>
            </a:r>
            <a:r>
              <a:rPr lang="en-US" sz="3600" b="1" dirty="0" err="1" smtClean="0">
                <a:solidFill>
                  <a:srgbClr val="00009C"/>
                </a:solidFill>
                <a:latin typeface="+mj-lt"/>
              </a:rPr>
              <a:t>Misprediction</a:t>
            </a:r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 in Pipeline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34" name="Text Placeholder 1"/>
          <p:cNvSpPr>
            <a:spLocks noGrp="1"/>
          </p:cNvSpPr>
          <p:nvPr>
            <p:ph type="body" idx="1"/>
          </p:nvPr>
        </p:nvSpPr>
        <p:spPr>
          <a:xfrm>
            <a:off x="501070" y="4888390"/>
            <a:ext cx="8147325" cy="1805035"/>
          </a:xfrm>
        </p:spPr>
        <p:txBody>
          <a:bodyPr anchor="t"/>
          <a:lstStyle/>
          <a:p>
            <a:pPr marL="914400" lvl="1" indent="-457200"/>
            <a:r>
              <a:rPr lang="en-US" sz="1600" b="0" dirty="0" smtClean="0">
                <a:solidFill>
                  <a:schemeClr val="tx1"/>
                </a:solidFill>
              </a:rPr>
              <a:t>-- Can have multiple unresolved branches in reorder buffer -- ROB</a:t>
            </a:r>
          </a:p>
          <a:p>
            <a:pPr marL="914400" lvl="1" indent="-457200"/>
            <a:r>
              <a:rPr lang="en-US" sz="1600" b="0" dirty="0" smtClean="0">
                <a:solidFill>
                  <a:schemeClr val="tx1"/>
                </a:solidFill>
              </a:rPr>
              <a:t>-- Can resolve branches out-of-order by killing all instructions in ROB that follow a </a:t>
            </a:r>
            <a:r>
              <a:rPr lang="en-US" sz="1600" b="0" dirty="0" err="1" smtClean="0">
                <a:solidFill>
                  <a:schemeClr val="tx1"/>
                </a:solidFill>
              </a:rPr>
              <a:t>mispredicted</a:t>
            </a:r>
            <a:r>
              <a:rPr lang="en-US" sz="1600" b="0" dirty="0" smtClean="0">
                <a:solidFill>
                  <a:schemeClr val="tx1"/>
                </a:solidFill>
              </a:rPr>
              <a:t> branch</a:t>
            </a:r>
          </a:p>
        </p:txBody>
      </p:sp>
      <p:sp>
        <p:nvSpPr>
          <p:cNvPr id="32" name="Rectangle 3"/>
          <p:cNvSpPr>
            <a:spLocks noChangeArrowheads="1"/>
          </p:cNvSpPr>
          <p:nvPr/>
        </p:nvSpPr>
        <p:spPr bwMode="auto">
          <a:xfrm>
            <a:off x="1117600" y="2965590"/>
            <a:ext cx="9906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600">
                <a:latin typeface="Verdana" pitchFamily="-16" charset="0"/>
              </a:rPr>
              <a:t>Fetch</a:t>
            </a:r>
          </a:p>
        </p:txBody>
      </p:sp>
      <p:sp>
        <p:nvSpPr>
          <p:cNvPr id="33" name="Rectangle 4"/>
          <p:cNvSpPr>
            <a:spLocks noChangeArrowheads="1"/>
          </p:cNvSpPr>
          <p:nvPr/>
        </p:nvSpPr>
        <p:spPr bwMode="auto">
          <a:xfrm>
            <a:off x="2641600" y="2965590"/>
            <a:ext cx="12192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600">
                <a:latin typeface="Verdana" pitchFamily="-16" charset="0"/>
              </a:rPr>
              <a:t>Decode</a:t>
            </a:r>
          </a:p>
        </p:txBody>
      </p:sp>
      <p:sp>
        <p:nvSpPr>
          <p:cNvPr id="35" name="Rectangle 5"/>
          <p:cNvSpPr>
            <a:spLocks noChangeArrowheads="1"/>
          </p:cNvSpPr>
          <p:nvPr/>
        </p:nvSpPr>
        <p:spPr bwMode="auto">
          <a:xfrm>
            <a:off x="5156200" y="4184790"/>
            <a:ext cx="1219200" cy="5048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600">
                <a:latin typeface="Verdana" pitchFamily="-16" charset="0"/>
              </a:rPr>
              <a:t>Execute</a:t>
            </a:r>
          </a:p>
        </p:txBody>
      </p:sp>
      <p:sp>
        <p:nvSpPr>
          <p:cNvPr id="36" name="Rectangle 6"/>
          <p:cNvSpPr>
            <a:spLocks noChangeArrowheads="1"/>
          </p:cNvSpPr>
          <p:nvPr/>
        </p:nvSpPr>
        <p:spPr bwMode="auto">
          <a:xfrm>
            <a:off x="7670800" y="2889390"/>
            <a:ext cx="12954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600">
                <a:latin typeface="Verdana" pitchFamily="-16" charset="0"/>
              </a:rPr>
              <a:t>Commit</a:t>
            </a:r>
          </a:p>
        </p:txBody>
      </p:sp>
      <p:sp>
        <p:nvSpPr>
          <p:cNvPr id="37" name="Line 7"/>
          <p:cNvSpPr>
            <a:spLocks noChangeShapeType="1"/>
          </p:cNvSpPr>
          <p:nvPr/>
        </p:nvSpPr>
        <p:spPr bwMode="auto">
          <a:xfrm>
            <a:off x="2108200" y="330849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 sz="1600"/>
          </a:p>
        </p:txBody>
      </p:sp>
      <p:sp>
        <p:nvSpPr>
          <p:cNvPr id="38" name="Line 8"/>
          <p:cNvSpPr>
            <a:spLocks noChangeShapeType="1"/>
          </p:cNvSpPr>
          <p:nvPr/>
        </p:nvSpPr>
        <p:spPr bwMode="auto">
          <a:xfrm>
            <a:off x="3860800" y="330849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 sz="1600"/>
          </a:p>
        </p:txBody>
      </p:sp>
      <p:sp>
        <p:nvSpPr>
          <p:cNvPr id="39" name="Rectangle 9"/>
          <p:cNvSpPr>
            <a:spLocks noChangeArrowheads="1"/>
          </p:cNvSpPr>
          <p:nvPr/>
        </p:nvSpPr>
        <p:spPr bwMode="auto">
          <a:xfrm>
            <a:off x="4546600" y="2965590"/>
            <a:ext cx="23622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600">
                <a:latin typeface="Verdana" pitchFamily="-16" charset="0"/>
              </a:rPr>
              <a:t>Reorder Buffer</a:t>
            </a:r>
          </a:p>
        </p:txBody>
      </p:sp>
      <p:sp>
        <p:nvSpPr>
          <p:cNvPr id="40" name="Line 10"/>
          <p:cNvSpPr>
            <a:spLocks noChangeShapeType="1"/>
          </p:cNvSpPr>
          <p:nvPr/>
        </p:nvSpPr>
        <p:spPr bwMode="auto">
          <a:xfrm>
            <a:off x="6908800" y="330849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 sz="1600"/>
          </a:p>
        </p:txBody>
      </p:sp>
      <p:sp>
        <p:nvSpPr>
          <p:cNvPr id="41" name="Line 11"/>
          <p:cNvSpPr>
            <a:spLocks noChangeShapeType="1"/>
          </p:cNvSpPr>
          <p:nvPr/>
        </p:nvSpPr>
        <p:spPr bwMode="auto">
          <a:xfrm>
            <a:off x="5384800" y="365139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 sz="1600"/>
          </a:p>
        </p:txBody>
      </p:sp>
      <p:sp>
        <p:nvSpPr>
          <p:cNvPr id="42" name="Line 12"/>
          <p:cNvSpPr>
            <a:spLocks noChangeShapeType="1"/>
          </p:cNvSpPr>
          <p:nvPr/>
        </p:nvSpPr>
        <p:spPr bwMode="auto">
          <a:xfrm flipV="1">
            <a:off x="6146800" y="365139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 sz="1600"/>
          </a:p>
        </p:txBody>
      </p:sp>
      <p:sp>
        <p:nvSpPr>
          <p:cNvPr id="43" name="Line 13"/>
          <p:cNvSpPr>
            <a:spLocks noChangeShapeType="1"/>
          </p:cNvSpPr>
          <p:nvPr/>
        </p:nvSpPr>
        <p:spPr bwMode="auto">
          <a:xfrm flipH="1">
            <a:off x="5105400" y="2368690"/>
            <a:ext cx="609600" cy="609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 sz="1600"/>
          </a:p>
        </p:txBody>
      </p:sp>
      <p:sp>
        <p:nvSpPr>
          <p:cNvPr id="44" name="Line 14"/>
          <p:cNvSpPr>
            <a:spLocks noChangeShapeType="1"/>
          </p:cNvSpPr>
          <p:nvPr/>
        </p:nvSpPr>
        <p:spPr bwMode="auto">
          <a:xfrm flipH="1">
            <a:off x="3530600" y="2241690"/>
            <a:ext cx="2070100" cy="711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 sz="1600"/>
          </a:p>
        </p:txBody>
      </p:sp>
      <p:sp>
        <p:nvSpPr>
          <p:cNvPr id="45" name="Line 15"/>
          <p:cNvSpPr>
            <a:spLocks noChangeShapeType="1"/>
          </p:cNvSpPr>
          <p:nvPr/>
        </p:nvSpPr>
        <p:spPr bwMode="auto">
          <a:xfrm flipH="1" flipV="1">
            <a:off x="3962400" y="2038490"/>
            <a:ext cx="1473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 sz="1600"/>
          </a:p>
        </p:txBody>
      </p:sp>
      <p:sp>
        <p:nvSpPr>
          <p:cNvPr id="46" name="Text Box 16"/>
          <p:cNvSpPr txBox="1">
            <a:spLocks noChangeArrowheads="1"/>
          </p:cNvSpPr>
          <p:nvPr/>
        </p:nvSpPr>
        <p:spPr bwMode="auto">
          <a:xfrm>
            <a:off x="4330700" y="1682890"/>
            <a:ext cx="49564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600" i="1">
                <a:solidFill>
                  <a:srgbClr val="FF0000"/>
                </a:solidFill>
                <a:latin typeface="Verdana" pitchFamily="-16" charset="0"/>
              </a:rPr>
              <a:t>Kill</a:t>
            </a:r>
          </a:p>
        </p:txBody>
      </p:sp>
      <p:sp>
        <p:nvSpPr>
          <p:cNvPr id="47" name="Text Box 17"/>
          <p:cNvSpPr txBox="1">
            <a:spLocks noChangeArrowheads="1"/>
          </p:cNvSpPr>
          <p:nvPr/>
        </p:nvSpPr>
        <p:spPr bwMode="auto">
          <a:xfrm>
            <a:off x="4152900" y="2609990"/>
            <a:ext cx="49564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600" i="1">
                <a:solidFill>
                  <a:srgbClr val="FF0000"/>
                </a:solidFill>
                <a:latin typeface="Verdana" pitchFamily="-16" charset="0"/>
              </a:rPr>
              <a:t>Kill</a:t>
            </a:r>
          </a:p>
        </p:txBody>
      </p:sp>
      <p:sp>
        <p:nvSpPr>
          <p:cNvPr id="48" name="Text Box 18"/>
          <p:cNvSpPr txBox="1">
            <a:spLocks noChangeArrowheads="1"/>
          </p:cNvSpPr>
          <p:nvPr/>
        </p:nvSpPr>
        <p:spPr bwMode="auto">
          <a:xfrm>
            <a:off x="5308600" y="2584590"/>
            <a:ext cx="49564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600" i="1">
                <a:solidFill>
                  <a:srgbClr val="FF0000"/>
                </a:solidFill>
                <a:latin typeface="Verdana" pitchFamily="-16" charset="0"/>
              </a:rPr>
              <a:t>Kill</a:t>
            </a:r>
          </a:p>
        </p:txBody>
      </p:sp>
      <p:sp>
        <p:nvSpPr>
          <p:cNvPr id="49" name="AutoShape 19"/>
          <p:cNvSpPr>
            <a:spLocks noChangeArrowheads="1"/>
          </p:cNvSpPr>
          <p:nvPr/>
        </p:nvSpPr>
        <p:spPr bwMode="auto">
          <a:xfrm>
            <a:off x="5105400" y="1327290"/>
            <a:ext cx="2133600" cy="1371600"/>
          </a:xfrm>
          <a:prstGeom prst="irregularSeal1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600">
                <a:latin typeface="Verdana" pitchFamily="-16" charset="0"/>
              </a:rPr>
              <a:t>Branch</a:t>
            </a:r>
          </a:p>
          <a:p>
            <a:pPr algn="ctr">
              <a:spcBef>
                <a:spcPct val="0"/>
              </a:spcBef>
            </a:pPr>
            <a:r>
              <a:rPr lang="en-US" sz="1600">
                <a:latin typeface="Verdana" pitchFamily="-16" charset="0"/>
              </a:rPr>
              <a:t>Resolution</a:t>
            </a:r>
          </a:p>
        </p:txBody>
      </p:sp>
      <p:sp>
        <p:nvSpPr>
          <p:cNvPr id="50" name="Text Box 20"/>
          <p:cNvSpPr txBox="1">
            <a:spLocks noChangeArrowheads="1"/>
          </p:cNvSpPr>
          <p:nvPr/>
        </p:nvSpPr>
        <p:spPr bwMode="auto">
          <a:xfrm>
            <a:off x="1981200" y="1047890"/>
            <a:ext cx="190949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600" i="1">
                <a:solidFill>
                  <a:srgbClr val="FF0000"/>
                </a:solidFill>
                <a:latin typeface="Verdana" pitchFamily="-16" charset="0"/>
              </a:rPr>
              <a:t>Inject correct PC</a:t>
            </a:r>
          </a:p>
        </p:txBody>
      </p:sp>
      <p:sp>
        <p:nvSpPr>
          <p:cNvPr id="51" name="AutoShape 22"/>
          <p:cNvSpPr>
            <a:spLocks noChangeArrowheads="1"/>
          </p:cNvSpPr>
          <p:nvPr/>
        </p:nvSpPr>
        <p:spPr bwMode="auto">
          <a:xfrm>
            <a:off x="2222500" y="1365390"/>
            <a:ext cx="2133600" cy="1371600"/>
          </a:xfrm>
          <a:prstGeom prst="irregularSeal1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600">
                <a:latin typeface="Verdana" pitchFamily="-16" charset="0"/>
              </a:rPr>
              <a:t>Branch</a:t>
            </a:r>
          </a:p>
          <a:p>
            <a:pPr algn="ctr">
              <a:spcBef>
                <a:spcPct val="0"/>
              </a:spcBef>
            </a:pPr>
            <a:r>
              <a:rPr lang="en-US" sz="1600">
                <a:latin typeface="Verdana" pitchFamily="-16" charset="0"/>
              </a:rPr>
              <a:t>Prediction</a:t>
            </a:r>
          </a:p>
        </p:txBody>
      </p:sp>
      <p:sp>
        <p:nvSpPr>
          <p:cNvPr id="52" name="Line 23"/>
          <p:cNvSpPr>
            <a:spLocks noChangeShapeType="1"/>
          </p:cNvSpPr>
          <p:nvPr/>
        </p:nvSpPr>
        <p:spPr bwMode="auto">
          <a:xfrm>
            <a:off x="762000" y="3333890"/>
            <a:ext cx="342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 sz="1600"/>
          </a:p>
        </p:txBody>
      </p:sp>
      <p:sp>
        <p:nvSpPr>
          <p:cNvPr id="53" name="Rectangle 24"/>
          <p:cNvSpPr>
            <a:spLocks noChangeArrowheads="1"/>
          </p:cNvSpPr>
          <p:nvPr/>
        </p:nvSpPr>
        <p:spPr bwMode="auto">
          <a:xfrm>
            <a:off x="317500" y="2990990"/>
            <a:ext cx="393700" cy="736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1600">
                <a:latin typeface="Verdana" pitchFamily="-16" charset="0"/>
              </a:rPr>
              <a:t>PC</a:t>
            </a:r>
          </a:p>
        </p:txBody>
      </p:sp>
      <p:sp>
        <p:nvSpPr>
          <p:cNvPr id="54" name="Freeform 25"/>
          <p:cNvSpPr>
            <a:spLocks/>
          </p:cNvSpPr>
          <p:nvPr/>
        </p:nvSpPr>
        <p:spPr bwMode="auto">
          <a:xfrm>
            <a:off x="444500" y="1106628"/>
            <a:ext cx="5511800" cy="1871662"/>
          </a:xfrm>
          <a:custGeom>
            <a:avLst/>
            <a:gdLst/>
            <a:ahLst/>
            <a:cxnLst>
              <a:cxn ang="0">
                <a:pos x="3472" y="211"/>
              </a:cxn>
              <a:cxn ang="0">
                <a:pos x="2696" y="51"/>
              </a:cxn>
              <a:cxn ang="0">
                <a:pos x="1720" y="11"/>
              </a:cxn>
              <a:cxn ang="0">
                <a:pos x="672" y="115"/>
              </a:cxn>
              <a:cxn ang="0">
                <a:pos x="168" y="563"/>
              </a:cxn>
              <a:cxn ang="0">
                <a:pos x="0" y="1179"/>
              </a:cxn>
            </a:cxnLst>
            <a:rect l="0" t="0" r="r" b="b"/>
            <a:pathLst>
              <a:path w="3472" h="1179">
                <a:moveTo>
                  <a:pt x="3472" y="211"/>
                </a:moveTo>
                <a:cubicBezTo>
                  <a:pt x="3230" y="147"/>
                  <a:pt x="2988" y="84"/>
                  <a:pt x="2696" y="51"/>
                </a:cubicBezTo>
                <a:cubicBezTo>
                  <a:pt x="2404" y="18"/>
                  <a:pt x="2057" y="0"/>
                  <a:pt x="1720" y="11"/>
                </a:cubicBezTo>
                <a:cubicBezTo>
                  <a:pt x="1383" y="22"/>
                  <a:pt x="931" y="23"/>
                  <a:pt x="672" y="115"/>
                </a:cubicBezTo>
                <a:cubicBezTo>
                  <a:pt x="413" y="207"/>
                  <a:pt x="280" y="386"/>
                  <a:pt x="168" y="563"/>
                </a:cubicBezTo>
                <a:cubicBezTo>
                  <a:pt x="56" y="740"/>
                  <a:pt x="28" y="959"/>
                  <a:pt x="0" y="1179"/>
                </a:cubicBez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55" name="Line 26"/>
          <p:cNvSpPr>
            <a:spLocks noChangeShapeType="1"/>
          </p:cNvSpPr>
          <p:nvPr/>
        </p:nvSpPr>
        <p:spPr bwMode="auto">
          <a:xfrm flipV="1">
            <a:off x="3238500" y="2381390"/>
            <a:ext cx="0" cy="571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56" name="Freeform 27"/>
          <p:cNvSpPr>
            <a:spLocks/>
          </p:cNvSpPr>
          <p:nvPr/>
        </p:nvSpPr>
        <p:spPr bwMode="auto">
          <a:xfrm>
            <a:off x="1892300" y="2267090"/>
            <a:ext cx="914400" cy="685800"/>
          </a:xfrm>
          <a:custGeom>
            <a:avLst/>
            <a:gdLst/>
            <a:ahLst/>
            <a:cxnLst>
              <a:cxn ang="0">
                <a:pos x="0" y="432"/>
              </a:cxn>
              <a:cxn ang="0">
                <a:pos x="8" y="256"/>
              </a:cxn>
              <a:cxn ang="0">
                <a:pos x="576" y="0"/>
              </a:cxn>
            </a:cxnLst>
            <a:rect l="0" t="0" r="r" b="b"/>
            <a:pathLst>
              <a:path w="576" h="432">
                <a:moveTo>
                  <a:pt x="0" y="432"/>
                </a:moveTo>
                <a:lnTo>
                  <a:pt x="8" y="256"/>
                </a:lnTo>
                <a:lnTo>
                  <a:pt x="576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57" name="Freeform 28"/>
          <p:cNvSpPr>
            <a:spLocks/>
          </p:cNvSpPr>
          <p:nvPr/>
        </p:nvSpPr>
        <p:spPr bwMode="auto">
          <a:xfrm>
            <a:off x="850900" y="2063890"/>
            <a:ext cx="1701800" cy="1219200"/>
          </a:xfrm>
          <a:custGeom>
            <a:avLst/>
            <a:gdLst/>
            <a:ahLst/>
            <a:cxnLst>
              <a:cxn ang="0">
                <a:pos x="0" y="768"/>
              </a:cxn>
              <a:cxn ang="0">
                <a:pos x="8" y="408"/>
              </a:cxn>
              <a:cxn ang="0">
                <a:pos x="1072" y="0"/>
              </a:cxn>
            </a:cxnLst>
            <a:rect l="0" t="0" r="r" b="b"/>
            <a:pathLst>
              <a:path w="1072" h="768">
                <a:moveTo>
                  <a:pt x="0" y="768"/>
                </a:moveTo>
                <a:lnTo>
                  <a:pt x="8" y="408"/>
                </a:lnTo>
                <a:lnTo>
                  <a:pt x="1072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58" name="Freeform 29"/>
          <p:cNvSpPr>
            <a:spLocks/>
          </p:cNvSpPr>
          <p:nvPr/>
        </p:nvSpPr>
        <p:spPr bwMode="auto">
          <a:xfrm>
            <a:off x="6184900" y="2305190"/>
            <a:ext cx="706438" cy="1638300"/>
          </a:xfrm>
          <a:custGeom>
            <a:avLst/>
            <a:gdLst/>
            <a:ahLst/>
            <a:cxnLst>
              <a:cxn ang="0">
                <a:pos x="0" y="1032"/>
              </a:cxn>
              <a:cxn ang="0">
                <a:pos x="384" y="680"/>
              </a:cxn>
              <a:cxn ang="0">
                <a:pos x="368" y="192"/>
              </a:cxn>
              <a:cxn ang="0">
                <a:pos x="200" y="0"/>
              </a:cxn>
            </a:cxnLst>
            <a:rect l="0" t="0" r="r" b="b"/>
            <a:pathLst>
              <a:path w="445" h="1032">
                <a:moveTo>
                  <a:pt x="0" y="1032"/>
                </a:moveTo>
                <a:cubicBezTo>
                  <a:pt x="161" y="926"/>
                  <a:pt x="323" y="820"/>
                  <a:pt x="384" y="680"/>
                </a:cubicBezTo>
                <a:cubicBezTo>
                  <a:pt x="445" y="540"/>
                  <a:pt x="399" y="305"/>
                  <a:pt x="368" y="192"/>
                </a:cubicBezTo>
                <a:cubicBezTo>
                  <a:pt x="337" y="79"/>
                  <a:pt x="228" y="33"/>
                  <a:pt x="200" y="0"/>
                </a:cubicBez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59" name="Text Box 30"/>
          <p:cNvSpPr txBox="1">
            <a:spLocks noChangeArrowheads="1"/>
          </p:cNvSpPr>
          <p:nvPr/>
        </p:nvSpPr>
        <p:spPr bwMode="auto">
          <a:xfrm>
            <a:off x="6362700" y="3722828"/>
            <a:ext cx="1160895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600" i="1">
                <a:latin typeface="Verdana" pitchFamily="-16" charset="0"/>
              </a:rPr>
              <a:t>Complete</a:t>
            </a:r>
          </a:p>
        </p:txBody>
      </p:sp>
    </p:spTree>
    <p:extLst>
      <p:ext uri="{BB962C8B-B14F-4D97-AF65-F5344CB8AC3E}">
        <p14:creationId xmlns:p14="http://schemas.microsoft.com/office/powerpoint/2010/main" val="316507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err="1" smtClean="0">
                <a:solidFill>
                  <a:srgbClr val="00009C"/>
                </a:solidFill>
                <a:latin typeface="+mj-lt"/>
              </a:rPr>
              <a:t>Mispredict</a:t>
            </a:r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 Recovery	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34" name="Text Placeholder 1"/>
          <p:cNvSpPr>
            <a:spLocks noGrp="1"/>
          </p:cNvSpPr>
          <p:nvPr>
            <p:ph type="body" idx="1"/>
          </p:nvPr>
        </p:nvSpPr>
        <p:spPr>
          <a:xfrm>
            <a:off x="457199" y="5541275"/>
            <a:ext cx="8147325" cy="691289"/>
          </a:xfrm>
        </p:spPr>
        <p:txBody>
          <a:bodyPr anchor="t"/>
          <a:lstStyle/>
          <a:p>
            <a:pPr marL="914400" lvl="1" indent="-457200"/>
            <a:r>
              <a:rPr lang="en-US" sz="1600" b="0" dirty="0" smtClean="0">
                <a:solidFill>
                  <a:schemeClr val="tx1"/>
                </a:solidFill>
              </a:rPr>
              <a:t>Take snapshot of register rename table at each predicted branch, recover earlier snapshot if branch </a:t>
            </a:r>
            <a:r>
              <a:rPr lang="en-US" sz="1600" b="0" dirty="0" err="1" smtClean="0">
                <a:solidFill>
                  <a:schemeClr val="tx1"/>
                </a:solidFill>
              </a:rPr>
              <a:t>mispredicted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99600" y="3160165"/>
            <a:ext cx="6682470" cy="307777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499600" y="2852388"/>
            <a:ext cx="6682470" cy="307777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sz="1400">
              <a:latin typeface="+mj-lt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289175" y="982038"/>
            <a:ext cx="869950" cy="931862"/>
            <a:chOff x="1338" y="714"/>
            <a:chExt cx="624" cy="720"/>
          </a:xfrm>
        </p:grpSpPr>
        <p:sp>
          <p:nvSpPr>
            <p:cNvPr id="14" name="Rectangle 7"/>
            <p:cNvSpPr>
              <a:spLocks noChangeArrowheads="1"/>
            </p:cNvSpPr>
            <p:nvPr/>
          </p:nvSpPr>
          <p:spPr bwMode="auto">
            <a:xfrm>
              <a:off x="1338" y="762"/>
              <a:ext cx="432" cy="672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1338" y="714"/>
              <a:ext cx="432" cy="192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400">
                  <a:latin typeface="+mj-lt"/>
                </a:rPr>
                <a:t>t</a:t>
              </a:r>
              <a:endParaRPr lang="en-US" sz="1400" baseline="-25000">
                <a:latin typeface="+mj-lt"/>
              </a:endParaRPr>
            </a:p>
          </p:txBody>
        </p:sp>
        <p:sp>
          <p:nvSpPr>
            <p:cNvPr id="16" name="Rectangle 9"/>
            <p:cNvSpPr>
              <a:spLocks noChangeArrowheads="1"/>
            </p:cNvSpPr>
            <p:nvPr/>
          </p:nvSpPr>
          <p:spPr bwMode="auto">
            <a:xfrm>
              <a:off x="1338" y="906"/>
              <a:ext cx="43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17" name="Rectangle 10"/>
            <p:cNvSpPr>
              <a:spLocks noChangeArrowheads="1"/>
            </p:cNvSpPr>
            <p:nvPr/>
          </p:nvSpPr>
          <p:spPr bwMode="auto">
            <a:xfrm>
              <a:off x="1338" y="1290"/>
              <a:ext cx="43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18" name="Rectangle 11"/>
            <p:cNvSpPr>
              <a:spLocks noChangeArrowheads="1"/>
            </p:cNvSpPr>
            <p:nvPr/>
          </p:nvSpPr>
          <p:spPr bwMode="auto">
            <a:xfrm>
              <a:off x="1770" y="714"/>
              <a:ext cx="192" cy="192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400">
                  <a:latin typeface="+mj-lt"/>
                </a:rPr>
                <a:t>v</a:t>
              </a:r>
              <a:endParaRPr lang="en-US" sz="1400" baseline="-25000">
                <a:latin typeface="+mj-lt"/>
              </a:endParaRPr>
            </a:p>
          </p:txBody>
        </p:sp>
        <p:sp>
          <p:nvSpPr>
            <p:cNvPr id="19" name="Rectangle 12"/>
            <p:cNvSpPr>
              <a:spLocks noChangeArrowheads="1"/>
            </p:cNvSpPr>
            <p:nvPr/>
          </p:nvSpPr>
          <p:spPr bwMode="auto">
            <a:xfrm>
              <a:off x="1770" y="906"/>
              <a:ext cx="19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20" name="Rectangle 13"/>
            <p:cNvSpPr>
              <a:spLocks noChangeArrowheads="1"/>
            </p:cNvSpPr>
            <p:nvPr/>
          </p:nvSpPr>
          <p:spPr bwMode="auto">
            <a:xfrm>
              <a:off x="1770" y="1050"/>
              <a:ext cx="192" cy="240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21" name="Rectangle 14"/>
            <p:cNvSpPr>
              <a:spLocks noChangeArrowheads="1"/>
            </p:cNvSpPr>
            <p:nvPr/>
          </p:nvSpPr>
          <p:spPr bwMode="auto">
            <a:xfrm>
              <a:off x="1770" y="1290"/>
              <a:ext cx="19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2149475" y="1070938"/>
            <a:ext cx="869950" cy="931862"/>
            <a:chOff x="1338" y="714"/>
            <a:chExt cx="624" cy="720"/>
          </a:xfrm>
        </p:grpSpPr>
        <p:sp>
          <p:nvSpPr>
            <p:cNvPr id="23" name="Rectangle 16"/>
            <p:cNvSpPr>
              <a:spLocks noChangeArrowheads="1"/>
            </p:cNvSpPr>
            <p:nvPr/>
          </p:nvSpPr>
          <p:spPr bwMode="auto">
            <a:xfrm>
              <a:off x="1338" y="762"/>
              <a:ext cx="432" cy="672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24" name="Rectangle 17"/>
            <p:cNvSpPr>
              <a:spLocks noChangeArrowheads="1"/>
            </p:cNvSpPr>
            <p:nvPr/>
          </p:nvSpPr>
          <p:spPr bwMode="auto">
            <a:xfrm>
              <a:off x="1338" y="714"/>
              <a:ext cx="432" cy="192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400">
                  <a:latin typeface="+mj-lt"/>
                </a:rPr>
                <a:t>t</a:t>
              </a:r>
              <a:endParaRPr lang="en-US" sz="1400" baseline="-25000">
                <a:latin typeface="+mj-lt"/>
              </a:endParaRPr>
            </a:p>
          </p:txBody>
        </p:sp>
        <p:sp>
          <p:nvSpPr>
            <p:cNvPr id="25" name="Rectangle 18"/>
            <p:cNvSpPr>
              <a:spLocks noChangeArrowheads="1"/>
            </p:cNvSpPr>
            <p:nvPr/>
          </p:nvSpPr>
          <p:spPr bwMode="auto">
            <a:xfrm>
              <a:off x="1338" y="906"/>
              <a:ext cx="43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26" name="Rectangle 19"/>
            <p:cNvSpPr>
              <a:spLocks noChangeArrowheads="1"/>
            </p:cNvSpPr>
            <p:nvPr/>
          </p:nvSpPr>
          <p:spPr bwMode="auto">
            <a:xfrm>
              <a:off x="1338" y="1290"/>
              <a:ext cx="43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27" name="Rectangle 20"/>
            <p:cNvSpPr>
              <a:spLocks noChangeArrowheads="1"/>
            </p:cNvSpPr>
            <p:nvPr/>
          </p:nvSpPr>
          <p:spPr bwMode="auto">
            <a:xfrm>
              <a:off x="1770" y="714"/>
              <a:ext cx="192" cy="192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400">
                  <a:latin typeface="+mj-lt"/>
                </a:rPr>
                <a:t>v</a:t>
              </a:r>
              <a:endParaRPr lang="en-US" sz="1400" baseline="-25000">
                <a:latin typeface="+mj-lt"/>
              </a:endParaRPr>
            </a:p>
          </p:txBody>
        </p:sp>
        <p:sp>
          <p:nvSpPr>
            <p:cNvPr id="28" name="Rectangle 21"/>
            <p:cNvSpPr>
              <a:spLocks noChangeArrowheads="1"/>
            </p:cNvSpPr>
            <p:nvPr/>
          </p:nvSpPr>
          <p:spPr bwMode="auto">
            <a:xfrm>
              <a:off x="1770" y="906"/>
              <a:ext cx="19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29" name="Rectangle 22"/>
            <p:cNvSpPr>
              <a:spLocks noChangeArrowheads="1"/>
            </p:cNvSpPr>
            <p:nvPr/>
          </p:nvSpPr>
          <p:spPr bwMode="auto">
            <a:xfrm>
              <a:off x="1770" y="1050"/>
              <a:ext cx="192" cy="240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30" name="Rectangle 23"/>
            <p:cNvSpPr>
              <a:spLocks noChangeArrowheads="1"/>
            </p:cNvSpPr>
            <p:nvPr/>
          </p:nvSpPr>
          <p:spPr bwMode="auto">
            <a:xfrm>
              <a:off x="1770" y="1290"/>
              <a:ext cx="19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</p:grp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2009775" y="1147138"/>
            <a:ext cx="869950" cy="931862"/>
            <a:chOff x="1338" y="714"/>
            <a:chExt cx="624" cy="720"/>
          </a:xfrm>
        </p:grpSpPr>
        <p:sp>
          <p:nvSpPr>
            <p:cNvPr id="32" name="Rectangle 25"/>
            <p:cNvSpPr>
              <a:spLocks noChangeArrowheads="1"/>
            </p:cNvSpPr>
            <p:nvPr/>
          </p:nvSpPr>
          <p:spPr bwMode="auto">
            <a:xfrm>
              <a:off x="1338" y="762"/>
              <a:ext cx="432" cy="672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33" name="Rectangle 26"/>
            <p:cNvSpPr>
              <a:spLocks noChangeArrowheads="1"/>
            </p:cNvSpPr>
            <p:nvPr/>
          </p:nvSpPr>
          <p:spPr bwMode="auto">
            <a:xfrm>
              <a:off x="1338" y="714"/>
              <a:ext cx="432" cy="192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400">
                  <a:latin typeface="+mj-lt"/>
                </a:rPr>
                <a:t>t</a:t>
              </a:r>
              <a:endParaRPr lang="en-US" sz="1400" baseline="-25000">
                <a:latin typeface="+mj-lt"/>
              </a:endParaRPr>
            </a:p>
          </p:txBody>
        </p:sp>
        <p:sp>
          <p:nvSpPr>
            <p:cNvPr id="35" name="Rectangle 27"/>
            <p:cNvSpPr>
              <a:spLocks noChangeArrowheads="1"/>
            </p:cNvSpPr>
            <p:nvPr/>
          </p:nvSpPr>
          <p:spPr bwMode="auto">
            <a:xfrm>
              <a:off x="1338" y="906"/>
              <a:ext cx="43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36" name="Rectangle 28"/>
            <p:cNvSpPr>
              <a:spLocks noChangeArrowheads="1"/>
            </p:cNvSpPr>
            <p:nvPr/>
          </p:nvSpPr>
          <p:spPr bwMode="auto">
            <a:xfrm>
              <a:off x="1338" y="1290"/>
              <a:ext cx="43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37" name="Rectangle 29"/>
            <p:cNvSpPr>
              <a:spLocks noChangeArrowheads="1"/>
            </p:cNvSpPr>
            <p:nvPr/>
          </p:nvSpPr>
          <p:spPr bwMode="auto">
            <a:xfrm>
              <a:off x="1770" y="714"/>
              <a:ext cx="192" cy="192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400">
                  <a:latin typeface="+mj-lt"/>
                </a:rPr>
                <a:t>v</a:t>
              </a:r>
              <a:endParaRPr lang="en-US" sz="1400" baseline="-25000">
                <a:latin typeface="+mj-lt"/>
              </a:endParaRPr>
            </a:p>
          </p:txBody>
        </p:sp>
        <p:sp>
          <p:nvSpPr>
            <p:cNvPr id="38" name="Rectangle 30"/>
            <p:cNvSpPr>
              <a:spLocks noChangeArrowheads="1"/>
            </p:cNvSpPr>
            <p:nvPr/>
          </p:nvSpPr>
          <p:spPr bwMode="auto">
            <a:xfrm>
              <a:off x="1770" y="906"/>
              <a:ext cx="19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39" name="Rectangle 31"/>
            <p:cNvSpPr>
              <a:spLocks noChangeArrowheads="1"/>
            </p:cNvSpPr>
            <p:nvPr/>
          </p:nvSpPr>
          <p:spPr bwMode="auto">
            <a:xfrm>
              <a:off x="1770" y="1050"/>
              <a:ext cx="192" cy="240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40" name="Rectangle 32"/>
            <p:cNvSpPr>
              <a:spLocks noChangeArrowheads="1"/>
            </p:cNvSpPr>
            <p:nvPr/>
          </p:nvSpPr>
          <p:spPr bwMode="auto">
            <a:xfrm>
              <a:off x="1770" y="1290"/>
              <a:ext cx="192" cy="144"/>
            </a:xfrm>
            <a:prstGeom prst="rect">
              <a:avLst/>
            </a:prstGeom>
            <a:solidFill>
              <a:srgbClr val="B3C2A4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</p:grpSp>
      <p:sp>
        <p:nvSpPr>
          <p:cNvPr id="41" name="Rectangle 34"/>
          <p:cNvSpPr>
            <a:spLocks noChangeArrowheads="1"/>
          </p:cNvSpPr>
          <p:nvPr/>
        </p:nvSpPr>
        <p:spPr bwMode="auto">
          <a:xfrm>
            <a:off x="5435600" y="1037600"/>
            <a:ext cx="1125538" cy="52065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400" dirty="0">
                <a:latin typeface="+mj-lt"/>
              </a:rPr>
              <a:t>Register File</a:t>
            </a:r>
          </a:p>
        </p:txBody>
      </p:sp>
      <p:sp>
        <p:nvSpPr>
          <p:cNvPr id="42" name="Rectangle 35"/>
          <p:cNvSpPr>
            <a:spLocks noChangeArrowheads="1"/>
          </p:cNvSpPr>
          <p:nvPr/>
        </p:nvSpPr>
        <p:spPr bwMode="auto">
          <a:xfrm>
            <a:off x="578909" y="3904625"/>
            <a:ext cx="875241" cy="52065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400" dirty="0" smtClean="0">
                <a:latin typeface="+mj-lt"/>
              </a:rPr>
              <a:t>Reorder</a:t>
            </a:r>
            <a:endParaRPr lang="en-US" sz="1400" dirty="0">
              <a:latin typeface="+mj-lt"/>
            </a:endParaRPr>
          </a:p>
          <a:p>
            <a:pPr algn="r">
              <a:spcBef>
                <a:spcPct val="0"/>
              </a:spcBef>
            </a:pPr>
            <a:r>
              <a:rPr lang="en-US" sz="1400" dirty="0" smtClean="0">
                <a:latin typeface="+mj-lt"/>
              </a:rPr>
              <a:t>Buffer</a:t>
            </a:r>
            <a:endParaRPr lang="en-US" sz="1400" dirty="0">
              <a:latin typeface="+mj-lt"/>
            </a:endParaRPr>
          </a:p>
        </p:txBody>
      </p:sp>
      <p:sp>
        <p:nvSpPr>
          <p:cNvPr id="43" name="Rectangle 36"/>
          <p:cNvSpPr>
            <a:spLocks noChangeArrowheads="1"/>
          </p:cNvSpPr>
          <p:nvPr/>
        </p:nvSpPr>
        <p:spPr bwMode="auto">
          <a:xfrm>
            <a:off x="2759075" y="4245938"/>
            <a:ext cx="787400" cy="711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44" name="Rectangle 37"/>
          <p:cNvSpPr>
            <a:spLocks noChangeArrowheads="1"/>
          </p:cNvSpPr>
          <p:nvPr/>
        </p:nvSpPr>
        <p:spPr bwMode="auto">
          <a:xfrm>
            <a:off x="3914775" y="4245938"/>
            <a:ext cx="787400" cy="711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45" name="Rectangle 38"/>
          <p:cNvSpPr>
            <a:spLocks noChangeArrowheads="1"/>
          </p:cNvSpPr>
          <p:nvPr/>
        </p:nvSpPr>
        <p:spPr bwMode="auto">
          <a:xfrm>
            <a:off x="5070475" y="4245938"/>
            <a:ext cx="787400" cy="711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46" name="Rectangle 39"/>
          <p:cNvSpPr>
            <a:spLocks noChangeArrowheads="1"/>
          </p:cNvSpPr>
          <p:nvPr/>
        </p:nvSpPr>
        <p:spPr bwMode="auto">
          <a:xfrm>
            <a:off x="6226175" y="4245938"/>
            <a:ext cx="787400" cy="711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47" name="Rectangle 40"/>
          <p:cNvSpPr>
            <a:spLocks noChangeArrowheads="1"/>
          </p:cNvSpPr>
          <p:nvPr/>
        </p:nvSpPr>
        <p:spPr bwMode="auto">
          <a:xfrm>
            <a:off x="1692275" y="4245938"/>
            <a:ext cx="787400" cy="711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48" name="Line 41"/>
          <p:cNvSpPr>
            <a:spLocks noChangeShapeType="1"/>
          </p:cNvSpPr>
          <p:nvPr/>
        </p:nvSpPr>
        <p:spPr bwMode="auto">
          <a:xfrm>
            <a:off x="2962275" y="3979238"/>
            <a:ext cx="34607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grpSp>
        <p:nvGrpSpPr>
          <p:cNvPr id="7" name="Group 42"/>
          <p:cNvGrpSpPr>
            <a:grpSpLocks/>
          </p:cNvGrpSpPr>
          <p:nvPr/>
        </p:nvGrpSpPr>
        <p:grpSpPr bwMode="auto">
          <a:xfrm>
            <a:off x="2098675" y="4958725"/>
            <a:ext cx="3392488" cy="361950"/>
            <a:chOff x="1368" y="3261"/>
            <a:chExt cx="2137" cy="228"/>
          </a:xfrm>
        </p:grpSpPr>
        <p:sp>
          <p:nvSpPr>
            <p:cNvPr id="50" name="Freeform 43"/>
            <p:cNvSpPr>
              <a:spLocks/>
            </p:cNvSpPr>
            <p:nvPr/>
          </p:nvSpPr>
          <p:spPr bwMode="auto">
            <a:xfrm>
              <a:off x="2040" y="3267"/>
              <a:ext cx="1" cy="2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21"/>
                </a:cxn>
              </a:cxnLst>
              <a:rect l="0" t="0" r="r" b="b"/>
              <a:pathLst>
                <a:path w="1" h="222">
                  <a:moveTo>
                    <a:pt x="0" y="0"/>
                  </a:moveTo>
                  <a:lnTo>
                    <a:pt x="0" y="221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51" name="Freeform 44"/>
            <p:cNvSpPr>
              <a:spLocks/>
            </p:cNvSpPr>
            <p:nvPr/>
          </p:nvSpPr>
          <p:spPr bwMode="auto">
            <a:xfrm>
              <a:off x="1368" y="3261"/>
              <a:ext cx="1" cy="2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21"/>
                </a:cxn>
              </a:cxnLst>
              <a:rect l="0" t="0" r="r" b="b"/>
              <a:pathLst>
                <a:path w="1" h="222">
                  <a:moveTo>
                    <a:pt x="0" y="0"/>
                  </a:moveTo>
                  <a:lnTo>
                    <a:pt x="0" y="221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52" name="Freeform 45"/>
            <p:cNvSpPr>
              <a:spLocks/>
            </p:cNvSpPr>
            <p:nvPr/>
          </p:nvSpPr>
          <p:spPr bwMode="auto">
            <a:xfrm>
              <a:off x="2768" y="3261"/>
              <a:ext cx="1" cy="2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21"/>
                </a:cxn>
              </a:cxnLst>
              <a:rect l="0" t="0" r="r" b="b"/>
              <a:pathLst>
                <a:path w="1" h="222">
                  <a:moveTo>
                    <a:pt x="0" y="0"/>
                  </a:moveTo>
                  <a:lnTo>
                    <a:pt x="0" y="221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53" name="Freeform 46"/>
            <p:cNvSpPr>
              <a:spLocks/>
            </p:cNvSpPr>
            <p:nvPr/>
          </p:nvSpPr>
          <p:spPr bwMode="auto">
            <a:xfrm>
              <a:off x="3504" y="3261"/>
              <a:ext cx="1" cy="2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21"/>
                </a:cxn>
              </a:cxnLst>
              <a:rect l="0" t="0" r="r" b="b"/>
              <a:pathLst>
                <a:path w="1" h="222">
                  <a:moveTo>
                    <a:pt x="0" y="0"/>
                  </a:moveTo>
                  <a:lnTo>
                    <a:pt x="0" y="221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400">
                <a:latin typeface="+mj-lt"/>
              </a:endParaRPr>
            </a:p>
          </p:txBody>
        </p:sp>
      </p:grpSp>
      <p:sp>
        <p:nvSpPr>
          <p:cNvPr id="54" name="Line 47"/>
          <p:cNvSpPr>
            <a:spLocks noChangeShapeType="1"/>
          </p:cNvSpPr>
          <p:nvPr/>
        </p:nvSpPr>
        <p:spPr bwMode="auto">
          <a:xfrm>
            <a:off x="3317875" y="3826838"/>
            <a:ext cx="34448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55" name="Line 48"/>
          <p:cNvSpPr>
            <a:spLocks noChangeShapeType="1"/>
          </p:cNvSpPr>
          <p:nvPr/>
        </p:nvSpPr>
        <p:spPr bwMode="auto">
          <a:xfrm>
            <a:off x="4716463" y="3679200"/>
            <a:ext cx="11112" cy="285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56" name="Line 49"/>
          <p:cNvSpPr>
            <a:spLocks noChangeShapeType="1"/>
          </p:cNvSpPr>
          <p:nvPr/>
        </p:nvSpPr>
        <p:spPr bwMode="auto">
          <a:xfrm>
            <a:off x="5859463" y="3701425"/>
            <a:ext cx="11112" cy="1111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57" name="Line 50"/>
          <p:cNvSpPr>
            <a:spLocks noChangeShapeType="1"/>
          </p:cNvSpPr>
          <p:nvPr/>
        </p:nvSpPr>
        <p:spPr bwMode="auto">
          <a:xfrm>
            <a:off x="2962275" y="3991938"/>
            <a:ext cx="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58" name="Line 51"/>
          <p:cNvSpPr>
            <a:spLocks noChangeShapeType="1"/>
          </p:cNvSpPr>
          <p:nvPr/>
        </p:nvSpPr>
        <p:spPr bwMode="auto">
          <a:xfrm>
            <a:off x="3305175" y="3826838"/>
            <a:ext cx="0" cy="393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59" name="Line 52"/>
          <p:cNvSpPr>
            <a:spLocks noChangeShapeType="1"/>
          </p:cNvSpPr>
          <p:nvPr/>
        </p:nvSpPr>
        <p:spPr bwMode="auto">
          <a:xfrm>
            <a:off x="4143375" y="3991938"/>
            <a:ext cx="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60" name="Line 53"/>
          <p:cNvSpPr>
            <a:spLocks noChangeShapeType="1"/>
          </p:cNvSpPr>
          <p:nvPr/>
        </p:nvSpPr>
        <p:spPr bwMode="auto">
          <a:xfrm>
            <a:off x="4486275" y="3826838"/>
            <a:ext cx="0" cy="393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61" name="Line 54"/>
          <p:cNvSpPr>
            <a:spLocks noChangeShapeType="1"/>
          </p:cNvSpPr>
          <p:nvPr/>
        </p:nvSpPr>
        <p:spPr bwMode="auto">
          <a:xfrm>
            <a:off x="5299075" y="3991938"/>
            <a:ext cx="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62" name="Line 55"/>
          <p:cNvSpPr>
            <a:spLocks noChangeShapeType="1"/>
          </p:cNvSpPr>
          <p:nvPr/>
        </p:nvSpPr>
        <p:spPr bwMode="auto">
          <a:xfrm>
            <a:off x="5641975" y="3826838"/>
            <a:ext cx="0" cy="393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63" name="Line 56"/>
          <p:cNvSpPr>
            <a:spLocks noChangeShapeType="1"/>
          </p:cNvSpPr>
          <p:nvPr/>
        </p:nvSpPr>
        <p:spPr bwMode="auto">
          <a:xfrm>
            <a:off x="6416675" y="3991938"/>
            <a:ext cx="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64" name="Line 57"/>
          <p:cNvSpPr>
            <a:spLocks noChangeShapeType="1"/>
          </p:cNvSpPr>
          <p:nvPr/>
        </p:nvSpPr>
        <p:spPr bwMode="auto">
          <a:xfrm>
            <a:off x="6759575" y="3826838"/>
            <a:ext cx="0" cy="393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65" name="Freeform 58"/>
          <p:cNvSpPr>
            <a:spLocks/>
          </p:cNvSpPr>
          <p:nvPr/>
        </p:nvSpPr>
        <p:spPr bwMode="auto">
          <a:xfrm>
            <a:off x="1997075" y="3979238"/>
            <a:ext cx="954088" cy="268287"/>
          </a:xfrm>
          <a:custGeom>
            <a:avLst/>
            <a:gdLst/>
            <a:ahLst/>
            <a:cxnLst>
              <a:cxn ang="0">
                <a:pos x="600" y="0"/>
              </a:cxn>
              <a:cxn ang="0">
                <a:pos x="0" y="0"/>
              </a:cxn>
              <a:cxn ang="0">
                <a:pos x="0" y="168"/>
              </a:cxn>
            </a:cxnLst>
            <a:rect l="0" t="0" r="r" b="b"/>
            <a:pathLst>
              <a:path w="601" h="169">
                <a:moveTo>
                  <a:pt x="600" y="0"/>
                </a:moveTo>
                <a:lnTo>
                  <a:pt x="0" y="0"/>
                </a:lnTo>
                <a:lnTo>
                  <a:pt x="0" y="168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 sz="1400">
              <a:latin typeface="+mj-lt"/>
            </a:endParaRPr>
          </a:p>
        </p:txBody>
      </p:sp>
      <p:sp>
        <p:nvSpPr>
          <p:cNvPr id="66" name="Freeform 59"/>
          <p:cNvSpPr>
            <a:spLocks/>
          </p:cNvSpPr>
          <p:nvPr/>
        </p:nvSpPr>
        <p:spPr bwMode="auto">
          <a:xfrm>
            <a:off x="2276475" y="3826838"/>
            <a:ext cx="1004888" cy="433387"/>
          </a:xfrm>
          <a:custGeom>
            <a:avLst/>
            <a:gdLst/>
            <a:ahLst/>
            <a:cxnLst>
              <a:cxn ang="0">
                <a:pos x="632" y="0"/>
              </a:cxn>
              <a:cxn ang="0">
                <a:pos x="0" y="0"/>
              </a:cxn>
              <a:cxn ang="0">
                <a:pos x="0" y="272"/>
              </a:cxn>
            </a:cxnLst>
            <a:rect l="0" t="0" r="r" b="b"/>
            <a:pathLst>
              <a:path w="633" h="273">
                <a:moveTo>
                  <a:pt x="632" y="0"/>
                </a:moveTo>
                <a:lnTo>
                  <a:pt x="0" y="0"/>
                </a:lnTo>
                <a:lnTo>
                  <a:pt x="0" y="27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 sz="1400">
              <a:latin typeface="+mj-lt"/>
            </a:endParaRPr>
          </a:p>
        </p:txBody>
      </p:sp>
      <p:sp>
        <p:nvSpPr>
          <p:cNvPr id="67" name="Rectangle 60"/>
          <p:cNvSpPr>
            <a:spLocks noChangeArrowheads="1"/>
          </p:cNvSpPr>
          <p:nvPr/>
        </p:nvSpPr>
        <p:spPr bwMode="auto">
          <a:xfrm>
            <a:off x="1728788" y="4287213"/>
            <a:ext cx="629982" cy="52065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>
                <a:latin typeface="+mj-lt"/>
              </a:rPr>
              <a:t>Load</a:t>
            </a:r>
          </a:p>
          <a:p>
            <a:pPr algn="l">
              <a:spcBef>
                <a:spcPct val="0"/>
              </a:spcBef>
            </a:pPr>
            <a:r>
              <a:rPr lang="en-US" sz="1400">
                <a:latin typeface="+mj-lt"/>
              </a:rPr>
              <a:t> Unit</a:t>
            </a:r>
          </a:p>
        </p:txBody>
      </p:sp>
      <p:sp>
        <p:nvSpPr>
          <p:cNvPr id="68" name="Rectangle 61"/>
          <p:cNvSpPr>
            <a:spLocks noChangeArrowheads="1"/>
          </p:cNvSpPr>
          <p:nvPr/>
        </p:nvSpPr>
        <p:spPr bwMode="auto">
          <a:xfrm>
            <a:off x="2922588" y="4414213"/>
            <a:ext cx="386325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>
                <a:latin typeface="+mj-lt"/>
              </a:rPr>
              <a:t>FU</a:t>
            </a:r>
          </a:p>
        </p:txBody>
      </p:sp>
      <p:sp>
        <p:nvSpPr>
          <p:cNvPr id="69" name="Rectangle 62"/>
          <p:cNvSpPr>
            <a:spLocks noChangeArrowheads="1"/>
          </p:cNvSpPr>
          <p:nvPr/>
        </p:nvSpPr>
        <p:spPr bwMode="auto">
          <a:xfrm>
            <a:off x="4065588" y="4414213"/>
            <a:ext cx="386325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>
                <a:latin typeface="+mj-lt"/>
              </a:rPr>
              <a:t>FU</a:t>
            </a:r>
          </a:p>
        </p:txBody>
      </p:sp>
      <p:sp>
        <p:nvSpPr>
          <p:cNvPr id="70" name="Rectangle 63"/>
          <p:cNvSpPr>
            <a:spLocks noChangeArrowheads="1"/>
          </p:cNvSpPr>
          <p:nvPr/>
        </p:nvSpPr>
        <p:spPr bwMode="auto">
          <a:xfrm>
            <a:off x="5208588" y="4426913"/>
            <a:ext cx="386325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>
                <a:latin typeface="+mj-lt"/>
              </a:rPr>
              <a:t>FU</a:t>
            </a:r>
          </a:p>
        </p:txBody>
      </p:sp>
      <p:sp>
        <p:nvSpPr>
          <p:cNvPr id="71" name="Rectangle 64"/>
          <p:cNvSpPr>
            <a:spLocks noChangeArrowheads="1"/>
          </p:cNvSpPr>
          <p:nvPr/>
        </p:nvSpPr>
        <p:spPr bwMode="auto">
          <a:xfrm>
            <a:off x="6237288" y="4299913"/>
            <a:ext cx="621966" cy="52065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 dirty="0">
                <a:latin typeface="+mj-lt"/>
              </a:rPr>
              <a:t>Store</a:t>
            </a:r>
          </a:p>
          <a:p>
            <a:pPr algn="l">
              <a:spcBef>
                <a:spcPct val="0"/>
              </a:spcBef>
            </a:pPr>
            <a:r>
              <a:rPr lang="en-US" sz="1400" dirty="0">
                <a:latin typeface="+mj-lt"/>
              </a:rPr>
              <a:t> Unit</a:t>
            </a:r>
          </a:p>
        </p:txBody>
      </p:sp>
      <p:sp>
        <p:nvSpPr>
          <p:cNvPr id="72" name="Rectangle 65"/>
          <p:cNvSpPr>
            <a:spLocks noChangeArrowheads="1"/>
          </p:cNvSpPr>
          <p:nvPr/>
        </p:nvSpPr>
        <p:spPr bwMode="auto">
          <a:xfrm>
            <a:off x="6719888" y="4955550"/>
            <a:ext cx="1106073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>
                <a:latin typeface="+mj-lt"/>
              </a:rPr>
              <a:t>&lt; t, result &gt;</a:t>
            </a:r>
          </a:p>
        </p:txBody>
      </p:sp>
      <p:sp>
        <p:nvSpPr>
          <p:cNvPr id="73" name="Rectangle 66"/>
          <p:cNvSpPr>
            <a:spLocks noChangeArrowheads="1"/>
          </p:cNvSpPr>
          <p:nvPr/>
        </p:nvSpPr>
        <p:spPr bwMode="auto">
          <a:xfrm>
            <a:off x="8226425" y="2215525"/>
            <a:ext cx="328617" cy="11669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>
                <a:latin typeface="+mj-lt"/>
              </a:rPr>
              <a:t>t</a:t>
            </a:r>
            <a:r>
              <a:rPr lang="en-US" sz="1400" baseline="-25000">
                <a:latin typeface="+mj-lt"/>
              </a:rPr>
              <a:t>1</a:t>
            </a:r>
            <a:endParaRPr lang="en-US" sz="1400">
              <a:latin typeface="+mj-lt"/>
            </a:endParaRPr>
          </a:p>
          <a:p>
            <a:pPr algn="l">
              <a:spcBef>
                <a:spcPct val="0"/>
              </a:spcBef>
            </a:pPr>
            <a:r>
              <a:rPr lang="en-US" sz="1400">
                <a:latin typeface="+mj-lt"/>
              </a:rPr>
              <a:t>t</a:t>
            </a:r>
            <a:r>
              <a:rPr lang="en-US" sz="1400" baseline="-25000">
                <a:latin typeface="+mj-lt"/>
              </a:rPr>
              <a:t>2</a:t>
            </a:r>
            <a:endParaRPr lang="en-US" sz="1400">
              <a:latin typeface="+mj-lt"/>
            </a:endParaRPr>
          </a:p>
          <a:p>
            <a:pPr algn="l">
              <a:spcBef>
                <a:spcPct val="0"/>
              </a:spcBef>
            </a:pPr>
            <a:r>
              <a:rPr lang="en-US" sz="1400">
                <a:latin typeface="+mj-lt"/>
              </a:rPr>
              <a:t>.</a:t>
            </a:r>
          </a:p>
          <a:p>
            <a:pPr algn="l">
              <a:spcBef>
                <a:spcPct val="0"/>
              </a:spcBef>
            </a:pPr>
            <a:r>
              <a:rPr lang="en-US" sz="1400">
                <a:latin typeface="+mj-lt"/>
              </a:rPr>
              <a:t>.</a:t>
            </a:r>
          </a:p>
          <a:p>
            <a:pPr algn="l">
              <a:spcBef>
                <a:spcPct val="0"/>
              </a:spcBef>
            </a:pPr>
            <a:r>
              <a:rPr lang="en-US" sz="1400">
                <a:latin typeface="+mj-lt"/>
              </a:rPr>
              <a:t>t</a:t>
            </a:r>
            <a:r>
              <a:rPr lang="en-US" sz="1400" baseline="-25000">
                <a:latin typeface="+mj-lt"/>
              </a:rPr>
              <a:t>n</a:t>
            </a:r>
          </a:p>
        </p:txBody>
      </p:sp>
      <p:grpSp>
        <p:nvGrpSpPr>
          <p:cNvPr id="8" name="Group 67"/>
          <p:cNvGrpSpPr>
            <a:grpSpLocks/>
          </p:cNvGrpSpPr>
          <p:nvPr/>
        </p:nvGrpSpPr>
        <p:grpSpPr bwMode="auto">
          <a:xfrm>
            <a:off x="2132013" y="2271088"/>
            <a:ext cx="6029325" cy="1436687"/>
            <a:chOff x="1762" y="959"/>
            <a:chExt cx="3798" cy="1726"/>
          </a:xfrm>
        </p:grpSpPr>
        <p:sp>
          <p:nvSpPr>
            <p:cNvPr id="75" name="Rectangle 68" descr="Wide downward diagonal"/>
            <p:cNvSpPr>
              <a:spLocks noChangeArrowheads="1"/>
            </p:cNvSpPr>
            <p:nvPr/>
          </p:nvSpPr>
          <p:spPr bwMode="auto">
            <a:xfrm>
              <a:off x="4368" y="984"/>
              <a:ext cx="1192" cy="1696"/>
            </a:xfrm>
            <a:prstGeom prst="rect">
              <a:avLst/>
            </a:prstGeom>
            <a:pattFill prst="wdDnDiag">
              <a:fgClr>
                <a:schemeClr val="bg2">
                  <a:alpha val="39999"/>
                </a:schemeClr>
              </a:fgClr>
              <a:bgClr>
                <a:schemeClr val="bg1">
                  <a:alpha val="39999"/>
                </a:schemeClr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76" name="Line 69"/>
            <p:cNvSpPr>
              <a:spLocks noChangeShapeType="1"/>
            </p:cNvSpPr>
            <p:nvPr/>
          </p:nvSpPr>
          <p:spPr bwMode="auto">
            <a:xfrm>
              <a:off x="1762" y="981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77" name="Line 70"/>
            <p:cNvSpPr>
              <a:spLocks noChangeShapeType="1"/>
            </p:cNvSpPr>
            <p:nvPr/>
          </p:nvSpPr>
          <p:spPr bwMode="auto">
            <a:xfrm>
              <a:off x="2050" y="975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78" name="Line 71"/>
            <p:cNvSpPr>
              <a:spLocks noChangeShapeType="1"/>
            </p:cNvSpPr>
            <p:nvPr/>
          </p:nvSpPr>
          <p:spPr bwMode="auto">
            <a:xfrm>
              <a:off x="3577" y="968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79" name="Line 72"/>
            <p:cNvSpPr>
              <a:spLocks noChangeShapeType="1"/>
            </p:cNvSpPr>
            <p:nvPr/>
          </p:nvSpPr>
          <p:spPr bwMode="auto">
            <a:xfrm>
              <a:off x="2986" y="964"/>
              <a:ext cx="0" cy="17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80" name="Line 73"/>
            <p:cNvSpPr>
              <a:spLocks noChangeShapeType="1"/>
            </p:cNvSpPr>
            <p:nvPr/>
          </p:nvSpPr>
          <p:spPr bwMode="auto">
            <a:xfrm>
              <a:off x="3758" y="965"/>
              <a:ext cx="0" cy="170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81" name="Line 74"/>
            <p:cNvSpPr>
              <a:spLocks noChangeShapeType="1"/>
            </p:cNvSpPr>
            <p:nvPr/>
          </p:nvSpPr>
          <p:spPr bwMode="auto">
            <a:xfrm>
              <a:off x="2389" y="968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82" name="Line 75"/>
            <p:cNvSpPr>
              <a:spLocks noChangeShapeType="1"/>
            </p:cNvSpPr>
            <p:nvPr/>
          </p:nvSpPr>
          <p:spPr bwMode="auto">
            <a:xfrm>
              <a:off x="2812" y="968"/>
              <a:ext cx="0" cy="17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83" name="Line 76"/>
            <p:cNvSpPr>
              <a:spLocks noChangeShapeType="1"/>
            </p:cNvSpPr>
            <p:nvPr/>
          </p:nvSpPr>
          <p:spPr bwMode="auto">
            <a:xfrm>
              <a:off x="4532" y="965"/>
              <a:ext cx="0" cy="170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84" name="Line 77"/>
            <p:cNvSpPr>
              <a:spLocks noChangeShapeType="1"/>
            </p:cNvSpPr>
            <p:nvPr/>
          </p:nvSpPr>
          <p:spPr bwMode="auto">
            <a:xfrm>
              <a:off x="4948" y="959"/>
              <a:ext cx="0" cy="170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</p:grpSp>
      <p:sp>
        <p:nvSpPr>
          <p:cNvPr id="85" name="Rectangle 78"/>
          <p:cNvSpPr>
            <a:spLocks noChangeArrowheads="1"/>
          </p:cNvSpPr>
          <p:nvPr/>
        </p:nvSpPr>
        <p:spPr bwMode="auto">
          <a:xfrm>
            <a:off x="1447800" y="2215525"/>
            <a:ext cx="6647655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 dirty="0">
                <a:latin typeface="+mj-lt"/>
              </a:rPr>
              <a:t>Ins#  </a:t>
            </a:r>
            <a:r>
              <a:rPr lang="en-US" sz="1400" dirty="0" smtClean="0">
                <a:latin typeface="+mj-lt"/>
              </a:rPr>
              <a:t>    use   exec      op     p1       </a:t>
            </a:r>
            <a:r>
              <a:rPr lang="en-US" sz="1400" dirty="0">
                <a:latin typeface="+mj-lt"/>
              </a:rPr>
              <a:t>src1   </a:t>
            </a:r>
            <a:r>
              <a:rPr lang="en-US" sz="1400" dirty="0" smtClean="0">
                <a:latin typeface="+mj-lt"/>
              </a:rPr>
              <a:t>    p2     src2        </a:t>
            </a:r>
            <a:r>
              <a:rPr lang="en-US" sz="1400" dirty="0">
                <a:latin typeface="+mj-lt"/>
              </a:rPr>
              <a:t>pd </a:t>
            </a:r>
            <a:r>
              <a:rPr lang="en-US" sz="1400" dirty="0" smtClean="0">
                <a:latin typeface="+mj-lt"/>
              </a:rPr>
              <a:t>   </a:t>
            </a:r>
            <a:r>
              <a:rPr lang="en-US" sz="1400" dirty="0" err="1">
                <a:latin typeface="+mj-lt"/>
              </a:rPr>
              <a:t>dest</a:t>
            </a:r>
            <a:r>
              <a:rPr lang="en-US" sz="1400" dirty="0">
                <a:latin typeface="+mj-lt"/>
              </a:rPr>
              <a:t>   </a:t>
            </a:r>
            <a:r>
              <a:rPr lang="en-US" sz="1400" dirty="0" smtClean="0">
                <a:latin typeface="+mj-lt"/>
              </a:rPr>
              <a:t>      </a:t>
            </a:r>
            <a:r>
              <a:rPr lang="en-US" sz="1400" dirty="0">
                <a:latin typeface="+mj-lt"/>
              </a:rPr>
              <a:t>data</a:t>
            </a:r>
          </a:p>
        </p:txBody>
      </p:sp>
      <p:sp>
        <p:nvSpPr>
          <p:cNvPr id="86" name="Rectangle 79"/>
          <p:cNvSpPr>
            <a:spLocks noChangeArrowheads="1"/>
          </p:cNvSpPr>
          <p:nvPr/>
        </p:nvSpPr>
        <p:spPr bwMode="auto">
          <a:xfrm>
            <a:off x="1495425" y="2282200"/>
            <a:ext cx="6683375" cy="14335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87" name="Line 80"/>
          <p:cNvSpPr>
            <a:spLocks noChangeShapeType="1"/>
          </p:cNvSpPr>
          <p:nvPr/>
        </p:nvSpPr>
        <p:spPr bwMode="auto">
          <a:xfrm>
            <a:off x="1479550" y="2523500"/>
            <a:ext cx="66738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88" name="Freeform 81"/>
          <p:cNvSpPr>
            <a:spLocks/>
          </p:cNvSpPr>
          <p:nvPr/>
        </p:nvSpPr>
        <p:spPr bwMode="auto">
          <a:xfrm>
            <a:off x="1679575" y="1939300"/>
            <a:ext cx="7239000" cy="3352800"/>
          </a:xfrm>
          <a:custGeom>
            <a:avLst/>
            <a:gdLst/>
            <a:ahLst/>
            <a:cxnLst>
              <a:cxn ang="0">
                <a:pos x="0" y="2112"/>
              </a:cxn>
              <a:cxn ang="0">
                <a:pos x="4560" y="2112"/>
              </a:cxn>
              <a:cxn ang="0">
                <a:pos x="4560" y="0"/>
              </a:cxn>
              <a:cxn ang="0">
                <a:pos x="1824" y="0"/>
              </a:cxn>
              <a:cxn ang="0">
                <a:pos x="1816" y="223"/>
              </a:cxn>
            </a:cxnLst>
            <a:rect l="0" t="0" r="r" b="b"/>
            <a:pathLst>
              <a:path w="4560" h="2112">
                <a:moveTo>
                  <a:pt x="0" y="2112"/>
                </a:moveTo>
                <a:lnTo>
                  <a:pt x="4560" y="2112"/>
                </a:lnTo>
                <a:lnTo>
                  <a:pt x="4560" y="0"/>
                </a:lnTo>
                <a:lnTo>
                  <a:pt x="1824" y="0"/>
                </a:lnTo>
                <a:lnTo>
                  <a:pt x="1816" y="223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 sz="1400">
              <a:latin typeface="+mj-lt"/>
            </a:endParaRPr>
          </a:p>
        </p:txBody>
      </p:sp>
      <p:sp>
        <p:nvSpPr>
          <p:cNvPr id="89" name="Freeform 82"/>
          <p:cNvSpPr>
            <a:spLocks/>
          </p:cNvSpPr>
          <p:nvPr/>
        </p:nvSpPr>
        <p:spPr bwMode="auto">
          <a:xfrm>
            <a:off x="5711825" y="1932950"/>
            <a:ext cx="7938" cy="3111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196"/>
              </a:cxn>
            </a:cxnLst>
            <a:rect l="0" t="0" r="r" b="b"/>
            <a:pathLst>
              <a:path w="5" h="196">
                <a:moveTo>
                  <a:pt x="0" y="0"/>
                </a:moveTo>
                <a:lnTo>
                  <a:pt x="5" y="196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1400">
              <a:latin typeface="+mj-lt"/>
            </a:endParaRPr>
          </a:p>
        </p:txBody>
      </p:sp>
      <p:sp>
        <p:nvSpPr>
          <p:cNvPr id="90" name="Line 83"/>
          <p:cNvSpPr>
            <a:spLocks noChangeShapeType="1"/>
          </p:cNvSpPr>
          <p:nvPr/>
        </p:nvSpPr>
        <p:spPr bwMode="auto">
          <a:xfrm>
            <a:off x="7623175" y="19393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1400">
              <a:latin typeface="+mj-lt"/>
            </a:endParaRPr>
          </a:p>
        </p:txBody>
      </p:sp>
      <p:sp>
        <p:nvSpPr>
          <p:cNvPr id="91" name="Rectangle 84"/>
          <p:cNvSpPr>
            <a:spLocks noChangeArrowheads="1"/>
          </p:cNvSpPr>
          <p:nvPr/>
        </p:nvSpPr>
        <p:spPr bwMode="auto">
          <a:xfrm>
            <a:off x="7318375" y="4072900"/>
            <a:ext cx="990600" cy="711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>
                <a:latin typeface="+mj-lt"/>
              </a:rPr>
              <a:t>Commit</a:t>
            </a:r>
          </a:p>
        </p:txBody>
      </p:sp>
      <p:sp>
        <p:nvSpPr>
          <p:cNvPr id="92" name="Line 85"/>
          <p:cNvSpPr>
            <a:spLocks noChangeShapeType="1"/>
          </p:cNvSpPr>
          <p:nvPr/>
        </p:nvSpPr>
        <p:spPr bwMode="auto">
          <a:xfrm>
            <a:off x="7699375" y="3715713"/>
            <a:ext cx="0" cy="3571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1400">
              <a:latin typeface="+mj-lt"/>
            </a:endParaRPr>
          </a:p>
        </p:txBody>
      </p:sp>
      <p:grpSp>
        <p:nvGrpSpPr>
          <p:cNvPr id="13" name="Group 86"/>
          <p:cNvGrpSpPr>
            <a:grpSpLocks/>
          </p:cNvGrpSpPr>
          <p:nvPr/>
        </p:nvGrpSpPr>
        <p:grpSpPr bwMode="auto">
          <a:xfrm>
            <a:off x="6672263" y="986800"/>
            <a:ext cx="1065212" cy="776288"/>
            <a:chOff x="4272" y="674"/>
            <a:chExt cx="692" cy="613"/>
          </a:xfrm>
        </p:grpSpPr>
        <p:sp>
          <p:nvSpPr>
            <p:cNvPr id="94" name="Rectangle 87"/>
            <p:cNvSpPr>
              <a:spLocks noChangeArrowheads="1"/>
            </p:cNvSpPr>
            <p:nvPr/>
          </p:nvSpPr>
          <p:spPr bwMode="auto">
            <a:xfrm>
              <a:off x="4272" y="674"/>
              <a:ext cx="688" cy="613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grpSp>
          <p:nvGrpSpPr>
            <p:cNvPr id="22" name="Group 88"/>
            <p:cNvGrpSpPr>
              <a:grpSpLocks/>
            </p:cNvGrpSpPr>
            <p:nvPr/>
          </p:nvGrpSpPr>
          <p:grpSpPr bwMode="auto">
            <a:xfrm>
              <a:off x="4272" y="843"/>
              <a:ext cx="692" cy="295"/>
              <a:chOff x="4272" y="843"/>
              <a:chExt cx="756" cy="295"/>
            </a:xfrm>
          </p:grpSpPr>
          <p:sp>
            <p:nvSpPr>
              <p:cNvPr id="96" name="Line 89"/>
              <p:cNvSpPr>
                <a:spLocks noChangeShapeType="1"/>
              </p:cNvSpPr>
              <p:nvPr/>
            </p:nvSpPr>
            <p:spPr bwMode="auto">
              <a:xfrm>
                <a:off x="4280" y="843"/>
                <a:ext cx="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+mj-lt"/>
                </a:endParaRPr>
              </a:p>
            </p:txBody>
          </p:sp>
          <p:sp>
            <p:nvSpPr>
              <p:cNvPr id="97" name="Line 90"/>
              <p:cNvSpPr>
                <a:spLocks noChangeShapeType="1"/>
              </p:cNvSpPr>
              <p:nvPr/>
            </p:nvSpPr>
            <p:spPr bwMode="auto">
              <a:xfrm>
                <a:off x="4280" y="1138"/>
                <a:ext cx="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+mj-lt"/>
                </a:endParaRPr>
              </a:p>
            </p:txBody>
          </p:sp>
          <p:sp>
            <p:nvSpPr>
              <p:cNvPr id="98" name="Line 91"/>
              <p:cNvSpPr>
                <a:spLocks noChangeShapeType="1"/>
              </p:cNvSpPr>
              <p:nvPr/>
            </p:nvSpPr>
            <p:spPr bwMode="auto">
              <a:xfrm>
                <a:off x="4272" y="978"/>
                <a:ext cx="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+mj-lt"/>
                </a:endParaRPr>
              </a:p>
            </p:txBody>
          </p:sp>
        </p:grpSp>
      </p:grpSp>
      <p:sp>
        <p:nvSpPr>
          <p:cNvPr id="99" name="Rectangle 92"/>
          <p:cNvSpPr>
            <a:spLocks noChangeArrowheads="1"/>
          </p:cNvSpPr>
          <p:nvPr/>
        </p:nvSpPr>
        <p:spPr bwMode="auto">
          <a:xfrm>
            <a:off x="547724" y="1120150"/>
            <a:ext cx="981039" cy="52065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400" dirty="0">
                <a:latin typeface="+mj-lt"/>
              </a:rPr>
              <a:t>Rename </a:t>
            </a:r>
          </a:p>
          <a:p>
            <a:pPr algn="r">
              <a:spcBef>
                <a:spcPct val="0"/>
              </a:spcBef>
            </a:pPr>
            <a:r>
              <a:rPr lang="en-US" sz="1400" dirty="0">
                <a:latin typeface="+mj-lt"/>
              </a:rPr>
              <a:t>Table</a:t>
            </a:r>
          </a:p>
        </p:txBody>
      </p:sp>
      <p:sp>
        <p:nvSpPr>
          <p:cNvPr id="100" name="Rectangle 93"/>
          <p:cNvSpPr>
            <a:spLocks noChangeArrowheads="1"/>
          </p:cNvSpPr>
          <p:nvPr/>
        </p:nvSpPr>
        <p:spPr bwMode="auto">
          <a:xfrm>
            <a:off x="1520825" y="1336050"/>
            <a:ext cx="455613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>
                <a:latin typeface="+mj-lt"/>
              </a:rPr>
              <a:t>r</a:t>
            </a:r>
            <a:r>
              <a:rPr lang="en-US" sz="1400" baseline="-25000">
                <a:latin typeface="+mj-lt"/>
              </a:rPr>
              <a:t>1 </a:t>
            </a:r>
          </a:p>
        </p:txBody>
      </p:sp>
      <p:grpSp>
        <p:nvGrpSpPr>
          <p:cNvPr id="31" name="Group 94"/>
          <p:cNvGrpSpPr>
            <a:grpSpLocks/>
          </p:cNvGrpSpPr>
          <p:nvPr/>
        </p:nvGrpSpPr>
        <p:grpSpPr bwMode="auto">
          <a:xfrm>
            <a:off x="1870075" y="1223338"/>
            <a:ext cx="869950" cy="931862"/>
            <a:chOff x="1338" y="714"/>
            <a:chExt cx="624" cy="720"/>
          </a:xfrm>
        </p:grpSpPr>
        <p:sp>
          <p:nvSpPr>
            <p:cNvPr id="102" name="Rectangle 95"/>
            <p:cNvSpPr>
              <a:spLocks noChangeArrowheads="1"/>
            </p:cNvSpPr>
            <p:nvPr/>
          </p:nvSpPr>
          <p:spPr bwMode="auto">
            <a:xfrm>
              <a:off x="1338" y="762"/>
              <a:ext cx="432" cy="67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103" name="Rectangle 96"/>
            <p:cNvSpPr>
              <a:spLocks noChangeArrowheads="1"/>
            </p:cNvSpPr>
            <p:nvPr/>
          </p:nvSpPr>
          <p:spPr bwMode="auto">
            <a:xfrm>
              <a:off x="1338" y="714"/>
              <a:ext cx="432" cy="19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400">
                  <a:latin typeface="+mj-lt"/>
                </a:rPr>
                <a:t>t</a:t>
              </a:r>
              <a:endParaRPr lang="en-US" sz="1400" baseline="-25000">
                <a:latin typeface="+mj-lt"/>
              </a:endParaRPr>
            </a:p>
          </p:txBody>
        </p:sp>
        <p:sp>
          <p:nvSpPr>
            <p:cNvPr id="104" name="Rectangle 97"/>
            <p:cNvSpPr>
              <a:spLocks noChangeArrowheads="1"/>
            </p:cNvSpPr>
            <p:nvPr/>
          </p:nvSpPr>
          <p:spPr bwMode="auto">
            <a:xfrm>
              <a:off x="1338" y="906"/>
              <a:ext cx="432" cy="14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105" name="Rectangle 98"/>
            <p:cNvSpPr>
              <a:spLocks noChangeArrowheads="1"/>
            </p:cNvSpPr>
            <p:nvPr/>
          </p:nvSpPr>
          <p:spPr bwMode="auto">
            <a:xfrm>
              <a:off x="1338" y="1290"/>
              <a:ext cx="432" cy="14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106" name="Rectangle 99"/>
            <p:cNvSpPr>
              <a:spLocks noChangeArrowheads="1"/>
            </p:cNvSpPr>
            <p:nvPr/>
          </p:nvSpPr>
          <p:spPr bwMode="auto">
            <a:xfrm>
              <a:off x="1770" y="714"/>
              <a:ext cx="192" cy="19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400">
                  <a:latin typeface="+mj-lt"/>
                </a:rPr>
                <a:t>v</a:t>
              </a:r>
              <a:endParaRPr lang="en-US" sz="1400" baseline="-25000">
                <a:latin typeface="+mj-lt"/>
              </a:endParaRPr>
            </a:p>
          </p:txBody>
        </p:sp>
        <p:sp>
          <p:nvSpPr>
            <p:cNvPr id="107" name="Rectangle 100"/>
            <p:cNvSpPr>
              <a:spLocks noChangeArrowheads="1"/>
            </p:cNvSpPr>
            <p:nvPr/>
          </p:nvSpPr>
          <p:spPr bwMode="auto">
            <a:xfrm>
              <a:off x="1770" y="906"/>
              <a:ext cx="192" cy="14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108" name="Rectangle 101"/>
            <p:cNvSpPr>
              <a:spLocks noChangeArrowheads="1"/>
            </p:cNvSpPr>
            <p:nvPr/>
          </p:nvSpPr>
          <p:spPr bwMode="auto">
            <a:xfrm>
              <a:off x="1770" y="1050"/>
              <a:ext cx="192" cy="24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109" name="Rectangle 102"/>
            <p:cNvSpPr>
              <a:spLocks noChangeArrowheads="1"/>
            </p:cNvSpPr>
            <p:nvPr/>
          </p:nvSpPr>
          <p:spPr bwMode="auto">
            <a:xfrm>
              <a:off x="1770" y="1290"/>
              <a:ext cx="192" cy="14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</p:grpSp>
      <p:sp>
        <p:nvSpPr>
          <p:cNvPr id="110" name="Rectangle 103"/>
          <p:cNvSpPr>
            <a:spLocks noChangeArrowheads="1"/>
          </p:cNvSpPr>
          <p:nvPr/>
        </p:nvSpPr>
        <p:spPr bwMode="auto">
          <a:xfrm>
            <a:off x="1520825" y="1651963"/>
            <a:ext cx="412750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>
                <a:latin typeface="+mj-lt"/>
              </a:rPr>
              <a:t>r</a:t>
            </a:r>
            <a:r>
              <a:rPr lang="en-US" sz="1400" baseline="-25000">
                <a:latin typeface="+mj-lt"/>
              </a:rPr>
              <a:t>2</a:t>
            </a:r>
          </a:p>
        </p:txBody>
      </p:sp>
      <p:sp>
        <p:nvSpPr>
          <p:cNvPr id="111" name="Freeform 104"/>
          <p:cNvSpPr>
            <a:spLocks/>
          </p:cNvSpPr>
          <p:nvPr/>
        </p:nvSpPr>
        <p:spPr bwMode="auto">
          <a:xfrm>
            <a:off x="7721600" y="1339225"/>
            <a:ext cx="927100" cy="3644900"/>
          </a:xfrm>
          <a:custGeom>
            <a:avLst/>
            <a:gdLst/>
            <a:ahLst/>
            <a:cxnLst>
              <a:cxn ang="0">
                <a:pos x="0" y="2168"/>
              </a:cxn>
              <a:cxn ang="0">
                <a:pos x="0" y="2296"/>
              </a:cxn>
              <a:cxn ang="0">
                <a:pos x="584" y="2296"/>
              </a:cxn>
              <a:cxn ang="0">
                <a:pos x="584" y="0"/>
              </a:cxn>
              <a:cxn ang="0">
                <a:pos x="8" y="0"/>
              </a:cxn>
            </a:cxnLst>
            <a:rect l="0" t="0" r="r" b="b"/>
            <a:pathLst>
              <a:path w="584" h="2296">
                <a:moveTo>
                  <a:pt x="0" y="2168"/>
                </a:moveTo>
                <a:lnTo>
                  <a:pt x="0" y="2296"/>
                </a:lnTo>
                <a:lnTo>
                  <a:pt x="584" y="2296"/>
                </a:lnTo>
                <a:lnTo>
                  <a:pt x="584" y="0"/>
                </a:lnTo>
                <a:lnTo>
                  <a:pt x="8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112" name="Rectangle 107"/>
          <p:cNvSpPr>
            <a:spLocks noChangeArrowheads="1"/>
          </p:cNvSpPr>
          <p:nvPr/>
        </p:nvSpPr>
        <p:spPr bwMode="auto">
          <a:xfrm>
            <a:off x="3359150" y="1031250"/>
            <a:ext cx="1051571" cy="52065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 dirty="0">
                <a:latin typeface="+mj-lt"/>
              </a:rPr>
              <a:t>Rename </a:t>
            </a:r>
          </a:p>
          <a:p>
            <a:pPr algn="l">
              <a:spcBef>
                <a:spcPct val="0"/>
              </a:spcBef>
            </a:pPr>
            <a:r>
              <a:rPr lang="en-US" sz="1400" dirty="0">
                <a:latin typeface="+mj-lt"/>
              </a:rPr>
              <a:t>Snapshots</a:t>
            </a:r>
          </a:p>
        </p:txBody>
      </p:sp>
      <p:sp>
        <p:nvSpPr>
          <p:cNvPr id="113" name="Text Box 108"/>
          <p:cNvSpPr txBox="1">
            <a:spLocks noChangeArrowheads="1"/>
          </p:cNvSpPr>
          <p:nvPr/>
        </p:nvSpPr>
        <p:spPr bwMode="auto">
          <a:xfrm>
            <a:off x="0" y="2388563"/>
            <a:ext cx="13160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200" dirty="0">
                <a:latin typeface="+mj-lt"/>
              </a:rPr>
              <a:t>Ptr</a:t>
            </a:r>
            <a:r>
              <a:rPr lang="en-US" sz="1200" baseline="-25000" dirty="0">
                <a:latin typeface="+mj-lt"/>
              </a:rPr>
              <a:t>2</a:t>
            </a:r>
            <a:r>
              <a:rPr lang="en-US" sz="1200" dirty="0">
                <a:latin typeface="+mj-lt"/>
              </a:rPr>
              <a:t> </a:t>
            </a:r>
            <a:br>
              <a:rPr lang="en-US" sz="1200" dirty="0">
                <a:latin typeface="+mj-lt"/>
              </a:rPr>
            </a:br>
            <a:r>
              <a:rPr lang="en-US" sz="1200" dirty="0">
                <a:latin typeface="+mj-lt"/>
              </a:rPr>
              <a:t>next to commit</a:t>
            </a:r>
          </a:p>
        </p:txBody>
      </p:sp>
      <p:sp>
        <p:nvSpPr>
          <p:cNvPr id="114" name="Line 109"/>
          <p:cNvSpPr>
            <a:spLocks noChangeShapeType="1"/>
          </p:cNvSpPr>
          <p:nvPr/>
        </p:nvSpPr>
        <p:spPr bwMode="auto">
          <a:xfrm>
            <a:off x="1230765" y="2737710"/>
            <a:ext cx="232910" cy="13186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119" name="Line 114"/>
          <p:cNvSpPr>
            <a:spLocks noChangeShapeType="1"/>
          </p:cNvSpPr>
          <p:nvPr/>
        </p:nvSpPr>
        <p:spPr bwMode="auto">
          <a:xfrm>
            <a:off x="6262688" y="2285375"/>
            <a:ext cx="0" cy="14176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121" name="Text Box 116"/>
          <p:cNvSpPr txBox="1">
            <a:spLocks noChangeArrowheads="1"/>
          </p:cNvSpPr>
          <p:nvPr/>
        </p:nvSpPr>
        <p:spPr bwMode="auto">
          <a:xfrm>
            <a:off x="0" y="3377575"/>
            <a:ext cx="13160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200" dirty="0">
                <a:latin typeface="+mj-lt"/>
              </a:rPr>
              <a:t>Ptr</a:t>
            </a:r>
            <a:r>
              <a:rPr lang="en-US" sz="1200" baseline="-25000" dirty="0">
                <a:latin typeface="+mj-lt"/>
              </a:rPr>
              <a:t>1</a:t>
            </a:r>
            <a:r>
              <a:rPr lang="en-US" sz="1200" dirty="0">
                <a:latin typeface="+mj-lt"/>
              </a:rPr>
              <a:t> </a:t>
            </a:r>
            <a:br>
              <a:rPr lang="en-US" sz="1200" dirty="0">
                <a:latin typeface="+mj-lt"/>
              </a:rPr>
            </a:br>
            <a:r>
              <a:rPr lang="en-US" sz="1200" dirty="0">
                <a:latin typeface="+mj-lt"/>
              </a:rPr>
              <a:t>next available</a:t>
            </a:r>
          </a:p>
        </p:txBody>
      </p:sp>
      <p:sp>
        <p:nvSpPr>
          <p:cNvPr id="122" name="Line 117"/>
          <p:cNvSpPr>
            <a:spLocks noChangeShapeType="1"/>
          </p:cNvSpPr>
          <p:nvPr/>
        </p:nvSpPr>
        <p:spPr bwMode="auto">
          <a:xfrm flipV="1">
            <a:off x="1115550" y="3468062"/>
            <a:ext cx="367175" cy="11455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123" name="Line 118"/>
          <p:cNvSpPr>
            <a:spLocks noChangeShapeType="1"/>
          </p:cNvSpPr>
          <p:nvPr/>
        </p:nvSpPr>
        <p:spPr bwMode="auto">
          <a:xfrm flipV="1">
            <a:off x="1192360" y="3188662"/>
            <a:ext cx="312590" cy="990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400">
              <a:latin typeface="+mj-lt"/>
            </a:endParaRPr>
          </a:p>
        </p:txBody>
      </p:sp>
      <p:sp>
        <p:nvSpPr>
          <p:cNvPr id="124" name="Text Box 119"/>
          <p:cNvSpPr txBox="1">
            <a:spLocks noChangeArrowheads="1"/>
          </p:cNvSpPr>
          <p:nvPr/>
        </p:nvSpPr>
        <p:spPr bwMode="auto">
          <a:xfrm>
            <a:off x="0" y="2872750"/>
            <a:ext cx="13160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200" dirty="0">
                <a:solidFill>
                  <a:srgbClr val="FF0000"/>
                </a:solidFill>
                <a:latin typeface="+mj-lt"/>
              </a:rPr>
              <a:t>rollback </a:t>
            </a:r>
            <a:br>
              <a:rPr lang="en-US" sz="1200" dirty="0">
                <a:solidFill>
                  <a:srgbClr val="FF0000"/>
                </a:solidFill>
                <a:latin typeface="+mj-lt"/>
              </a:rPr>
            </a:br>
            <a:r>
              <a:rPr lang="en-US" sz="1200" dirty="0">
                <a:solidFill>
                  <a:srgbClr val="FF0000"/>
                </a:solidFill>
                <a:latin typeface="+mj-lt"/>
              </a:rPr>
              <a:t>next available</a:t>
            </a:r>
          </a:p>
        </p:txBody>
      </p:sp>
    </p:spTree>
    <p:extLst>
      <p:ext uri="{BB962C8B-B14F-4D97-AF65-F5344CB8AC3E}">
        <p14:creationId xmlns:p14="http://schemas.microsoft.com/office/powerpoint/2010/main" val="316507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Acknowledgements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lvl="2"/>
            <a:r>
              <a:rPr lang="en-US" sz="1600" b="0" dirty="0" smtClean="0">
                <a:solidFill>
                  <a:schemeClr val="tx1"/>
                </a:solidFill>
              </a:rPr>
              <a:t>These slides contain material developed and copyright by 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err="1" smtClean="0">
                <a:solidFill>
                  <a:schemeClr val="tx1"/>
                </a:solidFill>
              </a:rPr>
              <a:t>Arvind</a:t>
            </a:r>
            <a:r>
              <a:rPr lang="en-US" sz="1600" b="0" dirty="0" smtClean="0">
                <a:solidFill>
                  <a:schemeClr val="tx1"/>
                </a:solidFill>
              </a:rPr>
              <a:t> (MIT)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err="1" smtClean="0">
                <a:solidFill>
                  <a:schemeClr val="tx1"/>
                </a:solidFill>
              </a:rPr>
              <a:t>Krste</a:t>
            </a:r>
            <a:r>
              <a:rPr lang="en-US" sz="1600" b="0" dirty="0" smtClean="0">
                <a:solidFill>
                  <a:schemeClr val="tx1"/>
                </a:solidFill>
              </a:rPr>
              <a:t> </a:t>
            </a:r>
            <a:r>
              <a:rPr lang="en-US" sz="1600" b="0" dirty="0" err="1" smtClean="0">
                <a:solidFill>
                  <a:schemeClr val="tx1"/>
                </a:solidFill>
              </a:rPr>
              <a:t>Asanovic</a:t>
            </a:r>
            <a:r>
              <a:rPr lang="en-US" sz="1600" b="0" dirty="0" smtClean="0">
                <a:solidFill>
                  <a:schemeClr val="tx1"/>
                </a:solidFill>
              </a:rPr>
              <a:t> (MIT/UCB)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Joel </a:t>
            </a:r>
            <a:r>
              <a:rPr lang="en-US" sz="1600" b="0" dirty="0" err="1" smtClean="0">
                <a:solidFill>
                  <a:schemeClr val="tx1"/>
                </a:solidFill>
              </a:rPr>
              <a:t>Emer</a:t>
            </a:r>
            <a:r>
              <a:rPr lang="en-US" sz="1600" b="0" dirty="0" smtClean="0">
                <a:solidFill>
                  <a:schemeClr val="tx1"/>
                </a:solidFill>
              </a:rPr>
              <a:t> (Intel/MIT)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James Hoe (CMU)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John </a:t>
            </a:r>
            <a:r>
              <a:rPr lang="en-US" sz="1600" b="0" dirty="0" err="1" smtClean="0">
                <a:solidFill>
                  <a:schemeClr val="tx1"/>
                </a:solidFill>
              </a:rPr>
              <a:t>Kubiatowicz</a:t>
            </a:r>
            <a:r>
              <a:rPr lang="en-US" sz="1600" b="0" dirty="0" smtClean="0">
                <a:solidFill>
                  <a:schemeClr val="tx1"/>
                </a:solidFill>
              </a:rPr>
              <a:t> (UCB)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Alvin </a:t>
            </a:r>
            <a:r>
              <a:rPr lang="en-US" sz="1600" b="0" dirty="0" err="1" smtClean="0">
                <a:solidFill>
                  <a:schemeClr val="tx1"/>
                </a:solidFill>
              </a:rPr>
              <a:t>Lebeck</a:t>
            </a:r>
            <a:r>
              <a:rPr lang="en-US" sz="1600" b="0" dirty="0" smtClean="0">
                <a:solidFill>
                  <a:schemeClr val="tx1"/>
                </a:solidFill>
              </a:rPr>
              <a:t> (Duke)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David Patterson (UCB)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Daniel </a:t>
            </a:r>
            <a:r>
              <a:rPr lang="en-US" sz="1600" b="0" dirty="0" err="1" smtClean="0">
                <a:solidFill>
                  <a:schemeClr val="tx1"/>
                </a:solidFill>
              </a:rPr>
              <a:t>Sorin</a:t>
            </a:r>
            <a:r>
              <a:rPr lang="en-US" sz="1600" b="0" dirty="0" smtClean="0">
                <a:solidFill>
                  <a:schemeClr val="tx1"/>
                </a:solidFill>
              </a:rPr>
              <a:t> (Duke)</a:t>
            </a:r>
          </a:p>
          <a:p>
            <a:pPr lvl="3"/>
            <a:endParaRPr lang="en-US" sz="14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19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ECE252 </a:t>
            </a:r>
            <a:r>
              <a:rPr lang="en-US" sz="3600" b="1" dirty="0" err="1" smtClean="0">
                <a:solidFill>
                  <a:srgbClr val="00009C"/>
                </a:solidFill>
                <a:latin typeface="+mj-lt"/>
              </a:rPr>
              <a:t>Administrivia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4 October – Homework #2 Due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Use blackboard forum for questions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Attend office hours with questions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Email for separate meetings</a:t>
            </a:r>
          </a:p>
          <a:p>
            <a:pPr marL="628650" lvl="1" indent="-171450">
              <a:buFontTx/>
              <a:buChar char="-"/>
            </a:pPr>
            <a:endParaRPr lang="en-US" sz="1600" b="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4 October – Class Discussion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Roughly one reading per class. Do not wait until the day before!</a:t>
            </a: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  <a:p>
            <a:pPr marL="800100" lvl="1" indent="-342900">
              <a:buAutoNum type="arabicPeriod"/>
            </a:pPr>
            <a:r>
              <a:rPr lang="en-US" sz="1600" b="0" dirty="0" err="1" smtClean="0">
                <a:solidFill>
                  <a:schemeClr val="tx1"/>
                </a:solidFill>
              </a:rPr>
              <a:t>Srinivasan</a:t>
            </a:r>
            <a:r>
              <a:rPr lang="en-US" sz="1600" b="0" dirty="0" smtClean="0">
                <a:solidFill>
                  <a:schemeClr val="tx1"/>
                </a:solidFill>
              </a:rPr>
              <a:t> et al. “Optimizing pipelines for power and performance”</a:t>
            </a:r>
          </a:p>
          <a:p>
            <a:pPr marL="800100" lvl="1" indent="-342900">
              <a:buAutoNum type="arabicPeriod"/>
            </a:pPr>
            <a:r>
              <a:rPr lang="en-US" sz="1600" b="0" dirty="0" err="1" smtClean="0">
                <a:solidFill>
                  <a:schemeClr val="tx1"/>
                </a:solidFill>
              </a:rPr>
              <a:t>Mahlke</a:t>
            </a:r>
            <a:r>
              <a:rPr lang="en-US" sz="1600" b="0" dirty="0" smtClean="0">
                <a:solidFill>
                  <a:schemeClr val="tx1"/>
                </a:solidFill>
              </a:rPr>
              <a:t> et al. “A comparison of full and partial predicated execution support for ILP processors”</a:t>
            </a:r>
          </a:p>
          <a:p>
            <a:pPr marL="800100" lvl="1" indent="-342900">
              <a:buAutoNum type="arabicPeriod"/>
            </a:pPr>
            <a:r>
              <a:rPr lang="en-US" sz="1600" b="0" dirty="0" err="1" smtClean="0">
                <a:solidFill>
                  <a:schemeClr val="tx1"/>
                </a:solidFill>
              </a:rPr>
              <a:t>Palacharla</a:t>
            </a:r>
            <a:r>
              <a:rPr lang="en-US" sz="1600" b="0" dirty="0" smtClean="0">
                <a:solidFill>
                  <a:schemeClr val="tx1"/>
                </a:solidFill>
              </a:rPr>
              <a:t> et al. “Complexity-effective superscalar processors”</a:t>
            </a:r>
          </a:p>
          <a:p>
            <a:pPr marL="800100" lvl="1" indent="-342900">
              <a:buAutoNum type="arabicPeriod"/>
            </a:pPr>
            <a:r>
              <a:rPr lang="en-US" sz="1600" b="0" dirty="0" err="1" smtClean="0">
                <a:solidFill>
                  <a:schemeClr val="tx1"/>
                </a:solidFill>
              </a:rPr>
              <a:t>Yeh</a:t>
            </a:r>
            <a:r>
              <a:rPr lang="en-US" sz="1600" b="0" dirty="0" smtClean="0">
                <a:solidFill>
                  <a:schemeClr val="tx1"/>
                </a:solidFill>
              </a:rPr>
              <a:t> et al. “Two-level adaptive training branch prediction”</a:t>
            </a:r>
          </a:p>
          <a:p>
            <a:pPr marL="628650" lvl="1" indent="-171450">
              <a:buFontTx/>
              <a:buChar char="-"/>
            </a:pPr>
            <a:endParaRPr lang="en-US" sz="1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35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ECE252 </a:t>
            </a:r>
            <a:r>
              <a:rPr lang="en-US" sz="3600" b="1" dirty="0" err="1" smtClean="0">
                <a:solidFill>
                  <a:srgbClr val="00009C"/>
                </a:solidFill>
                <a:latin typeface="+mj-lt"/>
              </a:rPr>
              <a:t>Administrivia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6 October – Midterm Exam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75 minutes, in-class</a:t>
            </a:r>
          </a:p>
          <a:p>
            <a:pPr marL="628650" lvl="1" indent="-1714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Closed book, closed notes exam</a:t>
            </a:r>
          </a:p>
          <a:p>
            <a:pPr lvl="1"/>
            <a:endParaRPr lang="en-US" sz="1000" b="0" dirty="0">
              <a:solidFill>
                <a:schemeClr val="tx1"/>
              </a:solidFill>
            </a:endParaRPr>
          </a:p>
          <a:p>
            <a:pPr marL="800100" lvl="1" indent="-342900">
              <a:buAutoNum type="arabicPeriod"/>
            </a:pPr>
            <a:r>
              <a:rPr lang="en-US" sz="1600" dirty="0" smtClean="0">
                <a:solidFill>
                  <a:schemeClr val="tx1"/>
                </a:solidFill>
              </a:rPr>
              <a:t>Performance metrics </a:t>
            </a:r>
            <a:r>
              <a:rPr lang="en-US" sz="1600" b="0" dirty="0" smtClean="0">
                <a:solidFill>
                  <a:schemeClr val="tx1"/>
                </a:solidFill>
              </a:rPr>
              <a:t>– performance, power, yield</a:t>
            </a:r>
          </a:p>
          <a:p>
            <a:pPr marL="800100" lvl="1" indent="-342900">
              <a:buAutoNum type="arabicPeriod"/>
            </a:pPr>
            <a:r>
              <a:rPr lang="en-US" sz="1600" dirty="0" smtClean="0">
                <a:solidFill>
                  <a:schemeClr val="tx1"/>
                </a:solidFill>
              </a:rPr>
              <a:t>Technology</a:t>
            </a:r>
            <a:r>
              <a:rPr lang="en-US" sz="1600" b="0" dirty="0" smtClean="0">
                <a:solidFill>
                  <a:schemeClr val="tx1"/>
                </a:solidFill>
              </a:rPr>
              <a:t> – trends that changed architectural design</a:t>
            </a:r>
          </a:p>
          <a:p>
            <a:pPr marL="800100" lvl="1" indent="-342900">
              <a:buAutoNum type="arabicPeriod"/>
            </a:pPr>
            <a:r>
              <a:rPr lang="en-US" sz="1600" dirty="0" smtClean="0">
                <a:solidFill>
                  <a:schemeClr val="tx1"/>
                </a:solidFill>
              </a:rPr>
              <a:t>History</a:t>
            </a:r>
            <a:r>
              <a:rPr lang="en-US" sz="1600" b="0" dirty="0" smtClean="0">
                <a:solidFill>
                  <a:schemeClr val="tx1"/>
                </a:solidFill>
              </a:rPr>
              <a:t> – Instruction sets (accumulator, stack, index, general-purpose)</a:t>
            </a:r>
          </a:p>
          <a:p>
            <a:pPr marL="800100" lvl="1" indent="-342900">
              <a:buAutoNum type="arabicPeriod"/>
            </a:pPr>
            <a:r>
              <a:rPr lang="en-US" sz="1600" dirty="0" smtClean="0">
                <a:solidFill>
                  <a:schemeClr val="tx1"/>
                </a:solidFill>
              </a:rPr>
              <a:t>CISC</a:t>
            </a:r>
            <a:r>
              <a:rPr lang="en-US" sz="1600" b="0" dirty="0" smtClean="0">
                <a:solidFill>
                  <a:schemeClr val="tx1"/>
                </a:solidFill>
              </a:rPr>
              <a:t> – microprogramming, writing </a:t>
            </a:r>
            <a:r>
              <a:rPr lang="en-US" sz="1600" b="0" dirty="0" err="1" smtClean="0">
                <a:solidFill>
                  <a:schemeClr val="tx1"/>
                </a:solidFill>
              </a:rPr>
              <a:t>microprogram</a:t>
            </a:r>
            <a:r>
              <a:rPr lang="en-US" sz="1600" b="0" dirty="0" smtClean="0">
                <a:solidFill>
                  <a:schemeClr val="tx1"/>
                </a:solidFill>
              </a:rPr>
              <a:t> fragments</a:t>
            </a:r>
          </a:p>
          <a:p>
            <a:pPr marL="800100" lvl="1" indent="-342900">
              <a:buAutoNum type="arabicPeriod"/>
            </a:pPr>
            <a:r>
              <a:rPr lang="en-US" sz="1600" dirty="0" smtClean="0">
                <a:solidFill>
                  <a:schemeClr val="tx1"/>
                </a:solidFill>
              </a:rPr>
              <a:t>Pipelining </a:t>
            </a:r>
            <a:r>
              <a:rPr lang="en-US" sz="1600" b="0" dirty="0" smtClean="0">
                <a:solidFill>
                  <a:schemeClr val="tx1"/>
                </a:solidFill>
              </a:rPr>
              <a:t>– Performance, hazards and ways to resolve them</a:t>
            </a:r>
          </a:p>
          <a:p>
            <a:pPr marL="800100" lvl="1" indent="-342900">
              <a:buAutoNum type="arabicPeriod"/>
            </a:pPr>
            <a:r>
              <a:rPr lang="en-US" sz="1600" dirty="0" smtClean="0">
                <a:solidFill>
                  <a:schemeClr val="tx1"/>
                </a:solidFill>
              </a:rPr>
              <a:t>Instruction-level Parallelism </a:t>
            </a:r>
            <a:r>
              <a:rPr lang="en-US" sz="1600" b="0" dirty="0" smtClean="0">
                <a:solidFill>
                  <a:schemeClr val="tx1"/>
                </a:solidFill>
              </a:rPr>
              <a:t>– mechanisms to dynamically detect data dependences and to manage instruction flow (Scoreboard, </a:t>
            </a:r>
            <a:r>
              <a:rPr lang="en-US" sz="1600" b="0" dirty="0" err="1" smtClean="0">
                <a:solidFill>
                  <a:schemeClr val="tx1"/>
                </a:solidFill>
              </a:rPr>
              <a:t>Tomasulo</a:t>
            </a:r>
            <a:r>
              <a:rPr lang="en-US" sz="1600" b="0" dirty="0" smtClean="0">
                <a:solidFill>
                  <a:schemeClr val="tx1"/>
                </a:solidFill>
              </a:rPr>
              <a:t>, Physical Register File)</a:t>
            </a:r>
          </a:p>
          <a:p>
            <a:pPr marL="800100" lvl="1" indent="-342900">
              <a:buAutoNum type="arabicPeriod"/>
            </a:pPr>
            <a:r>
              <a:rPr lang="en-US" sz="1600" dirty="0" smtClean="0">
                <a:solidFill>
                  <a:schemeClr val="tx1"/>
                </a:solidFill>
              </a:rPr>
              <a:t>Speculative Execution </a:t>
            </a:r>
            <a:r>
              <a:rPr lang="en-US" sz="1600" b="0" dirty="0" smtClean="0">
                <a:solidFill>
                  <a:schemeClr val="tx1"/>
                </a:solidFill>
              </a:rPr>
              <a:t>– exception handling, branch prediction</a:t>
            </a:r>
          </a:p>
          <a:p>
            <a:pPr marL="800100" lvl="1" indent="-342900">
              <a:buAutoNum type="arabicPeriod"/>
            </a:pPr>
            <a:r>
              <a:rPr lang="en-US" sz="1600" dirty="0" smtClean="0">
                <a:solidFill>
                  <a:schemeClr val="tx1"/>
                </a:solidFill>
              </a:rPr>
              <a:t>Readings</a:t>
            </a:r>
            <a:r>
              <a:rPr lang="en-US" sz="1600" b="0" dirty="0" smtClean="0">
                <a:solidFill>
                  <a:schemeClr val="tx1"/>
                </a:solidFill>
              </a:rPr>
              <a:t> – High-level questions, not details</a:t>
            </a:r>
          </a:p>
          <a:p>
            <a:pPr marL="628650" lvl="1" indent="-171450">
              <a:buFontTx/>
              <a:buChar char="-"/>
            </a:pPr>
            <a:endParaRPr lang="en-US" sz="1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95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Branch Prediction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34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5"/>
            <a:ext cx="8147325" cy="5069460"/>
          </a:xfrm>
        </p:spPr>
        <p:txBody>
          <a:bodyPr anchor="t"/>
          <a:lstStyle/>
          <a:p>
            <a:pPr marL="457200" indent="-457200" algn="l"/>
            <a:r>
              <a:rPr lang="en-US" dirty="0" smtClean="0">
                <a:solidFill>
                  <a:schemeClr val="tx1"/>
                </a:solidFill>
              </a:rPr>
              <a:t>Motivation</a:t>
            </a: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	-- Branch penalties limit performance of deeply pipelined processors</a:t>
            </a: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	-- Modern branch predictors have high accuracy (&gt;95%) and can significantly reduce branch penalties</a:t>
            </a:r>
          </a:p>
          <a:p>
            <a:pPr marL="457200" indent="-457200" algn="l"/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/>
            <a:r>
              <a:rPr lang="en-US" dirty="0" smtClean="0">
                <a:solidFill>
                  <a:schemeClr val="tx1"/>
                </a:solidFill>
              </a:rPr>
              <a:t>Hardware Support</a:t>
            </a: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	-- Prediction structures: branch history tables, branch target buffer, etc.</a:t>
            </a:r>
          </a:p>
          <a:p>
            <a:pPr marL="457200" indent="-457200" algn="l"/>
            <a:endParaRPr lang="en-US" sz="1600" dirty="0" smtClean="0">
              <a:solidFill>
                <a:schemeClr val="tx1"/>
              </a:solidFill>
            </a:endParaRP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	-- </a:t>
            </a:r>
            <a:r>
              <a:rPr lang="en-US" sz="1600" dirty="0" err="1" smtClean="0">
                <a:solidFill>
                  <a:schemeClr val="tx1"/>
                </a:solidFill>
              </a:rPr>
              <a:t>Mispredict</a:t>
            </a:r>
            <a:r>
              <a:rPr lang="en-US" sz="1600" dirty="0" smtClean="0">
                <a:solidFill>
                  <a:schemeClr val="tx1"/>
                </a:solidFill>
              </a:rPr>
              <a:t> recovery mechanisms:</a:t>
            </a: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	-- Separate instruction execution and instruction commit</a:t>
            </a: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	-- Kill instructions following branch in pipeline</a:t>
            </a: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	-- Restore architectural state to correct path of execution</a:t>
            </a:r>
          </a:p>
        </p:txBody>
      </p:sp>
    </p:spTree>
    <p:extLst>
      <p:ext uri="{BB962C8B-B14F-4D97-AF65-F5344CB8AC3E}">
        <p14:creationId xmlns:p14="http://schemas.microsoft.com/office/powerpoint/2010/main" val="316507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Static Branch Prediction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34" name="Text Placeholder 1"/>
          <p:cNvSpPr>
            <a:spLocks noGrp="1"/>
          </p:cNvSpPr>
          <p:nvPr>
            <p:ph type="body" idx="1"/>
          </p:nvPr>
        </p:nvSpPr>
        <p:spPr>
          <a:xfrm>
            <a:off x="457199" y="3966669"/>
            <a:ext cx="8147325" cy="2265895"/>
          </a:xfrm>
        </p:spPr>
        <p:txBody>
          <a:bodyPr anchor="t"/>
          <a:lstStyle/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On average, probability a branch is taken is 60-70%.</a:t>
            </a: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But branch direction is a good predictor.</a:t>
            </a:r>
          </a:p>
          <a:p>
            <a:pPr marL="457200" indent="-457200" algn="l"/>
            <a:endParaRPr lang="en-US" sz="1600" dirty="0" smtClean="0">
              <a:solidFill>
                <a:schemeClr val="tx1"/>
              </a:solidFill>
            </a:endParaRP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ISA can attach preferred direction semantics to branches (e.g., Motorola MC8810, bne0 prefers taken, beq0 prefers not taken).</a:t>
            </a:r>
          </a:p>
          <a:p>
            <a:pPr marL="457200" indent="-457200" algn="l"/>
            <a:endParaRPr lang="en-US" sz="1600" dirty="0" smtClean="0">
              <a:solidFill>
                <a:schemeClr val="tx1"/>
              </a:solidFill>
            </a:endParaRP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ISA can allow choice of statically predicted direction (e.g., Intel IA-64). Can be 80% accurate.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997200" y="1841500"/>
            <a:ext cx="1346200" cy="1709738"/>
            <a:chOff x="1696" y="912"/>
            <a:chExt cx="848" cy="1077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>
              <a:off x="2271" y="1121"/>
              <a:ext cx="96" cy="96"/>
            </a:xfrm>
            <a:prstGeom prst="flowChartSummingJunction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2112" y="1536"/>
              <a:ext cx="432" cy="288"/>
            </a:xfrm>
            <a:prstGeom prst="flowChartDecision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>
                  <a:latin typeface="Verdana" pitchFamily="-16" charset="0"/>
                </a:rPr>
                <a:t>JZ</a:t>
              </a:r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 flipH="1">
              <a:off x="2304" y="1217"/>
              <a:ext cx="13" cy="31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9"/>
            <p:cNvSpPr>
              <a:spLocks noChangeShapeType="1"/>
            </p:cNvSpPr>
            <p:nvPr/>
          </p:nvSpPr>
          <p:spPr bwMode="auto">
            <a:xfrm flipH="1">
              <a:off x="2304" y="1824"/>
              <a:ext cx="16" cy="16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10"/>
            <p:cNvSpPr>
              <a:spLocks noChangeShapeType="1"/>
            </p:cNvSpPr>
            <p:nvPr/>
          </p:nvSpPr>
          <p:spPr bwMode="auto">
            <a:xfrm>
              <a:off x="2304" y="912"/>
              <a:ext cx="15" cy="2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Freeform 11"/>
            <p:cNvSpPr>
              <a:spLocks/>
            </p:cNvSpPr>
            <p:nvPr/>
          </p:nvSpPr>
          <p:spPr bwMode="auto">
            <a:xfrm>
              <a:off x="1696" y="1172"/>
              <a:ext cx="579" cy="508"/>
            </a:xfrm>
            <a:custGeom>
              <a:avLst/>
              <a:gdLst/>
              <a:ahLst/>
              <a:cxnLst>
                <a:cxn ang="0">
                  <a:pos x="398" y="719"/>
                </a:cxn>
                <a:cxn ang="0">
                  <a:pos x="0" y="719"/>
                </a:cxn>
                <a:cxn ang="0">
                  <a:pos x="0" y="0"/>
                </a:cxn>
                <a:cxn ang="0">
                  <a:pos x="579" y="0"/>
                </a:cxn>
              </a:cxnLst>
              <a:rect l="0" t="0" r="r" b="b"/>
              <a:pathLst>
                <a:path w="579" h="719">
                  <a:moveTo>
                    <a:pt x="398" y="719"/>
                  </a:moveTo>
                  <a:lnTo>
                    <a:pt x="0" y="719"/>
                  </a:lnTo>
                  <a:lnTo>
                    <a:pt x="0" y="0"/>
                  </a:lnTo>
                  <a:lnTo>
                    <a:pt x="579" y="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5892800" y="1841500"/>
            <a:ext cx="1309688" cy="1720850"/>
            <a:chOff x="3975" y="960"/>
            <a:chExt cx="825" cy="1084"/>
          </a:xfrm>
        </p:grpSpPr>
        <p:sp>
          <p:nvSpPr>
            <p:cNvPr id="17" name="Line 13"/>
            <p:cNvSpPr>
              <a:spLocks noChangeShapeType="1"/>
            </p:cNvSpPr>
            <p:nvPr/>
          </p:nvSpPr>
          <p:spPr bwMode="auto">
            <a:xfrm flipH="1">
              <a:off x="4608" y="1344"/>
              <a:ext cx="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AutoShape 14"/>
            <p:cNvSpPr>
              <a:spLocks noChangeArrowheads="1"/>
            </p:cNvSpPr>
            <p:nvPr/>
          </p:nvSpPr>
          <p:spPr bwMode="auto">
            <a:xfrm>
              <a:off x="4560" y="1632"/>
              <a:ext cx="96" cy="96"/>
            </a:xfrm>
            <a:prstGeom prst="flowChartSummingJunction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15"/>
            <p:cNvSpPr>
              <a:spLocks noChangeShapeType="1"/>
            </p:cNvSpPr>
            <p:nvPr/>
          </p:nvSpPr>
          <p:spPr bwMode="auto">
            <a:xfrm>
              <a:off x="4608" y="9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16"/>
            <p:cNvSpPr>
              <a:spLocks noChangeShapeType="1"/>
            </p:cNvSpPr>
            <p:nvPr/>
          </p:nvSpPr>
          <p:spPr bwMode="auto">
            <a:xfrm>
              <a:off x="4608" y="1728"/>
              <a:ext cx="2" cy="3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Freeform 17"/>
            <p:cNvSpPr>
              <a:spLocks/>
            </p:cNvSpPr>
            <p:nvPr/>
          </p:nvSpPr>
          <p:spPr bwMode="auto">
            <a:xfrm flipV="1">
              <a:off x="3975" y="1263"/>
              <a:ext cx="579" cy="417"/>
            </a:xfrm>
            <a:custGeom>
              <a:avLst/>
              <a:gdLst/>
              <a:ahLst/>
              <a:cxnLst>
                <a:cxn ang="0">
                  <a:pos x="398" y="719"/>
                </a:cxn>
                <a:cxn ang="0">
                  <a:pos x="0" y="719"/>
                </a:cxn>
                <a:cxn ang="0">
                  <a:pos x="0" y="0"/>
                </a:cxn>
                <a:cxn ang="0">
                  <a:pos x="579" y="0"/>
                </a:cxn>
              </a:cxnLst>
              <a:rect l="0" t="0" r="r" b="b"/>
              <a:pathLst>
                <a:path w="579" h="719">
                  <a:moveTo>
                    <a:pt x="398" y="719"/>
                  </a:moveTo>
                  <a:lnTo>
                    <a:pt x="0" y="719"/>
                  </a:lnTo>
                  <a:lnTo>
                    <a:pt x="0" y="0"/>
                  </a:lnTo>
                  <a:lnTo>
                    <a:pt x="579" y="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AutoShape 18"/>
            <p:cNvSpPr>
              <a:spLocks noChangeArrowheads="1"/>
            </p:cNvSpPr>
            <p:nvPr/>
          </p:nvSpPr>
          <p:spPr bwMode="auto">
            <a:xfrm>
              <a:off x="4368" y="1104"/>
              <a:ext cx="432" cy="288"/>
            </a:xfrm>
            <a:prstGeom prst="flowChartDecision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>
                  <a:latin typeface="Verdana" pitchFamily="-16" charset="0"/>
                </a:rPr>
                <a:t>JZ</a:t>
              </a:r>
            </a:p>
          </p:txBody>
        </p:sp>
      </p:grpSp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1414463" y="2265363"/>
            <a:ext cx="1403350" cy="701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pitchFamily="-16" charset="0"/>
              </a:rPr>
              <a:t>backward</a:t>
            </a:r>
          </a:p>
          <a:p>
            <a:pPr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pitchFamily="-16" charset="0"/>
              </a:rPr>
              <a:t>90%</a:t>
            </a:r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4618038" y="2265363"/>
            <a:ext cx="1163637" cy="701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pitchFamily="-16" charset="0"/>
              </a:rPr>
              <a:t>forward</a:t>
            </a:r>
          </a:p>
          <a:p>
            <a:pPr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pitchFamily="-16" charset="0"/>
              </a:rPr>
              <a:t>50%</a:t>
            </a:r>
          </a:p>
        </p:txBody>
      </p:sp>
    </p:spTree>
    <p:extLst>
      <p:ext uri="{BB962C8B-B14F-4D97-AF65-F5344CB8AC3E}">
        <p14:creationId xmlns:p14="http://schemas.microsoft.com/office/powerpoint/2010/main" val="316507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Dynamic Branch Prediction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34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5"/>
            <a:ext cx="8147325" cy="5069460"/>
          </a:xfrm>
        </p:spPr>
        <p:txBody>
          <a:bodyPr anchor="t"/>
          <a:lstStyle/>
          <a:p>
            <a:pPr marL="457200" indent="-457200" algn="l"/>
            <a:r>
              <a:rPr lang="en-US" dirty="0" smtClean="0">
                <a:solidFill>
                  <a:schemeClr val="tx1"/>
                </a:solidFill>
              </a:rPr>
              <a:t>Learn from past behavior</a:t>
            </a:r>
          </a:p>
          <a:p>
            <a:pPr marL="457200" indent="-457200" algn="l"/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/>
            <a:r>
              <a:rPr lang="en-US" dirty="0" smtClean="0">
                <a:solidFill>
                  <a:schemeClr val="tx1"/>
                </a:solidFill>
              </a:rPr>
              <a:t>Temporal Correlation -- The way a branch resolves may be a good predictor of the way it will resolve at the next execution</a:t>
            </a:r>
          </a:p>
          <a:p>
            <a:pPr marL="457200" indent="-457200" algn="l"/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/>
            <a:r>
              <a:rPr lang="en-US" dirty="0" smtClean="0">
                <a:solidFill>
                  <a:schemeClr val="tx1"/>
                </a:solidFill>
              </a:rPr>
              <a:t>Spatial Correlation -- Several branches may resolve in a highly correlated manner (preferred path of execution in the application)</a:t>
            </a:r>
          </a:p>
        </p:txBody>
      </p:sp>
    </p:spTree>
    <p:extLst>
      <p:ext uri="{BB962C8B-B14F-4D97-AF65-F5344CB8AC3E}">
        <p14:creationId xmlns:p14="http://schemas.microsoft.com/office/powerpoint/2010/main" val="316507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2-bit Branch Predictor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34" name="Text Placeholder 1"/>
          <p:cNvSpPr>
            <a:spLocks noGrp="1"/>
          </p:cNvSpPr>
          <p:nvPr>
            <p:ph type="body" idx="1"/>
          </p:nvPr>
        </p:nvSpPr>
        <p:spPr>
          <a:xfrm>
            <a:off x="457199" y="4273910"/>
            <a:ext cx="8147325" cy="1958654"/>
          </a:xfrm>
        </p:spPr>
        <p:txBody>
          <a:bodyPr anchor="t"/>
          <a:lstStyle/>
          <a:p>
            <a:pPr marL="457200" indent="-457200" algn="l"/>
            <a:r>
              <a:rPr lang="en-US" dirty="0" smtClean="0">
                <a:solidFill>
                  <a:schemeClr val="tx1"/>
                </a:solidFill>
              </a:rPr>
              <a:t>Use two-bit saturating counter.</a:t>
            </a:r>
          </a:p>
          <a:p>
            <a:pPr marL="457200" indent="-457200" algn="l"/>
            <a:r>
              <a:rPr lang="en-US" dirty="0" smtClean="0">
                <a:solidFill>
                  <a:schemeClr val="tx1"/>
                </a:solidFill>
              </a:rPr>
              <a:t>Changes prediction after two consecutive mistakes.</a:t>
            </a: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	- </a:t>
            </a:r>
            <a:r>
              <a:rPr lang="en-US" sz="1600" u="sng" dirty="0" smtClean="0">
                <a:solidFill>
                  <a:schemeClr val="tx1"/>
                </a:solidFill>
              </a:rPr>
              <a:t>Temporal Correlation</a:t>
            </a: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	- Branch can be taken </a:t>
            </a:r>
            <a:r>
              <a:rPr lang="en-US" sz="1600" dirty="0">
                <a:solidFill>
                  <a:schemeClr val="tx1"/>
                </a:solidFill>
              </a:rPr>
              <a:t>(T), </a:t>
            </a:r>
            <a:r>
              <a:rPr lang="en-US" sz="1600" dirty="0" smtClean="0">
                <a:solidFill>
                  <a:schemeClr val="tx1"/>
                </a:solidFill>
              </a:rPr>
              <a:t>not-taken </a:t>
            </a:r>
            <a:r>
              <a:rPr lang="en-US" sz="1600" dirty="0">
                <a:solidFill>
                  <a:schemeClr val="tx1"/>
                </a:solidFill>
              </a:rPr>
              <a:t>(N)</a:t>
            </a:r>
          </a:p>
          <a:p>
            <a:pPr marL="457200" indent="-457200"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- 4 states (0, 1, 2, 3), each with corresponding prediction (T/N)</a:t>
            </a:r>
          </a:p>
          <a:p>
            <a:pPr marL="457200" indent="-457200" algn="l"/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en-US" sz="1600" dirty="0" smtClean="0">
                <a:solidFill>
                  <a:schemeClr val="tx1"/>
                </a:solidFill>
              </a:rPr>
              <a:t>- Arcs correspond to resolved branch decision (T/N)</a:t>
            </a:r>
          </a:p>
          <a:p>
            <a:pPr marL="457200" indent="-457200" algn="l"/>
            <a:endParaRPr lang="en-US" sz="1600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66207" y="1003767"/>
            <a:ext cx="3003588" cy="3078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6507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Branch History Table (BHT)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34" name="Text Placeholder 1"/>
          <p:cNvSpPr>
            <a:spLocks noGrp="1"/>
          </p:cNvSpPr>
          <p:nvPr>
            <p:ph type="body" idx="1"/>
          </p:nvPr>
        </p:nvSpPr>
        <p:spPr>
          <a:xfrm>
            <a:off x="457199" y="5694894"/>
            <a:ext cx="8147325" cy="537669"/>
          </a:xfrm>
        </p:spPr>
        <p:txBody>
          <a:bodyPr anchor="t"/>
          <a:lstStyle/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BHT is an array of 2-bit branch predictors, indexed by branch PC</a:t>
            </a: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4K-entry branch history table, 80-90% accurate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185165" y="1048346"/>
            <a:ext cx="4400550" cy="388938"/>
            <a:chOff x="1230" y="790"/>
            <a:chExt cx="2772" cy="245"/>
          </a:xfrm>
        </p:grpSpPr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1932" y="795"/>
              <a:ext cx="176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endParaRPr lang="en-US" sz="1600">
                <a:solidFill>
                  <a:srgbClr val="56127A"/>
                </a:solidFill>
                <a:latin typeface="Verdana" pitchFamily="-16" charset="0"/>
              </a:endParaRP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3708" y="795"/>
              <a:ext cx="288" cy="240"/>
              <a:chOff x="3456" y="960"/>
              <a:chExt cx="288" cy="240"/>
            </a:xfrm>
          </p:grpSpPr>
          <p:sp>
            <p:nvSpPr>
              <p:cNvPr id="15" name="Rectangle 7"/>
              <p:cNvSpPr>
                <a:spLocks noChangeArrowheads="1"/>
              </p:cNvSpPr>
              <p:nvPr/>
            </p:nvSpPr>
            <p:spPr bwMode="auto">
              <a:xfrm>
                <a:off x="3456" y="960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16" name="Line 8"/>
              <p:cNvSpPr>
                <a:spLocks noChangeShapeType="1"/>
              </p:cNvSpPr>
              <p:nvPr/>
            </p:nvSpPr>
            <p:spPr bwMode="auto">
              <a:xfrm flipV="1">
                <a:off x="3600" y="1104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1600"/>
              </a:p>
            </p:txBody>
          </p:sp>
        </p:grp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3660" y="822"/>
              <a:ext cx="198" cy="2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-16" charset="0"/>
                </a:rPr>
                <a:t>0</a:t>
              </a:r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3804" y="822"/>
              <a:ext cx="198" cy="2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-16" charset="0"/>
                </a:rPr>
                <a:t>0</a:t>
              </a:r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1230" y="790"/>
              <a:ext cx="681" cy="2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600" dirty="0">
                  <a:solidFill>
                    <a:srgbClr val="56127A"/>
                  </a:solidFill>
                  <a:latin typeface="Verdana" pitchFamily="-16" charset="0"/>
                </a:rPr>
                <a:t>Fetch PC</a:t>
              </a:r>
            </a:p>
          </p:txBody>
        </p:sp>
      </p:grpSp>
      <p:grpSp>
        <p:nvGrpSpPr>
          <p:cNvPr id="6" name="Group 12"/>
          <p:cNvGrpSpPr>
            <a:grpSpLocks/>
          </p:cNvGrpSpPr>
          <p:nvPr/>
        </p:nvGrpSpPr>
        <p:grpSpPr bwMode="auto">
          <a:xfrm>
            <a:off x="969140" y="2280245"/>
            <a:ext cx="4445000" cy="3163888"/>
            <a:chOff x="440" y="1539"/>
            <a:chExt cx="2800" cy="1993"/>
          </a:xfrm>
        </p:grpSpPr>
        <p:sp>
          <p:nvSpPr>
            <p:cNvPr id="18" name="Line 13"/>
            <p:cNvSpPr>
              <a:spLocks noChangeShapeType="1"/>
            </p:cNvSpPr>
            <p:nvPr/>
          </p:nvSpPr>
          <p:spPr bwMode="auto">
            <a:xfrm>
              <a:off x="2616" y="3123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9" name="Line 14"/>
            <p:cNvSpPr>
              <a:spLocks noChangeShapeType="1"/>
            </p:cNvSpPr>
            <p:nvPr/>
          </p:nvSpPr>
          <p:spPr bwMode="auto">
            <a:xfrm>
              <a:off x="3036" y="1539"/>
              <a:ext cx="0" cy="1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0" name="Text Box 15"/>
            <p:cNvSpPr txBox="1">
              <a:spLocks noChangeArrowheads="1"/>
            </p:cNvSpPr>
            <p:nvPr/>
          </p:nvSpPr>
          <p:spPr bwMode="auto">
            <a:xfrm>
              <a:off x="440" y="3294"/>
              <a:ext cx="638" cy="2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-16" charset="0"/>
                </a:rPr>
                <a:t>Branch?</a:t>
              </a:r>
            </a:p>
          </p:txBody>
        </p:sp>
        <p:sp>
          <p:nvSpPr>
            <p:cNvPr id="21" name="Line 16"/>
            <p:cNvSpPr>
              <a:spLocks noChangeShapeType="1"/>
            </p:cNvSpPr>
            <p:nvPr/>
          </p:nvSpPr>
          <p:spPr bwMode="auto">
            <a:xfrm>
              <a:off x="888" y="2595"/>
              <a:ext cx="0" cy="67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2" name="Freeform 17"/>
            <p:cNvSpPr>
              <a:spLocks/>
            </p:cNvSpPr>
            <p:nvPr/>
          </p:nvSpPr>
          <p:spPr bwMode="auto">
            <a:xfrm>
              <a:off x="1944" y="2787"/>
              <a:ext cx="1296" cy="3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24" y="0"/>
                </a:cxn>
                <a:cxn ang="0">
                  <a:pos x="672" y="96"/>
                </a:cxn>
                <a:cxn ang="0">
                  <a:pos x="720" y="0"/>
                </a:cxn>
                <a:cxn ang="0">
                  <a:pos x="1296" y="0"/>
                </a:cxn>
                <a:cxn ang="0">
                  <a:pos x="1152" y="336"/>
                </a:cxn>
                <a:cxn ang="0">
                  <a:pos x="144" y="336"/>
                </a:cxn>
                <a:cxn ang="0">
                  <a:pos x="0" y="0"/>
                </a:cxn>
              </a:cxnLst>
              <a:rect l="0" t="0" r="r" b="b"/>
              <a:pathLst>
                <a:path w="1296" h="336">
                  <a:moveTo>
                    <a:pt x="0" y="0"/>
                  </a:moveTo>
                  <a:lnTo>
                    <a:pt x="624" y="0"/>
                  </a:lnTo>
                  <a:lnTo>
                    <a:pt x="672" y="96"/>
                  </a:lnTo>
                  <a:lnTo>
                    <a:pt x="720" y="0"/>
                  </a:lnTo>
                  <a:lnTo>
                    <a:pt x="1296" y="0"/>
                  </a:lnTo>
                  <a:lnTo>
                    <a:pt x="1152" y="336"/>
                  </a:lnTo>
                  <a:lnTo>
                    <a:pt x="144" y="3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3" name="Line 18"/>
            <p:cNvSpPr>
              <a:spLocks noChangeShapeType="1"/>
            </p:cNvSpPr>
            <p:nvPr/>
          </p:nvSpPr>
          <p:spPr bwMode="auto">
            <a:xfrm>
              <a:off x="2184" y="2595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4" name="Text Box 19"/>
            <p:cNvSpPr txBox="1">
              <a:spLocks noChangeArrowheads="1"/>
            </p:cNvSpPr>
            <p:nvPr/>
          </p:nvSpPr>
          <p:spPr bwMode="auto">
            <a:xfrm>
              <a:off x="2126" y="3319"/>
              <a:ext cx="735" cy="2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-16" charset="0"/>
                </a:rPr>
                <a:t>Target PC</a:t>
              </a:r>
            </a:p>
          </p:txBody>
        </p:sp>
        <p:sp>
          <p:nvSpPr>
            <p:cNvPr id="25" name="Text Box 20"/>
            <p:cNvSpPr txBox="1">
              <a:spLocks noChangeArrowheads="1"/>
            </p:cNvSpPr>
            <p:nvPr/>
          </p:nvSpPr>
          <p:spPr bwMode="auto">
            <a:xfrm>
              <a:off x="2484" y="2887"/>
              <a:ext cx="222" cy="2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-16" charset="0"/>
                </a:rPr>
                <a:t>+</a:t>
              </a:r>
            </a:p>
          </p:txBody>
        </p:sp>
      </p:grpSp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270640" y="1556345"/>
            <a:ext cx="5848350" cy="2400300"/>
            <a:chOff x="0" y="1083"/>
            <a:chExt cx="3684" cy="1512"/>
          </a:xfrm>
        </p:grpSpPr>
        <p:sp>
          <p:nvSpPr>
            <p:cNvPr id="27" name="Rectangle 22"/>
            <p:cNvSpPr>
              <a:spLocks noChangeArrowheads="1"/>
            </p:cNvSpPr>
            <p:nvPr/>
          </p:nvSpPr>
          <p:spPr bwMode="auto">
            <a:xfrm>
              <a:off x="444" y="1300"/>
              <a:ext cx="1872" cy="77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-16" charset="0"/>
                </a:rPr>
                <a:t>I-Cache</a:t>
              </a:r>
            </a:p>
          </p:txBody>
        </p:sp>
        <p:sp>
          <p:nvSpPr>
            <p:cNvPr id="28" name="Freeform 23"/>
            <p:cNvSpPr>
              <a:spLocks/>
            </p:cNvSpPr>
            <p:nvPr/>
          </p:nvSpPr>
          <p:spPr bwMode="auto">
            <a:xfrm>
              <a:off x="2316" y="1300"/>
              <a:ext cx="720" cy="239"/>
            </a:xfrm>
            <a:custGeom>
              <a:avLst/>
              <a:gdLst/>
              <a:ahLst/>
              <a:cxnLst>
                <a:cxn ang="0">
                  <a:pos x="720" y="0"/>
                </a:cxn>
                <a:cxn ang="0">
                  <a:pos x="720" y="384"/>
                </a:cxn>
                <a:cxn ang="0">
                  <a:pos x="0" y="384"/>
                </a:cxn>
              </a:cxnLst>
              <a:rect l="0" t="0" r="r" b="b"/>
              <a:pathLst>
                <a:path w="720" h="384">
                  <a:moveTo>
                    <a:pt x="720" y="0"/>
                  </a:moveTo>
                  <a:lnTo>
                    <a:pt x="720" y="384"/>
                  </a:lnTo>
                  <a:lnTo>
                    <a:pt x="0" y="384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9" name="Rectangle 24"/>
            <p:cNvSpPr>
              <a:spLocks noChangeArrowheads="1"/>
            </p:cNvSpPr>
            <p:nvPr/>
          </p:nvSpPr>
          <p:spPr bwMode="auto">
            <a:xfrm>
              <a:off x="408" y="2331"/>
              <a:ext cx="912" cy="2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-16" charset="0"/>
                </a:rPr>
                <a:t>Opcode</a:t>
              </a:r>
            </a:p>
          </p:txBody>
        </p:sp>
        <p:sp>
          <p:nvSpPr>
            <p:cNvPr id="30" name="Rectangle 25"/>
            <p:cNvSpPr>
              <a:spLocks noChangeArrowheads="1"/>
            </p:cNvSpPr>
            <p:nvPr/>
          </p:nvSpPr>
          <p:spPr bwMode="auto">
            <a:xfrm>
              <a:off x="1560" y="2331"/>
              <a:ext cx="960" cy="2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-16" charset="0"/>
                </a:rPr>
                <a:t>offset</a:t>
              </a:r>
            </a:p>
          </p:txBody>
        </p:sp>
        <p:sp>
          <p:nvSpPr>
            <p:cNvPr id="31" name="Line 26"/>
            <p:cNvSpPr>
              <a:spLocks noChangeShapeType="1"/>
            </p:cNvSpPr>
            <p:nvPr/>
          </p:nvSpPr>
          <p:spPr bwMode="auto">
            <a:xfrm>
              <a:off x="1464" y="2071"/>
              <a:ext cx="0" cy="2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32" name="Rectangle 27"/>
            <p:cNvSpPr>
              <a:spLocks noChangeArrowheads="1"/>
            </p:cNvSpPr>
            <p:nvPr/>
          </p:nvSpPr>
          <p:spPr bwMode="auto">
            <a:xfrm>
              <a:off x="1320" y="2331"/>
              <a:ext cx="240" cy="2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33" name="AutoShape 28"/>
            <p:cNvSpPr>
              <a:spLocks/>
            </p:cNvSpPr>
            <p:nvPr/>
          </p:nvSpPr>
          <p:spPr bwMode="auto">
            <a:xfrm rot="5400000">
              <a:off x="2699" y="316"/>
              <a:ext cx="217" cy="1752"/>
            </a:xfrm>
            <a:prstGeom prst="rightBrace">
              <a:avLst>
                <a:gd name="adj1" fmla="val 67281"/>
                <a:gd name="adj2" fmla="val 36815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35" name="Text Box 29"/>
            <p:cNvSpPr txBox="1">
              <a:spLocks noChangeArrowheads="1"/>
            </p:cNvSpPr>
            <p:nvPr/>
          </p:nvSpPr>
          <p:spPr bwMode="auto">
            <a:xfrm>
              <a:off x="0" y="2098"/>
              <a:ext cx="822" cy="2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600" i="1">
                  <a:solidFill>
                    <a:srgbClr val="56127A"/>
                  </a:solidFill>
                  <a:latin typeface="Verdana" pitchFamily="-16" charset="0"/>
                </a:rPr>
                <a:t>Instruction</a:t>
              </a:r>
            </a:p>
          </p:txBody>
        </p:sp>
      </p:grpSp>
      <p:grpSp>
        <p:nvGrpSpPr>
          <p:cNvPr id="9" name="Group 30"/>
          <p:cNvGrpSpPr>
            <a:grpSpLocks/>
          </p:cNvGrpSpPr>
          <p:nvPr/>
        </p:nvGrpSpPr>
        <p:grpSpPr bwMode="auto">
          <a:xfrm>
            <a:off x="5166489" y="1056282"/>
            <a:ext cx="3775075" cy="4348163"/>
            <a:chOff x="3084" y="768"/>
            <a:chExt cx="2378" cy="2739"/>
          </a:xfrm>
        </p:grpSpPr>
        <p:grpSp>
          <p:nvGrpSpPr>
            <p:cNvPr id="17" name="Group 31"/>
            <p:cNvGrpSpPr>
              <a:grpSpLocks/>
            </p:cNvGrpSpPr>
            <p:nvPr/>
          </p:nvGrpSpPr>
          <p:grpSpPr bwMode="auto">
            <a:xfrm>
              <a:off x="3276" y="1251"/>
              <a:ext cx="960" cy="408"/>
              <a:chOff x="3276" y="1251"/>
              <a:chExt cx="960" cy="408"/>
            </a:xfrm>
          </p:grpSpPr>
          <p:sp>
            <p:nvSpPr>
              <p:cNvPr id="61" name="AutoShape 32"/>
              <p:cNvSpPr>
                <a:spLocks/>
              </p:cNvSpPr>
              <p:nvPr/>
            </p:nvSpPr>
            <p:spPr bwMode="auto">
              <a:xfrm rot="5400000">
                <a:off x="3408" y="1119"/>
                <a:ext cx="144" cy="408"/>
              </a:xfrm>
              <a:prstGeom prst="rightBrace">
                <a:avLst>
                  <a:gd name="adj1" fmla="val 23611"/>
                  <a:gd name="adj2" fmla="val 54167"/>
                </a:avLst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2" name="Freeform 33"/>
              <p:cNvSpPr>
                <a:spLocks/>
              </p:cNvSpPr>
              <p:nvPr/>
            </p:nvSpPr>
            <p:spPr bwMode="auto">
              <a:xfrm>
                <a:off x="3468" y="1323"/>
                <a:ext cx="768" cy="33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36"/>
                  </a:cxn>
                  <a:cxn ang="0">
                    <a:pos x="768" y="336"/>
                  </a:cxn>
                </a:cxnLst>
                <a:rect l="0" t="0" r="r" b="b"/>
                <a:pathLst>
                  <a:path w="768" h="336">
                    <a:moveTo>
                      <a:pt x="0" y="0"/>
                    </a:moveTo>
                    <a:lnTo>
                      <a:pt x="0" y="336"/>
                    </a:lnTo>
                    <a:lnTo>
                      <a:pt x="768" y="336"/>
                    </a:lnTo>
                  </a:path>
                </a:pathLst>
              </a:custGeom>
              <a:noFill/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63" name="Line 34"/>
              <p:cNvSpPr>
                <a:spLocks noChangeShapeType="1"/>
              </p:cNvSpPr>
              <p:nvPr/>
            </p:nvSpPr>
            <p:spPr bwMode="auto">
              <a:xfrm flipV="1">
                <a:off x="3420" y="1419"/>
                <a:ext cx="144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64" name="Text Box 35"/>
              <p:cNvSpPr txBox="1">
                <a:spLocks noChangeArrowheads="1"/>
              </p:cNvSpPr>
              <p:nvPr/>
            </p:nvSpPr>
            <p:spPr bwMode="auto">
              <a:xfrm>
                <a:off x="3602" y="1327"/>
                <a:ext cx="193" cy="21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600">
                    <a:solidFill>
                      <a:srgbClr val="56127A"/>
                    </a:solidFill>
                    <a:latin typeface="Verdana" pitchFamily="-16" charset="0"/>
                  </a:rPr>
                  <a:t>k</a:t>
                </a:r>
              </a:p>
            </p:txBody>
          </p:sp>
        </p:grpSp>
        <p:sp>
          <p:nvSpPr>
            <p:cNvPr id="38" name="Text Box 36"/>
            <p:cNvSpPr txBox="1">
              <a:spLocks noChangeArrowheads="1"/>
            </p:cNvSpPr>
            <p:nvPr/>
          </p:nvSpPr>
          <p:spPr bwMode="auto">
            <a:xfrm>
              <a:off x="3084" y="1611"/>
              <a:ext cx="1248" cy="2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sz="1600" i="1">
                  <a:solidFill>
                    <a:srgbClr val="56127A"/>
                  </a:solidFill>
                  <a:latin typeface="Verdana" pitchFamily="-16" charset="0"/>
                </a:rPr>
                <a:t>BHT Index</a:t>
              </a:r>
            </a:p>
          </p:txBody>
        </p:sp>
        <p:sp>
          <p:nvSpPr>
            <p:cNvPr id="39" name="Text Box 37"/>
            <p:cNvSpPr txBox="1">
              <a:spLocks noChangeArrowheads="1"/>
            </p:cNvSpPr>
            <p:nvPr/>
          </p:nvSpPr>
          <p:spPr bwMode="auto">
            <a:xfrm>
              <a:off x="4584" y="1350"/>
              <a:ext cx="878" cy="52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600" i="1" dirty="0">
                  <a:solidFill>
                    <a:srgbClr val="56127A"/>
                  </a:solidFill>
                  <a:latin typeface="Verdana" pitchFamily="-16" charset="0"/>
                </a:rPr>
                <a:t>2</a:t>
              </a:r>
              <a:r>
                <a:rPr lang="en-US" sz="1600" i="1" baseline="30000" dirty="0">
                  <a:solidFill>
                    <a:srgbClr val="56127A"/>
                  </a:solidFill>
                  <a:latin typeface="Verdana" pitchFamily="-16" charset="0"/>
                </a:rPr>
                <a:t>k</a:t>
              </a:r>
              <a:r>
                <a:rPr lang="en-US" sz="1600" i="1" dirty="0">
                  <a:solidFill>
                    <a:srgbClr val="56127A"/>
                  </a:solidFill>
                  <a:latin typeface="Verdana" pitchFamily="-16" charset="0"/>
                </a:rPr>
                <a:t>-entry</a:t>
              </a:r>
            </a:p>
            <a:p>
              <a:pPr algn="l">
                <a:spcBef>
                  <a:spcPct val="0"/>
                </a:spcBef>
              </a:pPr>
              <a:r>
                <a:rPr lang="en-US" sz="1600" i="1" dirty="0">
                  <a:solidFill>
                    <a:srgbClr val="56127A"/>
                  </a:solidFill>
                  <a:latin typeface="Verdana" pitchFamily="-16" charset="0"/>
                </a:rPr>
                <a:t>BHT,</a:t>
              </a:r>
            </a:p>
            <a:p>
              <a:pPr algn="l">
                <a:spcBef>
                  <a:spcPct val="0"/>
                </a:spcBef>
              </a:pPr>
              <a:r>
                <a:rPr lang="en-US" sz="1600" i="1" dirty="0">
                  <a:solidFill>
                    <a:srgbClr val="56127A"/>
                  </a:solidFill>
                  <a:latin typeface="Verdana" pitchFamily="-16" charset="0"/>
                </a:rPr>
                <a:t>2 bits/entry</a:t>
              </a:r>
            </a:p>
          </p:txBody>
        </p:sp>
        <p:sp>
          <p:nvSpPr>
            <p:cNvPr id="40" name="Text Box 38"/>
            <p:cNvSpPr txBox="1">
              <a:spLocks noChangeArrowheads="1"/>
            </p:cNvSpPr>
            <p:nvPr/>
          </p:nvSpPr>
          <p:spPr bwMode="auto">
            <a:xfrm>
              <a:off x="3602" y="3294"/>
              <a:ext cx="1104" cy="2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600">
                  <a:solidFill>
                    <a:srgbClr val="56127A"/>
                  </a:solidFill>
                  <a:latin typeface="Verdana" pitchFamily="-16" charset="0"/>
                </a:rPr>
                <a:t>Taken/¬Taken?</a:t>
              </a:r>
            </a:p>
          </p:txBody>
        </p:sp>
        <p:grpSp>
          <p:nvGrpSpPr>
            <p:cNvPr id="26" name="Group 39"/>
            <p:cNvGrpSpPr>
              <a:grpSpLocks/>
            </p:cNvGrpSpPr>
            <p:nvPr/>
          </p:nvGrpSpPr>
          <p:grpSpPr bwMode="auto">
            <a:xfrm>
              <a:off x="4284" y="1035"/>
              <a:ext cx="288" cy="2280"/>
              <a:chOff x="4284" y="1035"/>
              <a:chExt cx="288" cy="2280"/>
            </a:xfrm>
          </p:grpSpPr>
          <p:grpSp>
            <p:nvGrpSpPr>
              <p:cNvPr id="36" name="Group 40"/>
              <p:cNvGrpSpPr>
                <a:grpSpLocks/>
              </p:cNvGrpSpPr>
              <p:nvPr/>
            </p:nvGrpSpPr>
            <p:grpSpPr bwMode="auto">
              <a:xfrm>
                <a:off x="4284" y="1035"/>
                <a:ext cx="288" cy="240"/>
                <a:chOff x="2352" y="576"/>
                <a:chExt cx="288" cy="240"/>
              </a:xfrm>
            </p:grpSpPr>
            <p:sp>
              <p:nvSpPr>
                <p:cNvPr id="59" name="Rectangle 41"/>
                <p:cNvSpPr>
                  <a:spLocks noChangeArrowheads="1"/>
                </p:cNvSpPr>
                <p:nvPr/>
              </p:nvSpPr>
              <p:spPr bwMode="auto">
                <a:xfrm>
                  <a:off x="2352" y="576"/>
                  <a:ext cx="288" cy="24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60" name="Line 42"/>
                <p:cNvSpPr>
                  <a:spLocks noChangeShapeType="1"/>
                </p:cNvSpPr>
                <p:nvPr/>
              </p:nvSpPr>
              <p:spPr bwMode="auto">
                <a:xfrm flipV="1">
                  <a:off x="2496" y="720"/>
                  <a:ext cx="0" cy="9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600"/>
                </a:p>
              </p:txBody>
            </p:sp>
          </p:grpSp>
          <p:grpSp>
            <p:nvGrpSpPr>
              <p:cNvPr id="37" name="Group 43"/>
              <p:cNvGrpSpPr>
                <a:grpSpLocks/>
              </p:cNvGrpSpPr>
              <p:nvPr/>
            </p:nvGrpSpPr>
            <p:grpSpPr bwMode="auto">
              <a:xfrm>
                <a:off x="4284" y="1275"/>
                <a:ext cx="288" cy="240"/>
                <a:chOff x="2352" y="576"/>
                <a:chExt cx="288" cy="240"/>
              </a:xfrm>
            </p:grpSpPr>
            <p:sp>
              <p:nvSpPr>
                <p:cNvPr id="57" name="Rectangle 44"/>
                <p:cNvSpPr>
                  <a:spLocks noChangeArrowheads="1"/>
                </p:cNvSpPr>
                <p:nvPr/>
              </p:nvSpPr>
              <p:spPr bwMode="auto">
                <a:xfrm>
                  <a:off x="2352" y="576"/>
                  <a:ext cx="288" cy="24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8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2496" y="720"/>
                  <a:ext cx="0" cy="9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600"/>
                </a:p>
              </p:txBody>
            </p:sp>
          </p:grpSp>
          <p:grpSp>
            <p:nvGrpSpPr>
              <p:cNvPr id="41" name="Group 46"/>
              <p:cNvGrpSpPr>
                <a:grpSpLocks/>
              </p:cNvGrpSpPr>
              <p:nvPr/>
            </p:nvGrpSpPr>
            <p:grpSpPr bwMode="auto">
              <a:xfrm>
                <a:off x="4284" y="1515"/>
                <a:ext cx="288" cy="240"/>
                <a:chOff x="2352" y="576"/>
                <a:chExt cx="288" cy="240"/>
              </a:xfrm>
            </p:grpSpPr>
            <p:sp>
              <p:nvSpPr>
                <p:cNvPr id="55" name="Rectangle 47"/>
                <p:cNvSpPr>
                  <a:spLocks noChangeArrowheads="1"/>
                </p:cNvSpPr>
                <p:nvPr/>
              </p:nvSpPr>
              <p:spPr bwMode="auto">
                <a:xfrm>
                  <a:off x="2352" y="576"/>
                  <a:ext cx="288" cy="24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6" name="Line 48"/>
                <p:cNvSpPr>
                  <a:spLocks noChangeShapeType="1"/>
                </p:cNvSpPr>
                <p:nvPr/>
              </p:nvSpPr>
              <p:spPr bwMode="auto">
                <a:xfrm flipV="1">
                  <a:off x="2496" y="720"/>
                  <a:ext cx="0" cy="9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600"/>
                </a:p>
              </p:txBody>
            </p:sp>
          </p:grpSp>
          <p:grpSp>
            <p:nvGrpSpPr>
              <p:cNvPr id="43" name="Group 49"/>
              <p:cNvGrpSpPr>
                <a:grpSpLocks/>
              </p:cNvGrpSpPr>
              <p:nvPr/>
            </p:nvGrpSpPr>
            <p:grpSpPr bwMode="auto">
              <a:xfrm>
                <a:off x="4284" y="2715"/>
                <a:ext cx="288" cy="240"/>
                <a:chOff x="2352" y="576"/>
                <a:chExt cx="288" cy="240"/>
              </a:xfrm>
            </p:grpSpPr>
            <p:sp>
              <p:nvSpPr>
                <p:cNvPr id="53" name="Rectangle 50"/>
                <p:cNvSpPr>
                  <a:spLocks noChangeArrowheads="1"/>
                </p:cNvSpPr>
                <p:nvPr/>
              </p:nvSpPr>
              <p:spPr bwMode="auto">
                <a:xfrm>
                  <a:off x="2352" y="576"/>
                  <a:ext cx="288" cy="24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4" name="Line 51"/>
                <p:cNvSpPr>
                  <a:spLocks noChangeShapeType="1"/>
                </p:cNvSpPr>
                <p:nvPr/>
              </p:nvSpPr>
              <p:spPr bwMode="auto">
                <a:xfrm flipV="1">
                  <a:off x="2496" y="720"/>
                  <a:ext cx="0" cy="9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600"/>
                </a:p>
              </p:txBody>
            </p:sp>
          </p:grpSp>
          <p:sp>
            <p:nvSpPr>
              <p:cNvPr id="47" name="Line 52"/>
              <p:cNvSpPr>
                <a:spLocks noChangeShapeType="1"/>
              </p:cNvSpPr>
              <p:nvPr/>
            </p:nvSpPr>
            <p:spPr bwMode="auto">
              <a:xfrm>
                <a:off x="4375" y="2955"/>
                <a:ext cx="0" cy="36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48" name="Line 53"/>
              <p:cNvSpPr>
                <a:spLocks noChangeShapeType="1"/>
              </p:cNvSpPr>
              <p:nvPr/>
            </p:nvSpPr>
            <p:spPr bwMode="auto">
              <a:xfrm>
                <a:off x="4284" y="1755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49" name="Line 54"/>
              <p:cNvSpPr>
                <a:spLocks noChangeShapeType="1"/>
              </p:cNvSpPr>
              <p:nvPr/>
            </p:nvSpPr>
            <p:spPr bwMode="auto">
              <a:xfrm flipV="1">
                <a:off x="4284" y="2471"/>
                <a:ext cx="0" cy="2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50" name="Line 55"/>
              <p:cNvSpPr>
                <a:spLocks noChangeShapeType="1"/>
              </p:cNvSpPr>
              <p:nvPr/>
            </p:nvSpPr>
            <p:spPr bwMode="auto">
              <a:xfrm flipV="1">
                <a:off x="4572" y="2595"/>
                <a:ext cx="0" cy="12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51" name="Line 56"/>
              <p:cNvSpPr>
                <a:spLocks noChangeShapeType="1"/>
              </p:cNvSpPr>
              <p:nvPr/>
            </p:nvSpPr>
            <p:spPr bwMode="auto">
              <a:xfrm>
                <a:off x="4572" y="1755"/>
                <a:ext cx="0" cy="3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52" name="Line 57"/>
              <p:cNvSpPr>
                <a:spLocks noChangeShapeType="1"/>
              </p:cNvSpPr>
              <p:nvPr/>
            </p:nvSpPr>
            <p:spPr bwMode="auto">
              <a:xfrm>
                <a:off x="4428" y="1899"/>
                <a:ext cx="0" cy="6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1600"/>
              </a:p>
            </p:txBody>
          </p:sp>
        </p:grpSp>
        <p:sp>
          <p:nvSpPr>
            <p:cNvPr id="42" name="Line 58"/>
            <p:cNvSpPr>
              <a:spLocks noChangeShapeType="1"/>
            </p:cNvSpPr>
            <p:nvPr/>
          </p:nvSpPr>
          <p:spPr bwMode="auto">
            <a:xfrm>
              <a:off x="3216" y="768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</p:grpSp>
    </p:spTree>
    <p:extLst>
      <p:ext uri="{BB962C8B-B14F-4D97-AF65-F5344CB8AC3E}">
        <p14:creationId xmlns:p14="http://schemas.microsoft.com/office/powerpoint/2010/main" val="3165076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9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Two-Level Branch Prediction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57792" y="927322"/>
            <a:ext cx="8123544" cy="58221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600" u="sng" dirty="0" smtClean="0">
                <a:latin typeface="+mj-lt"/>
              </a:rPr>
              <a:t>Spatial Correlation:</a:t>
            </a:r>
            <a:r>
              <a:rPr lang="en-US" sz="1600" dirty="0" smtClean="0">
                <a:latin typeface="+mj-lt"/>
              </a:rPr>
              <a:t> Pentium </a:t>
            </a:r>
            <a:r>
              <a:rPr lang="en-US" sz="1600" dirty="0">
                <a:latin typeface="+mj-lt"/>
              </a:rPr>
              <a:t>Pro uses the result from the last two branches</a:t>
            </a:r>
          </a:p>
          <a:p>
            <a:pPr algn="l">
              <a:spcBef>
                <a:spcPct val="0"/>
              </a:spcBef>
            </a:pPr>
            <a:r>
              <a:rPr lang="en-US" sz="1600" dirty="0">
                <a:latin typeface="+mj-lt"/>
              </a:rPr>
              <a:t>to select one of the four sets of BHT bits (~95% correct)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659891" y="1752822"/>
            <a:ext cx="457200" cy="3619500"/>
            <a:chOff x="4284" y="1035"/>
            <a:chExt cx="288" cy="2280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284" y="1035"/>
              <a:ext cx="288" cy="240"/>
              <a:chOff x="2352" y="576"/>
              <a:chExt cx="288" cy="240"/>
            </a:xfrm>
          </p:grpSpPr>
          <p:sp>
            <p:nvSpPr>
              <p:cNvPr id="27" name="Rectangle 6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28" name="Line 7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atin typeface="+mj-lt"/>
                </a:endParaRPr>
              </a:p>
            </p:txBody>
          </p:sp>
        </p:grpSp>
        <p:grpSp>
          <p:nvGrpSpPr>
            <p:cNvPr id="6" name="Group 8"/>
            <p:cNvGrpSpPr>
              <a:grpSpLocks/>
            </p:cNvGrpSpPr>
            <p:nvPr/>
          </p:nvGrpSpPr>
          <p:grpSpPr bwMode="auto">
            <a:xfrm>
              <a:off x="4284" y="1275"/>
              <a:ext cx="288" cy="240"/>
              <a:chOff x="2352" y="576"/>
              <a:chExt cx="288" cy="240"/>
            </a:xfrm>
          </p:grpSpPr>
          <p:sp>
            <p:nvSpPr>
              <p:cNvPr id="25" name="Rectangle 9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26" name="Line 10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atin typeface="+mj-lt"/>
                </a:endParaRPr>
              </a:p>
            </p:txBody>
          </p:sp>
        </p:grpSp>
        <p:grpSp>
          <p:nvGrpSpPr>
            <p:cNvPr id="8" name="Group 11"/>
            <p:cNvGrpSpPr>
              <a:grpSpLocks/>
            </p:cNvGrpSpPr>
            <p:nvPr/>
          </p:nvGrpSpPr>
          <p:grpSpPr bwMode="auto">
            <a:xfrm>
              <a:off x="4284" y="1515"/>
              <a:ext cx="288" cy="240"/>
              <a:chOff x="2352" y="576"/>
              <a:chExt cx="288" cy="240"/>
            </a:xfrm>
          </p:grpSpPr>
          <p:sp>
            <p:nvSpPr>
              <p:cNvPr id="23" name="Rectangle 12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24" name="Line 13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atin typeface="+mj-lt"/>
                </a:endParaRPr>
              </a:p>
            </p:txBody>
          </p:sp>
        </p:grpSp>
        <p:grpSp>
          <p:nvGrpSpPr>
            <p:cNvPr id="9" name="Group 14"/>
            <p:cNvGrpSpPr>
              <a:grpSpLocks/>
            </p:cNvGrpSpPr>
            <p:nvPr/>
          </p:nvGrpSpPr>
          <p:grpSpPr bwMode="auto">
            <a:xfrm>
              <a:off x="4284" y="2715"/>
              <a:ext cx="288" cy="240"/>
              <a:chOff x="2352" y="576"/>
              <a:chExt cx="288" cy="240"/>
            </a:xfrm>
          </p:grpSpPr>
          <p:sp>
            <p:nvSpPr>
              <p:cNvPr id="21" name="Rectangle 15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22" name="Line 16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atin typeface="+mj-lt"/>
                </a:endParaRPr>
              </a:p>
            </p:txBody>
          </p:sp>
        </p:grpSp>
        <p:sp>
          <p:nvSpPr>
            <p:cNvPr id="15" name="Line 17"/>
            <p:cNvSpPr>
              <a:spLocks noChangeShapeType="1"/>
            </p:cNvSpPr>
            <p:nvPr/>
          </p:nvSpPr>
          <p:spPr bwMode="auto">
            <a:xfrm>
              <a:off x="4375" y="2955"/>
              <a:ext cx="0" cy="3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6" name="Line 18"/>
            <p:cNvSpPr>
              <a:spLocks noChangeShapeType="1"/>
            </p:cNvSpPr>
            <p:nvPr/>
          </p:nvSpPr>
          <p:spPr bwMode="auto">
            <a:xfrm>
              <a:off x="4284" y="1755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7" name="Line 19"/>
            <p:cNvSpPr>
              <a:spLocks noChangeShapeType="1"/>
            </p:cNvSpPr>
            <p:nvPr/>
          </p:nvSpPr>
          <p:spPr bwMode="auto">
            <a:xfrm flipV="1">
              <a:off x="4284" y="2471"/>
              <a:ext cx="0" cy="2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8" name="Line 20"/>
            <p:cNvSpPr>
              <a:spLocks noChangeShapeType="1"/>
            </p:cNvSpPr>
            <p:nvPr/>
          </p:nvSpPr>
          <p:spPr bwMode="auto">
            <a:xfrm flipV="1">
              <a:off x="4572" y="2595"/>
              <a:ext cx="0" cy="1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9" name="Line 21"/>
            <p:cNvSpPr>
              <a:spLocks noChangeShapeType="1"/>
            </p:cNvSpPr>
            <p:nvPr/>
          </p:nvSpPr>
          <p:spPr bwMode="auto">
            <a:xfrm>
              <a:off x="4572" y="1755"/>
              <a:ext cx="0" cy="3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0" name="Line 22"/>
            <p:cNvSpPr>
              <a:spLocks noChangeShapeType="1"/>
            </p:cNvSpPr>
            <p:nvPr/>
          </p:nvSpPr>
          <p:spPr bwMode="auto">
            <a:xfrm>
              <a:off x="4428" y="1899"/>
              <a:ext cx="0" cy="6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</p:grpSp>
      <p:grpSp>
        <p:nvGrpSpPr>
          <p:cNvPr id="10" name="Group 23"/>
          <p:cNvGrpSpPr>
            <a:grpSpLocks/>
          </p:cNvGrpSpPr>
          <p:nvPr/>
        </p:nvGrpSpPr>
        <p:grpSpPr bwMode="auto">
          <a:xfrm>
            <a:off x="5498091" y="1752822"/>
            <a:ext cx="457200" cy="3619500"/>
            <a:chOff x="3456" y="1344"/>
            <a:chExt cx="288" cy="2280"/>
          </a:xfrm>
        </p:grpSpPr>
        <p:grpSp>
          <p:nvGrpSpPr>
            <p:cNvPr id="13" name="Group 24"/>
            <p:cNvGrpSpPr>
              <a:grpSpLocks/>
            </p:cNvGrpSpPr>
            <p:nvPr/>
          </p:nvGrpSpPr>
          <p:grpSpPr bwMode="auto">
            <a:xfrm>
              <a:off x="3456" y="1344"/>
              <a:ext cx="288" cy="240"/>
              <a:chOff x="3456" y="1344"/>
              <a:chExt cx="288" cy="240"/>
            </a:xfrm>
          </p:grpSpPr>
          <p:sp>
            <p:nvSpPr>
              <p:cNvPr id="47" name="Rectangle 25"/>
              <p:cNvSpPr>
                <a:spLocks noChangeArrowheads="1"/>
              </p:cNvSpPr>
              <p:nvPr/>
            </p:nvSpPr>
            <p:spPr bwMode="auto">
              <a:xfrm>
                <a:off x="3456" y="1344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48" name="Line 26"/>
              <p:cNvSpPr>
                <a:spLocks noChangeShapeType="1"/>
              </p:cNvSpPr>
              <p:nvPr/>
            </p:nvSpPr>
            <p:spPr bwMode="auto">
              <a:xfrm flipV="1">
                <a:off x="3600" y="1488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atin typeface="+mj-lt"/>
                </a:endParaRPr>
              </a:p>
            </p:txBody>
          </p:sp>
        </p:grpSp>
        <p:grpSp>
          <p:nvGrpSpPr>
            <p:cNvPr id="14" name="Group 27"/>
            <p:cNvGrpSpPr>
              <a:grpSpLocks/>
            </p:cNvGrpSpPr>
            <p:nvPr/>
          </p:nvGrpSpPr>
          <p:grpSpPr bwMode="auto">
            <a:xfrm>
              <a:off x="3456" y="1584"/>
              <a:ext cx="288" cy="240"/>
              <a:chOff x="3456" y="1584"/>
              <a:chExt cx="288" cy="240"/>
            </a:xfrm>
          </p:grpSpPr>
          <p:sp>
            <p:nvSpPr>
              <p:cNvPr id="45" name="Rectangle 28"/>
              <p:cNvSpPr>
                <a:spLocks noChangeArrowheads="1"/>
              </p:cNvSpPr>
              <p:nvPr/>
            </p:nvSpPr>
            <p:spPr bwMode="auto">
              <a:xfrm>
                <a:off x="3456" y="1584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46" name="Line 29"/>
              <p:cNvSpPr>
                <a:spLocks noChangeShapeType="1"/>
              </p:cNvSpPr>
              <p:nvPr/>
            </p:nvSpPr>
            <p:spPr bwMode="auto">
              <a:xfrm flipV="1">
                <a:off x="3600" y="1728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atin typeface="+mj-lt"/>
                </a:endParaRPr>
              </a:p>
            </p:txBody>
          </p:sp>
        </p:grpSp>
        <p:grpSp>
          <p:nvGrpSpPr>
            <p:cNvPr id="29" name="Group 30"/>
            <p:cNvGrpSpPr>
              <a:grpSpLocks/>
            </p:cNvGrpSpPr>
            <p:nvPr/>
          </p:nvGrpSpPr>
          <p:grpSpPr bwMode="auto">
            <a:xfrm>
              <a:off x="3456" y="1824"/>
              <a:ext cx="288" cy="240"/>
              <a:chOff x="3456" y="1824"/>
              <a:chExt cx="288" cy="240"/>
            </a:xfrm>
          </p:grpSpPr>
          <p:sp>
            <p:nvSpPr>
              <p:cNvPr id="43" name="Rectangle 31"/>
              <p:cNvSpPr>
                <a:spLocks noChangeArrowheads="1"/>
              </p:cNvSpPr>
              <p:nvPr/>
            </p:nvSpPr>
            <p:spPr bwMode="auto">
              <a:xfrm>
                <a:off x="3456" y="1824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44" name="Line 32"/>
              <p:cNvSpPr>
                <a:spLocks noChangeShapeType="1"/>
              </p:cNvSpPr>
              <p:nvPr/>
            </p:nvSpPr>
            <p:spPr bwMode="auto">
              <a:xfrm flipV="1">
                <a:off x="3600" y="1968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atin typeface="+mj-lt"/>
                </a:endParaRPr>
              </a:p>
            </p:txBody>
          </p:sp>
        </p:grpSp>
        <p:grpSp>
          <p:nvGrpSpPr>
            <p:cNvPr id="30" name="Group 33"/>
            <p:cNvGrpSpPr>
              <a:grpSpLocks/>
            </p:cNvGrpSpPr>
            <p:nvPr/>
          </p:nvGrpSpPr>
          <p:grpSpPr bwMode="auto">
            <a:xfrm>
              <a:off x="3456" y="3024"/>
              <a:ext cx="288" cy="240"/>
              <a:chOff x="3456" y="3024"/>
              <a:chExt cx="288" cy="240"/>
            </a:xfrm>
          </p:grpSpPr>
          <p:sp>
            <p:nvSpPr>
              <p:cNvPr id="41" name="Rectangle 34"/>
              <p:cNvSpPr>
                <a:spLocks noChangeArrowheads="1"/>
              </p:cNvSpPr>
              <p:nvPr/>
            </p:nvSpPr>
            <p:spPr bwMode="auto">
              <a:xfrm>
                <a:off x="3456" y="3024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42" name="Line 35"/>
              <p:cNvSpPr>
                <a:spLocks noChangeShapeType="1"/>
              </p:cNvSpPr>
              <p:nvPr/>
            </p:nvSpPr>
            <p:spPr bwMode="auto">
              <a:xfrm flipV="1">
                <a:off x="3600" y="3168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atin typeface="+mj-lt"/>
                </a:endParaRPr>
              </a:p>
            </p:txBody>
          </p:sp>
        </p:grpSp>
        <p:sp>
          <p:nvSpPr>
            <p:cNvPr id="35" name="Line 36"/>
            <p:cNvSpPr>
              <a:spLocks noChangeShapeType="1"/>
            </p:cNvSpPr>
            <p:nvPr/>
          </p:nvSpPr>
          <p:spPr bwMode="auto">
            <a:xfrm>
              <a:off x="3547" y="3264"/>
              <a:ext cx="0" cy="3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6" name="Line 37"/>
            <p:cNvSpPr>
              <a:spLocks noChangeShapeType="1"/>
            </p:cNvSpPr>
            <p:nvPr/>
          </p:nvSpPr>
          <p:spPr bwMode="auto">
            <a:xfrm>
              <a:off x="3456" y="2064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7" name="Line 38"/>
            <p:cNvSpPr>
              <a:spLocks noChangeShapeType="1"/>
            </p:cNvSpPr>
            <p:nvPr/>
          </p:nvSpPr>
          <p:spPr bwMode="auto">
            <a:xfrm flipV="1">
              <a:off x="3456" y="2780"/>
              <a:ext cx="0" cy="2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8" name="Line 39"/>
            <p:cNvSpPr>
              <a:spLocks noChangeShapeType="1"/>
            </p:cNvSpPr>
            <p:nvPr/>
          </p:nvSpPr>
          <p:spPr bwMode="auto">
            <a:xfrm flipV="1">
              <a:off x="3744" y="2904"/>
              <a:ext cx="0" cy="1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9" name="Line 40"/>
            <p:cNvSpPr>
              <a:spLocks noChangeShapeType="1"/>
            </p:cNvSpPr>
            <p:nvPr/>
          </p:nvSpPr>
          <p:spPr bwMode="auto">
            <a:xfrm>
              <a:off x="3744" y="2064"/>
              <a:ext cx="0" cy="3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40" name="Line 41"/>
            <p:cNvSpPr>
              <a:spLocks noChangeShapeType="1"/>
            </p:cNvSpPr>
            <p:nvPr/>
          </p:nvSpPr>
          <p:spPr bwMode="auto">
            <a:xfrm>
              <a:off x="3600" y="2208"/>
              <a:ext cx="0" cy="6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</p:grpSp>
      <p:grpSp>
        <p:nvGrpSpPr>
          <p:cNvPr id="31" name="Group 42"/>
          <p:cNvGrpSpPr>
            <a:grpSpLocks/>
          </p:cNvGrpSpPr>
          <p:nvPr/>
        </p:nvGrpSpPr>
        <p:grpSpPr bwMode="auto">
          <a:xfrm>
            <a:off x="6412491" y="1752822"/>
            <a:ext cx="458788" cy="3619500"/>
            <a:chOff x="4032" y="1344"/>
            <a:chExt cx="289" cy="2280"/>
          </a:xfrm>
        </p:grpSpPr>
        <p:grpSp>
          <p:nvGrpSpPr>
            <p:cNvPr id="32" name="Group 43"/>
            <p:cNvGrpSpPr>
              <a:grpSpLocks/>
            </p:cNvGrpSpPr>
            <p:nvPr/>
          </p:nvGrpSpPr>
          <p:grpSpPr bwMode="auto">
            <a:xfrm>
              <a:off x="4032" y="1344"/>
              <a:ext cx="288" cy="240"/>
              <a:chOff x="2352" y="576"/>
              <a:chExt cx="288" cy="240"/>
            </a:xfrm>
          </p:grpSpPr>
          <p:sp>
            <p:nvSpPr>
              <p:cNvPr id="66" name="Rectangle 44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67" name="Line 45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atin typeface="+mj-lt"/>
                </a:endParaRPr>
              </a:p>
            </p:txBody>
          </p:sp>
        </p:grpSp>
        <p:grpSp>
          <p:nvGrpSpPr>
            <p:cNvPr id="33" name="Group 46"/>
            <p:cNvGrpSpPr>
              <a:grpSpLocks/>
            </p:cNvGrpSpPr>
            <p:nvPr/>
          </p:nvGrpSpPr>
          <p:grpSpPr bwMode="auto">
            <a:xfrm>
              <a:off x="4032" y="1584"/>
              <a:ext cx="288" cy="240"/>
              <a:chOff x="2352" y="576"/>
              <a:chExt cx="288" cy="240"/>
            </a:xfrm>
          </p:grpSpPr>
          <p:sp>
            <p:nvSpPr>
              <p:cNvPr id="64" name="Rectangle 47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65" name="Line 48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atin typeface="+mj-lt"/>
                </a:endParaRPr>
              </a:p>
            </p:txBody>
          </p:sp>
        </p:grpSp>
        <p:grpSp>
          <p:nvGrpSpPr>
            <p:cNvPr id="34" name="Group 49"/>
            <p:cNvGrpSpPr>
              <a:grpSpLocks/>
            </p:cNvGrpSpPr>
            <p:nvPr/>
          </p:nvGrpSpPr>
          <p:grpSpPr bwMode="auto">
            <a:xfrm>
              <a:off x="4032" y="1824"/>
              <a:ext cx="288" cy="240"/>
              <a:chOff x="2352" y="576"/>
              <a:chExt cx="288" cy="240"/>
            </a:xfrm>
          </p:grpSpPr>
          <p:sp>
            <p:nvSpPr>
              <p:cNvPr id="62" name="Rectangle 50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63" name="Line 51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atin typeface="+mj-lt"/>
                </a:endParaRPr>
              </a:p>
            </p:txBody>
          </p:sp>
        </p:grpSp>
        <p:grpSp>
          <p:nvGrpSpPr>
            <p:cNvPr id="49" name="Group 52"/>
            <p:cNvGrpSpPr>
              <a:grpSpLocks/>
            </p:cNvGrpSpPr>
            <p:nvPr/>
          </p:nvGrpSpPr>
          <p:grpSpPr bwMode="auto">
            <a:xfrm>
              <a:off x="4032" y="3024"/>
              <a:ext cx="288" cy="240"/>
              <a:chOff x="2352" y="576"/>
              <a:chExt cx="288" cy="240"/>
            </a:xfrm>
          </p:grpSpPr>
          <p:sp>
            <p:nvSpPr>
              <p:cNvPr id="60" name="Rectangle 53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61" name="Line 54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atin typeface="+mj-lt"/>
                </a:endParaRPr>
              </a:p>
            </p:txBody>
          </p:sp>
        </p:grpSp>
        <p:sp>
          <p:nvSpPr>
            <p:cNvPr id="54" name="Line 55"/>
            <p:cNvSpPr>
              <a:spLocks noChangeShapeType="1"/>
            </p:cNvSpPr>
            <p:nvPr/>
          </p:nvSpPr>
          <p:spPr bwMode="auto">
            <a:xfrm>
              <a:off x="4123" y="3264"/>
              <a:ext cx="0" cy="3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55" name="Line 56"/>
            <p:cNvSpPr>
              <a:spLocks noChangeShapeType="1"/>
            </p:cNvSpPr>
            <p:nvPr/>
          </p:nvSpPr>
          <p:spPr bwMode="auto">
            <a:xfrm>
              <a:off x="4032" y="2064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56" name="Line 57"/>
            <p:cNvSpPr>
              <a:spLocks noChangeShapeType="1"/>
            </p:cNvSpPr>
            <p:nvPr/>
          </p:nvSpPr>
          <p:spPr bwMode="auto">
            <a:xfrm flipV="1">
              <a:off x="4032" y="2780"/>
              <a:ext cx="0" cy="2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57" name="Line 58"/>
            <p:cNvSpPr>
              <a:spLocks noChangeShapeType="1"/>
            </p:cNvSpPr>
            <p:nvPr/>
          </p:nvSpPr>
          <p:spPr bwMode="auto">
            <a:xfrm flipV="1">
              <a:off x="4320" y="2904"/>
              <a:ext cx="0" cy="1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58" name="Line 59"/>
            <p:cNvSpPr>
              <a:spLocks noChangeShapeType="1"/>
            </p:cNvSpPr>
            <p:nvPr/>
          </p:nvSpPr>
          <p:spPr bwMode="auto">
            <a:xfrm>
              <a:off x="4321" y="2064"/>
              <a:ext cx="0" cy="3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59" name="Line 60"/>
            <p:cNvSpPr>
              <a:spLocks noChangeShapeType="1"/>
            </p:cNvSpPr>
            <p:nvPr/>
          </p:nvSpPr>
          <p:spPr bwMode="auto">
            <a:xfrm>
              <a:off x="4176" y="2208"/>
              <a:ext cx="0" cy="6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</p:grpSp>
      <p:grpSp>
        <p:nvGrpSpPr>
          <p:cNvPr id="50" name="Group 61"/>
          <p:cNvGrpSpPr>
            <a:grpSpLocks/>
          </p:cNvGrpSpPr>
          <p:nvPr/>
        </p:nvGrpSpPr>
        <p:grpSpPr bwMode="auto">
          <a:xfrm>
            <a:off x="7250691" y="1752822"/>
            <a:ext cx="457200" cy="3619500"/>
            <a:chOff x="4284" y="1035"/>
            <a:chExt cx="288" cy="2280"/>
          </a:xfrm>
        </p:grpSpPr>
        <p:grpSp>
          <p:nvGrpSpPr>
            <p:cNvPr id="51" name="Group 62"/>
            <p:cNvGrpSpPr>
              <a:grpSpLocks/>
            </p:cNvGrpSpPr>
            <p:nvPr/>
          </p:nvGrpSpPr>
          <p:grpSpPr bwMode="auto">
            <a:xfrm>
              <a:off x="4284" y="1035"/>
              <a:ext cx="288" cy="240"/>
              <a:chOff x="2352" y="576"/>
              <a:chExt cx="288" cy="240"/>
            </a:xfrm>
          </p:grpSpPr>
          <p:sp>
            <p:nvSpPr>
              <p:cNvPr id="85" name="Rectangle 63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86" name="Line 64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atin typeface="+mj-lt"/>
                </a:endParaRPr>
              </a:p>
            </p:txBody>
          </p:sp>
        </p:grpSp>
        <p:grpSp>
          <p:nvGrpSpPr>
            <p:cNvPr id="52" name="Group 65"/>
            <p:cNvGrpSpPr>
              <a:grpSpLocks/>
            </p:cNvGrpSpPr>
            <p:nvPr/>
          </p:nvGrpSpPr>
          <p:grpSpPr bwMode="auto">
            <a:xfrm>
              <a:off x="4284" y="1275"/>
              <a:ext cx="288" cy="240"/>
              <a:chOff x="2352" y="576"/>
              <a:chExt cx="288" cy="240"/>
            </a:xfrm>
          </p:grpSpPr>
          <p:sp>
            <p:nvSpPr>
              <p:cNvPr id="83" name="Rectangle 66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84" name="Line 67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atin typeface="+mj-lt"/>
                </a:endParaRPr>
              </a:p>
            </p:txBody>
          </p:sp>
        </p:grpSp>
        <p:grpSp>
          <p:nvGrpSpPr>
            <p:cNvPr id="53" name="Group 68"/>
            <p:cNvGrpSpPr>
              <a:grpSpLocks/>
            </p:cNvGrpSpPr>
            <p:nvPr/>
          </p:nvGrpSpPr>
          <p:grpSpPr bwMode="auto">
            <a:xfrm>
              <a:off x="4284" y="1515"/>
              <a:ext cx="288" cy="240"/>
              <a:chOff x="2352" y="576"/>
              <a:chExt cx="288" cy="240"/>
            </a:xfrm>
          </p:grpSpPr>
          <p:sp>
            <p:nvSpPr>
              <p:cNvPr id="81" name="Rectangle 69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82" name="Line 70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atin typeface="+mj-lt"/>
                </a:endParaRPr>
              </a:p>
            </p:txBody>
          </p:sp>
        </p:grpSp>
        <p:grpSp>
          <p:nvGrpSpPr>
            <p:cNvPr id="68" name="Group 71"/>
            <p:cNvGrpSpPr>
              <a:grpSpLocks/>
            </p:cNvGrpSpPr>
            <p:nvPr/>
          </p:nvGrpSpPr>
          <p:grpSpPr bwMode="auto">
            <a:xfrm>
              <a:off x="4284" y="2715"/>
              <a:ext cx="288" cy="240"/>
              <a:chOff x="2352" y="576"/>
              <a:chExt cx="288" cy="240"/>
            </a:xfrm>
          </p:grpSpPr>
          <p:sp>
            <p:nvSpPr>
              <p:cNvPr id="79" name="Rectangle 72"/>
              <p:cNvSpPr>
                <a:spLocks noChangeArrowheads="1"/>
              </p:cNvSpPr>
              <p:nvPr/>
            </p:nvSpPr>
            <p:spPr bwMode="auto">
              <a:xfrm>
                <a:off x="2352" y="576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80" name="Line 73"/>
              <p:cNvSpPr>
                <a:spLocks noChangeShapeType="1"/>
              </p:cNvSpPr>
              <p:nvPr/>
            </p:nvSpPr>
            <p:spPr bwMode="auto">
              <a:xfrm flipV="1">
                <a:off x="2496" y="720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atin typeface="+mj-lt"/>
                </a:endParaRPr>
              </a:p>
            </p:txBody>
          </p:sp>
        </p:grpSp>
        <p:sp>
          <p:nvSpPr>
            <p:cNvPr id="73" name="Line 74"/>
            <p:cNvSpPr>
              <a:spLocks noChangeShapeType="1"/>
            </p:cNvSpPr>
            <p:nvPr/>
          </p:nvSpPr>
          <p:spPr bwMode="auto">
            <a:xfrm>
              <a:off x="4375" y="2955"/>
              <a:ext cx="0" cy="3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74" name="Line 75"/>
            <p:cNvSpPr>
              <a:spLocks noChangeShapeType="1"/>
            </p:cNvSpPr>
            <p:nvPr/>
          </p:nvSpPr>
          <p:spPr bwMode="auto">
            <a:xfrm>
              <a:off x="4284" y="1755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75" name="Line 76"/>
            <p:cNvSpPr>
              <a:spLocks noChangeShapeType="1"/>
            </p:cNvSpPr>
            <p:nvPr/>
          </p:nvSpPr>
          <p:spPr bwMode="auto">
            <a:xfrm flipV="1">
              <a:off x="4284" y="2471"/>
              <a:ext cx="0" cy="2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76" name="Line 77"/>
            <p:cNvSpPr>
              <a:spLocks noChangeShapeType="1"/>
            </p:cNvSpPr>
            <p:nvPr/>
          </p:nvSpPr>
          <p:spPr bwMode="auto">
            <a:xfrm flipV="1">
              <a:off x="4572" y="2595"/>
              <a:ext cx="0" cy="1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77" name="Line 78"/>
            <p:cNvSpPr>
              <a:spLocks noChangeShapeType="1"/>
            </p:cNvSpPr>
            <p:nvPr/>
          </p:nvSpPr>
          <p:spPr bwMode="auto">
            <a:xfrm>
              <a:off x="4572" y="1755"/>
              <a:ext cx="0" cy="3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78" name="Line 79"/>
            <p:cNvSpPr>
              <a:spLocks noChangeShapeType="1"/>
            </p:cNvSpPr>
            <p:nvPr/>
          </p:nvSpPr>
          <p:spPr bwMode="auto">
            <a:xfrm>
              <a:off x="4428" y="1899"/>
              <a:ext cx="0" cy="6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</p:grpSp>
      <p:sp>
        <p:nvSpPr>
          <p:cNvPr id="87" name="Freeform 80"/>
          <p:cNvSpPr>
            <a:spLocks/>
          </p:cNvSpPr>
          <p:nvPr/>
        </p:nvSpPr>
        <p:spPr bwMode="auto">
          <a:xfrm>
            <a:off x="4583691" y="5410422"/>
            <a:ext cx="3200400" cy="457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016" y="0"/>
              </a:cxn>
              <a:cxn ang="0">
                <a:pos x="1872" y="288"/>
              </a:cxn>
              <a:cxn ang="0">
                <a:pos x="144" y="288"/>
              </a:cxn>
              <a:cxn ang="0">
                <a:pos x="0" y="0"/>
              </a:cxn>
            </a:cxnLst>
            <a:rect l="0" t="0" r="r" b="b"/>
            <a:pathLst>
              <a:path w="2016" h="288">
                <a:moveTo>
                  <a:pt x="0" y="0"/>
                </a:moveTo>
                <a:lnTo>
                  <a:pt x="2016" y="0"/>
                </a:lnTo>
                <a:lnTo>
                  <a:pt x="1872" y="288"/>
                </a:lnTo>
                <a:lnTo>
                  <a:pt x="144" y="288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+mj-lt"/>
            </a:endParaRPr>
          </a:p>
        </p:txBody>
      </p:sp>
      <p:grpSp>
        <p:nvGrpSpPr>
          <p:cNvPr id="69" name="Group 81"/>
          <p:cNvGrpSpPr>
            <a:grpSpLocks/>
          </p:cNvGrpSpPr>
          <p:nvPr/>
        </p:nvGrpSpPr>
        <p:grpSpPr bwMode="auto">
          <a:xfrm>
            <a:off x="926091" y="1676622"/>
            <a:ext cx="3676650" cy="1104900"/>
            <a:chOff x="624" y="1392"/>
            <a:chExt cx="2316" cy="696"/>
          </a:xfrm>
        </p:grpSpPr>
        <p:sp>
          <p:nvSpPr>
            <p:cNvPr id="89" name="Rectangle 82"/>
            <p:cNvSpPr>
              <a:spLocks noChangeArrowheads="1"/>
            </p:cNvSpPr>
            <p:nvPr/>
          </p:nvSpPr>
          <p:spPr bwMode="auto">
            <a:xfrm>
              <a:off x="624" y="1392"/>
              <a:ext cx="134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endParaRPr lang="en-US" sz="2000">
                <a:latin typeface="+mj-lt"/>
              </a:endParaRPr>
            </a:p>
          </p:txBody>
        </p:sp>
        <p:sp>
          <p:nvSpPr>
            <p:cNvPr id="90" name="Rectangle 83"/>
            <p:cNvSpPr>
              <a:spLocks noChangeArrowheads="1"/>
            </p:cNvSpPr>
            <p:nvPr/>
          </p:nvSpPr>
          <p:spPr bwMode="auto">
            <a:xfrm>
              <a:off x="1968" y="1392"/>
              <a:ext cx="432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91" name="Rectangle 84"/>
            <p:cNvSpPr>
              <a:spLocks noChangeArrowheads="1"/>
            </p:cNvSpPr>
            <p:nvPr/>
          </p:nvSpPr>
          <p:spPr bwMode="auto">
            <a:xfrm>
              <a:off x="2400" y="1392"/>
              <a:ext cx="288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92" name="Line 85"/>
            <p:cNvSpPr>
              <a:spLocks noChangeShapeType="1"/>
            </p:cNvSpPr>
            <p:nvPr/>
          </p:nvSpPr>
          <p:spPr bwMode="auto">
            <a:xfrm flipV="1">
              <a:off x="2544" y="1536"/>
              <a:ext cx="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93" name="Text Box 86"/>
            <p:cNvSpPr txBox="1">
              <a:spLocks noChangeArrowheads="1"/>
            </p:cNvSpPr>
            <p:nvPr/>
          </p:nvSpPr>
          <p:spPr bwMode="auto">
            <a:xfrm>
              <a:off x="2352" y="1419"/>
              <a:ext cx="206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+mj-lt"/>
                </a:rPr>
                <a:t>0</a:t>
              </a:r>
            </a:p>
          </p:txBody>
        </p:sp>
        <p:sp>
          <p:nvSpPr>
            <p:cNvPr id="94" name="Text Box 87"/>
            <p:cNvSpPr txBox="1">
              <a:spLocks noChangeArrowheads="1"/>
            </p:cNvSpPr>
            <p:nvPr/>
          </p:nvSpPr>
          <p:spPr bwMode="auto">
            <a:xfrm>
              <a:off x="2496" y="1419"/>
              <a:ext cx="206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+mj-lt"/>
                </a:rPr>
                <a:t>0</a:t>
              </a:r>
            </a:p>
          </p:txBody>
        </p:sp>
        <p:grpSp>
          <p:nvGrpSpPr>
            <p:cNvPr id="70" name="Group 88"/>
            <p:cNvGrpSpPr>
              <a:grpSpLocks/>
            </p:cNvGrpSpPr>
            <p:nvPr/>
          </p:nvGrpSpPr>
          <p:grpSpPr bwMode="auto">
            <a:xfrm>
              <a:off x="1980" y="1680"/>
              <a:ext cx="960" cy="408"/>
              <a:chOff x="1956" y="2184"/>
              <a:chExt cx="960" cy="408"/>
            </a:xfrm>
          </p:grpSpPr>
          <p:sp>
            <p:nvSpPr>
              <p:cNvPr id="97" name="AutoShape 89"/>
              <p:cNvSpPr>
                <a:spLocks/>
              </p:cNvSpPr>
              <p:nvPr/>
            </p:nvSpPr>
            <p:spPr bwMode="auto">
              <a:xfrm rot="5400000">
                <a:off x="2088" y="2052"/>
                <a:ext cx="144" cy="408"/>
              </a:xfrm>
              <a:prstGeom prst="rightBrace">
                <a:avLst>
                  <a:gd name="adj1" fmla="val 23611"/>
                  <a:gd name="adj2" fmla="val 54167"/>
                </a:avLst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98" name="Freeform 90"/>
              <p:cNvSpPr>
                <a:spLocks/>
              </p:cNvSpPr>
              <p:nvPr/>
            </p:nvSpPr>
            <p:spPr bwMode="auto">
              <a:xfrm>
                <a:off x="2148" y="2256"/>
                <a:ext cx="768" cy="33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36"/>
                  </a:cxn>
                  <a:cxn ang="0">
                    <a:pos x="768" y="336"/>
                  </a:cxn>
                </a:cxnLst>
                <a:rect l="0" t="0" r="r" b="b"/>
                <a:pathLst>
                  <a:path w="768" h="336">
                    <a:moveTo>
                      <a:pt x="0" y="0"/>
                    </a:moveTo>
                    <a:lnTo>
                      <a:pt x="0" y="336"/>
                    </a:lnTo>
                    <a:lnTo>
                      <a:pt x="768" y="336"/>
                    </a:lnTo>
                  </a:path>
                </a:pathLst>
              </a:custGeom>
              <a:noFill/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99" name="Line 91"/>
              <p:cNvSpPr>
                <a:spLocks noChangeShapeType="1"/>
              </p:cNvSpPr>
              <p:nvPr/>
            </p:nvSpPr>
            <p:spPr bwMode="auto">
              <a:xfrm flipV="1">
                <a:off x="2100" y="2352"/>
                <a:ext cx="144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100" name="Text Box 92"/>
              <p:cNvSpPr txBox="1">
                <a:spLocks noChangeArrowheads="1"/>
              </p:cNvSpPr>
              <p:nvPr/>
            </p:nvSpPr>
            <p:spPr bwMode="auto">
              <a:xfrm>
                <a:off x="2282" y="2260"/>
                <a:ext cx="197" cy="25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>
                    <a:latin typeface="+mj-lt"/>
                  </a:rPr>
                  <a:t>k</a:t>
                </a:r>
              </a:p>
            </p:txBody>
          </p:sp>
        </p:grpSp>
        <p:sp>
          <p:nvSpPr>
            <p:cNvPr id="96" name="Text Box 93"/>
            <p:cNvSpPr txBox="1">
              <a:spLocks noChangeArrowheads="1"/>
            </p:cNvSpPr>
            <p:nvPr/>
          </p:nvSpPr>
          <p:spPr bwMode="auto">
            <a:xfrm>
              <a:off x="636" y="1707"/>
              <a:ext cx="830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+mj-lt"/>
                </a:rPr>
                <a:t>Fetch PC</a:t>
              </a:r>
            </a:p>
          </p:txBody>
        </p:sp>
      </p:grpSp>
      <p:sp>
        <p:nvSpPr>
          <p:cNvPr id="101" name="Line 94"/>
          <p:cNvSpPr>
            <a:spLocks noChangeShapeType="1"/>
          </p:cNvSpPr>
          <p:nvPr/>
        </p:nvSpPr>
        <p:spPr bwMode="auto">
          <a:xfrm>
            <a:off x="6183891" y="5867622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102" name="Rectangle 95"/>
          <p:cNvSpPr>
            <a:spLocks noChangeArrowheads="1"/>
          </p:cNvSpPr>
          <p:nvPr/>
        </p:nvSpPr>
        <p:spPr bwMode="auto">
          <a:xfrm>
            <a:off x="3178754" y="4572222"/>
            <a:ext cx="3048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103" name="Rectangle 96"/>
          <p:cNvSpPr>
            <a:spLocks noChangeArrowheads="1"/>
          </p:cNvSpPr>
          <p:nvPr/>
        </p:nvSpPr>
        <p:spPr bwMode="auto">
          <a:xfrm>
            <a:off x="3669291" y="4572222"/>
            <a:ext cx="3048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104" name="Line 97"/>
          <p:cNvSpPr>
            <a:spLocks noChangeShapeType="1"/>
          </p:cNvSpPr>
          <p:nvPr/>
        </p:nvSpPr>
        <p:spPr bwMode="auto">
          <a:xfrm>
            <a:off x="1940504" y="4730972"/>
            <a:ext cx="12382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105" name="AutoShape 98"/>
          <p:cNvSpPr>
            <a:spLocks/>
          </p:cNvSpPr>
          <p:nvPr/>
        </p:nvSpPr>
        <p:spPr bwMode="auto">
          <a:xfrm rot="5400000">
            <a:off x="3421641" y="4819872"/>
            <a:ext cx="228600" cy="647700"/>
          </a:xfrm>
          <a:prstGeom prst="rightBrace">
            <a:avLst>
              <a:gd name="adj1" fmla="val 23611"/>
              <a:gd name="adj2" fmla="val 5416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106" name="Freeform 99"/>
          <p:cNvSpPr>
            <a:spLocks/>
          </p:cNvSpPr>
          <p:nvPr/>
        </p:nvSpPr>
        <p:spPr bwMode="auto">
          <a:xfrm>
            <a:off x="3516891" y="5143722"/>
            <a:ext cx="1219200" cy="533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6"/>
              </a:cxn>
              <a:cxn ang="0">
                <a:pos x="768" y="336"/>
              </a:cxn>
            </a:cxnLst>
            <a:rect l="0" t="0" r="r" b="b"/>
            <a:pathLst>
              <a:path w="768" h="336">
                <a:moveTo>
                  <a:pt x="0" y="0"/>
                </a:moveTo>
                <a:lnTo>
                  <a:pt x="0" y="336"/>
                </a:lnTo>
                <a:lnTo>
                  <a:pt x="768" y="336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107" name="Text Box 100"/>
          <p:cNvSpPr txBox="1">
            <a:spLocks noChangeArrowheads="1"/>
          </p:cNvSpPr>
          <p:nvPr/>
        </p:nvSpPr>
        <p:spPr bwMode="auto">
          <a:xfrm>
            <a:off x="697491" y="4572222"/>
            <a:ext cx="2835275" cy="132343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dirty="0">
                <a:latin typeface="+mj-lt"/>
              </a:rPr>
              <a:t>Shift in </a:t>
            </a:r>
            <a:endParaRPr lang="en-US" sz="2000" dirty="0" smtClean="0">
              <a:latin typeface="+mj-lt"/>
            </a:endParaRPr>
          </a:p>
          <a:p>
            <a:pPr algn="l">
              <a:spcBef>
                <a:spcPct val="0"/>
              </a:spcBef>
            </a:pPr>
            <a:r>
              <a:rPr lang="en-US" sz="2000" dirty="0" smtClean="0">
                <a:latin typeface="+mj-lt"/>
              </a:rPr>
              <a:t>Taken</a:t>
            </a:r>
            <a:r>
              <a:rPr lang="en-US" sz="2000" dirty="0">
                <a:latin typeface="+mj-lt"/>
              </a:rPr>
              <a:t>/¬Taken </a:t>
            </a:r>
            <a:endParaRPr lang="en-US" sz="2000" dirty="0" smtClean="0">
              <a:latin typeface="+mj-lt"/>
            </a:endParaRPr>
          </a:p>
          <a:p>
            <a:pPr algn="l">
              <a:spcBef>
                <a:spcPct val="0"/>
              </a:spcBef>
            </a:pPr>
            <a:r>
              <a:rPr lang="en-US" sz="2000" dirty="0" smtClean="0">
                <a:latin typeface="+mj-lt"/>
              </a:rPr>
              <a:t>results </a:t>
            </a:r>
            <a:r>
              <a:rPr lang="en-US" sz="2000" dirty="0">
                <a:latin typeface="+mj-lt"/>
              </a:rPr>
              <a:t>of each branch</a:t>
            </a:r>
          </a:p>
        </p:txBody>
      </p:sp>
      <p:sp>
        <p:nvSpPr>
          <p:cNvPr id="108" name="Text Box 101"/>
          <p:cNvSpPr txBox="1">
            <a:spLocks noChangeArrowheads="1"/>
          </p:cNvSpPr>
          <p:nvPr/>
        </p:nvSpPr>
        <p:spPr bwMode="auto">
          <a:xfrm>
            <a:off x="1078491" y="3505422"/>
            <a:ext cx="3276600" cy="701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+mj-lt"/>
              </a:rPr>
              <a:t>2-bit global branch history shift register</a:t>
            </a:r>
          </a:p>
        </p:txBody>
      </p:sp>
      <p:sp>
        <p:nvSpPr>
          <p:cNvPr id="109" name="Rectangle 102"/>
          <p:cNvSpPr>
            <a:spLocks noChangeArrowheads="1"/>
          </p:cNvSpPr>
          <p:nvPr/>
        </p:nvSpPr>
        <p:spPr bwMode="auto">
          <a:xfrm>
            <a:off x="6336291" y="6062885"/>
            <a:ext cx="2076209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+mj-lt"/>
              </a:rPr>
              <a:t>Taken/¬Taken?</a:t>
            </a:r>
          </a:p>
        </p:txBody>
      </p:sp>
      <p:sp>
        <p:nvSpPr>
          <p:cNvPr id="110" name="Line 103"/>
          <p:cNvSpPr>
            <a:spLocks noChangeShapeType="1"/>
          </p:cNvSpPr>
          <p:nvPr/>
        </p:nvSpPr>
        <p:spPr bwMode="auto">
          <a:xfrm>
            <a:off x="3507366" y="4724622"/>
            <a:ext cx="1857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6507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3757</TotalTime>
  <Words>878</Words>
  <Application>Microsoft Office PowerPoint</Application>
  <PresentationFormat>On-screen Show (4:3)</PresentationFormat>
  <Paragraphs>268</Paragraphs>
  <Slides>16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Executive</vt:lpstr>
      <vt:lpstr>ECE 252 / CPS 220  Advanced Computer Architecture I  Lecture 10 Instruction-Level Parallelism – Part 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Duke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252 / CPS 220  Advanced Computer Architecture I  Lecture 1 Introduction</dc:title>
  <dc:creator>Benjamin C. Lee</dc:creator>
  <cp:lastModifiedBy>Benjamin C. Lee</cp:lastModifiedBy>
  <cp:revision>770</cp:revision>
  <dcterms:created xsi:type="dcterms:W3CDTF">2011-07-23T19:26:49Z</dcterms:created>
  <dcterms:modified xsi:type="dcterms:W3CDTF">2011-10-04T18:57:57Z</dcterms:modified>
</cp:coreProperties>
</file>