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sldIdLst>
    <p:sldId id="256" r:id="rId2"/>
    <p:sldId id="510" r:id="rId3"/>
    <p:sldId id="579" r:id="rId4"/>
    <p:sldId id="578" r:id="rId5"/>
    <p:sldId id="577" r:id="rId6"/>
    <p:sldId id="576" r:id="rId7"/>
    <p:sldId id="581" r:id="rId8"/>
    <p:sldId id="574" r:id="rId9"/>
    <p:sldId id="575" r:id="rId10"/>
    <p:sldId id="583" r:id="rId11"/>
    <p:sldId id="580" r:id="rId12"/>
    <p:sldId id="585" r:id="rId13"/>
    <p:sldId id="584" r:id="rId14"/>
    <p:sldId id="586" r:id="rId15"/>
    <p:sldId id="587" r:id="rId16"/>
    <p:sldId id="588" r:id="rId17"/>
    <p:sldId id="564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8" r:id="rId27"/>
    <p:sldId id="597" r:id="rId28"/>
    <p:sldId id="599" r:id="rId29"/>
    <p:sldId id="601" r:id="rId30"/>
    <p:sldId id="602" r:id="rId31"/>
    <p:sldId id="603" r:id="rId32"/>
    <p:sldId id="53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0" autoAdjust="0"/>
    <p:restoredTop sz="94660"/>
  </p:normalViewPr>
  <p:slideViewPr>
    <p:cSldViewPr>
      <p:cViewPr varScale="1">
        <p:scale>
          <a:sx n="139" d="100"/>
          <a:sy n="139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252 / CPS 220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smtClean="0">
                <a:solidFill>
                  <a:srgbClr val="00009C"/>
                </a:solidFill>
                <a:latin typeface="+mj-lt"/>
              </a:rPr>
              <a:t>Lecture </a:t>
            </a:r>
            <a:r>
              <a:rPr lang="en-US" sz="3000" b="1" smtClean="0">
                <a:solidFill>
                  <a:srgbClr val="00009C"/>
                </a:solidFill>
                <a:latin typeface="+mj-lt"/>
              </a:rPr>
              <a:t>12</a:t>
            </a: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Memory – </a:t>
            </a:r>
            <a:r>
              <a:rPr lang="en-US" sz="3000" b="1" smtClean="0">
                <a:solidFill>
                  <a:srgbClr val="00009C"/>
                </a:solidFill>
                <a:latin typeface="+mj-lt"/>
              </a:rPr>
              <a:t>Part 1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www.duke.edu/~bcl15/class/class_ece252fall11.html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Operation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Activate (ACT)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Decode row address (RAS). Enable the addressed row (e.g., 4Kb)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Bitline</a:t>
            </a:r>
            <a:r>
              <a:rPr lang="en-US" sz="1600" dirty="0" smtClean="0">
                <a:solidFill>
                  <a:schemeClr val="tx1"/>
                </a:solidFill>
              </a:rPr>
              <a:t> and capacitor share charge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Sense amplifiers detect small change in voltage.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Latch row contents (a.k.a. row buffer)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Read or Write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Decode column address (CAS). Select subset of row (e.g., 16b)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If read, send latched bits to chip pins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If write, modify latched bits and charge capacitor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Can perform multiple CAS on same row without RAS (i.e., buffer hit)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Precharge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Charge bit lines to buffer to prepare for next row access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Controller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1. Interfaces to Processor Datapath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Processor issues a load/store instruction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Memory address maps to particular chips, rows, columns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Implements Control Protocol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(1) Activate a row, (2) Read/write the row, (3) </a:t>
            </a:r>
            <a:r>
              <a:rPr lang="en-US" sz="1600" dirty="0" err="1" smtClean="0">
                <a:solidFill>
                  <a:schemeClr val="tx1"/>
                </a:solidFill>
              </a:rPr>
              <a:t>Precharge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Enforces timing parameters between commands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 of each step is approximately 15-20ns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Various DRAM standards (DDR, RDRAM) have different signals</a:t>
            </a:r>
          </a:p>
        </p:txBody>
      </p:sp>
    </p:spTree>
    <p:extLst>
      <p:ext uri="{BB962C8B-B14F-4D97-AF65-F5344CB8AC3E}">
        <p14:creationId xmlns:p14="http://schemas.microsoft.com/office/powerpoint/2010/main" val="12767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Double Data Rate (DDR*) DRAM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172200"/>
            <a:ext cx="7772400" cy="533400"/>
          </a:xfrm>
          <a:noFill/>
          <a:ln/>
        </p:spPr>
        <p:txBody>
          <a:bodyPr wrap="none" anchor="ctr"/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tx1"/>
                </a:solidFill>
              </a:rPr>
              <a:t>[ Micron, 256Mb DDR2 SDRAM datasheet ]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8153400" cy="5246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728788" y="2011363"/>
            <a:ext cx="720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525838" y="2011363"/>
            <a:ext cx="11287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Column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76825" y="2011363"/>
            <a:ext cx="14271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Precharge</a:t>
            </a: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22098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02138" y="1347788"/>
            <a:ext cx="1465262" cy="557212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19" y="173"/>
              </a:cxn>
              <a:cxn ang="0">
                <a:pos x="493" y="0"/>
              </a:cxn>
              <a:cxn ang="0">
                <a:pos x="763" y="78"/>
              </a:cxn>
              <a:cxn ang="0">
                <a:pos x="841" y="148"/>
              </a:cxn>
              <a:cxn ang="0">
                <a:pos x="854" y="189"/>
              </a:cxn>
              <a:cxn ang="0">
                <a:pos x="870" y="222"/>
              </a:cxn>
              <a:cxn ang="0">
                <a:pos x="895" y="316"/>
              </a:cxn>
              <a:cxn ang="0">
                <a:pos x="875" y="303"/>
              </a:cxn>
            </a:cxnLst>
            <a:rect l="0" t="0" r="r" b="b"/>
            <a:pathLst>
              <a:path w="895" h="316">
                <a:moveTo>
                  <a:pt x="0" y="316"/>
                </a:moveTo>
                <a:cubicBezTo>
                  <a:pt x="13" y="260"/>
                  <a:pt x="77" y="211"/>
                  <a:pt x="119" y="173"/>
                </a:cubicBezTo>
                <a:cubicBezTo>
                  <a:pt x="229" y="71"/>
                  <a:pt x="341" y="9"/>
                  <a:pt x="493" y="0"/>
                </a:cubicBezTo>
                <a:cubicBezTo>
                  <a:pt x="566" y="5"/>
                  <a:pt x="702" y="17"/>
                  <a:pt x="763" y="78"/>
                </a:cubicBezTo>
                <a:cubicBezTo>
                  <a:pt x="787" y="102"/>
                  <a:pt x="824" y="115"/>
                  <a:pt x="841" y="148"/>
                </a:cubicBezTo>
                <a:cubicBezTo>
                  <a:pt x="847" y="160"/>
                  <a:pt x="848" y="175"/>
                  <a:pt x="854" y="189"/>
                </a:cubicBezTo>
                <a:cubicBezTo>
                  <a:pt x="858" y="200"/>
                  <a:pt x="870" y="222"/>
                  <a:pt x="870" y="222"/>
                </a:cubicBezTo>
                <a:cubicBezTo>
                  <a:pt x="874" y="247"/>
                  <a:pt x="895" y="292"/>
                  <a:pt x="895" y="316"/>
                </a:cubicBezTo>
                <a:lnTo>
                  <a:pt x="875" y="30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562850" y="2011363"/>
            <a:ext cx="7905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Row’</a:t>
            </a: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5867400" y="1371600"/>
            <a:ext cx="2174875" cy="5588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82" y="270"/>
              </a:cxn>
              <a:cxn ang="0">
                <a:pos x="250" y="131"/>
              </a:cxn>
              <a:cxn ang="0">
                <a:pos x="693" y="0"/>
              </a:cxn>
              <a:cxn ang="0">
                <a:pos x="861" y="4"/>
              </a:cxn>
              <a:cxn ang="0">
                <a:pos x="910" y="20"/>
              </a:cxn>
              <a:cxn ang="0">
                <a:pos x="1083" y="98"/>
              </a:cxn>
              <a:cxn ang="0">
                <a:pos x="1243" y="221"/>
              </a:cxn>
              <a:cxn ang="0">
                <a:pos x="1271" y="233"/>
              </a:cxn>
              <a:cxn ang="0">
                <a:pos x="1280" y="246"/>
              </a:cxn>
              <a:cxn ang="0">
                <a:pos x="1329" y="287"/>
              </a:cxn>
              <a:cxn ang="0">
                <a:pos x="1354" y="328"/>
              </a:cxn>
              <a:cxn ang="0">
                <a:pos x="1370" y="336"/>
              </a:cxn>
            </a:cxnLst>
            <a:rect l="0" t="0" r="r" b="b"/>
            <a:pathLst>
              <a:path w="1370" h="352">
                <a:moveTo>
                  <a:pt x="0" y="352"/>
                </a:moveTo>
                <a:cubicBezTo>
                  <a:pt x="21" y="319"/>
                  <a:pt x="52" y="294"/>
                  <a:pt x="82" y="270"/>
                </a:cubicBezTo>
                <a:cubicBezTo>
                  <a:pt x="134" y="225"/>
                  <a:pt x="189" y="168"/>
                  <a:pt x="250" y="131"/>
                </a:cubicBezTo>
                <a:cubicBezTo>
                  <a:pt x="379" y="51"/>
                  <a:pt x="543" y="12"/>
                  <a:pt x="693" y="0"/>
                </a:cubicBezTo>
                <a:cubicBezTo>
                  <a:pt x="749" y="1"/>
                  <a:pt x="805" y="0"/>
                  <a:pt x="861" y="4"/>
                </a:cubicBezTo>
                <a:cubicBezTo>
                  <a:pt x="900" y="6"/>
                  <a:pt x="883" y="10"/>
                  <a:pt x="910" y="20"/>
                </a:cubicBezTo>
                <a:cubicBezTo>
                  <a:pt x="972" y="41"/>
                  <a:pt x="1026" y="65"/>
                  <a:pt x="1083" y="98"/>
                </a:cubicBezTo>
                <a:cubicBezTo>
                  <a:pt x="1125" y="122"/>
                  <a:pt x="1201" y="211"/>
                  <a:pt x="1243" y="221"/>
                </a:cubicBezTo>
                <a:cubicBezTo>
                  <a:pt x="1252" y="225"/>
                  <a:pt x="1263" y="226"/>
                  <a:pt x="1271" y="233"/>
                </a:cubicBezTo>
                <a:cubicBezTo>
                  <a:pt x="1275" y="236"/>
                  <a:pt x="1276" y="242"/>
                  <a:pt x="1280" y="246"/>
                </a:cubicBezTo>
                <a:cubicBezTo>
                  <a:pt x="1294" y="259"/>
                  <a:pt x="1313" y="275"/>
                  <a:pt x="1329" y="287"/>
                </a:cubicBezTo>
                <a:cubicBezTo>
                  <a:pt x="1331" y="297"/>
                  <a:pt x="1346" y="320"/>
                  <a:pt x="1354" y="328"/>
                </a:cubicBezTo>
                <a:cubicBezTo>
                  <a:pt x="1358" y="332"/>
                  <a:pt x="1365" y="331"/>
                  <a:pt x="137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4343400" y="2514600"/>
            <a:ext cx="2133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638800" y="533400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0" y="1055400"/>
            <a:ext cx="12954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200MHz Clock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934200" y="6048087"/>
            <a:ext cx="12954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400Mb/s Data Rate</a:t>
            </a:r>
          </a:p>
        </p:txBody>
      </p:sp>
    </p:spTree>
    <p:extLst>
      <p:ext uri="{BB962C8B-B14F-4D97-AF65-F5344CB8AC3E}">
        <p14:creationId xmlns:p14="http://schemas.microsoft.com/office/powerpoint/2010/main" val="30334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Processor-Memory Bottleneck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Memory is usually a performance bottleneck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Processor limited by memory bandwidth and latency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Latency (time for single transfer)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Memory access time &gt;&gt; Processor cycle time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60ns latency translates into 60 cycles for 1GHz processor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Bandwidth (number of transfers per unit time)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Every instruction is fetched from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Suppose </a:t>
            </a:r>
            <a:r>
              <a:rPr lang="en-US" sz="1600" u="sng" dirty="0" smtClean="0">
                <a:solidFill>
                  <a:schemeClr val="tx1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 is fraction of loads/stores in a program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On average,1+M memory references per instruction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For CPI = 1, system must supply 1+M memory transfers per cycle. 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Processor-Memory Latency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5473654"/>
            <a:ext cx="8147325" cy="758909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Consider processor. Four-way superscalar. 3GHz clock.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In 100ns required to access DRAM once, processor could execute 1,200 instructions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916" y="990600"/>
            <a:ext cx="9105084" cy="4483055"/>
            <a:chOff x="38916" y="990600"/>
            <a:chExt cx="9105084" cy="448305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97783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Time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µProc 60%/year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DRAM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7%/year</a:t>
              </a:r>
            </a:p>
          </p:txBody>
        </p:sp>
        <p:sp>
          <p:nvSpPr>
            <p:cNvPr id="1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9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0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1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2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1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0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1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2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6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7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8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9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0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1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2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3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4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5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6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7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8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9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0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1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2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3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4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5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6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8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0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1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2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3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4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6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7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1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2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3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6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7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8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9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0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1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2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3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5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6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7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8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9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0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1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2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3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4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5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6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7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8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9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0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1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2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3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4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5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6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7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8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9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0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2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3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4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6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7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8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9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0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1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2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3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4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5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6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7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8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9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0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1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2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3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4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5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6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7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8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9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0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1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2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3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4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5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6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7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8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9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0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1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2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3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4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5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6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7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8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9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0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1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2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3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4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5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7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8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9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0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1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2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3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4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5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6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7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8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9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0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1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2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3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4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5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6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7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8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9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0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1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38151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92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580288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293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779060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100</a:t>
              </a:r>
            </a:p>
          </p:txBody>
        </p:sp>
        <p:sp>
          <p:nvSpPr>
            <p:cNvPr id="294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97783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1000</a:t>
              </a:r>
            </a:p>
          </p:txBody>
        </p:sp>
        <p:sp>
          <p:nvSpPr>
            <p:cNvPr id="295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1980</a:t>
              </a:r>
            </a:p>
          </p:txBody>
        </p:sp>
        <p:sp>
          <p:nvSpPr>
            <p:cNvPr id="296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1981</a:t>
              </a:r>
            </a:p>
          </p:txBody>
        </p:sp>
        <p:sp>
          <p:nvSpPr>
            <p:cNvPr id="297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1983</a:t>
              </a:r>
            </a:p>
          </p:txBody>
        </p:sp>
        <p:sp>
          <p:nvSpPr>
            <p:cNvPr id="298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1984</a:t>
              </a:r>
            </a:p>
          </p:txBody>
        </p:sp>
        <p:sp>
          <p:nvSpPr>
            <p:cNvPr id="299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1985</a:t>
              </a:r>
            </a:p>
          </p:txBody>
        </p:sp>
        <p:sp>
          <p:nvSpPr>
            <p:cNvPr id="300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1986</a:t>
              </a:r>
            </a:p>
          </p:txBody>
        </p:sp>
        <p:sp>
          <p:nvSpPr>
            <p:cNvPr id="301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1987</a:t>
              </a:r>
            </a:p>
          </p:txBody>
        </p:sp>
        <p:sp>
          <p:nvSpPr>
            <p:cNvPr id="302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1988</a:t>
              </a:r>
            </a:p>
          </p:txBody>
        </p:sp>
        <p:sp>
          <p:nvSpPr>
            <p:cNvPr id="303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1989</a:t>
              </a:r>
            </a:p>
          </p:txBody>
        </p:sp>
        <p:sp>
          <p:nvSpPr>
            <p:cNvPr id="304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1990</a:t>
              </a:r>
            </a:p>
          </p:txBody>
        </p:sp>
        <p:sp>
          <p:nvSpPr>
            <p:cNvPr id="305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1991</a:t>
              </a:r>
            </a:p>
          </p:txBody>
        </p:sp>
        <p:sp>
          <p:nvSpPr>
            <p:cNvPr id="306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1992</a:t>
              </a:r>
            </a:p>
          </p:txBody>
        </p:sp>
        <p:sp>
          <p:nvSpPr>
            <p:cNvPr id="307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1993</a:t>
              </a:r>
            </a:p>
          </p:txBody>
        </p:sp>
        <p:sp>
          <p:nvSpPr>
            <p:cNvPr id="308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1994</a:t>
              </a:r>
            </a:p>
          </p:txBody>
        </p:sp>
        <p:sp>
          <p:nvSpPr>
            <p:cNvPr id="309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1995</a:t>
              </a:r>
            </a:p>
          </p:txBody>
        </p:sp>
        <p:sp>
          <p:nvSpPr>
            <p:cNvPr id="310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1996</a:t>
              </a:r>
            </a:p>
          </p:txBody>
        </p:sp>
        <p:sp>
          <p:nvSpPr>
            <p:cNvPr id="311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1997</a:t>
              </a:r>
            </a:p>
          </p:txBody>
        </p:sp>
        <p:sp>
          <p:nvSpPr>
            <p:cNvPr id="312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1998</a:t>
              </a:r>
            </a:p>
          </p:txBody>
        </p:sp>
        <p:sp>
          <p:nvSpPr>
            <p:cNvPr id="313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1999</a:t>
              </a:r>
            </a:p>
          </p:txBody>
        </p:sp>
        <p:sp>
          <p:nvSpPr>
            <p:cNvPr id="314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2000</a:t>
              </a:r>
            </a:p>
          </p:txBody>
        </p:sp>
        <p:sp>
          <p:nvSpPr>
            <p:cNvPr id="315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87684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+mj-lt"/>
                </a:rPr>
                <a:t>DRAM</a:t>
              </a:r>
            </a:p>
          </p:txBody>
        </p:sp>
        <p:sp>
          <p:nvSpPr>
            <p:cNvPr id="316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657232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+mj-lt"/>
                </a:rPr>
                <a:t>CPU</a:t>
              </a:r>
            </a:p>
          </p:txBody>
        </p:sp>
        <p:sp>
          <p:nvSpPr>
            <p:cNvPr id="317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8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+mj-lt"/>
                </a:rPr>
                <a:t>1982</a:t>
              </a:r>
            </a:p>
          </p:txBody>
        </p:sp>
        <p:sp>
          <p:nvSpPr>
            <p:cNvPr id="319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0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524731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Processor-Memory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Performance Gap:</a:t>
              </a:r>
              <a:br>
                <a:rPr lang="en-US" sz="2000" dirty="0">
                  <a:solidFill>
                    <a:schemeClr val="tx1"/>
                  </a:solidFill>
                  <a:latin typeface="+mj-lt"/>
                </a:rPr>
              </a:b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growing 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50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%/yr</a:t>
              </a:r>
              <a:r>
                <a:rPr lang="en-US" sz="20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  <p:sp>
          <p:nvSpPr>
            <p:cNvPr id="321" name="Rectangle 312"/>
            <p:cNvSpPr>
              <a:spLocks noChangeArrowheads="1"/>
            </p:cNvSpPr>
            <p:nvPr/>
          </p:nvSpPr>
          <p:spPr bwMode="auto">
            <a:xfrm rot="16200000">
              <a:off x="-931062" y="2615430"/>
              <a:ext cx="2460611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+mj-lt"/>
                </a:rPr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Distance Affects Latency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Small Memory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CPU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Big Memory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CPU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2400" y="4800600"/>
            <a:ext cx="2362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Signals have further to travel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Fan out to more locations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83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Memory Cell Size 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7580" y="971080"/>
            <a:ext cx="5181600" cy="4621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38740" y="5694091"/>
            <a:ext cx="706652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Off-chip DRAM has higher density than on-chip SRAM.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[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Foss, “Implementing Application-Specific Memory”, ISSCC 1996 ]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6216405" y="1614643"/>
            <a:ext cx="11731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61218" y="1393355"/>
            <a:ext cx="19923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DRAM on memory chip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77880" y="1463205"/>
            <a:ext cx="12954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On-Chip SRAM in logic chip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1730130" y="1774981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Memory Hierarchy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4235505"/>
            <a:ext cx="8147325" cy="1997060"/>
          </a:xfrm>
        </p:spPr>
        <p:txBody>
          <a:bodyPr anchor="t"/>
          <a:lstStyle/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Capacity	Register (RF) &lt;&lt; SRAM &lt;&lt; DRAM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Latency		Register (RF) &lt;&lt; SRAM &lt;&lt; DRAM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Bandwidth 	on-chip &gt;&gt; off-chip</a:t>
            </a:r>
          </a:p>
          <a:p>
            <a:pPr marL="457200" indent="-457200" algn="l"/>
            <a:endParaRPr lang="en-US" sz="1600" dirty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Consider a data access. 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If data is located in fast memory, latency is low (e.g., SRAM).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If data is not located in fast memory, latency is high (e.g., DRAM).</a:t>
            </a:r>
          </a:p>
          <a:p>
            <a:pPr marL="457200" indent="-457200" algn="l"/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285" y="1163105"/>
            <a:ext cx="7924800" cy="2514600"/>
            <a:chOff x="838200" y="762000"/>
            <a:chExt cx="7924800" cy="2514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971800" y="1219200"/>
              <a:ext cx="1981200" cy="1524000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Small,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Fast 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(RF, SRAM)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38200" y="1600200"/>
              <a:ext cx="1016000" cy="835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CPU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43600" y="762000"/>
              <a:ext cx="2819400" cy="2514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Big, Slow 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(DRAM)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09800" y="1295400"/>
              <a:ext cx="355600" cy="3111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A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5257800" y="1295400"/>
              <a:ext cx="355600" cy="3111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+mj-lt"/>
                </a:rPr>
                <a:t>B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752600" y="2743200"/>
              <a:ext cx="4191000" cy="396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+mj-lt"/>
                </a:rPr>
                <a:t>holds frequently used data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4953000" y="1981200"/>
              <a:ext cx="990600" cy="152400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1828800" y="1600200"/>
              <a:ext cx="1143000" cy="838200"/>
            </a:xfrm>
            <a:prstGeom prst="leftRightArrow">
              <a:avLst>
                <a:gd name="adj1" fmla="val 50000"/>
                <a:gd name="adj2" fmla="val 2727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0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Memory Hierarchy Management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Small &amp; Fast (Registers)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Instruction specifies address (e.g., R5)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mplemented directly as register file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Hardware might dynamically manage register usage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Examples: stack management, register renaming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Large &amp; Slow (SRAM and DRAM)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Address usually computed from values in registers (e.g., </a:t>
            </a:r>
            <a:r>
              <a:rPr lang="en-US" sz="1600" dirty="0" err="1" smtClean="0">
                <a:solidFill>
                  <a:schemeClr val="tx1"/>
                </a:solidFill>
              </a:rPr>
              <a:t>ld</a:t>
            </a:r>
            <a:r>
              <a:rPr lang="en-US" sz="1600" dirty="0" smtClean="0">
                <a:solidFill>
                  <a:schemeClr val="tx1"/>
                </a:solidFill>
              </a:rPr>
              <a:t> R1, x(R2))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Implemented directly as hardware-managed cache hierarchy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Hardware decides what data is kept in faster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Software may provide hints</a:t>
            </a:r>
          </a:p>
        </p:txBody>
      </p:sp>
    </p:spTree>
    <p:extLst>
      <p:ext uri="{BB962C8B-B14F-4D97-AF65-F5344CB8AC3E}">
        <p14:creationId xmlns:p14="http://schemas.microsoft.com/office/powerpoint/2010/main" val="462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Real Memory Reference Patterns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85120" y="6040540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26582" y="6045200"/>
            <a:ext cx="460061" cy="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Time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-1970673" y="3149229"/>
            <a:ext cx="4460875" cy="1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Memory Address (one dot per access)</a:t>
            </a:r>
          </a:p>
        </p:txBody>
      </p:sp>
    </p:spTree>
    <p:extLst>
      <p:ext uri="{BB962C8B-B14F-4D97-AF65-F5344CB8AC3E}">
        <p14:creationId xmlns:p14="http://schemas.microsoft.com/office/powerpoint/2010/main" val="10231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ECE252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20 October – Homework #3 Due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20 October – </a:t>
            </a:r>
            <a:r>
              <a:rPr lang="en-US" dirty="0" smtClean="0">
                <a:solidFill>
                  <a:schemeClr val="tx1"/>
                </a:solidFill>
              </a:rPr>
              <a:t>Project Proposals Due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One page proposal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What question are you asking?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How are you going to answer that question?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Talk to me if you are looking for project ideas.</a:t>
            </a:r>
          </a:p>
          <a:p>
            <a:pPr marL="800100" lvl="1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 October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Jouppi</a:t>
            </a:r>
            <a:r>
              <a:rPr lang="en-US" sz="1600" b="0" dirty="0" smtClean="0">
                <a:solidFill>
                  <a:schemeClr val="tx1"/>
                </a:solidFill>
              </a:rPr>
              <a:t>. “Improving direct-mapped cache performance by the addition of a small fully-associative cache and </a:t>
            </a: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buffers.”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Kim et al. “An adaptive, non-uniform cache structure for wire-delay dominated on-chip caches.”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Fromm et al. “The energy efficiency of IRAM architectures”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Lee et al. “Phase change memory architecture and the quest for scalability”</a:t>
            </a: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Predictable Patterns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Temporal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If a location is referenced once,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the same location is likely to referenced again in the near future. 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Spatial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If a location is referenced once,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nearby locations are likely to be referenced in the near future. 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Real Memory Reference Patterns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85120" y="6040540"/>
            <a:ext cx="661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26582" y="6045200"/>
            <a:ext cx="460061" cy="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Time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-1970673" y="3149229"/>
            <a:ext cx="4460875" cy="1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1600" b="1" dirty="0">
                <a:latin typeface="+mj-lt"/>
              </a:rPr>
              <a:t>Memory Address (one dot per access)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4203700" y="2781300"/>
            <a:ext cx="2754313" cy="342900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25400">
            <a:solidFill>
              <a:srgbClr val="053DE8"/>
            </a:solidFill>
            <a:prstDash val="solid"/>
            <a:round/>
            <a:headEnd/>
            <a:tailEnd/>
          </a:ln>
          <a:effectLst>
            <a:outerShdw blurRad="63500" dist="63499" dir="2339991" algn="ctr" rotWithShape="0">
              <a:srgbClr val="0D0D0D">
                <a:alpha val="5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32625" y="2555875"/>
            <a:ext cx="1860550" cy="793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600" b="1" dirty="0">
                <a:solidFill>
                  <a:srgbClr val="053DE8"/>
                </a:solidFill>
                <a:latin typeface="+mj-lt"/>
              </a:rPr>
              <a:t>Temporal</a:t>
            </a:r>
          </a:p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600" b="1" dirty="0">
                <a:solidFill>
                  <a:srgbClr val="053DE8"/>
                </a:solidFill>
                <a:latin typeface="+mj-lt"/>
              </a:rPr>
              <a:t> Locality</a:t>
            </a: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3962400" y="4711700"/>
            <a:ext cx="5014913" cy="1282700"/>
            <a:chOff x="2198" y="2555"/>
            <a:chExt cx="3159" cy="808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302" y="2707"/>
              <a:ext cx="1172" cy="5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  <a:cs typeface=""/>
                </a:rPr>
                <a:t>Spatial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+mj-lt"/>
                  <a:cs typeface=""/>
                </a:rPr>
                <a:t>Locality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4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Caches exploit predictable patterns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Temporal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Caches remember the contents of recently accessed locations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Spatial Locality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Caches fetch blocks of data nearby recently accessed locations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184900" y="16129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308100" y="1536700"/>
            <a:ext cx="1346200" cy="8890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1447800" y="4419600"/>
            <a:ext cx="1066800" cy="304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276600" y="3429000"/>
            <a:ext cx="228600" cy="381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3962400" y="3581400"/>
            <a:ext cx="457200" cy="228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46500" y="1612900"/>
            <a:ext cx="1346200" cy="812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03900" y="1812925"/>
            <a:ext cx="121988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Verdana" charset="0"/>
              </a:rPr>
              <a:t>Cache</a:t>
            </a:r>
            <a:endParaRPr lang="en-US" sz="2400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79525" y="1782763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Processor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308725" y="1706563"/>
            <a:ext cx="129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Main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Memory 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6670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6670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5105400" y="1752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5105400" y="22860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7273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089525" y="1370013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Address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53181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879725" y="2284413"/>
            <a:ext cx="66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Data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298700" y="3822700"/>
            <a:ext cx="4165600" cy="226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2286000" y="4191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286000" y="4572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2286000" y="4953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2286000" y="5334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2286000" y="57150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50292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3200400" y="38100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36576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4114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45720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6019800" y="38100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6019800" y="4191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60198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>
            <a:off x="6019800" y="4953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>
            <a:off x="6019800" y="5334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>
            <a:off x="6019800" y="5715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>
            <a:off x="5181600" y="4038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181600" y="4343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5181600" y="5943600"/>
            <a:ext cx="609600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2824163" y="5503863"/>
            <a:ext cx="4025900" cy="7493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669925" y="4678363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Address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   Tag</a:t>
            </a: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H="1">
            <a:off x="2286000" y="2438400"/>
            <a:ext cx="14478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5105400" y="2438400"/>
            <a:ext cx="13716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6842125" y="5745163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Block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1845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641725" y="3819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3184525" y="4200525"/>
            <a:ext cx="5445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Data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Verdana" charset="0"/>
              </a:rPr>
              <a:t>Byte</a:t>
            </a:r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7223125" y="38401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2498725" y="3884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100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2498725" y="4265613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304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2438400" y="4648200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6848</a:t>
            </a:r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 flipH="1">
            <a:off x="6705600" y="4038600"/>
            <a:ext cx="533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rc 53"/>
          <p:cNvSpPr>
            <a:spLocks/>
          </p:cNvSpPr>
          <p:nvPr/>
        </p:nvSpPr>
        <p:spPr bwMode="auto">
          <a:xfrm>
            <a:off x="6553200" y="3810000"/>
            <a:ext cx="153988" cy="381000"/>
          </a:xfrm>
          <a:custGeom>
            <a:avLst/>
            <a:gdLst>
              <a:gd name="G0" fmla="+- 224 0 0"/>
              <a:gd name="G1" fmla="+- 21600 0 0"/>
              <a:gd name="G2" fmla="+- 21600 0 0"/>
              <a:gd name="T0" fmla="*/ 0 w 21824"/>
              <a:gd name="T1" fmla="*/ 1 h 43103"/>
              <a:gd name="T2" fmla="*/ 2265 w 21824"/>
              <a:gd name="T3" fmla="*/ 43103 h 43103"/>
              <a:gd name="T4" fmla="*/ 224 w 21824"/>
              <a:gd name="T5" fmla="*/ 21600 h 4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4" h="43103" fill="none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</a:path>
              <a:path w="21824" h="43103" stroke="0" extrusionOk="0">
                <a:moveTo>
                  <a:pt x="0" y="1"/>
                </a:moveTo>
                <a:cubicBezTo>
                  <a:pt x="74" y="0"/>
                  <a:pt x="149" y="-1"/>
                  <a:pt x="224" y="-1"/>
                </a:cubicBezTo>
                <a:cubicBezTo>
                  <a:pt x="12153" y="0"/>
                  <a:pt x="21824" y="9670"/>
                  <a:pt x="21824" y="21600"/>
                </a:cubicBezTo>
                <a:cubicBezTo>
                  <a:pt x="21824" y="32738"/>
                  <a:pt x="13353" y="42050"/>
                  <a:pt x="2265" y="43103"/>
                </a:cubicBezTo>
                <a:lnTo>
                  <a:pt x="224" y="21600"/>
                </a:lnTo>
                <a:close/>
              </a:path>
            </a:pathLst>
          </a:custGeom>
          <a:noFill/>
          <a:ln w="12700" cap="rnd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17526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100</a:t>
            </a:r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4343400" y="2819400"/>
            <a:ext cx="1666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copy of main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location 101</a:t>
            </a:r>
          </a:p>
        </p:txBody>
      </p:sp>
      <p:sp>
        <p:nvSpPr>
          <p:cNvPr id="64" name="Rectangle 56"/>
          <p:cNvSpPr>
            <a:spLocks noChangeArrowheads="1"/>
          </p:cNvSpPr>
          <p:nvPr/>
        </p:nvSpPr>
        <p:spPr bwMode="auto">
          <a:xfrm>
            <a:off x="2438400" y="4994275"/>
            <a:ext cx="64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 416</a:t>
            </a:r>
          </a:p>
        </p:txBody>
      </p:sp>
    </p:spTree>
    <p:extLst>
      <p:ext uri="{BB962C8B-B14F-4D97-AF65-F5344CB8AC3E}">
        <p14:creationId xmlns:p14="http://schemas.microsoft.com/office/powerpoint/2010/main" val="2770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Controller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Controller examines address from datapath and searches cache for matching tags.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 Hit – address found in cache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Return copy of data from cache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 Miss – address not found in cache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Read block of data from main memory.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Wait for main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Return data to processor and update cache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What is the update policy?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Controller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Controller examines address from datapath and searches cache for matching tags.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 Hit – address found in cache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Return copy of data from cache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 Miss – address not found in cache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Read block of data from main memory.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Wait for main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Return data to processor and update cache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What is the update policy?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Placement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Fully Associative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Update – place data in any cache line (a.k.a. block)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Access – search entire cache for matching tag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Set Associative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Update – place data within set of lines determined by address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Access – identify set from address, search set for matching tag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Direct Mapped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sz="1600" b="0" dirty="0">
                <a:solidFill>
                  <a:schemeClr val="tx1"/>
                </a:solidFill>
              </a:rPr>
              <a:t>- Update – place data </a:t>
            </a:r>
            <a:r>
              <a:rPr lang="en-US" sz="1600" b="0" dirty="0" smtClean="0">
                <a:solidFill>
                  <a:schemeClr val="tx1"/>
                </a:solidFill>
              </a:rPr>
              <a:t>in specific line determined by address</a:t>
            </a:r>
            <a:endParaRPr lang="en-US" sz="1600" b="0" dirty="0">
              <a:solidFill>
                <a:schemeClr val="tx1"/>
              </a:solidFill>
            </a:endParaRPr>
          </a:p>
          <a:p>
            <a:pPr lvl="2"/>
            <a:r>
              <a:rPr lang="en-US" sz="1600" b="0" dirty="0">
                <a:solidFill>
                  <a:schemeClr val="tx1"/>
                </a:solidFill>
              </a:rPr>
              <a:t>- Access </a:t>
            </a:r>
            <a:r>
              <a:rPr lang="en-US" sz="1600" b="0" dirty="0" smtClean="0">
                <a:solidFill>
                  <a:schemeClr val="tx1"/>
                </a:solidFill>
              </a:rPr>
              <a:t>– identify line from address, check for matching tag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Placement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" y="1066800"/>
            <a:ext cx="7735888" cy="5083175"/>
            <a:chOff x="609600" y="1325563"/>
            <a:chExt cx="7735888" cy="508317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763838" y="3657600"/>
              <a:ext cx="1219200" cy="1066800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776538" y="3663950"/>
              <a:ext cx="1193800" cy="1054100"/>
              <a:chOff x="1749" y="2308"/>
              <a:chExt cx="752" cy="664"/>
            </a:xfrm>
          </p:grpSpPr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17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18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19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20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21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10"/>
              <p:cNvSpPr>
                <a:spLocks noChangeShapeType="1"/>
              </p:cNvSpPr>
              <p:nvPr/>
            </p:nvSpPr>
            <p:spPr bwMode="auto">
              <a:xfrm>
                <a:off x="22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11"/>
              <p:cNvSpPr>
                <a:spLocks noChangeShapeType="1"/>
              </p:cNvSpPr>
              <p:nvPr/>
            </p:nvSpPr>
            <p:spPr bwMode="auto">
              <a:xfrm>
                <a:off x="23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>
                <a:off x="2413" y="2308"/>
                <a:ext cx="0" cy="664"/>
              </a:xfrm>
              <a:prstGeom prst="lin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183438" y="3657600"/>
              <a:ext cx="152400" cy="10668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6586538" y="3663950"/>
              <a:ext cx="1193800" cy="1054100"/>
              <a:chOff x="4149" y="2308"/>
              <a:chExt cx="752" cy="664"/>
            </a:xfrm>
          </p:grpSpPr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4149" y="2312"/>
                <a:ext cx="752" cy="6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423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433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4429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4525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4621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4717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4813" y="2308"/>
                <a:ext cx="0" cy="6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6510338" y="3392488"/>
              <a:ext cx="1520825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0 1 2 3 4 5 6 7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529138" y="3405188"/>
              <a:ext cx="1458912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0     1      2     3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516438" y="3657600"/>
              <a:ext cx="304800" cy="10668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529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4668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910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5049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5291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5430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5672138" y="3670300"/>
              <a:ext cx="279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5811838" y="36639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1174750" y="3392488"/>
              <a:ext cx="1404938" cy="3333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Set Number</a:t>
              </a: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1149350" y="3948113"/>
              <a:ext cx="110966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Cache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78113" y="4795838"/>
              <a:ext cx="5667375" cy="1612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   Fully	 (2-way) Set        Direct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Associative	Associative         Mapped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anywhere	anywhere in          only into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		      set 0                block 4	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        		 </a:t>
              </a: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(12 mod 4)	   (12 mod 8)</a:t>
              </a: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600575" y="1790700"/>
              <a:ext cx="152400" cy="10668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2784475" y="1803400"/>
              <a:ext cx="4851400" cy="1041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292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307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22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38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353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368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3838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>
              <a:off x="3990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>
              <a:off x="4143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>
              <a:off x="4295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4448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>
              <a:off x="4600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1"/>
            <p:cNvSpPr>
              <a:spLocks noChangeShapeType="1"/>
            </p:cNvSpPr>
            <p:nvPr/>
          </p:nvSpPr>
          <p:spPr bwMode="auto">
            <a:xfrm>
              <a:off x="4752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2"/>
            <p:cNvSpPr>
              <a:spLocks noChangeShapeType="1"/>
            </p:cNvSpPr>
            <p:nvPr/>
          </p:nvSpPr>
          <p:spPr bwMode="auto">
            <a:xfrm>
              <a:off x="4905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5057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5210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5362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5514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>
              <a:off x="5667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5819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>
              <a:off x="5972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>
              <a:off x="6124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>
              <a:off x="6276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>
              <a:off x="6429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3"/>
            <p:cNvSpPr>
              <a:spLocks noChangeShapeType="1"/>
            </p:cNvSpPr>
            <p:nvPr/>
          </p:nvSpPr>
          <p:spPr bwMode="auto">
            <a:xfrm>
              <a:off x="6581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6734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>
              <a:off x="68865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6"/>
            <p:cNvSpPr>
              <a:spLocks noChangeShapeType="1"/>
            </p:cNvSpPr>
            <p:nvPr/>
          </p:nvSpPr>
          <p:spPr bwMode="auto">
            <a:xfrm>
              <a:off x="70389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7"/>
            <p:cNvSpPr>
              <a:spLocks noChangeShapeType="1"/>
            </p:cNvSpPr>
            <p:nvPr/>
          </p:nvSpPr>
          <p:spPr bwMode="auto">
            <a:xfrm>
              <a:off x="71913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8"/>
            <p:cNvSpPr>
              <a:spLocks noChangeShapeType="1"/>
            </p:cNvSpPr>
            <p:nvPr/>
          </p:nvSpPr>
          <p:spPr bwMode="auto">
            <a:xfrm>
              <a:off x="73437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9"/>
            <p:cNvSpPr>
              <a:spLocks noChangeShapeType="1"/>
            </p:cNvSpPr>
            <p:nvPr/>
          </p:nvSpPr>
          <p:spPr bwMode="auto">
            <a:xfrm>
              <a:off x="7496175" y="1797050"/>
              <a:ext cx="0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70"/>
            <p:cNvSpPr>
              <a:spLocks noChangeArrowheads="1"/>
            </p:cNvSpPr>
            <p:nvPr/>
          </p:nvSpPr>
          <p:spPr bwMode="auto">
            <a:xfrm>
              <a:off x="2733675" y="1538288"/>
              <a:ext cx="1712913" cy="2714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0 1 2 3 4 5 6 7 8 9</a:t>
              </a:r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>
              <a:off x="42576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1 1 1 1 1 1 1 1 1 1 0 1 2 3 4 5 6 7 8 9</a:t>
              </a:r>
            </a:p>
          </p:txBody>
        </p:sp>
        <p:sp>
          <p:nvSpPr>
            <p:cNvPr id="65" name="Rectangle 72"/>
            <p:cNvSpPr>
              <a:spLocks noChangeArrowheads="1"/>
            </p:cNvSpPr>
            <p:nvPr/>
          </p:nvSpPr>
          <p:spPr bwMode="auto">
            <a:xfrm>
              <a:off x="5756275" y="1325563"/>
              <a:ext cx="17129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2 2 2 2 2 2 2 2 2 2 0 1 2 3 4 5 6 7 8 9</a:t>
              </a: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7127875" y="1325563"/>
              <a:ext cx="811213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3 3</a:t>
              </a:r>
            </a:p>
            <a:p>
              <a:pPr algn="ctr" defTabSz="911225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Verdana" charset="0"/>
                </a:rPr>
                <a:t>0 1</a:t>
              </a:r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1098550" y="2005013"/>
              <a:ext cx="1411288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Verdana" charset="0"/>
                </a:rPr>
                <a:t>Memory</a:t>
              </a:r>
            </a:p>
          </p:txBody>
        </p:sp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1098550" y="1409700"/>
              <a:ext cx="1663918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chemeClr val="tx1"/>
                  </a:solidFill>
                  <a:latin typeface="Verdana" charset="0"/>
                </a:rPr>
                <a:t>Line Number</a:t>
              </a:r>
              <a:endParaRPr lang="en-US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609600" y="5562600"/>
              <a:ext cx="1780938" cy="6437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Verdana" charset="0"/>
                </a:rPr>
                <a:t>Line 12 </a:t>
              </a:r>
              <a:endParaRPr lang="en-US" sz="1800" dirty="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Verdana" charset="0"/>
                </a:rPr>
                <a:t>can be placed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Direct-Mapped Cache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6" name="Line 2"/>
          <p:cNvSpPr>
            <a:spLocks noChangeShapeType="1"/>
          </p:cNvSpPr>
          <p:nvPr/>
        </p:nvSpPr>
        <p:spPr bwMode="auto">
          <a:xfrm>
            <a:off x="24384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3" descr="Large confetti"/>
          <p:cNvSpPr>
            <a:spLocks noChangeArrowheads="1"/>
          </p:cNvSpPr>
          <p:nvPr/>
        </p:nvSpPr>
        <p:spPr bwMode="auto">
          <a:xfrm>
            <a:off x="1758950" y="35115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1765300" y="27559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6"/>
          <p:cNvSpPr>
            <a:spLocks noChangeShapeType="1"/>
          </p:cNvSpPr>
          <p:nvPr/>
        </p:nvSpPr>
        <p:spPr bwMode="auto">
          <a:xfrm>
            <a:off x="1752600" y="3124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1752600" y="3505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1752600" y="38862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29718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10"/>
          <p:cNvSpPr>
            <a:spLocks noChangeShapeType="1"/>
          </p:cNvSpPr>
          <p:nvPr/>
        </p:nvSpPr>
        <p:spPr bwMode="auto">
          <a:xfrm>
            <a:off x="38862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11"/>
          <p:cNvSpPr>
            <a:spLocks noChangeShapeType="1"/>
          </p:cNvSpPr>
          <p:nvPr/>
        </p:nvSpPr>
        <p:spPr bwMode="auto">
          <a:xfrm>
            <a:off x="2057400" y="2590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2041525" y="2392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4098925" y="2392363"/>
            <a:ext cx="14090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Data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</a:rPr>
              <a:t>Line</a:t>
            </a:r>
            <a:endParaRPr lang="en-US" sz="20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1584325" y="2392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V</a:t>
            </a:r>
          </a:p>
        </p:txBody>
      </p:sp>
      <p:sp>
        <p:nvSpPr>
          <p:cNvPr id="98" name="Line 15"/>
          <p:cNvSpPr>
            <a:spLocks noChangeShapeType="1"/>
          </p:cNvSpPr>
          <p:nvPr/>
        </p:nvSpPr>
        <p:spPr bwMode="auto">
          <a:xfrm>
            <a:off x="48006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5715000" y="2743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079500" y="1308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" name="Group 18"/>
          <p:cNvGrpSpPr>
            <a:grpSpLocks/>
          </p:cNvGrpSpPr>
          <p:nvPr/>
        </p:nvGrpSpPr>
        <p:grpSpPr bwMode="auto">
          <a:xfrm>
            <a:off x="1827213" y="5419725"/>
            <a:ext cx="325437" cy="473075"/>
            <a:chOff x="1151" y="3414"/>
            <a:chExt cx="205" cy="298"/>
          </a:xfrm>
        </p:grpSpPr>
        <p:sp>
          <p:nvSpPr>
            <p:cNvPr id="102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AutoShape 24"/>
          <p:cNvSpPr>
            <a:spLocks noChangeArrowheads="1"/>
          </p:cNvSpPr>
          <p:nvPr/>
        </p:nvSpPr>
        <p:spPr bwMode="auto">
          <a:xfrm rot="-10800000" flipH="1" flipV="1">
            <a:off x="4279900" y="55768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25"/>
          <p:cNvSpPr>
            <a:spLocks noChangeArrowheads="1"/>
          </p:cNvSpPr>
          <p:nvPr/>
        </p:nvSpPr>
        <p:spPr bwMode="auto">
          <a:xfrm>
            <a:off x="2173288" y="4660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2206625" y="4716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=</a:t>
            </a:r>
          </a:p>
        </p:txBody>
      </p:sp>
      <p:sp>
        <p:nvSpPr>
          <p:cNvPr id="110" name="Rectangle 27"/>
          <p:cNvSpPr>
            <a:spLocks noChangeArrowheads="1"/>
          </p:cNvSpPr>
          <p:nvPr/>
        </p:nvSpPr>
        <p:spPr bwMode="auto">
          <a:xfrm>
            <a:off x="4632325" y="1293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Verdana" charset="0"/>
              </a:rPr>
              <a:t>Line</a:t>
            </a:r>
            <a:endParaRPr lang="en-US" sz="16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Verdana" charset="0"/>
              </a:rPr>
              <a:t>Offset</a:t>
            </a:r>
          </a:p>
        </p:txBody>
      </p: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46482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29"/>
          <p:cNvSpPr>
            <a:spLocks noChangeShapeType="1"/>
          </p:cNvSpPr>
          <p:nvPr/>
        </p:nvSpPr>
        <p:spPr bwMode="auto">
          <a:xfrm>
            <a:off x="2514600" y="1295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30"/>
          <p:cNvSpPr>
            <a:spLocks noChangeArrowheads="1"/>
          </p:cNvSpPr>
          <p:nvPr/>
        </p:nvSpPr>
        <p:spPr bwMode="auto">
          <a:xfrm>
            <a:off x="1355725" y="1338263"/>
            <a:ext cx="6844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Verdana" charset="0"/>
              </a:rPr>
              <a:t>  Tag</a:t>
            </a: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>
            <a:off x="3057525" y="1338263"/>
            <a:ext cx="77425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Verdana" charset="0"/>
              </a:rPr>
              <a:t>Index</a:t>
            </a:r>
          </a:p>
        </p:txBody>
      </p:sp>
      <p:sp>
        <p:nvSpPr>
          <p:cNvPr id="115" name="Line 32"/>
          <p:cNvSpPr>
            <a:spLocks noChangeShapeType="1"/>
          </p:cNvSpPr>
          <p:nvPr/>
        </p:nvSpPr>
        <p:spPr bwMode="auto">
          <a:xfrm>
            <a:off x="1905000" y="3733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33"/>
          <p:cNvSpPr>
            <a:spLocks noChangeShapeType="1"/>
          </p:cNvSpPr>
          <p:nvPr/>
        </p:nvSpPr>
        <p:spPr bwMode="auto">
          <a:xfrm>
            <a:off x="2438400" y="3733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1981200" y="5867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5"/>
          <p:cNvSpPr>
            <a:spLocks noChangeShapeType="1"/>
          </p:cNvSpPr>
          <p:nvPr/>
        </p:nvSpPr>
        <p:spPr bwMode="auto">
          <a:xfrm flipH="1">
            <a:off x="1447800" y="601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 flipH="1">
            <a:off x="2057400" y="5257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>
            <a:off x="2057400" y="525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3440113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H="1">
            <a:off x="3429000" y="5105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40"/>
          <p:cNvSpPr>
            <a:spLocks noChangeShapeType="1"/>
          </p:cNvSpPr>
          <p:nvPr/>
        </p:nvSpPr>
        <p:spPr bwMode="auto">
          <a:xfrm>
            <a:off x="43434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41"/>
          <p:cNvSpPr>
            <a:spLocks noChangeShapeType="1"/>
          </p:cNvSpPr>
          <p:nvPr/>
        </p:nvSpPr>
        <p:spPr bwMode="auto">
          <a:xfrm>
            <a:off x="4327525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 flipH="1">
            <a:off x="43434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/>
        </p:nvSpPr>
        <p:spPr bwMode="auto">
          <a:xfrm>
            <a:off x="4648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44"/>
          <p:cNvSpPr>
            <a:spLocks noChangeShapeType="1"/>
          </p:cNvSpPr>
          <p:nvPr/>
        </p:nvSpPr>
        <p:spPr bwMode="auto">
          <a:xfrm>
            <a:off x="50292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5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46"/>
          <p:cNvSpPr>
            <a:spLocks noChangeShapeType="1"/>
          </p:cNvSpPr>
          <p:nvPr/>
        </p:nvSpPr>
        <p:spPr bwMode="auto">
          <a:xfrm flipH="1">
            <a:off x="502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47"/>
          <p:cNvSpPr>
            <a:spLocks noChangeShapeType="1"/>
          </p:cNvSpPr>
          <p:nvPr/>
        </p:nvSpPr>
        <p:spPr bwMode="auto">
          <a:xfrm flipH="1">
            <a:off x="53340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48"/>
          <p:cNvSpPr>
            <a:spLocks noChangeShapeType="1"/>
          </p:cNvSpPr>
          <p:nvPr/>
        </p:nvSpPr>
        <p:spPr bwMode="auto">
          <a:xfrm>
            <a:off x="5357813" y="37338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/>
        </p:nvSpPr>
        <p:spPr bwMode="auto">
          <a:xfrm>
            <a:off x="6178550" y="3733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50"/>
          <p:cNvSpPr>
            <a:spLocks noChangeShapeType="1"/>
          </p:cNvSpPr>
          <p:nvPr/>
        </p:nvSpPr>
        <p:spPr bwMode="auto">
          <a:xfrm>
            <a:off x="4876800" y="586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51"/>
          <p:cNvSpPr>
            <a:spLocks noChangeShapeType="1"/>
          </p:cNvSpPr>
          <p:nvPr/>
        </p:nvSpPr>
        <p:spPr bwMode="auto">
          <a:xfrm flipH="1">
            <a:off x="48768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52"/>
          <p:cNvSpPr>
            <a:spLocks noChangeShapeType="1"/>
          </p:cNvSpPr>
          <p:nvPr/>
        </p:nvSpPr>
        <p:spPr bwMode="auto">
          <a:xfrm>
            <a:off x="35814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53"/>
          <p:cNvSpPr>
            <a:spLocks noChangeShapeType="1"/>
          </p:cNvSpPr>
          <p:nvPr/>
        </p:nvSpPr>
        <p:spPr bwMode="auto">
          <a:xfrm flipH="1">
            <a:off x="1524000" y="2133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54"/>
          <p:cNvSpPr>
            <a:spLocks noChangeShapeType="1"/>
          </p:cNvSpPr>
          <p:nvPr/>
        </p:nvSpPr>
        <p:spPr bwMode="auto">
          <a:xfrm>
            <a:off x="1752600" y="1828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55"/>
          <p:cNvSpPr>
            <a:spLocks noChangeShapeType="1"/>
          </p:cNvSpPr>
          <p:nvPr/>
        </p:nvSpPr>
        <p:spPr bwMode="auto">
          <a:xfrm>
            <a:off x="1524000" y="2133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56"/>
          <p:cNvSpPr>
            <a:spLocks noChangeShapeType="1"/>
          </p:cNvSpPr>
          <p:nvPr/>
        </p:nvSpPr>
        <p:spPr bwMode="auto">
          <a:xfrm flipH="1">
            <a:off x="15240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57"/>
          <p:cNvSpPr>
            <a:spLocks noChangeShapeType="1"/>
          </p:cNvSpPr>
          <p:nvPr/>
        </p:nvSpPr>
        <p:spPr bwMode="auto">
          <a:xfrm flipH="1">
            <a:off x="1066800" y="1981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58"/>
          <p:cNvSpPr>
            <a:spLocks noChangeShapeType="1"/>
          </p:cNvSpPr>
          <p:nvPr/>
        </p:nvSpPr>
        <p:spPr bwMode="auto">
          <a:xfrm>
            <a:off x="1066800" y="1981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59"/>
          <p:cNvSpPr>
            <a:spLocks noChangeShapeType="1"/>
          </p:cNvSpPr>
          <p:nvPr/>
        </p:nvSpPr>
        <p:spPr bwMode="auto">
          <a:xfrm flipH="1">
            <a:off x="1066800" y="4876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60"/>
          <p:cNvSpPr>
            <a:spLocks noChangeShapeType="1"/>
          </p:cNvSpPr>
          <p:nvPr/>
        </p:nvSpPr>
        <p:spPr bwMode="auto">
          <a:xfrm flipH="1">
            <a:off x="1752600" y="4876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61"/>
          <p:cNvSpPr>
            <a:spLocks noChangeArrowheads="1"/>
          </p:cNvSpPr>
          <p:nvPr/>
        </p:nvSpPr>
        <p:spPr bwMode="auto">
          <a:xfrm>
            <a:off x="1874838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62"/>
          <p:cNvSpPr>
            <a:spLocks noChangeArrowheads="1"/>
          </p:cNvSpPr>
          <p:nvPr/>
        </p:nvSpPr>
        <p:spPr bwMode="auto">
          <a:xfrm>
            <a:off x="24034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63"/>
          <p:cNvSpPr>
            <a:spLocks noChangeArrowheads="1"/>
          </p:cNvSpPr>
          <p:nvPr/>
        </p:nvSpPr>
        <p:spPr bwMode="auto">
          <a:xfrm>
            <a:off x="34083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64"/>
          <p:cNvSpPr>
            <a:spLocks noChangeArrowheads="1"/>
          </p:cNvSpPr>
          <p:nvPr/>
        </p:nvSpPr>
        <p:spPr bwMode="auto">
          <a:xfrm>
            <a:off x="4295775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65"/>
          <p:cNvSpPr>
            <a:spLocks noChangeArrowheads="1"/>
          </p:cNvSpPr>
          <p:nvPr/>
        </p:nvSpPr>
        <p:spPr bwMode="auto">
          <a:xfrm>
            <a:off x="5326063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66"/>
          <p:cNvSpPr>
            <a:spLocks noChangeArrowheads="1"/>
          </p:cNvSpPr>
          <p:nvPr/>
        </p:nvSpPr>
        <p:spPr bwMode="auto">
          <a:xfrm>
            <a:off x="6146800" y="3670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67"/>
          <p:cNvSpPr>
            <a:spLocks noChangeShapeType="1"/>
          </p:cNvSpPr>
          <p:nvPr/>
        </p:nvSpPr>
        <p:spPr bwMode="auto">
          <a:xfrm>
            <a:off x="1905000" y="4953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68"/>
          <p:cNvSpPr>
            <a:spLocks noChangeShapeType="1"/>
          </p:cNvSpPr>
          <p:nvPr/>
        </p:nvSpPr>
        <p:spPr bwMode="auto">
          <a:xfrm>
            <a:off x="5029200" y="1828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69"/>
          <p:cNvSpPr>
            <a:spLocks noChangeShapeType="1"/>
          </p:cNvSpPr>
          <p:nvPr/>
        </p:nvSpPr>
        <p:spPr bwMode="auto">
          <a:xfrm flipH="1">
            <a:off x="5029200" y="2133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70"/>
          <p:cNvSpPr>
            <a:spLocks noChangeShapeType="1"/>
          </p:cNvSpPr>
          <p:nvPr/>
        </p:nvSpPr>
        <p:spPr bwMode="auto">
          <a:xfrm>
            <a:off x="7620000" y="2133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71"/>
          <p:cNvSpPr>
            <a:spLocks noChangeShapeType="1"/>
          </p:cNvSpPr>
          <p:nvPr/>
        </p:nvSpPr>
        <p:spPr bwMode="auto">
          <a:xfrm flipH="1">
            <a:off x="5257800" y="5715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72"/>
          <p:cNvSpPr>
            <a:spLocks noChangeShapeType="1"/>
          </p:cNvSpPr>
          <p:nvPr/>
        </p:nvSpPr>
        <p:spPr bwMode="auto">
          <a:xfrm flipH="1">
            <a:off x="1143000" y="1905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73"/>
          <p:cNvSpPr>
            <a:spLocks noChangeShapeType="1"/>
          </p:cNvSpPr>
          <p:nvPr/>
        </p:nvSpPr>
        <p:spPr bwMode="auto">
          <a:xfrm flipH="1">
            <a:off x="32004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74"/>
          <p:cNvSpPr>
            <a:spLocks noChangeShapeType="1"/>
          </p:cNvSpPr>
          <p:nvPr/>
        </p:nvSpPr>
        <p:spPr bwMode="auto">
          <a:xfrm flipH="1">
            <a:off x="5715000" y="2057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75"/>
          <p:cNvSpPr>
            <a:spLocks noChangeShapeType="1"/>
          </p:cNvSpPr>
          <p:nvPr/>
        </p:nvSpPr>
        <p:spPr bwMode="auto">
          <a:xfrm flipH="1">
            <a:off x="2362200" y="434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76"/>
          <p:cNvSpPr>
            <a:spLocks noChangeArrowheads="1"/>
          </p:cNvSpPr>
          <p:nvPr/>
        </p:nvSpPr>
        <p:spPr bwMode="auto">
          <a:xfrm>
            <a:off x="1050925" y="2011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60" name="Rectangle 77"/>
          <p:cNvSpPr>
            <a:spLocks noChangeArrowheads="1"/>
          </p:cNvSpPr>
          <p:nvPr/>
        </p:nvSpPr>
        <p:spPr bwMode="auto">
          <a:xfrm>
            <a:off x="3108325" y="2163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k</a:t>
            </a:r>
          </a:p>
        </p:txBody>
      </p:sp>
      <p:sp>
        <p:nvSpPr>
          <p:cNvPr id="161" name="Rectangle 78"/>
          <p:cNvSpPr>
            <a:spLocks noChangeArrowheads="1"/>
          </p:cNvSpPr>
          <p:nvPr/>
        </p:nvSpPr>
        <p:spPr bwMode="auto">
          <a:xfrm>
            <a:off x="5622925" y="2163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b</a:t>
            </a:r>
          </a:p>
        </p:txBody>
      </p:sp>
      <p:sp>
        <p:nvSpPr>
          <p:cNvPr id="162" name="Rectangle 79"/>
          <p:cNvSpPr>
            <a:spLocks noChangeArrowheads="1"/>
          </p:cNvSpPr>
          <p:nvPr/>
        </p:nvSpPr>
        <p:spPr bwMode="auto">
          <a:xfrm>
            <a:off x="2498725" y="429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t</a:t>
            </a:r>
          </a:p>
        </p:txBody>
      </p: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898525" y="5821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HIT</a:t>
            </a:r>
          </a:p>
        </p:txBody>
      </p:sp>
      <p:sp>
        <p:nvSpPr>
          <p:cNvPr id="164" name="Rectangle 81"/>
          <p:cNvSpPr>
            <a:spLocks noChangeArrowheads="1"/>
          </p:cNvSpPr>
          <p:nvPr/>
        </p:nvSpPr>
        <p:spPr bwMode="auto">
          <a:xfrm>
            <a:off x="5851525" y="5897563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65" name="Line 82"/>
          <p:cNvSpPr>
            <a:spLocks noChangeShapeType="1"/>
          </p:cNvSpPr>
          <p:nvPr/>
        </p:nvSpPr>
        <p:spPr bwMode="auto">
          <a:xfrm>
            <a:off x="6781800" y="2743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Rectangle 83"/>
          <p:cNvSpPr>
            <a:spLocks noChangeArrowheads="1"/>
          </p:cNvSpPr>
          <p:nvPr/>
        </p:nvSpPr>
        <p:spPr bwMode="auto">
          <a:xfrm>
            <a:off x="6765925" y="3306763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Verdana" charset="0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31126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Fully Associative Cache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pSp>
        <p:nvGrpSpPr>
          <p:cNvPr id="292" name="Group 291"/>
          <p:cNvGrpSpPr/>
          <p:nvPr/>
        </p:nvGrpSpPr>
        <p:grpSpPr>
          <a:xfrm>
            <a:off x="859202" y="1003708"/>
            <a:ext cx="7370398" cy="5075237"/>
            <a:chOff x="1024302" y="1249363"/>
            <a:chExt cx="7370398" cy="5075237"/>
          </a:xfrm>
        </p:grpSpPr>
        <p:sp>
          <p:nvSpPr>
            <p:cNvPr id="293" name="Line 2"/>
            <p:cNvSpPr>
              <a:spLocks noChangeShapeType="1"/>
            </p:cNvSpPr>
            <p:nvPr/>
          </p:nvSpPr>
          <p:spPr bwMode="auto">
            <a:xfrm flipH="1">
              <a:off x="5410200" y="54864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3"/>
            <p:cNvSpPr>
              <a:spLocks noChangeShapeType="1"/>
            </p:cNvSpPr>
            <p:nvPr/>
          </p:nvSpPr>
          <p:spPr bwMode="auto">
            <a:xfrm flipH="1">
              <a:off x="5410200" y="48006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4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5"/>
            <p:cNvSpPr>
              <a:spLocks noChangeShapeType="1"/>
            </p:cNvSpPr>
            <p:nvPr/>
          </p:nvSpPr>
          <p:spPr bwMode="auto">
            <a:xfrm flipH="1">
              <a:off x="5410200" y="52578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6"/>
            <p:cNvSpPr>
              <a:spLocks noChangeShapeType="1"/>
            </p:cNvSpPr>
            <p:nvPr/>
          </p:nvSpPr>
          <p:spPr bwMode="auto">
            <a:xfrm flipH="1">
              <a:off x="6096000" y="51816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8" descr="Large confetti"/>
            <p:cNvSpPr>
              <a:spLocks noChangeArrowheads="1"/>
            </p:cNvSpPr>
            <p:nvPr/>
          </p:nvSpPr>
          <p:spPr bwMode="auto">
            <a:xfrm>
              <a:off x="2298700" y="16129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9"/>
            <p:cNvSpPr>
              <a:spLocks noChangeShapeType="1"/>
            </p:cNvSpPr>
            <p:nvPr/>
          </p:nvSpPr>
          <p:spPr bwMode="auto">
            <a:xfrm>
              <a:off x="32766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0"/>
            <p:cNvSpPr>
              <a:spLocks noChangeArrowheads="1"/>
            </p:cNvSpPr>
            <p:nvPr/>
          </p:nvSpPr>
          <p:spPr bwMode="auto">
            <a:xfrm>
              <a:off x="2803525" y="22844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sp>
          <p:nvSpPr>
            <p:cNvPr id="301" name="Line 11"/>
            <p:cNvSpPr>
              <a:spLocks noChangeShapeType="1"/>
            </p:cNvSpPr>
            <p:nvPr/>
          </p:nvSpPr>
          <p:spPr bwMode="auto">
            <a:xfrm>
              <a:off x="25908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12"/>
            <p:cNvSpPr>
              <a:spLocks noChangeArrowheads="1"/>
            </p:cNvSpPr>
            <p:nvPr/>
          </p:nvSpPr>
          <p:spPr bwMode="auto">
            <a:xfrm>
              <a:off x="2422525" y="1249363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303" name="Rectangle 13"/>
            <p:cNvSpPr>
              <a:spLocks noChangeArrowheads="1"/>
            </p:cNvSpPr>
            <p:nvPr/>
          </p:nvSpPr>
          <p:spPr bwMode="auto">
            <a:xfrm>
              <a:off x="3336925" y="1249363"/>
              <a:ext cx="140904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Verdana" charset="0"/>
                </a:rPr>
                <a:t>Data </a:t>
              </a:r>
              <a:r>
                <a:rPr lang="en-US" sz="2000" dirty="0" smtClean="0">
                  <a:solidFill>
                    <a:schemeClr val="tx1"/>
                  </a:solidFill>
                  <a:latin typeface="Verdana" charset="0"/>
                </a:rPr>
                <a:t>Line</a:t>
              </a:r>
              <a:endParaRPr lang="en-US" sz="2000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304" name="Rectangle 14"/>
            <p:cNvSpPr>
              <a:spLocks noChangeArrowheads="1"/>
            </p:cNvSpPr>
            <p:nvPr/>
          </p:nvSpPr>
          <p:spPr bwMode="auto">
            <a:xfrm>
              <a:off x="2117725" y="1249363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V</a:t>
              </a:r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1079500" y="1460500"/>
              <a:ext cx="508000" cy="431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6" name="Group 16"/>
            <p:cNvGrpSpPr>
              <a:grpSpLocks/>
            </p:cNvGrpSpPr>
            <p:nvPr/>
          </p:nvGrpSpPr>
          <p:grpSpPr bwMode="auto">
            <a:xfrm>
              <a:off x="3744913" y="2493963"/>
              <a:ext cx="473075" cy="327025"/>
              <a:chOff x="2359" y="1571"/>
              <a:chExt cx="298" cy="206"/>
            </a:xfrm>
          </p:grpSpPr>
          <p:sp>
            <p:nvSpPr>
              <p:cNvPr id="427" name="Line 17"/>
              <p:cNvSpPr>
                <a:spLocks noChangeShapeType="1"/>
              </p:cNvSpPr>
              <p:nvPr/>
            </p:nvSpPr>
            <p:spPr bwMode="auto">
              <a:xfrm>
                <a:off x="2359" y="157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8"/>
              <p:cNvSpPr>
                <a:spLocks noChangeShapeType="1"/>
              </p:cNvSpPr>
              <p:nvPr/>
            </p:nvSpPr>
            <p:spPr bwMode="auto">
              <a:xfrm>
                <a:off x="2359" y="1774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9"/>
              <p:cNvSpPr>
                <a:spLocks noChangeShapeType="1"/>
              </p:cNvSpPr>
              <p:nvPr/>
            </p:nvSpPr>
            <p:spPr bwMode="auto">
              <a:xfrm>
                <a:off x="2361" y="1571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Arc 20"/>
              <p:cNvSpPr>
                <a:spLocks/>
              </p:cNvSpPr>
              <p:nvPr/>
            </p:nvSpPr>
            <p:spPr bwMode="auto">
              <a:xfrm>
                <a:off x="2562" y="1572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Arc 21"/>
              <p:cNvSpPr>
                <a:spLocks/>
              </p:cNvSpPr>
              <p:nvPr/>
            </p:nvSpPr>
            <p:spPr bwMode="auto">
              <a:xfrm>
                <a:off x="2563" y="1670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" name="Oval 22"/>
            <p:cNvSpPr>
              <a:spLocks noChangeArrowheads="1"/>
            </p:cNvSpPr>
            <p:nvPr/>
          </p:nvSpPr>
          <p:spPr bwMode="auto">
            <a:xfrm>
              <a:off x="2706688" y="22987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23"/>
            <p:cNvSpPr>
              <a:spLocks noChangeArrowheads="1"/>
            </p:cNvSpPr>
            <p:nvPr/>
          </p:nvSpPr>
          <p:spPr bwMode="auto">
            <a:xfrm>
              <a:off x="2740025" y="23542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309" name="Rectangle 24"/>
            <p:cNvSpPr>
              <a:spLocks noChangeArrowheads="1"/>
            </p:cNvSpPr>
            <p:nvPr/>
          </p:nvSpPr>
          <p:spPr bwMode="auto">
            <a:xfrm rot="16200000">
              <a:off x="907764" y="5048613"/>
              <a:ext cx="880049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latin typeface="Verdana" charset="0"/>
                </a:rPr>
                <a:t>Line</a:t>
              </a:r>
              <a:endParaRPr lang="en-US" dirty="0">
                <a:solidFill>
                  <a:schemeClr val="tx1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Verdana" charset="0"/>
                </a:rPr>
                <a:t>Offset</a:t>
              </a:r>
            </a:p>
          </p:txBody>
        </p:sp>
        <p:sp>
          <p:nvSpPr>
            <p:cNvPr id="310" name="Rectangle 25"/>
            <p:cNvSpPr>
              <a:spLocks noChangeArrowheads="1"/>
            </p:cNvSpPr>
            <p:nvPr/>
          </p:nvSpPr>
          <p:spPr bwMode="auto">
            <a:xfrm rot="16200000">
              <a:off x="940594" y="3423444"/>
              <a:ext cx="830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 Tag</a:t>
              </a:r>
            </a:p>
          </p:txBody>
        </p:sp>
        <p:sp>
          <p:nvSpPr>
            <p:cNvPr id="311" name="Line 26"/>
            <p:cNvSpPr>
              <a:spLocks noChangeShapeType="1"/>
            </p:cNvSpPr>
            <p:nvPr/>
          </p:nvSpPr>
          <p:spPr bwMode="auto">
            <a:xfrm>
              <a:off x="2438400" y="18288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27"/>
            <p:cNvSpPr>
              <a:spLocks noChangeShapeType="1"/>
            </p:cNvSpPr>
            <p:nvPr/>
          </p:nvSpPr>
          <p:spPr bwMode="auto">
            <a:xfrm>
              <a:off x="2971800" y="1828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28"/>
            <p:cNvSpPr>
              <a:spLocks noChangeShapeType="1"/>
            </p:cNvSpPr>
            <p:nvPr/>
          </p:nvSpPr>
          <p:spPr bwMode="auto">
            <a:xfrm>
              <a:off x="2057400" y="25146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29"/>
            <p:cNvSpPr>
              <a:spLocks noChangeShapeType="1"/>
            </p:cNvSpPr>
            <p:nvPr/>
          </p:nvSpPr>
          <p:spPr bwMode="auto">
            <a:xfrm flipH="1">
              <a:off x="2057400" y="25146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30"/>
            <p:cNvSpPr>
              <a:spLocks noChangeArrowheads="1"/>
            </p:cNvSpPr>
            <p:nvPr/>
          </p:nvSpPr>
          <p:spPr bwMode="auto">
            <a:xfrm>
              <a:off x="2408238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31"/>
            <p:cNvSpPr>
              <a:spLocks noChangeArrowheads="1"/>
            </p:cNvSpPr>
            <p:nvPr/>
          </p:nvSpPr>
          <p:spPr bwMode="auto">
            <a:xfrm>
              <a:off x="294322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32"/>
            <p:cNvSpPr>
              <a:spLocks noChangeArrowheads="1"/>
            </p:cNvSpPr>
            <p:nvPr/>
          </p:nvSpPr>
          <p:spPr bwMode="auto">
            <a:xfrm>
              <a:off x="377507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33"/>
            <p:cNvSpPr>
              <a:spLocks noChangeShapeType="1"/>
            </p:cNvSpPr>
            <p:nvPr/>
          </p:nvSpPr>
          <p:spPr bwMode="auto">
            <a:xfrm flipH="1">
              <a:off x="1752600" y="4038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34"/>
            <p:cNvSpPr>
              <a:spLocks noChangeShapeType="1"/>
            </p:cNvSpPr>
            <p:nvPr/>
          </p:nvSpPr>
          <p:spPr bwMode="auto">
            <a:xfrm flipH="1">
              <a:off x="1219200" y="5943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35"/>
            <p:cNvSpPr>
              <a:spLocks noChangeArrowheads="1"/>
            </p:cNvSpPr>
            <p:nvPr/>
          </p:nvSpPr>
          <p:spPr bwMode="auto">
            <a:xfrm>
              <a:off x="1660525" y="36877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  <p:sp>
          <p:nvSpPr>
            <p:cNvPr id="321" name="Rectangle 36"/>
            <p:cNvSpPr>
              <a:spLocks noChangeArrowheads="1"/>
            </p:cNvSpPr>
            <p:nvPr/>
          </p:nvSpPr>
          <p:spPr bwMode="auto">
            <a:xfrm>
              <a:off x="1279525" y="5821363"/>
              <a:ext cx="431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b</a:t>
              </a:r>
            </a:p>
          </p:txBody>
        </p:sp>
        <p:sp>
          <p:nvSpPr>
            <p:cNvPr id="322" name="Rectangle 37"/>
            <p:cNvSpPr>
              <a:spLocks noChangeArrowheads="1"/>
            </p:cNvSpPr>
            <p:nvPr/>
          </p:nvSpPr>
          <p:spPr bwMode="auto">
            <a:xfrm>
              <a:off x="7756525" y="4449763"/>
              <a:ext cx="6381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HIT</a:t>
              </a:r>
            </a:p>
          </p:txBody>
        </p:sp>
        <p:sp>
          <p:nvSpPr>
            <p:cNvPr id="323" name="Line 38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39"/>
            <p:cNvSpPr>
              <a:spLocks noChangeArrowheads="1"/>
            </p:cNvSpPr>
            <p:nvPr/>
          </p:nvSpPr>
          <p:spPr bwMode="auto">
            <a:xfrm>
              <a:off x="6240463" y="5211763"/>
              <a:ext cx="11112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or Byte</a:t>
              </a:r>
            </a:p>
          </p:txBody>
        </p:sp>
        <p:sp>
          <p:nvSpPr>
            <p:cNvPr id="325" name="Line 40"/>
            <p:cNvSpPr>
              <a:spLocks noChangeShapeType="1"/>
            </p:cNvSpPr>
            <p:nvPr/>
          </p:nvSpPr>
          <p:spPr bwMode="auto">
            <a:xfrm flipH="1">
              <a:off x="3200400" y="2514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41"/>
            <p:cNvSpPr>
              <a:spLocks noChangeShapeType="1"/>
            </p:cNvSpPr>
            <p:nvPr/>
          </p:nvSpPr>
          <p:spPr bwMode="auto">
            <a:xfrm flipH="1">
              <a:off x="2438400" y="28956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42"/>
            <p:cNvSpPr>
              <a:spLocks noChangeShapeType="1"/>
            </p:cNvSpPr>
            <p:nvPr/>
          </p:nvSpPr>
          <p:spPr bwMode="auto">
            <a:xfrm>
              <a:off x="2438400" y="2590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43"/>
            <p:cNvSpPr>
              <a:spLocks noChangeShapeType="1"/>
            </p:cNvSpPr>
            <p:nvPr/>
          </p:nvSpPr>
          <p:spPr bwMode="auto">
            <a:xfrm>
              <a:off x="3505200" y="25146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44"/>
            <p:cNvSpPr>
              <a:spLocks noChangeShapeType="1"/>
            </p:cNvSpPr>
            <p:nvPr/>
          </p:nvSpPr>
          <p:spPr bwMode="auto">
            <a:xfrm flipH="1">
              <a:off x="3505200" y="25908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45"/>
            <p:cNvSpPr>
              <a:spLocks noChangeShapeType="1"/>
            </p:cNvSpPr>
            <p:nvPr/>
          </p:nvSpPr>
          <p:spPr bwMode="auto">
            <a:xfrm flipH="1">
              <a:off x="3505200" y="2743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46"/>
            <p:cNvSpPr>
              <a:spLocks noChangeShapeType="1"/>
            </p:cNvSpPr>
            <p:nvPr/>
          </p:nvSpPr>
          <p:spPr bwMode="auto">
            <a:xfrm>
              <a:off x="3505200" y="27432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47" descr="Large confetti"/>
            <p:cNvSpPr>
              <a:spLocks noChangeArrowheads="1"/>
            </p:cNvSpPr>
            <p:nvPr/>
          </p:nvSpPr>
          <p:spPr bwMode="auto">
            <a:xfrm>
              <a:off x="2298700" y="32131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48"/>
            <p:cNvSpPr>
              <a:spLocks noChangeArrowheads="1"/>
            </p:cNvSpPr>
            <p:nvPr/>
          </p:nvSpPr>
          <p:spPr bwMode="auto">
            <a:xfrm>
              <a:off x="2803525" y="38846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grpSp>
          <p:nvGrpSpPr>
            <p:cNvPr id="334" name="Group 49"/>
            <p:cNvGrpSpPr>
              <a:grpSpLocks/>
            </p:cNvGrpSpPr>
            <p:nvPr/>
          </p:nvGrpSpPr>
          <p:grpSpPr bwMode="auto">
            <a:xfrm>
              <a:off x="3744913" y="4094163"/>
              <a:ext cx="473075" cy="327025"/>
              <a:chOff x="2359" y="2579"/>
              <a:chExt cx="298" cy="206"/>
            </a:xfrm>
          </p:grpSpPr>
          <p:sp>
            <p:nvSpPr>
              <p:cNvPr id="422" name="Line 50"/>
              <p:cNvSpPr>
                <a:spLocks noChangeShapeType="1"/>
              </p:cNvSpPr>
              <p:nvPr/>
            </p:nvSpPr>
            <p:spPr bwMode="auto">
              <a:xfrm>
                <a:off x="2359" y="258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51"/>
              <p:cNvSpPr>
                <a:spLocks noChangeShapeType="1"/>
              </p:cNvSpPr>
              <p:nvPr/>
            </p:nvSpPr>
            <p:spPr bwMode="auto">
              <a:xfrm>
                <a:off x="2359" y="278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52"/>
              <p:cNvSpPr>
                <a:spLocks noChangeShapeType="1"/>
              </p:cNvSpPr>
              <p:nvPr/>
            </p:nvSpPr>
            <p:spPr bwMode="auto">
              <a:xfrm>
                <a:off x="2361" y="2579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Arc 53"/>
              <p:cNvSpPr>
                <a:spLocks/>
              </p:cNvSpPr>
              <p:nvPr/>
            </p:nvSpPr>
            <p:spPr bwMode="auto">
              <a:xfrm>
                <a:off x="2562" y="2580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Arc 54"/>
              <p:cNvSpPr>
                <a:spLocks/>
              </p:cNvSpPr>
              <p:nvPr/>
            </p:nvSpPr>
            <p:spPr bwMode="auto">
              <a:xfrm>
                <a:off x="2563" y="2678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5" name="Oval 55"/>
            <p:cNvSpPr>
              <a:spLocks noChangeArrowheads="1"/>
            </p:cNvSpPr>
            <p:nvPr/>
          </p:nvSpPr>
          <p:spPr bwMode="auto">
            <a:xfrm>
              <a:off x="2706688" y="38989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56"/>
            <p:cNvSpPr>
              <a:spLocks noChangeArrowheads="1"/>
            </p:cNvSpPr>
            <p:nvPr/>
          </p:nvSpPr>
          <p:spPr bwMode="auto">
            <a:xfrm>
              <a:off x="2740025" y="39544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337" name="Line 57"/>
            <p:cNvSpPr>
              <a:spLocks noChangeShapeType="1"/>
            </p:cNvSpPr>
            <p:nvPr/>
          </p:nvSpPr>
          <p:spPr bwMode="auto">
            <a:xfrm>
              <a:off x="2438400" y="3429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58"/>
            <p:cNvSpPr>
              <a:spLocks noChangeShapeType="1"/>
            </p:cNvSpPr>
            <p:nvPr/>
          </p:nvSpPr>
          <p:spPr bwMode="auto">
            <a:xfrm>
              <a:off x="2971800" y="3429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59"/>
            <p:cNvSpPr>
              <a:spLocks noChangeShapeType="1"/>
            </p:cNvSpPr>
            <p:nvPr/>
          </p:nvSpPr>
          <p:spPr bwMode="auto">
            <a:xfrm flipH="1">
              <a:off x="1600200" y="4114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60"/>
            <p:cNvSpPr>
              <a:spLocks noChangeArrowheads="1"/>
            </p:cNvSpPr>
            <p:nvPr/>
          </p:nvSpPr>
          <p:spPr bwMode="auto">
            <a:xfrm>
              <a:off x="2408238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61"/>
            <p:cNvSpPr>
              <a:spLocks noChangeArrowheads="1"/>
            </p:cNvSpPr>
            <p:nvPr/>
          </p:nvSpPr>
          <p:spPr bwMode="auto">
            <a:xfrm>
              <a:off x="294322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62"/>
            <p:cNvSpPr>
              <a:spLocks noChangeArrowheads="1"/>
            </p:cNvSpPr>
            <p:nvPr/>
          </p:nvSpPr>
          <p:spPr bwMode="auto">
            <a:xfrm>
              <a:off x="377507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63"/>
            <p:cNvSpPr>
              <a:spLocks noChangeShapeType="1"/>
            </p:cNvSpPr>
            <p:nvPr/>
          </p:nvSpPr>
          <p:spPr bwMode="auto">
            <a:xfrm flipH="1">
              <a:off x="5486400" y="4267200"/>
              <a:ext cx="1828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64"/>
            <p:cNvSpPr>
              <a:spLocks noChangeShapeType="1"/>
            </p:cNvSpPr>
            <p:nvPr/>
          </p:nvSpPr>
          <p:spPr bwMode="auto">
            <a:xfrm flipH="1">
              <a:off x="3200400" y="41148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65"/>
            <p:cNvSpPr>
              <a:spLocks noChangeShapeType="1"/>
            </p:cNvSpPr>
            <p:nvPr/>
          </p:nvSpPr>
          <p:spPr bwMode="auto">
            <a:xfrm flipH="1">
              <a:off x="2438400" y="4495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66"/>
            <p:cNvSpPr>
              <a:spLocks noChangeShapeType="1"/>
            </p:cNvSpPr>
            <p:nvPr/>
          </p:nvSpPr>
          <p:spPr bwMode="auto">
            <a:xfrm>
              <a:off x="2438400" y="4191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67"/>
            <p:cNvSpPr>
              <a:spLocks noChangeShapeType="1"/>
            </p:cNvSpPr>
            <p:nvPr/>
          </p:nvSpPr>
          <p:spPr bwMode="auto">
            <a:xfrm>
              <a:off x="3505200" y="4114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68"/>
            <p:cNvSpPr>
              <a:spLocks noChangeShapeType="1"/>
            </p:cNvSpPr>
            <p:nvPr/>
          </p:nvSpPr>
          <p:spPr bwMode="auto">
            <a:xfrm flipH="1">
              <a:off x="3505200" y="41910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69"/>
            <p:cNvSpPr>
              <a:spLocks noChangeShapeType="1"/>
            </p:cNvSpPr>
            <p:nvPr/>
          </p:nvSpPr>
          <p:spPr bwMode="auto">
            <a:xfrm flipH="1">
              <a:off x="3505200" y="4343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70"/>
            <p:cNvSpPr>
              <a:spLocks noChangeShapeType="1"/>
            </p:cNvSpPr>
            <p:nvPr/>
          </p:nvSpPr>
          <p:spPr bwMode="auto">
            <a:xfrm>
              <a:off x="3505200" y="43434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71"/>
            <p:cNvSpPr>
              <a:spLocks noChangeShapeType="1"/>
            </p:cNvSpPr>
            <p:nvPr/>
          </p:nvSpPr>
          <p:spPr bwMode="auto">
            <a:xfrm>
              <a:off x="32766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72"/>
            <p:cNvSpPr>
              <a:spLocks noChangeShapeType="1"/>
            </p:cNvSpPr>
            <p:nvPr/>
          </p:nvSpPr>
          <p:spPr bwMode="auto">
            <a:xfrm>
              <a:off x="25908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73" descr="Large confetti"/>
            <p:cNvSpPr>
              <a:spLocks noChangeArrowheads="1"/>
            </p:cNvSpPr>
            <p:nvPr/>
          </p:nvSpPr>
          <p:spPr bwMode="auto">
            <a:xfrm>
              <a:off x="2298700" y="48133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74"/>
            <p:cNvSpPr>
              <a:spLocks noChangeArrowheads="1"/>
            </p:cNvSpPr>
            <p:nvPr/>
          </p:nvSpPr>
          <p:spPr bwMode="auto">
            <a:xfrm>
              <a:off x="2803525" y="5484813"/>
              <a:ext cx="265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 </a:t>
              </a:r>
            </a:p>
          </p:txBody>
        </p:sp>
        <p:grpSp>
          <p:nvGrpSpPr>
            <p:cNvPr id="355" name="Group 75"/>
            <p:cNvGrpSpPr>
              <a:grpSpLocks/>
            </p:cNvGrpSpPr>
            <p:nvPr/>
          </p:nvGrpSpPr>
          <p:grpSpPr bwMode="auto">
            <a:xfrm>
              <a:off x="3744913" y="5694363"/>
              <a:ext cx="473075" cy="327025"/>
              <a:chOff x="2359" y="3587"/>
              <a:chExt cx="298" cy="206"/>
            </a:xfrm>
          </p:grpSpPr>
          <p:sp>
            <p:nvSpPr>
              <p:cNvPr id="417" name="Line 76"/>
              <p:cNvSpPr>
                <a:spLocks noChangeShapeType="1"/>
              </p:cNvSpPr>
              <p:nvPr/>
            </p:nvSpPr>
            <p:spPr bwMode="auto">
              <a:xfrm>
                <a:off x="2359" y="3588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77"/>
              <p:cNvSpPr>
                <a:spLocks noChangeShapeType="1"/>
              </p:cNvSpPr>
              <p:nvPr/>
            </p:nvSpPr>
            <p:spPr bwMode="auto">
              <a:xfrm>
                <a:off x="2359" y="379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78"/>
              <p:cNvSpPr>
                <a:spLocks noChangeShapeType="1"/>
              </p:cNvSpPr>
              <p:nvPr/>
            </p:nvSpPr>
            <p:spPr bwMode="auto">
              <a:xfrm>
                <a:off x="2361" y="3587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Arc 79"/>
              <p:cNvSpPr>
                <a:spLocks/>
              </p:cNvSpPr>
              <p:nvPr/>
            </p:nvSpPr>
            <p:spPr bwMode="auto">
              <a:xfrm>
                <a:off x="2562" y="3588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Arc 80"/>
              <p:cNvSpPr>
                <a:spLocks/>
              </p:cNvSpPr>
              <p:nvPr/>
            </p:nvSpPr>
            <p:spPr bwMode="auto">
              <a:xfrm>
                <a:off x="2563" y="3686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6" name="Oval 81"/>
            <p:cNvSpPr>
              <a:spLocks noChangeArrowheads="1"/>
            </p:cNvSpPr>
            <p:nvPr/>
          </p:nvSpPr>
          <p:spPr bwMode="auto">
            <a:xfrm>
              <a:off x="2706688" y="5499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82"/>
            <p:cNvSpPr>
              <a:spLocks noChangeArrowheads="1"/>
            </p:cNvSpPr>
            <p:nvPr/>
          </p:nvSpPr>
          <p:spPr bwMode="auto">
            <a:xfrm>
              <a:off x="2740025" y="5554663"/>
              <a:ext cx="481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=</a:t>
              </a:r>
            </a:p>
          </p:txBody>
        </p:sp>
        <p:sp>
          <p:nvSpPr>
            <p:cNvPr id="358" name="Line 83"/>
            <p:cNvSpPr>
              <a:spLocks noChangeShapeType="1"/>
            </p:cNvSpPr>
            <p:nvPr/>
          </p:nvSpPr>
          <p:spPr bwMode="auto">
            <a:xfrm>
              <a:off x="24384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84"/>
            <p:cNvSpPr>
              <a:spLocks noChangeShapeType="1"/>
            </p:cNvSpPr>
            <p:nvPr/>
          </p:nvSpPr>
          <p:spPr bwMode="auto">
            <a:xfrm>
              <a:off x="2971800" y="5029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85"/>
            <p:cNvSpPr>
              <a:spLocks noChangeShapeType="1"/>
            </p:cNvSpPr>
            <p:nvPr/>
          </p:nvSpPr>
          <p:spPr bwMode="auto">
            <a:xfrm flipH="1">
              <a:off x="2057400" y="57150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86"/>
            <p:cNvSpPr>
              <a:spLocks noChangeArrowheads="1"/>
            </p:cNvSpPr>
            <p:nvPr/>
          </p:nvSpPr>
          <p:spPr bwMode="auto">
            <a:xfrm>
              <a:off x="2408238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87"/>
            <p:cNvSpPr>
              <a:spLocks noChangeArrowheads="1"/>
            </p:cNvSpPr>
            <p:nvPr/>
          </p:nvSpPr>
          <p:spPr bwMode="auto">
            <a:xfrm>
              <a:off x="294322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88"/>
            <p:cNvSpPr>
              <a:spLocks noChangeArrowheads="1"/>
            </p:cNvSpPr>
            <p:nvPr/>
          </p:nvSpPr>
          <p:spPr bwMode="auto">
            <a:xfrm>
              <a:off x="377507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89"/>
            <p:cNvSpPr>
              <a:spLocks noChangeShapeType="1"/>
            </p:cNvSpPr>
            <p:nvPr/>
          </p:nvSpPr>
          <p:spPr bwMode="auto">
            <a:xfrm flipH="1">
              <a:off x="6096000" y="58674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90"/>
            <p:cNvSpPr>
              <a:spLocks noChangeShapeType="1"/>
            </p:cNvSpPr>
            <p:nvPr/>
          </p:nvSpPr>
          <p:spPr bwMode="auto">
            <a:xfrm flipH="1">
              <a:off x="3200400" y="57150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91"/>
            <p:cNvSpPr>
              <a:spLocks noChangeShapeType="1"/>
            </p:cNvSpPr>
            <p:nvPr/>
          </p:nvSpPr>
          <p:spPr bwMode="auto">
            <a:xfrm flipH="1">
              <a:off x="2438400" y="60960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92"/>
            <p:cNvSpPr>
              <a:spLocks noChangeShapeType="1"/>
            </p:cNvSpPr>
            <p:nvPr/>
          </p:nvSpPr>
          <p:spPr bwMode="auto">
            <a:xfrm>
              <a:off x="2438400" y="5791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93"/>
            <p:cNvSpPr>
              <a:spLocks noChangeShapeType="1"/>
            </p:cNvSpPr>
            <p:nvPr/>
          </p:nvSpPr>
          <p:spPr bwMode="auto">
            <a:xfrm>
              <a:off x="3505200" y="57150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94"/>
            <p:cNvSpPr>
              <a:spLocks noChangeShapeType="1"/>
            </p:cNvSpPr>
            <p:nvPr/>
          </p:nvSpPr>
          <p:spPr bwMode="auto">
            <a:xfrm flipH="1">
              <a:off x="3505200" y="5791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95"/>
            <p:cNvSpPr>
              <a:spLocks noChangeShapeType="1"/>
            </p:cNvSpPr>
            <p:nvPr/>
          </p:nvSpPr>
          <p:spPr bwMode="auto">
            <a:xfrm flipH="1">
              <a:off x="3505200" y="59436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96"/>
            <p:cNvSpPr>
              <a:spLocks noChangeShapeType="1"/>
            </p:cNvSpPr>
            <p:nvPr/>
          </p:nvSpPr>
          <p:spPr bwMode="auto">
            <a:xfrm>
              <a:off x="35052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97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98"/>
            <p:cNvSpPr>
              <a:spLocks noChangeShapeType="1"/>
            </p:cNvSpPr>
            <p:nvPr/>
          </p:nvSpPr>
          <p:spPr bwMode="auto">
            <a:xfrm>
              <a:off x="25908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99"/>
            <p:cNvSpPr>
              <a:spLocks noChangeShapeType="1"/>
            </p:cNvSpPr>
            <p:nvPr/>
          </p:nvSpPr>
          <p:spPr bwMode="auto">
            <a:xfrm>
              <a:off x="1066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100"/>
            <p:cNvSpPr>
              <a:spLocks noChangeShapeType="1"/>
            </p:cNvSpPr>
            <p:nvPr/>
          </p:nvSpPr>
          <p:spPr bwMode="auto">
            <a:xfrm flipH="1">
              <a:off x="3810000" y="3429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101"/>
            <p:cNvSpPr>
              <a:spLocks noChangeShapeType="1"/>
            </p:cNvSpPr>
            <p:nvPr/>
          </p:nvSpPr>
          <p:spPr bwMode="auto">
            <a:xfrm flipH="1">
              <a:off x="3810000" y="5029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102"/>
            <p:cNvSpPr>
              <a:spLocks noChangeShapeType="1"/>
            </p:cNvSpPr>
            <p:nvPr/>
          </p:nvSpPr>
          <p:spPr bwMode="auto">
            <a:xfrm>
              <a:off x="5410200" y="1676400"/>
              <a:ext cx="0" cy="3886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AutoShape 103"/>
            <p:cNvSpPr>
              <a:spLocks noChangeArrowheads="1"/>
            </p:cNvSpPr>
            <p:nvPr/>
          </p:nvSpPr>
          <p:spPr bwMode="auto">
            <a:xfrm rot="5400000" flipV="1">
              <a:off x="5422901" y="50434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104"/>
            <p:cNvSpPr>
              <a:spLocks noChangeShapeType="1"/>
            </p:cNvSpPr>
            <p:nvPr/>
          </p:nvSpPr>
          <p:spPr bwMode="auto">
            <a:xfrm>
              <a:off x="1295400" y="57912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105"/>
            <p:cNvSpPr>
              <a:spLocks noChangeShapeType="1"/>
            </p:cNvSpPr>
            <p:nvPr/>
          </p:nvSpPr>
          <p:spPr bwMode="auto">
            <a:xfrm>
              <a:off x="1295400" y="6324600"/>
              <a:ext cx="472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106"/>
            <p:cNvSpPr>
              <a:spLocks noChangeShapeType="1"/>
            </p:cNvSpPr>
            <p:nvPr/>
          </p:nvSpPr>
          <p:spPr bwMode="auto">
            <a:xfrm flipV="1">
              <a:off x="6019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107"/>
            <p:cNvSpPr>
              <a:spLocks noChangeShapeType="1"/>
            </p:cNvSpPr>
            <p:nvPr/>
          </p:nvSpPr>
          <p:spPr bwMode="auto">
            <a:xfrm flipH="1">
              <a:off x="3810000" y="18288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3" name="Group 108"/>
            <p:cNvGrpSpPr>
              <a:grpSpLocks/>
            </p:cNvGrpSpPr>
            <p:nvPr/>
          </p:nvGrpSpPr>
          <p:grpSpPr bwMode="auto">
            <a:xfrm>
              <a:off x="4960938" y="3268663"/>
              <a:ext cx="215900" cy="279400"/>
              <a:chOff x="3125" y="2059"/>
              <a:chExt cx="136" cy="176"/>
            </a:xfrm>
          </p:grpSpPr>
          <p:sp>
            <p:nvSpPr>
              <p:cNvPr id="414" name="Line 109"/>
              <p:cNvSpPr>
                <a:spLocks noChangeShapeType="1"/>
              </p:cNvSpPr>
              <p:nvPr/>
            </p:nvSpPr>
            <p:spPr bwMode="auto">
              <a:xfrm>
                <a:off x="3128" y="2059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110"/>
              <p:cNvSpPr>
                <a:spLocks noChangeShapeType="1"/>
              </p:cNvSpPr>
              <p:nvPr/>
            </p:nvSpPr>
            <p:spPr bwMode="auto">
              <a:xfrm flipV="1">
                <a:off x="3128" y="2143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111"/>
              <p:cNvSpPr>
                <a:spLocks noChangeShapeType="1"/>
              </p:cNvSpPr>
              <p:nvPr/>
            </p:nvSpPr>
            <p:spPr bwMode="auto">
              <a:xfrm>
                <a:off x="3125" y="2062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4" name="Group 112"/>
            <p:cNvGrpSpPr>
              <a:grpSpLocks/>
            </p:cNvGrpSpPr>
            <p:nvPr/>
          </p:nvGrpSpPr>
          <p:grpSpPr bwMode="auto">
            <a:xfrm>
              <a:off x="4960938" y="1668463"/>
              <a:ext cx="215900" cy="279400"/>
              <a:chOff x="3125" y="1051"/>
              <a:chExt cx="136" cy="176"/>
            </a:xfrm>
          </p:grpSpPr>
          <p:sp>
            <p:nvSpPr>
              <p:cNvPr id="411" name="Line 113"/>
              <p:cNvSpPr>
                <a:spLocks noChangeShapeType="1"/>
              </p:cNvSpPr>
              <p:nvPr/>
            </p:nvSpPr>
            <p:spPr bwMode="auto">
              <a:xfrm>
                <a:off x="3128" y="10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114"/>
              <p:cNvSpPr>
                <a:spLocks noChangeShapeType="1"/>
              </p:cNvSpPr>
              <p:nvPr/>
            </p:nvSpPr>
            <p:spPr bwMode="auto">
              <a:xfrm flipV="1">
                <a:off x="3128" y="1135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115"/>
              <p:cNvSpPr>
                <a:spLocks noChangeShapeType="1"/>
              </p:cNvSpPr>
              <p:nvPr/>
            </p:nvSpPr>
            <p:spPr bwMode="auto">
              <a:xfrm>
                <a:off x="3125" y="1054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5" name="Group 116"/>
            <p:cNvGrpSpPr>
              <a:grpSpLocks/>
            </p:cNvGrpSpPr>
            <p:nvPr/>
          </p:nvGrpSpPr>
          <p:grpSpPr bwMode="auto">
            <a:xfrm>
              <a:off x="4960938" y="4868863"/>
              <a:ext cx="215900" cy="279400"/>
              <a:chOff x="3125" y="3067"/>
              <a:chExt cx="136" cy="176"/>
            </a:xfrm>
          </p:grpSpPr>
          <p:sp>
            <p:nvSpPr>
              <p:cNvPr id="408" name="Line 117"/>
              <p:cNvSpPr>
                <a:spLocks noChangeShapeType="1"/>
              </p:cNvSpPr>
              <p:nvPr/>
            </p:nvSpPr>
            <p:spPr bwMode="auto">
              <a:xfrm>
                <a:off x="3128" y="3067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118"/>
              <p:cNvSpPr>
                <a:spLocks noChangeShapeType="1"/>
              </p:cNvSpPr>
              <p:nvPr/>
            </p:nvSpPr>
            <p:spPr bwMode="auto">
              <a:xfrm flipV="1">
                <a:off x="3128" y="31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119"/>
              <p:cNvSpPr>
                <a:spLocks noChangeShapeType="1"/>
              </p:cNvSpPr>
              <p:nvPr/>
            </p:nvSpPr>
            <p:spPr bwMode="auto">
              <a:xfrm>
                <a:off x="3125" y="3070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6" name="Line 120"/>
            <p:cNvSpPr>
              <a:spLocks noChangeShapeType="1"/>
            </p:cNvSpPr>
            <p:nvPr/>
          </p:nvSpPr>
          <p:spPr bwMode="auto">
            <a:xfrm flipH="1">
              <a:off x="5181600" y="18049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121"/>
            <p:cNvSpPr>
              <a:spLocks noChangeShapeType="1"/>
            </p:cNvSpPr>
            <p:nvPr/>
          </p:nvSpPr>
          <p:spPr bwMode="auto">
            <a:xfrm flipH="1">
              <a:off x="5168900" y="3405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122"/>
            <p:cNvSpPr>
              <a:spLocks noChangeShapeType="1"/>
            </p:cNvSpPr>
            <p:nvPr/>
          </p:nvSpPr>
          <p:spPr bwMode="auto">
            <a:xfrm flipH="1">
              <a:off x="5181600" y="50053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123"/>
            <p:cNvSpPr>
              <a:spLocks noChangeShapeType="1"/>
            </p:cNvSpPr>
            <p:nvPr/>
          </p:nvSpPr>
          <p:spPr bwMode="auto">
            <a:xfrm>
              <a:off x="5029200" y="19050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124"/>
            <p:cNvSpPr>
              <a:spLocks noChangeShapeType="1"/>
            </p:cNvSpPr>
            <p:nvPr/>
          </p:nvSpPr>
          <p:spPr bwMode="auto">
            <a:xfrm>
              <a:off x="5029200" y="35052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125"/>
            <p:cNvSpPr>
              <a:spLocks noChangeShapeType="1"/>
            </p:cNvSpPr>
            <p:nvPr/>
          </p:nvSpPr>
          <p:spPr bwMode="auto">
            <a:xfrm>
              <a:off x="5029200" y="51054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126"/>
            <p:cNvSpPr>
              <a:spLocks noChangeShapeType="1"/>
            </p:cNvSpPr>
            <p:nvPr/>
          </p:nvSpPr>
          <p:spPr bwMode="auto">
            <a:xfrm flipH="1">
              <a:off x="4191000" y="4267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127"/>
            <p:cNvSpPr>
              <a:spLocks noChangeShapeType="1"/>
            </p:cNvSpPr>
            <p:nvPr/>
          </p:nvSpPr>
          <p:spPr bwMode="auto">
            <a:xfrm flipH="1">
              <a:off x="4191000" y="2667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128"/>
            <p:cNvSpPr>
              <a:spLocks noChangeShapeType="1"/>
            </p:cNvSpPr>
            <p:nvPr/>
          </p:nvSpPr>
          <p:spPr bwMode="auto">
            <a:xfrm flipH="1">
              <a:off x="4191000" y="5867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5" name="Group 129"/>
            <p:cNvGrpSpPr>
              <a:grpSpLocks/>
            </p:cNvGrpSpPr>
            <p:nvPr/>
          </p:nvGrpSpPr>
          <p:grpSpPr bwMode="auto">
            <a:xfrm>
              <a:off x="7221538" y="4046538"/>
              <a:ext cx="758825" cy="476250"/>
              <a:chOff x="4549" y="2549"/>
              <a:chExt cx="478" cy="300"/>
            </a:xfrm>
          </p:grpSpPr>
          <p:sp>
            <p:nvSpPr>
              <p:cNvPr id="404" name="Arc 130"/>
              <p:cNvSpPr>
                <a:spLocks/>
              </p:cNvSpPr>
              <p:nvPr/>
            </p:nvSpPr>
            <p:spPr bwMode="auto">
              <a:xfrm>
                <a:off x="4549" y="2549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Arc 131"/>
              <p:cNvSpPr>
                <a:spLocks/>
              </p:cNvSpPr>
              <p:nvPr/>
            </p:nvSpPr>
            <p:spPr bwMode="auto">
              <a:xfrm>
                <a:off x="4549" y="2549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Arc 132"/>
              <p:cNvSpPr>
                <a:spLocks/>
              </p:cNvSpPr>
              <p:nvPr/>
            </p:nvSpPr>
            <p:spPr bwMode="auto">
              <a:xfrm>
                <a:off x="4573" y="2692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Arc 133"/>
              <p:cNvSpPr>
                <a:spLocks/>
              </p:cNvSpPr>
              <p:nvPr/>
            </p:nvSpPr>
            <p:spPr bwMode="auto">
              <a:xfrm>
                <a:off x="4549" y="2692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>
              <a:off x="7086600" y="4419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7086600" y="4418013"/>
              <a:ext cx="2127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136"/>
            <p:cNvSpPr>
              <a:spLocks noChangeShapeType="1"/>
            </p:cNvSpPr>
            <p:nvPr/>
          </p:nvSpPr>
          <p:spPr bwMode="auto">
            <a:xfrm flipH="1" flipV="1">
              <a:off x="7086600" y="4114800"/>
              <a:ext cx="188913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137"/>
            <p:cNvSpPr>
              <a:spLocks noChangeShapeType="1"/>
            </p:cNvSpPr>
            <p:nvPr/>
          </p:nvSpPr>
          <p:spPr bwMode="auto">
            <a:xfrm>
              <a:off x="7086600" y="26670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138"/>
            <p:cNvSpPr>
              <a:spLocks noChangeShapeType="1"/>
            </p:cNvSpPr>
            <p:nvPr/>
          </p:nvSpPr>
          <p:spPr bwMode="auto">
            <a:xfrm flipH="1">
              <a:off x="7935913" y="4291013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139"/>
            <p:cNvSpPr>
              <a:spLocks noChangeArrowheads="1"/>
            </p:cNvSpPr>
            <p:nvPr/>
          </p:nvSpPr>
          <p:spPr bwMode="auto">
            <a:xfrm>
              <a:off x="2024063" y="4083050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140"/>
            <p:cNvSpPr>
              <a:spLocks noChangeShapeType="1"/>
            </p:cNvSpPr>
            <p:nvPr/>
          </p:nvSpPr>
          <p:spPr bwMode="auto">
            <a:xfrm flipH="1">
              <a:off x="2895600" y="2009775"/>
              <a:ext cx="152400" cy="123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2955925" y="1935163"/>
              <a:ext cx="373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Verdana" charset="0"/>
                </a:rPr>
                <a:t>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6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History of Memory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Core Memory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Williams Tube in Manchester Mark I (1947) unreliable.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Forrester invented core memory for MIT Whirlwind (1940-50s) in response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First large-scale, reliable main memory</a:t>
            </a: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Magnetic Technology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Core memory stores bits using magnetic polarity on ferrite cores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Ferrite cores threaded onto 2D grid of wires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Current pulses on X- and Y-axis could read and write cells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Performance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Robust, non-volatile storage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1 microsecond core access time</a:t>
            </a:r>
          </a:p>
        </p:txBody>
      </p:sp>
      <p:pic>
        <p:nvPicPr>
          <p:cNvPr id="8" name="Picture 4" descr="g619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3290" y="4120290"/>
            <a:ext cx="2990306" cy="232447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45245" y="6002135"/>
            <a:ext cx="3361859" cy="3877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DEC PDP-8/E Board, 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4K words x 12 bits, (1968)</a:t>
            </a:r>
          </a:p>
        </p:txBody>
      </p:sp>
    </p:spTree>
    <p:extLst>
      <p:ext uri="{BB962C8B-B14F-4D97-AF65-F5344CB8AC3E}">
        <p14:creationId xmlns:p14="http://schemas.microsoft.com/office/powerpoint/2010/main" val="24528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Update/Replacement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506946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 an associative cache, which cache line in a set should be evicted when the set becomes full?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Random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Least Recently Used (LRU)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LRU cache state must be updated on every access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True implementation only feasible for small sets (e.g., 2-way)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Approximation algorithms exist for larger sets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First-In, First-Out (FIFO)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Used in highly associative caches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Not Most Recently Used (NMRU)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Implements FIFO with an exception for most recently used blocks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Line Size and Spatial Locality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0072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Word3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3360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5597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Word1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835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Word2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8600" y="4000500"/>
            <a:ext cx="8518525" cy="230575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Larger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 size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has distinct hardware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advantages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less </a:t>
            </a:r>
            <a:r>
              <a:rPr lang="en-US" sz="1600" dirty="0">
                <a:latin typeface="+mj-lt"/>
              </a:rPr>
              <a:t>tag </a:t>
            </a:r>
            <a:r>
              <a:rPr lang="en-US" sz="1600" dirty="0" smtClean="0">
                <a:latin typeface="+mj-lt"/>
              </a:rPr>
              <a:t>overhead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exploit </a:t>
            </a:r>
            <a:r>
              <a:rPr lang="en-US" sz="1600" dirty="0">
                <a:latin typeface="+mj-lt"/>
              </a:rPr>
              <a:t>fast burst transfers from </a:t>
            </a:r>
            <a:r>
              <a:rPr lang="en-US" sz="1600" dirty="0" smtClean="0">
                <a:latin typeface="+mj-lt"/>
              </a:rPr>
              <a:t>DRAM	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exploit </a:t>
            </a:r>
            <a:r>
              <a:rPr lang="en-US" sz="1600" dirty="0">
                <a:latin typeface="+mj-lt"/>
              </a:rPr>
              <a:t>fast burst transfers over </a:t>
            </a:r>
            <a:r>
              <a:rPr lang="en-US" sz="1600" dirty="0" smtClean="0">
                <a:latin typeface="+mj-lt"/>
              </a:rPr>
              <a:t>wide bus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accent2"/>
                </a:solidFill>
                <a:latin typeface="+mj-lt"/>
              </a:rPr>
            </a:b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+mj-lt"/>
              </a:rPr>
              <a:t>What are the disadvantages of increasing block size</a:t>
            </a:r>
            <a:r>
              <a:rPr lang="en-US" sz="1600" dirty="0" smtClean="0">
                <a:latin typeface="+mj-lt"/>
              </a:rPr>
              <a:t>?</a:t>
            </a:r>
          </a:p>
          <a:p>
            <a:pPr marL="0" lvl="1">
              <a:spcBef>
                <a:spcPct val="0"/>
              </a:spcBef>
            </a:pPr>
            <a:r>
              <a:rPr lang="en-US" sz="1600" dirty="0" smtClean="0"/>
              <a:t>	</a:t>
            </a:r>
            <a:r>
              <a:rPr lang="en-US" sz="1600" dirty="0" smtClean="0">
                <a:latin typeface="+mj-lt"/>
              </a:rPr>
              <a:t>-- fewer lines, more line conflicts</a:t>
            </a:r>
          </a:p>
          <a:p>
            <a:pPr marL="0" lvl="1"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-- can waste bandwidth depending on application’s spatial locality</a:t>
            </a:r>
            <a:endParaRPr lang="en-US" sz="1600" dirty="0">
              <a:latin typeface="+mj-lt"/>
            </a:endParaRPr>
          </a:p>
          <a:p>
            <a:pPr algn="l">
              <a:spcBef>
                <a:spcPct val="0"/>
              </a:spcBef>
            </a:pPr>
            <a:endParaRPr lang="en-US" sz="1600" dirty="0">
              <a:latin typeface="+mj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39900" y="2279650"/>
            <a:ext cx="63627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451600" y="229235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005012" y="2353660"/>
            <a:ext cx="5946627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Line address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		          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		 </a:t>
            </a:r>
            <a:r>
              <a:rPr lang="en-US" sz="1600" dirty="0" err="1">
                <a:solidFill>
                  <a:srgbClr val="56127A"/>
                </a:solidFill>
                <a:latin typeface="+mj-lt"/>
              </a:rPr>
              <a:t>offset</a:t>
            </a:r>
            <a:r>
              <a:rPr lang="en-US" sz="1600" baseline="-25000" dirty="0" err="1">
                <a:solidFill>
                  <a:srgbClr val="56127A"/>
                </a:solidFill>
                <a:latin typeface="+mj-lt"/>
              </a:rPr>
              <a:t>b</a:t>
            </a:r>
            <a:endParaRPr lang="en-US" sz="1600" baseline="-25000" dirty="0">
              <a:solidFill>
                <a:srgbClr val="56127A"/>
              </a:solidFill>
              <a:latin typeface="+mj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871788" y="3446463"/>
            <a:ext cx="3882474" cy="3113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 size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a.k.a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block size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(in bytes)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28600" y="2278063"/>
            <a:ext cx="1465263" cy="5329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Split CPU </a:t>
            </a: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address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 rot="16200000">
            <a:off x="7141369" y="2188369"/>
            <a:ext cx="271462" cy="1651000"/>
          </a:xfrm>
          <a:prstGeom prst="leftBrace">
            <a:avLst>
              <a:gd name="adj1" fmla="val 506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16725" y="3062288"/>
            <a:ext cx="71045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+mj-lt"/>
              </a:rPr>
              <a:t>b bits</a:t>
            </a: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3882232" y="751681"/>
            <a:ext cx="271462" cy="4556125"/>
          </a:xfrm>
          <a:prstGeom prst="leftBrace">
            <a:avLst>
              <a:gd name="adj1" fmla="val 1398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314700" y="3078163"/>
            <a:ext cx="10070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+mj-lt"/>
              </a:rPr>
              <a:t>32-b bits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08013" y="1525588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56127A"/>
                </a:solidFill>
                <a:latin typeface="+mj-lt"/>
              </a:rPr>
              <a:t>Tag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17885" y="1130588"/>
            <a:ext cx="857567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 is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unit of transfer between the cache and memory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032625" y="1477436"/>
            <a:ext cx="202247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4 word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line,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b=2</a:t>
            </a:r>
          </a:p>
        </p:txBody>
      </p:sp>
    </p:spTree>
    <p:extLst>
      <p:ext uri="{BB962C8B-B14F-4D97-AF65-F5344CB8AC3E}">
        <p14:creationId xmlns:p14="http://schemas.microsoft.com/office/powerpoint/2010/main" val="9238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Semiconductor Memory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Semiconductor </a:t>
            </a:r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Static RAM (SRAM): cross-coupled inverters latch value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Dynamic RAM (DRAM): charge stored on a capacitor</a:t>
            </a: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Advent of Semiconductor 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Technology became competitive in early 1970s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Intel founded to exploit market for semiconductor memory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Dynamic Random Access Memory (DRAM)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Charge on a capacitor maps to logical value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Intel 1103 was first commercial DRAM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Semiconductor memory quickly replaced core memory in 1970’s</a:t>
            </a:r>
          </a:p>
        </p:txBody>
      </p:sp>
    </p:spTree>
    <p:extLst>
      <p:ext uri="{BB962C8B-B14F-4D97-AF65-F5344CB8AC3E}">
        <p14:creationId xmlns:p14="http://schemas.microsoft.com/office/powerpoint/2010/main" val="2759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Semiconductor Memory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Advent of Semiconductor 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Technology became competitive in early 1970s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Intel founded to exploit market for semiconductor 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Early semiconductor memory was static RAM (SRAM). SRAM cell internals similar to a latch (cross-coupled inverters)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Advent of Semiconductor Memory</a:t>
            </a:r>
          </a:p>
          <a:p>
            <a:pPr marL="742950" lvl="1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 October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Jouppi</a:t>
            </a:r>
            <a:r>
              <a:rPr lang="en-US" sz="1600" b="0" dirty="0" smtClean="0">
                <a:solidFill>
                  <a:schemeClr val="tx1"/>
                </a:solidFill>
              </a:rPr>
              <a:t>. “Improving direct-mapped cache performance by the addition of a small fully-associative cache and </a:t>
            </a: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buffers.”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Kim et al. “An adaptive, non-uniform cache structure for wire-delay dominated on-chip caches.”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Fromm et al. “The energy efficiency of IRAM architectures”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Lee et al. “Phase change memory architecture and the quest for scalability”</a:t>
            </a: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– Dennard 1968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9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555" y="207814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5" name="Group 4"/>
          <p:cNvGrpSpPr>
            <a:grpSpLocks/>
          </p:cNvGrpSpPr>
          <p:nvPr/>
        </p:nvGrpSpPr>
        <p:grpSpPr bwMode="auto">
          <a:xfrm>
            <a:off x="2819400" y="2078140"/>
            <a:ext cx="2913063" cy="3962400"/>
            <a:chOff x="2574" y="1015"/>
            <a:chExt cx="1462" cy="2274"/>
          </a:xfrm>
        </p:grpSpPr>
        <p:sp>
          <p:nvSpPr>
            <p:cNvPr id="196" name="Rectangle 5"/>
            <p:cNvSpPr>
              <a:spLocks noChangeArrowheads="1"/>
            </p:cNvSpPr>
            <p:nvPr/>
          </p:nvSpPr>
          <p:spPr bwMode="auto">
            <a:xfrm>
              <a:off x="2694" y="1804"/>
              <a:ext cx="937" cy="45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6"/>
            <p:cNvSpPr>
              <a:spLocks noChangeArrowheads="1"/>
            </p:cNvSpPr>
            <p:nvPr/>
          </p:nvSpPr>
          <p:spPr bwMode="auto">
            <a:xfrm>
              <a:off x="3032" y="2141"/>
              <a:ext cx="262" cy="1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7"/>
            <p:cNvSpPr>
              <a:spLocks noChangeArrowheads="1"/>
            </p:cNvSpPr>
            <p:nvPr/>
          </p:nvSpPr>
          <p:spPr bwMode="auto">
            <a:xfrm>
              <a:off x="2694" y="2254"/>
              <a:ext cx="937" cy="30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"/>
            <p:cNvSpPr>
              <a:spLocks/>
            </p:cNvSpPr>
            <p:nvPr/>
          </p:nvSpPr>
          <p:spPr bwMode="auto">
            <a:xfrm>
              <a:off x="2994" y="1466"/>
              <a:ext cx="451" cy="789"/>
            </a:xfrm>
            <a:custGeom>
              <a:avLst/>
              <a:gdLst/>
              <a:ahLst/>
              <a:cxnLst>
                <a:cxn ang="0">
                  <a:pos x="480" y="1008"/>
                </a:cxn>
                <a:cxn ang="0">
                  <a:pos x="432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36"/>
                </a:cxn>
                <a:cxn ang="0">
                  <a:pos x="480" y="336"/>
                </a:cxn>
                <a:cxn ang="0">
                  <a:pos x="480" y="0"/>
                </a:cxn>
                <a:cxn ang="0">
                  <a:pos x="576" y="0"/>
                </a:cxn>
                <a:cxn ang="0">
                  <a:pos x="576" y="1008"/>
                </a:cxn>
                <a:cxn ang="0">
                  <a:pos x="480" y="1008"/>
                </a:cxn>
              </a:cxnLst>
              <a:rect l="0" t="0" r="r" b="b"/>
              <a:pathLst>
                <a:path w="577" h="1009">
                  <a:moveTo>
                    <a:pt x="480" y="1008"/>
                  </a:moveTo>
                  <a:lnTo>
                    <a:pt x="432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36"/>
                  </a:lnTo>
                  <a:lnTo>
                    <a:pt x="480" y="336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1008"/>
                  </a:lnTo>
                  <a:lnTo>
                    <a:pt x="480" y="1008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"/>
            <p:cNvSpPr>
              <a:spLocks/>
            </p:cNvSpPr>
            <p:nvPr/>
          </p:nvSpPr>
          <p:spPr bwMode="auto">
            <a:xfrm>
              <a:off x="3294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"/>
            <p:cNvSpPr>
              <a:spLocks/>
            </p:cNvSpPr>
            <p:nvPr/>
          </p:nvSpPr>
          <p:spPr bwMode="auto">
            <a:xfrm>
              <a:off x="2769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11"/>
            <p:cNvSpPr>
              <a:spLocks noChangeShapeType="1"/>
            </p:cNvSpPr>
            <p:nvPr/>
          </p:nvSpPr>
          <p:spPr bwMode="auto">
            <a:xfrm>
              <a:off x="3032" y="2254"/>
              <a:ext cx="26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"/>
            <p:cNvSpPr>
              <a:spLocks/>
            </p:cNvSpPr>
            <p:nvPr/>
          </p:nvSpPr>
          <p:spPr bwMode="auto">
            <a:xfrm>
              <a:off x="2694" y="1466"/>
              <a:ext cx="938" cy="33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480" y="0"/>
                </a:cxn>
                <a:cxn ang="0">
                  <a:pos x="480" y="336"/>
                </a:cxn>
                <a:cxn ang="0">
                  <a:pos x="864" y="336"/>
                </a:cxn>
                <a:cxn ang="0">
                  <a:pos x="864" y="0"/>
                </a:cxn>
                <a:cxn ang="0">
                  <a:pos x="960" y="0"/>
                </a:cxn>
                <a:cxn ang="0">
                  <a:pos x="960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84" y="432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960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2694" y="1429"/>
              <a:ext cx="938" cy="338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6" y="432"/>
                </a:cxn>
                <a:cxn ang="0">
                  <a:pos x="336" y="0"/>
                </a:cxn>
                <a:cxn ang="0">
                  <a:pos x="528" y="0"/>
                </a:cxn>
                <a:cxn ang="0">
                  <a:pos x="528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008" y="0"/>
                </a:cxn>
                <a:cxn ang="0">
                  <a:pos x="1008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36" y="432"/>
                  </a:lnTo>
                  <a:lnTo>
                    <a:pt x="336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816" y="336"/>
                  </a:lnTo>
                  <a:lnTo>
                    <a:pt x="816" y="0"/>
                  </a:lnTo>
                  <a:lnTo>
                    <a:pt x="1008" y="0"/>
                  </a:lnTo>
                  <a:lnTo>
                    <a:pt x="1008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4"/>
            <p:cNvSpPr>
              <a:spLocks noChangeArrowheads="1"/>
            </p:cNvSpPr>
            <p:nvPr/>
          </p:nvSpPr>
          <p:spPr bwMode="auto">
            <a:xfrm>
              <a:off x="2574" y="1015"/>
              <a:ext cx="12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 err="1">
                  <a:solidFill>
                    <a:srgbClr val="CC00FF"/>
                  </a:solidFill>
                  <a:latin typeface="Verdana" charset="0"/>
                </a:rPr>
                <a:t>TiN</a:t>
              </a:r>
              <a:r>
                <a:rPr lang="en-US" sz="1400" b="1" dirty="0">
                  <a:solidFill>
                    <a:srgbClr val="CC00FF"/>
                  </a:solidFill>
                  <a:latin typeface="Verdana" charset="0"/>
                </a:rPr>
                <a:t> top electrode (V</a:t>
              </a:r>
              <a:r>
                <a:rPr lang="en-US" sz="1400" b="1" baseline="-25000" dirty="0">
                  <a:solidFill>
                    <a:srgbClr val="CC00FF"/>
                  </a:solidFill>
                  <a:latin typeface="Verdana" charset="0"/>
                </a:rPr>
                <a:t>REF</a:t>
              </a:r>
              <a:r>
                <a:rPr lang="en-US" sz="1400" b="1" dirty="0">
                  <a:solidFill>
                    <a:srgbClr val="CC00FF"/>
                  </a:solidFill>
                  <a:latin typeface="Verdana" charset="0"/>
                </a:rPr>
                <a:t>)</a:t>
              </a:r>
            </a:p>
          </p:txBody>
        </p:sp>
        <p:sp>
          <p:nvSpPr>
            <p:cNvPr id="207" name="Rectangle 16"/>
            <p:cNvSpPr>
              <a:spLocks noChangeArrowheads="1"/>
            </p:cNvSpPr>
            <p:nvPr/>
          </p:nvSpPr>
          <p:spPr bwMode="auto">
            <a:xfrm>
              <a:off x="3173" y="1192"/>
              <a:ext cx="8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FF9900"/>
                  </a:solidFill>
                  <a:latin typeface="Verdana" charset="0"/>
                </a:rPr>
                <a:t>Ta</a:t>
              </a:r>
              <a:r>
                <a:rPr lang="en-US" sz="1400" b="1" baseline="-25000" dirty="0">
                  <a:solidFill>
                    <a:srgbClr val="FF9900"/>
                  </a:solidFill>
                  <a:latin typeface="Verdana" charset="0"/>
                </a:rPr>
                <a:t>2</a:t>
              </a:r>
              <a:r>
                <a:rPr lang="en-US" sz="1400" b="1" dirty="0">
                  <a:solidFill>
                    <a:srgbClr val="FF9900"/>
                  </a:solidFill>
                  <a:latin typeface="Verdana" charset="0"/>
                </a:rPr>
                <a:t>O</a:t>
              </a:r>
              <a:r>
                <a:rPr lang="en-US" sz="1400" b="1" baseline="-25000" dirty="0">
                  <a:solidFill>
                    <a:srgbClr val="FF9900"/>
                  </a:solidFill>
                  <a:latin typeface="Verdana" charset="0"/>
                </a:rPr>
                <a:t>5</a:t>
              </a:r>
              <a:r>
                <a:rPr lang="en-US" sz="1400" b="1" dirty="0">
                  <a:solidFill>
                    <a:srgbClr val="FF9900"/>
                  </a:solidFill>
                  <a:latin typeface="Verdana" charset="0"/>
                </a:rPr>
                <a:t> dielectric</a:t>
              </a:r>
            </a:p>
          </p:txBody>
        </p:sp>
        <p:sp>
          <p:nvSpPr>
            <p:cNvPr id="208" name="Line 17"/>
            <p:cNvSpPr>
              <a:spLocks noChangeShapeType="1"/>
            </p:cNvSpPr>
            <p:nvPr/>
          </p:nvSpPr>
          <p:spPr bwMode="auto">
            <a:xfrm flipH="1">
              <a:off x="3444" y="1354"/>
              <a:ext cx="26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3210" y="2611"/>
              <a:ext cx="58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66CCFF"/>
                  </a:solidFill>
                  <a:latin typeface="Verdana" charset="0"/>
                </a:rPr>
                <a:t>W bottom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66CCFF"/>
                  </a:solidFill>
                  <a:latin typeface="Verdana" charset="0"/>
                </a:rPr>
                <a:t>electrode</a:t>
              </a:r>
            </a:p>
          </p:txBody>
        </p:sp>
        <p:sp>
          <p:nvSpPr>
            <p:cNvPr id="210" name="Line 19"/>
            <p:cNvSpPr>
              <a:spLocks noChangeShapeType="1"/>
            </p:cNvSpPr>
            <p:nvPr/>
          </p:nvSpPr>
          <p:spPr bwMode="auto">
            <a:xfrm flipH="1" flipV="1">
              <a:off x="3406" y="2066"/>
              <a:ext cx="113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2687" y="2618"/>
              <a:ext cx="34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Verdana" charset="0"/>
                </a:rPr>
                <a:t>poly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Verdana" charset="0"/>
                </a:rPr>
                <a:t>word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Verdana" charset="0"/>
                </a:rPr>
                <a:t>line</a:t>
              </a:r>
            </a:p>
          </p:txBody>
        </p:sp>
        <p:sp>
          <p:nvSpPr>
            <p:cNvPr id="212" name="Line 21"/>
            <p:cNvSpPr>
              <a:spLocks noChangeShapeType="1"/>
            </p:cNvSpPr>
            <p:nvPr/>
          </p:nvSpPr>
          <p:spPr bwMode="auto">
            <a:xfrm flipV="1">
              <a:off x="2994" y="2216"/>
              <a:ext cx="11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2"/>
            <p:cNvSpPr>
              <a:spLocks noChangeArrowheads="1"/>
            </p:cNvSpPr>
            <p:nvPr/>
          </p:nvSpPr>
          <p:spPr bwMode="auto">
            <a:xfrm>
              <a:off x="3062" y="2954"/>
              <a:ext cx="7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214" name="Line 23"/>
            <p:cNvSpPr>
              <a:spLocks noChangeShapeType="1"/>
            </p:cNvSpPr>
            <p:nvPr/>
          </p:nvSpPr>
          <p:spPr bwMode="auto">
            <a:xfrm flipV="1">
              <a:off x="3181" y="2254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" name="Rectangle 25"/>
          <p:cNvSpPr>
            <a:spLocks noChangeArrowheads="1"/>
          </p:cNvSpPr>
          <p:nvPr/>
        </p:nvSpPr>
        <p:spPr bwMode="auto">
          <a:xfrm>
            <a:off x="709613" y="1360488"/>
            <a:ext cx="2039937" cy="15954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6" name="Group 215"/>
          <p:cNvGrpSpPr/>
          <p:nvPr/>
        </p:nvGrpSpPr>
        <p:grpSpPr>
          <a:xfrm>
            <a:off x="304800" y="1189351"/>
            <a:ext cx="4622685" cy="3610197"/>
            <a:chOff x="304800" y="957576"/>
            <a:chExt cx="4622685" cy="3610197"/>
          </a:xfrm>
        </p:grpSpPr>
        <p:grpSp>
          <p:nvGrpSpPr>
            <p:cNvPr id="217" name="Group 26"/>
            <p:cNvGrpSpPr>
              <a:grpSpLocks/>
            </p:cNvGrpSpPr>
            <p:nvPr/>
          </p:nvGrpSpPr>
          <p:grpSpPr bwMode="auto">
            <a:xfrm>
              <a:off x="1450975" y="1671638"/>
              <a:ext cx="930275" cy="444500"/>
              <a:chOff x="2352" y="1224"/>
              <a:chExt cx="481" cy="241"/>
            </a:xfrm>
          </p:grpSpPr>
          <p:sp>
            <p:nvSpPr>
              <p:cNvPr id="236" name="Freeform 27"/>
              <p:cNvSpPr>
                <a:spLocks/>
              </p:cNvSpPr>
              <p:nvPr/>
            </p:nvSpPr>
            <p:spPr bwMode="auto">
              <a:xfrm>
                <a:off x="2352" y="1384"/>
                <a:ext cx="481" cy="81"/>
              </a:xfrm>
              <a:custGeom>
                <a:avLst/>
                <a:gdLst/>
                <a:ahLst/>
                <a:cxnLst>
                  <a:cxn ang="0">
                    <a:pos x="480" y="80"/>
                  </a:cxn>
                  <a:cxn ang="0">
                    <a:pos x="320" y="80"/>
                  </a:cxn>
                  <a:cxn ang="0">
                    <a:pos x="320" y="0"/>
                  </a:cxn>
                  <a:cxn ang="0">
                    <a:pos x="160" y="0"/>
                  </a:cxn>
                  <a:cxn ang="0">
                    <a:pos x="160" y="80"/>
                  </a:cxn>
                  <a:cxn ang="0">
                    <a:pos x="0" y="80"/>
                  </a:cxn>
                </a:cxnLst>
                <a:rect l="0" t="0" r="r" b="b"/>
                <a:pathLst>
                  <a:path w="481" h="81">
                    <a:moveTo>
                      <a:pt x="480" y="80"/>
                    </a:moveTo>
                    <a:lnTo>
                      <a:pt x="320" y="80"/>
                    </a:lnTo>
                    <a:lnTo>
                      <a:pt x="320" y="0"/>
                    </a:lnTo>
                    <a:lnTo>
                      <a:pt x="160" y="0"/>
                    </a:lnTo>
                    <a:lnTo>
                      <a:pt x="160" y="80"/>
                    </a:lnTo>
                    <a:lnTo>
                      <a:pt x="0" y="8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8"/>
              <p:cNvSpPr>
                <a:spLocks noChangeShapeType="1"/>
              </p:cNvSpPr>
              <p:nvPr/>
            </p:nvSpPr>
            <p:spPr bwMode="auto">
              <a:xfrm flipH="1">
                <a:off x="2512" y="1344"/>
                <a:ext cx="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9"/>
              <p:cNvSpPr>
                <a:spLocks noChangeShapeType="1"/>
              </p:cNvSpPr>
              <p:nvPr/>
            </p:nvSpPr>
            <p:spPr bwMode="auto">
              <a:xfrm flipV="1">
                <a:off x="2592" y="1224"/>
                <a:ext cx="0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8" name="Line 30"/>
            <p:cNvSpPr>
              <a:spLocks noChangeShapeType="1"/>
            </p:cNvSpPr>
            <p:nvPr/>
          </p:nvSpPr>
          <p:spPr bwMode="auto">
            <a:xfrm>
              <a:off x="1914525" y="1627188"/>
              <a:ext cx="0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31"/>
            <p:cNvSpPr>
              <a:spLocks noChangeArrowheads="1"/>
            </p:cNvSpPr>
            <p:nvPr/>
          </p:nvSpPr>
          <p:spPr bwMode="auto">
            <a:xfrm>
              <a:off x="2339975" y="2076450"/>
              <a:ext cx="77788" cy="746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32"/>
            <p:cNvSpPr>
              <a:spLocks noChangeArrowheads="1"/>
            </p:cNvSpPr>
            <p:nvPr/>
          </p:nvSpPr>
          <p:spPr bwMode="auto">
            <a:xfrm>
              <a:off x="1876425" y="1589088"/>
              <a:ext cx="77788" cy="746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33"/>
            <p:cNvSpPr>
              <a:spLocks noChangeShapeType="1"/>
            </p:cNvSpPr>
            <p:nvPr/>
          </p:nvSpPr>
          <p:spPr bwMode="auto">
            <a:xfrm>
              <a:off x="2378075" y="1273175"/>
              <a:ext cx="0" cy="2036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34"/>
            <p:cNvSpPr>
              <a:spLocks noChangeShapeType="1"/>
            </p:cNvSpPr>
            <p:nvPr/>
          </p:nvSpPr>
          <p:spPr bwMode="auto">
            <a:xfrm>
              <a:off x="657225" y="1622425"/>
              <a:ext cx="2370138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5"/>
            <p:cNvSpPr>
              <a:spLocks noChangeArrowheads="1"/>
            </p:cNvSpPr>
            <p:nvPr/>
          </p:nvSpPr>
          <p:spPr bwMode="auto">
            <a:xfrm>
              <a:off x="716692" y="957576"/>
              <a:ext cx="1665521" cy="34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1T DRAM Cell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224" name="Group 36"/>
            <p:cNvGrpSpPr>
              <a:grpSpLocks/>
            </p:cNvGrpSpPr>
            <p:nvPr/>
          </p:nvGrpSpPr>
          <p:grpSpPr bwMode="auto">
            <a:xfrm>
              <a:off x="1265238" y="2098675"/>
              <a:ext cx="371475" cy="177800"/>
              <a:chOff x="2256" y="1456"/>
              <a:chExt cx="192" cy="96"/>
            </a:xfrm>
          </p:grpSpPr>
          <p:sp>
            <p:nvSpPr>
              <p:cNvPr id="234" name="Line 37"/>
              <p:cNvSpPr>
                <a:spLocks noChangeShapeType="1"/>
              </p:cNvSpPr>
              <p:nvPr/>
            </p:nvSpPr>
            <p:spPr bwMode="auto">
              <a:xfrm>
                <a:off x="2352" y="145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38"/>
              <p:cNvSpPr>
                <a:spLocks noChangeShapeType="1"/>
              </p:cNvSpPr>
              <p:nvPr/>
            </p:nvSpPr>
            <p:spPr bwMode="auto">
              <a:xfrm>
                <a:off x="2256" y="15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" name="Group 39"/>
            <p:cNvGrpSpPr>
              <a:grpSpLocks/>
            </p:cNvGrpSpPr>
            <p:nvPr/>
          </p:nvGrpSpPr>
          <p:grpSpPr bwMode="auto">
            <a:xfrm>
              <a:off x="1265238" y="2365375"/>
              <a:ext cx="371475" cy="176213"/>
              <a:chOff x="2256" y="1600"/>
              <a:chExt cx="192" cy="96"/>
            </a:xfrm>
          </p:grpSpPr>
          <p:sp>
            <p:nvSpPr>
              <p:cNvPr id="232" name="Line 40"/>
              <p:cNvSpPr>
                <a:spLocks noChangeShapeType="1"/>
              </p:cNvSpPr>
              <p:nvPr/>
            </p:nvSpPr>
            <p:spPr bwMode="auto">
              <a:xfrm flipV="1">
                <a:off x="2352" y="16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41"/>
              <p:cNvSpPr>
                <a:spLocks noChangeShapeType="1"/>
              </p:cNvSpPr>
              <p:nvPr/>
            </p:nvSpPr>
            <p:spPr bwMode="auto">
              <a:xfrm>
                <a:off x="2256" y="160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6" name="Rectangle 42"/>
            <p:cNvSpPr>
              <a:spLocks noChangeArrowheads="1"/>
            </p:cNvSpPr>
            <p:nvPr/>
          </p:nvSpPr>
          <p:spPr bwMode="auto">
            <a:xfrm>
              <a:off x="2971800" y="1447800"/>
              <a:ext cx="7493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word</a:t>
              </a:r>
            </a:p>
          </p:txBody>
        </p:sp>
        <p:sp>
          <p:nvSpPr>
            <p:cNvPr id="227" name="Rectangle 43"/>
            <p:cNvSpPr>
              <a:spLocks noChangeArrowheads="1"/>
            </p:cNvSpPr>
            <p:nvPr/>
          </p:nvSpPr>
          <p:spPr bwMode="auto">
            <a:xfrm>
              <a:off x="2081213" y="3306763"/>
              <a:ext cx="4794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bit</a:t>
              </a:r>
            </a:p>
          </p:txBody>
        </p:sp>
        <p:sp>
          <p:nvSpPr>
            <p:cNvPr id="228" name="Rectangle 44"/>
            <p:cNvSpPr>
              <a:spLocks noChangeArrowheads="1"/>
            </p:cNvSpPr>
            <p:nvPr/>
          </p:nvSpPr>
          <p:spPr bwMode="auto">
            <a:xfrm>
              <a:off x="2843097" y="1029941"/>
              <a:ext cx="2084388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access transistor</a:t>
              </a:r>
            </a:p>
          </p:txBody>
        </p:sp>
        <p:sp>
          <p:nvSpPr>
            <p:cNvPr id="229" name="Line 45"/>
            <p:cNvSpPr>
              <a:spLocks noChangeShapeType="1"/>
            </p:cNvSpPr>
            <p:nvPr/>
          </p:nvSpPr>
          <p:spPr bwMode="auto">
            <a:xfrm flipH="1">
              <a:off x="2100263" y="1273175"/>
              <a:ext cx="742834" cy="615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46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75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Storage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capacitor (FET gate, trench, stack)</a:t>
              </a:r>
            </a:p>
          </p:txBody>
        </p:sp>
        <p:sp>
          <p:nvSpPr>
            <p:cNvPr id="231" name="Line 47"/>
            <p:cNvSpPr>
              <a:spLocks noChangeShapeType="1"/>
            </p:cNvSpPr>
            <p:nvPr/>
          </p:nvSpPr>
          <p:spPr bwMode="auto">
            <a:xfrm flipV="1">
              <a:off x="987425" y="2424113"/>
              <a:ext cx="185738" cy="1325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9" name="Rectangle 48"/>
          <p:cNvSpPr>
            <a:spLocks noChangeArrowheads="1"/>
          </p:cNvSpPr>
          <p:nvPr/>
        </p:nvSpPr>
        <p:spPr bwMode="auto">
          <a:xfrm>
            <a:off x="1480907" y="2643187"/>
            <a:ext cx="597921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REF</a:t>
            </a:r>
          </a:p>
        </p:txBody>
      </p:sp>
      <p:sp>
        <p:nvSpPr>
          <p:cNvPr id="240" name="Line 17"/>
          <p:cNvSpPr>
            <a:spLocks noChangeShapeType="1"/>
          </p:cNvSpPr>
          <p:nvPr/>
        </p:nvSpPr>
        <p:spPr bwMode="auto">
          <a:xfrm>
            <a:off x="3391253" y="2362164"/>
            <a:ext cx="192278" cy="4391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DRAM Chip Architecture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88725"/>
            <a:ext cx="8147325" cy="5069460"/>
          </a:xfrm>
        </p:spPr>
        <p:txBody>
          <a:bodyPr anchor="t"/>
          <a:lstStyle/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Chip organized into 4-8 logical banks, which can be accessed in parallel</a:t>
            </a: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-- Each bank implements 2-D array of bits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1500" y="1892800"/>
            <a:ext cx="7703570" cy="4517613"/>
            <a:chOff x="923525" y="1638142"/>
            <a:chExt cx="7703570" cy="4517613"/>
          </a:xfrm>
        </p:grpSpPr>
        <p:sp>
          <p:nvSpPr>
            <p:cNvPr id="193" name="Rectangle 192"/>
            <p:cNvSpPr/>
            <p:nvPr/>
          </p:nvSpPr>
          <p:spPr>
            <a:xfrm>
              <a:off x="1330145" y="1638142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186011" y="1762960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044778" y="1882023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23525" y="2008015"/>
              <a:ext cx="7296950" cy="4147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3"/>
            <p:cNvGrpSpPr>
              <a:grpSpLocks/>
            </p:cNvGrpSpPr>
            <p:nvPr/>
          </p:nvGrpSpPr>
          <p:grpSpPr bwMode="auto">
            <a:xfrm>
              <a:off x="1394045" y="2084825"/>
              <a:ext cx="6403975" cy="3995738"/>
              <a:chOff x="896" y="624"/>
              <a:chExt cx="4034" cy="2517"/>
            </a:xfrm>
          </p:grpSpPr>
          <p:sp useBgFill="1">
            <p:nvSpPr>
              <p:cNvPr id="59" name="Rectangle 4"/>
              <p:cNvSpPr>
                <a:spLocks noChangeArrowheads="1"/>
              </p:cNvSpPr>
              <p:nvPr/>
            </p:nvSpPr>
            <p:spPr bwMode="auto">
              <a:xfrm>
                <a:off x="1712" y="1123"/>
                <a:ext cx="407" cy="110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 rot="16200000">
                <a:off x="1357" y="1464"/>
                <a:ext cx="1123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Row Address Decoder</a:t>
                </a:r>
              </a:p>
            </p:txBody>
          </p:sp>
          <p:sp>
            <p:nvSpPr>
              <p:cNvPr id="61" name="Line 6"/>
              <p:cNvSpPr>
                <a:spLocks noChangeShapeType="1"/>
              </p:cNvSpPr>
              <p:nvPr/>
            </p:nvSpPr>
            <p:spPr bwMode="auto">
              <a:xfrm>
                <a:off x="2123" y="1239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>
                <a:off x="2123" y="1478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3" name="Group 8"/>
              <p:cNvGrpSpPr>
                <a:grpSpLocks/>
              </p:cNvGrpSpPr>
              <p:nvPr/>
            </p:nvGrpSpPr>
            <p:grpSpPr bwMode="auto">
              <a:xfrm>
                <a:off x="2282" y="1239"/>
                <a:ext cx="155" cy="156"/>
                <a:chOff x="1776" y="1584"/>
                <a:chExt cx="188" cy="188"/>
              </a:xfrm>
            </p:grpSpPr>
            <p:sp useBgFill="1">
              <p:nvSpPr>
                <p:cNvPr id="187" name="Rectangle 9"/>
                <p:cNvSpPr>
                  <a:spLocks noChangeArrowheads="1"/>
                </p:cNvSpPr>
                <p:nvPr/>
              </p:nvSpPr>
              <p:spPr bwMode="auto">
                <a:xfrm>
                  <a:off x="1876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776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2282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2520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2759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2998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6"/>
              <p:cNvSpPr>
                <a:spLocks noChangeShapeType="1"/>
              </p:cNvSpPr>
              <p:nvPr/>
            </p:nvSpPr>
            <p:spPr bwMode="auto">
              <a:xfrm>
                <a:off x="3237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>
                <a:off x="3475" y="1080"/>
                <a:ext cx="0" cy="1353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8"/>
              <p:cNvSpPr>
                <a:spLocks noChangeShapeType="1"/>
              </p:cNvSpPr>
              <p:nvPr/>
            </p:nvSpPr>
            <p:spPr bwMode="auto">
              <a:xfrm>
                <a:off x="2123" y="1717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Group 19"/>
              <p:cNvGrpSpPr>
                <a:grpSpLocks/>
              </p:cNvGrpSpPr>
              <p:nvPr/>
            </p:nvGrpSpPr>
            <p:grpSpPr bwMode="auto">
              <a:xfrm>
                <a:off x="2282" y="1478"/>
                <a:ext cx="155" cy="156"/>
                <a:chOff x="1776" y="1872"/>
                <a:chExt cx="188" cy="188"/>
              </a:xfrm>
            </p:grpSpPr>
            <p:sp useBgFill="1">
              <p:nvSpPr>
                <p:cNvPr id="18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6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920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776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23"/>
              <p:cNvGrpSpPr>
                <a:grpSpLocks/>
              </p:cNvGrpSpPr>
              <p:nvPr/>
            </p:nvGrpSpPr>
            <p:grpSpPr bwMode="auto">
              <a:xfrm>
                <a:off x="2282" y="1717"/>
                <a:ext cx="155" cy="156"/>
                <a:chOff x="1776" y="2160"/>
                <a:chExt cx="188" cy="188"/>
              </a:xfrm>
            </p:grpSpPr>
            <p:sp useBgFill="1">
              <p:nvSpPr>
                <p:cNvPr id="181" name="Rectangle 24"/>
                <p:cNvSpPr>
                  <a:spLocks noChangeArrowheads="1"/>
                </p:cNvSpPr>
                <p:nvPr/>
              </p:nvSpPr>
              <p:spPr bwMode="auto">
                <a:xfrm>
                  <a:off x="1876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20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76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27"/>
              <p:cNvGrpSpPr>
                <a:grpSpLocks/>
              </p:cNvGrpSpPr>
              <p:nvPr/>
            </p:nvGrpSpPr>
            <p:grpSpPr bwMode="auto">
              <a:xfrm>
                <a:off x="2282" y="1955"/>
                <a:ext cx="155" cy="156"/>
                <a:chOff x="1776" y="2448"/>
                <a:chExt cx="188" cy="188"/>
              </a:xfrm>
            </p:grpSpPr>
            <p:sp useBgFill="1">
              <p:nvSpPr>
                <p:cNvPr id="178" name="Rectangle 28"/>
                <p:cNvSpPr>
                  <a:spLocks noChangeArrowheads="1"/>
                </p:cNvSpPr>
                <p:nvPr/>
              </p:nvSpPr>
              <p:spPr bwMode="auto">
                <a:xfrm>
                  <a:off x="1876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920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776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31"/>
              <p:cNvGrpSpPr>
                <a:grpSpLocks/>
              </p:cNvGrpSpPr>
              <p:nvPr/>
            </p:nvGrpSpPr>
            <p:grpSpPr bwMode="auto">
              <a:xfrm>
                <a:off x="2520" y="1239"/>
                <a:ext cx="156" cy="156"/>
                <a:chOff x="2064" y="1584"/>
                <a:chExt cx="188" cy="188"/>
              </a:xfrm>
            </p:grpSpPr>
            <p:sp useBgFill="1">
              <p:nvSpPr>
                <p:cNvPr id="175" name="Rectangle 32"/>
                <p:cNvSpPr>
                  <a:spLocks noChangeArrowheads="1"/>
                </p:cNvSpPr>
                <p:nvPr/>
              </p:nvSpPr>
              <p:spPr bwMode="auto">
                <a:xfrm>
                  <a:off x="2164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208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064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35"/>
              <p:cNvGrpSpPr>
                <a:grpSpLocks/>
              </p:cNvGrpSpPr>
              <p:nvPr/>
            </p:nvGrpSpPr>
            <p:grpSpPr bwMode="auto">
              <a:xfrm>
                <a:off x="2520" y="1478"/>
                <a:ext cx="156" cy="156"/>
                <a:chOff x="2064" y="1872"/>
                <a:chExt cx="188" cy="188"/>
              </a:xfrm>
            </p:grpSpPr>
            <p:sp useBgFill="1">
              <p:nvSpPr>
                <p:cNvPr id="172" name="Rectangle 36"/>
                <p:cNvSpPr>
                  <a:spLocks noChangeArrowheads="1"/>
                </p:cNvSpPr>
                <p:nvPr/>
              </p:nvSpPr>
              <p:spPr bwMode="auto">
                <a:xfrm>
                  <a:off x="2164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208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64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39"/>
              <p:cNvGrpSpPr>
                <a:grpSpLocks/>
              </p:cNvGrpSpPr>
              <p:nvPr/>
            </p:nvGrpSpPr>
            <p:grpSpPr bwMode="auto">
              <a:xfrm>
                <a:off x="2520" y="1717"/>
                <a:ext cx="156" cy="156"/>
                <a:chOff x="2064" y="2160"/>
                <a:chExt cx="188" cy="188"/>
              </a:xfrm>
            </p:grpSpPr>
            <p:sp useBgFill="1">
              <p:nvSpPr>
                <p:cNvPr id="169" name="Rectangle 40"/>
                <p:cNvSpPr>
                  <a:spLocks noChangeArrowheads="1"/>
                </p:cNvSpPr>
                <p:nvPr/>
              </p:nvSpPr>
              <p:spPr bwMode="auto">
                <a:xfrm>
                  <a:off x="2164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208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064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43"/>
              <p:cNvGrpSpPr>
                <a:grpSpLocks/>
              </p:cNvGrpSpPr>
              <p:nvPr/>
            </p:nvGrpSpPr>
            <p:grpSpPr bwMode="auto">
              <a:xfrm>
                <a:off x="2520" y="1955"/>
                <a:ext cx="156" cy="156"/>
                <a:chOff x="2064" y="2448"/>
                <a:chExt cx="188" cy="188"/>
              </a:xfrm>
            </p:grpSpPr>
            <p:sp useBgFill="1">
              <p:nvSpPr>
                <p:cNvPr id="166" name="Rectangle 44"/>
                <p:cNvSpPr>
                  <a:spLocks noChangeArrowheads="1"/>
                </p:cNvSpPr>
                <p:nvPr/>
              </p:nvSpPr>
              <p:spPr bwMode="auto">
                <a:xfrm>
                  <a:off x="2164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208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064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47"/>
              <p:cNvGrpSpPr>
                <a:grpSpLocks/>
              </p:cNvGrpSpPr>
              <p:nvPr/>
            </p:nvGrpSpPr>
            <p:grpSpPr bwMode="auto">
              <a:xfrm>
                <a:off x="2759" y="1239"/>
                <a:ext cx="156" cy="156"/>
                <a:chOff x="2352" y="1584"/>
                <a:chExt cx="188" cy="188"/>
              </a:xfrm>
            </p:grpSpPr>
            <p:sp useBgFill="1">
              <p:nvSpPr>
                <p:cNvPr id="163" name="Rectangle 48"/>
                <p:cNvSpPr>
                  <a:spLocks noChangeArrowheads="1"/>
                </p:cNvSpPr>
                <p:nvPr/>
              </p:nvSpPr>
              <p:spPr bwMode="auto">
                <a:xfrm>
                  <a:off x="2452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96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352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51"/>
              <p:cNvGrpSpPr>
                <a:grpSpLocks/>
              </p:cNvGrpSpPr>
              <p:nvPr/>
            </p:nvGrpSpPr>
            <p:grpSpPr bwMode="auto">
              <a:xfrm>
                <a:off x="2759" y="1478"/>
                <a:ext cx="156" cy="156"/>
                <a:chOff x="2352" y="1872"/>
                <a:chExt cx="188" cy="188"/>
              </a:xfrm>
            </p:grpSpPr>
            <p:sp useBgFill="1">
              <p:nvSpPr>
                <p:cNvPr id="160" name="Rectangle 52"/>
                <p:cNvSpPr>
                  <a:spLocks noChangeArrowheads="1"/>
                </p:cNvSpPr>
                <p:nvPr/>
              </p:nvSpPr>
              <p:spPr bwMode="auto">
                <a:xfrm>
                  <a:off x="2452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496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52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55"/>
              <p:cNvGrpSpPr>
                <a:grpSpLocks/>
              </p:cNvGrpSpPr>
              <p:nvPr/>
            </p:nvGrpSpPr>
            <p:grpSpPr bwMode="auto">
              <a:xfrm>
                <a:off x="2759" y="1717"/>
                <a:ext cx="156" cy="156"/>
                <a:chOff x="2352" y="2160"/>
                <a:chExt cx="188" cy="188"/>
              </a:xfrm>
            </p:grpSpPr>
            <p:sp useBgFill="1">
              <p:nvSpPr>
                <p:cNvPr id="157" name="Rectangle 56"/>
                <p:cNvSpPr>
                  <a:spLocks noChangeArrowheads="1"/>
                </p:cNvSpPr>
                <p:nvPr/>
              </p:nvSpPr>
              <p:spPr bwMode="auto">
                <a:xfrm>
                  <a:off x="2452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496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59"/>
              <p:cNvGrpSpPr>
                <a:grpSpLocks/>
              </p:cNvGrpSpPr>
              <p:nvPr/>
            </p:nvGrpSpPr>
            <p:grpSpPr bwMode="auto">
              <a:xfrm>
                <a:off x="2759" y="1955"/>
                <a:ext cx="156" cy="156"/>
                <a:chOff x="2352" y="2448"/>
                <a:chExt cx="188" cy="188"/>
              </a:xfrm>
            </p:grpSpPr>
            <p:sp useBgFill="1">
              <p:nvSpPr>
                <p:cNvPr id="154" name="Rectangle 60"/>
                <p:cNvSpPr>
                  <a:spLocks noChangeArrowheads="1"/>
                </p:cNvSpPr>
                <p:nvPr/>
              </p:nvSpPr>
              <p:spPr bwMode="auto">
                <a:xfrm>
                  <a:off x="2452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496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52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63"/>
              <p:cNvGrpSpPr>
                <a:grpSpLocks/>
              </p:cNvGrpSpPr>
              <p:nvPr/>
            </p:nvGrpSpPr>
            <p:grpSpPr bwMode="auto">
              <a:xfrm>
                <a:off x="2998" y="1239"/>
                <a:ext cx="156" cy="156"/>
                <a:chOff x="2640" y="1584"/>
                <a:chExt cx="188" cy="188"/>
              </a:xfrm>
            </p:grpSpPr>
            <p:sp useBgFill="1">
              <p:nvSpPr>
                <p:cNvPr id="151" name="Rectangle 64"/>
                <p:cNvSpPr>
                  <a:spLocks noChangeArrowheads="1"/>
                </p:cNvSpPr>
                <p:nvPr/>
              </p:nvSpPr>
              <p:spPr bwMode="auto">
                <a:xfrm>
                  <a:off x="2740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784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640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67"/>
              <p:cNvGrpSpPr>
                <a:grpSpLocks/>
              </p:cNvGrpSpPr>
              <p:nvPr/>
            </p:nvGrpSpPr>
            <p:grpSpPr bwMode="auto">
              <a:xfrm>
                <a:off x="2998" y="1478"/>
                <a:ext cx="156" cy="156"/>
                <a:chOff x="2640" y="1872"/>
                <a:chExt cx="188" cy="188"/>
              </a:xfrm>
            </p:grpSpPr>
            <p:sp useBgFill="1">
              <p:nvSpPr>
                <p:cNvPr id="148" name="Rectangle 68"/>
                <p:cNvSpPr>
                  <a:spLocks noChangeArrowheads="1"/>
                </p:cNvSpPr>
                <p:nvPr/>
              </p:nvSpPr>
              <p:spPr bwMode="auto">
                <a:xfrm>
                  <a:off x="2740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784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640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71"/>
              <p:cNvGrpSpPr>
                <a:grpSpLocks/>
              </p:cNvGrpSpPr>
              <p:nvPr/>
            </p:nvGrpSpPr>
            <p:grpSpPr bwMode="auto">
              <a:xfrm>
                <a:off x="2998" y="1717"/>
                <a:ext cx="156" cy="156"/>
                <a:chOff x="2640" y="2160"/>
                <a:chExt cx="188" cy="188"/>
              </a:xfrm>
            </p:grpSpPr>
            <p:sp useBgFill="1">
              <p:nvSpPr>
                <p:cNvPr id="145" name="Rectangle 72"/>
                <p:cNvSpPr>
                  <a:spLocks noChangeArrowheads="1"/>
                </p:cNvSpPr>
                <p:nvPr/>
              </p:nvSpPr>
              <p:spPr bwMode="auto">
                <a:xfrm>
                  <a:off x="2740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784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640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75"/>
              <p:cNvGrpSpPr>
                <a:grpSpLocks/>
              </p:cNvGrpSpPr>
              <p:nvPr/>
            </p:nvGrpSpPr>
            <p:grpSpPr bwMode="auto">
              <a:xfrm>
                <a:off x="2998" y="1955"/>
                <a:ext cx="156" cy="156"/>
                <a:chOff x="2640" y="2448"/>
                <a:chExt cx="188" cy="188"/>
              </a:xfrm>
            </p:grpSpPr>
            <p:sp useBgFill="1">
              <p:nvSpPr>
                <p:cNvPr id="142" name="Rectangle 76"/>
                <p:cNvSpPr>
                  <a:spLocks noChangeArrowheads="1"/>
                </p:cNvSpPr>
                <p:nvPr/>
              </p:nvSpPr>
              <p:spPr bwMode="auto">
                <a:xfrm>
                  <a:off x="2740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784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640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79"/>
              <p:cNvGrpSpPr>
                <a:grpSpLocks/>
              </p:cNvGrpSpPr>
              <p:nvPr/>
            </p:nvGrpSpPr>
            <p:grpSpPr bwMode="auto">
              <a:xfrm>
                <a:off x="3237" y="1239"/>
                <a:ext cx="155" cy="156"/>
                <a:chOff x="2928" y="1584"/>
                <a:chExt cx="188" cy="188"/>
              </a:xfrm>
            </p:grpSpPr>
            <p:sp useBgFill="1">
              <p:nvSpPr>
                <p:cNvPr id="139" name="Rectangle 80"/>
                <p:cNvSpPr>
                  <a:spLocks noChangeArrowheads="1"/>
                </p:cNvSpPr>
                <p:nvPr/>
              </p:nvSpPr>
              <p:spPr bwMode="auto">
                <a:xfrm>
                  <a:off x="3028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072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28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3"/>
              <p:cNvGrpSpPr>
                <a:grpSpLocks/>
              </p:cNvGrpSpPr>
              <p:nvPr/>
            </p:nvGrpSpPr>
            <p:grpSpPr bwMode="auto">
              <a:xfrm>
                <a:off x="3237" y="1478"/>
                <a:ext cx="155" cy="156"/>
                <a:chOff x="2928" y="1872"/>
                <a:chExt cx="188" cy="188"/>
              </a:xfrm>
            </p:grpSpPr>
            <p:sp useBgFill="1">
              <p:nvSpPr>
                <p:cNvPr id="136" name="Rectangle 84"/>
                <p:cNvSpPr>
                  <a:spLocks noChangeArrowheads="1"/>
                </p:cNvSpPr>
                <p:nvPr/>
              </p:nvSpPr>
              <p:spPr bwMode="auto">
                <a:xfrm>
                  <a:off x="3028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072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928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>
                <a:grpSpLocks/>
              </p:cNvGrpSpPr>
              <p:nvPr/>
            </p:nvGrpSpPr>
            <p:grpSpPr bwMode="auto">
              <a:xfrm>
                <a:off x="3237" y="1717"/>
                <a:ext cx="155" cy="156"/>
                <a:chOff x="2928" y="2160"/>
                <a:chExt cx="188" cy="188"/>
              </a:xfrm>
            </p:grpSpPr>
            <p:sp useBgFill="1"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3028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072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92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91"/>
              <p:cNvGrpSpPr>
                <a:grpSpLocks/>
              </p:cNvGrpSpPr>
              <p:nvPr/>
            </p:nvGrpSpPr>
            <p:grpSpPr bwMode="auto">
              <a:xfrm>
                <a:off x="3237" y="1955"/>
                <a:ext cx="155" cy="156"/>
                <a:chOff x="2928" y="2448"/>
                <a:chExt cx="188" cy="188"/>
              </a:xfrm>
            </p:grpSpPr>
            <p:sp useBgFill="1">
              <p:nvSpPr>
                <p:cNvPr id="130" name="Rectangle 92"/>
                <p:cNvSpPr>
                  <a:spLocks noChangeArrowheads="1"/>
                </p:cNvSpPr>
                <p:nvPr/>
              </p:nvSpPr>
              <p:spPr bwMode="auto">
                <a:xfrm>
                  <a:off x="3028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072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928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95"/>
              <p:cNvGrpSpPr>
                <a:grpSpLocks/>
              </p:cNvGrpSpPr>
              <p:nvPr/>
            </p:nvGrpSpPr>
            <p:grpSpPr bwMode="auto">
              <a:xfrm>
                <a:off x="3475" y="1239"/>
                <a:ext cx="156" cy="156"/>
                <a:chOff x="3216" y="1584"/>
                <a:chExt cx="188" cy="188"/>
              </a:xfrm>
            </p:grpSpPr>
            <p:sp useBgFill="1">
              <p:nvSpPr>
                <p:cNvPr id="127" name="Rectangle 96"/>
                <p:cNvSpPr>
                  <a:spLocks noChangeArrowheads="1"/>
                </p:cNvSpPr>
                <p:nvPr/>
              </p:nvSpPr>
              <p:spPr bwMode="auto">
                <a:xfrm>
                  <a:off x="3316" y="1684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360" y="15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3216" y="17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9"/>
              <p:cNvGrpSpPr>
                <a:grpSpLocks/>
              </p:cNvGrpSpPr>
              <p:nvPr/>
            </p:nvGrpSpPr>
            <p:grpSpPr bwMode="auto">
              <a:xfrm>
                <a:off x="3475" y="1478"/>
                <a:ext cx="156" cy="156"/>
                <a:chOff x="3216" y="1872"/>
                <a:chExt cx="188" cy="188"/>
              </a:xfrm>
            </p:grpSpPr>
            <p:sp useBgFill="1">
              <p:nvSpPr>
                <p:cNvPr id="1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16" y="1972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60" y="187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216" y="20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03"/>
              <p:cNvGrpSpPr>
                <a:grpSpLocks/>
              </p:cNvGrpSpPr>
              <p:nvPr/>
            </p:nvGrpSpPr>
            <p:grpSpPr bwMode="auto">
              <a:xfrm>
                <a:off x="3475" y="1717"/>
                <a:ext cx="156" cy="156"/>
                <a:chOff x="3216" y="2160"/>
                <a:chExt cx="188" cy="188"/>
              </a:xfrm>
            </p:grpSpPr>
            <p:sp useBgFill="1">
              <p:nvSpPr>
                <p:cNvPr id="121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16" y="2260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360" y="216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16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07"/>
              <p:cNvGrpSpPr>
                <a:grpSpLocks/>
              </p:cNvGrpSpPr>
              <p:nvPr/>
            </p:nvGrpSpPr>
            <p:grpSpPr bwMode="auto">
              <a:xfrm>
                <a:off x="3475" y="1955"/>
                <a:ext cx="156" cy="156"/>
                <a:chOff x="3216" y="2448"/>
                <a:chExt cx="188" cy="188"/>
              </a:xfrm>
            </p:grpSpPr>
            <p:sp useBgFill="1">
              <p:nvSpPr>
                <p:cNvPr id="11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16" y="2548"/>
                  <a:ext cx="88" cy="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3360" y="244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3216" y="259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4" name="Line 111"/>
              <p:cNvSpPr>
                <a:spLocks noChangeShapeType="1"/>
              </p:cNvSpPr>
              <p:nvPr/>
            </p:nvSpPr>
            <p:spPr bwMode="auto">
              <a:xfrm>
                <a:off x="2123" y="1955"/>
                <a:ext cx="1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12"/>
              <p:cNvSpPr>
                <a:spLocks noChangeArrowheads="1"/>
              </p:cNvSpPr>
              <p:nvPr/>
            </p:nvSpPr>
            <p:spPr bwMode="auto">
              <a:xfrm>
                <a:off x="2084" y="760"/>
                <a:ext cx="39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Col.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1</a:t>
                </a:r>
              </a:p>
            </p:txBody>
          </p:sp>
          <p:sp>
            <p:nvSpPr>
              <p:cNvPr id="96" name="Rectangle 113"/>
              <p:cNvSpPr>
                <a:spLocks noChangeArrowheads="1"/>
              </p:cNvSpPr>
              <p:nvPr/>
            </p:nvSpPr>
            <p:spPr bwMode="auto">
              <a:xfrm>
                <a:off x="3316" y="760"/>
                <a:ext cx="39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Col.</a:t>
                </a:r>
                <a:br>
                  <a:rPr lang="en-US" sz="1800">
                    <a:solidFill>
                      <a:schemeClr val="tx1"/>
                    </a:solidFill>
                    <a:latin typeface="Verdana" charset="0"/>
                  </a:rPr>
                </a:b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2</a:t>
                </a:r>
                <a:r>
                  <a:rPr lang="en-US" sz="1800" baseline="30000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97" name="Rectangle 114"/>
              <p:cNvSpPr>
                <a:spLocks noChangeArrowheads="1"/>
              </p:cNvSpPr>
              <p:nvPr/>
            </p:nvSpPr>
            <p:spPr bwMode="auto">
              <a:xfrm>
                <a:off x="3784" y="1129"/>
                <a:ext cx="56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Row 1</a:t>
                </a:r>
              </a:p>
            </p:txBody>
          </p:sp>
          <p:sp>
            <p:nvSpPr>
              <p:cNvPr id="98" name="Rectangle 115"/>
              <p:cNvSpPr>
                <a:spLocks noChangeArrowheads="1"/>
              </p:cNvSpPr>
              <p:nvPr/>
            </p:nvSpPr>
            <p:spPr bwMode="auto">
              <a:xfrm>
                <a:off x="3784" y="1837"/>
                <a:ext cx="63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Row 2</a:t>
                </a:r>
                <a:r>
                  <a:rPr lang="en-US" sz="1800" baseline="30000">
                    <a:solidFill>
                      <a:schemeClr val="tx1"/>
                    </a:solidFill>
                    <a:latin typeface="Verdana" charset="0"/>
                  </a:rPr>
                  <a:t>N</a:t>
                </a:r>
              </a:p>
            </p:txBody>
          </p:sp>
          <p:sp useBgFill="1">
            <p:nvSpPr>
              <p:cNvPr id="99" name="Rectangle 116"/>
              <p:cNvSpPr>
                <a:spLocks noChangeArrowheads="1"/>
              </p:cNvSpPr>
              <p:nvPr/>
            </p:nvSpPr>
            <p:spPr bwMode="auto">
              <a:xfrm>
                <a:off x="2144" y="2436"/>
                <a:ext cx="1487" cy="34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17"/>
              <p:cNvSpPr>
                <a:spLocks noChangeArrowheads="1"/>
              </p:cNvSpPr>
              <p:nvPr/>
            </p:nvSpPr>
            <p:spPr bwMode="auto">
              <a:xfrm>
                <a:off x="2096" y="2424"/>
                <a:ext cx="1584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Column Decoder &amp; Sense Amplifiers</a:t>
                </a:r>
              </a:p>
            </p:txBody>
          </p:sp>
          <p:sp>
            <p:nvSpPr>
              <p:cNvPr id="101" name="Line 118"/>
              <p:cNvSpPr>
                <a:spLocks noChangeShapeType="1"/>
              </p:cNvSpPr>
              <p:nvPr/>
            </p:nvSpPr>
            <p:spPr bwMode="auto">
              <a:xfrm>
                <a:off x="1225" y="2571"/>
                <a:ext cx="9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19"/>
              <p:cNvSpPr>
                <a:spLocks/>
              </p:cNvSpPr>
              <p:nvPr/>
            </p:nvSpPr>
            <p:spPr bwMode="auto">
              <a:xfrm>
                <a:off x="1424" y="1576"/>
                <a:ext cx="279" cy="996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201">
                    <a:moveTo>
                      <a:pt x="0" y="1200"/>
                    </a:moveTo>
                    <a:lnTo>
                      <a:pt x="0" y="0"/>
                    </a:lnTo>
                    <a:lnTo>
                      <a:pt x="33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20"/>
              <p:cNvSpPr>
                <a:spLocks noChangeArrowheads="1"/>
              </p:cNvSpPr>
              <p:nvPr/>
            </p:nvSpPr>
            <p:spPr bwMode="auto">
              <a:xfrm>
                <a:off x="1520" y="2344"/>
                <a:ext cx="23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104" name="Rectangle 121"/>
              <p:cNvSpPr>
                <a:spLocks noChangeArrowheads="1"/>
              </p:cNvSpPr>
              <p:nvPr/>
            </p:nvSpPr>
            <p:spPr bwMode="auto">
              <a:xfrm>
                <a:off x="1328" y="1384"/>
                <a:ext cx="22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N</a:t>
                </a:r>
              </a:p>
            </p:txBody>
          </p:sp>
          <p:sp>
            <p:nvSpPr>
              <p:cNvPr id="105" name="Rectangle 122"/>
              <p:cNvSpPr>
                <a:spLocks noChangeArrowheads="1"/>
              </p:cNvSpPr>
              <p:nvPr/>
            </p:nvSpPr>
            <p:spPr bwMode="auto">
              <a:xfrm>
                <a:off x="896" y="2392"/>
                <a:ext cx="4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N+M</a:t>
                </a:r>
              </a:p>
            </p:txBody>
          </p:sp>
          <p:sp>
            <p:nvSpPr>
              <p:cNvPr id="106" name="Line 123"/>
              <p:cNvSpPr>
                <a:spLocks noChangeShapeType="1"/>
              </p:cNvSpPr>
              <p:nvPr/>
            </p:nvSpPr>
            <p:spPr bwMode="auto">
              <a:xfrm flipH="1">
                <a:off x="1702" y="2527"/>
                <a:ext cx="4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24"/>
              <p:cNvSpPr>
                <a:spLocks noChangeShapeType="1"/>
              </p:cNvSpPr>
              <p:nvPr/>
            </p:nvSpPr>
            <p:spPr bwMode="auto">
              <a:xfrm flipH="1">
                <a:off x="1503" y="1532"/>
                <a:ext cx="40" cy="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5"/>
              <p:cNvSpPr>
                <a:spLocks noChangeArrowheads="1"/>
              </p:cNvSpPr>
              <p:nvPr/>
            </p:nvSpPr>
            <p:spPr bwMode="auto">
              <a:xfrm>
                <a:off x="2768" y="624"/>
                <a:ext cx="76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009900"/>
                    </a:solidFill>
                    <a:latin typeface="Verdana" charset="0"/>
                  </a:rPr>
                  <a:t>bit lines</a:t>
                </a:r>
              </a:p>
            </p:txBody>
          </p:sp>
          <p:sp>
            <p:nvSpPr>
              <p:cNvPr id="109" name="Line 126"/>
              <p:cNvSpPr>
                <a:spLocks noChangeShapeType="1"/>
              </p:cNvSpPr>
              <p:nvPr/>
            </p:nvSpPr>
            <p:spPr bwMode="auto">
              <a:xfrm flipH="1">
                <a:off x="2534" y="762"/>
                <a:ext cx="232" cy="302"/>
              </a:xfrm>
              <a:prstGeom prst="line">
                <a:avLst/>
              </a:prstGeom>
              <a:noFill/>
              <a:ln w="127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7"/>
              <p:cNvSpPr>
                <a:spLocks noChangeArrowheads="1"/>
              </p:cNvSpPr>
              <p:nvPr/>
            </p:nvSpPr>
            <p:spPr bwMode="auto">
              <a:xfrm>
                <a:off x="3971" y="748"/>
                <a:ext cx="95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FF0000"/>
                    </a:solidFill>
                    <a:latin typeface="Verdana" charset="0"/>
                  </a:rPr>
                  <a:t>word lines</a:t>
                </a:r>
              </a:p>
            </p:txBody>
          </p:sp>
          <p:sp>
            <p:nvSpPr>
              <p:cNvPr id="111" name="Line 128"/>
              <p:cNvSpPr>
                <a:spLocks noChangeShapeType="1"/>
              </p:cNvSpPr>
              <p:nvPr/>
            </p:nvSpPr>
            <p:spPr bwMode="auto">
              <a:xfrm flipH="1">
                <a:off x="3674" y="898"/>
                <a:ext cx="335" cy="34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29"/>
              <p:cNvSpPr>
                <a:spLocks noChangeArrowheads="1"/>
              </p:cNvSpPr>
              <p:nvPr/>
            </p:nvSpPr>
            <p:spPr bwMode="auto">
              <a:xfrm>
                <a:off x="3696" y="2152"/>
                <a:ext cx="1020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Memory cell</a:t>
                </a:r>
                <a:br>
                  <a:rPr lang="en-US" sz="1800">
                    <a:solidFill>
                      <a:schemeClr val="tx1"/>
                    </a:solidFill>
                    <a:latin typeface="Verdana" charset="0"/>
                  </a:rPr>
                </a:b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(one bit)</a:t>
                </a:r>
              </a:p>
            </p:txBody>
          </p:sp>
          <p:sp>
            <p:nvSpPr>
              <p:cNvPr id="113" name="Line 130"/>
              <p:cNvSpPr>
                <a:spLocks noChangeShapeType="1"/>
              </p:cNvSpPr>
              <p:nvPr/>
            </p:nvSpPr>
            <p:spPr bwMode="auto">
              <a:xfrm flipH="1" flipV="1">
                <a:off x="3634" y="2115"/>
                <a:ext cx="120" cy="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31"/>
              <p:cNvSpPr>
                <a:spLocks noChangeShapeType="1"/>
              </p:cNvSpPr>
              <p:nvPr/>
            </p:nvSpPr>
            <p:spPr bwMode="auto">
              <a:xfrm>
                <a:off x="2878" y="2751"/>
                <a:ext cx="0" cy="3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132"/>
              <p:cNvSpPr>
                <a:spLocks noChangeShapeType="1"/>
              </p:cNvSpPr>
              <p:nvPr/>
            </p:nvSpPr>
            <p:spPr bwMode="auto">
              <a:xfrm flipH="1" flipV="1">
                <a:off x="2831" y="2895"/>
                <a:ext cx="99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33"/>
              <p:cNvSpPr>
                <a:spLocks noChangeArrowheads="1"/>
              </p:cNvSpPr>
              <p:nvPr/>
            </p:nvSpPr>
            <p:spPr bwMode="auto">
              <a:xfrm>
                <a:off x="2910" y="2865"/>
                <a:ext cx="22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D</a:t>
                </a:r>
              </a:p>
            </p:txBody>
          </p:sp>
          <p:sp>
            <p:nvSpPr>
              <p:cNvPr id="117" name="Rectangle 134"/>
              <p:cNvSpPr>
                <a:spLocks noChangeArrowheads="1"/>
              </p:cNvSpPr>
              <p:nvPr/>
            </p:nvSpPr>
            <p:spPr bwMode="auto">
              <a:xfrm>
                <a:off x="2423" y="2927"/>
                <a:ext cx="45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Verdana" charset="0"/>
                  </a:rPr>
                  <a:t>Data</a:t>
                </a:r>
              </a:p>
            </p:txBody>
          </p:sp>
        </p:grpSp>
      </p:grpSp>
      <p:sp>
        <p:nvSpPr>
          <p:cNvPr id="194" name="TextBox 193"/>
          <p:cNvSpPr txBox="1"/>
          <p:nvPr/>
        </p:nvSpPr>
        <p:spPr>
          <a:xfrm>
            <a:off x="769905" y="2315255"/>
            <a:ext cx="14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Bank 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1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Packaging &amp; Memory Channel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657960"/>
            <a:ext cx="5943600" cy="1514240"/>
          </a:xfrm>
          <a:noFill/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DIMM (Dual Inline Memory Module</a:t>
            </a:r>
            <a:r>
              <a:rPr lang="en-US" sz="1600" u="sng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: Multiple chips sharing the same clock, control, and address signals.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Data pins collectively supply wide data bus.  For example, four x16 chips supply 64b data bus.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838200" y="1371600"/>
            <a:ext cx="4708525" cy="1940144"/>
            <a:chOff x="609600" y="990600"/>
            <a:chExt cx="4708525" cy="1940144"/>
          </a:xfrm>
        </p:grpSpPr>
        <p:sp>
          <p:nvSpPr>
            <p:cNvPr id="196" name="Rectangle 4"/>
            <p:cNvSpPr>
              <a:spLocks noChangeArrowheads="1"/>
            </p:cNvSpPr>
            <p:nvPr/>
          </p:nvSpPr>
          <p:spPr bwMode="auto">
            <a:xfrm>
              <a:off x="4267200" y="1146175"/>
              <a:ext cx="9144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7" name="Line 5"/>
            <p:cNvSpPr>
              <a:spLocks noChangeShapeType="1"/>
            </p:cNvSpPr>
            <p:nvPr/>
          </p:nvSpPr>
          <p:spPr bwMode="auto">
            <a:xfrm>
              <a:off x="3733800" y="19081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8" name="Line 6"/>
            <p:cNvSpPr>
              <a:spLocks noChangeShapeType="1"/>
            </p:cNvSpPr>
            <p:nvPr/>
          </p:nvSpPr>
          <p:spPr bwMode="auto">
            <a:xfrm>
              <a:off x="4648200" y="2289175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9" name="Line 7"/>
            <p:cNvSpPr>
              <a:spLocks noChangeShapeType="1"/>
            </p:cNvSpPr>
            <p:nvPr/>
          </p:nvSpPr>
          <p:spPr bwMode="auto">
            <a:xfrm>
              <a:off x="3733800" y="13747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0" name="Line 8"/>
            <p:cNvSpPr>
              <a:spLocks noChangeShapeType="1"/>
            </p:cNvSpPr>
            <p:nvPr/>
          </p:nvSpPr>
          <p:spPr bwMode="auto">
            <a:xfrm flipH="1">
              <a:off x="3886200" y="18319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1" name="Text Box 9"/>
            <p:cNvSpPr txBox="1">
              <a:spLocks noChangeArrowheads="1"/>
            </p:cNvSpPr>
            <p:nvPr/>
          </p:nvSpPr>
          <p:spPr bwMode="auto">
            <a:xfrm>
              <a:off x="762000" y="1527175"/>
              <a:ext cx="3352800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+mj-lt"/>
                </a:rPr>
                <a:t>Address lines multiplexed row/column address</a:t>
              </a:r>
            </a:p>
          </p:txBody>
        </p:sp>
        <p:sp>
          <p:nvSpPr>
            <p:cNvPr id="202" name="Text Box 10"/>
            <p:cNvSpPr txBox="1">
              <a:spLocks noChangeArrowheads="1"/>
            </p:cNvSpPr>
            <p:nvPr/>
          </p:nvSpPr>
          <p:spPr bwMode="auto">
            <a:xfrm>
              <a:off x="609600" y="1146175"/>
              <a:ext cx="33528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latin typeface="+mj-lt"/>
                </a:rPr>
                <a:t>Clock and control signals</a:t>
              </a:r>
            </a:p>
          </p:txBody>
        </p:sp>
        <p:sp>
          <p:nvSpPr>
            <p:cNvPr id="203" name="Line 11"/>
            <p:cNvSpPr>
              <a:spLocks noChangeShapeType="1"/>
            </p:cNvSpPr>
            <p:nvPr/>
          </p:nvSpPr>
          <p:spPr bwMode="auto">
            <a:xfrm flipH="1">
              <a:off x="3886200" y="12985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4" name="Line 12"/>
            <p:cNvSpPr>
              <a:spLocks noChangeShapeType="1"/>
            </p:cNvSpPr>
            <p:nvPr/>
          </p:nvSpPr>
          <p:spPr bwMode="auto">
            <a:xfrm flipH="1">
              <a:off x="4572000" y="2517775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5" name="Text Box 13"/>
            <p:cNvSpPr txBox="1">
              <a:spLocks noChangeArrowheads="1"/>
            </p:cNvSpPr>
            <p:nvPr/>
          </p:nvSpPr>
          <p:spPr bwMode="auto">
            <a:xfrm>
              <a:off x="2691536" y="2284413"/>
              <a:ext cx="1951175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latin typeface="+mj-lt"/>
                </a:rPr>
                <a:t>Data bus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dirty="0" smtClean="0">
                  <a:latin typeface="+mj-lt"/>
                </a:rPr>
                <a:t>(x4, x8, x16, x32)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206" name="Text Box 14"/>
            <p:cNvSpPr txBox="1">
              <a:spLocks noChangeArrowheads="1"/>
            </p:cNvSpPr>
            <p:nvPr/>
          </p:nvSpPr>
          <p:spPr bwMode="auto">
            <a:xfrm>
              <a:off x="4114800" y="1298575"/>
              <a:ext cx="1203325" cy="7016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latin typeface="+mj-lt"/>
                </a:rPr>
                <a:t>DRAM chip</a:t>
              </a:r>
            </a:p>
          </p:txBody>
        </p:sp>
        <p:sp>
          <p:nvSpPr>
            <p:cNvPr id="207" name="Text Box 15"/>
            <p:cNvSpPr txBox="1">
              <a:spLocks noChangeArrowheads="1"/>
            </p:cNvSpPr>
            <p:nvPr/>
          </p:nvSpPr>
          <p:spPr bwMode="auto">
            <a:xfrm>
              <a:off x="3641934" y="1905000"/>
              <a:ext cx="58060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latin typeface="+mj-lt"/>
                </a:rPr>
                <a:t>~12</a:t>
              </a:r>
            </a:p>
          </p:txBody>
        </p:sp>
        <p:sp>
          <p:nvSpPr>
            <p:cNvPr id="208" name="Text Box 16"/>
            <p:cNvSpPr txBox="1">
              <a:spLocks noChangeArrowheads="1"/>
            </p:cNvSpPr>
            <p:nvPr/>
          </p:nvSpPr>
          <p:spPr bwMode="auto">
            <a:xfrm>
              <a:off x="3660017" y="990600"/>
              <a:ext cx="452367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latin typeface="+mj-lt"/>
                </a:rPr>
                <a:t>~7</a:t>
              </a:r>
            </a:p>
          </p:txBody>
        </p:sp>
      </p:grpSp>
      <p:pic>
        <p:nvPicPr>
          <p:cNvPr id="209" name="Picture 17" descr="modu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Packaging &amp; 3D Stacking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23" name="Picture 22" descr="yEfJohqHnWinU1vx.mediu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920" y="2038290"/>
            <a:ext cx="4816007" cy="4114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39998" y="6153090"/>
            <a:ext cx="4843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[ Apple A4 package cross-section,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iFixit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2010 ]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5244" y="3028890"/>
            <a:ext cx="180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Two stacked DRAM die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6477000" y="3257490"/>
            <a:ext cx="5334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5" idx="1"/>
          </p:cNvCxnSpPr>
          <p:nvPr/>
        </p:nvCxnSpPr>
        <p:spPr bwMode="auto">
          <a:xfrm flipH="1">
            <a:off x="6477000" y="3321278"/>
            <a:ext cx="708244" cy="24101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03840" y="3886200"/>
            <a:ext cx="19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Processor plus logic die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 bwMode="auto">
          <a:xfrm flipH="1">
            <a:off x="6477000" y="4178588"/>
            <a:ext cx="726840" cy="1112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3289721" cy="2057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11875" y="1219200"/>
            <a:ext cx="408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[ Apple A4 package on circuit board ]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2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3967</TotalTime>
  <Words>1336</Words>
  <Application>Microsoft Office PowerPoint</Application>
  <PresentationFormat>On-screen Show (4:3)</PresentationFormat>
  <Paragraphs>524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ECE 252 / CPS 220  Advanced Computer Architecture I  Lecture 12 Memory –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Benjamin C. Lee</cp:lastModifiedBy>
  <cp:revision>819</cp:revision>
  <dcterms:created xsi:type="dcterms:W3CDTF">2011-07-23T19:26:49Z</dcterms:created>
  <dcterms:modified xsi:type="dcterms:W3CDTF">2011-10-17T23:07:55Z</dcterms:modified>
</cp:coreProperties>
</file>