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8"/>
  </p:notesMasterIdLst>
  <p:sldIdLst>
    <p:sldId id="256" r:id="rId2"/>
    <p:sldId id="510" r:id="rId3"/>
    <p:sldId id="625" r:id="rId4"/>
    <p:sldId id="630" r:id="rId5"/>
    <p:sldId id="629" r:id="rId6"/>
    <p:sldId id="631" r:id="rId7"/>
    <p:sldId id="633" r:id="rId8"/>
    <p:sldId id="632" r:id="rId9"/>
    <p:sldId id="636" r:id="rId10"/>
    <p:sldId id="638" r:id="rId11"/>
    <p:sldId id="639" r:id="rId12"/>
    <p:sldId id="640" r:id="rId13"/>
    <p:sldId id="641" r:id="rId14"/>
    <p:sldId id="578" r:id="rId15"/>
    <p:sldId id="642" r:id="rId16"/>
    <p:sldId id="637" r:id="rId17"/>
    <p:sldId id="643" r:id="rId18"/>
    <p:sldId id="644" r:id="rId19"/>
    <p:sldId id="577" r:id="rId20"/>
    <p:sldId id="605" r:id="rId21"/>
    <p:sldId id="606" r:id="rId22"/>
    <p:sldId id="645" r:id="rId23"/>
    <p:sldId id="646" r:id="rId24"/>
    <p:sldId id="607" r:id="rId25"/>
    <p:sldId id="626" r:id="rId26"/>
    <p:sldId id="64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139" d="100"/>
          <a:sy n="139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14</a:t>
            </a: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Virtual Memory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Base &amp; Bounds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854395"/>
            <a:ext cx="5074926" cy="4339764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Hardware Cost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Two registers, adder, comparator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Fast logic</a:t>
            </a:r>
          </a:p>
          <a:p>
            <a:pPr marL="342900" indent="-342900" algn="l">
              <a:buFontTx/>
              <a:buChar char="-"/>
            </a:pPr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Context Switch</a:t>
            </a:r>
          </a:p>
          <a:p>
            <a:pPr marL="342900" indent="-34290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Save/restore base, bound registers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208" y="1892800"/>
            <a:ext cx="3423772" cy="284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946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2 - 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Separate virtual address space into several segments.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segment is contiguous but segments may be fragmented.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Segmentation does not require fully contiguous address space (i.e., allow holes in address space)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Idea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Generalize Base &amp; Bounds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Implement a table of base-bound pairs</a:t>
            </a:r>
          </a:p>
          <a:p>
            <a:pPr marL="742950" lvl="1" indent="-2857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lvl="1"/>
            <a:r>
              <a:rPr lang="en-US" sz="1600" b="0" u="sng" dirty="0" smtClean="0">
                <a:solidFill>
                  <a:schemeClr val="tx1"/>
                </a:solidFill>
              </a:rPr>
              <a:t>Virtual Segment #	Physical Segment Base	Segment Size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Code 	(00)	0x4000			0x700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Data 	(01)	0x0000			0x500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-		(10)	0			0</a:t>
            </a: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Stack	(11)	0x2000			0x1000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8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Data &amp; Program Segments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62110" y="5567362"/>
            <a:ext cx="8055027" cy="818823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What is the advantage of this separation?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58" name="Text Box 63"/>
          <p:cNvSpPr txBox="1">
            <a:spLocks noChangeArrowheads="1"/>
          </p:cNvSpPr>
          <p:nvPr/>
        </p:nvSpPr>
        <p:spPr bwMode="auto">
          <a:xfrm>
            <a:off x="5486400" y="24704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59" name="Text Box 64"/>
          <p:cNvSpPr txBox="1">
            <a:spLocks noChangeArrowheads="1"/>
          </p:cNvSpPr>
          <p:nvPr/>
        </p:nvSpPr>
        <p:spPr bwMode="auto">
          <a:xfrm>
            <a:off x="5486400" y="46802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1981200" y="3586162"/>
            <a:ext cx="1677988" cy="4667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1" name="Rectangle 6"/>
          <p:cNvSpPr>
            <a:spLocks noChangeArrowheads="1"/>
          </p:cNvSpPr>
          <p:nvPr/>
        </p:nvSpPr>
        <p:spPr bwMode="auto">
          <a:xfrm>
            <a:off x="1981200" y="4719637"/>
            <a:ext cx="1677988" cy="466725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7291388" y="3368675"/>
            <a:ext cx="1133475" cy="1971675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endParaRPr lang="ko-KR" altLang="en-US" sz="140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63" name="Line 8"/>
          <p:cNvSpPr>
            <a:spLocks noChangeShapeType="1"/>
          </p:cNvSpPr>
          <p:nvPr/>
        </p:nvSpPr>
        <p:spPr bwMode="auto">
          <a:xfrm>
            <a:off x="7315200" y="5338762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7297738" y="3362325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65" name="Rectangle 10"/>
          <p:cNvSpPr>
            <a:spLocks noChangeArrowheads="1"/>
          </p:cNvSpPr>
          <p:nvPr/>
        </p:nvSpPr>
        <p:spPr bwMode="auto">
          <a:xfrm>
            <a:off x="7294563" y="1166812"/>
            <a:ext cx="1133475" cy="1979613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endParaRPr lang="ko-KR" altLang="en-US" sz="140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grpSp>
        <p:nvGrpSpPr>
          <p:cNvPr id="66" name="Group 11"/>
          <p:cNvGrpSpPr>
            <a:grpSpLocks/>
          </p:cNvGrpSpPr>
          <p:nvPr/>
        </p:nvGrpSpPr>
        <p:grpSpPr bwMode="auto">
          <a:xfrm>
            <a:off x="76200" y="1300162"/>
            <a:ext cx="1679578" cy="2778125"/>
            <a:chOff x="48" y="864"/>
            <a:chExt cx="1058" cy="1750"/>
          </a:xfrm>
        </p:grpSpPr>
        <p:sp>
          <p:nvSpPr>
            <p:cNvPr id="68" name="Rectangle 13"/>
            <p:cNvSpPr>
              <a:spLocks noChangeArrowheads="1"/>
            </p:cNvSpPr>
            <p:nvPr/>
          </p:nvSpPr>
          <p:spPr bwMode="auto">
            <a:xfrm>
              <a:off x="48" y="2160"/>
              <a:ext cx="1058" cy="4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prstTxWarp prst="textNoShape">
                <a:avLst/>
              </a:prstTxWarp>
              <a:spAutoFit/>
            </a:bodyPr>
            <a:lstStyle/>
            <a:p>
              <a:pPr algn="l" defTabSz="585788"/>
              <a:r>
                <a:rPr lang="en-US" altLang="ko-KR" sz="1400" dirty="0" smtClean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Virtual Memory</a:t>
              </a:r>
            </a:p>
            <a:p>
              <a:pPr algn="l" defTabSz="585788"/>
              <a:r>
                <a:rPr lang="en-US" altLang="ko-KR" sz="1400" dirty="0" smtClean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Program Address </a:t>
              </a:r>
            </a:p>
            <a:p>
              <a:pPr algn="l" defTabSz="585788"/>
              <a:r>
                <a:rPr lang="en-US" altLang="ko-KR" sz="1400" dirty="0" smtClean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  <a:endPara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69" name="Rectangle 14"/>
            <p:cNvSpPr>
              <a:spLocks noChangeArrowheads="1"/>
            </p:cNvSpPr>
            <p:nvPr/>
          </p:nvSpPr>
          <p:spPr bwMode="auto">
            <a:xfrm>
              <a:off x="96" y="864"/>
              <a:ext cx="720" cy="124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70" name="Line 15"/>
          <p:cNvSpPr>
            <a:spLocks noChangeShapeType="1"/>
          </p:cNvSpPr>
          <p:nvPr/>
        </p:nvSpPr>
        <p:spPr bwMode="auto">
          <a:xfrm>
            <a:off x="1331913" y="2138362"/>
            <a:ext cx="674687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1" name="Rectangle 16"/>
          <p:cNvSpPr>
            <a:spLocks noChangeArrowheads="1"/>
          </p:cNvSpPr>
          <p:nvPr/>
        </p:nvSpPr>
        <p:spPr bwMode="auto">
          <a:xfrm rot="16200000">
            <a:off x="7973050" y="2819272"/>
            <a:ext cx="1348126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/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Main Memory</a:t>
            </a:r>
          </a:p>
        </p:txBody>
      </p:sp>
      <p:sp>
        <p:nvSpPr>
          <p:cNvPr id="72" name="Line 17"/>
          <p:cNvSpPr>
            <a:spLocks noChangeShapeType="1"/>
          </p:cNvSpPr>
          <p:nvPr/>
        </p:nvSpPr>
        <p:spPr bwMode="auto">
          <a:xfrm>
            <a:off x="7275513" y="1071562"/>
            <a:ext cx="0" cy="449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3" name="Line 18"/>
          <p:cNvSpPr>
            <a:spLocks noChangeShapeType="1"/>
          </p:cNvSpPr>
          <p:nvPr/>
        </p:nvSpPr>
        <p:spPr bwMode="auto">
          <a:xfrm>
            <a:off x="8418513" y="1071562"/>
            <a:ext cx="0" cy="441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4" name="Line 19"/>
          <p:cNvSpPr>
            <a:spLocks noChangeShapeType="1"/>
          </p:cNvSpPr>
          <p:nvPr/>
        </p:nvSpPr>
        <p:spPr bwMode="auto">
          <a:xfrm>
            <a:off x="7288213" y="1147762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5" name="Rectangle 20"/>
          <p:cNvSpPr>
            <a:spLocks noChangeArrowheads="1"/>
          </p:cNvSpPr>
          <p:nvPr/>
        </p:nvSpPr>
        <p:spPr bwMode="auto">
          <a:xfrm>
            <a:off x="7232650" y="1754187"/>
            <a:ext cx="1225550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data</a:t>
            </a:r>
          </a:p>
          <a:p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segment</a:t>
            </a: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>
            <a:off x="7288213" y="3154362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7" name="Rectangle 22"/>
          <p:cNvSpPr>
            <a:spLocks noChangeArrowheads="1"/>
          </p:cNvSpPr>
          <p:nvPr/>
        </p:nvSpPr>
        <p:spPr bwMode="auto">
          <a:xfrm>
            <a:off x="1981200" y="1425575"/>
            <a:ext cx="1663700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8" name="Rectangle 23"/>
          <p:cNvSpPr>
            <a:spLocks noChangeArrowheads="1"/>
          </p:cNvSpPr>
          <p:nvPr/>
        </p:nvSpPr>
        <p:spPr bwMode="auto">
          <a:xfrm>
            <a:off x="1981200" y="143827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79" name="Rectangle 24"/>
          <p:cNvSpPr>
            <a:spLocks noChangeArrowheads="1"/>
          </p:cNvSpPr>
          <p:nvPr/>
        </p:nvSpPr>
        <p:spPr bwMode="auto">
          <a:xfrm>
            <a:off x="2050691" y="1470345"/>
            <a:ext cx="1676399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Data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Bound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80" name="Rectangle 25"/>
          <p:cNvSpPr>
            <a:spLocks noChangeArrowheads="1"/>
          </p:cNvSpPr>
          <p:nvPr/>
        </p:nvSpPr>
        <p:spPr bwMode="auto">
          <a:xfrm>
            <a:off x="1981200" y="249872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1" name="Rectangle 26"/>
          <p:cNvSpPr>
            <a:spLocks noChangeArrowheads="1"/>
          </p:cNvSpPr>
          <p:nvPr/>
        </p:nvSpPr>
        <p:spPr bwMode="auto">
          <a:xfrm>
            <a:off x="2053740" y="1990479"/>
            <a:ext cx="2057400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 err="1">
                <a:latin typeface="+mj-lt"/>
                <a:ea typeface="굴림" charset="-127"/>
                <a:cs typeface="굴림" charset="-127"/>
              </a:rPr>
              <a:t>Mem</a:t>
            </a: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. Address Register</a:t>
            </a:r>
          </a:p>
        </p:txBody>
      </p:sp>
      <p:sp>
        <p:nvSpPr>
          <p:cNvPr id="82" name="Rectangle 27"/>
          <p:cNvSpPr>
            <a:spLocks noChangeArrowheads="1"/>
          </p:cNvSpPr>
          <p:nvPr/>
        </p:nvSpPr>
        <p:spPr bwMode="auto">
          <a:xfrm>
            <a:off x="1981200" y="1949450"/>
            <a:ext cx="1665288" cy="461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3" name="Rectangle 28"/>
          <p:cNvSpPr>
            <a:spLocks noChangeArrowheads="1"/>
          </p:cNvSpPr>
          <p:nvPr/>
        </p:nvSpPr>
        <p:spPr bwMode="auto">
          <a:xfrm>
            <a:off x="1981200" y="2519362"/>
            <a:ext cx="1663700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4" name="Rectangle 29"/>
          <p:cNvSpPr>
            <a:spLocks noChangeArrowheads="1"/>
          </p:cNvSpPr>
          <p:nvPr/>
        </p:nvSpPr>
        <p:spPr bwMode="auto">
          <a:xfrm>
            <a:off x="2057401" y="2519362"/>
            <a:ext cx="1600200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Data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85" name="Oval 30"/>
          <p:cNvSpPr>
            <a:spLocks noChangeArrowheads="1"/>
          </p:cNvSpPr>
          <p:nvPr/>
        </p:nvSpPr>
        <p:spPr bwMode="auto">
          <a:xfrm>
            <a:off x="4837113" y="1376362"/>
            <a:ext cx="463550" cy="4619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ko-KR" altLang="en-US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  <a:sym typeface="Symbol" charset="2"/>
              </a:rPr>
              <a:t></a:t>
            </a:r>
          </a:p>
        </p:txBody>
      </p:sp>
      <p:sp>
        <p:nvSpPr>
          <p:cNvPr id="86" name="Freeform 31"/>
          <p:cNvSpPr>
            <a:spLocks/>
          </p:cNvSpPr>
          <p:nvPr/>
        </p:nvSpPr>
        <p:spPr bwMode="auto">
          <a:xfrm flipV="1">
            <a:off x="3694113" y="1528762"/>
            <a:ext cx="11430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7" name="Freeform 32"/>
          <p:cNvSpPr>
            <a:spLocks/>
          </p:cNvSpPr>
          <p:nvPr/>
        </p:nvSpPr>
        <p:spPr bwMode="auto">
          <a:xfrm>
            <a:off x="5218113" y="2747962"/>
            <a:ext cx="20574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5" y="0"/>
              </a:cxn>
            </a:cxnLst>
            <a:rect l="0" t="0" r="r" b="b"/>
            <a:pathLst>
              <a:path w="1256" h="1">
                <a:moveTo>
                  <a:pt x="0" y="0"/>
                </a:moveTo>
                <a:lnTo>
                  <a:pt x="125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88" name="Oval 33"/>
          <p:cNvSpPr>
            <a:spLocks noChangeArrowheads="1"/>
          </p:cNvSpPr>
          <p:nvPr/>
        </p:nvSpPr>
        <p:spPr bwMode="auto">
          <a:xfrm>
            <a:off x="4794250" y="2492375"/>
            <a:ext cx="463550" cy="4619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+</a:t>
            </a:r>
          </a:p>
        </p:txBody>
      </p:sp>
      <p:sp>
        <p:nvSpPr>
          <p:cNvPr id="89" name="Freeform 34"/>
          <p:cNvSpPr>
            <a:spLocks/>
          </p:cNvSpPr>
          <p:nvPr/>
        </p:nvSpPr>
        <p:spPr bwMode="auto">
          <a:xfrm>
            <a:off x="5294313" y="1604962"/>
            <a:ext cx="381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3" y="0"/>
              </a:cxn>
            </a:cxnLst>
            <a:rect l="0" t="0" r="r" b="b"/>
            <a:pathLst>
              <a:path w="344" h="1">
                <a:moveTo>
                  <a:pt x="0" y="0"/>
                </a:moveTo>
                <a:lnTo>
                  <a:pt x="343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0" name="Rectangle 35"/>
          <p:cNvSpPr>
            <a:spLocks noChangeArrowheads="1"/>
          </p:cNvSpPr>
          <p:nvPr/>
        </p:nvSpPr>
        <p:spPr bwMode="auto">
          <a:xfrm>
            <a:off x="5486400" y="1376362"/>
            <a:ext cx="1013098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/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Bounds</a:t>
            </a:r>
          </a:p>
          <a:p>
            <a:pPr defTabSz="585788"/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Violation?</a:t>
            </a:r>
          </a:p>
        </p:txBody>
      </p:sp>
      <p:sp>
        <p:nvSpPr>
          <p:cNvPr id="91" name="Line 36"/>
          <p:cNvSpPr>
            <a:spLocks noChangeShapeType="1"/>
          </p:cNvSpPr>
          <p:nvPr/>
        </p:nvSpPr>
        <p:spPr bwMode="auto">
          <a:xfrm flipV="1">
            <a:off x="3694113" y="2747962"/>
            <a:ext cx="109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2" name="Freeform 37"/>
          <p:cNvSpPr>
            <a:spLocks/>
          </p:cNvSpPr>
          <p:nvPr/>
        </p:nvSpPr>
        <p:spPr bwMode="auto">
          <a:xfrm>
            <a:off x="3694113" y="2138362"/>
            <a:ext cx="1219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0"/>
              </a:cxn>
              <a:cxn ang="0">
                <a:pos x="768" y="240"/>
              </a:cxn>
            </a:cxnLst>
            <a:rect l="0" t="0" r="r" b="b"/>
            <a:pathLst>
              <a:path w="768" h="240">
                <a:moveTo>
                  <a:pt x="0" y="0"/>
                </a:moveTo>
                <a:lnTo>
                  <a:pt x="528" y="0"/>
                </a:lnTo>
                <a:lnTo>
                  <a:pt x="768" y="24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3" name="Line 38"/>
          <p:cNvSpPr>
            <a:spLocks noChangeShapeType="1"/>
          </p:cNvSpPr>
          <p:nvPr/>
        </p:nvSpPr>
        <p:spPr bwMode="auto">
          <a:xfrm flipV="1">
            <a:off x="4532313" y="1757362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4" name="Freeform 39"/>
          <p:cNvSpPr>
            <a:spLocks/>
          </p:cNvSpPr>
          <p:nvPr/>
        </p:nvSpPr>
        <p:spPr bwMode="auto">
          <a:xfrm>
            <a:off x="3465513" y="2976562"/>
            <a:ext cx="38100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00" y="96"/>
              </a:cxn>
            </a:cxnLst>
            <a:rect l="0" t="0" r="r" b="b"/>
            <a:pathLst>
              <a:path w="2400" h="96">
                <a:moveTo>
                  <a:pt x="0" y="0"/>
                </a:moveTo>
                <a:lnTo>
                  <a:pt x="0" y="96"/>
                </a:lnTo>
                <a:lnTo>
                  <a:pt x="2400" y="96"/>
                </a:ln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5" name="Rectangle 40"/>
          <p:cNvSpPr>
            <a:spLocks noChangeArrowheads="1"/>
          </p:cNvSpPr>
          <p:nvPr/>
        </p:nvSpPr>
        <p:spPr bwMode="auto">
          <a:xfrm>
            <a:off x="1981200" y="364807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6" name="Rectangle 41"/>
          <p:cNvSpPr>
            <a:spLocks noChangeArrowheads="1"/>
          </p:cNvSpPr>
          <p:nvPr/>
        </p:nvSpPr>
        <p:spPr bwMode="auto">
          <a:xfrm>
            <a:off x="2127499" y="3638821"/>
            <a:ext cx="1676401" cy="3662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0" tIns="0" rIns="73025" bIns="0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Program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Bound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7" name="Rectangle 42"/>
          <p:cNvSpPr>
            <a:spLocks noChangeArrowheads="1"/>
          </p:cNvSpPr>
          <p:nvPr/>
        </p:nvSpPr>
        <p:spPr bwMode="auto">
          <a:xfrm>
            <a:off x="2075675" y="4285881"/>
            <a:ext cx="1654299" cy="25686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Program Counter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8" name="Rectangle 43"/>
          <p:cNvSpPr>
            <a:spLocks noChangeArrowheads="1"/>
          </p:cNvSpPr>
          <p:nvPr/>
        </p:nvSpPr>
        <p:spPr bwMode="auto">
          <a:xfrm>
            <a:off x="1981200" y="4159250"/>
            <a:ext cx="1665288" cy="4619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9" name="Rectangle 44"/>
          <p:cNvSpPr>
            <a:spLocks noChangeArrowheads="1"/>
          </p:cNvSpPr>
          <p:nvPr/>
        </p:nvSpPr>
        <p:spPr bwMode="auto">
          <a:xfrm>
            <a:off x="2075675" y="4755639"/>
            <a:ext cx="1676400" cy="4399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lnSpc>
                <a:spcPct val="85000"/>
              </a:lnSpc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Program </a:t>
            </a: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00" name="Oval 45"/>
          <p:cNvSpPr>
            <a:spLocks noChangeArrowheads="1"/>
          </p:cNvSpPr>
          <p:nvPr/>
        </p:nvSpPr>
        <p:spPr bwMode="auto">
          <a:xfrm>
            <a:off x="4837113" y="3586162"/>
            <a:ext cx="463550" cy="4619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ko-KR" altLang="en-US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  <a:sym typeface="Symbol" charset="2"/>
              </a:rPr>
              <a:t></a:t>
            </a:r>
            <a:endParaRPr lang="ko-KR" altLang="en-US" sz="1400" dirty="0">
              <a:solidFill>
                <a:srgbClr val="56127A"/>
              </a:solidFill>
              <a:latin typeface="+mj-lt"/>
              <a:ea typeface="굴림" charset="-127"/>
              <a:cs typeface="굴림" charset="-127"/>
              <a:sym typeface="Symbol" charset="2"/>
            </a:endParaRPr>
          </a:p>
        </p:txBody>
      </p:sp>
      <p:sp>
        <p:nvSpPr>
          <p:cNvPr id="101" name="Freeform 46"/>
          <p:cNvSpPr>
            <a:spLocks/>
          </p:cNvSpPr>
          <p:nvPr/>
        </p:nvSpPr>
        <p:spPr bwMode="auto">
          <a:xfrm flipV="1">
            <a:off x="3694113" y="3738562"/>
            <a:ext cx="11430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2" name="Freeform 47"/>
          <p:cNvSpPr>
            <a:spLocks/>
          </p:cNvSpPr>
          <p:nvPr/>
        </p:nvSpPr>
        <p:spPr bwMode="auto">
          <a:xfrm>
            <a:off x="5218113" y="4957762"/>
            <a:ext cx="20574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5" y="0"/>
              </a:cxn>
            </a:cxnLst>
            <a:rect l="0" t="0" r="r" b="b"/>
            <a:pathLst>
              <a:path w="1256" h="1">
                <a:moveTo>
                  <a:pt x="0" y="0"/>
                </a:moveTo>
                <a:lnTo>
                  <a:pt x="125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3" name="Oval 48"/>
          <p:cNvSpPr>
            <a:spLocks noChangeArrowheads="1"/>
          </p:cNvSpPr>
          <p:nvPr/>
        </p:nvSpPr>
        <p:spPr bwMode="auto">
          <a:xfrm>
            <a:off x="4794250" y="4702175"/>
            <a:ext cx="463550" cy="4619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+</a:t>
            </a:r>
          </a:p>
        </p:txBody>
      </p:sp>
      <p:sp>
        <p:nvSpPr>
          <p:cNvPr id="104" name="Rectangle 49"/>
          <p:cNvSpPr>
            <a:spLocks noChangeArrowheads="1"/>
          </p:cNvSpPr>
          <p:nvPr/>
        </p:nvSpPr>
        <p:spPr bwMode="auto">
          <a:xfrm>
            <a:off x="5499100" y="3552825"/>
            <a:ext cx="1013098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/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Bounds</a:t>
            </a:r>
          </a:p>
          <a:p>
            <a:pPr defTabSz="585788"/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Violation?</a:t>
            </a:r>
          </a:p>
        </p:txBody>
      </p:sp>
      <p:sp>
        <p:nvSpPr>
          <p:cNvPr id="105" name="Line 50"/>
          <p:cNvSpPr>
            <a:spLocks noChangeShapeType="1"/>
          </p:cNvSpPr>
          <p:nvPr/>
        </p:nvSpPr>
        <p:spPr bwMode="auto">
          <a:xfrm flipV="1">
            <a:off x="3694113" y="4957762"/>
            <a:ext cx="1092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6" name="Freeform 51"/>
          <p:cNvSpPr>
            <a:spLocks/>
          </p:cNvSpPr>
          <p:nvPr/>
        </p:nvSpPr>
        <p:spPr bwMode="auto">
          <a:xfrm>
            <a:off x="3694113" y="4348162"/>
            <a:ext cx="1219200" cy="38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8" y="0"/>
              </a:cxn>
              <a:cxn ang="0">
                <a:pos x="768" y="240"/>
              </a:cxn>
            </a:cxnLst>
            <a:rect l="0" t="0" r="r" b="b"/>
            <a:pathLst>
              <a:path w="768" h="240">
                <a:moveTo>
                  <a:pt x="0" y="0"/>
                </a:moveTo>
                <a:lnTo>
                  <a:pt x="528" y="0"/>
                </a:lnTo>
                <a:lnTo>
                  <a:pt x="768" y="24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7" name="Line 52"/>
          <p:cNvSpPr>
            <a:spLocks noChangeShapeType="1"/>
          </p:cNvSpPr>
          <p:nvPr/>
        </p:nvSpPr>
        <p:spPr bwMode="auto">
          <a:xfrm flipV="1">
            <a:off x="4532313" y="3967162"/>
            <a:ext cx="3810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8" name="Freeform 53"/>
          <p:cNvSpPr>
            <a:spLocks/>
          </p:cNvSpPr>
          <p:nvPr/>
        </p:nvSpPr>
        <p:spPr bwMode="auto">
          <a:xfrm>
            <a:off x="3465513" y="5186362"/>
            <a:ext cx="3810000" cy="152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00" y="96"/>
              </a:cxn>
            </a:cxnLst>
            <a:rect l="0" t="0" r="r" b="b"/>
            <a:pathLst>
              <a:path w="2400" h="96">
                <a:moveTo>
                  <a:pt x="0" y="0"/>
                </a:moveTo>
                <a:lnTo>
                  <a:pt x="0" y="96"/>
                </a:lnTo>
                <a:lnTo>
                  <a:pt x="2400" y="96"/>
                </a:ln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9" name="Rectangle 54"/>
          <p:cNvSpPr>
            <a:spLocks noChangeArrowheads="1"/>
          </p:cNvSpPr>
          <p:nvPr/>
        </p:nvSpPr>
        <p:spPr bwMode="auto">
          <a:xfrm>
            <a:off x="5140325" y="2259012"/>
            <a:ext cx="18473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endParaRPr lang="ko-KR" altLang="en-US" sz="1400">
              <a:latin typeface="+mj-lt"/>
              <a:ea typeface="굴림" charset="-127"/>
              <a:cs typeface="굴림" charset="-127"/>
            </a:endParaRPr>
          </a:p>
        </p:txBody>
      </p:sp>
      <p:grpSp>
        <p:nvGrpSpPr>
          <p:cNvPr id="110" name="Group 55"/>
          <p:cNvGrpSpPr>
            <a:grpSpLocks/>
          </p:cNvGrpSpPr>
          <p:nvPr/>
        </p:nvGrpSpPr>
        <p:grpSpPr bwMode="auto">
          <a:xfrm>
            <a:off x="4191000" y="1147762"/>
            <a:ext cx="2819400" cy="1976438"/>
            <a:chOff x="2640" y="768"/>
            <a:chExt cx="1776" cy="1245"/>
          </a:xfrm>
        </p:grpSpPr>
        <p:sp>
          <p:nvSpPr>
            <p:cNvPr id="111" name="Freeform 56"/>
            <p:cNvSpPr>
              <a:spLocks/>
            </p:cNvSpPr>
            <p:nvPr/>
          </p:nvSpPr>
          <p:spPr bwMode="auto">
            <a:xfrm>
              <a:off x="2640" y="816"/>
              <a:ext cx="1776" cy="576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1632" y="0"/>
                </a:cxn>
                <a:cxn ang="0">
                  <a:pos x="1632" y="576"/>
                </a:cxn>
                <a:cxn ang="0">
                  <a:pos x="1776" y="576"/>
                </a:cxn>
              </a:cxnLst>
              <a:rect l="0" t="0" r="r" b="b"/>
              <a:pathLst>
                <a:path w="1776" h="576">
                  <a:moveTo>
                    <a:pt x="0" y="240"/>
                  </a:moveTo>
                  <a:lnTo>
                    <a:pt x="0" y="0"/>
                  </a:lnTo>
                  <a:lnTo>
                    <a:pt x="1632" y="0"/>
                  </a:lnTo>
                  <a:lnTo>
                    <a:pt x="1632" y="576"/>
                  </a:lnTo>
                  <a:lnTo>
                    <a:pt x="1776" y="57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12" name="Line 57"/>
            <p:cNvSpPr>
              <a:spLocks noChangeShapeType="1"/>
            </p:cNvSpPr>
            <p:nvPr/>
          </p:nvSpPr>
          <p:spPr bwMode="auto">
            <a:xfrm flipV="1">
              <a:off x="4416" y="768"/>
              <a:ext cx="0" cy="12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113" name="Group 58"/>
          <p:cNvGrpSpPr>
            <a:grpSpLocks/>
          </p:cNvGrpSpPr>
          <p:nvPr/>
        </p:nvGrpSpPr>
        <p:grpSpPr bwMode="auto">
          <a:xfrm>
            <a:off x="4191000" y="3357562"/>
            <a:ext cx="2819400" cy="1976438"/>
            <a:chOff x="2640" y="768"/>
            <a:chExt cx="1776" cy="1245"/>
          </a:xfrm>
        </p:grpSpPr>
        <p:sp>
          <p:nvSpPr>
            <p:cNvPr id="114" name="Freeform 59"/>
            <p:cNvSpPr>
              <a:spLocks/>
            </p:cNvSpPr>
            <p:nvPr/>
          </p:nvSpPr>
          <p:spPr bwMode="auto">
            <a:xfrm>
              <a:off x="2640" y="816"/>
              <a:ext cx="1776" cy="576"/>
            </a:xfrm>
            <a:custGeom>
              <a:avLst/>
              <a:gdLst/>
              <a:ahLst/>
              <a:cxnLst>
                <a:cxn ang="0">
                  <a:pos x="0" y="240"/>
                </a:cxn>
                <a:cxn ang="0">
                  <a:pos x="0" y="0"/>
                </a:cxn>
                <a:cxn ang="0">
                  <a:pos x="1632" y="0"/>
                </a:cxn>
                <a:cxn ang="0">
                  <a:pos x="1632" y="576"/>
                </a:cxn>
                <a:cxn ang="0">
                  <a:pos x="1776" y="576"/>
                </a:cxn>
              </a:cxnLst>
              <a:rect l="0" t="0" r="r" b="b"/>
              <a:pathLst>
                <a:path w="1776" h="576">
                  <a:moveTo>
                    <a:pt x="0" y="240"/>
                  </a:moveTo>
                  <a:lnTo>
                    <a:pt x="0" y="0"/>
                  </a:lnTo>
                  <a:lnTo>
                    <a:pt x="1632" y="0"/>
                  </a:lnTo>
                  <a:lnTo>
                    <a:pt x="1632" y="576"/>
                  </a:lnTo>
                  <a:lnTo>
                    <a:pt x="1776" y="576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15" name="Line 60"/>
            <p:cNvSpPr>
              <a:spLocks noChangeShapeType="1"/>
            </p:cNvSpPr>
            <p:nvPr/>
          </p:nvSpPr>
          <p:spPr bwMode="auto">
            <a:xfrm flipV="1">
              <a:off x="4416" y="768"/>
              <a:ext cx="0" cy="12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116" name="Rectangle 61"/>
          <p:cNvSpPr>
            <a:spLocks noChangeArrowheads="1"/>
          </p:cNvSpPr>
          <p:nvPr/>
        </p:nvSpPr>
        <p:spPr bwMode="auto">
          <a:xfrm>
            <a:off x="7256463" y="3998912"/>
            <a:ext cx="1143000" cy="698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/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program</a:t>
            </a:r>
          </a:p>
          <a:p>
            <a:pPr algn="l"/>
            <a:r>
              <a:rPr lang="en-US" altLang="ko-KR" sz="1400">
                <a:latin typeface="+mj-lt"/>
                <a:ea typeface="굴림" charset="-127"/>
                <a:cs typeface="굴림" charset="-127"/>
              </a:rPr>
              <a:t>segment</a:t>
            </a:r>
          </a:p>
        </p:txBody>
      </p:sp>
      <p:sp>
        <p:nvSpPr>
          <p:cNvPr id="117" name="Freeform 62"/>
          <p:cNvSpPr>
            <a:spLocks/>
          </p:cNvSpPr>
          <p:nvPr/>
        </p:nvSpPr>
        <p:spPr bwMode="auto">
          <a:xfrm>
            <a:off x="5334000" y="3814762"/>
            <a:ext cx="381000" cy="777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3" y="0"/>
              </a:cxn>
            </a:cxnLst>
            <a:rect l="0" t="0" r="r" b="b"/>
            <a:pathLst>
              <a:path w="344" h="1">
                <a:moveTo>
                  <a:pt x="0" y="0"/>
                </a:moveTo>
                <a:lnTo>
                  <a:pt x="343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18" name="Text Box 65"/>
          <p:cNvSpPr txBox="1">
            <a:spLocks noChangeArrowheads="1"/>
          </p:cNvSpPr>
          <p:nvPr/>
        </p:nvSpPr>
        <p:spPr bwMode="auto">
          <a:xfrm>
            <a:off x="3581400" y="18608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Logical Address</a:t>
            </a:r>
          </a:p>
        </p:txBody>
      </p:sp>
      <p:sp>
        <p:nvSpPr>
          <p:cNvPr id="119" name="Text Box 66"/>
          <p:cNvSpPr txBox="1">
            <a:spLocks noChangeArrowheads="1"/>
          </p:cNvSpPr>
          <p:nvPr/>
        </p:nvSpPr>
        <p:spPr bwMode="auto">
          <a:xfrm>
            <a:off x="3581400" y="4070677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400">
                <a:latin typeface="+mj-lt"/>
              </a:rPr>
              <a:t>Logical Address</a:t>
            </a:r>
          </a:p>
        </p:txBody>
      </p:sp>
    </p:spTree>
    <p:extLst>
      <p:ext uri="{BB962C8B-B14F-4D97-AF65-F5344CB8AC3E}">
        <p14:creationId xmlns:p14="http://schemas.microsoft.com/office/powerpoint/2010/main" val="356606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Segmentation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4800303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Virtual Address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Partition into segment and offset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 – Specifies segment number, which indexes table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Offset – Specifies offset within a segment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Segment Table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Segment – Provides segment base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Size – Provides segment bound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Translation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Compute physical address from segment base, offset, and bound</a:t>
            </a:r>
            <a:endParaRPr lang="en-US" sz="1600" b="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257502" y="1854395"/>
            <a:ext cx="3735148" cy="3110806"/>
            <a:chOff x="679496" y="975092"/>
            <a:chExt cx="7124700" cy="6200775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96" y="975092"/>
              <a:ext cx="7124700" cy="6200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7337160" y="1931205"/>
              <a:ext cx="268835" cy="384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90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Fragmentation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888390"/>
            <a:ext cx="8147325" cy="1305769"/>
          </a:xfrm>
        </p:spPr>
        <p:txBody>
          <a:bodyPr anchor="t"/>
          <a:lstStyle/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As programs enter and leave the system,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dirty="0" smtClean="0">
                <a:solidFill>
                  <a:schemeClr val="tx1"/>
                </a:solidFill>
              </a:rPr>
              <a:t> is fragmented.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Fragmentation occurs because segments are variable size</a:t>
            </a:r>
          </a:p>
        </p:txBody>
      </p:sp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304800" y="1357820"/>
            <a:ext cx="1944688" cy="3384550"/>
            <a:chOff x="176" y="1104"/>
            <a:chExt cx="1225" cy="2132"/>
          </a:xfrm>
        </p:grpSpPr>
        <p:sp>
          <p:nvSpPr>
            <p:cNvPr id="9" name="Rectangle 5" descr="90%"/>
            <p:cNvSpPr>
              <a:spLocks noChangeArrowheads="1"/>
            </p:cNvSpPr>
            <p:nvPr/>
          </p:nvSpPr>
          <p:spPr bwMode="auto">
            <a:xfrm>
              <a:off x="687" y="1564"/>
              <a:ext cx="712" cy="184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0" name="Rectangle 6" descr="Dark downward diagonal"/>
            <p:cNvSpPr>
              <a:spLocks noChangeArrowheads="1"/>
            </p:cNvSpPr>
            <p:nvPr/>
          </p:nvSpPr>
          <p:spPr bwMode="auto">
            <a:xfrm>
              <a:off x="669" y="2336"/>
              <a:ext cx="732" cy="377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3" name="Rectangle 7" descr="Dark upward diagonal"/>
            <p:cNvSpPr>
              <a:spLocks noChangeArrowheads="1"/>
            </p:cNvSpPr>
            <p:nvPr/>
          </p:nvSpPr>
          <p:spPr bwMode="auto">
            <a:xfrm>
              <a:off x="672" y="1755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4" name="Rectangle 8" descr="20%"/>
            <p:cNvSpPr>
              <a:spLocks noChangeArrowheads="1"/>
            </p:cNvSpPr>
            <p:nvPr/>
          </p:nvSpPr>
          <p:spPr bwMode="auto">
            <a:xfrm>
              <a:off x="679" y="2044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5" name="Rectangle 9" descr="20%"/>
            <p:cNvSpPr>
              <a:spLocks noChangeArrowheads="1"/>
            </p:cNvSpPr>
            <p:nvPr/>
          </p:nvSpPr>
          <p:spPr bwMode="auto">
            <a:xfrm>
              <a:off x="679" y="2716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79" y="1188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687" y="15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739" y="1104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687" y="175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0" name="Line 14" descr="40%"/>
            <p:cNvSpPr>
              <a:spLocks noChangeShapeType="1"/>
            </p:cNvSpPr>
            <p:nvPr/>
          </p:nvSpPr>
          <p:spPr bwMode="auto">
            <a:xfrm>
              <a:off x="687" y="204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1" name="Line 15" descr="40%"/>
            <p:cNvSpPr>
              <a:spLocks noChangeShapeType="1"/>
            </p:cNvSpPr>
            <p:nvPr/>
          </p:nvSpPr>
          <p:spPr bwMode="auto">
            <a:xfrm>
              <a:off x="687" y="233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2" name="Line 16" descr="40%"/>
            <p:cNvSpPr>
              <a:spLocks noChangeShapeType="1"/>
            </p:cNvSpPr>
            <p:nvPr/>
          </p:nvSpPr>
          <p:spPr bwMode="auto">
            <a:xfrm>
              <a:off x="687" y="2716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3" name="Line 17" descr="40%"/>
            <p:cNvSpPr>
              <a:spLocks noChangeShapeType="1"/>
            </p:cNvSpPr>
            <p:nvPr/>
          </p:nvSpPr>
          <p:spPr bwMode="auto">
            <a:xfrm>
              <a:off x="687" y="3004"/>
              <a:ext cx="70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687" y="1536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 smtClean="0">
                  <a:latin typeface="+mj-lt"/>
                  <a:ea typeface="굴림" charset="-127"/>
                  <a:cs typeface="굴림" charset="-127"/>
                </a:rPr>
                <a:t>16K</a:t>
              </a:r>
              <a:endParaRPr lang="en-US" altLang="ko-KR" sz="1600" dirty="0">
                <a:latin typeface="+mj-lt"/>
                <a:ea typeface="굴림" charset="-127"/>
                <a:cs typeface="굴림" charset="-127"/>
              </a:endParaRPr>
            </a:p>
          </p:txBody>
        </p:sp>
        <p:sp>
          <p:nvSpPr>
            <p:cNvPr id="27" name="Rectangle 21"/>
            <p:cNvSpPr>
              <a:spLocks noChangeArrowheads="1"/>
            </p:cNvSpPr>
            <p:nvPr/>
          </p:nvSpPr>
          <p:spPr bwMode="auto">
            <a:xfrm>
              <a:off x="687" y="2400"/>
              <a:ext cx="71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32K</a:t>
              </a:r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176" y="155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176" y="179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187" y="2414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>
              <a:off x="1401" y="1188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33" name="Group 27"/>
          <p:cNvGrpSpPr>
            <a:grpSpLocks/>
          </p:cNvGrpSpPr>
          <p:nvPr/>
        </p:nvGrpSpPr>
        <p:grpSpPr bwMode="auto">
          <a:xfrm>
            <a:off x="3403601" y="1335595"/>
            <a:ext cx="1974851" cy="3384550"/>
            <a:chOff x="2128" y="1090"/>
            <a:chExt cx="1244" cy="2132"/>
          </a:xfrm>
        </p:grpSpPr>
        <p:sp>
          <p:nvSpPr>
            <p:cNvPr id="34" name="Rectangle 28" descr="75%"/>
            <p:cNvSpPr>
              <a:spLocks noChangeArrowheads="1"/>
            </p:cNvSpPr>
            <p:nvPr/>
          </p:nvSpPr>
          <p:spPr bwMode="auto">
            <a:xfrm>
              <a:off x="2640" y="2030"/>
              <a:ext cx="732" cy="197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5" name="Rectangle 29" descr="90%"/>
            <p:cNvSpPr>
              <a:spLocks noChangeArrowheads="1"/>
            </p:cNvSpPr>
            <p:nvPr/>
          </p:nvSpPr>
          <p:spPr bwMode="auto">
            <a:xfrm>
              <a:off x="2640" y="1542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7" name="Rectangle 31" descr="Dark upward diagonal"/>
            <p:cNvSpPr>
              <a:spLocks noChangeArrowheads="1"/>
            </p:cNvSpPr>
            <p:nvPr/>
          </p:nvSpPr>
          <p:spPr bwMode="auto">
            <a:xfrm>
              <a:off x="2640" y="1728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8" name="Rectangle 32" descr="Dark vertical"/>
            <p:cNvSpPr>
              <a:spLocks noChangeArrowheads="1"/>
            </p:cNvSpPr>
            <p:nvPr/>
          </p:nvSpPr>
          <p:spPr bwMode="auto">
            <a:xfrm>
              <a:off x="2646" y="2701"/>
              <a:ext cx="724" cy="295"/>
            </a:xfrm>
            <a:prstGeom prst="rect">
              <a:avLst/>
            </a:prstGeom>
            <a:solidFill>
              <a:srgbClr val="7030A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39" name="Rectangle 33" descr="20%"/>
            <p:cNvSpPr>
              <a:spLocks noChangeArrowheads="1"/>
            </p:cNvSpPr>
            <p:nvPr/>
          </p:nvSpPr>
          <p:spPr bwMode="auto">
            <a:xfrm>
              <a:off x="2640" y="2222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0" name="Line 34" descr="40%"/>
            <p:cNvSpPr>
              <a:spLocks noChangeShapeType="1"/>
            </p:cNvSpPr>
            <p:nvPr/>
          </p:nvSpPr>
          <p:spPr bwMode="auto">
            <a:xfrm>
              <a:off x="2656" y="23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1" name="Line 35" descr="40%"/>
            <p:cNvSpPr>
              <a:spLocks noChangeShapeType="1"/>
            </p:cNvSpPr>
            <p:nvPr/>
          </p:nvSpPr>
          <p:spPr bwMode="auto">
            <a:xfrm>
              <a:off x="2656" y="222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2" name="Line 36"/>
            <p:cNvSpPr>
              <a:spLocks noChangeShapeType="1"/>
            </p:cNvSpPr>
            <p:nvPr/>
          </p:nvSpPr>
          <p:spPr bwMode="auto">
            <a:xfrm>
              <a:off x="2640" y="1174"/>
              <a:ext cx="2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3" name="Line 37"/>
            <p:cNvSpPr>
              <a:spLocks noChangeShapeType="1"/>
            </p:cNvSpPr>
            <p:nvPr/>
          </p:nvSpPr>
          <p:spPr bwMode="auto">
            <a:xfrm>
              <a:off x="3369" y="1174"/>
              <a:ext cx="0" cy="20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4" name="Line 38"/>
            <p:cNvSpPr>
              <a:spLocks noChangeShapeType="1"/>
            </p:cNvSpPr>
            <p:nvPr/>
          </p:nvSpPr>
          <p:spPr bwMode="auto">
            <a:xfrm>
              <a:off x="2656" y="155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2731" y="1090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46" name="Line 40"/>
            <p:cNvSpPr>
              <a:spLocks noChangeShapeType="1"/>
            </p:cNvSpPr>
            <p:nvPr/>
          </p:nvSpPr>
          <p:spPr bwMode="auto">
            <a:xfrm>
              <a:off x="2656" y="1731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2656" y="203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2656" y="270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2656" y="2990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2808" y="15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2" name="Rectangle 46"/>
            <p:cNvSpPr>
              <a:spLocks noChangeArrowheads="1"/>
            </p:cNvSpPr>
            <p:nvPr/>
          </p:nvSpPr>
          <p:spPr bwMode="auto">
            <a:xfrm>
              <a:off x="2808" y="200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54" name="Rectangle 48"/>
            <p:cNvSpPr>
              <a:spLocks noChangeArrowheads="1"/>
            </p:cNvSpPr>
            <p:nvPr/>
          </p:nvSpPr>
          <p:spPr bwMode="auto">
            <a:xfrm>
              <a:off x="2808" y="2722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55" name="Rectangle 49"/>
            <p:cNvSpPr>
              <a:spLocks noChangeArrowheads="1"/>
            </p:cNvSpPr>
            <p:nvPr/>
          </p:nvSpPr>
          <p:spPr bwMode="auto">
            <a:xfrm>
              <a:off x="2128" y="15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56" name="Rectangle 50"/>
            <p:cNvSpPr>
              <a:spLocks noChangeArrowheads="1"/>
            </p:cNvSpPr>
            <p:nvPr/>
          </p:nvSpPr>
          <p:spPr bwMode="auto">
            <a:xfrm>
              <a:off x="2128" y="177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2</a:t>
              </a:r>
            </a:p>
          </p:txBody>
        </p:sp>
        <p:sp>
          <p:nvSpPr>
            <p:cNvPr id="57" name="Rectangle 51"/>
            <p:cNvSpPr>
              <a:spLocks noChangeArrowheads="1"/>
            </p:cNvSpPr>
            <p:nvPr/>
          </p:nvSpPr>
          <p:spPr bwMode="auto">
            <a:xfrm>
              <a:off x="2128" y="2400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  <p:sp>
          <p:nvSpPr>
            <p:cNvPr id="58" name="Rectangle 52"/>
            <p:cNvSpPr>
              <a:spLocks noChangeArrowheads="1"/>
            </p:cNvSpPr>
            <p:nvPr/>
          </p:nvSpPr>
          <p:spPr bwMode="auto">
            <a:xfrm>
              <a:off x="2128" y="2736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5</a:t>
              </a:r>
            </a:p>
          </p:txBody>
        </p:sp>
        <p:sp>
          <p:nvSpPr>
            <p:cNvPr id="59" name="Rectangle 53"/>
            <p:cNvSpPr>
              <a:spLocks noChangeArrowheads="1"/>
            </p:cNvSpPr>
            <p:nvPr/>
          </p:nvSpPr>
          <p:spPr bwMode="auto">
            <a:xfrm>
              <a:off x="2128" y="196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60" name="Rectangle 54"/>
            <p:cNvSpPr>
              <a:spLocks noChangeArrowheads="1"/>
            </p:cNvSpPr>
            <p:nvPr/>
          </p:nvSpPr>
          <p:spPr bwMode="auto">
            <a:xfrm>
              <a:off x="2656" y="2171"/>
              <a:ext cx="716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</p:grpSp>
      <p:grpSp>
        <p:nvGrpSpPr>
          <p:cNvPr id="61" name="Group 55"/>
          <p:cNvGrpSpPr>
            <a:grpSpLocks/>
          </p:cNvGrpSpPr>
          <p:nvPr/>
        </p:nvGrpSpPr>
        <p:grpSpPr bwMode="auto">
          <a:xfrm>
            <a:off x="2487614" y="1053020"/>
            <a:ext cx="1281113" cy="1066800"/>
            <a:chOff x="1551" y="912"/>
            <a:chExt cx="807" cy="672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1551" y="912"/>
              <a:ext cx="807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4 &amp; 5 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arrive</a:t>
              </a:r>
            </a:p>
          </p:txBody>
        </p:sp>
        <p:sp>
          <p:nvSpPr>
            <p:cNvPr id="63" name="AutoShape 57"/>
            <p:cNvSpPr>
              <a:spLocks noChangeArrowheads="1"/>
            </p:cNvSpPr>
            <p:nvPr/>
          </p:nvSpPr>
          <p:spPr bwMode="auto">
            <a:xfrm>
              <a:off x="172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64" name="Group 58"/>
          <p:cNvGrpSpPr>
            <a:grpSpLocks/>
          </p:cNvGrpSpPr>
          <p:nvPr/>
        </p:nvGrpSpPr>
        <p:grpSpPr bwMode="auto">
          <a:xfrm>
            <a:off x="5729292" y="1053020"/>
            <a:ext cx="1223963" cy="1066800"/>
            <a:chOff x="3473" y="912"/>
            <a:chExt cx="771" cy="672"/>
          </a:xfrm>
        </p:grpSpPr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473" y="912"/>
              <a:ext cx="771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Users 2 &amp; 5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leave</a:t>
              </a:r>
            </a:p>
          </p:txBody>
        </p:sp>
        <p:sp>
          <p:nvSpPr>
            <p:cNvPr id="66" name="AutoShape 60"/>
            <p:cNvSpPr>
              <a:spLocks noChangeArrowheads="1"/>
            </p:cNvSpPr>
            <p:nvPr/>
          </p:nvSpPr>
          <p:spPr bwMode="auto">
            <a:xfrm>
              <a:off x="3648" y="1344"/>
              <a:ext cx="576" cy="240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FFCC66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</p:grpSp>
      <p:grpSp>
        <p:nvGrpSpPr>
          <p:cNvPr id="67" name="Group 61"/>
          <p:cNvGrpSpPr>
            <a:grpSpLocks/>
          </p:cNvGrpSpPr>
          <p:nvPr/>
        </p:nvGrpSpPr>
        <p:grpSpPr bwMode="auto">
          <a:xfrm>
            <a:off x="6616700" y="1434020"/>
            <a:ext cx="1957388" cy="3200400"/>
            <a:chOff x="4152" y="1152"/>
            <a:chExt cx="1233" cy="2016"/>
          </a:xfrm>
        </p:grpSpPr>
        <p:sp>
          <p:nvSpPr>
            <p:cNvPr id="68" name="Rectangle 62" descr="75%"/>
            <p:cNvSpPr>
              <a:spLocks noChangeArrowheads="1"/>
            </p:cNvSpPr>
            <p:nvPr/>
          </p:nvSpPr>
          <p:spPr bwMode="auto">
            <a:xfrm>
              <a:off x="4656" y="2086"/>
              <a:ext cx="720" cy="213"/>
            </a:xfrm>
            <a:prstGeom prst="rect">
              <a:avLst/>
            </a:prstGeom>
            <a:solidFill>
              <a:srgbClr val="00B0F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69" name="Rectangle 63" descr="90%"/>
            <p:cNvSpPr>
              <a:spLocks noChangeArrowheads="1"/>
            </p:cNvSpPr>
            <p:nvPr/>
          </p:nvSpPr>
          <p:spPr bwMode="auto">
            <a:xfrm>
              <a:off x="4656" y="1606"/>
              <a:ext cx="720" cy="213"/>
            </a:xfrm>
            <a:prstGeom prst="rect">
              <a:avLst/>
            </a:prstGeom>
            <a:solidFill>
              <a:srgbClr val="C00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1" name="Rectangle 65" descr="20%"/>
            <p:cNvSpPr>
              <a:spLocks noChangeArrowheads="1"/>
            </p:cNvSpPr>
            <p:nvPr/>
          </p:nvSpPr>
          <p:spPr bwMode="auto">
            <a:xfrm>
              <a:off x="4657" y="2770"/>
              <a:ext cx="720" cy="288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2" name="Rectangle 66" descr="20%"/>
            <p:cNvSpPr>
              <a:spLocks noChangeArrowheads="1"/>
            </p:cNvSpPr>
            <p:nvPr/>
          </p:nvSpPr>
          <p:spPr bwMode="auto">
            <a:xfrm>
              <a:off x="4663" y="2294"/>
              <a:ext cx="720" cy="130"/>
            </a:xfrm>
            <a:prstGeom prst="rect">
              <a:avLst/>
            </a:prstGeom>
            <a:pattFill prst="pct20">
              <a:fgClr>
                <a:schemeClr val="accent1"/>
              </a:fgClr>
              <a:bgClr>
                <a:srgbClr val="FFFFFF"/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3" name="Rectangle 67" descr="20%"/>
            <p:cNvSpPr>
              <a:spLocks noChangeArrowheads="1"/>
            </p:cNvSpPr>
            <p:nvPr/>
          </p:nvSpPr>
          <p:spPr bwMode="auto">
            <a:xfrm>
              <a:off x="4663" y="1804"/>
              <a:ext cx="720" cy="288"/>
            </a:xfrm>
            <a:prstGeom prst="rect">
              <a:avLst/>
            </a:prstGeom>
            <a:solidFill>
              <a:srgbClr val="FFC000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4663" y="2400"/>
              <a:ext cx="720" cy="36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5" name="Line 69"/>
            <p:cNvSpPr>
              <a:spLocks noChangeShapeType="1"/>
            </p:cNvSpPr>
            <p:nvPr/>
          </p:nvSpPr>
          <p:spPr bwMode="auto">
            <a:xfrm>
              <a:off x="4663" y="1236"/>
              <a:ext cx="2" cy="19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6" name="Line 70"/>
            <p:cNvSpPr>
              <a:spLocks noChangeShapeType="1"/>
            </p:cNvSpPr>
            <p:nvPr/>
          </p:nvSpPr>
          <p:spPr bwMode="auto">
            <a:xfrm>
              <a:off x="5385" y="1236"/>
              <a:ext cx="0" cy="19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7" name="Line 71"/>
            <p:cNvSpPr>
              <a:spLocks noChangeShapeType="1"/>
            </p:cNvSpPr>
            <p:nvPr/>
          </p:nvSpPr>
          <p:spPr bwMode="auto">
            <a:xfrm>
              <a:off x="4671" y="161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4723" y="1152"/>
              <a:ext cx="523" cy="3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OS</a:t>
              </a:r>
            </a:p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Space</a:t>
              </a:r>
            </a:p>
          </p:txBody>
        </p:sp>
        <p:sp>
          <p:nvSpPr>
            <p:cNvPr id="79" name="Line 73" descr="40%"/>
            <p:cNvSpPr>
              <a:spLocks noChangeShapeType="1"/>
            </p:cNvSpPr>
            <p:nvPr/>
          </p:nvSpPr>
          <p:spPr bwMode="auto">
            <a:xfrm>
              <a:off x="4671" y="180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0" name="Line 74" descr="40%"/>
            <p:cNvSpPr>
              <a:spLocks noChangeShapeType="1"/>
            </p:cNvSpPr>
            <p:nvPr/>
          </p:nvSpPr>
          <p:spPr bwMode="auto">
            <a:xfrm>
              <a:off x="4671" y="209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1" name="Line 75"/>
            <p:cNvSpPr>
              <a:spLocks noChangeShapeType="1"/>
            </p:cNvSpPr>
            <p:nvPr/>
          </p:nvSpPr>
          <p:spPr bwMode="auto">
            <a:xfrm>
              <a:off x="4671" y="276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2" name="Line 76"/>
            <p:cNvSpPr>
              <a:spLocks noChangeShapeType="1"/>
            </p:cNvSpPr>
            <p:nvPr/>
          </p:nvSpPr>
          <p:spPr bwMode="auto">
            <a:xfrm>
              <a:off x="4671" y="3052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83" name="Rectangle 77"/>
            <p:cNvSpPr>
              <a:spLocks noChangeArrowheads="1"/>
            </p:cNvSpPr>
            <p:nvPr/>
          </p:nvSpPr>
          <p:spPr bwMode="auto">
            <a:xfrm>
              <a:off x="4848" y="158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84" name="Rectangle 78"/>
            <p:cNvSpPr>
              <a:spLocks noChangeArrowheads="1"/>
            </p:cNvSpPr>
            <p:nvPr/>
          </p:nvSpPr>
          <p:spPr bwMode="auto">
            <a:xfrm>
              <a:off x="4671" y="1831"/>
              <a:ext cx="704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85" name="Rectangle 79"/>
            <p:cNvSpPr>
              <a:spLocks noChangeArrowheads="1"/>
            </p:cNvSpPr>
            <p:nvPr/>
          </p:nvSpPr>
          <p:spPr bwMode="auto">
            <a:xfrm>
              <a:off x="4848" y="206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 dirty="0">
                  <a:latin typeface="+mj-lt"/>
                  <a:ea typeface="굴림" charset="-127"/>
                  <a:cs typeface="굴림" charset="-127"/>
                </a:rPr>
                <a:t>16K</a:t>
              </a:r>
            </a:p>
          </p:txBody>
        </p:sp>
        <p:sp>
          <p:nvSpPr>
            <p:cNvPr id="87" name="Rectangle 81"/>
            <p:cNvSpPr>
              <a:spLocks noChangeArrowheads="1"/>
            </p:cNvSpPr>
            <p:nvPr/>
          </p:nvSpPr>
          <p:spPr bwMode="auto">
            <a:xfrm>
              <a:off x="4848" y="2784"/>
              <a:ext cx="33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24K</a:t>
              </a:r>
            </a:p>
          </p:txBody>
        </p:sp>
        <p:sp>
          <p:nvSpPr>
            <p:cNvPr id="88" name="Rectangle 82"/>
            <p:cNvSpPr>
              <a:spLocks noChangeArrowheads="1"/>
            </p:cNvSpPr>
            <p:nvPr/>
          </p:nvSpPr>
          <p:spPr bwMode="auto">
            <a:xfrm>
              <a:off x="4152" y="159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1</a:t>
              </a:r>
            </a:p>
          </p:txBody>
        </p:sp>
        <p:sp>
          <p:nvSpPr>
            <p:cNvPr id="89" name="Line 83" descr="40%"/>
            <p:cNvSpPr>
              <a:spLocks noChangeShapeType="1"/>
            </p:cNvSpPr>
            <p:nvPr/>
          </p:nvSpPr>
          <p:spPr bwMode="auto">
            <a:xfrm>
              <a:off x="4671" y="2284"/>
              <a:ext cx="70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90" name="Rectangle 84"/>
            <p:cNvSpPr>
              <a:spLocks noChangeArrowheads="1"/>
            </p:cNvSpPr>
            <p:nvPr/>
          </p:nvSpPr>
          <p:spPr bwMode="auto">
            <a:xfrm>
              <a:off x="4152" y="207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4</a:t>
              </a:r>
            </a:p>
          </p:txBody>
        </p:sp>
        <p:sp>
          <p:nvSpPr>
            <p:cNvPr id="91" name="Line 85" descr="40%"/>
            <p:cNvSpPr>
              <a:spLocks noChangeShapeType="1"/>
            </p:cNvSpPr>
            <p:nvPr/>
          </p:nvSpPr>
          <p:spPr bwMode="auto">
            <a:xfrm>
              <a:off x="4654" y="2418"/>
              <a:ext cx="72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600">
                <a:latin typeface="+mj-lt"/>
              </a:endParaRPr>
            </a:p>
          </p:txBody>
        </p:sp>
        <p:sp>
          <p:nvSpPr>
            <p:cNvPr id="92" name="Rectangle 86"/>
            <p:cNvSpPr>
              <a:spLocks noChangeArrowheads="1"/>
            </p:cNvSpPr>
            <p:nvPr/>
          </p:nvSpPr>
          <p:spPr bwMode="auto">
            <a:xfrm>
              <a:off x="4821" y="2235"/>
              <a:ext cx="452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latin typeface="+mj-lt"/>
                  <a:ea typeface="굴림" charset="-127"/>
                  <a:cs typeface="굴림" charset="-127"/>
                </a:rPr>
                <a:t>8K</a:t>
              </a:r>
            </a:p>
          </p:txBody>
        </p:sp>
        <p:sp>
          <p:nvSpPr>
            <p:cNvPr id="93" name="Rectangle 87"/>
            <p:cNvSpPr>
              <a:spLocks noChangeArrowheads="1"/>
            </p:cNvSpPr>
            <p:nvPr/>
          </p:nvSpPr>
          <p:spPr bwMode="auto">
            <a:xfrm>
              <a:off x="4152" y="2448"/>
              <a:ext cx="475" cy="2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US" altLang="ko-KR" sz="160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user 3</a:t>
              </a:r>
            </a:p>
          </p:txBody>
        </p:sp>
      </p:grpSp>
      <p:sp>
        <p:nvSpPr>
          <p:cNvPr id="94" name="Rectangle 88" descr="20%"/>
          <p:cNvSpPr>
            <a:spLocks noChangeArrowheads="1"/>
          </p:cNvSpPr>
          <p:nvPr/>
        </p:nvSpPr>
        <p:spPr bwMode="auto">
          <a:xfrm>
            <a:off x="7783513" y="894270"/>
            <a:ext cx="1143000" cy="457200"/>
          </a:xfrm>
          <a:prstGeom prst="rect">
            <a:avLst/>
          </a:prstGeom>
          <a:pattFill prst="pct20">
            <a:fgClr>
              <a:schemeClr val="accent1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5" name="Text Box 89"/>
          <p:cNvSpPr txBox="1">
            <a:spLocks noChangeArrowheads="1"/>
          </p:cNvSpPr>
          <p:nvPr/>
        </p:nvSpPr>
        <p:spPr bwMode="auto">
          <a:xfrm>
            <a:off x="7783513" y="932675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ko-KR" sz="1600" b="1">
                <a:latin typeface="+mj-lt"/>
                <a:ea typeface="굴림" charset="-127"/>
                <a:cs typeface="굴림" charset="-127"/>
              </a:rPr>
              <a:t>free</a:t>
            </a:r>
          </a:p>
        </p:txBody>
      </p:sp>
      <p:sp>
        <p:nvSpPr>
          <p:cNvPr id="182" name="Rectangle 78"/>
          <p:cNvSpPr>
            <a:spLocks noChangeArrowheads="1"/>
          </p:cNvSpPr>
          <p:nvPr/>
        </p:nvSpPr>
        <p:spPr bwMode="auto">
          <a:xfrm>
            <a:off x="4229100" y="242462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183" name="Rectangle 78"/>
          <p:cNvSpPr>
            <a:spLocks noChangeArrowheads="1"/>
          </p:cNvSpPr>
          <p:nvPr/>
        </p:nvSpPr>
        <p:spPr bwMode="auto">
          <a:xfrm>
            <a:off x="1108851" y="245637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5" name="Rectangle 78"/>
          <p:cNvSpPr>
            <a:spLocks noChangeArrowheads="1"/>
          </p:cNvSpPr>
          <p:nvPr/>
        </p:nvSpPr>
        <p:spPr bwMode="auto">
          <a:xfrm>
            <a:off x="1111695" y="2938830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6" name="Rectangle 78"/>
          <p:cNvSpPr>
            <a:spLocks noChangeArrowheads="1"/>
          </p:cNvSpPr>
          <p:nvPr/>
        </p:nvSpPr>
        <p:spPr bwMode="auto">
          <a:xfrm>
            <a:off x="1115550" y="3975765"/>
            <a:ext cx="11176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24K</a:t>
            </a:r>
          </a:p>
        </p:txBody>
      </p:sp>
      <p:sp>
        <p:nvSpPr>
          <p:cNvPr id="209" name="Rectangle 6" descr="Dark downward diagonal"/>
          <p:cNvSpPr>
            <a:spLocks noChangeArrowheads="1"/>
          </p:cNvSpPr>
          <p:nvPr/>
        </p:nvSpPr>
        <p:spPr bwMode="auto">
          <a:xfrm>
            <a:off x="4226355" y="3350133"/>
            <a:ext cx="1147334" cy="54451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08" name="Rectangle 21"/>
          <p:cNvSpPr>
            <a:spLocks noChangeArrowheads="1"/>
          </p:cNvSpPr>
          <p:nvPr/>
        </p:nvSpPr>
        <p:spPr bwMode="auto">
          <a:xfrm>
            <a:off x="4245030" y="3462051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  <p:sp>
        <p:nvSpPr>
          <p:cNvPr id="210" name="Rectangle 6" descr="Dark downward diagonal"/>
          <p:cNvSpPr>
            <a:spLocks noChangeArrowheads="1"/>
          </p:cNvSpPr>
          <p:nvPr/>
        </p:nvSpPr>
        <p:spPr bwMode="auto">
          <a:xfrm>
            <a:off x="7431088" y="3467405"/>
            <a:ext cx="1127125" cy="52971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211" name="Rectangle 21"/>
          <p:cNvSpPr>
            <a:spLocks noChangeArrowheads="1"/>
          </p:cNvSpPr>
          <p:nvPr/>
        </p:nvSpPr>
        <p:spPr bwMode="auto">
          <a:xfrm>
            <a:off x="7452375" y="3540918"/>
            <a:ext cx="11303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32K</a:t>
            </a:r>
          </a:p>
        </p:txBody>
      </p:sp>
    </p:spTree>
    <p:extLst>
      <p:ext uri="{BB962C8B-B14F-4D97-AF65-F5344CB8AC3E}">
        <p14:creationId xmlns:p14="http://schemas.microsoft.com/office/powerpoint/2010/main" val="275939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3 - Paging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Branch&amp;Bounds</a:t>
            </a:r>
            <a:r>
              <a:rPr lang="en-US" sz="1600" b="0" dirty="0" smtClean="0">
                <a:solidFill>
                  <a:schemeClr val="tx1"/>
                </a:solidFill>
              </a:rPr>
              <a:t>, Segmentation require fancy memory management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What mechanism coalesces free fragments?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Idea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Constrain segmentation with fixed-size segments (e.g., pages)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Paging simplifies memory management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Example: free page management is a simple bitmap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00111111100000011100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bit represents on page of physical memory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1 means allocated, 0 means free</a:t>
            </a:r>
          </a:p>
        </p:txBody>
      </p:sp>
    </p:spTree>
    <p:extLst>
      <p:ext uri="{BB962C8B-B14F-4D97-AF65-F5344CB8AC3E}">
        <p14:creationId xmlns:p14="http://schemas.microsoft.com/office/powerpoint/2010/main" val="175524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Paging Implementation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623965"/>
            <a:ext cx="5074926" cy="4608600"/>
          </a:xfrm>
        </p:spPr>
        <p:txBody>
          <a:bodyPr anchor="t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Virtual Address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Partition into </a:t>
            </a:r>
            <a:r>
              <a:rPr lang="en-US" sz="1600" b="0" dirty="0" smtClean="0">
                <a:solidFill>
                  <a:schemeClr val="tx1"/>
                </a:solidFill>
              </a:rPr>
              <a:t>page </a:t>
            </a:r>
            <a:r>
              <a:rPr lang="en-US" sz="1600" b="0" dirty="0">
                <a:solidFill>
                  <a:schemeClr val="tx1"/>
                </a:solidFill>
              </a:rPr>
              <a:t>and offset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Page </a:t>
            </a:r>
            <a:r>
              <a:rPr lang="en-US" sz="1600" b="0" dirty="0">
                <a:solidFill>
                  <a:schemeClr val="tx1"/>
                </a:solidFill>
              </a:rPr>
              <a:t>– Specifies </a:t>
            </a:r>
            <a:r>
              <a:rPr lang="en-US" sz="1600" b="0" dirty="0" smtClean="0">
                <a:solidFill>
                  <a:schemeClr val="tx1"/>
                </a:solidFill>
              </a:rPr>
              <a:t>virtual page number</a:t>
            </a:r>
            <a:r>
              <a:rPr lang="en-US" sz="1600" b="0" dirty="0">
                <a:solidFill>
                  <a:schemeClr val="tx1"/>
                </a:solidFill>
              </a:rPr>
              <a:t>, which indexes table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Offset – Specifies offset within </a:t>
            </a:r>
            <a:r>
              <a:rPr lang="en-US" sz="1600" b="0" dirty="0" smtClean="0">
                <a:solidFill>
                  <a:schemeClr val="tx1"/>
                </a:solidFill>
              </a:rPr>
              <a:t>a page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Page Table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Page – Provides a physical page number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Size – No longer required, all pages equal size (e.g., 4KB)</a:t>
            </a:r>
            <a:endParaRPr lang="en-US" sz="16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Translation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Compute physical address from </a:t>
            </a:r>
            <a:r>
              <a:rPr lang="en-US" sz="1600" b="0" dirty="0" smtClean="0">
                <a:solidFill>
                  <a:schemeClr val="tx1"/>
                </a:solidFill>
              </a:rPr>
              <a:t>physical page number, offset</a:t>
            </a:r>
            <a:endParaRPr lang="en-US" sz="1600" b="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2980" y="1854395"/>
            <a:ext cx="3710810" cy="3547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133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4 – Segmentation &amp; Paging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Assume 32-bit virtual addresses, 4KB page size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4KB = 4096 bytes = 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12</a:t>
            </a:r>
            <a:r>
              <a:rPr lang="en-US" sz="1600" b="0" dirty="0" smtClean="0">
                <a:solidFill>
                  <a:schemeClr val="tx1"/>
                </a:solidFill>
              </a:rPr>
              <a:t> bytes per page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2</a:t>
            </a:r>
            <a:r>
              <a:rPr lang="en-US" sz="1600" b="0" baseline="30000" dirty="0">
                <a:solidFill>
                  <a:schemeClr val="tx1"/>
                </a:solidFill>
              </a:rPr>
              <a:t>12</a:t>
            </a:r>
            <a:r>
              <a:rPr lang="en-US" sz="1600" b="0" dirty="0">
                <a:solidFill>
                  <a:schemeClr val="tx1"/>
                </a:solidFill>
              </a:rPr>
              <a:t> bytes per </a:t>
            </a:r>
            <a:r>
              <a:rPr lang="en-US" sz="1600" b="0" dirty="0" smtClean="0">
                <a:solidFill>
                  <a:schemeClr val="tx1"/>
                </a:solidFill>
              </a:rPr>
              <a:t>page requires a 12-bit offset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Remaining address bits used for page number, 20-bit page number</a:t>
            </a: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>
                <a:solidFill>
                  <a:schemeClr val="tx1"/>
                </a:solidFill>
              </a:rPr>
              <a:t>Page tables can be very large.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With 20-bit page number,</a:t>
            </a:r>
            <a:r>
              <a:rPr lang="en-US" sz="1600" b="0" dirty="0">
                <a:solidFill>
                  <a:schemeClr val="tx1"/>
                </a:solidFill>
              </a:rPr>
              <a:t> </a:t>
            </a:r>
            <a:r>
              <a:rPr lang="en-US" sz="1600" b="0" dirty="0" smtClean="0">
                <a:solidFill>
                  <a:schemeClr val="tx1"/>
                </a:solidFill>
              </a:rPr>
              <a:t>2</a:t>
            </a:r>
            <a:r>
              <a:rPr lang="en-US" sz="1600" b="0" baseline="30000" dirty="0">
                <a:solidFill>
                  <a:schemeClr val="tx1"/>
                </a:solidFill>
              </a:rPr>
              <a:t>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0</a:t>
            </a:r>
            <a:r>
              <a:rPr lang="en-US" sz="1600" b="0" dirty="0" smtClean="0">
                <a:solidFill>
                  <a:schemeClr val="tx1"/>
                </a:solidFill>
              </a:rPr>
              <a:t> pages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program in multi-programmed machine requires its own page table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Total size of page tables = [# of programs] x 2</a:t>
            </a:r>
            <a:r>
              <a:rPr lang="en-US" sz="1600" b="0" baseline="30000" dirty="0" smtClean="0">
                <a:solidFill>
                  <a:schemeClr val="tx1"/>
                </a:solidFill>
              </a:rPr>
              <a:t>20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Idea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Combine segmentation with paging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Adds indirection to reduce size of page table</a:t>
            </a:r>
          </a:p>
        </p:txBody>
      </p:sp>
    </p:spTree>
    <p:extLst>
      <p:ext uri="{BB962C8B-B14F-4D97-AF65-F5344CB8AC3E}">
        <p14:creationId xmlns:p14="http://schemas.microsoft.com/office/powerpoint/2010/main" val="113446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Segmented Page Tables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8" y="1163105"/>
            <a:ext cx="4306827" cy="5069460"/>
          </a:xfrm>
        </p:spPr>
        <p:txBody>
          <a:bodyPr anchor="t"/>
          <a:lstStyle/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Virtual Address</a:t>
            </a:r>
            <a:endParaRPr lang="en-US" sz="1400" b="1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Partition into </a:t>
            </a:r>
            <a:r>
              <a:rPr lang="en-US" sz="1400" b="0" dirty="0" smtClean="0">
                <a:solidFill>
                  <a:schemeClr val="tx1"/>
                </a:solidFill>
              </a:rPr>
              <a:t>segment, page, offset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Segment –Specifies segment#, which indexes Table 1</a:t>
            </a: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Page – Specifies virtual page # number, which indexes Table 2</a:t>
            </a: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Offset – Specifies offset in page</a:t>
            </a:r>
          </a:p>
          <a:p>
            <a:pPr algn="l"/>
            <a:endParaRPr lang="en-US" sz="1400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Table 1</a:t>
            </a:r>
            <a:endParaRPr lang="en-US" sz="1400" b="1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Segment – Points to a page table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400" b="0" dirty="0" smtClean="0">
                <a:solidFill>
                  <a:schemeClr val="tx1"/>
                </a:solidFill>
              </a:rPr>
              <a:t>Size – Specifies number of pages in segment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4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>
                <a:solidFill>
                  <a:schemeClr val="tx1"/>
                </a:solidFill>
              </a:rPr>
              <a:t>Table 2</a:t>
            </a:r>
          </a:p>
          <a:p>
            <a:pPr marL="742950" lvl="1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Page – Provides a physical </a:t>
            </a:r>
            <a:r>
              <a:rPr lang="en-US" sz="1400" b="0" dirty="0" smtClean="0">
                <a:solidFill>
                  <a:schemeClr val="tx1"/>
                </a:solidFill>
              </a:rPr>
              <a:t>page#</a:t>
            </a:r>
            <a:endParaRPr lang="en-US" sz="1400" b="0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endParaRPr lang="en-US" sz="1400" b="0" dirty="0" smtClean="0">
              <a:solidFill>
                <a:schemeClr val="tx1"/>
              </a:solidFill>
            </a:endParaRPr>
          </a:p>
          <a:p>
            <a:pPr algn="l"/>
            <a:r>
              <a:rPr lang="en-US" sz="1400" b="1" dirty="0" smtClean="0">
                <a:solidFill>
                  <a:schemeClr val="tx1"/>
                </a:solidFill>
              </a:rPr>
              <a:t>Translation</a:t>
            </a:r>
            <a:endParaRPr lang="en-US" sz="1400" b="1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Compute physical address from </a:t>
            </a:r>
            <a:r>
              <a:rPr lang="en-US" sz="1400" b="0" dirty="0" smtClean="0">
                <a:solidFill>
                  <a:schemeClr val="tx1"/>
                </a:solidFill>
              </a:rPr>
              <a:t>physical page number, offset</a:t>
            </a:r>
            <a:endParaRPr lang="en-US" sz="1400" b="0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5349017" y="1163105"/>
            <a:ext cx="3632458" cy="3011493"/>
            <a:chOff x="-790268" y="-614631"/>
            <a:chExt cx="5172268" cy="4086198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781350" y="-614631"/>
              <a:ext cx="5163350" cy="40861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-790268" y="2227339"/>
              <a:ext cx="516345" cy="715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 Placeholder 1"/>
          <p:cNvSpPr>
            <a:spLocks noGrp="1"/>
          </p:cNvSpPr>
          <p:nvPr>
            <p:ph type="body" idx="1"/>
          </p:nvPr>
        </p:nvSpPr>
        <p:spPr>
          <a:xfrm>
            <a:off x="5511925" y="5157225"/>
            <a:ext cx="3632075" cy="341569"/>
          </a:xfrm>
        </p:spPr>
        <p:txBody>
          <a:bodyPr anchor="t"/>
          <a:lstStyle/>
          <a:p>
            <a:pPr algn="l"/>
            <a:r>
              <a:rPr lang="en-US" sz="1400" u="sng" dirty="0" smtClean="0">
                <a:solidFill>
                  <a:schemeClr val="tx1"/>
                </a:solidFill>
              </a:rPr>
              <a:t>What about paged page tables?</a:t>
            </a:r>
          </a:p>
        </p:txBody>
      </p:sp>
    </p:spTree>
    <p:extLst>
      <p:ext uri="{BB962C8B-B14F-4D97-AF65-F5344CB8AC3E}">
        <p14:creationId xmlns:p14="http://schemas.microsoft.com/office/powerpoint/2010/main" val="38794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Address Translation &amp; Protection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734769"/>
            <a:ext cx="8147325" cy="1459389"/>
          </a:xfrm>
        </p:spPr>
        <p:txBody>
          <a:bodyPr anchor="t"/>
          <a:lstStyle/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Every access to instruction/data memory requires (1) address translation and (2) protection che</a:t>
            </a:r>
            <a:r>
              <a:rPr lang="en-US" sz="1600" b="0" dirty="0" smtClean="0">
                <a:solidFill>
                  <a:schemeClr val="tx1"/>
                </a:solidFill>
              </a:rPr>
              <a:t>cks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 good virtual memory system must be fast (completing in approximately 1 cycle) and space efficient</a:t>
            </a:r>
            <a:endParaRPr lang="en-US" sz="1600" b="0" dirty="0">
              <a:solidFill>
                <a:schemeClr val="tx1"/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5769435" y="3149435"/>
            <a:ext cx="0" cy="5429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502235" y="3606635"/>
            <a:ext cx="2305050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Physical Address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814973" y="1009485"/>
            <a:ext cx="2119312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Virtual Address</a:t>
            </a: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4512135" y="2031835"/>
            <a:ext cx="2425700" cy="1230313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H="1">
            <a:off x="7674435" y="1390485"/>
            <a:ext cx="0" cy="2292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4970923" y="2242973"/>
            <a:ext cx="1489075" cy="6540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106362" tIns="52388" rIns="106362" bIns="52388">
            <a:prstTxWarp prst="textNoShape">
              <a:avLst/>
            </a:prstTxWarp>
            <a:spAutoFit/>
          </a:bodyPr>
          <a:lstStyle/>
          <a:p>
            <a:pPr defTabSz="1208088">
              <a:spcBef>
                <a:spcPct val="0"/>
              </a:spcBef>
            </a:pPr>
            <a:r>
              <a:rPr lang="en-US" altLang="ko-KR" sz="1800">
                <a:latin typeface="Verdana" charset="0"/>
                <a:ea typeface="굴림" charset="-127"/>
                <a:cs typeface="굴림" charset="-127"/>
              </a:rPr>
              <a:t>Address</a:t>
            </a:r>
          </a:p>
          <a:p>
            <a:pPr defTabSz="1208088">
              <a:spcBef>
                <a:spcPct val="0"/>
              </a:spcBef>
            </a:pPr>
            <a:r>
              <a:rPr lang="en-US" altLang="ko-KR" sz="1800">
                <a:latin typeface="Verdana" charset="0"/>
                <a:ea typeface="굴림" charset="-127"/>
                <a:cs typeface="굴림" charset="-127"/>
              </a:rPr>
              <a:t>Translation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>
            <a:off x="5769435" y="1390485"/>
            <a:ext cx="0" cy="692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3940635" y="1085685"/>
            <a:ext cx="3216275" cy="295275"/>
          </a:xfrm>
          <a:prstGeom prst="rect">
            <a:avLst/>
          </a:prstGeom>
          <a:solidFill>
            <a:srgbClr val="FFCC66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8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Virtual Page No. (VPN)</a:t>
            </a: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7141035" y="1085685"/>
            <a:ext cx="1090613" cy="2952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8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offset</a:t>
            </a:r>
          </a:p>
        </p:txBody>
      </p:sp>
      <p:sp>
        <p:nvSpPr>
          <p:cNvPr id="20" name="Rectangle 13" descr="90%"/>
          <p:cNvSpPr>
            <a:spLocks noChangeArrowheads="1"/>
          </p:cNvSpPr>
          <p:nvPr/>
        </p:nvSpPr>
        <p:spPr bwMode="auto">
          <a:xfrm>
            <a:off x="3940635" y="3682835"/>
            <a:ext cx="3216275" cy="295275"/>
          </a:xfrm>
          <a:prstGeom prst="rect">
            <a:avLst/>
          </a:prstGeom>
          <a:pattFill prst="pct90">
            <a:fgClr>
              <a:srgbClr val="FFCC66"/>
            </a:fgClr>
            <a:bgClr>
              <a:srgbClr val="FFFFFF"/>
            </a:bgClr>
          </a:patt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8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Physical Page No. (PPN)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7083885" y="3682835"/>
            <a:ext cx="1147763" cy="295275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8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offset</a:t>
            </a:r>
            <a:endParaRPr lang="en-US" altLang="ko-KR" sz="2000">
              <a:solidFill>
                <a:srgbClr val="56127A"/>
              </a:solidFill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 flipH="1">
            <a:off x="3940635" y="1688935"/>
            <a:ext cx="182880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16"/>
          <p:cNvGrpSpPr>
            <a:grpSpLocks/>
          </p:cNvGrpSpPr>
          <p:nvPr/>
        </p:nvGrpSpPr>
        <p:grpSpPr bwMode="auto">
          <a:xfrm>
            <a:off x="1781635" y="1930235"/>
            <a:ext cx="2667000" cy="1230313"/>
            <a:chOff x="1200" y="1444"/>
            <a:chExt cx="1680" cy="775"/>
          </a:xfrm>
        </p:grpSpPr>
        <p:sp>
          <p:nvSpPr>
            <p:cNvPr id="24" name="AutoShape 17"/>
            <p:cNvSpPr>
              <a:spLocks noChangeArrowheads="1"/>
            </p:cNvSpPr>
            <p:nvPr/>
          </p:nvSpPr>
          <p:spPr bwMode="auto">
            <a:xfrm>
              <a:off x="1200" y="1444"/>
              <a:ext cx="1680" cy="775"/>
            </a:xfrm>
            <a:prstGeom prst="star16">
              <a:avLst>
                <a:gd name="adj" fmla="val 37500"/>
              </a:avLst>
            </a:prstGeom>
            <a:solidFill>
              <a:schemeClr val="accent1"/>
            </a:solidFill>
            <a:ln w="25400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>
                <a:spcBef>
                  <a:spcPct val="0"/>
                </a:spcBef>
              </a:pPr>
              <a:r>
                <a:rPr lang="ko-KR" altLang="en-US" sz="2400" b="1">
                  <a:ea typeface="굴림" charset="-127"/>
                  <a:cs typeface="굴림" charset="-127"/>
                </a:rPr>
                <a:t> </a:t>
              </a:r>
              <a:endParaRPr lang="ko-KR" altLang="en-US" sz="2400">
                <a:ea typeface="굴림" charset="-127"/>
                <a:cs typeface="굴림" charset="-127"/>
              </a:endParaRPr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1615" y="1649"/>
              <a:ext cx="844" cy="40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ko-KR" sz="1800">
                  <a:latin typeface="Verdana" charset="0"/>
                  <a:ea typeface="굴림" charset="-127"/>
                  <a:cs typeface="굴림" charset="-127"/>
                </a:rPr>
                <a:t>Protection</a:t>
              </a:r>
            </a:p>
            <a:p>
              <a:pPr>
                <a:spcBef>
                  <a:spcPct val="0"/>
                </a:spcBef>
              </a:pPr>
              <a:r>
                <a:rPr lang="en-US" altLang="ko-KR" sz="1800">
                  <a:latin typeface="Verdana" charset="0"/>
                  <a:ea typeface="굴림" charset="-127"/>
                  <a:cs typeface="굴림" charset="-127"/>
                </a:rPr>
                <a:t>Check</a:t>
              </a:r>
              <a:endParaRPr lang="en-US" altLang="ko-KR" sz="2000">
                <a:latin typeface="Verdana" charset="0"/>
                <a:ea typeface="굴림" charset="-127"/>
                <a:cs typeface="굴림" charset="-127"/>
              </a:endParaRPr>
            </a:p>
          </p:txBody>
        </p:sp>
      </p:grp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575135" y="3217698"/>
            <a:ext cx="15605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Exception?</a:t>
            </a:r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>
            <a:off x="1159335" y="2495385"/>
            <a:ext cx="596900" cy="44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21"/>
          <p:cNvSpPr>
            <a:spLocks noChangeShapeType="1"/>
          </p:cNvSpPr>
          <p:nvPr/>
        </p:nvSpPr>
        <p:spPr bwMode="auto">
          <a:xfrm>
            <a:off x="2111835" y="1771485"/>
            <a:ext cx="457200" cy="3111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4635" y="1449223"/>
            <a:ext cx="22336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8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Kernel/User Mode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232235" y="2000085"/>
            <a:ext cx="17462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200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Read/Write</a:t>
            </a:r>
          </a:p>
        </p:txBody>
      </p:sp>
      <p:sp>
        <p:nvSpPr>
          <p:cNvPr id="31" name="Freeform 24"/>
          <p:cNvSpPr>
            <a:spLocks/>
          </p:cNvSpPr>
          <p:nvPr/>
        </p:nvSpPr>
        <p:spPr bwMode="auto">
          <a:xfrm>
            <a:off x="1413335" y="2774785"/>
            <a:ext cx="622300" cy="457200"/>
          </a:xfrm>
          <a:custGeom>
            <a:avLst/>
            <a:gdLst/>
            <a:ahLst/>
            <a:cxnLst>
              <a:cxn ang="0">
                <a:pos x="392" y="0"/>
              </a:cxn>
              <a:cxn ang="0">
                <a:pos x="0" y="144"/>
              </a:cxn>
              <a:cxn ang="0">
                <a:pos x="0" y="288"/>
              </a:cxn>
            </a:cxnLst>
            <a:rect l="0" t="0" r="r" b="b"/>
            <a:pathLst>
              <a:path w="392" h="288">
                <a:moveTo>
                  <a:pt x="392" y="0"/>
                </a:moveTo>
                <a:lnTo>
                  <a:pt x="0" y="144"/>
                </a:lnTo>
                <a:lnTo>
                  <a:pt x="0" y="288"/>
                </a:ln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1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20 </a:t>
            </a:r>
            <a:r>
              <a:rPr lang="en-US" dirty="0">
                <a:solidFill>
                  <a:schemeClr val="tx1"/>
                </a:solidFill>
              </a:rPr>
              <a:t>October – </a:t>
            </a:r>
            <a:r>
              <a:rPr lang="en-US" dirty="0" smtClean="0">
                <a:solidFill>
                  <a:schemeClr val="tx1"/>
                </a:solidFill>
              </a:rPr>
              <a:t>Project Proposals Due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1600" b="0" dirty="0" smtClean="0">
                <a:solidFill>
                  <a:schemeClr val="tx1"/>
                </a:solidFill>
              </a:rPr>
              <a:t>	One page proposal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What question are you asking?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How are you going to answer that question?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Talk to me if you are looking for project ideas.</a:t>
            </a: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25 </a:t>
            </a:r>
            <a:r>
              <a:rPr lang="en-US" dirty="0">
                <a:solidFill>
                  <a:schemeClr val="tx1"/>
                </a:solidFill>
              </a:rPr>
              <a:t>October – Homework #3 Due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25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Jouppi</a:t>
            </a:r>
            <a:r>
              <a:rPr lang="en-US" sz="1600" b="0" dirty="0" smtClean="0">
                <a:solidFill>
                  <a:schemeClr val="tx1"/>
                </a:solidFill>
              </a:rPr>
              <a:t>. “Improving direct-mapped cache performance by the addition of a small fully-associative cache and </a:t>
            </a:r>
            <a:r>
              <a:rPr lang="en-US" sz="1600" b="0" dirty="0" err="1" smtClean="0">
                <a:solidFill>
                  <a:schemeClr val="tx1"/>
                </a:solidFill>
              </a:rPr>
              <a:t>prefetch</a:t>
            </a:r>
            <a:r>
              <a:rPr lang="en-US" sz="1600" b="0" dirty="0" smtClean="0">
                <a:solidFill>
                  <a:schemeClr val="tx1"/>
                </a:solidFill>
              </a:rPr>
              <a:t> buffers.”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Kim et al. “An adaptive, non-uniform cache structure for wire-delay dominated on-chip caches.”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Fromm et al. “The energy efficiency of IRAM architectures”</a:t>
            </a:r>
          </a:p>
          <a:p>
            <a:pPr marL="800100" lvl="1" indent="-342900">
              <a:buAutoNum type="arabicPeriod"/>
            </a:pPr>
            <a:r>
              <a:rPr lang="en-US" sz="1600" b="0" dirty="0" smtClean="0">
                <a:solidFill>
                  <a:schemeClr val="tx1"/>
                </a:solidFill>
              </a:rPr>
              <a:t>Lee et al. “Phase change memory architecture and the quest for scalability”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Translation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Lookaside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Buffer (TLB)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Address Translation is Expensive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a two-level page table, each reference requires several memory accesses. 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Solution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Cache translations.  We use a dat</a:t>
            </a:r>
            <a:r>
              <a:rPr lang="en-US" sz="1600" b="0" dirty="0" smtClean="0">
                <a:solidFill>
                  <a:schemeClr val="tx1"/>
                </a:solidFill>
              </a:rPr>
              <a:t>a structure called a TLB.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Hit – single cycle translation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Miss – walk page table to translate, update TLB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739517" y="6106785"/>
            <a:ext cx="1600200" cy="279400"/>
          </a:xfrm>
          <a:prstGeom prst="rect">
            <a:avLst/>
          </a:prstGeom>
          <a:solidFill>
            <a:schemeClr val="folHlink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75675" y="4685973"/>
            <a:ext cx="2058880" cy="915987"/>
          </a:xfrm>
          <a:prstGeom prst="rect">
            <a:avLst/>
          </a:prstGeom>
          <a:solidFill>
            <a:srgbClr val="FFCC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2075675" y="4989185"/>
            <a:ext cx="205888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2075675" y="4685973"/>
            <a:ext cx="0" cy="9159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2940755" y="4698673"/>
            <a:ext cx="0" cy="9032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5782380" y="3982710"/>
            <a:ext cx="2476500" cy="279400"/>
          </a:xfrm>
          <a:prstGeom prst="rect">
            <a:avLst/>
          </a:prstGeom>
          <a:solidFill>
            <a:srgbClr val="FFCC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7382580" y="3995410"/>
            <a:ext cx="0" cy="266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6110992" y="3935085"/>
            <a:ext cx="1880324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VPN     </a:t>
            </a:r>
            <a:r>
              <a:rPr lang="en-US" altLang="ko-KR" sz="1400" dirty="0">
                <a:solidFill>
                  <a:schemeClr val="accent2"/>
                </a:solidFill>
                <a:latin typeface="+mj-lt"/>
                <a:ea typeface="굴림" charset="-127"/>
                <a:cs typeface="굴림" charset="-127"/>
              </a:rPr>
              <a:t>	      </a:t>
            </a: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offset</a:t>
            </a:r>
          </a:p>
        </p:txBody>
      </p:sp>
      <p:sp>
        <p:nvSpPr>
          <p:cNvPr id="21" name="Rectangle 15"/>
          <p:cNvSpPr>
            <a:spLocks noChangeArrowheads="1"/>
          </p:cNvSpPr>
          <p:nvPr/>
        </p:nvSpPr>
        <p:spPr bwMode="auto">
          <a:xfrm>
            <a:off x="2075674" y="4698393"/>
            <a:ext cx="179597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 tag                 </a:t>
            </a: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PPN</a:t>
            </a: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3535065" y="5733300"/>
            <a:ext cx="1617431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 address</a:t>
            </a:r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5737930" y="6094085"/>
            <a:ext cx="2476500" cy="279400"/>
          </a:xfrm>
          <a:prstGeom prst="rect">
            <a:avLst/>
          </a:prstGeom>
          <a:solidFill>
            <a:srgbClr val="FFCC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4" name="Line 18"/>
          <p:cNvSpPr>
            <a:spLocks noChangeShapeType="1"/>
          </p:cNvSpPr>
          <p:nvPr/>
        </p:nvSpPr>
        <p:spPr bwMode="auto">
          <a:xfrm>
            <a:off x="7338130" y="6106785"/>
            <a:ext cx="0" cy="266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6091942" y="6059160"/>
            <a:ext cx="183063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PPN	     offset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3534480" y="4045508"/>
            <a:ext cx="142988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virtual address</a:t>
            </a:r>
          </a:p>
        </p:txBody>
      </p:sp>
      <p:sp>
        <p:nvSpPr>
          <p:cNvPr id="27" name="Line 21"/>
          <p:cNvSpPr>
            <a:spLocks noChangeShapeType="1"/>
          </p:cNvSpPr>
          <p:nvPr/>
        </p:nvSpPr>
        <p:spPr bwMode="auto">
          <a:xfrm>
            <a:off x="8012817" y="4258935"/>
            <a:ext cx="0" cy="18002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8" name="Freeform 22"/>
          <p:cNvSpPr>
            <a:spLocks/>
          </p:cNvSpPr>
          <p:nvPr/>
        </p:nvSpPr>
        <p:spPr bwMode="auto">
          <a:xfrm>
            <a:off x="3551942" y="5601960"/>
            <a:ext cx="2979738" cy="4524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1"/>
              </a:cxn>
              <a:cxn ang="0">
                <a:pos x="1876" y="71"/>
              </a:cxn>
              <a:cxn ang="0">
                <a:pos x="1876" y="284"/>
              </a:cxn>
            </a:cxnLst>
            <a:rect l="0" t="0" r="r" b="b"/>
            <a:pathLst>
              <a:path w="1877" h="285">
                <a:moveTo>
                  <a:pt x="0" y="0"/>
                </a:moveTo>
                <a:lnTo>
                  <a:pt x="0" y="71"/>
                </a:lnTo>
                <a:lnTo>
                  <a:pt x="1876" y="71"/>
                </a:lnTo>
                <a:lnTo>
                  <a:pt x="1876" y="2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0" name="Line 24"/>
          <p:cNvSpPr>
            <a:spLocks noChangeShapeType="1"/>
          </p:cNvSpPr>
          <p:nvPr/>
        </p:nvSpPr>
        <p:spPr bwMode="auto">
          <a:xfrm flipH="1">
            <a:off x="2332742" y="5601960"/>
            <a:ext cx="0" cy="301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1" name="Rectangle 25"/>
          <p:cNvSpPr>
            <a:spLocks noChangeArrowheads="1"/>
          </p:cNvSpPr>
          <p:nvPr/>
        </p:nvSpPr>
        <p:spPr bwMode="auto">
          <a:xfrm>
            <a:off x="2027942" y="5906760"/>
            <a:ext cx="493726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hit?</a:t>
            </a:r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>
            <a:off x="2075675" y="5279698"/>
            <a:ext cx="204935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3" name="Freeform 27"/>
          <p:cNvSpPr>
            <a:spLocks/>
          </p:cNvSpPr>
          <p:nvPr/>
        </p:nvSpPr>
        <p:spPr bwMode="auto">
          <a:xfrm>
            <a:off x="2374017" y="4249410"/>
            <a:ext cx="4114800" cy="438150"/>
          </a:xfrm>
          <a:custGeom>
            <a:avLst/>
            <a:gdLst/>
            <a:ahLst/>
            <a:cxnLst>
              <a:cxn ang="0">
                <a:pos x="2592" y="0"/>
              </a:cxn>
              <a:cxn ang="0">
                <a:pos x="2592" y="96"/>
              </a:cxn>
              <a:cxn ang="0">
                <a:pos x="0" y="96"/>
              </a:cxn>
              <a:cxn ang="0">
                <a:pos x="0" y="288"/>
              </a:cxn>
            </a:cxnLst>
            <a:rect l="0" t="0" r="r" b="b"/>
            <a:pathLst>
              <a:path w="2592" h="288">
                <a:moveTo>
                  <a:pt x="2592" y="0"/>
                </a:moveTo>
                <a:lnTo>
                  <a:pt x="2592" y="96"/>
                </a:lnTo>
                <a:lnTo>
                  <a:pt x="0" y="96"/>
                </a:lnTo>
                <a:lnTo>
                  <a:pt x="0" y="28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4" name="Text Box 28"/>
          <p:cNvSpPr txBox="1">
            <a:spLocks noChangeArrowheads="1"/>
          </p:cNvSpPr>
          <p:nvPr/>
        </p:nvSpPr>
        <p:spPr bwMode="auto">
          <a:xfrm>
            <a:off x="4187950" y="4625648"/>
            <a:ext cx="266932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(VPN = virtual page number)</a:t>
            </a:r>
          </a:p>
        </p:txBody>
      </p:sp>
      <p:sp>
        <p:nvSpPr>
          <p:cNvPr id="35" name="Text Box 29"/>
          <p:cNvSpPr txBox="1">
            <a:spLocks noChangeArrowheads="1"/>
          </p:cNvSpPr>
          <p:nvPr/>
        </p:nvSpPr>
        <p:spPr bwMode="auto">
          <a:xfrm>
            <a:off x="4161542" y="5220960"/>
            <a:ext cx="2836033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(PPN = physical page number)</a:t>
            </a:r>
          </a:p>
        </p:txBody>
      </p:sp>
    </p:spTree>
    <p:extLst>
      <p:ext uri="{BB962C8B-B14F-4D97-AF65-F5344CB8AC3E}">
        <p14:creationId xmlns:p14="http://schemas.microsoft.com/office/powerpoint/2010/main" val="9363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TLB Design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32-128 entries, fully associative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Each entry maps a large page. Little spatial locality across 4KB pages. Conflicts are more likely.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Larger TLBs (e.g., 256-512 entries) may be 4-8 way set-associative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Even larger systems may have multi-level TLBs</a:t>
            </a:r>
          </a:p>
          <a:p>
            <a:pPr marL="3486150" lvl="7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Random or FIFO replacement policies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endParaRPr lang="en-US" sz="10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Definition – TLB Reach</a:t>
            </a:r>
            <a:endParaRPr lang="en-US" dirty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Size of largest virtual address space that can be simultaneously mapped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64 entries, 4KB pages, 1 page per entry</a:t>
            </a: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Reach = [64 entries] x [4KB] = 256KB (if pages contiguous in memory)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94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TLB Misses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Software (MIPS, Alpha)</a:t>
            </a:r>
            <a:endParaRPr lang="en-US" dirty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TLB miss causes an exception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Operating system walks page table and reloads TLB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Requires privileged processor mode. Why?</a:t>
            </a:r>
          </a:p>
          <a:p>
            <a:pPr marL="3486150" lvl="7" indent="-285750">
              <a:buFontTx/>
              <a:buChar char="-"/>
            </a:pPr>
            <a:endParaRPr lang="en-US" sz="12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Hardware (SPARC v8, x86, PowerPC)</a:t>
            </a:r>
            <a:endParaRPr lang="en-US" dirty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Memory management unit (MMU) walks page table and reloads TLB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If MMU encounters missing page, MMU causes an exception</a:t>
            </a:r>
          </a:p>
          <a:p>
            <a:pPr marL="742950" lvl="2" indent="-285750">
              <a:buFontTx/>
              <a:buChar char="-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7429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Operating system handles page fault, which requires transferring page from disk to memory.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5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Machine with Virtual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6" name="Line 4"/>
          <p:cNvSpPr>
            <a:spLocks noChangeShapeType="1"/>
          </p:cNvSpPr>
          <p:nvPr/>
        </p:nvSpPr>
        <p:spPr bwMode="auto">
          <a:xfrm>
            <a:off x="5410200" y="2859087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37" name="Line 5"/>
          <p:cNvSpPr>
            <a:spLocks noChangeShapeType="1"/>
          </p:cNvSpPr>
          <p:nvPr/>
        </p:nvSpPr>
        <p:spPr bwMode="auto">
          <a:xfrm>
            <a:off x="685800" y="2859087"/>
            <a:ext cx="411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grpSp>
        <p:nvGrpSpPr>
          <p:cNvPr id="38" name="Group 6"/>
          <p:cNvGrpSpPr>
            <a:grpSpLocks/>
          </p:cNvGrpSpPr>
          <p:nvPr/>
        </p:nvGrpSpPr>
        <p:grpSpPr bwMode="auto">
          <a:xfrm>
            <a:off x="381000" y="2249487"/>
            <a:ext cx="304800" cy="1219200"/>
            <a:chOff x="336" y="1200"/>
            <a:chExt cx="144" cy="720"/>
          </a:xfrm>
        </p:grpSpPr>
        <p:sp>
          <p:nvSpPr>
            <p:cNvPr id="39" name="Rectangle 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PC</a:t>
              </a:r>
            </a:p>
          </p:txBody>
        </p:sp>
        <p:sp>
          <p:nvSpPr>
            <p:cNvPr id="40" name="Freeform 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990600" y="2325687"/>
            <a:ext cx="762000" cy="990600"/>
          </a:xfrm>
          <a:prstGeom prst="rect">
            <a:avLst/>
          </a:prstGeom>
          <a:solidFill>
            <a:srgbClr val="FFA74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Inst. TLB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81200" y="2478087"/>
            <a:ext cx="914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Inst. Cache</a:t>
            </a:r>
          </a:p>
        </p:txBody>
      </p:sp>
      <p:grpSp>
        <p:nvGrpSpPr>
          <p:cNvPr id="43" name="Group 11"/>
          <p:cNvGrpSpPr>
            <a:grpSpLocks/>
          </p:cNvGrpSpPr>
          <p:nvPr/>
        </p:nvGrpSpPr>
        <p:grpSpPr bwMode="auto">
          <a:xfrm>
            <a:off x="3048000" y="2249487"/>
            <a:ext cx="304800" cy="1219200"/>
            <a:chOff x="336" y="1200"/>
            <a:chExt cx="144" cy="720"/>
          </a:xfrm>
        </p:grpSpPr>
        <p:sp>
          <p:nvSpPr>
            <p:cNvPr id="44" name="Rectangle 1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D</a:t>
              </a:r>
            </a:p>
          </p:txBody>
        </p:sp>
        <p:sp>
          <p:nvSpPr>
            <p:cNvPr id="45" name="Freeform 1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46" name="Rectangle 14"/>
          <p:cNvSpPr>
            <a:spLocks noChangeArrowheads="1"/>
          </p:cNvSpPr>
          <p:nvPr/>
        </p:nvSpPr>
        <p:spPr bwMode="auto">
          <a:xfrm>
            <a:off x="3429000" y="2325687"/>
            <a:ext cx="1066800" cy="914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Decode</a:t>
            </a:r>
          </a:p>
        </p:txBody>
      </p:sp>
      <p:grpSp>
        <p:nvGrpSpPr>
          <p:cNvPr id="47" name="Group 15"/>
          <p:cNvGrpSpPr>
            <a:grpSpLocks/>
          </p:cNvGrpSpPr>
          <p:nvPr/>
        </p:nvGrpSpPr>
        <p:grpSpPr bwMode="auto">
          <a:xfrm>
            <a:off x="4572000" y="2249487"/>
            <a:ext cx="304800" cy="1219200"/>
            <a:chOff x="336" y="1200"/>
            <a:chExt cx="144" cy="720"/>
          </a:xfrm>
        </p:grpSpPr>
        <p:sp>
          <p:nvSpPr>
            <p:cNvPr id="48" name="Rectangle 1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E</a:t>
              </a:r>
            </a:p>
          </p:txBody>
        </p:sp>
        <p:sp>
          <p:nvSpPr>
            <p:cNvPr id="49" name="Freeform 1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0" name="Freeform 18"/>
          <p:cNvSpPr>
            <a:spLocks/>
          </p:cNvSpPr>
          <p:nvPr/>
        </p:nvSpPr>
        <p:spPr bwMode="auto">
          <a:xfrm>
            <a:off x="5029200" y="2325687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grpSp>
        <p:nvGrpSpPr>
          <p:cNvPr id="51" name="Group 19"/>
          <p:cNvGrpSpPr>
            <a:grpSpLocks/>
          </p:cNvGrpSpPr>
          <p:nvPr/>
        </p:nvGrpSpPr>
        <p:grpSpPr bwMode="auto">
          <a:xfrm>
            <a:off x="5486400" y="2249487"/>
            <a:ext cx="304800" cy="1219200"/>
            <a:chOff x="336" y="1200"/>
            <a:chExt cx="144" cy="720"/>
          </a:xfrm>
        </p:grpSpPr>
        <p:sp>
          <p:nvSpPr>
            <p:cNvPr id="52" name="Rectangle 2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M</a:t>
              </a:r>
            </a:p>
          </p:txBody>
        </p:sp>
        <p:sp>
          <p:nvSpPr>
            <p:cNvPr id="53" name="Freeform 2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4" name="Rectangle 23"/>
          <p:cNvSpPr>
            <a:spLocks noChangeArrowheads="1"/>
          </p:cNvSpPr>
          <p:nvPr/>
        </p:nvSpPr>
        <p:spPr bwMode="auto">
          <a:xfrm>
            <a:off x="7162800" y="2478087"/>
            <a:ext cx="914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Data Cache</a:t>
            </a:r>
          </a:p>
        </p:txBody>
      </p:sp>
      <p:grpSp>
        <p:nvGrpSpPr>
          <p:cNvPr id="55" name="Group 24"/>
          <p:cNvGrpSpPr>
            <a:grpSpLocks/>
          </p:cNvGrpSpPr>
          <p:nvPr/>
        </p:nvGrpSpPr>
        <p:grpSpPr bwMode="auto">
          <a:xfrm>
            <a:off x="8229600" y="2249487"/>
            <a:ext cx="304800" cy="1219200"/>
            <a:chOff x="336" y="1200"/>
            <a:chExt cx="144" cy="720"/>
          </a:xfrm>
        </p:grpSpPr>
        <p:sp>
          <p:nvSpPr>
            <p:cNvPr id="56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W</a:t>
              </a:r>
            </a:p>
          </p:txBody>
        </p:sp>
        <p:sp>
          <p:nvSpPr>
            <p:cNvPr id="57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>
                <a:latin typeface="+mj-lt"/>
              </a:endParaRPr>
            </a:p>
          </p:txBody>
        </p:sp>
      </p:grpSp>
      <p:sp>
        <p:nvSpPr>
          <p:cNvPr id="58" name="Line 27"/>
          <p:cNvSpPr>
            <a:spLocks noChangeShapeType="1"/>
          </p:cNvSpPr>
          <p:nvPr/>
        </p:nvSpPr>
        <p:spPr bwMode="auto">
          <a:xfrm>
            <a:off x="4876800" y="255428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59" name="Line 28"/>
          <p:cNvSpPr>
            <a:spLocks noChangeShapeType="1"/>
          </p:cNvSpPr>
          <p:nvPr/>
        </p:nvSpPr>
        <p:spPr bwMode="auto">
          <a:xfrm>
            <a:off x="4876800" y="3163887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0" name="Text Box 29"/>
          <p:cNvSpPr txBox="1">
            <a:spLocks noChangeArrowheads="1"/>
          </p:cNvSpPr>
          <p:nvPr/>
        </p:nvSpPr>
        <p:spPr bwMode="auto">
          <a:xfrm>
            <a:off x="5081588" y="2721073"/>
            <a:ext cx="29367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latin typeface="+mj-lt"/>
              </a:rPr>
              <a:t>+</a:t>
            </a: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 flipV="1">
            <a:off x="1295400" y="1716087"/>
            <a:ext cx="0" cy="609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2" name="Line 31"/>
          <p:cNvSpPr>
            <a:spLocks noChangeShapeType="1"/>
          </p:cNvSpPr>
          <p:nvPr/>
        </p:nvSpPr>
        <p:spPr bwMode="auto">
          <a:xfrm flipV="1">
            <a:off x="6477000" y="1716087"/>
            <a:ext cx="0" cy="6508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63" name="Text Box 32"/>
          <p:cNvSpPr txBox="1">
            <a:spLocks noChangeArrowheads="1"/>
          </p:cNvSpPr>
          <p:nvPr/>
        </p:nvSpPr>
        <p:spPr bwMode="auto">
          <a:xfrm>
            <a:off x="309045" y="1177555"/>
            <a:ext cx="196560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Page Fault?</a:t>
            </a:r>
          </a:p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Protection violation?</a:t>
            </a:r>
          </a:p>
        </p:txBody>
      </p:sp>
      <p:sp>
        <p:nvSpPr>
          <p:cNvPr id="64" name="Text Box 33"/>
          <p:cNvSpPr txBox="1">
            <a:spLocks noChangeArrowheads="1"/>
          </p:cNvSpPr>
          <p:nvPr/>
        </p:nvSpPr>
        <p:spPr bwMode="auto">
          <a:xfrm>
            <a:off x="5493720" y="1201510"/>
            <a:ext cx="1965603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Page Fault?</a:t>
            </a:r>
          </a:p>
          <a:p>
            <a:pPr algn="ctr"/>
            <a:r>
              <a:rPr lang="en-US" sz="1400" dirty="0">
                <a:solidFill>
                  <a:srgbClr val="56127A"/>
                </a:solidFill>
                <a:latin typeface="+mj-lt"/>
              </a:rPr>
              <a:t>Protection violation?</a:t>
            </a:r>
          </a:p>
        </p:txBody>
      </p:sp>
      <p:sp>
        <p:nvSpPr>
          <p:cNvPr id="66" name="Rectangle 22"/>
          <p:cNvSpPr>
            <a:spLocks noChangeArrowheads="1"/>
          </p:cNvSpPr>
          <p:nvPr/>
        </p:nvSpPr>
        <p:spPr bwMode="auto">
          <a:xfrm>
            <a:off x="6096000" y="2325687"/>
            <a:ext cx="762000" cy="990600"/>
          </a:xfrm>
          <a:prstGeom prst="rect">
            <a:avLst/>
          </a:prstGeom>
          <a:solidFill>
            <a:srgbClr val="FFA74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Data TLB</a:t>
            </a:r>
          </a:p>
        </p:txBody>
      </p:sp>
      <p:sp>
        <p:nvSpPr>
          <p:cNvPr id="67" name="Rectangle 35"/>
          <p:cNvSpPr>
            <a:spLocks noChangeArrowheads="1"/>
          </p:cNvSpPr>
          <p:nvPr/>
        </p:nvSpPr>
        <p:spPr bwMode="auto">
          <a:xfrm>
            <a:off x="3429000" y="5526087"/>
            <a:ext cx="3276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Main Memory (DRAM)</a:t>
            </a:r>
          </a:p>
        </p:txBody>
      </p:sp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3733800" y="4459287"/>
            <a:ext cx="2667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Memory Controller</a:t>
            </a:r>
          </a:p>
        </p:txBody>
      </p:sp>
      <p:sp>
        <p:nvSpPr>
          <p:cNvPr id="69" name="Freeform 37"/>
          <p:cNvSpPr>
            <a:spLocks/>
          </p:cNvSpPr>
          <p:nvPr/>
        </p:nvSpPr>
        <p:spPr bwMode="auto">
          <a:xfrm>
            <a:off x="6400800" y="3163887"/>
            <a:ext cx="1371600" cy="16002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0" name="Freeform 38"/>
          <p:cNvSpPr>
            <a:spLocks/>
          </p:cNvSpPr>
          <p:nvPr/>
        </p:nvSpPr>
        <p:spPr bwMode="auto">
          <a:xfrm flipH="1">
            <a:off x="2438400" y="3163887"/>
            <a:ext cx="1295400" cy="16002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1" name="Line 39"/>
          <p:cNvSpPr>
            <a:spLocks noChangeShapeType="1"/>
          </p:cNvSpPr>
          <p:nvPr/>
        </p:nvSpPr>
        <p:spPr bwMode="auto">
          <a:xfrm>
            <a:off x="5105400" y="5068887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2" name="Text Box 40"/>
          <p:cNvSpPr txBox="1">
            <a:spLocks noChangeArrowheads="1"/>
          </p:cNvSpPr>
          <p:nvPr/>
        </p:nvSpPr>
        <p:spPr bwMode="auto">
          <a:xfrm>
            <a:off x="7696200" y="4478665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1474787" y="4554865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4" name="Text Box 42"/>
          <p:cNvSpPr txBox="1">
            <a:spLocks noChangeArrowheads="1"/>
          </p:cNvSpPr>
          <p:nvPr/>
        </p:nvSpPr>
        <p:spPr bwMode="auto">
          <a:xfrm>
            <a:off x="4724400" y="5134868"/>
            <a:ext cx="2438400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Physical Address</a:t>
            </a:r>
          </a:p>
        </p:txBody>
      </p:sp>
      <p:sp>
        <p:nvSpPr>
          <p:cNvPr id="75" name="Text Box 46"/>
          <p:cNvSpPr txBox="1">
            <a:spLocks noChangeArrowheads="1"/>
          </p:cNvSpPr>
          <p:nvPr/>
        </p:nvSpPr>
        <p:spPr bwMode="auto">
          <a:xfrm>
            <a:off x="1676400" y="19735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76" name="Rectangle 48"/>
          <p:cNvSpPr>
            <a:spLocks noChangeArrowheads="1"/>
          </p:cNvSpPr>
          <p:nvPr/>
        </p:nvSpPr>
        <p:spPr bwMode="auto">
          <a:xfrm>
            <a:off x="3429000" y="3544887"/>
            <a:ext cx="1635125" cy="457200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Page-Table </a:t>
            </a: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sz="1400" dirty="0">
              <a:latin typeface="+mj-lt"/>
            </a:endParaRPr>
          </a:p>
        </p:txBody>
      </p:sp>
      <p:sp>
        <p:nvSpPr>
          <p:cNvPr id="77" name="Line 50"/>
          <p:cNvSpPr>
            <a:spLocks noChangeShapeType="1"/>
          </p:cNvSpPr>
          <p:nvPr/>
        </p:nvSpPr>
        <p:spPr bwMode="auto">
          <a:xfrm flipH="1">
            <a:off x="1828800" y="2478087"/>
            <a:ext cx="76200" cy="3810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78" name="Text Box 51"/>
          <p:cNvSpPr txBox="1">
            <a:spLocks noChangeArrowheads="1"/>
          </p:cNvSpPr>
          <p:nvPr/>
        </p:nvSpPr>
        <p:spPr bwMode="auto">
          <a:xfrm>
            <a:off x="76200" y="17449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Virtual Address</a:t>
            </a:r>
          </a:p>
        </p:txBody>
      </p:sp>
      <p:sp>
        <p:nvSpPr>
          <p:cNvPr id="79" name="Line 52"/>
          <p:cNvSpPr>
            <a:spLocks noChangeShapeType="1"/>
          </p:cNvSpPr>
          <p:nvPr/>
        </p:nvSpPr>
        <p:spPr bwMode="auto">
          <a:xfrm flipH="1" flipV="1">
            <a:off x="762000" y="2249487"/>
            <a:ext cx="76200" cy="533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0" name="Text Box 53"/>
          <p:cNvSpPr txBox="1">
            <a:spLocks noChangeArrowheads="1"/>
          </p:cNvSpPr>
          <p:nvPr/>
        </p:nvSpPr>
        <p:spPr bwMode="auto">
          <a:xfrm>
            <a:off x="6781800" y="19735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Physical Address</a:t>
            </a:r>
          </a:p>
        </p:txBody>
      </p:sp>
      <p:sp>
        <p:nvSpPr>
          <p:cNvPr id="81" name="Line 54"/>
          <p:cNvSpPr>
            <a:spLocks noChangeShapeType="1"/>
          </p:cNvSpPr>
          <p:nvPr/>
        </p:nvSpPr>
        <p:spPr bwMode="auto">
          <a:xfrm flipH="1">
            <a:off x="6961188" y="2478087"/>
            <a:ext cx="49212" cy="4095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2" name="Text Box 55"/>
          <p:cNvSpPr txBox="1">
            <a:spLocks noChangeArrowheads="1"/>
          </p:cNvSpPr>
          <p:nvPr/>
        </p:nvSpPr>
        <p:spPr bwMode="auto">
          <a:xfrm>
            <a:off x="5029200" y="1744989"/>
            <a:ext cx="1116013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latin typeface="+mj-lt"/>
              </a:rPr>
              <a:t>Virtual Address</a:t>
            </a:r>
          </a:p>
        </p:txBody>
      </p:sp>
      <p:sp>
        <p:nvSpPr>
          <p:cNvPr id="83" name="Line 56"/>
          <p:cNvSpPr>
            <a:spLocks noChangeShapeType="1"/>
          </p:cNvSpPr>
          <p:nvPr/>
        </p:nvSpPr>
        <p:spPr bwMode="auto">
          <a:xfrm flipH="1" flipV="1">
            <a:off x="5867400" y="2173287"/>
            <a:ext cx="7620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4" name="Rectangle 57"/>
          <p:cNvSpPr>
            <a:spLocks noChangeArrowheads="1"/>
          </p:cNvSpPr>
          <p:nvPr/>
        </p:nvSpPr>
        <p:spPr bwMode="auto">
          <a:xfrm>
            <a:off x="5257800" y="3621087"/>
            <a:ext cx="20574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j-lt"/>
              </a:rPr>
              <a:t>Hardware Page Table Walker</a:t>
            </a:r>
          </a:p>
        </p:txBody>
      </p:sp>
      <p:sp>
        <p:nvSpPr>
          <p:cNvPr id="85" name="Line 58"/>
          <p:cNvSpPr>
            <a:spLocks noChangeShapeType="1"/>
          </p:cNvSpPr>
          <p:nvPr/>
        </p:nvSpPr>
        <p:spPr bwMode="auto">
          <a:xfrm>
            <a:off x="5029200" y="3697287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6" name="Line 59"/>
          <p:cNvSpPr>
            <a:spLocks noChangeShapeType="1"/>
          </p:cNvSpPr>
          <p:nvPr/>
        </p:nvSpPr>
        <p:spPr bwMode="auto">
          <a:xfrm>
            <a:off x="6629400" y="3316287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762000" y="3345755"/>
            <a:ext cx="62869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56127A"/>
                </a:solidFill>
                <a:latin typeface="+mj-lt"/>
              </a:rPr>
              <a:t>Miss?</a:t>
            </a:r>
            <a:endParaRPr lang="en-US" sz="1400">
              <a:latin typeface="+mj-lt"/>
            </a:endParaRPr>
          </a:p>
        </p:txBody>
      </p:sp>
      <p:sp>
        <p:nvSpPr>
          <p:cNvPr id="88" name="Freeform 62"/>
          <p:cNvSpPr>
            <a:spLocks/>
          </p:cNvSpPr>
          <p:nvPr/>
        </p:nvSpPr>
        <p:spPr bwMode="auto">
          <a:xfrm>
            <a:off x="7315200" y="3163887"/>
            <a:ext cx="3048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96" y="432"/>
              </a:cxn>
              <a:cxn ang="0">
                <a:pos x="96" y="0"/>
              </a:cxn>
            </a:cxnLst>
            <a:rect l="0" t="0" r="r" b="b"/>
            <a:pathLst>
              <a:path w="96" h="432">
                <a:moveTo>
                  <a:pt x="0" y="432"/>
                </a:moveTo>
                <a:lnTo>
                  <a:pt x="96" y="432"/>
                </a:lnTo>
                <a:lnTo>
                  <a:pt x="96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05" name="Line 63"/>
          <p:cNvSpPr>
            <a:spLocks noChangeShapeType="1"/>
          </p:cNvSpPr>
          <p:nvPr/>
        </p:nvSpPr>
        <p:spPr bwMode="auto">
          <a:xfrm flipV="1">
            <a:off x="6781800" y="3316287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0" name="Freeform 64"/>
          <p:cNvSpPr>
            <a:spLocks/>
          </p:cNvSpPr>
          <p:nvPr/>
        </p:nvSpPr>
        <p:spPr bwMode="auto">
          <a:xfrm>
            <a:off x="1524000" y="3316287"/>
            <a:ext cx="3733800" cy="914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2304" y="528"/>
              </a:cxn>
            </a:cxnLst>
            <a:rect l="0" t="0" r="r" b="b"/>
            <a:pathLst>
              <a:path w="2304" h="528">
                <a:moveTo>
                  <a:pt x="0" y="0"/>
                </a:moveTo>
                <a:lnTo>
                  <a:pt x="0" y="528"/>
                </a:lnTo>
                <a:lnTo>
                  <a:pt x="2304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1" name="Text Box 65"/>
          <p:cNvSpPr txBox="1">
            <a:spLocks noChangeArrowheads="1"/>
          </p:cNvSpPr>
          <p:nvPr/>
        </p:nvSpPr>
        <p:spPr bwMode="auto">
          <a:xfrm>
            <a:off x="5867400" y="3269555"/>
            <a:ext cx="628698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56127A"/>
                </a:solidFill>
                <a:latin typeface="+mj-lt"/>
              </a:rPr>
              <a:t>Miss?</a:t>
            </a:r>
            <a:endParaRPr lang="en-US" sz="1400">
              <a:latin typeface="+mj-lt"/>
            </a:endParaRPr>
          </a:p>
        </p:txBody>
      </p:sp>
      <p:sp>
        <p:nvSpPr>
          <p:cNvPr id="122" name="Freeform 66"/>
          <p:cNvSpPr>
            <a:spLocks/>
          </p:cNvSpPr>
          <p:nvPr/>
        </p:nvSpPr>
        <p:spPr bwMode="auto">
          <a:xfrm>
            <a:off x="1676400" y="3316287"/>
            <a:ext cx="3581400" cy="762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528"/>
              </a:cxn>
              <a:cxn ang="0">
                <a:pos x="2304" y="528"/>
              </a:cxn>
            </a:cxnLst>
            <a:rect l="0" t="0" r="r" b="b"/>
            <a:pathLst>
              <a:path w="2304" h="528">
                <a:moveTo>
                  <a:pt x="0" y="0"/>
                </a:moveTo>
                <a:lnTo>
                  <a:pt x="0" y="528"/>
                </a:lnTo>
                <a:lnTo>
                  <a:pt x="2304" y="52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3" name="Line 63"/>
          <p:cNvSpPr>
            <a:spLocks noChangeShapeType="1"/>
          </p:cNvSpPr>
          <p:nvPr/>
        </p:nvSpPr>
        <p:spPr bwMode="auto">
          <a:xfrm flipV="1">
            <a:off x="7010400" y="3124200"/>
            <a:ext cx="3810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  <p:sp>
        <p:nvSpPr>
          <p:cNvPr id="124" name="Line 54"/>
          <p:cNvSpPr>
            <a:spLocks noChangeShapeType="1"/>
          </p:cNvSpPr>
          <p:nvPr/>
        </p:nvSpPr>
        <p:spPr bwMode="auto">
          <a:xfrm>
            <a:off x="7086600" y="2514600"/>
            <a:ext cx="0" cy="914399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672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Address Translation 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89" name="Line 2"/>
          <p:cNvSpPr>
            <a:spLocks noChangeShapeType="1"/>
          </p:cNvSpPr>
          <p:nvPr/>
        </p:nvSpPr>
        <p:spPr bwMode="auto">
          <a:xfrm>
            <a:off x="1806840" y="5240650"/>
            <a:ext cx="0" cy="636989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0" name="Freeform 3"/>
          <p:cNvSpPr>
            <a:spLocks/>
          </p:cNvSpPr>
          <p:nvPr/>
        </p:nvSpPr>
        <p:spPr bwMode="auto">
          <a:xfrm>
            <a:off x="1295400" y="4896564"/>
            <a:ext cx="2667000" cy="981075"/>
          </a:xfrm>
          <a:custGeom>
            <a:avLst/>
            <a:gdLst/>
            <a:ahLst/>
            <a:cxnLst>
              <a:cxn ang="0">
                <a:pos x="1860" y="0"/>
              </a:cxn>
              <a:cxn ang="0">
                <a:pos x="1860" y="570"/>
              </a:cxn>
              <a:cxn ang="0">
                <a:pos x="60" y="564"/>
              </a:cxn>
              <a:cxn ang="0">
                <a:pos x="24" y="558"/>
              </a:cxn>
              <a:cxn ang="0">
                <a:pos x="0" y="558"/>
              </a:cxn>
            </a:cxnLst>
            <a:rect l="0" t="0" r="r" b="b"/>
            <a:pathLst>
              <a:path w="1860" h="570">
                <a:moveTo>
                  <a:pt x="1860" y="0"/>
                </a:moveTo>
                <a:lnTo>
                  <a:pt x="1860" y="570"/>
                </a:lnTo>
                <a:lnTo>
                  <a:pt x="60" y="564"/>
                </a:lnTo>
                <a:lnTo>
                  <a:pt x="24" y="558"/>
                </a:lnTo>
                <a:lnTo>
                  <a:pt x="0" y="558"/>
                </a:lnTo>
              </a:path>
            </a:pathLst>
          </a:custGeom>
          <a:noFill/>
          <a:ln w="317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1" name="Rectangle 5"/>
          <p:cNvSpPr>
            <a:spLocks noChangeArrowheads="1"/>
          </p:cNvSpPr>
          <p:nvPr/>
        </p:nvSpPr>
        <p:spPr bwMode="auto">
          <a:xfrm>
            <a:off x="3363401" y="1047890"/>
            <a:ext cx="160941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virtual address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2" name="Rectangle 6"/>
          <p:cNvSpPr>
            <a:spLocks noChangeArrowheads="1"/>
          </p:cNvSpPr>
          <p:nvPr/>
        </p:nvSpPr>
        <p:spPr bwMode="auto">
          <a:xfrm>
            <a:off x="3683868" y="1733023"/>
            <a:ext cx="926537" cy="582211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TLB</a:t>
            </a:r>
          </a:p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Lookup</a:t>
            </a:r>
          </a:p>
        </p:txBody>
      </p:sp>
      <p:sp>
        <p:nvSpPr>
          <p:cNvPr id="93" name="Rectangle 7" descr="90%"/>
          <p:cNvSpPr>
            <a:spLocks noChangeArrowheads="1"/>
          </p:cNvSpPr>
          <p:nvPr/>
        </p:nvSpPr>
        <p:spPr bwMode="auto">
          <a:xfrm>
            <a:off x="1636713" y="2989977"/>
            <a:ext cx="1814512" cy="844550"/>
          </a:xfrm>
          <a:prstGeom prst="rect">
            <a:avLst/>
          </a:prstGeom>
          <a:pattFill prst="pct90">
            <a:fgClr>
              <a:schemeClr val="accent1"/>
            </a:fgClr>
            <a:bgClr>
              <a:srgbClr val="FFFFFF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Page Table</a:t>
            </a:r>
          </a:p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Walk</a:t>
            </a:r>
          </a:p>
        </p:txBody>
      </p:sp>
      <p:sp>
        <p:nvSpPr>
          <p:cNvPr id="94" name="Rectangle 8" descr="90%"/>
          <p:cNvSpPr>
            <a:spLocks noChangeArrowheads="1"/>
          </p:cNvSpPr>
          <p:nvPr/>
        </p:nvSpPr>
        <p:spPr bwMode="auto">
          <a:xfrm>
            <a:off x="3048000" y="4734639"/>
            <a:ext cx="1916113" cy="479425"/>
          </a:xfrm>
          <a:prstGeom prst="rect">
            <a:avLst/>
          </a:prstGeom>
          <a:pattFill prst="pct90">
            <a:fgClr>
              <a:schemeClr val="accent1"/>
            </a:fgClr>
            <a:bgClr>
              <a:srgbClr val="FFFFFF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update TLB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5" name="Rectangle 9"/>
          <p:cNvSpPr>
            <a:spLocks noChangeArrowheads="1"/>
          </p:cNvSpPr>
          <p:nvPr/>
        </p:nvSpPr>
        <p:spPr bwMode="auto">
          <a:xfrm>
            <a:off x="609600" y="4658439"/>
            <a:ext cx="2286000" cy="582211"/>
          </a:xfrm>
          <a:prstGeom prst="rect">
            <a:avLst/>
          </a:prstGeom>
          <a:solidFill>
            <a:srgbClr val="FFCC66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page fault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(OS loads page)</a:t>
            </a:r>
          </a:p>
        </p:txBody>
      </p:sp>
      <p:sp>
        <p:nvSpPr>
          <p:cNvPr id="96" name="Rectangle 10"/>
          <p:cNvSpPr>
            <a:spLocks noChangeArrowheads="1"/>
          </p:cNvSpPr>
          <p:nvPr/>
        </p:nvSpPr>
        <p:spPr bwMode="auto">
          <a:xfrm>
            <a:off x="5493720" y="3115603"/>
            <a:ext cx="1219887" cy="582211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Protection</a:t>
            </a:r>
          </a:p>
          <a:p>
            <a:pPr algn="ctr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Check</a:t>
            </a:r>
          </a:p>
        </p:txBody>
      </p:sp>
      <p:sp>
        <p:nvSpPr>
          <p:cNvPr id="97" name="Rectangle 11"/>
          <p:cNvSpPr>
            <a:spLocks noChangeArrowheads="1"/>
          </p:cNvSpPr>
          <p:nvPr/>
        </p:nvSpPr>
        <p:spPr bwMode="auto">
          <a:xfrm>
            <a:off x="6915887" y="4714002"/>
            <a:ext cx="2187903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 address</a:t>
            </a:r>
          </a:p>
          <a:p>
            <a:pPr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(use to access L1 cache)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8" name="Line 12"/>
          <p:cNvSpPr>
            <a:spLocks noChangeShapeType="1"/>
          </p:cNvSpPr>
          <p:nvPr/>
        </p:nvSpPr>
        <p:spPr bwMode="auto">
          <a:xfrm>
            <a:off x="4160838" y="1383254"/>
            <a:ext cx="0" cy="317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99" name="Freeform 13"/>
          <p:cNvSpPr>
            <a:spLocks/>
          </p:cNvSpPr>
          <p:nvPr/>
        </p:nvSpPr>
        <p:spPr bwMode="auto">
          <a:xfrm>
            <a:off x="2565400" y="2385139"/>
            <a:ext cx="1576388" cy="612775"/>
          </a:xfrm>
          <a:custGeom>
            <a:avLst/>
            <a:gdLst/>
            <a:ahLst/>
            <a:cxnLst>
              <a:cxn ang="0">
                <a:pos x="992" y="0"/>
              </a:cxn>
              <a:cxn ang="0">
                <a:pos x="992" y="136"/>
              </a:cxn>
              <a:cxn ang="0">
                <a:pos x="0" y="369"/>
              </a:cxn>
            </a:cxnLst>
            <a:rect l="0" t="0" r="r" b="b"/>
            <a:pathLst>
              <a:path w="993" h="370">
                <a:moveTo>
                  <a:pt x="992" y="0"/>
                </a:moveTo>
                <a:lnTo>
                  <a:pt x="992" y="136"/>
                </a:lnTo>
                <a:lnTo>
                  <a:pt x="0" y="369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0" name="Line 14"/>
          <p:cNvSpPr>
            <a:spLocks noChangeShapeType="1"/>
          </p:cNvSpPr>
          <p:nvPr/>
        </p:nvSpPr>
        <p:spPr bwMode="auto">
          <a:xfrm>
            <a:off x="4141788" y="2626439"/>
            <a:ext cx="2024062" cy="3698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1" name="Rectangle 15"/>
          <p:cNvSpPr>
            <a:spLocks noChangeArrowheads="1"/>
          </p:cNvSpPr>
          <p:nvPr/>
        </p:nvSpPr>
        <p:spPr bwMode="auto">
          <a:xfrm>
            <a:off x="2786063" y="2442289"/>
            <a:ext cx="577082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miss</a:t>
            </a:r>
          </a:p>
        </p:txBody>
      </p:sp>
      <p:sp>
        <p:nvSpPr>
          <p:cNvPr id="102" name="Rectangle 16"/>
          <p:cNvSpPr>
            <a:spLocks noChangeArrowheads="1"/>
          </p:cNvSpPr>
          <p:nvPr/>
        </p:nvSpPr>
        <p:spPr bwMode="auto">
          <a:xfrm>
            <a:off x="5008563" y="2453402"/>
            <a:ext cx="418385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hit</a:t>
            </a:r>
          </a:p>
        </p:txBody>
      </p:sp>
      <p:sp>
        <p:nvSpPr>
          <p:cNvPr id="103" name="Freeform 17"/>
          <p:cNvSpPr>
            <a:spLocks/>
          </p:cNvSpPr>
          <p:nvPr/>
        </p:nvSpPr>
        <p:spPr bwMode="auto">
          <a:xfrm>
            <a:off x="1606550" y="3842464"/>
            <a:ext cx="890588" cy="835025"/>
          </a:xfrm>
          <a:custGeom>
            <a:avLst/>
            <a:gdLst/>
            <a:ahLst/>
            <a:cxnLst>
              <a:cxn ang="0">
                <a:pos x="560" y="0"/>
              </a:cxn>
              <a:cxn ang="0">
                <a:pos x="560" y="205"/>
              </a:cxn>
              <a:cxn ang="0">
                <a:pos x="0" y="525"/>
              </a:cxn>
            </a:cxnLst>
            <a:rect l="0" t="0" r="r" b="b"/>
            <a:pathLst>
              <a:path w="561" h="526">
                <a:moveTo>
                  <a:pt x="560" y="0"/>
                </a:moveTo>
                <a:lnTo>
                  <a:pt x="560" y="205"/>
                </a:lnTo>
                <a:lnTo>
                  <a:pt x="0" y="52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4" name="Line 18"/>
          <p:cNvSpPr>
            <a:spLocks noChangeShapeType="1"/>
          </p:cNvSpPr>
          <p:nvPr/>
        </p:nvSpPr>
        <p:spPr bwMode="auto">
          <a:xfrm>
            <a:off x="2503488" y="4190127"/>
            <a:ext cx="1077912" cy="5445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6" name="Freeform 20"/>
          <p:cNvSpPr>
            <a:spLocks/>
          </p:cNvSpPr>
          <p:nvPr/>
        </p:nvSpPr>
        <p:spPr bwMode="auto">
          <a:xfrm>
            <a:off x="5584825" y="3834527"/>
            <a:ext cx="530225" cy="842962"/>
          </a:xfrm>
          <a:custGeom>
            <a:avLst/>
            <a:gdLst/>
            <a:ahLst/>
            <a:cxnLst>
              <a:cxn ang="0">
                <a:pos x="333" y="0"/>
              </a:cxn>
              <a:cxn ang="0">
                <a:pos x="333" y="187"/>
              </a:cxn>
              <a:cxn ang="0">
                <a:pos x="0" y="505"/>
              </a:cxn>
            </a:cxnLst>
            <a:rect l="0" t="0" r="r" b="b"/>
            <a:pathLst>
              <a:path w="334" h="506">
                <a:moveTo>
                  <a:pt x="333" y="0"/>
                </a:moveTo>
                <a:lnTo>
                  <a:pt x="333" y="187"/>
                </a:lnTo>
                <a:lnTo>
                  <a:pt x="0" y="50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7" name="Line 21"/>
          <p:cNvSpPr>
            <a:spLocks noChangeShapeType="1"/>
          </p:cNvSpPr>
          <p:nvPr/>
        </p:nvSpPr>
        <p:spPr bwMode="auto">
          <a:xfrm>
            <a:off x="6113463" y="4161552"/>
            <a:ext cx="1914525" cy="515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08" name="Rectangle 22"/>
          <p:cNvSpPr>
            <a:spLocks noChangeArrowheads="1"/>
          </p:cNvSpPr>
          <p:nvPr/>
        </p:nvSpPr>
        <p:spPr bwMode="auto">
          <a:xfrm>
            <a:off x="4941682" y="4048839"/>
            <a:ext cx="897683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denied</a:t>
            </a:r>
          </a:p>
        </p:txBody>
      </p:sp>
      <p:sp>
        <p:nvSpPr>
          <p:cNvPr id="109" name="Rectangle 23"/>
          <p:cNvSpPr>
            <a:spLocks noChangeArrowheads="1"/>
          </p:cNvSpPr>
          <p:nvPr/>
        </p:nvSpPr>
        <p:spPr bwMode="auto">
          <a:xfrm>
            <a:off x="7002463" y="4059952"/>
            <a:ext cx="1187827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permitted</a:t>
            </a:r>
          </a:p>
        </p:txBody>
      </p:sp>
      <p:sp>
        <p:nvSpPr>
          <p:cNvPr id="110" name="Rectangle 24"/>
          <p:cNvSpPr>
            <a:spLocks noChangeArrowheads="1"/>
          </p:cNvSpPr>
          <p:nvPr/>
        </p:nvSpPr>
        <p:spPr bwMode="auto">
          <a:xfrm>
            <a:off x="5233696" y="4690208"/>
            <a:ext cx="1280801" cy="582211"/>
          </a:xfrm>
          <a:prstGeom prst="rect">
            <a:avLst/>
          </a:prstGeom>
          <a:solidFill>
            <a:srgbClr val="FFCC66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protection </a:t>
            </a:r>
          </a:p>
          <a:p>
            <a:pPr algn="ctr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fault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11" name="Rectangle 25"/>
          <p:cNvSpPr>
            <a:spLocks noChangeArrowheads="1"/>
          </p:cNvSpPr>
          <p:nvPr/>
        </p:nvSpPr>
        <p:spPr bwMode="auto">
          <a:xfrm>
            <a:off x="5551488" y="1337389"/>
            <a:ext cx="330200" cy="1905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12" name="Rectangle 26" descr="90%"/>
          <p:cNvSpPr>
            <a:spLocks noChangeArrowheads="1"/>
          </p:cNvSpPr>
          <p:nvPr/>
        </p:nvSpPr>
        <p:spPr bwMode="auto">
          <a:xfrm>
            <a:off x="5551488" y="1629489"/>
            <a:ext cx="330200" cy="190500"/>
          </a:xfrm>
          <a:prstGeom prst="rect">
            <a:avLst/>
          </a:prstGeom>
          <a:pattFill prst="pct90">
            <a:fgClr>
              <a:schemeClr val="accent1"/>
            </a:fgClr>
            <a:bgClr>
              <a:srgbClr val="FFFFFF"/>
            </a:bgClr>
          </a:patt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13" name="Rectangle 27"/>
          <p:cNvSpPr>
            <a:spLocks noChangeArrowheads="1"/>
          </p:cNvSpPr>
          <p:nvPr/>
        </p:nvSpPr>
        <p:spPr bwMode="auto">
          <a:xfrm>
            <a:off x="5551488" y="1908889"/>
            <a:ext cx="330200" cy="190500"/>
          </a:xfrm>
          <a:prstGeom prst="rect">
            <a:avLst/>
          </a:prstGeom>
          <a:solidFill>
            <a:srgbClr val="FFCC66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  <p:sp>
        <p:nvSpPr>
          <p:cNvPr id="114" name="Rectangle 28"/>
          <p:cNvSpPr>
            <a:spLocks noChangeArrowheads="1"/>
          </p:cNvSpPr>
          <p:nvPr/>
        </p:nvSpPr>
        <p:spPr bwMode="auto">
          <a:xfrm>
            <a:off x="6019800" y="1229439"/>
            <a:ext cx="2394118" cy="8284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hardware</a:t>
            </a:r>
          </a:p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hardware or software</a:t>
            </a:r>
          </a:p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software</a:t>
            </a:r>
          </a:p>
        </p:txBody>
      </p:sp>
      <p:sp>
        <p:nvSpPr>
          <p:cNvPr id="117" name="Text Box 31"/>
          <p:cNvSpPr txBox="1">
            <a:spLocks noChangeArrowheads="1"/>
          </p:cNvSpPr>
          <p:nvPr/>
        </p:nvSpPr>
        <p:spPr bwMode="auto">
          <a:xfrm>
            <a:off x="113988" y="5570959"/>
            <a:ext cx="1191352" cy="5847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exceptio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n</a:t>
            </a:r>
          </a:p>
          <a:p>
            <a:pPr algn="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handler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18" name="Rectangle 22"/>
          <p:cNvSpPr>
            <a:spLocks noChangeArrowheads="1"/>
          </p:cNvSpPr>
          <p:nvPr/>
        </p:nvSpPr>
        <p:spPr bwMode="auto">
          <a:xfrm>
            <a:off x="2997395" y="3925727"/>
            <a:ext cx="923331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age </a:t>
            </a:r>
          </a:p>
          <a:p>
            <a:pPr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in </a:t>
            </a:r>
            <a:r>
              <a:rPr lang="en-US" altLang="ko-KR" sz="1600" dirty="0" err="1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mem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19" name="Rectangle 22"/>
          <p:cNvSpPr>
            <a:spLocks noChangeArrowheads="1"/>
          </p:cNvSpPr>
          <p:nvPr/>
        </p:nvSpPr>
        <p:spPr bwMode="auto">
          <a:xfrm>
            <a:off x="1000335" y="3925726"/>
            <a:ext cx="1117295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altLang="ko-KR" sz="1600" dirty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age not</a:t>
            </a:r>
          </a:p>
          <a:p>
            <a:pPr algn="r">
              <a:spcBef>
                <a:spcPct val="0"/>
              </a:spcBef>
            </a:pP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in </a:t>
            </a:r>
            <a:r>
              <a:rPr lang="en-US" altLang="ko-KR" sz="1600" dirty="0" err="1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mem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20" name="Text Box 31"/>
          <p:cNvSpPr txBox="1">
            <a:spLocks noChangeArrowheads="1"/>
          </p:cNvSpPr>
          <p:nvPr/>
        </p:nvSpPr>
        <p:spPr bwMode="auto">
          <a:xfrm>
            <a:off x="4638300" y="5704435"/>
            <a:ext cx="1031052" cy="3385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1600" dirty="0" err="1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seg</a:t>
            </a:r>
            <a:r>
              <a:rPr lang="en-US" altLang="ko-KR" sz="16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 fault</a:t>
            </a:r>
            <a:endParaRPr lang="en-US" altLang="ko-KR" sz="16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121" name="Freeform 20"/>
          <p:cNvSpPr>
            <a:spLocks/>
          </p:cNvSpPr>
          <p:nvPr/>
        </p:nvSpPr>
        <p:spPr bwMode="auto">
          <a:xfrm>
            <a:off x="5669352" y="5317837"/>
            <a:ext cx="322780" cy="555875"/>
          </a:xfrm>
          <a:custGeom>
            <a:avLst/>
            <a:gdLst/>
            <a:ahLst/>
            <a:cxnLst>
              <a:cxn ang="0">
                <a:pos x="333" y="0"/>
              </a:cxn>
              <a:cxn ang="0">
                <a:pos x="333" y="187"/>
              </a:cxn>
              <a:cxn ang="0">
                <a:pos x="0" y="505"/>
              </a:cxn>
            </a:cxnLst>
            <a:rect l="0" t="0" r="r" b="b"/>
            <a:pathLst>
              <a:path w="334" h="506">
                <a:moveTo>
                  <a:pt x="333" y="0"/>
                </a:moveTo>
                <a:lnTo>
                  <a:pt x="333" y="187"/>
                </a:lnTo>
                <a:lnTo>
                  <a:pt x="0" y="505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ctr"/>
            <a:endParaRPr lang="en-US" sz="16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8338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Summary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Virtual Memory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Enables multi-programming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Programs operate in virtual memory space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Programs are protected from each other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Virtual to Physical Address Translation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Base&amp;Bound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Segmentation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Paging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Multi-level Translation (segmented paging, paged paging)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Translation </a:t>
            </a:r>
            <a:r>
              <a:rPr lang="en-US" dirty="0" err="1" smtClean="0">
                <a:solidFill>
                  <a:schemeClr val="tx1"/>
                </a:solidFill>
              </a:rPr>
              <a:t>Lookaside</a:t>
            </a:r>
            <a:r>
              <a:rPr lang="en-US" dirty="0" smtClean="0">
                <a:solidFill>
                  <a:schemeClr val="tx1"/>
                </a:solidFill>
              </a:rPr>
              <a:t> Buffer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Accelerates virtual memory, address translation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8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Krishnamurthy (U. Washington)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3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Last Time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Caches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Quantify cache/memor</a:t>
            </a:r>
            <a:r>
              <a:rPr lang="en-US" sz="1600" b="0" dirty="0" smtClean="0">
                <a:solidFill>
                  <a:schemeClr val="tx1"/>
                </a:solidFill>
              </a:rPr>
              <a:t>y hierarchy with AMAT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Three types of cache misses: (1) compulsory, (2) capacity, (3) conflict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Cache structure and data placement policies determine miss rates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Write buffers improve performance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Prefetching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Identify and exploit spatial locality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err="1" smtClean="0">
                <a:solidFill>
                  <a:schemeClr val="tx1"/>
                </a:solidFill>
              </a:rPr>
              <a:t>Prefetchers</a:t>
            </a:r>
            <a:r>
              <a:rPr lang="en-US" sz="1600" b="0" dirty="0" smtClean="0">
                <a:solidFill>
                  <a:schemeClr val="tx1"/>
                </a:solidFill>
              </a:rPr>
              <a:t> can be implemented in hardware, software, both</a:t>
            </a:r>
            <a:endParaRPr lang="en-US" sz="1600" b="0" dirty="0">
              <a:solidFill>
                <a:schemeClr val="tx1"/>
              </a:solidFill>
            </a:endParaRPr>
          </a:p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Caches and Code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Restructuring SW code can improve HW cache performance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b="0" dirty="0" smtClean="0">
                <a:solidFill>
                  <a:schemeClr val="tx1"/>
                </a:solidFill>
              </a:rPr>
              <a:t>Data re-use can improve with code structure (e.g., matrix multiply)</a:t>
            </a:r>
            <a:endParaRPr lang="en-US" sz="16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endParaRPr lang="en-US" sz="1600" b="0" dirty="0" smtClean="0">
              <a:solidFill>
                <a:schemeClr val="tx1"/>
              </a:solidFill>
            </a:endParaRP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8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Physical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O</a:t>
            </a:r>
            <a:r>
              <a:rPr lang="en-US" dirty="0" smtClean="0">
                <a:solidFill>
                  <a:schemeClr val="tx1"/>
                </a:solidFill>
              </a:rPr>
              <a:t>ne program runs at a time. Program has unrestricted access to machine (RAM, I/O)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Program addresses depend on where program is loaded into memory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But programmers do not think about memory addresses when writing sub-routines…</a:t>
            </a:r>
            <a:endParaRPr lang="en-US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How is location independence achieved? Loader/Linker</a:t>
            </a:r>
            <a:endParaRPr lang="en-US" sz="1600" b="0" dirty="0" smtClean="0">
              <a:solidFill>
                <a:schemeClr val="tx1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(1) loads sub-routines into memory, determines physical addresses,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(2) links multiple sub-routines, </a:t>
            </a:r>
          </a:p>
          <a:p>
            <a:pPr marL="7429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(3) resolves physical addresses so jumps to sub-routines go to correct memory locations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06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Machine with Physical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4427530"/>
            <a:ext cx="8147325" cy="1766629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With unrestricted access to a machine, program uses physical addresses.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>
            <a:off x="5638800" y="1828800"/>
            <a:ext cx="15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8077200" y="1828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895600" y="1828800"/>
            <a:ext cx="1905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grpSp>
        <p:nvGrpSpPr>
          <p:cNvPr id="13" name="Group 6"/>
          <p:cNvGrpSpPr>
            <a:grpSpLocks/>
          </p:cNvGrpSpPr>
          <p:nvPr/>
        </p:nvGrpSpPr>
        <p:grpSpPr bwMode="auto">
          <a:xfrm>
            <a:off x="685800" y="1219200"/>
            <a:ext cx="304800" cy="1219200"/>
            <a:chOff x="336" y="1200"/>
            <a:chExt cx="144" cy="720"/>
          </a:xfrm>
        </p:grpSpPr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500" dirty="0">
                  <a:latin typeface="+mj-lt"/>
                </a:rPr>
                <a:t>PC</a:t>
              </a:r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1981200" y="1295400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latin typeface="+mj-lt"/>
              </a:rPr>
              <a:t>Inst. Cache</a:t>
            </a:r>
          </a:p>
        </p:txBody>
      </p:sp>
      <p:grpSp>
        <p:nvGrpSpPr>
          <p:cNvPr id="17" name="Group 11"/>
          <p:cNvGrpSpPr>
            <a:grpSpLocks/>
          </p:cNvGrpSpPr>
          <p:nvPr/>
        </p:nvGrpSpPr>
        <p:grpSpPr bwMode="auto">
          <a:xfrm>
            <a:off x="3048000" y="1219200"/>
            <a:ext cx="304800" cy="1219200"/>
            <a:chOff x="336" y="1200"/>
            <a:chExt cx="144" cy="720"/>
          </a:xfrm>
        </p:grpSpPr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D</a:t>
              </a:r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3505200" y="1295400"/>
            <a:ext cx="10668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>
                <a:latin typeface="+mj-lt"/>
              </a:rPr>
              <a:t>Decode</a:t>
            </a:r>
          </a:p>
        </p:txBody>
      </p:sp>
      <p:grpSp>
        <p:nvGrpSpPr>
          <p:cNvPr id="21" name="Group 15"/>
          <p:cNvGrpSpPr>
            <a:grpSpLocks/>
          </p:cNvGrpSpPr>
          <p:nvPr/>
        </p:nvGrpSpPr>
        <p:grpSpPr bwMode="auto">
          <a:xfrm>
            <a:off x="4800600" y="1219200"/>
            <a:ext cx="304800" cy="1219200"/>
            <a:chOff x="336" y="1200"/>
            <a:chExt cx="144" cy="720"/>
          </a:xfrm>
        </p:grpSpPr>
        <p:sp>
          <p:nvSpPr>
            <p:cNvPr id="22" name="Rectangle 16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E</a:t>
              </a:r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24" name="Freeform 18"/>
          <p:cNvSpPr>
            <a:spLocks/>
          </p:cNvSpPr>
          <p:nvPr/>
        </p:nvSpPr>
        <p:spPr bwMode="auto">
          <a:xfrm>
            <a:off x="5257800" y="1295400"/>
            <a:ext cx="381000" cy="1066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88"/>
              </a:cxn>
              <a:cxn ang="0">
                <a:pos x="48" y="336"/>
              </a:cxn>
              <a:cxn ang="0">
                <a:pos x="0" y="384"/>
              </a:cxn>
              <a:cxn ang="0">
                <a:pos x="0" y="672"/>
              </a:cxn>
              <a:cxn ang="0">
                <a:pos x="240" y="480"/>
              </a:cxn>
              <a:cxn ang="0">
                <a:pos x="240" y="144"/>
              </a:cxn>
              <a:cxn ang="0">
                <a:pos x="0" y="0"/>
              </a:cxn>
            </a:cxnLst>
            <a:rect l="0" t="0" r="r" b="b"/>
            <a:pathLst>
              <a:path w="240" h="672">
                <a:moveTo>
                  <a:pt x="0" y="0"/>
                </a:moveTo>
                <a:lnTo>
                  <a:pt x="0" y="288"/>
                </a:lnTo>
                <a:lnTo>
                  <a:pt x="48" y="336"/>
                </a:lnTo>
                <a:lnTo>
                  <a:pt x="0" y="384"/>
                </a:lnTo>
                <a:lnTo>
                  <a:pt x="0" y="672"/>
                </a:lnTo>
                <a:lnTo>
                  <a:pt x="240" y="480"/>
                </a:lnTo>
                <a:lnTo>
                  <a:pt x="240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grpSp>
        <p:nvGrpSpPr>
          <p:cNvPr id="25" name="Group 19"/>
          <p:cNvGrpSpPr>
            <a:grpSpLocks/>
          </p:cNvGrpSpPr>
          <p:nvPr/>
        </p:nvGrpSpPr>
        <p:grpSpPr bwMode="auto">
          <a:xfrm>
            <a:off x="5791200" y="1219200"/>
            <a:ext cx="304800" cy="1219200"/>
            <a:chOff x="336" y="1200"/>
            <a:chExt cx="144" cy="720"/>
          </a:xfrm>
        </p:grpSpPr>
        <p:sp>
          <p:nvSpPr>
            <p:cNvPr id="26" name="Rectangle 20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M</a:t>
              </a:r>
            </a:p>
          </p:txBody>
        </p:sp>
        <p:sp>
          <p:nvSpPr>
            <p:cNvPr id="27" name="Freeform 21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28" name="Rectangle 23"/>
          <p:cNvSpPr>
            <a:spLocks noChangeArrowheads="1"/>
          </p:cNvSpPr>
          <p:nvPr/>
        </p:nvSpPr>
        <p:spPr bwMode="auto">
          <a:xfrm>
            <a:off x="7162800" y="1295400"/>
            <a:ext cx="914400" cy="990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latin typeface="+mj-lt"/>
              </a:rPr>
              <a:t>Data Cache</a:t>
            </a:r>
          </a:p>
        </p:txBody>
      </p:sp>
      <p:grpSp>
        <p:nvGrpSpPr>
          <p:cNvPr id="29" name="Group 24"/>
          <p:cNvGrpSpPr>
            <a:grpSpLocks/>
          </p:cNvGrpSpPr>
          <p:nvPr/>
        </p:nvGrpSpPr>
        <p:grpSpPr bwMode="auto">
          <a:xfrm>
            <a:off x="8229600" y="1219200"/>
            <a:ext cx="304800" cy="1219200"/>
            <a:chOff x="336" y="1200"/>
            <a:chExt cx="144" cy="720"/>
          </a:xfrm>
        </p:grpSpPr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336" y="1200"/>
              <a:ext cx="144" cy="72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500">
                  <a:latin typeface="+mj-lt"/>
                </a:rPr>
                <a:t>W</a:t>
              </a:r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336" y="1785"/>
              <a:ext cx="144" cy="135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96" y="0"/>
                </a:cxn>
                <a:cxn ang="0">
                  <a:pos x="192" y="144"/>
                </a:cxn>
              </a:cxnLst>
              <a:rect l="0" t="0" r="r" b="b"/>
              <a:pathLst>
                <a:path w="192" h="144">
                  <a:moveTo>
                    <a:pt x="0" y="144"/>
                  </a:moveTo>
                  <a:lnTo>
                    <a:pt x="96" y="0"/>
                  </a:lnTo>
                  <a:lnTo>
                    <a:pt x="192" y="144"/>
                  </a:lnTo>
                </a:path>
              </a:pathLst>
            </a:custGeom>
            <a:solidFill>
              <a:schemeClr val="accent1"/>
            </a:solidFill>
            <a:ln w="127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500">
                <a:latin typeface="+mj-lt"/>
              </a:endParaRPr>
            </a:p>
          </p:txBody>
        </p:sp>
      </p:grpSp>
      <p:sp>
        <p:nvSpPr>
          <p:cNvPr id="32" name="Line 27"/>
          <p:cNvSpPr>
            <a:spLocks noChangeShapeType="1"/>
          </p:cNvSpPr>
          <p:nvPr/>
        </p:nvSpPr>
        <p:spPr bwMode="auto">
          <a:xfrm>
            <a:off x="5105400" y="15240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3" name="Line 28"/>
          <p:cNvSpPr>
            <a:spLocks noChangeShapeType="1"/>
          </p:cNvSpPr>
          <p:nvPr/>
        </p:nvSpPr>
        <p:spPr bwMode="auto">
          <a:xfrm>
            <a:off x="5105400" y="21336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310188" y="1683092"/>
            <a:ext cx="301686" cy="3231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">
                <a:latin typeface="+mj-lt"/>
              </a:rPr>
              <a:t>+</a:t>
            </a:r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990600" y="1828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>
            <a:off x="3429000" y="3733800"/>
            <a:ext cx="32766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dirty="0">
                <a:latin typeface="+mj-lt"/>
              </a:rPr>
              <a:t>Main Memory (DRAM)</a:t>
            </a:r>
          </a:p>
        </p:txBody>
      </p:sp>
      <p:sp>
        <p:nvSpPr>
          <p:cNvPr id="37" name="Rectangle 37"/>
          <p:cNvSpPr>
            <a:spLocks noChangeArrowheads="1"/>
          </p:cNvSpPr>
          <p:nvPr/>
        </p:nvSpPr>
        <p:spPr bwMode="auto">
          <a:xfrm>
            <a:off x="3733800" y="2667000"/>
            <a:ext cx="26670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>
                <a:latin typeface="+mj-lt"/>
              </a:rPr>
              <a:t>Memory Controller</a:t>
            </a:r>
          </a:p>
        </p:txBody>
      </p:sp>
      <p:sp>
        <p:nvSpPr>
          <p:cNvPr id="38" name="Freeform 39"/>
          <p:cNvSpPr>
            <a:spLocks/>
          </p:cNvSpPr>
          <p:nvPr/>
        </p:nvSpPr>
        <p:spPr bwMode="auto">
          <a:xfrm>
            <a:off x="6400800" y="2286000"/>
            <a:ext cx="1295400" cy="6096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39" name="Freeform 40"/>
          <p:cNvSpPr>
            <a:spLocks/>
          </p:cNvSpPr>
          <p:nvPr/>
        </p:nvSpPr>
        <p:spPr bwMode="auto">
          <a:xfrm flipH="1">
            <a:off x="2438400" y="2286000"/>
            <a:ext cx="1295400" cy="609600"/>
          </a:xfrm>
          <a:custGeom>
            <a:avLst/>
            <a:gdLst/>
            <a:ahLst/>
            <a:cxnLst>
              <a:cxn ang="0">
                <a:pos x="816" y="0"/>
              </a:cxn>
              <a:cxn ang="0">
                <a:pos x="816" y="384"/>
              </a:cxn>
              <a:cxn ang="0">
                <a:pos x="0" y="384"/>
              </a:cxn>
            </a:cxnLst>
            <a:rect l="0" t="0" r="r" b="b"/>
            <a:pathLst>
              <a:path w="816" h="384">
                <a:moveTo>
                  <a:pt x="816" y="0"/>
                </a:moveTo>
                <a:lnTo>
                  <a:pt x="816" y="384"/>
                </a:lnTo>
                <a:lnTo>
                  <a:pt x="0" y="38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5105400" y="32766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500">
              <a:latin typeface="+mj-lt"/>
            </a:endParaRP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914400" y="118667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>
                <a:latin typeface="+mj-lt"/>
              </a:rPr>
              <a:t>Physical Address</a:t>
            </a:r>
          </a:p>
        </p:txBody>
      </p:sp>
      <p:sp>
        <p:nvSpPr>
          <p:cNvPr id="42" name="Text Box 43"/>
          <p:cNvSpPr txBox="1">
            <a:spLocks noChangeArrowheads="1"/>
          </p:cNvSpPr>
          <p:nvPr/>
        </p:nvSpPr>
        <p:spPr bwMode="auto">
          <a:xfrm>
            <a:off x="6019800" y="123112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7113587" y="286307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  <p:sp>
        <p:nvSpPr>
          <p:cNvPr id="44" name="Text Box 45"/>
          <p:cNvSpPr txBox="1">
            <a:spLocks noChangeArrowheads="1"/>
          </p:cNvSpPr>
          <p:nvPr/>
        </p:nvSpPr>
        <p:spPr bwMode="auto">
          <a:xfrm>
            <a:off x="1828800" y="2863076"/>
            <a:ext cx="1116013" cy="55399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5148263" y="3343617"/>
            <a:ext cx="2438400" cy="3231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n-US" sz="1500" dirty="0">
                <a:latin typeface="+mj-lt"/>
              </a:rPr>
              <a:t>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276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Address Translation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6649531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 early machines, I/O is slow and requires processor support</a:t>
            </a:r>
            <a:endParaRPr lang="en-US" sz="1600" b="0" dirty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Increase throughput by over-lapping I/O for multiple programs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Eliminate processor support with direct memory access (DMA) 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DMA: (1) Processor initiates I/O, (2) Processor does other operations during transfer, (3) Processor receives interrupt from DMA controller when transfer is complete</a:t>
            </a:r>
          </a:p>
          <a:p>
            <a:pPr marL="742950" lvl="1" indent="-285750">
              <a:buFontTx/>
              <a:buChar char="-"/>
            </a:pPr>
            <a:endParaRPr lang="en-US" sz="1000" b="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Location-Independent Programs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lvl="1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Simplify program and storage management</a:t>
            </a:r>
          </a:p>
          <a:p>
            <a:pPr algn="l"/>
            <a:endParaRPr lang="en-US" sz="1000" dirty="0" smtClean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Protection</a:t>
            </a:r>
            <a:endParaRPr lang="en-US" dirty="0" smtClean="0">
              <a:solidFill>
                <a:schemeClr val="tx1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Independent programs should not affect others (isolated memory spaces)</a:t>
            </a:r>
          </a:p>
          <a:p>
            <a:pPr marL="285750" indent="-285750" algn="l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Multi-programming requires “supervisor” to </a:t>
            </a:r>
            <a:r>
              <a:rPr lang="en-US" sz="1600" dirty="0" smtClean="0">
                <a:solidFill>
                  <a:schemeClr val="tx1"/>
                </a:solidFill>
              </a:rPr>
              <a:t>schedule programs, </a:t>
            </a:r>
            <a:r>
              <a:rPr lang="en-US" sz="1600" b="0" dirty="0" smtClean="0">
                <a:solidFill>
                  <a:schemeClr val="tx1"/>
                </a:solidFill>
              </a:rPr>
              <a:t>manage context switches between programs</a:t>
            </a:r>
            <a:endParaRPr lang="en-US" sz="1600" b="0" dirty="0" smtClean="0">
              <a:solidFill>
                <a:schemeClr val="tx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461251" y="3822699"/>
            <a:ext cx="838200" cy="584200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z="160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461251" y="1662112"/>
            <a:ext cx="838200" cy="89376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j-lt"/>
            </a:endParaRPr>
          </a:p>
        </p:txBody>
      </p:sp>
      <p:grpSp>
        <p:nvGrpSpPr>
          <p:cNvPr id="10" name="Group 6"/>
          <p:cNvGrpSpPr>
            <a:grpSpLocks/>
          </p:cNvGrpSpPr>
          <p:nvPr/>
        </p:nvGrpSpPr>
        <p:grpSpPr bwMode="auto">
          <a:xfrm>
            <a:off x="7461251" y="1260474"/>
            <a:ext cx="838200" cy="4454525"/>
            <a:chOff x="4704" y="1344"/>
            <a:chExt cx="528" cy="2806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4704" y="1344"/>
              <a:ext cx="528" cy="280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4711" y="1609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4711" y="2160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4711" y="2954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4711" y="3324"/>
              <a:ext cx="5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>
                <a:latin typeface="+mj-lt"/>
              </a:endParaRPr>
            </a:p>
          </p:txBody>
        </p:sp>
      </p:grp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481889" y="1919287"/>
            <a:ext cx="771046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>
                <a:latin typeface="+mj-lt"/>
                <a:ea typeface="굴림" charset="-127"/>
                <a:cs typeface="굴림" charset="-127"/>
              </a:rPr>
              <a:t>prog1</a:t>
            </a: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7469189" y="3921124"/>
            <a:ext cx="771046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prog2</a:t>
            </a: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 rot="-5400000">
            <a:off x="7606101" y="3413710"/>
            <a:ext cx="1856598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>
                <a:latin typeface="+mj-lt"/>
                <a:ea typeface="굴림" charset="-127"/>
                <a:cs typeface="굴림" charset="-127"/>
              </a:rPr>
              <a:t>Physical Memory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7452375" y="5149100"/>
            <a:ext cx="838200" cy="584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z="160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7620000" y="5181600"/>
            <a:ext cx="463269" cy="33598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600" dirty="0" smtClean="0">
                <a:latin typeface="+mj-lt"/>
                <a:ea typeface="굴림" charset="-127"/>
                <a:cs typeface="굴림" charset="-127"/>
              </a:rPr>
              <a:t>OS</a:t>
            </a:r>
            <a:endParaRPr lang="en-US" altLang="ko-KR" sz="1600" dirty="0">
              <a:latin typeface="+mj-lt"/>
              <a:ea typeface="굴림" charset="-127"/>
              <a:cs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627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Virtual and Physical Memory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003606"/>
            <a:ext cx="8055027" cy="119055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Programs receive allocations of </a:t>
            </a:r>
            <a:r>
              <a:rPr lang="en-US" sz="1600" u="sng" dirty="0" smtClean="0">
                <a:solidFill>
                  <a:schemeClr val="tx1"/>
                </a:solidFill>
              </a:rPr>
              <a:t>physical memory</a:t>
            </a:r>
            <a:r>
              <a:rPr lang="en-US" sz="1600" i="1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at specific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u="sng" dirty="0" smtClean="0">
                <a:solidFill>
                  <a:schemeClr val="tx1"/>
                </a:solidFill>
              </a:rPr>
              <a:t>physical addresses.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Program operates in </a:t>
            </a:r>
            <a:r>
              <a:rPr lang="en-US" sz="1600" u="sng" dirty="0" smtClean="0">
                <a:solidFill>
                  <a:schemeClr val="tx1"/>
                </a:solidFill>
              </a:rPr>
              <a:t>virtual memory</a:t>
            </a:r>
            <a:r>
              <a:rPr lang="en-US" sz="1600" dirty="0" smtClean="0">
                <a:solidFill>
                  <a:schemeClr val="tx1"/>
                </a:solidFill>
              </a:rPr>
              <a:t> with </a:t>
            </a:r>
            <a:r>
              <a:rPr lang="en-US" sz="1600" u="sng" dirty="0" smtClean="0">
                <a:solidFill>
                  <a:schemeClr val="tx1"/>
                </a:solidFill>
              </a:rPr>
              <a:t>virtual addresses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en-US" sz="1600" dirty="0">
              <a:solidFill>
                <a:schemeClr val="tx1"/>
              </a:solidFill>
            </a:endParaRP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Memory Management Unit (MMU) – performs address translation to map virtual addresses to physical addresses.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7294562" y="3030491"/>
            <a:ext cx="1133475" cy="1517696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284162" y="3659187"/>
            <a:ext cx="1526059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Virtual Memory</a:t>
            </a: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284162" y="2149475"/>
            <a:ext cx="1143000" cy="1509712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 rot="16200000">
            <a:off x="7860509" y="2712909"/>
            <a:ext cx="1654171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Verdana" charset="0"/>
                <a:ea typeface="굴림" charset="-127"/>
                <a:cs typeface="굴림" charset="-127"/>
              </a:rPr>
              <a:t>Physical Memory</a:t>
            </a:r>
            <a:endParaRPr lang="en-US" altLang="ko-KR" sz="1400" dirty="0">
              <a:solidFill>
                <a:srgbClr val="56127A"/>
              </a:solidFill>
              <a:latin typeface="Verdana" charset="0"/>
              <a:ea typeface="굴림" charset="-127"/>
              <a:cs typeface="굴림" charset="-127"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>
            <a:off x="7294562" y="922337"/>
            <a:ext cx="0" cy="4222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437562" y="865187"/>
            <a:ext cx="0" cy="405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1402630" y="2149474"/>
            <a:ext cx="5870575" cy="8810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8" name="Line 30"/>
          <p:cNvSpPr>
            <a:spLocks noChangeShapeType="1"/>
          </p:cNvSpPr>
          <p:nvPr/>
        </p:nvSpPr>
        <p:spPr bwMode="auto">
          <a:xfrm>
            <a:off x="1394865" y="3667170"/>
            <a:ext cx="5870575" cy="88101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59" name="Rectangle 12"/>
          <p:cNvSpPr>
            <a:spLocks noChangeArrowheads="1"/>
          </p:cNvSpPr>
          <p:nvPr/>
        </p:nvSpPr>
        <p:spPr bwMode="auto">
          <a:xfrm>
            <a:off x="7298755" y="3033033"/>
            <a:ext cx="1143000" cy="1509712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561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1 - Base &amp; Bound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5118821"/>
            <a:ext cx="8055027" cy="1190554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Base register – Identifies a program’s allocation in physical memory.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Bound register – Provides protection and isolation between programs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Base, Bound registers visible only when processor is running in “supervisor” mode</a:t>
            </a:r>
          </a:p>
        </p:txBody>
      </p:sp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7294562" y="1335087"/>
            <a:ext cx="1133475" cy="3213100"/>
          </a:xfrm>
          <a:prstGeom prst="rect">
            <a:avLst/>
          </a:prstGeom>
          <a:solidFill>
            <a:schemeClr val="accent1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4" name="Freeform 3"/>
          <p:cNvSpPr>
            <a:spLocks/>
          </p:cNvSpPr>
          <p:nvPr/>
        </p:nvSpPr>
        <p:spPr bwMode="auto">
          <a:xfrm>
            <a:off x="3636962" y="1868487"/>
            <a:ext cx="9144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5" name="Freeform 4"/>
          <p:cNvSpPr>
            <a:spLocks/>
          </p:cNvSpPr>
          <p:nvPr/>
        </p:nvSpPr>
        <p:spPr bwMode="auto">
          <a:xfrm>
            <a:off x="3713162" y="3316287"/>
            <a:ext cx="914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432" y="432"/>
              </a:cxn>
              <a:cxn ang="0">
                <a:pos x="816" y="0"/>
              </a:cxn>
            </a:cxnLst>
            <a:rect l="0" t="0" r="r" b="b"/>
            <a:pathLst>
              <a:path w="816" h="432">
                <a:moveTo>
                  <a:pt x="0" y="432"/>
                </a:moveTo>
                <a:lnTo>
                  <a:pt x="432" y="432"/>
                </a:lnTo>
                <a:lnTo>
                  <a:pt x="816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6" name="Freeform 5"/>
          <p:cNvSpPr>
            <a:spLocks/>
          </p:cNvSpPr>
          <p:nvPr/>
        </p:nvSpPr>
        <p:spPr bwMode="auto">
          <a:xfrm>
            <a:off x="3560762" y="4306887"/>
            <a:ext cx="3733800" cy="228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2352" y="144"/>
              </a:cxn>
            </a:cxnLst>
            <a:rect l="0" t="0" r="r" b="b"/>
            <a:pathLst>
              <a:path w="2352" h="144">
                <a:moveTo>
                  <a:pt x="0" y="0"/>
                </a:moveTo>
                <a:lnTo>
                  <a:pt x="0" y="144"/>
                </a:lnTo>
                <a:lnTo>
                  <a:pt x="2352" y="144"/>
                </a:lnTo>
              </a:path>
            </a:pathLst>
          </a:custGeom>
          <a:noFill/>
          <a:ln w="254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273698" y="4542745"/>
            <a:ext cx="2297167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Virtual Memory</a:t>
            </a:r>
          </a:p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Program Address Space</a:t>
            </a:r>
          </a:p>
        </p:txBody>
      </p: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2178050" y="1538287"/>
            <a:ext cx="1590675" cy="531813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2292350" y="1589087"/>
            <a:ext cx="958850" cy="5603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1" name="Rectangle 11"/>
          <p:cNvSpPr>
            <a:spLocks noChangeArrowheads="1"/>
          </p:cNvSpPr>
          <p:nvPr/>
        </p:nvSpPr>
        <p:spPr bwMode="auto">
          <a:xfrm>
            <a:off x="2168525" y="1662370"/>
            <a:ext cx="1604962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algn="ctr" defTabSz="585788">
              <a:spcBef>
                <a:spcPct val="0"/>
              </a:spcBef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Bound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284162" y="1335087"/>
            <a:ext cx="1143000" cy="320040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3" name="Oval 13"/>
          <p:cNvSpPr>
            <a:spLocks noChangeArrowheads="1"/>
          </p:cNvSpPr>
          <p:nvPr/>
        </p:nvSpPr>
        <p:spPr bwMode="auto">
          <a:xfrm>
            <a:off x="4570412" y="1600200"/>
            <a:ext cx="463550" cy="46196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ko-KR" altLang="en-US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  <a:sym typeface="Symbol" charset="2"/>
              </a:rPr>
              <a:t></a:t>
            </a:r>
            <a:endParaRPr lang="ko-KR" altLang="en-US" sz="1400" dirty="0">
              <a:solidFill>
                <a:srgbClr val="56127A"/>
              </a:solidFill>
              <a:latin typeface="+mj-lt"/>
              <a:ea typeface="굴림" charset="-127"/>
              <a:cs typeface="굴림" charset="-127"/>
              <a:sym typeface="Symbol" charset="2"/>
            </a:endParaRPr>
          </a:p>
        </p:txBody>
      </p:sp>
      <p:sp>
        <p:nvSpPr>
          <p:cNvPr id="34" name="Freeform 14"/>
          <p:cNvSpPr>
            <a:spLocks/>
          </p:cNvSpPr>
          <p:nvPr/>
        </p:nvSpPr>
        <p:spPr bwMode="auto">
          <a:xfrm>
            <a:off x="5027612" y="1828800"/>
            <a:ext cx="317500" cy="76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43" y="0"/>
              </a:cxn>
            </a:cxnLst>
            <a:rect l="0" t="0" r="r" b="b"/>
            <a:pathLst>
              <a:path w="344" h="1">
                <a:moveTo>
                  <a:pt x="0" y="0"/>
                </a:moveTo>
                <a:lnTo>
                  <a:pt x="343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35" name="Rectangle 15"/>
          <p:cNvSpPr>
            <a:spLocks noChangeArrowheads="1"/>
          </p:cNvSpPr>
          <p:nvPr/>
        </p:nvSpPr>
        <p:spPr bwMode="auto">
          <a:xfrm>
            <a:off x="5313362" y="1487487"/>
            <a:ext cx="1027525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Bounds</a:t>
            </a:r>
          </a:p>
          <a:p>
            <a:pPr algn="l" defTabSz="585788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Violation?</a:t>
            </a: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 rot="16200000">
            <a:off x="7860509" y="2712909"/>
            <a:ext cx="1654171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 dirty="0" smtClean="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 Memory</a:t>
            </a:r>
            <a:endParaRPr lang="en-US" altLang="ko-KR" sz="1400" dirty="0">
              <a:solidFill>
                <a:srgbClr val="56127A"/>
              </a:solidFill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>
            <a:off x="7294562" y="922337"/>
            <a:ext cx="0" cy="4222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/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8437562" y="865187"/>
            <a:ext cx="0" cy="40513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19"/>
          <p:cNvSpPr>
            <a:spLocks noChangeShapeType="1"/>
          </p:cNvSpPr>
          <p:nvPr/>
        </p:nvSpPr>
        <p:spPr bwMode="auto">
          <a:xfrm>
            <a:off x="7307262" y="1335087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0" name="Line 20"/>
          <p:cNvSpPr>
            <a:spLocks noChangeShapeType="1"/>
          </p:cNvSpPr>
          <p:nvPr/>
        </p:nvSpPr>
        <p:spPr bwMode="auto">
          <a:xfrm>
            <a:off x="7292975" y="4549775"/>
            <a:ext cx="1117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7277100" y="2509837"/>
            <a:ext cx="961803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current</a:t>
            </a:r>
          </a:p>
          <a:p>
            <a:pPr>
              <a:spcBef>
                <a:spcPct val="0"/>
              </a:spcBef>
            </a:pPr>
            <a:r>
              <a:rPr lang="en-US" altLang="ko-KR" sz="1400" dirty="0">
                <a:latin typeface="+mj-lt"/>
                <a:ea typeface="굴림" charset="-127"/>
                <a:cs typeface="굴림" charset="-127"/>
              </a:rPr>
              <a:t>segment</a:t>
            </a:r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2168525" y="3787775"/>
            <a:ext cx="1590675" cy="531812"/>
          </a:xfrm>
          <a:prstGeom prst="rect">
            <a:avLst/>
          </a:prstGeom>
          <a:solidFill>
            <a:schemeClr val="accent1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2282825" y="3838575"/>
            <a:ext cx="958850" cy="5603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2190890" y="3907919"/>
            <a:ext cx="1595296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73025" tIns="36512" rIns="73025" bIns="36512">
            <a:prstTxWarp prst="textNoShape">
              <a:avLst/>
            </a:prstTxWarp>
            <a:spAutoFit/>
          </a:bodyPr>
          <a:lstStyle/>
          <a:p>
            <a:pPr algn="ctr" defTabSz="585788">
              <a:spcBef>
                <a:spcPct val="0"/>
              </a:spcBef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Base Register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45" name="Oval 25"/>
          <p:cNvSpPr>
            <a:spLocks noChangeArrowheads="1"/>
          </p:cNvSpPr>
          <p:nvPr/>
        </p:nvSpPr>
        <p:spPr bwMode="auto">
          <a:xfrm>
            <a:off x="4551362" y="2935287"/>
            <a:ext cx="463550" cy="461963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+</a:t>
            </a:r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182812" y="2827337"/>
            <a:ext cx="1590675" cy="5318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2311400" y="2878137"/>
            <a:ext cx="958850" cy="5603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8" name="Freeform 28"/>
          <p:cNvSpPr>
            <a:spLocks/>
          </p:cNvSpPr>
          <p:nvPr/>
        </p:nvSpPr>
        <p:spPr bwMode="auto">
          <a:xfrm flipV="1">
            <a:off x="5008562" y="3087687"/>
            <a:ext cx="2298700" cy="746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5" y="0"/>
              </a:cxn>
            </a:cxnLst>
            <a:rect l="0" t="0" r="r" b="b"/>
            <a:pathLst>
              <a:path w="1256" h="1">
                <a:moveTo>
                  <a:pt x="0" y="0"/>
                </a:moveTo>
                <a:lnTo>
                  <a:pt x="1255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5008562" y="2478087"/>
            <a:ext cx="867097" cy="50462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algn="l" defTabSz="585788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Physical</a:t>
            </a:r>
          </a:p>
          <a:p>
            <a:pPr algn="l" defTabSz="585788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Address</a:t>
            </a:r>
          </a:p>
        </p:txBody>
      </p:sp>
      <p:sp>
        <p:nvSpPr>
          <p:cNvPr id="50" name="Line 30"/>
          <p:cNvSpPr>
            <a:spLocks noChangeShapeType="1"/>
          </p:cNvSpPr>
          <p:nvPr/>
        </p:nvSpPr>
        <p:spPr bwMode="auto">
          <a:xfrm>
            <a:off x="1423987" y="3078162"/>
            <a:ext cx="7667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1" name="Freeform 31"/>
          <p:cNvSpPr>
            <a:spLocks/>
          </p:cNvSpPr>
          <p:nvPr/>
        </p:nvSpPr>
        <p:spPr bwMode="auto">
          <a:xfrm>
            <a:off x="3786187" y="3011487"/>
            <a:ext cx="841375" cy="968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652" y="0"/>
              </a:cxn>
            </a:cxnLst>
            <a:rect l="0" t="0" r="r" b="b"/>
            <a:pathLst>
              <a:path w="653" h="1">
                <a:moveTo>
                  <a:pt x="0" y="0"/>
                </a:moveTo>
                <a:lnTo>
                  <a:pt x="652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229295" y="2947794"/>
            <a:ext cx="1431482" cy="28918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73025" tIns="36512" rIns="73025" bIns="36512">
            <a:prstTxWarp prst="textNoShape">
              <a:avLst/>
            </a:prstTxWarp>
            <a:spAutoFit/>
          </a:bodyPr>
          <a:lstStyle/>
          <a:p>
            <a:pPr defTabSz="585788">
              <a:spcBef>
                <a:spcPct val="0"/>
              </a:spcBef>
            </a:pPr>
            <a:r>
              <a:rPr lang="en-US" altLang="ko-KR" sz="1400" dirty="0" smtClean="0">
                <a:latin typeface="+mj-lt"/>
                <a:ea typeface="굴림" charset="-127"/>
                <a:cs typeface="굴림" charset="-127"/>
              </a:rPr>
              <a:t>Virtual Address</a:t>
            </a:r>
            <a:endParaRPr lang="en-US" altLang="ko-KR" sz="1400" dirty="0">
              <a:latin typeface="+mj-lt"/>
              <a:ea typeface="굴림" charset="-127"/>
              <a:cs typeface="굴림" charset="-127"/>
            </a:endParaRPr>
          </a:p>
        </p:txBody>
      </p:sp>
      <p:sp>
        <p:nvSpPr>
          <p:cNvPr id="53" name="Freeform 33"/>
          <p:cNvSpPr>
            <a:spLocks/>
          </p:cNvSpPr>
          <p:nvPr/>
        </p:nvSpPr>
        <p:spPr bwMode="auto">
          <a:xfrm flipH="1">
            <a:off x="4170362" y="2020887"/>
            <a:ext cx="457200" cy="990600"/>
          </a:xfrm>
          <a:custGeom>
            <a:avLst/>
            <a:gdLst/>
            <a:ahLst/>
            <a:cxnLst>
              <a:cxn ang="0">
                <a:pos x="192" y="672"/>
              </a:cxn>
              <a:cxn ang="0">
                <a:pos x="192" y="336"/>
              </a:cxn>
              <a:cxn ang="0">
                <a:pos x="0" y="0"/>
              </a:cxn>
            </a:cxnLst>
            <a:rect l="0" t="0" r="r" b="b"/>
            <a:pathLst>
              <a:path w="192" h="672">
                <a:moveTo>
                  <a:pt x="192" y="672"/>
                </a:moveTo>
                <a:lnTo>
                  <a:pt x="192" y="336"/>
                </a:lnTo>
                <a:lnTo>
                  <a:pt x="0" y="0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4" name="Line 35"/>
          <p:cNvSpPr>
            <a:spLocks noChangeShapeType="1"/>
          </p:cNvSpPr>
          <p:nvPr/>
        </p:nvSpPr>
        <p:spPr bwMode="auto">
          <a:xfrm flipV="1">
            <a:off x="6989762" y="1335087"/>
            <a:ext cx="0" cy="312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5" name="Text Box 36"/>
          <p:cNvSpPr txBox="1">
            <a:spLocks noChangeArrowheads="1"/>
          </p:cNvSpPr>
          <p:nvPr/>
        </p:nvSpPr>
        <p:spPr bwMode="auto">
          <a:xfrm>
            <a:off x="4170362" y="4230687"/>
            <a:ext cx="2971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Base Physical Address</a:t>
            </a:r>
          </a:p>
        </p:txBody>
      </p:sp>
      <p:sp>
        <p:nvSpPr>
          <p:cNvPr id="56" name="Freeform 37"/>
          <p:cNvSpPr>
            <a:spLocks/>
          </p:cNvSpPr>
          <p:nvPr/>
        </p:nvSpPr>
        <p:spPr bwMode="auto">
          <a:xfrm>
            <a:off x="4094162" y="1411287"/>
            <a:ext cx="2895600" cy="12192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1584" y="0"/>
              </a:cxn>
              <a:cxn ang="0">
                <a:pos x="1584" y="768"/>
              </a:cxn>
              <a:cxn ang="0">
                <a:pos x="1728" y="768"/>
              </a:cxn>
            </a:cxnLst>
            <a:rect l="0" t="0" r="r" b="b"/>
            <a:pathLst>
              <a:path w="1728" h="768">
                <a:moveTo>
                  <a:pt x="0" y="288"/>
                </a:moveTo>
                <a:lnTo>
                  <a:pt x="0" y="0"/>
                </a:lnTo>
                <a:lnTo>
                  <a:pt x="1584" y="0"/>
                </a:lnTo>
                <a:lnTo>
                  <a:pt x="1584" y="768"/>
                </a:lnTo>
                <a:lnTo>
                  <a:pt x="1728" y="768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57" name="Text Box 38"/>
          <p:cNvSpPr txBox="1">
            <a:spLocks noChangeArrowheads="1"/>
          </p:cNvSpPr>
          <p:nvPr/>
        </p:nvSpPr>
        <p:spPr bwMode="auto">
          <a:xfrm>
            <a:off x="4170362" y="1062037"/>
            <a:ext cx="2209800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altLang="ko-KR" sz="1400">
                <a:solidFill>
                  <a:srgbClr val="56127A"/>
                </a:solidFill>
                <a:latin typeface="+mj-lt"/>
                <a:ea typeface="굴림" charset="-127"/>
                <a:cs typeface="굴림" charset="-127"/>
              </a:rPr>
              <a:t>Segment Length</a:t>
            </a:r>
          </a:p>
        </p:txBody>
      </p:sp>
    </p:spTree>
    <p:extLst>
      <p:ext uri="{BB962C8B-B14F-4D97-AF65-F5344CB8AC3E}">
        <p14:creationId xmlns:p14="http://schemas.microsoft.com/office/powerpoint/2010/main" val="18048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Machine with Virtual Addresses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95605" y="5810110"/>
            <a:ext cx="8147325" cy="998530"/>
          </a:xfrm>
        </p:spPr>
        <p:txBody>
          <a:bodyPr anchor="t"/>
          <a:lstStyle/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Every access to memory requires translating virtual addresses to physical addresses. Efficient adder implementations are possible for (</a:t>
            </a:r>
            <a:r>
              <a:rPr lang="en-US" sz="1600" dirty="0" err="1" smtClean="0">
                <a:solidFill>
                  <a:schemeClr val="tx1"/>
                </a:solidFill>
              </a:rPr>
              <a:t>base+offset</a:t>
            </a:r>
            <a:r>
              <a:rPr lang="en-US" sz="1600" dirty="0" smtClean="0">
                <a:solidFill>
                  <a:schemeClr val="tx1"/>
                </a:solidFill>
              </a:rPr>
              <a:t>).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08085" y="1046699"/>
            <a:ext cx="8703680" cy="4648196"/>
            <a:chOff x="208085" y="931484"/>
            <a:chExt cx="8703680" cy="4648196"/>
          </a:xfrm>
        </p:grpSpPr>
        <p:sp>
          <p:nvSpPr>
            <p:cNvPr id="46" name="Line 2"/>
            <p:cNvSpPr>
              <a:spLocks noChangeShapeType="1"/>
            </p:cNvSpPr>
            <p:nvPr/>
          </p:nvSpPr>
          <p:spPr bwMode="auto">
            <a:xfrm>
              <a:off x="5740262" y="2607880"/>
              <a:ext cx="1524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7" name="Line 5"/>
            <p:cNvSpPr>
              <a:spLocks noChangeShapeType="1"/>
            </p:cNvSpPr>
            <p:nvPr/>
          </p:nvSpPr>
          <p:spPr bwMode="auto">
            <a:xfrm>
              <a:off x="8178662" y="2607880"/>
              <a:ext cx="685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8" name="Line 6"/>
            <p:cNvSpPr>
              <a:spLocks noChangeShapeType="1"/>
            </p:cNvSpPr>
            <p:nvPr/>
          </p:nvSpPr>
          <p:spPr bwMode="auto">
            <a:xfrm>
              <a:off x="2997062" y="2607880"/>
              <a:ext cx="19050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49" name="Group 7"/>
            <p:cNvGrpSpPr>
              <a:grpSpLocks/>
            </p:cNvGrpSpPr>
            <p:nvPr/>
          </p:nvGrpSpPr>
          <p:grpSpPr bwMode="auto">
            <a:xfrm>
              <a:off x="787262" y="1998280"/>
              <a:ext cx="304800" cy="1219200"/>
              <a:chOff x="336" y="1200"/>
              <a:chExt cx="144" cy="720"/>
            </a:xfrm>
          </p:grpSpPr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1400" dirty="0">
                    <a:latin typeface="+mj-lt"/>
                  </a:rPr>
                  <a:t>PC</a:t>
                </a:r>
              </a:p>
            </p:txBody>
          </p:sp>
          <p:sp>
            <p:nvSpPr>
              <p:cNvPr id="51" name="Freeform 9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52" name="Rectangle 10"/>
            <p:cNvSpPr>
              <a:spLocks noChangeArrowheads="1"/>
            </p:cNvSpPr>
            <p:nvPr/>
          </p:nvSpPr>
          <p:spPr bwMode="auto">
            <a:xfrm>
              <a:off x="2082662" y="2226880"/>
              <a:ext cx="914400" cy="685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+mj-lt"/>
                </a:rPr>
                <a:t>Inst. Cache</a:t>
              </a:r>
            </a:p>
          </p:txBody>
        </p:sp>
        <p:grpSp>
          <p:nvGrpSpPr>
            <p:cNvPr id="53" name="Group 11"/>
            <p:cNvGrpSpPr>
              <a:grpSpLocks/>
            </p:cNvGrpSpPr>
            <p:nvPr/>
          </p:nvGrpSpPr>
          <p:grpSpPr bwMode="auto">
            <a:xfrm>
              <a:off x="3149462" y="1998280"/>
              <a:ext cx="304800" cy="1219200"/>
              <a:chOff x="336" y="1200"/>
              <a:chExt cx="144" cy="720"/>
            </a:xfrm>
          </p:grpSpPr>
          <p:sp>
            <p:nvSpPr>
              <p:cNvPr id="54" name="Rectangle 12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D</a:t>
                </a:r>
              </a:p>
            </p:txBody>
          </p:sp>
          <p:sp>
            <p:nvSpPr>
              <p:cNvPr id="55" name="Freeform 13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56" name="Rectangle 14"/>
            <p:cNvSpPr>
              <a:spLocks noChangeArrowheads="1"/>
            </p:cNvSpPr>
            <p:nvPr/>
          </p:nvSpPr>
          <p:spPr bwMode="auto">
            <a:xfrm>
              <a:off x="3606662" y="2074480"/>
              <a:ext cx="1066800" cy="990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+mj-lt"/>
                </a:rPr>
                <a:t>Decode</a:t>
              </a:r>
            </a:p>
          </p:txBody>
        </p:sp>
        <p:grpSp>
          <p:nvGrpSpPr>
            <p:cNvPr id="57" name="Group 15"/>
            <p:cNvGrpSpPr>
              <a:grpSpLocks/>
            </p:cNvGrpSpPr>
            <p:nvPr/>
          </p:nvGrpSpPr>
          <p:grpSpPr bwMode="auto">
            <a:xfrm>
              <a:off x="4902062" y="1998280"/>
              <a:ext cx="304800" cy="1219200"/>
              <a:chOff x="336" y="1200"/>
              <a:chExt cx="144" cy="720"/>
            </a:xfrm>
          </p:grpSpPr>
          <p:sp>
            <p:nvSpPr>
              <p:cNvPr id="58" name="Rectangle 16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E</a:t>
                </a:r>
              </a:p>
            </p:txBody>
          </p:sp>
          <p:sp>
            <p:nvSpPr>
              <p:cNvPr id="59" name="Freeform 17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60" name="Freeform 18"/>
            <p:cNvSpPr>
              <a:spLocks/>
            </p:cNvSpPr>
            <p:nvPr/>
          </p:nvSpPr>
          <p:spPr bwMode="auto">
            <a:xfrm>
              <a:off x="5359262" y="2074480"/>
              <a:ext cx="381000" cy="1066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48" y="336"/>
                </a:cxn>
                <a:cxn ang="0">
                  <a:pos x="0" y="384"/>
                </a:cxn>
                <a:cxn ang="0">
                  <a:pos x="0" y="672"/>
                </a:cxn>
                <a:cxn ang="0">
                  <a:pos x="240" y="480"/>
                </a:cxn>
                <a:cxn ang="0">
                  <a:pos x="240" y="144"/>
                </a:cxn>
                <a:cxn ang="0">
                  <a:pos x="0" y="0"/>
                </a:cxn>
              </a:cxnLst>
              <a:rect l="0" t="0" r="r" b="b"/>
              <a:pathLst>
                <a:path w="240" h="672">
                  <a:moveTo>
                    <a:pt x="0" y="0"/>
                  </a:moveTo>
                  <a:lnTo>
                    <a:pt x="0" y="288"/>
                  </a:lnTo>
                  <a:lnTo>
                    <a:pt x="48" y="336"/>
                  </a:lnTo>
                  <a:lnTo>
                    <a:pt x="0" y="384"/>
                  </a:lnTo>
                  <a:lnTo>
                    <a:pt x="0" y="672"/>
                  </a:lnTo>
                  <a:lnTo>
                    <a:pt x="240" y="480"/>
                  </a:lnTo>
                  <a:lnTo>
                    <a:pt x="24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61" name="Group 19"/>
            <p:cNvGrpSpPr>
              <a:grpSpLocks/>
            </p:cNvGrpSpPr>
            <p:nvPr/>
          </p:nvGrpSpPr>
          <p:grpSpPr bwMode="auto">
            <a:xfrm>
              <a:off x="5892662" y="1998280"/>
              <a:ext cx="304800" cy="1219200"/>
              <a:chOff x="336" y="1200"/>
              <a:chExt cx="144" cy="720"/>
            </a:xfrm>
          </p:grpSpPr>
          <p:sp>
            <p:nvSpPr>
              <p:cNvPr id="62" name="Rectangle 20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M</a:t>
                </a:r>
              </a:p>
            </p:txBody>
          </p:sp>
          <p:sp>
            <p:nvSpPr>
              <p:cNvPr id="63" name="Freeform 21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64" name="Rectangle 22"/>
            <p:cNvSpPr>
              <a:spLocks noChangeArrowheads="1"/>
            </p:cNvSpPr>
            <p:nvPr/>
          </p:nvSpPr>
          <p:spPr bwMode="auto">
            <a:xfrm>
              <a:off x="7264262" y="2150680"/>
              <a:ext cx="914400" cy="6858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Data Cache</a:t>
              </a:r>
            </a:p>
          </p:txBody>
        </p:sp>
        <p:grpSp>
          <p:nvGrpSpPr>
            <p:cNvPr id="65" name="Group 23"/>
            <p:cNvGrpSpPr>
              <a:grpSpLocks/>
            </p:cNvGrpSpPr>
            <p:nvPr/>
          </p:nvGrpSpPr>
          <p:grpSpPr bwMode="auto">
            <a:xfrm>
              <a:off x="8331062" y="1998280"/>
              <a:ext cx="304800" cy="1219200"/>
              <a:chOff x="336" y="1200"/>
              <a:chExt cx="144" cy="720"/>
            </a:xfrm>
          </p:grpSpPr>
          <p:sp>
            <p:nvSpPr>
              <p:cNvPr id="66" name="Rectangle 24"/>
              <p:cNvSpPr>
                <a:spLocks noChangeArrowheads="1"/>
              </p:cNvSpPr>
              <p:nvPr/>
            </p:nvSpPr>
            <p:spPr bwMode="auto">
              <a:xfrm>
                <a:off x="336" y="1200"/>
                <a:ext cx="144" cy="72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r>
                  <a:rPr lang="en-US" sz="1400">
                    <a:latin typeface="+mj-lt"/>
                  </a:rPr>
                  <a:t>W</a:t>
                </a:r>
              </a:p>
            </p:txBody>
          </p:sp>
          <p:sp>
            <p:nvSpPr>
              <p:cNvPr id="67" name="Freeform 25"/>
              <p:cNvSpPr>
                <a:spLocks/>
              </p:cNvSpPr>
              <p:nvPr/>
            </p:nvSpPr>
            <p:spPr bwMode="auto">
              <a:xfrm>
                <a:off x="336" y="1785"/>
                <a:ext cx="144" cy="135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96" y="0"/>
                  </a:cxn>
                  <a:cxn ang="0">
                    <a:pos x="192" y="144"/>
                  </a:cxn>
                </a:cxnLst>
                <a:rect l="0" t="0" r="r" b="b"/>
                <a:pathLst>
                  <a:path w="192" h="144">
                    <a:moveTo>
                      <a:pt x="0" y="144"/>
                    </a:moveTo>
                    <a:lnTo>
                      <a:pt x="96" y="0"/>
                    </a:lnTo>
                    <a:lnTo>
                      <a:pt x="192" y="144"/>
                    </a:lnTo>
                  </a:path>
                </a:pathLst>
              </a:custGeom>
              <a:solidFill>
                <a:schemeClr val="accent1"/>
              </a:solidFill>
              <a:ln w="12700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</p:grpSp>
        <p:sp>
          <p:nvSpPr>
            <p:cNvPr id="68" name="Line 26"/>
            <p:cNvSpPr>
              <a:spLocks noChangeShapeType="1"/>
            </p:cNvSpPr>
            <p:nvPr/>
          </p:nvSpPr>
          <p:spPr bwMode="auto">
            <a:xfrm>
              <a:off x="5206862" y="2303080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69" name="Line 27"/>
            <p:cNvSpPr>
              <a:spLocks noChangeShapeType="1"/>
            </p:cNvSpPr>
            <p:nvPr/>
          </p:nvSpPr>
          <p:spPr bwMode="auto">
            <a:xfrm>
              <a:off x="5206862" y="2912680"/>
              <a:ext cx="152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0" name="Text Box 28"/>
            <p:cNvSpPr txBox="1">
              <a:spLocks noChangeArrowheads="1"/>
            </p:cNvSpPr>
            <p:nvPr/>
          </p:nvSpPr>
          <p:spPr bwMode="auto">
            <a:xfrm>
              <a:off x="5411650" y="2469866"/>
              <a:ext cx="293670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>
                  <a:latin typeface="+mj-lt"/>
                </a:rPr>
                <a:t>+</a:t>
              </a:r>
            </a:p>
          </p:txBody>
        </p:sp>
        <p:sp>
          <p:nvSpPr>
            <p:cNvPr id="71" name="Line 29"/>
            <p:cNvSpPr>
              <a:spLocks noChangeShapeType="1"/>
            </p:cNvSpPr>
            <p:nvPr/>
          </p:nvSpPr>
          <p:spPr bwMode="auto">
            <a:xfrm>
              <a:off x="1092062" y="2607880"/>
              <a:ext cx="9906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2" name="Rectangle 30"/>
            <p:cNvSpPr>
              <a:spLocks noChangeArrowheads="1"/>
            </p:cNvSpPr>
            <p:nvPr/>
          </p:nvSpPr>
          <p:spPr bwMode="auto">
            <a:xfrm>
              <a:off x="3530462" y="5198680"/>
              <a:ext cx="3276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>
                  <a:latin typeface="+mj-lt"/>
                </a:rPr>
                <a:t>Main Memory (DRAM)</a:t>
              </a:r>
            </a:p>
          </p:txBody>
        </p:sp>
        <p:sp>
          <p:nvSpPr>
            <p:cNvPr id="73" name="Rectangle 31"/>
            <p:cNvSpPr>
              <a:spLocks noChangeArrowheads="1"/>
            </p:cNvSpPr>
            <p:nvPr/>
          </p:nvSpPr>
          <p:spPr bwMode="auto">
            <a:xfrm>
              <a:off x="3835262" y="4131880"/>
              <a:ext cx="2667000" cy="609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>
                  <a:latin typeface="+mj-lt"/>
                </a:rPr>
                <a:t>Memory Controller</a:t>
              </a:r>
            </a:p>
          </p:txBody>
        </p:sp>
        <p:sp>
          <p:nvSpPr>
            <p:cNvPr id="74" name="Freeform 32"/>
            <p:cNvSpPr>
              <a:spLocks/>
            </p:cNvSpPr>
            <p:nvPr/>
          </p:nvSpPr>
          <p:spPr bwMode="auto">
            <a:xfrm>
              <a:off x="6502262" y="2836480"/>
              <a:ext cx="1295400" cy="1600200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816" y="384"/>
                </a:cxn>
                <a:cxn ang="0">
                  <a:pos x="0" y="384"/>
                </a:cxn>
              </a:cxnLst>
              <a:rect l="0" t="0" r="r" b="b"/>
              <a:pathLst>
                <a:path w="816" h="384">
                  <a:moveTo>
                    <a:pt x="816" y="0"/>
                  </a:moveTo>
                  <a:lnTo>
                    <a:pt x="816" y="384"/>
                  </a:lnTo>
                  <a:lnTo>
                    <a:pt x="0" y="38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5" name="Freeform 33"/>
            <p:cNvSpPr>
              <a:spLocks/>
            </p:cNvSpPr>
            <p:nvPr/>
          </p:nvSpPr>
          <p:spPr bwMode="auto">
            <a:xfrm flipH="1">
              <a:off x="2539862" y="2912680"/>
              <a:ext cx="1295400" cy="1524000"/>
            </a:xfrm>
            <a:custGeom>
              <a:avLst/>
              <a:gdLst/>
              <a:ahLst/>
              <a:cxnLst>
                <a:cxn ang="0">
                  <a:pos x="816" y="0"/>
                </a:cxn>
                <a:cxn ang="0">
                  <a:pos x="816" y="384"/>
                </a:cxn>
                <a:cxn ang="0">
                  <a:pos x="0" y="384"/>
                </a:cxn>
              </a:cxnLst>
              <a:rect l="0" t="0" r="r" b="b"/>
              <a:pathLst>
                <a:path w="816" h="384">
                  <a:moveTo>
                    <a:pt x="816" y="0"/>
                  </a:moveTo>
                  <a:lnTo>
                    <a:pt x="816" y="384"/>
                  </a:lnTo>
                  <a:lnTo>
                    <a:pt x="0" y="384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6" name="Line 34"/>
            <p:cNvSpPr>
              <a:spLocks noChangeShapeType="1"/>
            </p:cNvSpPr>
            <p:nvPr/>
          </p:nvSpPr>
          <p:spPr bwMode="auto">
            <a:xfrm>
              <a:off x="5206862" y="4741480"/>
              <a:ext cx="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7" name="Text Box 36"/>
            <p:cNvSpPr txBox="1">
              <a:spLocks noChangeArrowheads="1"/>
            </p:cNvSpPr>
            <p:nvPr/>
          </p:nvSpPr>
          <p:spPr bwMode="auto">
            <a:xfrm>
              <a:off x="6654662" y="28653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+mj-lt"/>
                </a:rPr>
                <a:t>Physical Address</a:t>
              </a:r>
            </a:p>
          </p:txBody>
        </p:sp>
        <p:sp>
          <p:nvSpPr>
            <p:cNvPr id="78" name="Text Box 37"/>
            <p:cNvSpPr txBox="1">
              <a:spLocks noChangeArrowheads="1"/>
            </p:cNvSpPr>
            <p:nvPr/>
          </p:nvSpPr>
          <p:spPr bwMode="auto">
            <a:xfrm>
              <a:off x="6645870" y="3889860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400" dirty="0">
                  <a:latin typeface="+mj-lt"/>
                </a:rPr>
                <a:t>Physical Address</a:t>
              </a:r>
            </a:p>
          </p:txBody>
        </p:sp>
        <p:sp>
          <p:nvSpPr>
            <p:cNvPr id="79" name="Text Box 38"/>
            <p:cNvSpPr txBox="1">
              <a:spLocks noChangeArrowheads="1"/>
            </p:cNvSpPr>
            <p:nvPr/>
          </p:nvSpPr>
          <p:spPr bwMode="auto">
            <a:xfrm>
              <a:off x="2572672" y="3904310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+mj-lt"/>
                </a:rPr>
                <a:t>Physical Address</a:t>
              </a:r>
            </a:p>
          </p:txBody>
        </p:sp>
        <p:sp>
          <p:nvSpPr>
            <p:cNvPr id="80" name="Text Box 39"/>
            <p:cNvSpPr txBox="1">
              <a:spLocks noChangeArrowheads="1"/>
            </p:cNvSpPr>
            <p:nvPr/>
          </p:nvSpPr>
          <p:spPr bwMode="auto">
            <a:xfrm>
              <a:off x="4825862" y="4785235"/>
              <a:ext cx="2438400" cy="30777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 dirty="0">
                  <a:latin typeface="+mj-lt"/>
                </a:rPr>
                <a:t>Physical Address</a:t>
              </a:r>
            </a:p>
          </p:txBody>
        </p:sp>
        <p:grpSp>
          <p:nvGrpSpPr>
            <p:cNvPr id="81" name="Group 57"/>
            <p:cNvGrpSpPr>
              <a:grpSpLocks/>
            </p:cNvGrpSpPr>
            <p:nvPr/>
          </p:nvGrpSpPr>
          <p:grpSpPr bwMode="auto">
            <a:xfrm>
              <a:off x="5206861" y="931484"/>
              <a:ext cx="1240397" cy="461963"/>
              <a:chOff x="337" y="3052"/>
              <a:chExt cx="1095" cy="291"/>
            </a:xfrm>
          </p:grpSpPr>
          <p:sp>
            <p:nvSpPr>
              <p:cNvPr id="82" name="Rectangle 40"/>
              <p:cNvSpPr>
                <a:spLocks noChangeArrowheads="1"/>
              </p:cNvSpPr>
              <p:nvPr/>
            </p:nvSpPr>
            <p:spPr bwMode="auto">
              <a:xfrm>
                <a:off x="384" y="3055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83" name="Rectangle 42"/>
              <p:cNvSpPr>
                <a:spLocks noChangeArrowheads="1"/>
              </p:cNvSpPr>
              <p:nvPr/>
            </p:nvSpPr>
            <p:spPr bwMode="auto">
              <a:xfrm>
                <a:off x="337" y="3052"/>
                <a:ext cx="1076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Data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Bound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84" name="Group 58"/>
            <p:cNvGrpSpPr>
              <a:grpSpLocks/>
            </p:cNvGrpSpPr>
            <p:nvPr/>
          </p:nvGrpSpPr>
          <p:grpSpPr bwMode="auto">
            <a:xfrm>
              <a:off x="5511661" y="3446080"/>
              <a:ext cx="1294939" cy="457200"/>
              <a:chOff x="2016" y="816"/>
              <a:chExt cx="1058" cy="288"/>
            </a:xfrm>
          </p:grpSpPr>
          <p:sp>
            <p:nvSpPr>
              <p:cNvPr id="85" name="Rectangle 46"/>
              <p:cNvSpPr>
                <a:spLocks noChangeArrowheads="1"/>
              </p:cNvSpPr>
              <p:nvPr/>
            </p:nvSpPr>
            <p:spPr bwMode="auto">
              <a:xfrm>
                <a:off x="2016" y="816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86" name="Rectangle 47"/>
              <p:cNvSpPr>
                <a:spLocks noChangeArrowheads="1"/>
              </p:cNvSpPr>
              <p:nvPr/>
            </p:nvSpPr>
            <p:spPr bwMode="auto">
              <a:xfrm>
                <a:off x="2016" y="816"/>
                <a:ext cx="1058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Data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Base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sp>
          <p:nvSpPr>
            <p:cNvPr id="87" name="Oval 48"/>
            <p:cNvSpPr>
              <a:spLocks noChangeArrowheads="1"/>
            </p:cNvSpPr>
            <p:nvPr/>
          </p:nvSpPr>
          <p:spPr bwMode="auto">
            <a:xfrm>
              <a:off x="6730862" y="1236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ko-KR" altLang="en-US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  <a:sym typeface="Symbol" charset="2"/>
                </a:rPr>
                <a:t></a:t>
              </a:r>
            </a:p>
          </p:txBody>
        </p:sp>
        <p:sp>
          <p:nvSpPr>
            <p:cNvPr id="88" name="Oval 50"/>
            <p:cNvSpPr>
              <a:spLocks noChangeArrowheads="1"/>
            </p:cNvSpPr>
            <p:nvPr/>
          </p:nvSpPr>
          <p:spPr bwMode="auto">
            <a:xfrm>
              <a:off x="6502262" y="2379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+</a:t>
              </a:r>
            </a:p>
          </p:txBody>
        </p:sp>
        <p:sp>
          <p:nvSpPr>
            <p:cNvPr id="89" name="Line 51"/>
            <p:cNvSpPr>
              <a:spLocks noChangeShapeType="1"/>
            </p:cNvSpPr>
            <p:nvPr/>
          </p:nvSpPr>
          <p:spPr bwMode="auto">
            <a:xfrm rot="5400000" flipH="1" flipV="1">
              <a:off x="6273662" y="3065080"/>
              <a:ext cx="609600" cy="152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0" name="Line 60"/>
            <p:cNvSpPr>
              <a:spLocks noChangeShapeType="1"/>
            </p:cNvSpPr>
            <p:nvPr/>
          </p:nvSpPr>
          <p:spPr bwMode="auto">
            <a:xfrm flipV="1">
              <a:off x="6349862" y="1693480"/>
              <a:ext cx="533400" cy="914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1" name="Line 61"/>
            <p:cNvSpPr>
              <a:spLocks noChangeShapeType="1"/>
            </p:cNvSpPr>
            <p:nvPr/>
          </p:nvSpPr>
          <p:spPr bwMode="auto">
            <a:xfrm>
              <a:off x="6426062" y="1236280"/>
              <a:ext cx="3048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2" name="Text Box 62"/>
            <p:cNvSpPr txBox="1">
              <a:spLocks noChangeArrowheads="1"/>
            </p:cNvSpPr>
            <p:nvPr/>
          </p:nvSpPr>
          <p:spPr bwMode="auto">
            <a:xfrm>
              <a:off x="5491452" y="14937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dirty="0">
                  <a:latin typeface="+mj-lt"/>
                </a:rPr>
                <a:t>Logical Address</a:t>
              </a:r>
            </a:p>
          </p:txBody>
        </p:sp>
        <p:sp>
          <p:nvSpPr>
            <p:cNvPr id="93" name="Line 64"/>
            <p:cNvSpPr>
              <a:spLocks noChangeShapeType="1"/>
            </p:cNvSpPr>
            <p:nvPr/>
          </p:nvSpPr>
          <p:spPr bwMode="auto">
            <a:xfrm>
              <a:off x="7188062" y="146488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94" name="Rectangle 65"/>
            <p:cNvSpPr>
              <a:spLocks noChangeArrowheads="1"/>
            </p:cNvSpPr>
            <p:nvPr/>
          </p:nvSpPr>
          <p:spPr bwMode="auto">
            <a:xfrm>
              <a:off x="7218994" y="1083880"/>
              <a:ext cx="1692771" cy="28918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prstTxWarp prst="textNoShape">
                <a:avLst/>
              </a:prstTxWarp>
              <a:spAutoFit/>
            </a:bodyPr>
            <a:lstStyle/>
            <a:p>
              <a:pPr defTabSz="585788"/>
              <a:r>
                <a:rPr lang="en-US" altLang="ko-KR" sz="1400" dirty="0" smtClean="0">
                  <a:latin typeface="+mj-lt"/>
                  <a:ea typeface="굴림" charset="-127"/>
                  <a:cs typeface="굴림" charset="-127"/>
                </a:rPr>
                <a:t>Bounds Violation</a:t>
              </a:r>
              <a:r>
                <a:rPr lang="en-US" altLang="ko-KR" sz="1400" dirty="0">
                  <a:latin typeface="+mj-lt"/>
                  <a:ea typeface="굴림" charset="-127"/>
                  <a:cs typeface="굴림" charset="-127"/>
                </a:rPr>
                <a:t>?</a:t>
              </a:r>
            </a:p>
          </p:txBody>
        </p:sp>
        <p:sp>
          <p:nvSpPr>
            <p:cNvPr id="95" name="Text Box 66"/>
            <p:cNvSpPr txBox="1">
              <a:spLocks noChangeArrowheads="1"/>
            </p:cNvSpPr>
            <p:nvPr/>
          </p:nvSpPr>
          <p:spPr bwMode="auto">
            <a:xfrm>
              <a:off x="1396862" y="28653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+mj-lt"/>
                </a:rPr>
                <a:t>Physical Address</a:t>
              </a:r>
            </a:p>
          </p:txBody>
        </p:sp>
        <p:grpSp>
          <p:nvGrpSpPr>
            <p:cNvPr id="96" name="Group 67"/>
            <p:cNvGrpSpPr>
              <a:grpSpLocks/>
            </p:cNvGrpSpPr>
            <p:nvPr/>
          </p:nvGrpSpPr>
          <p:grpSpPr bwMode="auto">
            <a:xfrm>
              <a:off x="208085" y="936242"/>
              <a:ext cx="1366578" cy="457200"/>
              <a:chOff x="384" y="3055"/>
              <a:chExt cx="1123" cy="288"/>
            </a:xfrm>
          </p:grpSpPr>
          <p:sp>
            <p:nvSpPr>
              <p:cNvPr id="97" name="Rectangle 68"/>
              <p:cNvSpPr>
                <a:spLocks noChangeArrowheads="1"/>
              </p:cNvSpPr>
              <p:nvPr/>
            </p:nvSpPr>
            <p:spPr bwMode="auto">
              <a:xfrm>
                <a:off x="384" y="3055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8" name="Rectangle 69"/>
              <p:cNvSpPr>
                <a:spLocks noChangeArrowheads="1"/>
              </p:cNvSpPr>
              <p:nvPr/>
            </p:nvSpPr>
            <p:spPr bwMode="auto">
              <a:xfrm>
                <a:off x="422" y="3066"/>
                <a:ext cx="1085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 err="1">
                    <a:latin typeface="+mj-lt"/>
                    <a:ea typeface="굴림" charset="-127"/>
                    <a:cs typeface="굴림" charset="-127"/>
                  </a:rPr>
                  <a:t>Prog</a:t>
                </a: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.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Bound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grpSp>
          <p:nvGrpSpPr>
            <p:cNvPr id="99" name="Group 70"/>
            <p:cNvGrpSpPr>
              <a:grpSpLocks/>
            </p:cNvGrpSpPr>
            <p:nvPr/>
          </p:nvGrpSpPr>
          <p:grpSpPr bwMode="auto">
            <a:xfrm>
              <a:off x="329785" y="3446080"/>
              <a:ext cx="1447907" cy="457200"/>
              <a:chOff x="2001" y="816"/>
              <a:chExt cx="1065" cy="288"/>
            </a:xfrm>
          </p:grpSpPr>
          <p:sp>
            <p:nvSpPr>
              <p:cNvPr id="100" name="Rectangle 71"/>
              <p:cNvSpPr>
                <a:spLocks noChangeArrowheads="1"/>
              </p:cNvSpPr>
              <p:nvPr/>
            </p:nvSpPr>
            <p:spPr bwMode="auto">
              <a:xfrm>
                <a:off x="2016" y="816"/>
                <a:ext cx="1048" cy="288"/>
              </a:xfrm>
              <a:prstGeom prst="rect">
                <a:avLst/>
              </a:prstGeom>
              <a:solidFill>
                <a:schemeClr val="accent1"/>
              </a:solidFill>
              <a:ln w="254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101" name="Rectangle 72"/>
              <p:cNvSpPr>
                <a:spLocks noChangeArrowheads="1"/>
              </p:cNvSpPr>
              <p:nvPr/>
            </p:nvSpPr>
            <p:spPr bwMode="auto">
              <a:xfrm>
                <a:off x="2001" y="816"/>
                <a:ext cx="1065" cy="2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square" lIns="73025" tIns="36512" rIns="73025" bIns="36512">
                <a:prstTxWarp prst="textNoShape">
                  <a:avLst/>
                </a:prstTxWarp>
                <a:spAutoFit/>
              </a:bodyPr>
              <a:lstStyle/>
              <a:p>
                <a:pPr defTabSz="585788">
                  <a:lnSpc>
                    <a:spcPct val="85000"/>
                  </a:lnSpc>
                </a:pPr>
                <a:r>
                  <a:rPr lang="en-US" altLang="ko-KR" sz="1400" dirty="0">
                    <a:latin typeface="+mj-lt"/>
                    <a:ea typeface="굴림" charset="-127"/>
                    <a:cs typeface="굴림" charset="-127"/>
                  </a:rPr>
                  <a:t>Program </a:t>
                </a:r>
                <a:r>
                  <a:rPr lang="en-US" altLang="ko-KR" sz="1400" dirty="0" smtClean="0">
                    <a:latin typeface="+mj-lt"/>
                    <a:ea typeface="굴림" charset="-127"/>
                    <a:cs typeface="굴림" charset="-127"/>
                  </a:rPr>
                  <a:t>Base Register</a:t>
                </a:r>
                <a:endParaRPr lang="en-US" altLang="ko-KR" sz="1400" dirty="0">
                  <a:latin typeface="+mj-lt"/>
                  <a:ea typeface="굴림" charset="-127"/>
                  <a:cs typeface="굴림" charset="-127"/>
                </a:endParaRPr>
              </a:p>
            </p:txBody>
          </p:sp>
        </p:grpSp>
        <p:sp>
          <p:nvSpPr>
            <p:cNvPr id="102" name="Oval 73"/>
            <p:cNvSpPr>
              <a:spLocks noChangeArrowheads="1"/>
            </p:cNvSpPr>
            <p:nvPr/>
          </p:nvSpPr>
          <p:spPr bwMode="auto">
            <a:xfrm>
              <a:off x="1777862" y="1236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ko-KR" altLang="en-US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  <a:sym typeface="Symbol" charset="2"/>
                </a:rPr>
                <a:t></a:t>
              </a:r>
            </a:p>
          </p:txBody>
        </p:sp>
        <p:sp>
          <p:nvSpPr>
            <p:cNvPr id="103" name="Oval 74"/>
            <p:cNvSpPr>
              <a:spLocks noChangeArrowheads="1"/>
            </p:cNvSpPr>
            <p:nvPr/>
          </p:nvSpPr>
          <p:spPr bwMode="auto">
            <a:xfrm>
              <a:off x="1323837" y="2379280"/>
              <a:ext cx="463550" cy="461963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1400" dirty="0">
                  <a:solidFill>
                    <a:srgbClr val="56127A"/>
                  </a:solidFill>
                  <a:latin typeface="+mj-lt"/>
                  <a:ea typeface="굴림" charset="-127"/>
                  <a:cs typeface="굴림" charset="-127"/>
                </a:rPr>
                <a:t>+</a:t>
              </a:r>
            </a:p>
          </p:txBody>
        </p:sp>
        <p:sp>
          <p:nvSpPr>
            <p:cNvPr id="104" name="Line 75"/>
            <p:cNvSpPr>
              <a:spLocks noChangeShapeType="1"/>
            </p:cNvSpPr>
            <p:nvPr/>
          </p:nvSpPr>
          <p:spPr bwMode="auto">
            <a:xfrm rot="5400000" flipH="1" flipV="1">
              <a:off x="1095237" y="3065080"/>
              <a:ext cx="609600" cy="1524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5" name="Line 76"/>
            <p:cNvSpPr>
              <a:spLocks noChangeShapeType="1"/>
            </p:cNvSpPr>
            <p:nvPr/>
          </p:nvSpPr>
          <p:spPr bwMode="auto">
            <a:xfrm flipV="1">
              <a:off x="1171437" y="1617280"/>
              <a:ext cx="682625" cy="9906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6" name="Line 77"/>
            <p:cNvSpPr>
              <a:spLocks noChangeShapeType="1"/>
            </p:cNvSpPr>
            <p:nvPr/>
          </p:nvSpPr>
          <p:spPr bwMode="auto">
            <a:xfrm>
              <a:off x="1473062" y="1236280"/>
              <a:ext cx="304800" cy="1524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7" name="Text Box 78"/>
            <p:cNvSpPr txBox="1">
              <a:spLocks noChangeArrowheads="1"/>
            </p:cNvSpPr>
            <p:nvPr/>
          </p:nvSpPr>
          <p:spPr bwMode="auto">
            <a:xfrm>
              <a:off x="634862" y="1493782"/>
              <a:ext cx="1116013" cy="52322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r>
                <a:rPr lang="en-US" sz="1400">
                  <a:latin typeface="+mj-lt"/>
                </a:rPr>
                <a:t>Logical Address</a:t>
              </a:r>
            </a:p>
          </p:txBody>
        </p:sp>
        <p:sp>
          <p:nvSpPr>
            <p:cNvPr id="108" name="Line 79"/>
            <p:cNvSpPr>
              <a:spLocks noChangeShapeType="1"/>
            </p:cNvSpPr>
            <p:nvPr/>
          </p:nvSpPr>
          <p:spPr bwMode="auto">
            <a:xfrm>
              <a:off x="2235062" y="146488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9" name="Rectangle 80"/>
            <p:cNvSpPr>
              <a:spLocks noChangeArrowheads="1"/>
            </p:cNvSpPr>
            <p:nvPr/>
          </p:nvSpPr>
          <p:spPr bwMode="auto">
            <a:xfrm>
              <a:off x="2235062" y="1083880"/>
              <a:ext cx="1692771" cy="28918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prstTxWarp prst="textNoShape">
                <a:avLst/>
              </a:prstTxWarp>
              <a:spAutoFit/>
            </a:bodyPr>
            <a:lstStyle/>
            <a:p>
              <a:pPr defTabSz="585788"/>
              <a:r>
                <a:rPr lang="en-US" altLang="ko-KR" sz="1400" dirty="0" smtClean="0">
                  <a:latin typeface="+mj-lt"/>
                  <a:ea typeface="굴림" charset="-127"/>
                  <a:cs typeface="굴림" charset="-127"/>
                </a:rPr>
                <a:t>Bounds Violation</a:t>
              </a:r>
              <a:r>
                <a:rPr lang="en-US" altLang="ko-KR" sz="1400" dirty="0">
                  <a:latin typeface="+mj-lt"/>
                  <a:ea typeface="굴림" charset="-127"/>
                  <a:cs typeface="굴림" charset="-127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527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4362</TotalTime>
  <Words>1788</Words>
  <Application>Microsoft Office PowerPoint</Application>
  <PresentationFormat>On-screen Show (4:3)</PresentationFormat>
  <Paragraphs>510</Paragraphs>
  <Slides>26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Executive</vt:lpstr>
      <vt:lpstr>ECE 252 / CPS 220  Advanced Computer Architecture I  Lecture 14 Virtual Memory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934</cp:revision>
  <dcterms:created xsi:type="dcterms:W3CDTF">2011-07-23T19:26:49Z</dcterms:created>
  <dcterms:modified xsi:type="dcterms:W3CDTF">2011-10-19T23:54:46Z</dcterms:modified>
</cp:coreProperties>
</file>